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1FE20-8F69-4F1A-9FFA-AF460F59BF9D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C9D38-CCD4-40C9-85E1-EE3A92F832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43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C9D38-CCD4-40C9-85E1-EE3A92F8327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879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C9D38-CCD4-40C9-85E1-EE3A92F8327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906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C9D38-CCD4-40C9-85E1-EE3A92F8327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2587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C9D38-CCD4-40C9-85E1-EE3A92F8327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08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4DE05-B553-46CF-A2EC-BF3F5BF98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FA47F4-40C1-4820-A4DC-D6A6F22BE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E6C623-564C-4B5F-B18F-6507A88C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38DF-2BB6-4676-A00A-A6FE608D11F6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FDB77-4868-4A18-B110-1152F454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B2DC26-6C54-4AEB-B78D-F816E5B2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FCC6-97A8-44F5-987E-A327B54E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78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C9C8D-A015-4FEC-9C0A-1C487023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CCED97-78E0-4BFC-8058-EC35D2AB5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E7135-8277-4C18-A961-0B358E10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38DF-2BB6-4676-A00A-A6FE608D11F6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27A13F-1156-4705-9DCF-424FC04D8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EC308-6D70-4AB8-A8F1-5C422883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FCC6-97A8-44F5-987E-A327B54E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42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9CF726-485C-4905-81D7-2C45983FF4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9B61BB-DB70-4326-9C7F-227F6A4F7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DAC9B4-071A-4B17-8564-B379760F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38DF-2BB6-4676-A00A-A6FE608D11F6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3E9C7B-179C-4CB7-AFC5-6D82169A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85087F-4911-4F26-A724-31ECB7CA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FCC6-97A8-44F5-987E-A327B54E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31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6BC3AC-1F50-4553-8420-D0FC2E73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ADD79A-5D16-4B7C-8D72-8CC984EC4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C6082A-2E3E-4745-ADCC-BA9E961C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38DF-2BB6-4676-A00A-A6FE608D11F6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2672DE-D02A-48E0-B885-16281BF0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AF29C-9F03-4F54-9F6F-C9A5E6C5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FCC6-97A8-44F5-987E-A327B54E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94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7B574-EDA9-40FD-9CB5-A98ADF4F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E5EC38-3FC0-4B90-B267-D79999298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864214-870C-4858-B34A-79B0DB5AC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38DF-2BB6-4676-A00A-A6FE608D11F6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ED1DCA-A408-4CC9-A0EF-5F1BD4189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6199AA-FA74-45D3-B9C6-305E173C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FCC6-97A8-44F5-987E-A327B54E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68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22EC3-82E8-433E-B598-D5EE2173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080839-ADCB-4621-B3C4-5A35CF4A81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655EF0-6FF2-4F2F-8A47-16F81C370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6F850F-B8F5-4138-A43C-28F76EF26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38DF-2BB6-4676-A00A-A6FE608D11F6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7270BE-C80E-4526-8D1C-DEACDB487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9D62A5-F8BD-4713-8FCA-71B8326F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FCC6-97A8-44F5-987E-A327B54E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86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E0E4E-3B48-4D6A-9BB2-A8594A90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44B990-4605-4D73-AA97-5AB129164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32BAD1-0590-4396-9093-6686297D7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AB65281-2FAA-4919-B19F-9804D0195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BBB6A1-57E5-47A7-A184-68627D06A8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23AF4A-89B9-44EC-BAC1-EE8288BC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38DF-2BB6-4676-A00A-A6FE608D11F6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FE3D93-73B3-479D-BD2C-389CD637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685D50-9510-4A30-A792-340FF007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FCC6-97A8-44F5-987E-A327B54E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50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525BA-FB48-498A-B764-F2C3ADE2D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DD86F1-FA56-44D1-A8E3-EF32F64EE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38DF-2BB6-4676-A00A-A6FE608D11F6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B01D34-482F-4A3C-B4FD-824B25B0D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412FB1-0BAE-447F-8DB4-C0D67B46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FCC6-97A8-44F5-987E-A327B54E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35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3E6908-B498-4BDA-94FD-4EEA2F41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38DF-2BB6-4676-A00A-A6FE608D11F6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892600-8587-4033-8CA5-0923643C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5A504F-CADF-43F7-956C-08243369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FCC6-97A8-44F5-987E-A327B54E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89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E887C-0ECA-46B0-A318-3F6D9098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0E9D5B-E216-4CB3-908C-60EAF534E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F891BE-C91E-4E5D-9FD2-158C63316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766C0B-96C8-4BCE-92C5-3639FE07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38DF-2BB6-4676-A00A-A6FE608D11F6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25EF54-C296-46F1-A7EF-A08FF759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DB9C2A-06C2-4D51-A343-94198FAE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FCC6-97A8-44F5-987E-A327B54E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12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873E0-867D-4D4C-A7E0-6CC89990B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9DF1F9-9CB7-4DAB-B33D-81D37DDBE1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1B399A-3394-40DD-999F-BA578110B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4D83A0-3079-4911-ACC9-6E7B15EE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438DF-2BB6-4676-A00A-A6FE608D11F6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2C013B-BB0C-41A7-AC9B-B6BE9BEB6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A4092B-15AB-4D99-96CE-65B45815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FCC6-97A8-44F5-987E-A327B54E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791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197891-A582-4AC9-A243-0D366274C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C99FB7-161D-4C98-8CAC-D3CC67BB0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6F1B7-A129-47C2-87FC-719D74CB1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438DF-2BB6-4676-A00A-A6FE608D11F6}" type="datetimeFigureOut">
              <a:rPr lang="zh-CN" altLang="en-US" smtClean="0"/>
              <a:t>2021/2/26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F4D122-D166-450B-AB3B-151CB7C4E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31023B-7694-4F34-9764-C0AB0A0BD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3FCC6-97A8-44F5-987E-A327B54EA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93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F058D-61FB-4A60-A845-6DAF1D727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DXS Optics Simulation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6C3450B-BFF8-405A-8CAD-0292747DB8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Nan Wang, Feb 24</a:t>
            </a:r>
            <a:r>
              <a:rPr lang="en-US" altLang="zh-CN" baseline="30000" dirty="0"/>
              <a:t>th</a:t>
            </a:r>
            <a:r>
              <a:rPr lang="en-US" altLang="zh-CN" dirty="0"/>
              <a:t> 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989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06A75853-ED43-4BBE-9406-A74A04ED7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730" y="3429000"/>
            <a:ext cx="8878539" cy="17909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428FBA1-44AB-479F-B607-944C620B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 progress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E5B491-4879-41D4-AAE9-1034C60EA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a 4 crystal pulse stretcher/compressor using Si 111 with 5 degree asymmetry angles in the +-+- or -+-+ configuration, the output pulse durations don’t seem to be that different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8705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表, 直方图&#10;&#10;描述已自动生成">
            <a:extLst>
              <a:ext uri="{FF2B5EF4-FFF2-40B4-BE49-F238E27FC236}">
                <a16:creationId xmlns:a16="http://schemas.microsoft.com/office/drawing/2014/main" id="{4A3B9DEC-4BDE-4F23-8125-DB74FC759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52708"/>
            <a:ext cx="12192000" cy="2438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9D7C0E0-55B4-4EF6-8B4F-90520F31EA6E}"/>
              </a:ext>
            </a:extLst>
          </p:cNvPr>
          <p:cNvSpPr txBox="1"/>
          <p:nvPr/>
        </p:nvSpPr>
        <p:spPr>
          <a:xfrm>
            <a:off x="240631" y="509752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+-+-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4F81769-85E7-48A7-8489-7BE2D3AE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Stretcher/compressor output</a:t>
            </a:r>
            <a:endParaRPr lang="zh-CN" altLang="en-US" dirty="0"/>
          </a:p>
        </p:txBody>
      </p:sp>
      <p:pic>
        <p:nvPicPr>
          <p:cNvPr id="5" name="图片 4" descr="图表, 直方图&#10;&#10;描述已自动生成">
            <a:extLst>
              <a:ext uri="{FF2B5EF4-FFF2-40B4-BE49-F238E27FC236}">
                <a16:creationId xmlns:a16="http://schemas.microsoft.com/office/drawing/2014/main" id="{1BA07A47-5668-4D4C-8BCF-BEAAC8552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0846"/>
            <a:ext cx="12192000" cy="2438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EA988E6-AD2B-4321-9392-A5547BF24DF4}"/>
              </a:ext>
            </a:extLst>
          </p:cNvPr>
          <p:cNvSpPr txBox="1"/>
          <p:nvPr/>
        </p:nvSpPr>
        <p:spPr>
          <a:xfrm>
            <a:off x="240632" y="278538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-+-+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471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CE0E1-4B08-4636-BD78-520C6C7A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To-do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4AC250-7BC9-494B-A23F-61F00DD0B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SASE pulse simulation at NERSC</a:t>
            </a:r>
          </a:p>
          <a:p>
            <a:r>
              <a:rPr lang="en-US" altLang="zh-CN" dirty="0"/>
              <a:t>Thermal deformation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34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6DB54-D935-4120-BE1C-6C236685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50D4D9-170C-408E-BA33-72ED0D892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Create beamline using </a:t>
            </a:r>
            <a:r>
              <a:rPr lang="en-US" altLang="zh-CN" dirty="0" err="1"/>
              <a:t>Sirepo</a:t>
            </a:r>
            <a:endParaRPr lang="en-US" altLang="zh-CN" dirty="0"/>
          </a:p>
          <a:p>
            <a:r>
              <a:rPr lang="en-US" altLang="zh-CN" dirty="0"/>
              <a:t>Add time domain simulation</a:t>
            </a:r>
          </a:p>
          <a:p>
            <a:r>
              <a:rPr lang="en-US" altLang="zh-CN" dirty="0"/>
              <a:t>Optimize sampling parameters</a:t>
            </a:r>
          </a:p>
          <a:p>
            <a:r>
              <a:rPr lang="en-US" altLang="zh-CN" dirty="0"/>
              <a:t>Simulation results</a:t>
            </a:r>
          </a:p>
          <a:p>
            <a:r>
              <a:rPr lang="en-US" altLang="zh-CN" dirty="0"/>
              <a:t>In progress</a:t>
            </a:r>
          </a:p>
          <a:p>
            <a:r>
              <a:rPr lang="en-US" altLang="zh-CN" dirty="0"/>
              <a:t>To-do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97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20393C-E552-49CA-AC9C-54F5B2A09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Sirepo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859D35-3E99-40A9-9699-863C7ADF5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define source type and input source parameters</a:t>
            </a:r>
          </a:p>
          <a:p>
            <a:r>
              <a:rPr lang="en-US" altLang="zh-CN" dirty="0"/>
              <a:t>2. define beamline by dragging optical elements to the definition area</a:t>
            </a:r>
          </a:p>
          <a:p>
            <a:pPr lvl="1"/>
            <a:r>
              <a:rPr lang="en-US" altLang="zh-CN" dirty="0"/>
              <a:t>Note: the central photon energy for each optical element is not automatically updated. The default photon energy is 9keV.</a:t>
            </a:r>
          </a:p>
          <a:p>
            <a:pPr lvl="1"/>
            <a:r>
              <a:rPr lang="en-US" altLang="zh-CN" dirty="0"/>
              <a:t>Also, it would be nice if the radius of curvature for the CRLs can be calculated from focal distance.</a:t>
            </a:r>
            <a:endParaRPr lang="zh-CN" altLang="en-US" dirty="0"/>
          </a:p>
        </p:txBody>
      </p:sp>
      <p:pic>
        <p:nvPicPr>
          <p:cNvPr id="5" name="图片 4" descr="图片包含 图形用户界面&#10;&#10;描述已自动生成">
            <a:extLst>
              <a:ext uri="{FF2B5EF4-FFF2-40B4-BE49-F238E27FC236}">
                <a16:creationId xmlns:a16="http://schemas.microsoft.com/office/drawing/2014/main" id="{BFCD4433-FB12-4499-8AEA-882C20490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59" y="4701925"/>
            <a:ext cx="10326541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05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F1F0BDE9-E5F5-42E9-AE3B-5F1F4DF16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666" y="1825625"/>
            <a:ext cx="4364840" cy="482466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720393C-E552-49CA-AC9C-54F5B2A09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scripts from </a:t>
            </a:r>
            <a:r>
              <a:rPr lang="en-US" altLang="zh-CN" dirty="0" err="1"/>
              <a:t>Sirepo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859D35-3E99-40A9-9699-863C7ADF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7811" cy="4351338"/>
          </a:xfrm>
        </p:spPr>
        <p:txBody>
          <a:bodyPr/>
          <a:lstStyle/>
          <a:p>
            <a:r>
              <a:rPr lang="en-US" altLang="zh-CN" dirty="0"/>
              <a:t>The python script generated by </a:t>
            </a:r>
            <a:r>
              <a:rPr lang="en-US" altLang="zh-CN" dirty="0" err="1"/>
              <a:t>Sirepo</a:t>
            </a:r>
            <a:r>
              <a:rPr lang="en-US" altLang="zh-CN" dirty="0"/>
              <a:t> is structured in the following way:</a:t>
            </a:r>
          </a:p>
          <a:p>
            <a:pPr lvl="1"/>
            <a:r>
              <a:rPr lang="en-US" altLang="zh-CN" dirty="0"/>
              <a:t>Import modules</a:t>
            </a:r>
          </a:p>
          <a:p>
            <a:pPr lvl="1"/>
            <a:r>
              <a:rPr lang="en-US" altLang="zh-CN" dirty="0"/>
              <a:t>Function for defining beamline optics, </a:t>
            </a:r>
            <a:r>
              <a:rPr lang="en-US" altLang="zh-CN" i="1" dirty="0" err="1"/>
              <a:t>set_optics</a:t>
            </a:r>
            <a:endParaRPr lang="en-US" altLang="zh-CN" dirty="0"/>
          </a:p>
          <a:p>
            <a:pPr lvl="1"/>
            <a:r>
              <a:rPr lang="en-US" altLang="zh-CN" dirty="0"/>
              <a:t>List of parameters, </a:t>
            </a:r>
            <a:r>
              <a:rPr lang="en-US" altLang="zh-CN" i="1" dirty="0" err="1"/>
              <a:t>varParam</a:t>
            </a:r>
            <a:endParaRPr lang="en-US" altLang="zh-CN" i="1" dirty="0"/>
          </a:p>
          <a:p>
            <a:pPr lvl="1"/>
            <a:r>
              <a:rPr lang="en-US" altLang="zh-CN" dirty="0"/>
              <a:t>Function for beam propagation, </a:t>
            </a:r>
            <a:r>
              <a:rPr lang="en-US" altLang="zh-CN" i="1" dirty="0"/>
              <a:t>main()</a:t>
            </a:r>
          </a:p>
          <a:p>
            <a:r>
              <a:rPr lang="en-US" altLang="zh-CN" dirty="0"/>
              <a:t>The main benefit for using </a:t>
            </a:r>
            <a:r>
              <a:rPr lang="en-US" altLang="zh-CN" dirty="0" err="1"/>
              <a:t>Sirepo</a:t>
            </a:r>
            <a:r>
              <a:rPr lang="en-US" altLang="zh-CN" dirty="0"/>
              <a:t> is that we only need little modifications to the beamline optics and list of parameters when doing parameters scans.</a:t>
            </a:r>
            <a:endParaRPr lang="en-US" altLang="zh-CN" i="1" dirty="0"/>
          </a:p>
        </p:txBody>
      </p:sp>
    </p:spTree>
    <p:extLst>
      <p:ext uri="{BB962C8B-B14F-4D97-AF65-F5344CB8AC3E}">
        <p14:creationId xmlns:p14="http://schemas.microsoft.com/office/powerpoint/2010/main" val="334286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A7307-6C88-4CB3-B8D1-D3EA17814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time domain simulation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714A10-9A38-4794-B75F-B06F8B7A8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18421" cy="4803775"/>
          </a:xfrm>
        </p:spPr>
        <p:txBody>
          <a:bodyPr>
            <a:normAutofit/>
          </a:bodyPr>
          <a:lstStyle/>
          <a:p>
            <a:r>
              <a:rPr lang="en-US" altLang="zh-CN" dirty="0"/>
              <a:t>In the list of parameters:</a:t>
            </a:r>
          </a:p>
          <a:p>
            <a:pPr lvl="1"/>
            <a:r>
              <a:rPr lang="en-US" altLang="zh-CN" dirty="0"/>
              <a:t>In Data Folder:</a:t>
            </a:r>
          </a:p>
          <a:p>
            <a:pPr lvl="2"/>
            <a:r>
              <a:rPr lang="en-US" altLang="zh-CN" dirty="0"/>
              <a:t>Change ‘</a:t>
            </a:r>
            <a:r>
              <a:rPr lang="en-US" altLang="zh-CN" dirty="0" err="1"/>
              <a:t>gbm_st</a:t>
            </a:r>
            <a:r>
              <a:rPr lang="en-US" altLang="zh-CN" dirty="0"/>
              <a:t>’, ‘f’, rms pulse duration</a:t>
            </a:r>
          </a:p>
          <a:p>
            <a:pPr lvl="1"/>
            <a:r>
              <a:rPr lang="en-US" altLang="zh-CN" dirty="0"/>
              <a:t>In Calculation Types:</a:t>
            </a:r>
          </a:p>
          <a:p>
            <a:pPr lvl="2"/>
            <a:r>
              <a:rPr lang="en-US" altLang="zh-CN" dirty="0"/>
              <a:t>Change ‘</a:t>
            </a:r>
            <a:r>
              <a:rPr lang="en-US" altLang="zh-CN" dirty="0" err="1"/>
              <a:t>w_e</a:t>
            </a:r>
            <a:r>
              <a:rPr lang="en-US" altLang="zh-CN" dirty="0"/>
              <a:t>’, ‘f’, </a:t>
            </a:r>
            <a:r>
              <a:rPr lang="en-US" altLang="zh-CN" dirty="0" err="1"/>
              <a:t>time_window_min</a:t>
            </a:r>
            <a:endParaRPr lang="en-US" altLang="zh-CN" dirty="0"/>
          </a:p>
          <a:p>
            <a:pPr lvl="2"/>
            <a:r>
              <a:rPr lang="en-US" altLang="zh-CN" dirty="0"/>
              <a:t>Change ‘</a:t>
            </a:r>
            <a:r>
              <a:rPr lang="en-US" altLang="zh-CN" dirty="0" err="1"/>
              <a:t>w_ef</a:t>
            </a:r>
            <a:r>
              <a:rPr lang="en-US" altLang="zh-CN" dirty="0"/>
              <a:t>’, ‘f’, </a:t>
            </a:r>
            <a:r>
              <a:rPr lang="en-US" altLang="zh-CN" dirty="0" err="1"/>
              <a:t>time_window_max</a:t>
            </a:r>
            <a:endParaRPr lang="en-US" altLang="zh-CN" dirty="0"/>
          </a:p>
          <a:p>
            <a:pPr lvl="2"/>
            <a:r>
              <a:rPr lang="en-US" altLang="zh-CN" dirty="0"/>
              <a:t>Change ‘</a:t>
            </a:r>
            <a:r>
              <a:rPr lang="en-US" altLang="zh-CN" dirty="0" err="1"/>
              <a:t>w_ne</a:t>
            </a:r>
            <a:r>
              <a:rPr lang="en-US" altLang="zh-CN" dirty="0"/>
              <a:t>’, ‘</a:t>
            </a:r>
            <a:r>
              <a:rPr lang="en-US" altLang="zh-CN" dirty="0" err="1"/>
              <a:t>i</a:t>
            </a:r>
            <a:r>
              <a:rPr lang="en-US" altLang="zh-CN" dirty="0"/>
              <a:t>’, # of points in time/energy</a:t>
            </a:r>
          </a:p>
          <a:p>
            <a:pPr lvl="2"/>
            <a:r>
              <a:rPr lang="en-US" altLang="zh-CN" dirty="0"/>
              <a:t>Change ‘</a:t>
            </a:r>
            <a:r>
              <a:rPr lang="en-US" altLang="zh-CN" dirty="0" err="1"/>
              <a:t>w_smpf</a:t>
            </a:r>
            <a:r>
              <a:rPr lang="en-US" altLang="zh-CN" dirty="0"/>
              <a:t>’, ‘f’, sampling factor (disabled if &lt;0)</a:t>
            </a:r>
          </a:p>
          <a:p>
            <a:pPr lvl="2"/>
            <a:r>
              <a:rPr lang="en-US" altLang="zh-CN" dirty="0"/>
              <a:t>Change ‘</a:t>
            </a:r>
            <a:r>
              <a:rPr lang="en-US" altLang="zh-CN" dirty="0" err="1"/>
              <a:t>w_u</a:t>
            </a:r>
            <a:r>
              <a:rPr lang="en-US" altLang="zh-CN" dirty="0"/>
              <a:t>’, ‘</a:t>
            </a:r>
            <a:r>
              <a:rPr lang="en-US" altLang="zh-CN" dirty="0" err="1"/>
              <a:t>i</a:t>
            </a:r>
            <a:r>
              <a:rPr lang="en-US" altLang="zh-CN" dirty="0"/>
              <a:t>’, 2, the correct electric field units</a:t>
            </a:r>
          </a:p>
          <a:p>
            <a:pPr lvl="1"/>
            <a:r>
              <a:rPr lang="en-US" altLang="zh-CN" dirty="0"/>
              <a:t>A sample of modified code can be seen on the right, note that code for other source types can be commented out/deleted since they are not used.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D0DDBA4A-803E-44ED-A865-ECC34713D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042" y="1103709"/>
            <a:ext cx="4174958" cy="575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90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3E0A4-95DA-4CD8-BA57-987627A3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time domain simulation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DB70FC-3DE8-4659-90D6-B8C166894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the propagation function:</a:t>
            </a:r>
          </a:p>
          <a:p>
            <a:pPr lvl="1"/>
            <a:endParaRPr lang="zh-CN" altLang="en-US" dirty="0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2B7F28F1-B984-4D49-A1AD-486211D97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331" y="2373111"/>
            <a:ext cx="88413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9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578E1-9C97-4B9C-B0A4-CE954D30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Optimize parameters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61C0B-D983-4C9B-87A5-EFD81EDD7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4262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Spatial: adjust the range scaling factor in the Propagation parameters at targeted optical elements so the entire beam profile is enclosed. Then adjust the spatial sampling resolution until aliasing disappears.</a:t>
            </a:r>
          </a:p>
          <a:p>
            <a:r>
              <a:rPr lang="en-US" altLang="zh-CN" dirty="0"/>
              <a:t>Temporal: first adjust ‘</a:t>
            </a:r>
            <a:r>
              <a:rPr lang="en-US" altLang="zh-CN" dirty="0" err="1"/>
              <a:t>w_ne</a:t>
            </a:r>
            <a:r>
              <a:rPr lang="en-US" altLang="zh-CN" dirty="0"/>
              <a:t>’ to make sure the incident pulse profile is sampled smoothly. Then use the resize function when propagating the beam when needed.</a:t>
            </a:r>
            <a:endParaRPr lang="zh-CN" altLang="en-US" dirty="0"/>
          </a:p>
        </p:txBody>
      </p:sp>
      <p:pic>
        <p:nvPicPr>
          <p:cNvPr id="7" name="图片 6" descr="图表, 直方图&#10;&#10;描述已自动生成">
            <a:extLst>
              <a:ext uri="{FF2B5EF4-FFF2-40B4-BE49-F238E27FC236}">
                <a16:creationId xmlns:a16="http://schemas.microsoft.com/office/drawing/2014/main" id="{1783D0ED-AD65-41E1-B8B2-C3520C8FE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9600"/>
            <a:ext cx="12192000" cy="2438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5CEF06D-CC5E-4451-B57E-204249C759F4}"/>
              </a:ext>
            </a:extLst>
          </p:cNvPr>
          <p:cNvSpPr txBox="1"/>
          <p:nvPr/>
        </p:nvSpPr>
        <p:spPr>
          <a:xfrm>
            <a:off x="8831179" y="5116795"/>
            <a:ext cx="3741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100fs, 9481eV, one asymmetric reflection (Si 444, -29.5 degree)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07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表&#10;&#10;低可信度描述已自动生成">
            <a:extLst>
              <a:ext uri="{FF2B5EF4-FFF2-40B4-BE49-F238E27FC236}">
                <a16:creationId xmlns:a16="http://schemas.microsoft.com/office/drawing/2014/main" id="{384CFA25-BB7C-48C3-AF7C-FD246B8EA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68" y="5486209"/>
            <a:ext cx="10097909" cy="1371791"/>
          </a:xfrm>
          <a:prstGeom prst="rect">
            <a:avLst/>
          </a:prstGeom>
        </p:spPr>
      </p:pic>
      <p:pic>
        <p:nvPicPr>
          <p:cNvPr id="5" name="内容占位符 4" descr="图形用户界面&#10;&#10;描述已自动生成">
            <a:extLst>
              <a:ext uri="{FF2B5EF4-FFF2-40B4-BE49-F238E27FC236}">
                <a16:creationId xmlns:a16="http://schemas.microsoft.com/office/drawing/2014/main" id="{A185A455-7580-4DF9-93F0-7081323B0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6385"/>
            <a:ext cx="12188952" cy="2437789"/>
          </a:xfrm>
        </p:spPr>
      </p:pic>
      <p:pic>
        <p:nvPicPr>
          <p:cNvPr id="7" name="图片 6" descr="图表, 直方图&#10;&#10;描述已自动生成">
            <a:extLst>
              <a:ext uri="{FF2B5EF4-FFF2-40B4-BE49-F238E27FC236}">
                <a16:creationId xmlns:a16="http://schemas.microsoft.com/office/drawing/2014/main" id="{88DD0EF6-26E8-4FAA-85C8-4067ADDCB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3991"/>
            <a:ext cx="12192000" cy="24384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342D47F-538F-4C62-9686-FA81EF8C8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F4FE5F-3ACB-4E84-A17F-C73FF01FB0ED}"/>
              </a:ext>
            </a:extLst>
          </p:cNvPr>
          <p:cNvSpPr txBox="1"/>
          <p:nvPr/>
        </p:nvSpPr>
        <p:spPr>
          <a:xfrm>
            <a:off x="-12032" y="5410202"/>
            <a:ext cx="10840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Typical simulation results with open and closed slits (10 um). The beamline is shown below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830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DDC05F-C8FC-4AFC-90AC-48C2DEA0D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Crystal-lens distance tolerance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3121505-2346-4BAF-B31E-79FFF2C04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947"/>
            <a:ext cx="10515600" cy="4673016"/>
          </a:xfrm>
        </p:spPr>
        <p:txBody>
          <a:bodyPr/>
          <a:lstStyle/>
          <a:p>
            <a:r>
              <a:rPr lang="en-US" altLang="zh-CN" dirty="0"/>
              <a:t>Changing the distance between C2-CRL1 and CRL2-C3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1F9EB8-BA3C-493B-9FF2-D85E0B91A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180" y="1956335"/>
            <a:ext cx="13898885" cy="146304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F205262-36CC-4F3E-A0A6-52A47EF5ED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181" y="3419375"/>
            <a:ext cx="13898885" cy="146304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6E6A33E-729D-43BB-9DF2-53C3204121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2181" y="4882415"/>
            <a:ext cx="13898885" cy="146304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4B5049C-8ACD-4F07-AD20-1EB4D0B43A50}"/>
              </a:ext>
            </a:extLst>
          </p:cNvPr>
          <p:cNvSpPr txBox="1"/>
          <p:nvPr/>
        </p:nvSpPr>
        <p:spPr>
          <a:xfrm>
            <a:off x="218760" y="250318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100fs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69BCBB0-DDE3-4917-A2B1-CF078D3440AC}"/>
              </a:ext>
            </a:extLst>
          </p:cNvPr>
          <p:cNvSpPr txBox="1"/>
          <p:nvPr/>
        </p:nvSpPr>
        <p:spPr>
          <a:xfrm>
            <a:off x="218760" y="396622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200fs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E6B9415-1687-4FDA-B5E1-2AA5D8F34535}"/>
              </a:ext>
            </a:extLst>
          </p:cNvPr>
          <p:cNvSpPr txBox="1"/>
          <p:nvPr/>
        </p:nvSpPr>
        <p:spPr>
          <a:xfrm>
            <a:off x="218760" y="542926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400fs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585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470</Words>
  <Application>Microsoft Office PowerPoint</Application>
  <PresentationFormat>宽屏</PresentationFormat>
  <Paragraphs>58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DXS Optics Simulation</vt:lpstr>
      <vt:lpstr>Outline</vt:lpstr>
      <vt:lpstr>Sirepo</vt:lpstr>
      <vt:lpstr>Python scripts from Sirepo</vt:lpstr>
      <vt:lpstr>Adding time domain simulation</vt:lpstr>
      <vt:lpstr>Adding time domain simulation</vt:lpstr>
      <vt:lpstr>Optimize parameters</vt:lpstr>
      <vt:lpstr>Results</vt:lpstr>
      <vt:lpstr>Crystal-lens distance tolerance</vt:lpstr>
      <vt:lpstr>In progress</vt:lpstr>
      <vt:lpstr>Stretcher/compressor output</vt:lpstr>
      <vt:lpstr>To-do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DXS Optics Simulation</dc:title>
  <dc:creator>Nan Wang</dc:creator>
  <cp:lastModifiedBy>Nan Wang</cp:lastModifiedBy>
  <cp:revision>82</cp:revision>
  <dcterms:created xsi:type="dcterms:W3CDTF">2021-02-24T12:45:24Z</dcterms:created>
  <dcterms:modified xsi:type="dcterms:W3CDTF">2021-02-25T17:01:08Z</dcterms:modified>
</cp:coreProperties>
</file>