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  <p:sldId id="268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554D55-5744-4D9E-A41E-3D9145DAE4F0}">
          <p14:sldIdLst>
            <p14:sldId id="256"/>
            <p14:sldId id="257"/>
          </p14:sldIdLst>
        </p14:section>
        <p14:section name="HHLM, normal" id="{A7C648E7-AFBA-429A-A5B6-FC14BE3170E8}">
          <p14:sldIdLst>
            <p14:sldId id="258"/>
            <p14:sldId id="259"/>
            <p14:sldId id="260"/>
            <p14:sldId id="275"/>
          </p14:sldIdLst>
        </p14:section>
        <p14:section name="Full, normal" id="{0FD40682-5099-466A-8756-3C2E37C35FB2}">
          <p14:sldIdLst>
            <p14:sldId id="261"/>
            <p14:sldId id="262"/>
            <p14:sldId id="263"/>
            <p14:sldId id="264"/>
          </p14:sldIdLst>
        </p14:section>
        <p14:section name="Full, reduced all" id="{57F86E6E-5054-4588-A64C-138C8B839CCE}">
          <p14:sldIdLst/>
        </p14:section>
        <p14:section name="HHLM, reduced partial" id="{C4D6B4B2-8231-4507-AB6C-CC60BFD9987E}">
          <p14:sldIdLst>
            <p14:sldId id="265"/>
            <p14:sldId id="266"/>
            <p14:sldId id="272"/>
            <p14:sldId id="273"/>
            <p14:sldId id="274"/>
          </p14:sldIdLst>
        </p14:section>
        <p14:section name="Full, reduced all" id="{054F7E23-BC1E-4791-BA7B-4580140CE05C}">
          <p14:sldIdLst>
            <p14:sldId id="268"/>
          </p14:sldIdLst>
        </p14:section>
        <p14:section name="To-do" id="{9B6B257A-DAE4-4E91-A8EF-D6A7C5050DD1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E838-49F4-488F-8DB2-47FF66ED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583EA-40D6-4487-BDC4-DD65BDAA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074D1-66C4-4523-8A39-2D889170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B12F1-DADD-427B-A668-143BD825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12BFB-AB9D-47DA-BC53-A908F8D8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FA86C-2057-457A-8B35-7C9E1DB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7CF4B-8E45-49CD-936D-EB98F8B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E12BC-E20B-49C6-9335-5192427B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00F93-FE19-4C80-8313-EC47CF3F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11CCD-5A61-415F-82DB-F244B3E6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3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D5A9F0-57C9-4EF8-BD4B-AC55E632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A25CA-D631-4A46-B59F-3C8CA23BF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09C73-AA35-4F97-A96F-A5596334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10420-6F46-4304-88DF-032C5E3B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4104F-EBCD-4878-B039-0F384F7F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8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2369D-BCC9-419E-9742-04B7B615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6A3EC-257A-4EE8-A3C7-DD6766B4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DDF15-66DF-42E0-962A-130B49DE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CC75D-F114-449A-88D7-66E34DC9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3B2D7-588F-4518-A91B-945803F6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C43E-15E8-4904-8AD8-D977A4AC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5020D-C024-423D-83E0-CD627BE0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70874-652F-4312-9DA1-03BC9924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0019F-BEBD-4875-9D87-5EE14E00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1F45A-8132-4166-9E05-EF23942A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7EC7B-B20C-4258-ACA6-60CC7EF5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AAC12-2E85-4017-B7AF-36350157A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0BED9-B3E4-4D20-AA45-FE83B13EA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CC2FE-6ACC-4378-A127-45040818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B87A0-60DB-4514-AABB-E72A3F2C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1B518-5709-450C-9E96-33D6A344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84D5F-EFF7-4B01-AE41-29BE1D42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C447A-9F1D-436E-941D-0906C179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2B3CE-2453-4107-A9A7-98E8725A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93FE56-7F55-42C1-BA51-7970ED19A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118EF-5CAF-4FCA-B7A6-CA8E98F9F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6E87F-884C-418D-8856-3F1A4011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596FE1-D165-4E77-8ACC-750A014D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26671-94A8-49BE-950C-9A8DCD2A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98438-D89C-47D7-B150-20116B1F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61266-78B6-4F7F-83C9-0893A53A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E1E6F-0F9F-46C0-AEE0-B59378E1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F3BB2E-EAE7-432A-9B7B-0E3D4C32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C6A127-071B-4D1A-A39C-6968768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FE081A-691C-4BA0-9F7D-83602C8C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50FF7-DB9F-4870-BB96-DE01844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9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706A-7676-46FB-B3ED-0E475CB6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0E54B-31FA-46B1-A410-5052D46A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D6BEE-6761-4F57-8AF8-A6044750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23A7C-0719-46C5-99BF-0ABED7A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CA9FC-891D-46C3-953A-E599499B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BBF00-2F4C-46EE-8B13-DE1F8645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7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D3CD4-4C57-4BD5-9C9F-7B30C704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8A15A-93A8-4F3E-9C47-116DE21B4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2AE6E3-81F0-42EF-AA8D-2066AB21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690E0-EAC1-4F68-BC63-A156111A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8AA98-5112-46B8-8DD9-40F8138B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856DE-163B-4C41-98F6-D75F01FE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8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F1C342-4145-46CD-9033-5B447DAC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60E9A-0308-4C86-ACAA-D2CEE61E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ADBBD-BE90-46CD-A734-3EC48952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9423-AB8B-4899-8BAB-6223E84687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81DB3-FDA1-4DBE-A286-AFA9A0C1A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CD6BD-0008-48C4-99FA-55DA324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7891F-B5DC-4BEA-ABF5-6975A4D42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46684-0398-4CD8-A1B3-E4FE788A9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Mar 25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8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HHLM+HRM results, 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011DD0-F644-40E2-960A-2873BC0A1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72" y="850606"/>
            <a:ext cx="12191994" cy="1950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8B1425-8641-4FB4-B2CB-F3486540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72" y="2847718"/>
            <a:ext cx="12191994" cy="19507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5B7E95-4FDF-4EAF-AB9D-F8E8137BF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72" y="4844830"/>
            <a:ext cx="12191994" cy="19507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DCE1BF-5CD6-4C70-B4A3-7FE7DE755BDC}"/>
              </a:ext>
            </a:extLst>
          </p:cNvPr>
          <p:cNvSpPr txBox="1"/>
          <p:nvPr/>
        </p:nvSpPr>
        <p:spPr>
          <a:xfrm>
            <a:off x="555757" y="16413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48BA58-C933-4745-A14D-E3A967D64FD2}"/>
              </a:ext>
            </a:extLst>
          </p:cNvPr>
          <p:cNvSpPr txBox="1"/>
          <p:nvPr/>
        </p:nvSpPr>
        <p:spPr>
          <a:xfrm>
            <a:off x="555757" y="366442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HRM3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663ED2-5966-4E8A-BB5F-312BFE5C70B9}"/>
              </a:ext>
            </a:extLst>
          </p:cNvPr>
          <p:cNvSpPr txBox="1"/>
          <p:nvPr/>
        </p:nvSpPr>
        <p:spPr>
          <a:xfrm>
            <a:off x="555757" y="563806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HRM4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16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CC35500-7F1E-47C0-B1D9-C44F8667A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88679"/>
              </p:ext>
            </p:extLst>
          </p:nvPr>
        </p:nvGraphicFramePr>
        <p:xfrm>
          <a:off x="1031" y="2126876"/>
          <a:ext cx="12190434" cy="4731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737">
                  <a:extLst>
                    <a:ext uri="{9D8B030D-6E8A-4147-A177-3AD203B41FA5}">
                      <a16:colId xmlns:a16="http://schemas.microsoft.com/office/drawing/2014/main" val="1025343452"/>
                    </a:ext>
                  </a:extLst>
                </a:gridCol>
                <a:gridCol w="548501">
                  <a:extLst>
                    <a:ext uri="{9D8B030D-6E8A-4147-A177-3AD203B41FA5}">
                      <a16:colId xmlns:a16="http://schemas.microsoft.com/office/drawing/2014/main" val="4226841030"/>
                    </a:ext>
                  </a:extLst>
                </a:gridCol>
                <a:gridCol w="430965">
                  <a:extLst>
                    <a:ext uri="{9D8B030D-6E8A-4147-A177-3AD203B41FA5}">
                      <a16:colId xmlns:a16="http://schemas.microsoft.com/office/drawing/2014/main" val="1423813896"/>
                    </a:ext>
                  </a:extLst>
                </a:gridCol>
                <a:gridCol w="599434">
                  <a:extLst>
                    <a:ext uri="{9D8B030D-6E8A-4147-A177-3AD203B41FA5}">
                      <a16:colId xmlns:a16="http://schemas.microsoft.com/office/drawing/2014/main" val="2893828645"/>
                    </a:ext>
                  </a:extLst>
                </a:gridCol>
                <a:gridCol w="628818">
                  <a:extLst>
                    <a:ext uri="{9D8B030D-6E8A-4147-A177-3AD203B41FA5}">
                      <a16:colId xmlns:a16="http://schemas.microsoft.com/office/drawing/2014/main" val="246798230"/>
                    </a:ext>
                  </a:extLst>
                </a:gridCol>
                <a:gridCol w="440760">
                  <a:extLst>
                    <a:ext uri="{9D8B030D-6E8A-4147-A177-3AD203B41FA5}">
                      <a16:colId xmlns:a16="http://schemas.microsoft.com/office/drawing/2014/main" val="585244298"/>
                    </a:ext>
                  </a:extLst>
                </a:gridCol>
                <a:gridCol w="430965">
                  <a:extLst>
                    <a:ext uri="{9D8B030D-6E8A-4147-A177-3AD203B41FA5}">
                      <a16:colId xmlns:a16="http://schemas.microsoft.com/office/drawing/2014/main" val="1771223761"/>
                    </a:ext>
                  </a:extLst>
                </a:gridCol>
                <a:gridCol w="634694">
                  <a:extLst>
                    <a:ext uri="{9D8B030D-6E8A-4147-A177-3AD203B41FA5}">
                      <a16:colId xmlns:a16="http://schemas.microsoft.com/office/drawing/2014/main" val="849156218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3926387266"/>
                    </a:ext>
                  </a:extLst>
                </a:gridCol>
                <a:gridCol w="440760">
                  <a:extLst>
                    <a:ext uri="{9D8B030D-6E8A-4147-A177-3AD203B41FA5}">
                      <a16:colId xmlns:a16="http://schemas.microsoft.com/office/drawing/2014/main" val="120768517"/>
                    </a:ext>
                  </a:extLst>
                </a:gridCol>
                <a:gridCol w="430965">
                  <a:extLst>
                    <a:ext uri="{9D8B030D-6E8A-4147-A177-3AD203B41FA5}">
                      <a16:colId xmlns:a16="http://schemas.microsoft.com/office/drawing/2014/main" val="634789868"/>
                    </a:ext>
                  </a:extLst>
                </a:gridCol>
                <a:gridCol w="493651">
                  <a:extLst>
                    <a:ext uri="{9D8B030D-6E8A-4147-A177-3AD203B41FA5}">
                      <a16:colId xmlns:a16="http://schemas.microsoft.com/office/drawing/2014/main" val="3745162826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17005364"/>
                    </a:ext>
                  </a:extLst>
                </a:gridCol>
                <a:gridCol w="440760">
                  <a:extLst>
                    <a:ext uri="{9D8B030D-6E8A-4147-A177-3AD203B41FA5}">
                      <a16:colId xmlns:a16="http://schemas.microsoft.com/office/drawing/2014/main" val="269061954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2041608102"/>
                    </a:ext>
                  </a:extLst>
                </a:gridCol>
                <a:gridCol w="628818">
                  <a:extLst>
                    <a:ext uri="{9D8B030D-6E8A-4147-A177-3AD203B41FA5}">
                      <a16:colId xmlns:a16="http://schemas.microsoft.com/office/drawing/2014/main" val="472147513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3741257311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2327244148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1609730149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2313131004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660385551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1486269321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2654250985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3935027437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1008552179"/>
                    </a:ext>
                  </a:extLst>
                </a:gridCol>
              </a:tblGrid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Input Parameters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Si 220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Si 440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106806450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 (eV)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9481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Bragg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19.90988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Bragg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42.92648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4194773497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800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asymmetry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t_stretching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52300.88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asymmetry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-29.5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t_stretching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9381.00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419161626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 range (m)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4.00E-03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11.83014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0.243565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244425833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 range (m)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4.00E-03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stretch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3.922566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stretch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0.703575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879944561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917575859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range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58783020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res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Unit Time (s)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6.00E-07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 pts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2.05E+09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056667647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 range (eV)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Total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0:04:09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505724478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 res (eV)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0.000125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 only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0:03:14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26718558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031870163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36932321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Ny reduced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292173313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765411545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79783983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incident (CRL0)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HHLM4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CRL1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Slit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CRL2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51627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 range, res (um)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3.91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3.91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073608256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 range, res (um)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25479172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 range, res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155999721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 range, res (meV)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21674317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256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3072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1024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1024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65369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8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8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256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256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256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94039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3144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2.62E+07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1.97E+07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1.97E+07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1.97E+07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6.55E+06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3.28E+06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3.28E+06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8.19E+05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8.19E+05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18771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Estimated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0:00:16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0:00:28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0:00:39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0:00:51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0:00:55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0:00:57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0:00:59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0:02:02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0:03:05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0:04:08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0:04:08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0:04:09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5209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487BA1F-AA1F-437C-A6C0-0F34D28D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Only crystals are reduced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0DA5C-1A72-4805-A24C-18F17ED89866}"/>
              </a:ext>
            </a:extLst>
          </p:cNvPr>
          <p:cNvSpPr txBox="1"/>
          <p:nvPr/>
        </p:nvSpPr>
        <p:spPr>
          <a:xfrm>
            <a:off x="5543550" y="3600450"/>
            <a:ext cx="6019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If we only reduce the vertical dimension for the crystals, we can technically save a huge amount of computing power. In this situation, the most extensive components are the two CRLs in the HRM.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I have not finished debugging this simulation yet, mostly because I want to be sure that the simulation is correct when we scale the vertical dimension back up. The following slides will show a comparison between reduced/unreduced results for the HHLM.</a:t>
            </a:r>
          </a:p>
        </p:txBody>
      </p:sp>
    </p:spTree>
    <p:extLst>
      <p:ext uri="{BB962C8B-B14F-4D97-AF65-F5344CB8AC3E}">
        <p14:creationId xmlns:p14="http://schemas.microsoft.com/office/powerpoint/2010/main" val="261852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HHLM reduced results comparison, HHLM1</a:t>
            </a:r>
            <a:endParaRPr lang="zh-CN" altLang="en-US" dirty="0"/>
          </a:p>
        </p:txBody>
      </p:sp>
      <p:pic>
        <p:nvPicPr>
          <p:cNvPr id="4" name="图片 3" descr="图表, 雷达图&#10;&#10;描述已自动生成">
            <a:extLst>
              <a:ext uri="{FF2B5EF4-FFF2-40B4-BE49-F238E27FC236}">
                <a16:creationId xmlns:a16="http://schemas.microsoft.com/office/drawing/2014/main" id="{3D0C86A9-F378-4E4E-9630-88FE8B21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663406"/>
            <a:ext cx="12192000" cy="1950720"/>
          </a:xfrm>
          <a:prstGeom prst="rect">
            <a:avLst/>
          </a:prstGeom>
        </p:spPr>
      </p:pic>
      <p:pic>
        <p:nvPicPr>
          <p:cNvPr id="8" name="图片 7" descr="图表, 雷达图&#10;&#10;描述已自动生成">
            <a:extLst>
              <a:ext uri="{FF2B5EF4-FFF2-40B4-BE49-F238E27FC236}">
                <a16:creationId xmlns:a16="http://schemas.microsoft.com/office/drawing/2014/main" id="{F74EF58F-D491-4652-BB6D-D235EB973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4028440"/>
            <a:ext cx="12192000" cy="19507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BF0330-2C15-4C97-8E7B-3BE3D8480C71}"/>
              </a:ext>
            </a:extLst>
          </p:cNvPr>
          <p:cNvSpPr txBox="1"/>
          <p:nvPr/>
        </p:nvSpPr>
        <p:spPr>
          <a:xfrm>
            <a:off x="737289" y="24541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00CB-CF4F-4492-9818-1D643B76A1A4}"/>
              </a:ext>
            </a:extLst>
          </p:cNvPr>
          <p:cNvSpPr txBox="1"/>
          <p:nvPr/>
        </p:nvSpPr>
        <p:spPr>
          <a:xfrm>
            <a:off x="737289" y="48191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9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HHLM reduced results comparison, HHLM2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C86A9-F378-4E4E-9630-88FE8B21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00" y="1663406"/>
            <a:ext cx="12192000" cy="1950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4EF58F-D491-4652-BB6D-D235EB973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00" y="4028440"/>
            <a:ext cx="12192000" cy="19507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BF0330-2C15-4C97-8E7B-3BE3D8480C71}"/>
              </a:ext>
            </a:extLst>
          </p:cNvPr>
          <p:cNvSpPr txBox="1"/>
          <p:nvPr/>
        </p:nvSpPr>
        <p:spPr>
          <a:xfrm>
            <a:off x="737289" y="24541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00CB-CF4F-4492-9818-1D643B76A1A4}"/>
              </a:ext>
            </a:extLst>
          </p:cNvPr>
          <p:cNvSpPr txBox="1"/>
          <p:nvPr/>
        </p:nvSpPr>
        <p:spPr>
          <a:xfrm>
            <a:off x="737289" y="48191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3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HHLM reduced results comparison, HHLM3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C86A9-F378-4E4E-9630-88FE8B21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00" y="1663406"/>
            <a:ext cx="12192000" cy="1950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4EF58F-D491-4652-BB6D-D235EB973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00" y="4028440"/>
            <a:ext cx="12192000" cy="19507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BF0330-2C15-4C97-8E7B-3BE3D8480C71}"/>
              </a:ext>
            </a:extLst>
          </p:cNvPr>
          <p:cNvSpPr txBox="1"/>
          <p:nvPr/>
        </p:nvSpPr>
        <p:spPr>
          <a:xfrm>
            <a:off x="737289" y="24541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00CB-CF4F-4492-9818-1D643B76A1A4}"/>
              </a:ext>
            </a:extLst>
          </p:cNvPr>
          <p:cNvSpPr txBox="1"/>
          <p:nvPr/>
        </p:nvSpPr>
        <p:spPr>
          <a:xfrm>
            <a:off x="737289" y="48191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00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HHLM reduced results comparison, HHLM4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C86A9-F378-4E4E-9630-88FE8B21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00" y="1663406"/>
            <a:ext cx="12192000" cy="1950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4EF58F-D491-4652-BB6D-D235EB973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00" y="4028440"/>
            <a:ext cx="12192000" cy="19507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BF0330-2C15-4C97-8E7B-3BE3D8480C71}"/>
              </a:ext>
            </a:extLst>
          </p:cNvPr>
          <p:cNvSpPr txBox="1"/>
          <p:nvPr/>
        </p:nvSpPr>
        <p:spPr>
          <a:xfrm>
            <a:off x="737289" y="24541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00CB-CF4F-4492-9818-1D643B76A1A4}"/>
              </a:ext>
            </a:extLst>
          </p:cNvPr>
          <p:cNvSpPr txBox="1"/>
          <p:nvPr/>
        </p:nvSpPr>
        <p:spPr>
          <a:xfrm>
            <a:off x="737289" y="48191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5393C-BFBD-4532-BD33-C346679D32DF}"/>
              </a:ext>
            </a:extLst>
          </p:cNvPr>
          <p:cNvSpPr txBox="1"/>
          <p:nvPr/>
        </p:nvSpPr>
        <p:spPr>
          <a:xfrm>
            <a:off x="673100" y="5306813"/>
            <a:ext cx="168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Is this good enough?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8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C6536F0-56E0-40A8-A5FF-1001D247D98C}"/>
              </a:ext>
            </a:extLst>
          </p:cNvPr>
          <p:cNvGraphicFramePr>
            <a:graphicFrameLocks noGrp="1"/>
          </p:cNvGraphicFramePr>
          <p:nvPr/>
        </p:nvGraphicFramePr>
        <p:xfrm>
          <a:off x="1031" y="2126876"/>
          <a:ext cx="12190434" cy="4731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737">
                  <a:extLst>
                    <a:ext uri="{9D8B030D-6E8A-4147-A177-3AD203B41FA5}">
                      <a16:colId xmlns:a16="http://schemas.microsoft.com/office/drawing/2014/main" val="3475334994"/>
                    </a:ext>
                  </a:extLst>
                </a:gridCol>
                <a:gridCol w="548501">
                  <a:extLst>
                    <a:ext uri="{9D8B030D-6E8A-4147-A177-3AD203B41FA5}">
                      <a16:colId xmlns:a16="http://schemas.microsoft.com/office/drawing/2014/main" val="4148141573"/>
                    </a:ext>
                  </a:extLst>
                </a:gridCol>
                <a:gridCol w="430965">
                  <a:extLst>
                    <a:ext uri="{9D8B030D-6E8A-4147-A177-3AD203B41FA5}">
                      <a16:colId xmlns:a16="http://schemas.microsoft.com/office/drawing/2014/main" val="2408262336"/>
                    </a:ext>
                  </a:extLst>
                </a:gridCol>
                <a:gridCol w="599434">
                  <a:extLst>
                    <a:ext uri="{9D8B030D-6E8A-4147-A177-3AD203B41FA5}">
                      <a16:colId xmlns:a16="http://schemas.microsoft.com/office/drawing/2014/main" val="2326679717"/>
                    </a:ext>
                  </a:extLst>
                </a:gridCol>
                <a:gridCol w="628818">
                  <a:extLst>
                    <a:ext uri="{9D8B030D-6E8A-4147-A177-3AD203B41FA5}">
                      <a16:colId xmlns:a16="http://schemas.microsoft.com/office/drawing/2014/main" val="3565705703"/>
                    </a:ext>
                  </a:extLst>
                </a:gridCol>
                <a:gridCol w="440760">
                  <a:extLst>
                    <a:ext uri="{9D8B030D-6E8A-4147-A177-3AD203B41FA5}">
                      <a16:colId xmlns:a16="http://schemas.microsoft.com/office/drawing/2014/main" val="2913705884"/>
                    </a:ext>
                  </a:extLst>
                </a:gridCol>
                <a:gridCol w="430965">
                  <a:extLst>
                    <a:ext uri="{9D8B030D-6E8A-4147-A177-3AD203B41FA5}">
                      <a16:colId xmlns:a16="http://schemas.microsoft.com/office/drawing/2014/main" val="2521367065"/>
                    </a:ext>
                  </a:extLst>
                </a:gridCol>
                <a:gridCol w="634694">
                  <a:extLst>
                    <a:ext uri="{9D8B030D-6E8A-4147-A177-3AD203B41FA5}">
                      <a16:colId xmlns:a16="http://schemas.microsoft.com/office/drawing/2014/main" val="167392414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527916694"/>
                    </a:ext>
                  </a:extLst>
                </a:gridCol>
                <a:gridCol w="440760">
                  <a:extLst>
                    <a:ext uri="{9D8B030D-6E8A-4147-A177-3AD203B41FA5}">
                      <a16:colId xmlns:a16="http://schemas.microsoft.com/office/drawing/2014/main" val="18135812"/>
                    </a:ext>
                  </a:extLst>
                </a:gridCol>
                <a:gridCol w="430965">
                  <a:extLst>
                    <a:ext uri="{9D8B030D-6E8A-4147-A177-3AD203B41FA5}">
                      <a16:colId xmlns:a16="http://schemas.microsoft.com/office/drawing/2014/main" val="108107786"/>
                    </a:ext>
                  </a:extLst>
                </a:gridCol>
                <a:gridCol w="493651">
                  <a:extLst>
                    <a:ext uri="{9D8B030D-6E8A-4147-A177-3AD203B41FA5}">
                      <a16:colId xmlns:a16="http://schemas.microsoft.com/office/drawing/2014/main" val="395555525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4085669997"/>
                    </a:ext>
                  </a:extLst>
                </a:gridCol>
                <a:gridCol w="440760">
                  <a:extLst>
                    <a:ext uri="{9D8B030D-6E8A-4147-A177-3AD203B41FA5}">
                      <a16:colId xmlns:a16="http://schemas.microsoft.com/office/drawing/2014/main" val="2627048348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4123212068"/>
                    </a:ext>
                  </a:extLst>
                </a:gridCol>
                <a:gridCol w="628818">
                  <a:extLst>
                    <a:ext uri="{9D8B030D-6E8A-4147-A177-3AD203B41FA5}">
                      <a16:colId xmlns:a16="http://schemas.microsoft.com/office/drawing/2014/main" val="351163676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3457033757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4238619371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3073303635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3831831530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4255692788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4137855124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2160585280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601022928"/>
                    </a:ext>
                  </a:extLst>
                </a:gridCol>
                <a:gridCol w="423129">
                  <a:extLst>
                    <a:ext uri="{9D8B030D-6E8A-4147-A177-3AD203B41FA5}">
                      <a16:colId xmlns:a16="http://schemas.microsoft.com/office/drawing/2014/main" val="952726852"/>
                    </a:ext>
                  </a:extLst>
                </a:gridCol>
              </a:tblGrid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Input Parameters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Si 220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Si 440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44676288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 (eV)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9481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Bragg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19.90988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Bragg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42.92648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923889510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asymmetry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t_stretching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52300.88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asymmetry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-29.5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t_stretching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9381.00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003966945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 range (m)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4.00E-03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11.83014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26.00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0.243565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327823363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 range (m)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4.00E-03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stretch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3.922566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stretch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0.703575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912408608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339518875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range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358053088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res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Unit Time (s)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6.00E-07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 pts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2.05E+09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796898785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 range (eV)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Total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0:12:56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164477395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 res (eV)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0.002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 only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0:02:42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403372323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925497063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067314915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Ny reduced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909239130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521017220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772255623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incident (CRL0)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CRL1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Slit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CRL2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8242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 range, res (um)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1.30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1.30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5.21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5.21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5.21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5.21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5.21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5.21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1947678280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 range, res (um)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3787627996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 range, res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4264663591"/>
                  </a:ext>
                </a:extLst>
              </a:tr>
              <a:tr h="111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 range, res (meV)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extLst>
                  <a:ext uri="{0D108BD9-81ED-4DB2-BD59-A6C34878D82A}">
                    <a16:rowId xmlns:a16="http://schemas.microsoft.com/office/drawing/2014/main" val="2310513591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768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768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45178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64217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1943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8.19E+05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2.56E+08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2.56E+08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2.56E+08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2.56E+08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4.92E+07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4.92E+07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4.92E+07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4.92E+07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4.92E+07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1.23E+07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1.23E+07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90542"/>
                  </a:ext>
                </a:extLst>
              </a:tr>
              <a:tr h="204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Estimated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0" marR="5880" marT="588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0:00:00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0:02:34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0:05:07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0:07:41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0:10:14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0:10:43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0:11:13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0:11:42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0:12:12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0:12:41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0:12:49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0:12:56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187" marR="98187" marT="49093" marB="49093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4309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487BA1F-AA1F-437C-A6C0-0F34D28D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 reduced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23127C-4F8C-4B75-8F67-0555021BEFDB}"/>
              </a:ext>
            </a:extLst>
          </p:cNvPr>
          <p:cNvSpPr txBox="1"/>
          <p:nvPr/>
        </p:nvSpPr>
        <p:spPr>
          <a:xfrm>
            <a:off x="5543550" y="3600450"/>
            <a:ext cx="29337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If we only sample the vertical dimension with 8 pts, we are theoretically able to simulate down to 3fs. However, I don’t know if the results remain physical for the CRLs.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3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87444-9735-4D0E-B47D-71805619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329A2-5037-4BE9-8AAB-5E896EB8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SASE simulation</a:t>
            </a:r>
          </a:p>
          <a:p>
            <a:pPr lvl="1"/>
            <a:r>
              <a:rPr lang="en-US" altLang="zh-CN" dirty="0"/>
              <a:t>Oleg doesn’t want me to use obsolete code. Chris is developing a new interface which is close to finish. Will wait for their update.</a:t>
            </a:r>
          </a:p>
          <a:p>
            <a:pPr lvl="1"/>
            <a:r>
              <a:rPr lang="en-US" altLang="zh-CN" dirty="0"/>
              <a:t>Recently acquired access to LCLS Globus endpoint thanks to Wilko</a:t>
            </a:r>
          </a:p>
          <a:p>
            <a:r>
              <a:rPr lang="en-US" altLang="zh-CN" dirty="0"/>
              <a:t>Larger bandwidth</a:t>
            </a:r>
          </a:p>
          <a:p>
            <a:pPr lvl="1"/>
            <a:r>
              <a:rPr lang="en-US" altLang="zh-CN" dirty="0"/>
              <a:t>Maybe you can get higher priority at NERSC? My jobs have pended for quite some time now.</a:t>
            </a:r>
          </a:p>
          <a:p>
            <a:r>
              <a:rPr lang="en-US" altLang="zh-CN" dirty="0"/>
              <a:t>Ask about how to export and import as input </a:t>
            </a:r>
            <a:r>
              <a:rPr lang="en-US" altLang="zh-CN" dirty="0" err="1"/>
              <a:t>wfr</a:t>
            </a:r>
            <a:endParaRPr lang="en-US" altLang="zh-CN" dirty="0"/>
          </a:p>
          <a:p>
            <a:r>
              <a:rPr lang="en-US" altLang="zh-CN" dirty="0"/>
              <a:t>Loop soon, already talking to engineers, so need tolerances/specifications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09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37D3E-1147-4F15-A3A8-4AFC6CE1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E5351-329C-4D21-9172-CF87E876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HHLM</a:t>
            </a:r>
          </a:p>
          <a:p>
            <a:pPr lvl="1"/>
            <a:r>
              <a:rPr lang="en-US" altLang="zh-CN" sz="1800" dirty="0"/>
              <a:t>Minimum sampling resolution requirement</a:t>
            </a:r>
          </a:p>
          <a:p>
            <a:pPr lvl="1"/>
            <a:r>
              <a:rPr lang="en-US" altLang="zh-CN" sz="1800" dirty="0"/>
              <a:t>Simulation results</a:t>
            </a:r>
          </a:p>
          <a:p>
            <a:r>
              <a:rPr lang="en-US" altLang="zh-CN" sz="2200" dirty="0"/>
              <a:t>HHLM+HRM</a:t>
            </a:r>
          </a:p>
          <a:p>
            <a:pPr lvl="1"/>
            <a:r>
              <a:rPr lang="en-US" altLang="zh-CN" sz="1800" dirty="0"/>
              <a:t>Sampling resolution</a:t>
            </a:r>
          </a:p>
          <a:p>
            <a:pPr lvl="1"/>
            <a:r>
              <a:rPr lang="en-US" altLang="zh-CN" sz="1800" dirty="0"/>
              <a:t>Simulation results</a:t>
            </a:r>
          </a:p>
          <a:p>
            <a:r>
              <a:rPr lang="en-US" altLang="zh-CN" sz="2200" dirty="0"/>
              <a:t>Reduce vertical dimension for crystal only</a:t>
            </a:r>
          </a:p>
          <a:p>
            <a:pPr lvl="1"/>
            <a:r>
              <a:rPr lang="en-US" altLang="zh-CN" sz="1800" dirty="0"/>
              <a:t>Reduced sampling resolution</a:t>
            </a:r>
          </a:p>
          <a:p>
            <a:pPr lvl="1"/>
            <a:r>
              <a:rPr lang="en-US" altLang="zh-CN" sz="1800" dirty="0"/>
              <a:t>HHLM results</a:t>
            </a:r>
          </a:p>
          <a:p>
            <a:r>
              <a:rPr lang="en-US" altLang="zh-CN" sz="2200" dirty="0"/>
              <a:t>Reduce for all</a:t>
            </a:r>
          </a:p>
          <a:p>
            <a:r>
              <a:rPr lang="en-US" altLang="zh-CN" sz="2200" dirty="0"/>
              <a:t>To-do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193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BA1F-AA1F-437C-A6C0-0F34D28D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 sampling resolution requirement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213EB47-674F-42D3-ADE1-819C61B45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72715"/>
              </p:ext>
            </p:extLst>
          </p:nvPr>
        </p:nvGraphicFramePr>
        <p:xfrm>
          <a:off x="604283" y="1555309"/>
          <a:ext cx="8686856" cy="5138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238">
                  <a:extLst>
                    <a:ext uri="{9D8B030D-6E8A-4147-A177-3AD203B41FA5}">
                      <a16:colId xmlns:a16="http://schemas.microsoft.com/office/drawing/2014/main" val="4100293191"/>
                    </a:ext>
                  </a:extLst>
                </a:gridCol>
                <a:gridCol w="797743">
                  <a:extLst>
                    <a:ext uri="{9D8B030D-6E8A-4147-A177-3AD203B41FA5}">
                      <a16:colId xmlns:a16="http://schemas.microsoft.com/office/drawing/2014/main" val="4022765732"/>
                    </a:ext>
                  </a:extLst>
                </a:gridCol>
                <a:gridCol w="626798">
                  <a:extLst>
                    <a:ext uri="{9D8B030D-6E8A-4147-A177-3AD203B41FA5}">
                      <a16:colId xmlns:a16="http://schemas.microsoft.com/office/drawing/2014/main" val="4204402991"/>
                    </a:ext>
                  </a:extLst>
                </a:gridCol>
                <a:gridCol w="871820">
                  <a:extLst>
                    <a:ext uri="{9D8B030D-6E8A-4147-A177-3AD203B41FA5}">
                      <a16:colId xmlns:a16="http://schemas.microsoft.com/office/drawing/2014/main" val="4006050487"/>
                    </a:ext>
                  </a:extLst>
                </a:gridCol>
                <a:gridCol w="914556">
                  <a:extLst>
                    <a:ext uri="{9D8B030D-6E8A-4147-A177-3AD203B41FA5}">
                      <a16:colId xmlns:a16="http://schemas.microsoft.com/office/drawing/2014/main" val="3456861083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578067519"/>
                    </a:ext>
                  </a:extLst>
                </a:gridCol>
                <a:gridCol w="626798">
                  <a:extLst>
                    <a:ext uri="{9D8B030D-6E8A-4147-A177-3AD203B41FA5}">
                      <a16:colId xmlns:a16="http://schemas.microsoft.com/office/drawing/2014/main" val="1387285334"/>
                    </a:ext>
                  </a:extLst>
                </a:gridCol>
                <a:gridCol w="923104">
                  <a:extLst>
                    <a:ext uri="{9D8B030D-6E8A-4147-A177-3AD203B41FA5}">
                      <a16:colId xmlns:a16="http://schemas.microsoft.com/office/drawing/2014/main" val="3712025722"/>
                    </a:ext>
                  </a:extLst>
                </a:gridCol>
                <a:gridCol w="888913">
                  <a:extLst>
                    <a:ext uri="{9D8B030D-6E8A-4147-A177-3AD203B41FA5}">
                      <a16:colId xmlns:a16="http://schemas.microsoft.com/office/drawing/2014/main" val="1515050266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4063844000"/>
                    </a:ext>
                  </a:extLst>
                </a:gridCol>
                <a:gridCol w="626798">
                  <a:extLst>
                    <a:ext uri="{9D8B030D-6E8A-4147-A177-3AD203B41FA5}">
                      <a16:colId xmlns:a16="http://schemas.microsoft.com/office/drawing/2014/main" val="2872294889"/>
                    </a:ext>
                  </a:extLst>
                </a:gridCol>
              </a:tblGrid>
              <a:tr h="2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Input Parameters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 220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1583932323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 (eV)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9481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Bragg angle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19.90988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x_scaling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3559627202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 (fs)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asymmetry angle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t_stretching (fs)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52300.88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2397704826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 range (m)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4.00E-03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 factor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11.83014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z_scaling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65.00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599492334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 range (m)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4.00E-03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stretch factor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3.922566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2792814989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1239054123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 range (fs)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800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2498911003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 res (fs)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Unit Time 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6.00E-07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Max pts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2.05E+09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2605749522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 range (eV)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0:23:28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2389609143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 res (eV)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0.005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HRM only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0:02:10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1178023663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3997809385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256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3960877964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Ny reduced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4235526464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3982786925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2047373389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incident (CRL0)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HHLM1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HHLM2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HHLM3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HHLM4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7008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 range, res (um)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15.63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48000.00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15.63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48000.00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15.63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48000.00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15.63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3.91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45578576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 range, res (um)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4000.00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3767636558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 range, res (fs)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800.00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52000.00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52000.00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52000.00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52000.00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1646324897"/>
                  </a:ext>
                </a:extLst>
              </a:tr>
              <a:tr h="165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 range, res (meV)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0.08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0.08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0.08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0.08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extLst>
                  <a:ext uri="{0D108BD9-81ED-4DB2-BD59-A6C34878D82A}">
                    <a16:rowId xmlns:a16="http://schemas.microsoft.com/office/drawing/2014/main" val="1622604488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256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3072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3072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3072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1024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02624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36104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26000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26000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26000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26000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6397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8.19E+05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6.39E+08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6.39E+08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6.39E+08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2.13E+08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9581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Estimated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0" marR="8550" marT="85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0:00:00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0:06:24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0:12:47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0:19:11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0:21:18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957" marR="84957" marT="42479" marB="4247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5013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94897A0-1E1F-4C8C-91D7-079A82BBEF1D}"/>
              </a:ext>
            </a:extLst>
          </p:cNvPr>
          <p:cNvSpPr txBox="1"/>
          <p:nvPr/>
        </p:nvSpPr>
        <p:spPr>
          <a:xfrm>
            <a:off x="9291139" y="1690687"/>
            <a:ext cx="2819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 the vertical direction is suppressed, we can calculate down to about 3fs. My 3fs simulation has pended at NERSC for a few days now due to low priority.</a:t>
            </a:r>
          </a:p>
          <a:p>
            <a:endParaRPr lang="en-US" altLang="zh-CN" sz="1200" dirty="0"/>
          </a:p>
          <a:p>
            <a:r>
              <a:rPr lang="en-US" altLang="zh-CN" sz="1200" dirty="0"/>
              <a:t>I think the vertical direction can be further reduced to 4 pts, but Oleg mentioned that too few points may not be physical, and that he will be developing a 2D module.</a:t>
            </a:r>
            <a:endParaRPr lang="zh-CN" altLang="en-US" sz="12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38914B7-F568-4FCE-82D8-8024414AA0BA}"/>
              </a:ext>
            </a:extLst>
          </p:cNvPr>
          <p:cNvGrpSpPr/>
          <p:nvPr/>
        </p:nvGrpSpPr>
        <p:grpSpPr>
          <a:xfrm>
            <a:off x="5878088" y="3495087"/>
            <a:ext cx="3413051" cy="697000"/>
            <a:chOff x="0" y="3201980"/>
            <a:chExt cx="7732059" cy="1713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EE38CD5-4C78-42B5-B0D3-EA3E6915F733}"/>
                </a:ext>
              </a:extLst>
            </p:cNvPr>
            <p:cNvSpPr/>
            <p:nvPr/>
          </p:nvSpPr>
          <p:spPr>
            <a:xfrm rot="-120000">
              <a:off x="2073390" y="3952003"/>
              <a:ext cx="1080000" cy="18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2C0A386-B78B-4BFC-9F34-CA6D437E8AB4}"/>
                </a:ext>
              </a:extLst>
            </p:cNvPr>
            <p:cNvSpPr/>
            <p:nvPr/>
          </p:nvSpPr>
          <p:spPr>
            <a:xfrm rot="900000">
              <a:off x="2990167" y="3201980"/>
              <a:ext cx="1080000" cy="18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A5FA320-D592-4955-91B7-813D0C45D2CD}"/>
                </a:ext>
              </a:extLst>
            </p:cNvPr>
            <p:cNvCxnSpPr/>
            <p:nvPr/>
          </p:nvCxnSpPr>
          <p:spPr>
            <a:xfrm>
              <a:off x="0" y="3939987"/>
              <a:ext cx="2245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CF4CD25-6943-4A24-8197-6B8EE5DFDBB1}"/>
                </a:ext>
              </a:extLst>
            </p:cNvPr>
            <p:cNvCxnSpPr>
              <a:cxnSpLocks/>
            </p:cNvCxnSpPr>
            <p:nvPr/>
          </p:nvCxnSpPr>
          <p:spPr>
            <a:xfrm rot="-2280000">
              <a:off x="2131186" y="3607529"/>
              <a:ext cx="1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5FE9A7A-9FCC-443A-932B-CDBA131479DC}"/>
                </a:ext>
              </a:extLst>
            </p:cNvPr>
            <p:cNvCxnSpPr>
              <a:cxnSpLocks/>
            </p:cNvCxnSpPr>
            <p:nvPr/>
          </p:nvCxnSpPr>
          <p:spPr>
            <a:xfrm rot="4080000">
              <a:off x="2635172" y="3959334"/>
              <a:ext cx="147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145BBD7-E20E-41A0-83B6-09DC74FABA45}"/>
                </a:ext>
              </a:extLst>
            </p:cNvPr>
            <p:cNvSpPr/>
            <p:nvPr/>
          </p:nvSpPr>
          <p:spPr>
            <a:xfrm rot="900000">
              <a:off x="3481771" y="4734561"/>
              <a:ext cx="1080000" cy="18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C1D6A39-9778-4EB6-826D-9C91B673FD9E}"/>
                </a:ext>
              </a:extLst>
            </p:cNvPr>
            <p:cNvCxnSpPr>
              <a:cxnSpLocks/>
            </p:cNvCxnSpPr>
            <p:nvPr/>
          </p:nvCxnSpPr>
          <p:spPr>
            <a:xfrm rot="-2280000">
              <a:off x="3535158" y="4291792"/>
              <a:ext cx="1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5497473-EFF8-4890-89F5-31BDA4A74139}"/>
                </a:ext>
              </a:extLst>
            </p:cNvPr>
            <p:cNvSpPr/>
            <p:nvPr/>
          </p:nvSpPr>
          <p:spPr>
            <a:xfrm rot="-120000">
              <a:off x="4444195" y="3752536"/>
              <a:ext cx="1080000" cy="18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2C48490-B944-44B1-B080-E48BC2D050E4}"/>
                </a:ext>
              </a:extLst>
            </p:cNvPr>
            <p:cNvCxnSpPr>
              <a:cxnSpLocks/>
            </p:cNvCxnSpPr>
            <p:nvPr/>
          </p:nvCxnSpPr>
          <p:spPr>
            <a:xfrm>
              <a:off x="4500684" y="3959334"/>
              <a:ext cx="3231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586606D-549F-40A7-A26E-A9D7B10C51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10403"/>
              <a:ext cx="30967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F9E132C-96E7-434F-A95D-07F13317A4AB}"/>
                </a:ext>
              </a:extLst>
            </p:cNvPr>
            <p:cNvCxnSpPr>
              <a:cxnSpLocks/>
            </p:cNvCxnSpPr>
            <p:nvPr/>
          </p:nvCxnSpPr>
          <p:spPr>
            <a:xfrm rot="-2280000">
              <a:off x="3008949" y="3674344"/>
              <a:ext cx="82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FB9774F-07AE-472D-8DF3-EC7B6689698F}"/>
                </a:ext>
              </a:extLst>
            </p:cNvPr>
            <p:cNvCxnSpPr>
              <a:cxnSpLocks/>
            </p:cNvCxnSpPr>
            <p:nvPr/>
          </p:nvCxnSpPr>
          <p:spPr>
            <a:xfrm rot="4080000">
              <a:off x="3283772" y="4110570"/>
              <a:ext cx="147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E2F4128-ADFE-4AC3-9F2F-4125AB0C6B76}"/>
                </a:ext>
              </a:extLst>
            </p:cNvPr>
            <p:cNvCxnSpPr>
              <a:cxnSpLocks/>
            </p:cNvCxnSpPr>
            <p:nvPr/>
          </p:nvCxnSpPr>
          <p:spPr>
            <a:xfrm rot="-2280000">
              <a:off x="4145599" y="4361227"/>
              <a:ext cx="14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F2D3A6A-388E-461F-A38D-819455CCCF04}"/>
                </a:ext>
              </a:extLst>
            </p:cNvPr>
            <p:cNvCxnSpPr>
              <a:cxnSpLocks/>
            </p:cNvCxnSpPr>
            <p:nvPr/>
          </p:nvCxnSpPr>
          <p:spPr>
            <a:xfrm>
              <a:off x="5392626" y="3931397"/>
              <a:ext cx="23394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034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HHLM results, 1</a:t>
            </a:r>
            <a:endParaRPr lang="zh-CN" altLang="en-US" dirty="0"/>
          </a:p>
        </p:txBody>
      </p:sp>
      <p:pic>
        <p:nvPicPr>
          <p:cNvPr id="5" name="图片 4" descr="图表, 雷达图, 直方图&#10;&#10;描述已自动生成">
            <a:extLst>
              <a:ext uri="{FF2B5EF4-FFF2-40B4-BE49-F238E27FC236}">
                <a16:creationId xmlns:a16="http://schemas.microsoft.com/office/drawing/2014/main" id="{A5011DD0-F644-40E2-960A-2873BC0A1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9" y="850606"/>
            <a:ext cx="12192000" cy="1950720"/>
          </a:xfrm>
          <a:prstGeom prst="rect">
            <a:avLst/>
          </a:prstGeom>
        </p:spPr>
      </p:pic>
      <p:pic>
        <p:nvPicPr>
          <p:cNvPr id="7" name="图片 6" descr="图表, 雷达图, 直方图&#10;&#10;描述已自动生成">
            <a:extLst>
              <a:ext uri="{FF2B5EF4-FFF2-40B4-BE49-F238E27FC236}">
                <a16:creationId xmlns:a16="http://schemas.microsoft.com/office/drawing/2014/main" id="{3C8B1425-8641-4FB4-B2CB-F3486540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9" y="2847718"/>
            <a:ext cx="12192000" cy="1950720"/>
          </a:xfrm>
          <a:prstGeom prst="rect">
            <a:avLst/>
          </a:prstGeom>
        </p:spPr>
      </p:pic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AC5B7E95-4FDF-4EAF-AB9D-F8E8137BF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9" y="4844830"/>
            <a:ext cx="12192000" cy="19507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DCE1BF-5CD6-4C70-B4A3-7FE7DE755BDC}"/>
              </a:ext>
            </a:extLst>
          </p:cNvPr>
          <p:cNvSpPr txBox="1"/>
          <p:nvPr/>
        </p:nvSpPr>
        <p:spPr>
          <a:xfrm>
            <a:off x="555757" y="16413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48BA58-C933-4745-A14D-E3A967D64FD2}"/>
              </a:ext>
            </a:extLst>
          </p:cNvPr>
          <p:cNvSpPr txBox="1"/>
          <p:nvPr/>
        </p:nvSpPr>
        <p:spPr>
          <a:xfrm>
            <a:off x="555757" y="3664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CRL0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663ED2-5966-4E8A-BB5F-312BFE5C70B9}"/>
              </a:ext>
            </a:extLst>
          </p:cNvPr>
          <p:cNvSpPr txBox="1"/>
          <p:nvPr/>
        </p:nvSpPr>
        <p:spPr>
          <a:xfrm>
            <a:off x="555757" y="563806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HHLM1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97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HHLM results, 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011DD0-F644-40E2-960A-2873BC0A1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69" y="850606"/>
            <a:ext cx="12192000" cy="19507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8B1425-8641-4FB4-B2CB-F3486540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69" y="2847718"/>
            <a:ext cx="12192000" cy="19507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5B7E95-4FDF-4EAF-AB9D-F8E8137BF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69" y="4844830"/>
            <a:ext cx="12192000" cy="19507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DCE1BF-5CD6-4C70-B4A3-7FE7DE755BDC}"/>
              </a:ext>
            </a:extLst>
          </p:cNvPr>
          <p:cNvSpPr txBox="1"/>
          <p:nvPr/>
        </p:nvSpPr>
        <p:spPr>
          <a:xfrm>
            <a:off x="555757" y="164130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HHLM2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48BA58-C933-4745-A14D-E3A967D64FD2}"/>
              </a:ext>
            </a:extLst>
          </p:cNvPr>
          <p:cNvSpPr txBox="1"/>
          <p:nvPr/>
        </p:nvSpPr>
        <p:spPr>
          <a:xfrm>
            <a:off x="555757" y="366442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HHLM3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663ED2-5966-4E8A-BB5F-312BFE5C70B9}"/>
              </a:ext>
            </a:extLst>
          </p:cNvPr>
          <p:cNvSpPr txBox="1"/>
          <p:nvPr/>
        </p:nvSpPr>
        <p:spPr>
          <a:xfrm>
            <a:off x="555757" y="563806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HHLM4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7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04477BB-8B41-47C6-B2EB-1FD3339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63" y="3947160"/>
            <a:ext cx="12191994" cy="19507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Horizontal sampling issue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5B7E95-4FDF-4EAF-AB9D-F8E8137B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57" y="1622843"/>
            <a:ext cx="12192000" cy="19507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663ED2-5966-4E8A-BB5F-312BFE5C70B9}"/>
              </a:ext>
            </a:extLst>
          </p:cNvPr>
          <p:cNvSpPr txBox="1"/>
          <p:nvPr/>
        </p:nvSpPr>
        <p:spPr>
          <a:xfrm>
            <a:off x="555757" y="473785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50812E-04A9-451B-ACFD-D0D5C8D935D8}"/>
              </a:ext>
            </a:extLst>
          </p:cNvPr>
          <p:cNvSpPr txBox="1"/>
          <p:nvPr/>
        </p:nvSpPr>
        <p:spPr>
          <a:xfrm>
            <a:off x="555757" y="241353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68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5F6B06-EF70-4C27-8807-24469F7A0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24930"/>
              </p:ext>
            </p:extLst>
          </p:nvPr>
        </p:nvGraphicFramePr>
        <p:xfrm>
          <a:off x="1" y="2125830"/>
          <a:ext cx="12191999" cy="4732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836">
                  <a:extLst>
                    <a:ext uri="{9D8B030D-6E8A-4147-A177-3AD203B41FA5}">
                      <a16:colId xmlns:a16="http://schemas.microsoft.com/office/drawing/2014/main" val="2249195463"/>
                    </a:ext>
                  </a:extLst>
                </a:gridCol>
                <a:gridCol w="548571">
                  <a:extLst>
                    <a:ext uri="{9D8B030D-6E8A-4147-A177-3AD203B41FA5}">
                      <a16:colId xmlns:a16="http://schemas.microsoft.com/office/drawing/2014/main" val="3930738853"/>
                    </a:ext>
                  </a:extLst>
                </a:gridCol>
                <a:gridCol w="431019">
                  <a:extLst>
                    <a:ext uri="{9D8B030D-6E8A-4147-A177-3AD203B41FA5}">
                      <a16:colId xmlns:a16="http://schemas.microsoft.com/office/drawing/2014/main" val="9460040"/>
                    </a:ext>
                  </a:extLst>
                </a:gridCol>
                <a:gridCol w="599511">
                  <a:extLst>
                    <a:ext uri="{9D8B030D-6E8A-4147-A177-3AD203B41FA5}">
                      <a16:colId xmlns:a16="http://schemas.microsoft.com/office/drawing/2014/main" val="1373864950"/>
                    </a:ext>
                  </a:extLst>
                </a:gridCol>
                <a:gridCol w="628899">
                  <a:extLst>
                    <a:ext uri="{9D8B030D-6E8A-4147-A177-3AD203B41FA5}">
                      <a16:colId xmlns:a16="http://schemas.microsoft.com/office/drawing/2014/main" val="2570301269"/>
                    </a:ext>
                  </a:extLst>
                </a:gridCol>
                <a:gridCol w="440816">
                  <a:extLst>
                    <a:ext uri="{9D8B030D-6E8A-4147-A177-3AD203B41FA5}">
                      <a16:colId xmlns:a16="http://schemas.microsoft.com/office/drawing/2014/main" val="1391034905"/>
                    </a:ext>
                  </a:extLst>
                </a:gridCol>
                <a:gridCol w="431019">
                  <a:extLst>
                    <a:ext uri="{9D8B030D-6E8A-4147-A177-3AD203B41FA5}">
                      <a16:colId xmlns:a16="http://schemas.microsoft.com/office/drawing/2014/main" val="687197429"/>
                    </a:ext>
                  </a:extLst>
                </a:gridCol>
                <a:gridCol w="634775">
                  <a:extLst>
                    <a:ext uri="{9D8B030D-6E8A-4147-A177-3AD203B41FA5}">
                      <a16:colId xmlns:a16="http://schemas.microsoft.com/office/drawing/2014/main" val="4016817716"/>
                    </a:ext>
                  </a:extLst>
                </a:gridCol>
                <a:gridCol w="611265">
                  <a:extLst>
                    <a:ext uri="{9D8B030D-6E8A-4147-A177-3AD203B41FA5}">
                      <a16:colId xmlns:a16="http://schemas.microsoft.com/office/drawing/2014/main" val="1632595641"/>
                    </a:ext>
                  </a:extLst>
                </a:gridCol>
                <a:gridCol w="440816">
                  <a:extLst>
                    <a:ext uri="{9D8B030D-6E8A-4147-A177-3AD203B41FA5}">
                      <a16:colId xmlns:a16="http://schemas.microsoft.com/office/drawing/2014/main" val="2180326599"/>
                    </a:ext>
                  </a:extLst>
                </a:gridCol>
                <a:gridCol w="431019">
                  <a:extLst>
                    <a:ext uri="{9D8B030D-6E8A-4147-A177-3AD203B41FA5}">
                      <a16:colId xmlns:a16="http://schemas.microsoft.com/office/drawing/2014/main" val="2352724386"/>
                    </a:ext>
                  </a:extLst>
                </a:gridCol>
                <a:gridCol w="493714">
                  <a:extLst>
                    <a:ext uri="{9D8B030D-6E8A-4147-A177-3AD203B41FA5}">
                      <a16:colId xmlns:a16="http://schemas.microsoft.com/office/drawing/2014/main" val="1593438877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3571566705"/>
                    </a:ext>
                  </a:extLst>
                </a:gridCol>
                <a:gridCol w="440816">
                  <a:extLst>
                    <a:ext uri="{9D8B030D-6E8A-4147-A177-3AD203B41FA5}">
                      <a16:colId xmlns:a16="http://schemas.microsoft.com/office/drawing/2014/main" val="492827897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3587946399"/>
                    </a:ext>
                  </a:extLst>
                </a:gridCol>
                <a:gridCol w="628899">
                  <a:extLst>
                    <a:ext uri="{9D8B030D-6E8A-4147-A177-3AD203B41FA5}">
                      <a16:colId xmlns:a16="http://schemas.microsoft.com/office/drawing/2014/main" val="572579042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2239246416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1261973922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797872178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3317298524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1275975880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3445320071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4153861855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2094761315"/>
                    </a:ext>
                  </a:extLst>
                </a:gridCol>
                <a:gridCol w="423184">
                  <a:extLst>
                    <a:ext uri="{9D8B030D-6E8A-4147-A177-3AD203B41FA5}">
                      <a16:colId xmlns:a16="http://schemas.microsoft.com/office/drawing/2014/main" val="77828331"/>
                    </a:ext>
                  </a:extLst>
                </a:gridCol>
              </a:tblGrid>
              <a:tr h="22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Input Parameters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Si 220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Si 440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3738988189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 (eV)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9481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Bragg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19.90988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Bragg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42.92648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3057514272"/>
                  </a:ext>
                </a:extLst>
              </a:tr>
              <a:tr h="34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800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asymmetry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t_stretching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52300.88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asymmetry 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-29.5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t_stretching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9381.00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3794904075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 range (m)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4.00E-03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11.83014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0.243565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z_scaling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1890288736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 range (m)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4.00E-03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stretch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3.922566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stretch factor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0.703575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383708473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3418115368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range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1913744422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 res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Unit Time (s)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6.00E-07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 pts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2.05E+09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491231550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 range (eV)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Total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0:27:00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1589979237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 res (eV)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0.000125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 only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0:05:46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2108958935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3347324108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3628683754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256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Ny reduced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3186694868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581456822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1282513922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incident (CRL0)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HHLM4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CRL1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Slit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CRL2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HRM4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60402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 range, res (um)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3.91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3.91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1983664794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 range, res (um)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15.63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734832577"/>
                  </a:ext>
                </a:extLst>
              </a:tr>
              <a:tr h="127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 range, res (fs)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64000.00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64000.00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32000.00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2769393577"/>
                  </a:ext>
                </a:extLst>
              </a:tr>
              <a:tr h="249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 range, res (meV)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50.00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extLst>
                  <a:ext uri="{0D108BD9-81ED-4DB2-BD59-A6C34878D82A}">
                    <a16:rowId xmlns:a16="http://schemas.microsoft.com/office/drawing/2014/main" val="3701291771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3072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1024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49096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256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2161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2400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2.62E+07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6.29E+08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6.29E+08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6.29E+08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2.10E+08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1.05E+08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2.62E+07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2.62E+07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78162"/>
                  </a:ext>
                </a:extLst>
              </a:tr>
              <a:tr h="220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Estimated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6" marR="5886" marT="588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0:00:16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0:06:33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0:12:51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0:19:08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0:21:14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0:22:17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0:23:20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0:24:23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0:25:26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0:26:29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0:26:44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0:27:00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257" marR="98257" marT="49128" marB="49128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330576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487BA1F-AA1F-437C-A6C0-0F34D28D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HHLM+HRM sampling resolution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343455-276C-4E7C-8082-2DBB20F9BAA9}"/>
              </a:ext>
            </a:extLst>
          </p:cNvPr>
          <p:cNvSpPr txBox="1"/>
          <p:nvPr/>
        </p:nvSpPr>
        <p:spPr>
          <a:xfrm>
            <a:off x="5543550" y="3600450"/>
            <a:ext cx="29337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Due to the increase in vertical dimension, we can only go down to about 100fs if we simulate the entire beamline.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Most of the computing power is wasted in the HHLM.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4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HHLM+HRM results,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011DD0-F644-40E2-960A-2873BC0A1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69" y="850606"/>
            <a:ext cx="12192000" cy="19507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8B1425-8641-4FB4-B2CB-F3486540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69" y="2847718"/>
            <a:ext cx="12192000" cy="19507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5B7E95-4FDF-4EAF-AB9D-F8E8137BF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69" y="4844830"/>
            <a:ext cx="12192000" cy="19507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DCE1BF-5CD6-4C70-B4A3-7FE7DE755BDC}"/>
              </a:ext>
            </a:extLst>
          </p:cNvPr>
          <p:cNvSpPr txBox="1"/>
          <p:nvPr/>
        </p:nvSpPr>
        <p:spPr>
          <a:xfrm>
            <a:off x="555757" y="16413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CRL0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48BA58-C933-4745-A14D-E3A967D64FD2}"/>
              </a:ext>
            </a:extLst>
          </p:cNvPr>
          <p:cNvSpPr txBox="1"/>
          <p:nvPr/>
        </p:nvSpPr>
        <p:spPr>
          <a:xfrm>
            <a:off x="555757" y="366442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HHLM1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663ED2-5966-4E8A-BB5F-312BFE5C70B9}"/>
              </a:ext>
            </a:extLst>
          </p:cNvPr>
          <p:cNvSpPr txBox="1"/>
          <p:nvPr/>
        </p:nvSpPr>
        <p:spPr>
          <a:xfrm>
            <a:off x="555757" y="563806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HHLM2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06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4209" cy="485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HHLM+HRM results, 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011DD0-F644-40E2-960A-2873BC0A1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72" y="850606"/>
            <a:ext cx="12191994" cy="19507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8B1425-8641-4FB4-B2CB-F3486540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72" y="2847718"/>
            <a:ext cx="12191994" cy="19507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5B7E95-4FDF-4EAF-AB9D-F8E8137BF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772" y="4844830"/>
            <a:ext cx="12191994" cy="19507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DCE1BF-5CD6-4C70-B4A3-7FE7DE755BDC}"/>
              </a:ext>
            </a:extLst>
          </p:cNvPr>
          <p:cNvSpPr txBox="1"/>
          <p:nvPr/>
        </p:nvSpPr>
        <p:spPr>
          <a:xfrm>
            <a:off x="555757" y="164130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HHLM3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48BA58-C933-4745-A14D-E3A967D64FD2}"/>
              </a:ext>
            </a:extLst>
          </p:cNvPr>
          <p:cNvSpPr txBox="1"/>
          <p:nvPr/>
        </p:nvSpPr>
        <p:spPr>
          <a:xfrm>
            <a:off x="555757" y="366442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HHLM4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663ED2-5966-4E8A-BB5F-312BFE5C70B9}"/>
              </a:ext>
            </a:extLst>
          </p:cNvPr>
          <p:cNvSpPr txBox="1"/>
          <p:nvPr/>
        </p:nvSpPr>
        <p:spPr>
          <a:xfrm>
            <a:off x="555757" y="563806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HRM2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33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1774</Words>
  <Application>Microsoft Office PowerPoint</Application>
  <PresentationFormat>宽屏</PresentationFormat>
  <Paragraphs>917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DXS Optics Simulation</vt:lpstr>
      <vt:lpstr>Outline</vt:lpstr>
      <vt:lpstr>HHLM sampling resolution requirement</vt:lpstr>
      <vt:lpstr>HHLM results, 1</vt:lpstr>
      <vt:lpstr>HHLM results, 2</vt:lpstr>
      <vt:lpstr>Horizontal sampling issue</vt:lpstr>
      <vt:lpstr>HHLM+HRM sampling resolution</vt:lpstr>
      <vt:lpstr>HHLM+HRM results, 1</vt:lpstr>
      <vt:lpstr>HHLM+HRM results, 2</vt:lpstr>
      <vt:lpstr>HHLM+HRM results, 3</vt:lpstr>
      <vt:lpstr>Only crystals are reduced</vt:lpstr>
      <vt:lpstr>HHLM reduced results comparison, HHLM1</vt:lpstr>
      <vt:lpstr>HHLM reduced results comparison, HHLM2</vt:lpstr>
      <vt:lpstr>HHLM reduced results comparison, HHLM3</vt:lpstr>
      <vt:lpstr>HHLM reduced results comparison, HHLM4</vt:lpstr>
      <vt:lpstr>All reduced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136</cp:revision>
  <dcterms:created xsi:type="dcterms:W3CDTF">2021-03-24T12:46:10Z</dcterms:created>
  <dcterms:modified xsi:type="dcterms:W3CDTF">2021-03-25T16:00:34Z</dcterms:modified>
</cp:coreProperties>
</file>