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2" r:id="rId4"/>
    <p:sldId id="268" r:id="rId5"/>
    <p:sldId id="273" r:id="rId6"/>
    <p:sldId id="274" r:id="rId7"/>
    <p:sldId id="267" r:id="rId8"/>
    <p:sldId id="269" r:id="rId9"/>
    <p:sldId id="270" r:id="rId10"/>
    <p:sldId id="264" r:id="rId11"/>
    <p:sldId id="27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B81E376-9991-44D0-8180-95739F03B338}">
          <p14:sldIdLst>
            <p14:sldId id="256"/>
            <p14:sldId id="257"/>
          </p14:sldIdLst>
        </p14:section>
        <p14:section name="temporal sampling" id="{047B986B-185E-4A96-A634-36CD9E44D66E}">
          <p14:sldIdLst>
            <p14:sldId id="272"/>
            <p14:sldId id="268"/>
            <p14:sldId id="273"/>
            <p14:sldId id="274"/>
            <p14:sldId id="267"/>
            <p14:sldId id="269"/>
            <p14:sldId id="270"/>
          </p14:sldIdLst>
        </p14:section>
        <p14:section name="spatial sampling" id="{251A243B-5465-4B7A-8A75-618BF3457962}">
          <p14:sldIdLst>
            <p14:sldId id="26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5"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CEEAE-C5CB-4287-A49B-83B7925E3B42}" type="datetimeFigureOut">
              <a:rPr lang="zh-CN" altLang="en-US" smtClean="0"/>
              <a:t>2021/2/16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80B62-5515-4ADD-AF67-9A8F62E95D0B}" type="slidenum">
              <a:rPr lang="zh-CN" altLang="en-US" smtClean="0"/>
              <a:t>‹#›</a:t>
            </a:fld>
            <a:endParaRPr lang="zh-CN" altLang="en-US"/>
          </a:p>
        </p:txBody>
      </p:sp>
    </p:spTree>
    <p:extLst>
      <p:ext uri="{BB962C8B-B14F-4D97-AF65-F5344CB8AC3E}">
        <p14:creationId xmlns:p14="http://schemas.microsoft.com/office/powerpoint/2010/main" val="289111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4</a:t>
            </a:fld>
            <a:endParaRPr lang="zh-CN" altLang="en-US"/>
          </a:p>
        </p:txBody>
      </p:sp>
    </p:spTree>
    <p:extLst>
      <p:ext uri="{BB962C8B-B14F-4D97-AF65-F5344CB8AC3E}">
        <p14:creationId xmlns:p14="http://schemas.microsoft.com/office/powerpoint/2010/main" val="374386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5</a:t>
            </a:fld>
            <a:endParaRPr lang="zh-CN" altLang="en-US"/>
          </a:p>
        </p:txBody>
      </p:sp>
    </p:spTree>
    <p:extLst>
      <p:ext uri="{BB962C8B-B14F-4D97-AF65-F5344CB8AC3E}">
        <p14:creationId xmlns:p14="http://schemas.microsoft.com/office/powerpoint/2010/main" val="41623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6</a:t>
            </a:fld>
            <a:endParaRPr lang="zh-CN" altLang="en-US"/>
          </a:p>
        </p:txBody>
      </p:sp>
    </p:spTree>
    <p:extLst>
      <p:ext uri="{BB962C8B-B14F-4D97-AF65-F5344CB8AC3E}">
        <p14:creationId xmlns:p14="http://schemas.microsoft.com/office/powerpoint/2010/main" val="87365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7</a:t>
            </a:fld>
            <a:endParaRPr lang="zh-CN" altLang="en-US"/>
          </a:p>
        </p:txBody>
      </p:sp>
    </p:spTree>
    <p:extLst>
      <p:ext uri="{BB962C8B-B14F-4D97-AF65-F5344CB8AC3E}">
        <p14:creationId xmlns:p14="http://schemas.microsoft.com/office/powerpoint/2010/main" val="180449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8</a:t>
            </a:fld>
            <a:endParaRPr lang="zh-CN" altLang="en-US"/>
          </a:p>
        </p:txBody>
      </p:sp>
    </p:spTree>
    <p:extLst>
      <p:ext uri="{BB962C8B-B14F-4D97-AF65-F5344CB8AC3E}">
        <p14:creationId xmlns:p14="http://schemas.microsoft.com/office/powerpoint/2010/main" val="100220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9</a:t>
            </a:fld>
            <a:endParaRPr lang="zh-CN" altLang="en-US"/>
          </a:p>
        </p:txBody>
      </p:sp>
    </p:spTree>
    <p:extLst>
      <p:ext uri="{BB962C8B-B14F-4D97-AF65-F5344CB8AC3E}">
        <p14:creationId xmlns:p14="http://schemas.microsoft.com/office/powerpoint/2010/main" val="85083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D8A08-3743-46F0-A3FA-49037D9AE6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B8A454-53EB-41BA-8030-DD9036E4B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BDE5B0-346B-4C44-AB43-BB8D5333821C}"/>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5" name="页脚占位符 4">
            <a:extLst>
              <a:ext uri="{FF2B5EF4-FFF2-40B4-BE49-F238E27FC236}">
                <a16:creationId xmlns:a16="http://schemas.microsoft.com/office/drawing/2014/main" id="{2AC75A1A-318C-4998-AE0A-8692DC0085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5C5938-3C04-4009-881B-D5EC8CD8AAF3}"/>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25546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1D1C1-3DA0-4523-A8A1-F1314F4D3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88C38C-EF85-4880-8A84-1019AF3EEA0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14ABDA-E0EF-4D8C-80C4-55891E53EFE5}"/>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5" name="页脚占位符 4">
            <a:extLst>
              <a:ext uri="{FF2B5EF4-FFF2-40B4-BE49-F238E27FC236}">
                <a16:creationId xmlns:a16="http://schemas.microsoft.com/office/drawing/2014/main" id="{C5297472-9329-498B-8695-B1ED698BE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A362D-D597-4682-BEFD-1376C9AFA9E6}"/>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77184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34D1BA-FA96-41AC-876C-0D6B2F4A92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BD9E65-1078-4224-8B70-8BA0DC6031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E90786-017B-4C0D-A8D5-7FC345A9D47E}"/>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5" name="页脚占位符 4">
            <a:extLst>
              <a:ext uri="{FF2B5EF4-FFF2-40B4-BE49-F238E27FC236}">
                <a16:creationId xmlns:a16="http://schemas.microsoft.com/office/drawing/2014/main" id="{8F3F0AC9-DA8D-4FD2-9807-B8871EFC08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AA30AB-93A0-49C4-97F9-5282A5C82BF7}"/>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95983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A9AED-9C3C-4523-8278-245E3CE688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438FC7-3251-4FE5-98E7-324C74CE34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EC6E7B-A40B-4738-BA8C-EEE4E556046C}"/>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5" name="页脚占位符 4">
            <a:extLst>
              <a:ext uri="{FF2B5EF4-FFF2-40B4-BE49-F238E27FC236}">
                <a16:creationId xmlns:a16="http://schemas.microsoft.com/office/drawing/2014/main" id="{38650FA0-42CD-45B9-B401-47A22AF451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162829-1151-42D4-B56D-0DB4B6BC7396}"/>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480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DBFD8-CD04-4EAE-BA92-1284DAC90F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D19C6F8-AA5E-4EC5-8D3D-819F92290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5C1082-A0FC-4F22-A92D-638A2E88F1F5}"/>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5" name="页脚占位符 4">
            <a:extLst>
              <a:ext uri="{FF2B5EF4-FFF2-40B4-BE49-F238E27FC236}">
                <a16:creationId xmlns:a16="http://schemas.microsoft.com/office/drawing/2014/main" id="{C617D4E7-BB31-4A30-901A-1E0C6EE39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99174D-6FAC-42D5-ABA0-9B512ACF144E}"/>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10239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E5253-D04F-4C4D-9E18-7842F37BA8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9413AB-66B0-4DD3-971A-2BA4CF800A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B4CE06-429C-48D3-8E01-C593624788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FC81E9-DC7D-47AD-ABEC-FA8D305981CE}"/>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6" name="页脚占位符 5">
            <a:extLst>
              <a:ext uri="{FF2B5EF4-FFF2-40B4-BE49-F238E27FC236}">
                <a16:creationId xmlns:a16="http://schemas.microsoft.com/office/drawing/2014/main" id="{63E1E754-4D16-4A88-85A8-A44F967AFB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50303D-4C42-457F-9282-310D1A0576B9}"/>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23821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756EA-F4C1-40B0-9F4E-0812B6CD6A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87B8B8-796C-4711-B520-EFC903E8B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94C464-2411-438E-840A-4C8174D75E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6B7449-61E5-49BE-ADB7-5632D9A1C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A04C94-C674-4D75-87D3-B738690B60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4101F7-AF8E-45EC-AA5A-4AFBF7EE501F}"/>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8" name="页脚占位符 7">
            <a:extLst>
              <a:ext uri="{FF2B5EF4-FFF2-40B4-BE49-F238E27FC236}">
                <a16:creationId xmlns:a16="http://schemas.microsoft.com/office/drawing/2014/main" id="{9B383387-0F1E-4B6B-B2BE-7E85E3AB03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E068D4-37CF-43F7-AFB9-24A43F33465D}"/>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86263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6553C-2809-4E3D-A28C-36B89ED025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EA506B-DF5D-431D-B157-1E7CE05B2F9D}"/>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4" name="页脚占位符 3">
            <a:extLst>
              <a:ext uri="{FF2B5EF4-FFF2-40B4-BE49-F238E27FC236}">
                <a16:creationId xmlns:a16="http://schemas.microsoft.com/office/drawing/2014/main" id="{5CCD599E-5521-4D33-B10A-86B0DDAB6A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093050-91D8-4219-AD9B-C28436418CF4}"/>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66287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A84BFD-33E2-42EF-A050-0CD8282B9D0B}"/>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3" name="页脚占位符 2">
            <a:extLst>
              <a:ext uri="{FF2B5EF4-FFF2-40B4-BE49-F238E27FC236}">
                <a16:creationId xmlns:a16="http://schemas.microsoft.com/office/drawing/2014/main" id="{5B2C31E0-36EB-4AF0-A693-A0C7E66113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3B723B-E5C4-452E-AABE-B9ABE0B6D537}"/>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3108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22E17-3006-41E0-8085-330CDBB196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CDC99E-3BE7-4A15-B326-8CE5CC024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EC6941-DAD2-4C66-9911-16D16A3B0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CEDFE6-FA2F-4C25-9175-9E58A41490CB}"/>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6" name="页脚占位符 5">
            <a:extLst>
              <a:ext uri="{FF2B5EF4-FFF2-40B4-BE49-F238E27FC236}">
                <a16:creationId xmlns:a16="http://schemas.microsoft.com/office/drawing/2014/main" id="{A77782E5-8F42-40BB-A755-D6E4B10C5F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27E961-6887-4E55-864C-5DCFFF9219A7}"/>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60205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883B8-C37B-4FEE-92CA-2658BBF8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183202-C0C3-4643-A503-FE2CFDFA7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53A6CB-F7B1-4484-BECD-B05F94712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670DFB-04F2-4B4F-BBF8-76967CD84EC4}"/>
              </a:ext>
            </a:extLst>
          </p:cNvPr>
          <p:cNvSpPr>
            <a:spLocks noGrp="1"/>
          </p:cNvSpPr>
          <p:nvPr>
            <p:ph type="dt" sz="half" idx="10"/>
          </p:nvPr>
        </p:nvSpPr>
        <p:spPr/>
        <p:txBody>
          <a:bodyPr/>
          <a:lstStyle/>
          <a:p>
            <a:fld id="{CBBDB556-1BF6-40A7-A227-6CBCA41D0D0E}" type="datetimeFigureOut">
              <a:rPr lang="zh-CN" altLang="en-US" smtClean="0"/>
              <a:t>2021/2/16</a:t>
            </a:fld>
            <a:endParaRPr lang="zh-CN" altLang="en-US"/>
          </a:p>
        </p:txBody>
      </p:sp>
      <p:sp>
        <p:nvSpPr>
          <p:cNvPr id="6" name="页脚占位符 5">
            <a:extLst>
              <a:ext uri="{FF2B5EF4-FFF2-40B4-BE49-F238E27FC236}">
                <a16:creationId xmlns:a16="http://schemas.microsoft.com/office/drawing/2014/main" id="{46098E61-6F42-445B-81D6-2B6A5DF7AC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2FD385-C013-4B99-A2D4-E5C03E350A5B}"/>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104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728049-CF28-4FFC-BCF3-12654C84D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36D4FD-7271-4A2E-B892-640DB5F6A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59E91F-C984-44BD-BD4E-07577AF97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DB556-1BF6-40A7-A227-6CBCA41D0D0E}" type="datetimeFigureOut">
              <a:rPr lang="zh-CN" altLang="en-US" smtClean="0"/>
              <a:t>2021/2/16</a:t>
            </a:fld>
            <a:endParaRPr lang="zh-CN" altLang="en-US"/>
          </a:p>
        </p:txBody>
      </p:sp>
      <p:sp>
        <p:nvSpPr>
          <p:cNvPr id="5" name="页脚占位符 4">
            <a:extLst>
              <a:ext uri="{FF2B5EF4-FFF2-40B4-BE49-F238E27FC236}">
                <a16:creationId xmlns:a16="http://schemas.microsoft.com/office/drawing/2014/main" id="{6F02D8A7-87EF-4C70-A422-964FC4670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5B0C17-E5F8-4C42-AFDF-F12D24EE5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911432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AB396-67CF-4E26-A16B-994583F9C508}"/>
              </a:ext>
            </a:extLst>
          </p:cNvPr>
          <p:cNvSpPr>
            <a:spLocks noGrp="1"/>
          </p:cNvSpPr>
          <p:nvPr>
            <p:ph type="ctrTitle"/>
          </p:nvPr>
        </p:nvSpPr>
        <p:spPr/>
        <p:txBody>
          <a:bodyPr/>
          <a:lstStyle/>
          <a:p>
            <a:r>
              <a:rPr lang="en-US" altLang="zh-CN" dirty="0"/>
              <a:t>DXS Optics Simulation</a:t>
            </a:r>
            <a:endParaRPr lang="zh-CN" altLang="en-US" dirty="0"/>
          </a:p>
        </p:txBody>
      </p:sp>
      <p:sp>
        <p:nvSpPr>
          <p:cNvPr id="3" name="副标题 2">
            <a:extLst>
              <a:ext uri="{FF2B5EF4-FFF2-40B4-BE49-F238E27FC236}">
                <a16:creationId xmlns:a16="http://schemas.microsoft.com/office/drawing/2014/main" id="{3E69F2C5-CB48-419A-9A2B-4652BBA63221}"/>
              </a:ext>
            </a:extLst>
          </p:cNvPr>
          <p:cNvSpPr>
            <a:spLocks noGrp="1"/>
          </p:cNvSpPr>
          <p:nvPr>
            <p:ph type="subTitle" idx="1"/>
          </p:nvPr>
        </p:nvSpPr>
        <p:spPr/>
        <p:txBody>
          <a:bodyPr/>
          <a:lstStyle/>
          <a:p>
            <a:r>
              <a:rPr lang="en-US" altLang="zh-CN" dirty="0"/>
              <a:t>Feb 16</a:t>
            </a:r>
            <a:r>
              <a:rPr lang="en-US" altLang="zh-CN" baseline="30000" dirty="0"/>
              <a:t>th</a:t>
            </a:r>
            <a:r>
              <a:rPr lang="en-US" altLang="zh-CN" dirty="0"/>
              <a:t> 2021</a:t>
            </a:r>
            <a:endParaRPr lang="zh-CN" altLang="en-US" dirty="0"/>
          </a:p>
        </p:txBody>
      </p:sp>
    </p:spTree>
    <p:extLst>
      <p:ext uri="{BB962C8B-B14F-4D97-AF65-F5344CB8AC3E}">
        <p14:creationId xmlns:p14="http://schemas.microsoft.com/office/powerpoint/2010/main" val="3093191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6E7A35-F235-4A73-92E6-D5B4B014F9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8325" y="5015012"/>
            <a:ext cx="9144000" cy="1828799"/>
          </a:xfrm>
          <a:prstGeom prst="rect">
            <a:avLst/>
          </a:prstGeom>
        </p:spPr>
      </p:pic>
      <p:pic>
        <p:nvPicPr>
          <p:cNvPr id="8" name="图片 7">
            <a:extLst>
              <a:ext uri="{FF2B5EF4-FFF2-40B4-BE49-F238E27FC236}">
                <a16:creationId xmlns:a16="http://schemas.microsoft.com/office/drawing/2014/main" id="{6646E2FC-0A4E-44FA-8247-3D05BFA28D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82443" y="3254529"/>
            <a:ext cx="9144000" cy="1828799"/>
          </a:xfrm>
          <a:prstGeom prst="rect">
            <a:avLst/>
          </a:prstGeom>
        </p:spPr>
      </p:pic>
      <p:pic>
        <p:nvPicPr>
          <p:cNvPr id="6" name="图片 5">
            <a:extLst>
              <a:ext uri="{FF2B5EF4-FFF2-40B4-BE49-F238E27FC236}">
                <a16:creationId xmlns:a16="http://schemas.microsoft.com/office/drawing/2014/main" id="{B07CCB1D-6FC5-43F0-B442-A8D04AA848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86561" y="1494046"/>
            <a:ext cx="9144000" cy="1828799"/>
          </a:xfrm>
          <a:prstGeom prst="rect">
            <a:avLst/>
          </a:prstGeom>
        </p:spPr>
      </p:pic>
      <p:sp>
        <p:nvSpPr>
          <p:cNvPr id="2" name="标题 1">
            <a:extLst>
              <a:ext uri="{FF2B5EF4-FFF2-40B4-BE49-F238E27FC236}">
                <a16:creationId xmlns:a16="http://schemas.microsoft.com/office/drawing/2014/main" id="{A78BD882-E493-4130-835E-CA9FC20671F4}"/>
              </a:ext>
            </a:extLst>
          </p:cNvPr>
          <p:cNvSpPr>
            <a:spLocks noGrp="1"/>
          </p:cNvSpPr>
          <p:nvPr>
            <p:ph type="title"/>
          </p:nvPr>
        </p:nvSpPr>
        <p:spPr/>
        <p:txBody>
          <a:bodyPr/>
          <a:lstStyle/>
          <a:p>
            <a:r>
              <a:rPr lang="en-US" altLang="zh-CN" dirty="0"/>
              <a:t>Issues when resizing in space (x): at focus</a:t>
            </a:r>
            <a:endParaRPr lang="zh-CN" altLang="en-US" dirty="0"/>
          </a:p>
        </p:txBody>
      </p:sp>
      <p:graphicFrame>
        <p:nvGraphicFramePr>
          <p:cNvPr id="4" name="表格 7">
            <a:extLst>
              <a:ext uri="{FF2B5EF4-FFF2-40B4-BE49-F238E27FC236}">
                <a16:creationId xmlns:a16="http://schemas.microsoft.com/office/drawing/2014/main" id="{7F51B119-FBF7-4D58-B4CA-9E478711096A}"/>
              </a:ext>
            </a:extLst>
          </p:cNvPr>
          <p:cNvGraphicFramePr>
            <a:graphicFrameLocks noGrp="1"/>
          </p:cNvGraphicFramePr>
          <p:nvPr>
            <p:extLst>
              <p:ext uri="{D42A27DB-BD31-4B8C-83A1-F6EECF244321}">
                <p14:modId xmlns:p14="http://schemas.microsoft.com/office/powerpoint/2010/main" val="4077963143"/>
              </p:ext>
            </p:extLst>
          </p:nvPr>
        </p:nvGraphicFramePr>
        <p:xfrm>
          <a:off x="7987686" y="1716126"/>
          <a:ext cx="2835867" cy="1478280"/>
        </p:xfrm>
        <a:graphic>
          <a:graphicData uri="http://schemas.openxmlformats.org/drawingml/2006/table">
            <a:tbl>
              <a:tblPr firstRow="1" bandRow="1">
                <a:tableStyleId>{5C22544A-7EE6-4342-B048-85BDC9FD1C3A}</a:tableStyleId>
              </a:tblPr>
              <a:tblGrid>
                <a:gridCol w="1053341">
                  <a:extLst>
                    <a:ext uri="{9D8B030D-6E8A-4147-A177-3AD203B41FA5}">
                      <a16:colId xmlns:a16="http://schemas.microsoft.com/office/drawing/2014/main" val="2194988631"/>
                    </a:ext>
                  </a:extLst>
                </a:gridCol>
                <a:gridCol w="1053341">
                  <a:extLst>
                    <a:ext uri="{9D8B030D-6E8A-4147-A177-3AD203B41FA5}">
                      <a16:colId xmlns:a16="http://schemas.microsoft.com/office/drawing/2014/main" val="2109100935"/>
                    </a:ext>
                  </a:extLst>
                </a:gridCol>
                <a:gridCol w="729185">
                  <a:extLst>
                    <a:ext uri="{9D8B030D-6E8A-4147-A177-3AD203B41FA5}">
                      <a16:colId xmlns:a16="http://schemas.microsoft.com/office/drawing/2014/main" val="1518238997"/>
                    </a:ext>
                  </a:extLst>
                </a:gridCol>
              </a:tblGrid>
              <a:tr h="0">
                <a:tc>
                  <a:txBody>
                    <a:bodyPr/>
                    <a:lstStyle/>
                    <a:p>
                      <a:r>
                        <a:rPr lang="en-US" altLang="zh-CN" dirty="0" err="1"/>
                        <a:t>nx</a:t>
                      </a:r>
                      <a:endParaRPr lang="zh-CN" altLang="en-US" dirty="0"/>
                    </a:p>
                  </a:txBody>
                  <a:tcPr/>
                </a:tc>
                <a:tc>
                  <a:txBody>
                    <a:bodyPr/>
                    <a:lstStyle/>
                    <a:p>
                      <a:r>
                        <a:rPr lang="en-US" altLang="zh-CN" dirty="0" err="1"/>
                        <a:t>xRange</a:t>
                      </a:r>
                      <a:endParaRPr lang="zh-CN" altLang="en-US" dirty="0"/>
                    </a:p>
                  </a:txBody>
                  <a:tcPr/>
                </a:tc>
                <a:tc>
                  <a:txBody>
                    <a:bodyPr/>
                    <a:lstStyle/>
                    <a:p>
                      <a:r>
                        <a:rPr lang="en-US" altLang="zh-CN" dirty="0" err="1"/>
                        <a:t>xRes</a:t>
                      </a:r>
                      <a:endParaRPr lang="zh-CN" altLang="en-US" dirty="0"/>
                    </a:p>
                  </a:txBody>
                  <a:tcPr>
                    <a:lnR w="12700" cmpd="sng">
                      <a:noFill/>
                    </a:lnR>
                  </a:tcPr>
                </a:tc>
                <a:extLst>
                  <a:ext uri="{0D108BD9-81ED-4DB2-BD59-A6C34878D82A}">
                    <a16:rowId xmlns:a16="http://schemas.microsoft.com/office/drawing/2014/main" val="2102269997"/>
                  </a:ext>
                </a:extLst>
              </a:tr>
              <a:tr h="370840">
                <a:tc>
                  <a:txBody>
                    <a:bodyPr/>
                    <a:lstStyle/>
                    <a:p>
                      <a:r>
                        <a:rPr lang="en-US" altLang="zh-CN" dirty="0"/>
                        <a:t>2000</a:t>
                      </a: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lnR w="12700" cmpd="sng">
                      <a:noFill/>
                    </a:lnR>
                  </a:tcPr>
                </a:tc>
                <a:extLst>
                  <a:ext uri="{0D108BD9-81ED-4DB2-BD59-A6C34878D82A}">
                    <a16:rowId xmlns:a16="http://schemas.microsoft.com/office/drawing/2014/main" val="2380118299"/>
                  </a:ext>
                </a:extLst>
              </a:tr>
              <a:tr h="370840">
                <a:tc>
                  <a:txBody>
                    <a:bodyPr/>
                    <a:lstStyle/>
                    <a:p>
                      <a:r>
                        <a:rPr lang="en-US" altLang="zh-CN" dirty="0"/>
                        <a:t>2000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lnR w="12700" cmpd="sng">
                      <a:noFill/>
                    </a:lnR>
                  </a:tcPr>
                </a:tc>
                <a:extLst>
                  <a:ext uri="{0D108BD9-81ED-4DB2-BD59-A6C34878D82A}">
                    <a16:rowId xmlns:a16="http://schemas.microsoft.com/office/drawing/2014/main" val="3686608780"/>
                  </a:ext>
                </a:extLst>
              </a:tr>
              <a:tr h="370840">
                <a:tc>
                  <a:txBody>
                    <a:bodyPr/>
                    <a:lstStyle/>
                    <a:p>
                      <a:r>
                        <a:rPr lang="en-US" altLang="zh-CN" dirty="0"/>
                        <a:t>2000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lnR w="12700" cmpd="sng">
                      <a:noFill/>
                    </a:lnR>
                  </a:tcPr>
                </a:tc>
                <a:extLst>
                  <a:ext uri="{0D108BD9-81ED-4DB2-BD59-A6C34878D82A}">
                    <a16:rowId xmlns:a16="http://schemas.microsoft.com/office/drawing/2014/main" val="3694388673"/>
                  </a:ext>
                </a:extLst>
              </a:tr>
            </a:tbl>
          </a:graphicData>
        </a:graphic>
      </p:graphicFrame>
      <p:sp>
        <p:nvSpPr>
          <p:cNvPr id="15" name="文本框 14">
            <a:extLst>
              <a:ext uri="{FF2B5EF4-FFF2-40B4-BE49-F238E27FC236}">
                <a16:creationId xmlns:a16="http://schemas.microsoft.com/office/drawing/2014/main" id="{523697BB-B2CD-403E-8324-23D78F352BB9}"/>
              </a:ext>
            </a:extLst>
          </p:cNvPr>
          <p:cNvSpPr txBox="1"/>
          <p:nvPr/>
        </p:nvSpPr>
        <p:spPr>
          <a:xfrm>
            <a:off x="7031421" y="3852041"/>
            <a:ext cx="4950372" cy="1200329"/>
          </a:xfrm>
          <a:prstGeom prst="rect">
            <a:avLst/>
          </a:prstGeom>
          <a:noFill/>
        </p:spPr>
        <p:txBody>
          <a:bodyPr wrap="square" rtlCol="0">
            <a:spAutoFit/>
          </a:bodyPr>
          <a:lstStyle/>
          <a:p>
            <a:r>
              <a:rPr lang="en-US" altLang="zh-CN" dirty="0"/>
              <a:t>Changing the sampling range or resolution at focus doesn’t seem to fix the phase wrapping/sampling issue. So I tried changing it upstream.</a:t>
            </a:r>
            <a:endParaRPr lang="zh-CN" altLang="en-US" dirty="0"/>
          </a:p>
        </p:txBody>
      </p:sp>
    </p:spTree>
    <p:extLst>
      <p:ext uri="{BB962C8B-B14F-4D97-AF65-F5344CB8AC3E}">
        <p14:creationId xmlns:p14="http://schemas.microsoft.com/office/powerpoint/2010/main" val="381128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6E7A35-F235-4A73-92E6-D5B4B014F9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8323" y="5015012"/>
            <a:ext cx="9143995" cy="1828799"/>
          </a:xfrm>
          <a:prstGeom prst="rect">
            <a:avLst/>
          </a:prstGeom>
        </p:spPr>
      </p:pic>
      <p:pic>
        <p:nvPicPr>
          <p:cNvPr id="8" name="图片 7">
            <a:extLst>
              <a:ext uri="{FF2B5EF4-FFF2-40B4-BE49-F238E27FC236}">
                <a16:creationId xmlns:a16="http://schemas.microsoft.com/office/drawing/2014/main" id="{6646E2FC-0A4E-44FA-8247-3D05BFA28D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82441" y="3254529"/>
            <a:ext cx="9143995" cy="1828799"/>
          </a:xfrm>
          <a:prstGeom prst="rect">
            <a:avLst/>
          </a:prstGeom>
        </p:spPr>
      </p:pic>
      <p:pic>
        <p:nvPicPr>
          <p:cNvPr id="6" name="图片 5">
            <a:extLst>
              <a:ext uri="{FF2B5EF4-FFF2-40B4-BE49-F238E27FC236}">
                <a16:creationId xmlns:a16="http://schemas.microsoft.com/office/drawing/2014/main" id="{B07CCB1D-6FC5-43F0-B442-A8D04AA848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86559" y="1494046"/>
            <a:ext cx="9143995" cy="1828799"/>
          </a:xfrm>
          <a:prstGeom prst="rect">
            <a:avLst/>
          </a:prstGeom>
        </p:spPr>
      </p:pic>
      <p:sp>
        <p:nvSpPr>
          <p:cNvPr id="2" name="标题 1">
            <a:extLst>
              <a:ext uri="{FF2B5EF4-FFF2-40B4-BE49-F238E27FC236}">
                <a16:creationId xmlns:a16="http://schemas.microsoft.com/office/drawing/2014/main" id="{A78BD882-E493-4130-835E-CA9FC20671F4}"/>
              </a:ext>
            </a:extLst>
          </p:cNvPr>
          <p:cNvSpPr>
            <a:spLocks noGrp="1"/>
          </p:cNvSpPr>
          <p:nvPr>
            <p:ph type="title"/>
          </p:nvPr>
        </p:nvSpPr>
        <p:spPr/>
        <p:txBody>
          <a:bodyPr/>
          <a:lstStyle/>
          <a:p>
            <a:r>
              <a:rPr lang="en-US" altLang="zh-CN" dirty="0"/>
              <a:t>Issues when resizing in space (x): at C2</a:t>
            </a:r>
            <a:endParaRPr lang="zh-CN" altLang="en-US" dirty="0"/>
          </a:p>
        </p:txBody>
      </p:sp>
      <p:graphicFrame>
        <p:nvGraphicFramePr>
          <p:cNvPr id="4" name="表格 7">
            <a:extLst>
              <a:ext uri="{FF2B5EF4-FFF2-40B4-BE49-F238E27FC236}">
                <a16:creationId xmlns:a16="http://schemas.microsoft.com/office/drawing/2014/main" id="{7F51B119-FBF7-4D58-B4CA-9E478711096A}"/>
              </a:ext>
            </a:extLst>
          </p:cNvPr>
          <p:cNvGraphicFramePr>
            <a:graphicFrameLocks noGrp="1"/>
          </p:cNvGraphicFramePr>
          <p:nvPr>
            <p:extLst>
              <p:ext uri="{D42A27DB-BD31-4B8C-83A1-F6EECF244321}">
                <p14:modId xmlns:p14="http://schemas.microsoft.com/office/powerpoint/2010/main" val="1820247179"/>
              </p:ext>
            </p:extLst>
          </p:nvPr>
        </p:nvGraphicFramePr>
        <p:xfrm>
          <a:off x="7987686" y="1716126"/>
          <a:ext cx="2835867" cy="1478280"/>
        </p:xfrm>
        <a:graphic>
          <a:graphicData uri="http://schemas.openxmlformats.org/drawingml/2006/table">
            <a:tbl>
              <a:tblPr firstRow="1" bandRow="1">
                <a:tableStyleId>{5C22544A-7EE6-4342-B048-85BDC9FD1C3A}</a:tableStyleId>
              </a:tblPr>
              <a:tblGrid>
                <a:gridCol w="1053341">
                  <a:extLst>
                    <a:ext uri="{9D8B030D-6E8A-4147-A177-3AD203B41FA5}">
                      <a16:colId xmlns:a16="http://schemas.microsoft.com/office/drawing/2014/main" val="2194988631"/>
                    </a:ext>
                  </a:extLst>
                </a:gridCol>
                <a:gridCol w="1053341">
                  <a:extLst>
                    <a:ext uri="{9D8B030D-6E8A-4147-A177-3AD203B41FA5}">
                      <a16:colId xmlns:a16="http://schemas.microsoft.com/office/drawing/2014/main" val="2109100935"/>
                    </a:ext>
                  </a:extLst>
                </a:gridCol>
                <a:gridCol w="729185">
                  <a:extLst>
                    <a:ext uri="{9D8B030D-6E8A-4147-A177-3AD203B41FA5}">
                      <a16:colId xmlns:a16="http://schemas.microsoft.com/office/drawing/2014/main" val="1518238997"/>
                    </a:ext>
                  </a:extLst>
                </a:gridCol>
              </a:tblGrid>
              <a:tr h="0">
                <a:tc>
                  <a:txBody>
                    <a:bodyPr/>
                    <a:lstStyle/>
                    <a:p>
                      <a:r>
                        <a:rPr lang="en-US" altLang="zh-CN" dirty="0" err="1"/>
                        <a:t>nz</a:t>
                      </a:r>
                      <a:endParaRPr lang="zh-CN" altLang="en-US" dirty="0"/>
                    </a:p>
                  </a:txBody>
                  <a:tcPr/>
                </a:tc>
                <a:tc>
                  <a:txBody>
                    <a:bodyPr/>
                    <a:lstStyle/>
                    <a:p>
                      <a:r>
                        <a:rPr lang="en-US" altLang="zh-CN" dirty="0" err="1"/>
                        <a:t>xRange</a:t>
                      </a:r>
                      <a:endParaRPr lang="zh-CN" altLang="en-US" dirty="0"/>
                    </a:p>
                  </a:txBody>
                  <a:tcPr/>
                </a:tc>
                <a:tc>
                  <a:txBody>
                    <a:bodyPr/>
                    <a:lstStyle/>
                    <a:p>
                      <a:r>
                        <a:rPr lang="en-US" altLang="zh-CN" dirty="0" err="1"/>
                        <a:t>xRes</a:t>
                      </a:r>
                      <a:endParaRPr lang="zh-CN" altLang="en-US" dirty="0"/>
                    </a:p>
                  </a:txBody>
                  <a:tcPr>
                    <a:lnR w="12700" cmpd="sng">
                      <a:noFill/>
                    </a:lnR>
                  </a:tcPr>
                </a:tc>
                <a:extLst>
                  <a:ext uri="{0D108BD9-81ED-4DB2-BD59-A6C34878D82A}">
                    <a16:rowId xmlns:a16="http://schemas.microsoft.com/office/drawing/2014/main" val="2102269997"/>
                  </a:ext>
                </a:extLst>
              </a:tr>
              <a:tr h="370840">
                <a:tc>
                  <a:txBody>
                    <a:bodyPr/>
                    <a:lstStyle/>
                    <a:p>
                      <a:r>
                        <a:rPr lang="en-US" altLang="zh-CN" dirty="0"/>
                        <a:t>100</a:t>
                      </a:r>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lnR w="12700" cmpd="sng">
                      <a:noFill/>
                    </a:lnR>
                  </a:tcPr>
                </a:tc>
                <a:extLst>
                  <a:ext uri="{0D108BD9-81ED-4DB2-BD59-A6C34878D82A}">
                    <a16:rowId xmlns:a16="http://schemas.microsoft.com/office/drawing/2014/main" val="2380118299"/>
                  </a:ext>
                </a:extLst>
              </a:tr>
              <a:tr h="370840">
                <a:tc>
                  <a:txBody>
                    <a:bodyPr/>
                    <a:lstStyle/>
                    <a:p>
                      <a:r>
                        <a:rPr lang="en-US" altLang="zh-CN" dirty="0"/>
                        <a:t>100</a:t>
                      </a:r>
                      <a:endParaRPr lang="zh-CN" altLang="en-US" dirty="0"/>
                    </a:p>
                  </a:txBody>
                  <a:tcPr/>
                </a:tc>
                <a:tc>
                  <a:txBody>
                    <a:bodyPr/>
                    <a:lstStyle/>
                    <a:p>
                      <a:r>
                        <a:rPr lang="en-US" altLang="zh-CN" dirty="0"/>
                        <a:t>10</a:t>
                      </a:r>
                      <a:endParaRPr lang="zh-CN" altLang="en-US" dirty="0"/>
                    </a:p>
                  </a:txBody>
                  <a:tcPr/>
                </a:tc>
                <a:tc>
                  <a:txBody>
                    <a:bodyPr/>
                    <a:lstStyle/>
                    <a:p>
                      <a:r>
                        <a:rPr lang="en-US" altLang="zh-CN" dirty="0"/>
                        <a:t>4</a:t>
                      </a:r>
                      <a:endParaRPr lang="zh-CN" altLang="en-US" dirty="0"/>
                    </a:p>
                  </a:txBody>
                  <a:tcPr>
                    <a:lnR w="12700" cmpd="sng">
                      <a:noFill/>
                    </a:lnR>
                  </a:tcPr>
                </a:tc>
                <a:extLst>
                  <a:ext uri="{0D108BD9-81ED-4DB2-BD59-A6C34878D82A}">
                    <a16:rowId xmlns:a16="http://schemas.microsoft.com/office/drawing/2014/main" val="3686608780"/>
                  </a:ext>
                </a:extLst>
              </a:tr>
              <a:tr h="370840">
                <a:tc>
                  <a:txBody>
                    <a:bodyPr/>
                    <a:lstStyle/>
                    <a:p>
                      <a:r>
                        <a:rPr lang="en-US" altLang="zh-CN" dirty="0"/>
                        <a:t>100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a:t>
                      </a:r>
                      <a:endParaRPr lang="zh-CN" altLang="en-US" dirty="0"/>
                    </a:p>
                  </a:txBody>
                  <a:tcPr>
                    <a:lnR w="12700" cmpd="sng">
                      <a:noFill/>
                    </a:lnR>
                  </a:tcPr>
                </a:tc>
                <a:extLst>
                  <a:ext uri="{0D108BD9-81ED-4DB2-BD59-A6C34878D82A}">
                    <a16:rowId xmlns:a16="http://schemas.microsoft.com/office/drawing/2014/main" val="3694388673"/>
                  </a:ext>
                </a:extLst>
              </a:tr>
            </a:tbl>
          </a:graphicData>
        </a:graphic>
      </p:graphicFrame>
      <p:sp>
        <p:nvSpPr>
          <p:cNvPr id="15" name="文本框 14">
            <a:extLst>
              <a:ext uri="{FF2B5EF4-FFF2-40B4-BE49-F238E27FC236}">
                <a16:creationId xmlns:a16="http://schemas.microsoft.com/office/drawing/2014/main" id="{523697BB-B2CD-403E-8324-23D78F352BB9}"/>
              </a:ext>
            </a:extLst>
          </p:cNvPr>
          <p:cNvSpPr txBox="1"/>
          <p:nvPr/>
        </p:nvSpPr>
        <p:spPr>
          <a:xfrm>
            <a:off x="7031421" y="3852041"/>
            <a:ext cx="4950372" cy="2308324"/>
          </a:xfrm>
          <a:prstGeom prst="rect">
            <a:avLst/>
          </a:prstGeom>
          <a:noFill/>
        </p:spPr>
        <p:txBody>
          <a:bodyPr wrap="square" rtlCol="0">
            <a:spAutoFit/>
          </a:bodyPr>
          <a:lstStyle/>
          <a:p>
            <a:r>
              <a:rPr lang="en-US" altLang="zh-CN" dirty="0"/>
              <a:t>Increasing the spatial sampling range at crystal 2 seems to fix the sampling issue partially. However, the problem now is to fix the arbitrary shift in beam position at focus.</a:t>
            </a:r>
          </a:p>
          <a:p>
            <a:endParaRPr lang="en-US" altLang="zh-CN" dirty="0"/>
          </a:p>
          <a:p>
            <a:r>
              <a:rPr lang="en-US" altLang="zh-CN" dirty="0"/>
              <a:t>Should I fit for the beam position during simulation and manually shift the beam back? Or should I just move the slit to that position?</a:t>
            </a:r>
            <a:endParaRPr lang="zh-CN" altLang="en-US" dirty="0"/>
          </a:p>
        </p:txBody>
      </p:sp>
    </p:spTree>
    <p:extLst>
      <p:ext uri="{BB962C8B-B14F-4D97-AF65-F5344CB8AC3E}">
        <p14:creationId xmlns:p14="http://schemas.microsoft.com/office/powerpoint/2010/main" val="283347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F939B-D27F-4C9A-AA5B-5F65FE1B106D}"/>
              </a:ext>
            </a:extLst>
          </p:cNvPr>
          <p:cNvSpPr>
            <a:spLocks noGrp="1"/>
          </p:cNvSpPr>
          <p:nvPr>
            <p:ph type="title"/>
          </p:nvPr>
        </p:nvSpPr>
        <p:spPr/>
        <p:txBody>
          <a:bodyPr/>
          <a:lstStyle/>
          <a:p>
            <a:r>
              <a:rPr lang="en-US" altLang="zh-CN" dirty="0"/>
              <a:t>Outline</a:t>
            </a:r>
            <a:endParaRPr lang="zh-CN" altLang="en-US" dirty="0"/>
          </a:p>
        </p:txBody>
      </p:sp>
      <p:graphicFrame>
        <p:nvGraphicFramePr>
          <p:cNvPr id="4" name="表格 4">
            <a:extLst>
              <a:ext uri="{FF2B5EF4-FFF2-40B4-BE49-F238E27FC236}">
                <a16:creationId xmlns:a16="http://schemas.microsoft.com/office/drawing/2014/main" id="{D4AC25E1-CFBB-484A-B8ED-D281FB26CAAA}"/>
              </a:ext>
            </a:extLst>
          </p:cNvPr>
          <p:cNvGraphicFramePr>
            <a:graphicFrameLocks noGrp="1"/>
          </p:cNvGraphicFramePr>
          <p:nvPr>
            <p:ph idx="1"/>
            <p:extLst>
              <p:ext uri="{D42A27DB-BD31-4B8C-83A1-F6EECF244321}">
                <p14:modId xmlns:p14="http://schemas.microsoft.com/office/powerpoint/2010/main" val="1325360990"/>
              </p:ext>
            </p:extLst>
          </p:nvPr>
        </p:nvGraphicFramePr>
        <p:xfrm>
          <a:off x="1447797" y="1945640"/>
          <a:ext cx="8652632" cy="1483360"/>
        </p:xfrm>
        <a:graphic>
          <a:graphicData uri="http://schemas.openxmlformats.org/drawingml/2006/table">
            <a:tbl>
              <a:tblPr firstRow="1" bandRow="1">
                <a:tableStyleId>{5C22544A-7EE6-4342-B048-85BDC9FD1C3A}</a:tableStyleId>
              </a:tblPr>
              <a:tblGrid>
                <a:gridCol w="1081579">
                  <a:extLst>
                    <a:ext uri="{9D8B030D-6E8A-4147-A177-3AD203B41FA5}">
                      <a16:colId xmlns:a16="http://schemas.microsoft.com/office/drawing/2014/main" val="2243229837"/>
                    </a:ext>
                  </a:extLst>
                </a:gridCol>
                <a:gridCol w="1081579">
                  <a:extLst>
                    <a:ext uri="{9D8B030D-6E8A-4147-A177-3AD203B41FA5}">
                      <a16:colId xmlns:a16="http://schemas.microsoft.com/office/drawing/2014/main" val="1122877206"/>
                    </a:ext>
                  </a:extLst>
                </a:gridCol>
                <a:gridCol w="1081579">
                  <a:extLst>
                    <a:ext uri="{9D8B030D-6E8A-4147-A177-3AD203B41FA5}">
                      <a16:colId xmlns:a16="http://schemas.microsoft.com/office/drawing/2014/main" val="2554081729"/>
                    </a:ext>
                  </a:extLst>
                </a:gridCol>
                <a:gridCol w="1081579">
                  <a:extLst>
                    <a:ext uri="{9D8B030D-6E8A-4147-A177-3AD203B41FA5}">
                      <a16:colId xmlns:a16="http://schemas.microsoft.com/office/drawing/2014/main" val="2154805499"/>
                    </a:ext>
                  </a:extLst>
                </a:gridCol>
                <a:gridCol w="1081579">
                  <a:extLst>
                    <a:ext uri="{9D8B030D-6E8A-4147-A177-3AD203B41FA5}">
                      <a16:colId xmlns:a16="http://schemas.microsoft.com/office/drawing/2014/main" val="2975351361"/>
                    </a:ext>
                  </a:extLst>
                </a:gridCol>
                <a:gridCol w="1081579">
                  <a:extLst>
                    <a:ext uri="{9D8B030D-6E8A-4147-A177-3AD203B41FA5}">
                      <a16:colId xmlns:a16="http://schemas.microsoft.com/office/drawing/2014/main" val="4141539593"/>
                    </a:ext>
                  </a:extLst>
                </a:gridCol>
                <a:gridCol w="1081579">
                  <a:extLst>
                    <a:ext uri="{9D8B030D-6E8A-4147-A177-3AD203B41FA5}">
                      <a16:colId xmlns:a16="http://schemas.microsoft.com/office/drawing/2014/main" val="3170780698"/>
                    </a:ext>
                  </a:extLst>
                </a:gridCol>
                <a:gridCol w="1081579">
                  <a:extLst>
                    <a:ext uri="{9D8B030D-6E8A-4147-A177-3AD203B41FA5}">
                      <a16:colId xmlns:a16="http://schemas.microsoft.com/office/drawing/2014/main" val="3773928899"/>
                    </a:ext>
                  </a:extLst>
                </a:gridCol>
              </a:tblGrid>
              <a:tr h="370840">
                <a:tc>
                  <a:txBody>
                    <a:bodyPr/>
                    <a:lstStyle/>
                    <a:p>
                      <a:r>
                        <a:rPr lang="en-US" altLang="zh-CN" dirty="0"/>
                        <a:t>OE</a:t>
                      </a:r>
                      <a:endParaRPr lang="zh-CN" altLang="en-US" dirty="0"/>
                    </a:p>
                  </a:txBody>
                  <a:tcPr/>
                </a:tc>
                <a:tc>
                  <a:txBody>
                    <a:bodyPr/>
                    <a:lstStyle/>
                    <a:p>
                      <a:r>
                        <a:rPr lang="en-US" altLang="zh-CN" dirty="0"/>
                        <a:t>input</a:t>
                      </a:r>
                      <a:endParaRPr lang="zh-CN" altLang="en-US" dirty="0"/>
                    </a:p>
                  </a:txBody>
                  <a:tcPr/>
                </a:tc>
                <a:tc>
                  <a:txBody>
                    <a:bodyPr/>
                    <a:lstStyle/>
                    <a:p>
                      <a:r>
                        <a:rPr lang="en-US" altLang="zh-CN" dirty="0"/>
                        <a:t>resize</a:t>
                      </a:r>
                      <a:endParaRPr lang="zh-CN" altLang="en-US" dirty="0"/>
                    </a:p>
                  </a:txBody>
                  <a:tcPr/>
                </a:tc>
                <a:tc>
                  <a:txBody>
                    <a:bodyPr/>
                    <a:lstStyle/>
                    <a:p>
                      <a:r>
                        <a:rPr lang="en-US" altLang="zh-CN" dirty="0"/>
                        <a:t>CRL0</a:t>
                      </a:r>
                      <a:endParaRPr lang="zh-CN" altLang="en-US" dirty="0"/>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CRL1</a:t>
                      </a:r>
                      <a:endParaRPr lang="zh-CN" altLang="en-US" dirty="0"/>
                    </a:p>
                  </a:txBody>
                  <a:tcPr/>
                </a:tc>
                <a:tc>
                  <a:txBody>
                    <a:bodyPr/>
                    <a:lstStyle/>
                    <a:p>
                      <a:r>
                        <a:rPr lang="en-US" altLang="zh-CN" dirty="0"/>
                        <a:t>Slit</a:t>
                      </a:r>
                      <a:endParaRPr lang="zh-CN" altLang="en-US" dirty="0"/>
                    </a:p>
                  </a:txBody>
                  <a:tcPr/>
                </a:tc>
                <a:extLst>
                  <a:ext uri="{0D108BD9-81ED-4DB2-BD59-A6C34878D82A}">
                    <a16:rowId xmlns:a16="http://schemas.microsoft.com/office/drawing/2014/main" val="4187738398"/>
                  </a:ext>
                </a:extLst>
              </a:tr>
              <a:tr h="370840">
                <a:tc>
                  <a:txBody>
                    <a:bodyPr/>
                    <a:lstStyle/>
                    <a:p>
                      <a:r>
                        <a:rPr lang="en-US" altLang="zh-CN" dirty="0" err="1"/>
                        <a:t>nx</a:t>
                      </a:r>
                      <a:endParaRPr lang="en-US" altLang="zh-CN" dirty="0"/>
                    </a:p>
                  </a:txBody>
                  <a:tcPr/>
                </a:tc>
                <a:tc>
                  <a:txBody>
                    <a:bodyPr/>
                    <a:lstStyle/>
                    <a:p>
                      <a:r>
                        <a:rPr lang="en-US" altLang="zh-CN" dirty="0"/>
                        <a:t>100</a:t>
                      </a:r>
                    </a:p>
                  </a:txBody>
                  <a:tcPr/>
                </a:tc>
                <a:tc>
                  <a:txBody>
                    <a:bodyPr/>
                    <a:lstStyle/>
                    <a:p>
                      <a:r>
                        <a:rPr lang="en-US" altLang="zh-CN" dirty="0"/>
                        <a:t>100</a:t>
                      </a:r>
                      <a:endParaRPr lang="zh-CN" altLang="en-US" dirty="0"/>
                    </a:p>
                  </a:txBody>
                  <a:tcPr/>
                </a:tc>
                <a:tc>
                  <a:txBody>
                    <a:bodyPr/>
                    <a:lstStyle/>
                    <a:p>
                      <a:r>
                        <a:rPr lang="en-US" altLang="zh-CN" dirty="0">
                          <a:solidFill>
                            <a:schemeClr val="tx1"/>
                          </a:solidFill>
                        </a:rPr>
                        <a:t>100</a:t>
                      </a:r>
                      <a:endParaRPr lang="zh-CN" altLang="en-US" dirty="0">
                        <a:solidFill>
                          <a:schemeClr val="tx1"/>
                        </a:solidFill>
                      </a:endParaRPr>
                    </a:p>
                  </a:txBody>
                  <a:tcPr/>
                </a:tc>
                <a:tc>
                  <a:txBody>
                    <a:bodyPr/>
                    <a:lstStyle/>
                    <a:p>
                      <a:r>
                        <a:rPr lang="en-US" altLang="zh-CN" dirty="0"/>
                        <a:t>100</a:t>
                      </a:r>
                    </a:p>
                  </a:txBody>
                  <a:tcPr/>
                </a:tc>
                <a:tc>
                  <a:txBody>
                    <a:bodyPr/>
                    <a:lstStyle/>
                    <a:p>
                      <a:r>
                        <a:rPr lang="en-US" altLang="zh-CN" dirty="0">
                          <a:solidFill>
                            <a:srgbClr val="FF0000"/>
                          </a:solidFill>
                        </a:rPr>
                        <a:t>2000</a:t>
                      </a:r>
                      <a:endParaRPr lang="zh-CN" altLang="en-US" dirty="0">
                        <a:solidFill>
                          <a:srgbClr val="FF0000"/>
                        </a:solidFill>
                      </a:endParaRPr>
                    </a:p>
                  </a:txBody>
                  <a:tcPr/>
                </a:tc>
                <a:tc>
                  <a:txBody>
                    <a:bodyPr/>
                    <a:lstStyle/>
                    <a:p>
                      <a:r>
                        <a:rPr lang="en-US" altLang="zh-CN" dirty="0"/>
                        <a:t>2000</a:t>
                      </a:r>
                    </a:p>
                  </a:txBody>
                  <a:tcPr/>
                </a:tc>
                <a:tc>
                  <a:txBody>
                    <a:bodyPr/>
                    <a:lstStyle/>
                    <a:p>
                      <a:r>
                        <a:rPr lang="en-US" altLang="zh-CN" dirty="0">
                          <a:solidFill>
                            <a:srgbClr val="FF0000"/>
                          </a:solidFill>
                        </a:rPr>
                        <a:t>4000</a:t>
                      </a:r>
                      <a:endParaRPr lang="zh-CN" altLang="en-US" dirty="0">
                        <a:solidFill>
                          <a:srgbClr val="FF0000"/>
                        </a:solidFill>
                      </a:endParaRPr>
                    </a:p>
                  </a:txBody>
                  <a:tcPr/>
                </a:tc>
                <a:extLst>
                  <a:ext uri="{0D108BD9-81ED-4DB2-BD59-A6C34878D82A}">
                    <a16:rowId xmlns:a16="http://schemas.microsoft.com/office/drawing/2014/main" val="2908145559"/>
                  </a:ext>
                </a:extLst>
              </a:tr>
              <a:tr h="370840">
                <a:tc>
                  <a:txBody>
                    <a:bodyPr/>
                    <a:lstStyle/>
                    <a:p>
                      <a:r>
                        <a:rPr lang="en-US" altLang="zh-CN" dirty="0" err="1"/>
                        <a:t>ny</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solidFill>
                            <a:schemeClr val="tx1"/>
                          </a:solidFill>
                        </a:rPr>
                        <a:t>100</a:t>
                      </a:r>
                      <a:endParaRPr lang="zh-CN" altLang="en-US" dirty="0">
                        <a:solidFill>
                          <a:schemeClr val="tx1"/>
                        </a:solidFill>
                      </a:endParaRPr>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3080205195"/>
                  </a:ext>
                </a:extLst>
              </a:tr>
              <a:tr h="370840">
                <a:tc>
                  <a:txBody>
                    <a:bodyPr/>
                    <a:lstStyle/>
                    <a:p>
                      <a:r>
                        <a:rPr lang="en-US" altLang="zh-CN" dirty="0" err="1"/>
                        <a:t>nz</a:t>
                      </a:r>
                      <a:endParaRPr lang="zh-CN" altLang="en-US" dirty="0"/>
                    </a:p>
                  </a:txBody>
                  <a:tcPr/>
                </a:tc>
                <a:tc>
                  <a:txBody>
                    <a:bodyPr/>
                    <a:lstStyle/>
                    <a:p>
                      <a:r>
                        <a:rPr lang="en-US" altLang="zh-CN" dirty="0"/>
                        <a:t>10</a:t>
                      </a:r>
                      <a:endParaRPr lang="zh-CN" altLang="en-US" dirty="0"/>
                    </a:p>
                  </a:txBody>
                  <a:tcPr/>
                </a:tc>
                <a:tc>
                  <a:txBody>
                    <a:bodyPr/>
                    <a:lstStyle/>
                    <a:p>
                      <a:r>
                        <a:rPr lang="en-US" altLang="zh-CN" dirty="0">
                          <a:solidFill>
                            <a:srgbClr val="FF0000"/>
                          </a:solidFill>
                        </a:rPr>
                        <a:t>40</a:t>
                      </a:r>
                      <a:endParaRPr lang="zh-CN" altLang="en-US" dirty="0">
                        <a:solidFill>
                          <a:srgbClr val="FF0000"/>
                        </a:solidFill>
                      </a:endParaRPr>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extLst>
                  <a:ext uri="{0D108BD9-81ED-4DB2-BD59-A6C34878D82A}">
                    <a16:rowId xmlns:a16="http://schemas.microsoft.com/office/drawing/2014/main" val="1041648416"/>
                  </a:ext>
                </a:extLst>
              </a:tr>
            </a:tbl>
          </a:graphicData>
        </a:graphic>
      </p:graphicFrame>
      <p:cxnSp>
        <p:nvCxnSpPr>
          <p:cNvPr id="6" name="直接箭头连接符 5">
            <a:extLst>
              <a:ext uri="{FF2B5EF4-FFF2-40B4-BE49-F238E27FC236}">
                <a16:creationId xmlns:a16="http://schemas.microsoft.com/office/drawing/2014/main" id="{085641EC-6452-44EB-97DB-2083FB78041E}"/>
              </a:ext>
            </a:extLst>
          </p:cNvPr>
          <p:cNvCxnSpPr>
            <a:cxnSpLocks/>
          </p:cNvCxnSpPr>
          <p:nvPr/>
        </p:nvCxnSpPr>
        <p:spPr>
          <a:xfrm flipV="1">
            <a:off x="4689205" y="3462420"/>
            <a:ext cx="0" cy="302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76606D8-C53F-49A1-8EF0-837FFCCD25C7}"/>
              </a:ext>
            </a:extLst>
          </p:cNvPr>
          <p:cNvCxnSpPr>
            <a:cxnSpLocks/>
          </p:cNvCxnSpPr>
          <p:nvPr/>
        </p:nvCxnSpPr>
        <p:spPr>
          <a:xfrm flipV="1">
            <a:off x="7946456" y="3429000"/>
            <a:ext cx="0" cy="302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8667A20-9787-44CA-BF56-F003CBD0D042}"/>
              </a:ext>
            </a:extLst>
          </p:cNvPr>
          <p:cNvCxnSpPr>
            <a:cxnSpLocks/>
          </p:cNvCxnSpPr>
          <p:nvPr/>
        </p:nvCxnSpPr>
        <p:spPr>
          <a:xfrm flipV="1">
            <a:off x="10100429" y="3429000"/>
            <a:ext cx="0" cy="302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8A11020-C40E-4A33-BB9E-1759F57F050E}"/>
              </a:ext>
            </a:extLst>
          </p:cNvPr>
          <p:cNvSpPr txBox="1"/>
          <p:nvPr/>
        </p:nvSpPr>
        <p:spPr>
          <a:xfrm>
            <a:off x="1348732" y="3395579"/>
            <a:ext cx="1683499" cy="369332"/>
          </a:xfrm>
          <a:prstGeom prst="rect">
            <a:avLst/>
          </a:prstGeom>
          <a:noFill/>
        </p:spPr>
        <p:txBody>
          <a:bodyPr wrap="square" rtlCol="0">
            <a:spAutoFit/>
          </a:bodyPr>
          <a:lstStyle/>
          <a:p>
            <a:r>
              <a:rPr lang="en-US" altLang="zh-CN" b="1" dirty="0">
                <a:solidFill>
                  <a:schemeClr val="accent1"/>
                </a:solidFill>
              </a:rPr>
              <a:t>Check points:</a:t>
            </a:r>
            <a:endParaRPr lang="zh-CN" altLang="en-US" b="1" dirty="0">
              <a:solidFill>
                <a:schemeClr val="accent1"/>
              </a:solidFill>
            </a:endParaRPr>
          </a:p>
        </p:txBody>
      </p:sp>
      <p:sp>
        <p:nvSpPr>
          <p:cNvPr id="5" name="文本框 4">
            <a:extLst>
              <a:ext uri="{FF2B5EF4-FFF2-40B4-BE49-F238E27FC236}">
                <a16:creationId xmlns:a16="http://schemas.microsoft.com/office/drawing/2014/main" id="{873F3EDE-445A-49C4-8F01-8E0A1863A0FC}"/>
              </a:ext>
            </a:extLst>
          </p:cNvPr>
          <p:cNvSpPr txBox="1"/>
          <p:nvPr/>
        </p:nvSpPr>
        <p:spPr>
          <a:xfrm>
            <a:off x="1246378" y="4014521"/>
            <a:ext cx="9174369" cy="2308324"/>
          </a:xfrm>
          <a:prstGeom prst="rect">
            <a:avLst/>
          </a:prstGeom>
          <a:noFill/>
        </p:spPr>
        <p:txBody>
          <a:bodyPr wrap="square" rtlCol="0">
            <a:spAutoFit/>
          </a:bodyPr>
          <a:lstStyle/>
          <a:p>
            <a:r>
              <a:rPr lang="en-US" altLang="zh-CN" dirty="0"/>
              <a:t>To tune the sampling parameters, I resized the beam in time and space (x) at the input and at C2/slit. a set of arbitrary sampling parameters is shown above. I’ve fixed most of the sampling issues but two:</a:t>
            </a:r>
          </a:p>
          <a:p>
            <a:r>
              <a:rPr lang="en-US" altLang="zh-CN" dirty="0"/>
              <a:t>	1. how to keep the pulse bandwidth consistent when using </a:t>
            </a:r>
            <a:r>
              <a:rPr lang="en-US" altLang="zh-CN" dirty="0" err="1"/>
              <a:t>ResizeElecField</a:t>
            </a:r>
            <a:r>
              <a:rPr lang="en-US" altLang="zh-CN" dirty="0"/>
              <a:t>(</a:t>
            </a:r>
            <a:r>
              <a:rPr lang="en-US" altLang="zh-CN" dirty="0" err="1"/>
              <a:t>wfr</a:t>
            </a:r>
            <a:r>
              <a:rPr lang="en-US" altLang="zh-CN" dirty="0"/>
              <a:t>, ‘t’, [0, </a:t>
            </a:r>
            <a:r>
              <a:rPr lang="en-US" altLang="zh-CN" dirty="0" err="1"/>
              <a:t>tRange</a:t>
            </a:r>
            <a:r>
              <a:rPr lang="en-US" altLang="zh-CN" dirty="0"/>
              <a:t>, </a:t>
            </a:r>
            <a:r>
              <a:rPr lang="en-US" altLang="zh-CN" dirty="0" err="1"/>
              <a:t>tRes</a:t>
            </a:r>
            <a:r>
              <a:rPr lang="en-US" altLang="zh-CN" dirty="0"/>
              <a:t>])?</a:t>
            </a:r>
          </a:p>
          <a:p>
            <a:r>
              <a:rPr lang="en-US" altLang="zh-CN" dirty="0"/>
              <a:t>	2. when I tried to increase the horizontal sampling range at the focal plane, it seems that this can only be done from the upstream. However, the focused beam is not centered correctly. How should I fix the arbitrary shift in beam position?</a:t>
            </a:r>
            <a:endParaRPr lang="zh-CN" altLang="en-US" dirty="0"/>
          </a:p>
        </p:txBody>
      </p:sp>
      <p:cxnSp>
        <p:nvCxnSpPr>
          <p:cNvPr id="15" name="直接箭头连接符 14">
            <a:extLst>
              <a:ext uri="{FF2B5EF4-FFF2-40B4-BE49-F238E27FC236}">
                <a16:creationId xmlns:a16="http://schemas.microsoft.com/office/drawing/2014/main" id="{247BEC25-806E-4CEE-8183-F6136411A21A}"/>
              </a:ext>
            </a:extLst>
          </p:cNvPr>
          <p:cNvCxnSpPr>
            <a:cxnSpLocks/>
          </p:cNvCxnSpPr>
          <p:nvPr/>
        </p:nvCxnSpPr>
        <p:spPr>
          <a:xfrm>
            <a:off x="3630171" y="1593822"/>
            <a:ext cx="0" cy="30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D29A3C7-1C57-4C60-A4BC-2027501012B2}"/>
              </a:ext>
            </a:extLst>
          </p:cNvPr>
          <p:cNvSpPr txBox="1"/>
          <p:nvPr/>
        </p:nvSpPr>
        <p:spPr>
          <a:xfrm>
            <a:off x="1348732" y="1560401"/>
            <a:ext cx="1683499" cy="369332"/>
          </a:xfrm>
          <a:prstGeom prst="rect">
            <a:avLst/>
          </a:prstGeom>
          <a:noFill/>
        </p:spPr>
        <p:txBody>
          <a:bodyPr wrap="square" rtlCol="0">
            <a:spAutoFit/>
          </a:bodyPr>
          <a:lstStyle/>
          <a:p>
            <a:r>
              <a:rPr lang="en-US" altLang="zh-CN" b="1" dirty="0">
                <a:solidFill>
                  <a:srgbClr val="FF0000"/>
                </a:solidFill>
              </a:rPr>
              <a:t>Resize:</a:t>
            </a:r>
            <a:endParaRPr lang="zh-CN" altLang="en-US" b="1" dirty="0">
              <a:solidFill>
                <a:srgbClr val="FF0000"/>
              </a:solidFill>
            </a:endParaRPr>
          </a:p>
        </p:txBody>
      </p:sp>
      <p:cxnSp>
        <p:nvCxnSpPr>
          <p:cNvPr id="17" name="直接箭头连接符 16">
            <a:extLst>
              <a:ext uri="{FF2B5EF4-FFF2-40B4-BE49-F238E27FC236}">
                <a16:creationId xmlns:a16="http://schemas.microsoft.com/office/drawing/2014/main" id="{6D5E3375-A3BB-4265-A5D3-726445EC6D82}"/>
              </a:ext>
            </a:extLst>
          </p:cNvPr>
          <p:cNvCxnSpPr>
            <a:cxnSpLocks/>
          </p:cNvCxnSpPr>
          <p:nvPr/>
        </p:nvCxnSpPr>
        <p:spPr>
          <a:xfrm>
            <a:off x="6851927" y="1593822"/>
            <a:ext cx="0" cy="30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E83A032-DE79-4E51-975A-B66873FC6E1D}"/>
              </a:ext>
            </a:extLst>
          </p:cNvPr>
          <p:cNvCxnSpPr>
            <a:cxnSpLocks/>
          </p:cNvCxnSpPr>
          <p:nvPr/>
        </p:nvCxnSpPr>
        <p:spPr>
          <a:xfrm>
            <a:off x="9025326" y="1602286"/>
            <a:ext cx="0" cy="30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1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F939B-D27F-4C9A-AA5B-5F65FE1B106D}"/>
              </a:ext>
            </a:extLst>
          </p:cNvPr>
          <p:cNvSpPr>
            <a:spLocks noGrp="1"/>
          </p:cNvSpPr>
          <p:nvPr>
            <p:ph type="title"/>
          </p:nvPr>
        </p:nvSpPr>
        <p:spPr/>
        <p:txBody>
          <a:bodyPr/>
          <a:lstStyle/>
          <a:p>
            <a:r>
              <a:rPr lang="en-US" altLang="zh-CN" dirty="0"/>
              <a:t>1. Issues when resizing in time</a:t>
            </a:r>
            <a:endParaRPr lang="zh-CN" altLang="en-US" dirty="0"/>
          </a:p>
        </p:txBody>
      </p:sp>
      <p:sp>
        <p:nvSpPr>
          <p:cNvPr id="5" name="内容占位符 4">
            <a:extLst>
              <a:ext uri="{FF2B5EF4-FFF2-40B4-BE49-F238E27FC236}">
                <a16:creationId xmlns:a16="http://schemas.microsoft.com/office/drawing/2014/main" id="{468B8C35-3947-4CBD-8CF3-0B7DFDF8FC08}"/>
              </a:ext>
            </a:extLst>
          </p:cNvPr>
          <p:cNvSpPr>
            <a:spLocks noGrp="1"/>
          </p:cNvSpPr>
          <p:nvPr>
            <p:ph idx="1"/>
          </p:nvPr>
        </p:nvSpPr>
        <p:spPr/>
        <p:txBody>
          <a:bodyPr/>
          <a:lstStyle/>
          <a:p>
            <a:r>
              <a:rPr lang="en-US" altLang="zh-CN" dirty="0"/>
              <a:t>If only changing </a:t>
            </a:r>
            <a:r>
              <a:rPr lang="en-US" altLang="zh-CN" dirty="0" err="1"/>
              <a:t>tRange</a:t>
            </a:r>
            <a:r>
              <a:rPr lang="en-US" altLang="zh-CN" dirty="0"/>
              <a:t> and </a:t>
            </a:r>
            <a:r>
              <a:rPr lang="en-US" altLang="zh-CN" dirty="0" err="1"/>
              <a:t>tRes</a:t>
            </a:r>
            <a:r>
              <a:rPr lang="en-US" altLang="zh-CN" dirty="0"/>
              <a:t> without changing </a:t>
            </a:r>
            <a:r>
              <a:rPr lang="en-US" altLang="zh-CN" dirty="0" err="1"/>
              <a:t>pulseRange</a:t>
            </a:r>
            <a:r>
              <a:rPr lang="en-US" altLang="zh-CN" dirty="0"/>
              <a:t> and </a:t>
            </a:r>
            <a:r>
              <a:rPr lang="en-US" altLang="zh-CN" dirty="0" err="1"/>
              <a:t>nz</a:t>
            </a:r>
            <a:r>
              <a:rPr lang="en-US" altLang="zh-CN" dirty="0"/>
              <a:t> (</a:t>
            </a:r>
            <a:r>
              <a:rPr lang="en-US" altLang="zh-CN" dirty="0" err="1"/>
              <a:t>ResizeElecField</a:t>
            </a:r>
            <a:r>
              <a:rPr lang="en-US" altLang="zh-CN" dirty="0"/>
              <a:t>(</a:t>
            </a:r>
            <a:r>
              <a:rPr lang="en-US" altLang="zh-CN" dirty="0" err="1"/>
              <a:t>wfr</a:t>
            </a:r>
            <a:r>
              <a:rPr lang="en-US" altLang="zh-CN" dirty="0"/>
              <a:t>, ‘t’, [0, </a:t>
            </a:r>
            <a:r>
              <a:rPr lang="en-US" altLang="zh-CN" dirty="0" err="1"/>
              <a:t>tRange</a:t>
            </a:r>
            <a:r>
              <a:rPr lang="en-US" altLang="zh-CN" dirty="0"/>
              <a:t>, </a:t>
            </a:r>
            <a:r>
              <a:rPr lang="en-US" altLang="zh-CN" dirty="0" err="1"/>
              <a:t>tRes</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They should have the same bandwidth, but...</a:t>
            </a:r>
            <a:endParaRPr lang="zh-CN" altLang="en-US" dirty="0"/>
          </a:p>
        </p:txBody>
      </p:sp>
      <p:graphicFrame>
        <p:nvGraphicFramePr>
          <p:cNvPr id="7" name="表格 7">
            <a:extLst>
              <a:ext uri="{FF2B5EF4-FFF2-40B4-BE49-F238E27FC236}">
                <a16:creationId xmlns:a16="http://schemas.microsoft.com/office/drawing/2014/main" id="{A948CB58-BAE8-4DFF-A3E2-1ADADDDE5BCC}"/>
              </a:ext>
            </a:extLst>
          </p:cNvPr>
          <p:cNvGraphicFramePr>
            <a:graphicFrameLocks noGrp="1"/>
          </p:cNvGraphicFramePr>
          <p:nvPr>
            <p:extLst>
              <p:ext uri="{D42A27DB-BD31-4B8C-83A1-F6EECF244321}">
                <p14:modId xmlns:p14="http://schemas.microsoft.com/office/powerpoint/2010/main" val="3171792381"/>
              </p:ext>
            </p:extLst>
          </p:nvPr>
        </p:nvGraphicFramePr>
        <p:xfrm>
          <a:off x="3161278" y="2764954"/>
          <a:ext cx="5869444" cy="184912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1467361">
                  <a:extLst>
                    <a:ext uri="{9D8B030D-6E8A-4147-A177-3AD203B41FA5}">
                      <a16:colId xmlns:a16="http://schemas.microsoft.com/office/drawing/2014/main" val="2109100935"/>
                    </a:ext>
                  </a:extLst>
                </a:gridCol>
                <a:gridCol w="1467361">
                  <a:extLst>
                    <a:ext uri="{9D8B030D-6E8A-4147-A177-3AD203B41FA5}">
                      <a16:colId xmlns:a16="http://schemas.microsoft.com/office/drawing/2014/main" val="1518238997"/>
                    </a:ext>
                  </a:extLst>
                </a:gridCol>
                <a:gridCol w="1467361">
                  <a:extLst>
                    <a:ext uri="{9D8B030D-6E8A-4147-A177-3AD203B41FA5}">
                      <a16:colId xmlns:a16="http://schemas.microsoft.com/office/drawing/2014/main" val="3795805693"/>
                    </a:ext>
                  </a:extLst>
                </a:gridCol>
              </a:tblGrid>
              <a:tr h="0">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7084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7084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7084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7084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Tree>
    <p:extLst>
      <p:ext uri="{BB962C8B-B14F-4D97-AF65-F5344CB8AC3E}">
        <p14:creationId xmlns:p14="http://schemas.microsoft.com/office/powerpoint/2010/main" val="413535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40"/>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9"/>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9"/>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0" y="1176413"/>
            <a:ext cx="7315202"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Incident</a:t>
            </a:r>
            <a:endParaRPr lang="zh-CN" altLang="en-US" dirty="0"/>
          </a:p>
        </p:txBody>
      </p:sp>
      <p:graphicFrame>
        <p:nvGraphicFramePr>
          <p:cNvPr id="11" name="表格 7">
            <a:extLst>
              <a:ext uri="{FF2B5EF4-FFF2-40B4-BE49-F238E27FC236}">
                <a16:creationId xmlns:a16="http://schemas.microsoft.com/office/drawing/2014/main" id="{4046D6F6-CCA1-406E-8F15-45662BDB987C}"/>
              </a:ext>
            </a:extLst>
          </p:cNvPr>
          <p:cNvGraphicFramePr>
            <a:graphicFrameLocks noGrp="1"/>
          </p:cNvGraphicFramePr>
          <p:nvPr>
            <p:extLst>
              <p:ext uri="{D42A27DB-BD31-4B8C-83A1-F6EECF244321}">
                <p14:modId xmlns:p14="http://schemas.microsoft.com/office/powerpoint/2010/main" val="3359975005"/>
              </p:ext>
            </p:extLst>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18" name="文本框 17">
            <a:extLst>
              <a:ext uri="{FF2B5EF4-FFF2-40B4-BE49-F238E27FC236}">
                <a16:creationId xmlns:a16="http://schemas.microsoft.com/office/drawing/2014/main" id="{C3F479CD-4C5B-41F7-948B-8B9B87CB66F9}"/>
              </a:ext>
            </a:extLst>
          </p:cNvPr>
          <p:cNvSpPr txBox="1"/>
          <p:nvPr/>
        </p:nvSpPr>
        <p:spPr>
          <a:xfrm>
            <a:off x="7225862" y="4330262"/>
            <a:ext cx="4356538" cy="1477328"/>
          </a:xfrm>
          <a:prstGeom prst="rect">
            <a:avLst/>
          </a:prstGeom>
          <a:noFill/>
        </p:spPr>
        <p:txBody>
          <a:bodyPr wrap="square" rtlCol="0">
            <a:spAutoFit/>
          </a:bodyPr>
          <a:lstStyle/>
          <a:p>
            <a:r>
              <a:rPr lang="en-US" altLang="zh-CN" dirty="0"/>
              <a:t>*The bandwidths are different</a:t>
            </a:r>
          </a:p>
          <a:p>
            <a:endParaRPr lang="en-US" altLang="zh-CN" dirty="0"/>
          </a:p>
          <a:p>
            <a:r>
              <a:rPr lang="en-US" altLang="zh-CN" dirty="0"/>
              <a:t>It seems that range and resolution need to be changed together to avoid bandwidth issues.</a:t>
            </a:r>
          </a:p>
        </p:txBody>
      </p:sp>
      <p:sp>
        <p:nvSpPr>
          <p:cNvPr id="19" name="文本框 18">
            <a:extLst>
              <a:ext uri="{FF2B5EF4-FFF2-40B4-BE49-F238E27FC236}">
                <a16:creationId xmlns:a16="http://schemas.microsoft.com/office/drawing/2014/main" id="{9D757594-0E00-401E-878C-9290FD4F14BE}"/>
              </a:ext>
            </a:extLst>
          </p:cNvPr>
          <p:cNvSpPr txBox="1"/>
          <p:nvPr/>
        </p:nvSpPr>
        <p:spPr>
          <a:xfrm>
            <a:off x="6274676" y="2674655"/>
            <a:ext cx="242458" cy="369332"/>
          </a:xfrm>
          <a:prstGeom prst="rect">
            <a:avLst/>
          </a:prstGeom>
          <a:noFill/>
        </p:spPr>
        <p:txBody>
          <a:bodyPr wrap="square" rtlCol="0">
            <a:spAutoFit/>
          </a:bodyPr>
          <a:lstStyle/>
          <a:p>
            <a:r>
              <a:rPr lang="en-US" altLang="zh-CN" dirty="0"/>
              <a:t>*</a:t>
            </a:r>
            <a:endParaRPr lang="zh-CN" altLang="en-US" dirty="0"/>
          </a:p>
        </p:txBody>
      </p:sp>
      <p:sp>
        <p:nvSpPr>
          <p:cNvPr id="20" name="文本框 19">
            <a:extLst>
              <a:ext uri="{FF2B5EF4-FFF2-40B4-BE49-F238E27FC236}">
                <a16:creationId xmlns:a16="http://schemas.microsoft.com/office/drawing/2014/main" id="{5F9CA7B4-6F1E-4515-869E-4AF1517D0A26}"/>
              </a:ext>
            </a:extLst>
          </p:cNvPr>
          <p:cNvSpPr txBox="1"/>
          <p:nvPr/>
        </p:nvSpPr>
        <p:spPr>
          <a:xfrm>
            <a:off x="6274676" y="4081391"/>
            <a:ext cx="242458"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246021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39"/>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8"/>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8"/>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After CC1</a:t>
            </a:r>
            <a:endParaRPr lang="zh-CN" altLang="en-US" dirty="0"/>
          </a:p>
        </p:txBody>
      </p:sp>
      <p:graphicFrame>
        <p:nvGraphicFramePr>
          <p:cNvPr id="11" name="表格 7">
            <a:extLst>
              <a:ext uri="{FF2B5EF4-FFF2-40B4-BE49-F238E27FC236}">
                <a16:creationId xmlns:a16="http://schemas.microsoft.com/office/drawing/2014/main" id="{4046D6F6-CCA1-406E-8F15-45662BDB987C}"/>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4" name="文本框 3">
            <a:extLst>
              <a:ext uri="{FF2B5EF4-FFF2-40B4-BE49-F238E27FC236}">
                <a16:creationId xmlns:a16="http://schemas.microsoft.com/office/drawing/2014/main" id="{CF293332-5B00-409D-BC1C-AC5E3D24AC32}"/>
              </a:ext>
            </a:extLst>
          </p:cNvPr>
          <p:cNvSpPr txBox="1"/>
          <p:nvPr/>
        </p:nvSpPr>
        <p:spPr>
          <a:xfrm>
            <a:off x="7225862" y="4330262"/>
            <a:ext cx="4356538" cy="369332"/>
          </a:xfrm>
          <a:prstGeom prst="rect">
            <a:avLst/>
          </a:prstGeom>
          <a:noFill/>
        </p:spPr>
        <p:txBody>
          <a:bodyPr wrap="square" rtlCol="0">
            <a:spAutoFit/>
          </a:bodyPr>
          <a:lstStyle/>
          <a:p>
            <a:r>
              <a:rPr lang="en-US" altLang="zh-CN" dirty="0"/>
              <a:t>*The bandwidths are different</a:t>
            </a:r>
            <a:endParaRPr lang="zh-CN" altLang="en-US" dirty="0"/>
          </a:p>
        </p:txBody>
      </p:sp>
      <p:sp>
        <p:nvSpPr>
          <p:cNvPr id="9" name="文本框 8">
            <a:extLst>
              <a:ext uri="{FF2B5EF4-FFF2-40B4-BE49-F238E27FC236}">
                <a16:creationId xmlns:a16="http://schemas.microsoft.com/office/drawing/2014/main" id="{28EC279C-E021-4FDF-8B5A-5A3E96692BD0}"/>
              </a:ext>
            </a:extLst>
          </p:cNvPr>
          <p:cNvSpPr txBox="1"/>
          <p:nvPr/>
        </p:nvSpPr>
        <p:spPr>
          <a:xfrm>
            <a:off x="6274676" y="2674655"/>
            <a:ext cx="242458"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336BD6E9-0FDA-4E38-A76E-C2B481A5CBE4}"/>
              </a:ext>
            </a:extLst>
          </p:cNvPr>
          <p:cNvSpPr txBox="1"/>
          <p:nvPr/>
        </p:nvSpPr>
        <p:spPr>
          <a:xfrm>
            <a:off x="6274676" y="4081391"/>
            <a:ext cx="242458"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98414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 y="5295276"/>
            <a:ext cx="7315195" cy="1463039"/>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 y="3924023"/>
            <a:ext cx="7315190" cy="1463038"/>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 y="2547667"/>
            <a:ext cx="7315190" cy="1463038"/>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39"/>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Focus (open slit)</a:t>
            </a:r>
            <a:endParaRPr lang="zh-CN" altLang="en-US" dirty="0"/>
          </a:p>
        </p:txBody>
      </p:sp>
      <p:graphicFrame>
        <p:nvGraphicFramePr>
          <p:cNvPr id="11" name="表格 7">
            <a:extLst>
              <a:ext uri="{FF2B5EF4-FFF2-40B4-BE49-F238E27FC236}">
                <a16:creationId xmlns:a16="http://schemas.microsoft.com/office/drawing/2014/main" id="{4046D6F6-CCA1-406E-8F15-45662BDB987C}"/>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4" name="文本框 3">
            <a:extLst>
              <a:ext uri="{FF2B5EF4-FFF2-40B4-BE49-F238E27FC236}">
                <a16:creationId xmlns:a16="http://schemas.microsoft.com/office/drawing/2014/main" id="{CF293332-5B00-409D-BC1C-AC5E3D24AC32}"/>
              </a:ext>
            </a:extLst>
          </p:cNvPr>
          <p:cNvSpPr txBox="1"/>
          <p:nvPr/>
        </p:nvSpPr>
        <p:spPr>
          <a:xfrm>
            <a:off x="7225862" y="4330262"/>
            <a:ext cx="4356538" cy="369332"/>
          </a:xfrm>
          <a:prstGeom prst="rect">
            <a:avLst/>
          </a:prstGeom>
          <a:noFill/>
        </p:spPr>
        <p:txBody>
          <a:bodyPr wrap="square" rtlCol="0">
            <a:spAutoFit/>
          </a:bodyPr>
          <a:lstStyle/>
          <a:p>
            <a:r>
              <a:rPr lang="en-US" altLang="zh-CN" dirty="0"/>
              <a:t>*The bandwidths are different</a:t>
            </a:r>
            <a:endParaRPr lang="zh-CN" altLang="en-US" dirty="0"/>
          </a:p>
        </p:txBody>
      </p:sp>
      <p:sp>
        <p:nvSpPr>
          <p:cNvPr id="3" name="文本框 2">
            <a:extLst>
              <a:ext uri="{FF2B5EF4-FFF2-40B4-BE49-F238E27FC236}">
                <a16:creationId xmlns:a16="http://schemas.microsoft.com/office/drawing/2014/main" id="{A17B92C6-1446-45D5-B154-0ACEA7221973}"/>
              </a:ext>
            </a:extLst>
          </p:cNvPr>
          <p:cNvSpPr txBox="1"/>
          <p:nvPr/>
        </p:nvSpPr>
        <p:spPr>
          <a:xfrm>
            <a:off x="6274676" y="2674655"/>
            <a:ext cx="242458"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8D09B9FC-2B52-4FE6-9208-5A90A4D106D5}"/>
              </a:ext>
            </a:extLst>
          </p:cNvPr>
          <p:cNvSpPr txBox="1"/>
          <p:nvPr/>
        </p:nvSpPr>
        <p:spPr>
          <a:xfrm>
            <a:off x="6274676" y="4081391"/>
            <a:ext cx="242458"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70104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5295276"/>
            <a:ext cx="7315203" cy="1463040"/>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924023"/>
            <a:ext cx="7315200" cy="1463039"/>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 y="2547667"/>
            <a:ext cx="7315200" cy="1463039"/>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0" y="1176413"/>
            <a:ext cx="7315202"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Fix (maybe)</a:t>
            </a:r>
            <a:endParaRPr lang="zh-CN" altLang="en-US" dirty="0"/>
          </a:p>
        </p:txBody>
      </p:sp>
      <p:graphicFrame>
        <p:nvGraphicFramePr>
          <p:cNvPr id="18" name="表格 7">
            <a:extLst>
              <a:ext uri="{FF2B5EF4-FFF2-40B4-BE49-F238E27FC236}">
                <a16:creationId xmlns:a16="http://schemas.microsoft.com/office/drawing/2014/main" id="{7EC070E8-D159-4481-8AB6-0EA3266A318B}"/>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10</a:t>
                      </a:r>
                      <a:endParaRPr lang="zh-CN" altLang="en-US" dirty="0"/>
                    </a:p>
                  </a:txBody>
                  <a:tcPr/>
                </a:tc>
                <a:tc>
                  <a:txBody>
                    <a:bodyPr/>
                    <a:lstStyle/>
                    <a:p>
                      <a:r>
                        <a:rPr lang="en-US" altLang="zh-CN" dirty="0"/>
                        <a:t>20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10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3" name="文本框 2">
            <a:extLst>
              <a:ext uri="{FF2B5EF4-FFF2-40B4-BE49-F238E27FC236}">
                <a16:creationId xmlns:a16="http://schemas.microsoft.com/office/drawing/2014/main" id="{FA82A76C-1946-4342-AC26-D2E38FBDE18B}"/>
              </a:ext>
            </a:extLst>
          </p:cNvPr>
          <p:cNvSpPr txBox="1"/>
          <p:nvPr/>
        </p:nvSpPr>
        <p:spPr>
          <a:xfrm>
            <a:off x="7420036" y="4010706"/>
            <a:ext cx="4333207" cy="1200329"/>
          </a:xfrm>
          <a:prstGeom prst="rect">
            <a:avLst/>
          </a:prstGeom>
          <a:noFill/>
        </p:spPr>
        <p:txBody>
          <a:bodyPr wrap="square" rtlCol="0">
            <a:spAutoFit/>
          </a:bodyPr>
          <a:lstStyle/>
          <a:p>
            <a:r>
              <a:rPr lang="en-US" altLang="zh-CN" dirty="0"/>
              <a:t>It seems that changing </a:t>
            </a:r>
            <a:r>
              <a:rPr lang="en-US" altLang="zh-CN" dirty="0" err="1"/>
              <a:t>pulseRange</a:t>
            </a:r>
            <a:r>
              <a:rPr lang="en-US" altLang="zh-CN" dirty="0"/>
              <a:t> and </a:t>
            </a:r>
            <a:r>
              <a:rPr lang="en-US" altLang="zh-CN" dirty="0" err="1"/>
              <a:t>nz</a:t>
            </a:r>
            <a:r>
              <a:rPr lang="en-US" altLang="zh-CN" dirty="0"/>
              <a:t> at the same time maintains bandwidth. But this defeats the purpose of only resizing the beam at where we need to.</a:t>
            </a:r>
            <a:endParaRPr lang="zh-CN" altLang="en-US" dirty="0"/>
          </a:p>
        </p:txBody>
      </p:sp>
    </p:spTree>
    <p:extLst>
      <p:ext uri="{BB962C8B-B14F-4D97-AF65-F5344CB8AC3E}">
        <p14:creationId xmlns:p14="http://schemas.microsoft.com/office/powerpoint/2010/main" val="392321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40"/>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9"/>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9"/>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After CC1</a:t>
            </a:r>
            <a:endParaRPr lang="zh-CN" altLang="en-US" dirty="0"/>
          </a:p>
        </p:txBody>
      </p:sp>
      <p:graphicFrame>
        <p:nvGraphicFramePr>
          <p:cNvPr id="11" name="表格 7">
            <a:extLst>
              <a:ext uri="{FF2B5EF4-FFF2-40B4-BE49-F238E27FC236}">
                <a16:creationId xmlns:a16="http://schemas.microsoft.com/office/drawing/2014/main" id="{FE1D7E59-0C49-41CF-8B64-BDB1656518FF}"/>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10</a:t>
                      </a:r>
                      <a:endParaRPr lang="zh-CN" altLang="en-US" dirty="0"/>
                    </a:p>
                  </a:txBody>
                  <a:tcPr/>
                </a:tc>
                <a:tc>
                  <a:txBody>
                    <a:bodyPr/>
                    <a:lstStyle/>
                    <a:p>
                      <a:r>
                        <a:rPr lang="en-US" altLang="zh-CN" dirty="0"/>
                        <a:t>20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10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Tree>
    <p:extLst>
      <p:ext uri="{BB962C8B-B14F-4D97-AF65-F5344CB8AC3E}">
        <p14:creationId xmlns:p14="http://schemas.microsoft.com/office/powerpoint/2010/main" val="399078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39"/>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8"/>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8"/>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39"/>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Focus (open slit)</a:t>
            </a:r>
            <a:endParaRPr lang="zh-CN" altLang="en-US" dirty="0"/>
          </a:p>
        </p:txBody>
      </p:sp>
      <p:graphicFrame>
        <p:nvGraphicFramePr>
          <p:cNvPr id="11" name="表格 7">
            <a:extLst>
              <a:ext uri="{FF2B5EF4-FFF2-40B4-BE49-F238E27FC236}">
                <a16:creationId xmlns:a16="http://schemas.microsoft.com/office/drawing/2014/main" id="{6F3499E7-9358-43C1-A506-41718D4896CA}"/>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10</a:t>
                      </a:r>
                      <a:endParaRPr lang="zh-CN" altLang="en-US" dirty="0"/>
                    </a:p>
                  </a:txBody>
                  <a:tcPr/>
                </a:tc>
                <a:tc>
                  <a:txBody>
                    <a:bodyPr/>
                    <a:lstStyle/>
                    <a:p>
                      <a:r>
                        <a:rPr lang="en-US" altLang="zh-CN" dirty="0"/>
                        <a:t>20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10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Tree>
    <p:extLst>
      <p:ext uri="{BB962C8B-B14F-4D97-AF65-F5344CB8AC3E}">
        <p14:creationId xmlns:p14="http://schemas.microsoft.com/office/powerpoint/2010/main" val="27188930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571</Words>
  <Application>Microsoft Office PowerPoint</Application>
  <PresentationFormat>宽屏</PresentationFormat>
  <Paragraphs>242</Paragraphs>
  <Slides>11</Slides>
  <Notes>6</Notes>
  <HiddenSlides>4</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DXS Optics Simulation</vt:lpstr>
      <vt:lpstr>Outline</vt:lpstr>
      <vt:lpstr>1. Issues when resizing in time</vt:lpstr>
      <vt:lpstr>Incident</vt:lpstr>
      <vt:lpstr>After CC1</vt:lpstr>
      <vt:lpstr>Focus (open slit)</vt:lpstr>
      <vt:lpstr>Fix (maybe)</vt:lpstr>
      <vt:lpstr>After CC1</vt:lpstr>
      <vt:lpstr>Focus (open slit)</vt:lpstr>
      <vt:lpstr>Issues when resizing in space (x): at focus</vt:lpstr>
      <vt:lpstr>Issues when resizing in space (x): at C2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DXS Optics Simulation</dc:title>
  <dc:creator>Nan Wang</dc:creator>
  <cp:lastModifiedBy>Nan Wang</cp:lastModifiedBy>
  <cp:revision>175</cp:revision>
  <dcterms:created xsi:type="dcterms:W3CDTF">2021-02-11T16:11:37Z</dcterms:created>
  <dcterms:modified xsi:type="dcterms:W3CDTF">2021-02-16T11:37:10Z</dcterms:modified>
</cp:coreProperties>
</file>