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69" r:id="rId4"/>
    <p:sldId id="270" r:id="rId5"/>
    <p:sldId id="281" r:id="rId6"/>
    <p:sldId id="271" r:id="rId7"/>
    <p:sldId id="272" r:id="rId8"/>
    <p:sldId id="282" r:id="rId9"/>
    <p:sldId id="273" r:id="rId10"/>
    <p:sldId id="274" r:id="rId11"/>
    <p:sldId id="283" r:id="rId12"/>
    <p:sldId id="275" r:id="rId13"/>
    <p:sldId id="276" r:id="rId14"/>
    <p:sldId id="284" r:id="rId15"/>
    <p:sldId id="277" r:id="rId16"/>
    <p:sldId id="278" r:id="rId17"/>
    <p:sldId id="279" r:id="rId18"/>
    <p:sldId id="28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D6A412A-7681-4405-8AD2-B622765F1494}">
          <p14:sldIdLst>
            <p14:sldId id="256"/>
          </p14:sldIdLst>
        </p14:section>
        <p14:section name="HRM-Mir" id="{BC6FE393-4654-415F-AAA3-0BE05BEA0FD5}">
          <p14:sldIdLst>
            <p14:sldId id="280"/>
            <p14:sldId id="269"/>
            <p14:sldId id="270"/>
            <p14:sldId id="281"/>
            <p14:sldId id="271"/>
            <p14:sldId id="272"/>
            <p14:sldId id="282"/>
            <p14:sldId id="273"/>
            <p14:sldId id="274"/>
            <p14:sldId id="283"/>
            <p14:sldId id="275"/>
            <p14:sldId id="276"/>
            <p14:sldId id="284"/>
            <p14:sldId id="277"/>
            <p14:sldId id="278"/>
            <p14:sldId id="279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52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7DC66-599B-4F74-8E52-80D5E733E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7CF2B1-F50F-4316-89DB-77AB8C9FB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2ED558-F47D-48A1-A329-D225D948C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7F3C-49E4-4CE7-B796-36C5D13A8DB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0E6F6B-B595-49C5-AF02-48AF57313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53728D-399F-433C-9D6B-9988237CB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7A08-0D21-4960-9058-D3109E931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1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5F61D-1AD6-45A5-8248-279E41A24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858037-4624-4EF7-8CBC-FF3CA734E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F812B0-0093-41BC-B6C4-7B91A3CC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7F3C-49E4-4CE7-B796-36C5D13A8DB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7E6DF-7DDC-499D-96AC-A23ED55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4723BE-CFBF-41CF-82F8-0C15A1F0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7A08-0D21-4960-9058-D3109E931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62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831A5D-6A0A-48A3-93B0-42A00214F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1CDEB8-9A92-4937-984D-56FA88419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1B0DAB-2147-4E95-8406-DA5DDC5A7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7F3C-49E4-4CE7-B796-36C5D13A8DB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B729C0-7E8D-4522-A8B2-694F38EC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C09AB-2030-4BAA-A469-A824DECA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7A08-0D21-4960-9058-D3109E931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60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2551B-D184-49B7-B75D-3DC30BB3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2ECB51-936A-4BEE-91E9-C73D6A9DF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2C0F1-7549-4E24-BD11-24785E09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7F3C-49E4-4CE7-B796-36C5D13A8DB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07F7AD-84DB-4241-8443-5AA7E6E0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E95836-8AE0-4EC4-AC60-26C36193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7A08-0D21-4960-9058-D3109E931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73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3AA78-37B4-41D6-9FE0-12E64CC87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42A3CC-B8E6-4186-B048-3A8417883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8523C9-79ED-44F5-9EBD-CBD8B906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7F3C-49E4-4CE7-B796-36C5D13A8DB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802BCE-7F95-48EB-B920-844EDA82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17FCA5-85B1-4DC8-9B25-F03B05398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7A08-0D21-4960-9058-D3109E931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25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D9813-5E16-4BF6-A822-D570E620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4F91C9-A368-44BC-A179-36CADA682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1FC81D-332F-4D4C-9B28-9E82DDF16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7FF577-A0DD-4E3D-8752-04F0C620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7F3C-49E4-4CE7-B796-36C5D13A8DB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53B7EC-58AC-41C2-BD42-68BA5E872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0FE786-B676-4C0A-8609-31379CE1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7A08-0D21-4960-9058-D3109E931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50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5A601-7544-41DC-B42D-E35CF2F01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5DDDBD-09D2-4CEF-AA4D-4353AE11F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655650-9DFD-4EE6-A50F-D74E94410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3E5A6C-33A4-4FB4-80CE-67E3FCC9D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212F32-09B0-493D-9278-5B12E5F71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3EC39E-81CA-4092-90FA-270DA7E92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7F3C-49E4-4CE7-B796-36C5D13A8DB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B2C3D1-A784-4691-A954-65E41E3AC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1EFEBA-E6C4-41AF-AFDC-6C86EFFCA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7A08-0D21-4960-9058-D3109E931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82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D0F34-69DB-434C-B133-50ED246F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CE1A0C-2D56-48B0-88B8-289D59BE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7F3C-49E4-4CE7-B796-36C5D13A8DB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B942A7-4C11-4A78-A6F5-81577C5D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1F7B58-4946-4ABC-B49A-13953D76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7A08-0D21-4960-9058-D3109E931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91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1A5B6E-E276-4F2B-9ED0-CCB3CEFD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7F3C-49E4-4CE7-B796-36C5D13A8DB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634B03-6A62-44FB-B717-90A98EC0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4544E2-3B0E-4707-9A4E-0F9F91FAF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7A08-0D21-4960-9058-D3109E931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81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A7F1F-A4D3-46BA-8093-62E097C01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5E178-459D-42BE-98DE-0DF9D433C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5E79B1-31FF-4A5D-A09F-24A2A1FA4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D4CF16-4CBA-4DE4-8F8E-1111261C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7F3C-49E4-4CE7-B796-36C5D13A8DB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0FD3E5-918B-4421-B206-2E2D9B7AD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9BB3A1-6633-48E7-92A3-1795B714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7A08-0D21-4960-9058-D3109E931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86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1C8D5-FCB2-436D-BDA1-95732401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7786E5-6876-4757-AFE1-62AD49DB2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6DC12C-A2BB-4F5E-88B4-53191321F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2460E9-46E4-4005-8A1D-48AB50B1E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7F3C-49E4-4CE7-B796-36C5D13A8DB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281BD2-CB80-4083-8FEA-75A340616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7044D7-67AD-481B-84A2-3B06A141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7A08-0D21-4960-9058-D3109E931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31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48AE22-09AF-4D28-A489-B7C66F2DA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113EF2-81EC-4AE4-B87B-F0D6779FA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CA4BBC-F18B-4E82-B647-0C01B1564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37F3C-49E4-4CE7-B796-36C5D13A8DB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9ECF19-3BFC-4469-8776-F48D36645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58711-D332-4B3D-9C77-ED8D72637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B7A08-0D21-4960-9058-D3109E931C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90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572E5-43CE-40B7-AD13-7A0743ECC0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DXS Optics Simulation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25FF6E-C7F7-464C-9521-B3C55E017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Nan Wang, Jun 3</a:t>
            </a:r>
            <a:r>
              <a:rPr lang="en-US" altLang="zh-CN" baseline="30000" dirty="0"/>
              <a:t>rd</a:t>
            </a:r>
            <a:r>
              <a:rPr lang="en-US" altLang="zh-CN" dirty="0"/>
              <a:t> 2021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557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1A5E5-EFB2-4011-941A-7E583D26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76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HRM Mirror, output, 100fs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A92352-FA9C-41CE-9FD6-9574919F5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9750"/>
            <a:ext cx="12192000" cy="304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09DC8F-BC5F-4FCF-B9F9-F76914BB6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607422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33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E2994-A3E6-4ABF-9C81-9D26F71F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 properties across beamline, 200fs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B58D82-8D69-424A-A6FA-32B2F4923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908531"/>
              </p:ext>
            </p:extLst>
          </p:nvPr>
        </p:nvGraphicFramePr>
        <p:xfrm>
          <a:off x="1879603" y="2062162"/>
          <a:ext cx="8432794" cy="27336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6217">
                  <a:extLst>
                    <a:ext uri="{9D8B030D-6E8A-4147-A177-3AD203B41FA5}">
                      <a16:colId xmlns:a16="http://schemas.microsoft.com/office/drawing/2014/main" val="3262270214"/>
                    </a:ext>
                  </a:extLst>
                </a:gridCol>
                <a:gridCol w="809144">
                  <a:extLst>
                    <a:ext uri="{9D8B030D-6E8A-4147-A177-3AD203B41FA5}">
                      <a16:colId xmlns:a16="http://schemas.microsoft.com/office/drawing/2014/main" val="361646606"/>
                    </a:ext>
                  </a:extLst>
                </a:gridCol>
                <a:gridCol w="758572">
                  <a:extLst>
                    <a:ext uri="{9D8B030D-6E8A-4147-A177-3AD203B41FA5}">
                      <a16:colId xmlns:a16="http://schemas.microsoft.com/office/drawing/2014/main" val="3405802935"/>
                    </a:ext>
                  </a:extLst>
                </a:gridCol>
                <a:gridCol w="758572">
                  <a:extLst>
                    <a:ext uri="{9D8B030D-6E8A-4147-A177-3AD203B41FA5}">
                      <a16:colId xmlns:a16="http://schemas.microsoft.com/office/drawing/2014/main" val="379275021"/>
                    </a:ext>
                  </a:extLst>
                </a:gridCol>
                <a:gridCol w="758572">
                  <a:extLst>
                    <a:ext uri="{9D8B030D-6E8A-4147-A177-3AD203B41FA5}">
                      <a16:colId xmlns:a16="http://schemas.microsoft.com/office/drawing/2014/main" val="61326084"/>
                    </a:ext>
                  </a:extLst>
                </a:gridCol>
                <a:gridCol w="657429">
                  <a:extLst>
                    <a:ext uri="{9D8B030D-6E8A-4147-A177-3AD203B41FA5}">
                      <a16:colId xmlns:a16="http://schemas.microsoft.com/office/drawing/2014/main" val="4232619827"/>
                    </a:ext>
                  </a:extLst>
                </a:gridCol>
                <a:gridCol w="758572">
                  <a:extLst>
                    <a:ext uri="{9D8B030D-6E8A-4147-A177-3AD203B41FA5}">
                      <a16:colId xmlns:a16="http://schemas.microsoft.com/office/drawing/2014/main" val="990972874"/>
                    </a:ext>
                  </a:extLst>
                </a:gridCol>
                <a:gridCol w="758572">
                  <a:extLst>
                    <a:ext uri="{9D8B030D-6E8A-4147-A177-3AD203B41FA5}">
                      <a16:colId xmlns:a16="http://schemas.microsoft.com/office/drawing/2014/main" val="3970584056"/>
                    </a:ext>
                  </a:extLst>
                </a:gridCol>
                <a:gridCol w="758572">
                  <a:extLst>
                    <a:ext uri="{9D8B030D-6E8A-4147-A177-3AD203B41FA5}">
                      <a16:colId xmlns:a16="http://schemas.microsoft.com/office/drawing/2014/main" val="281908181"/>
                    </a:ext>
                  </a:extLst>
                </a:gridCol>
                <a:gridCol w="758572">
                  <a:extLst>
                    <a:ext uri="{9D8B030D-6E8A-4147-A177-3AD203B41FA5}">
                      <a16:colId xmlns:a16="http://schemas.microsoft.com/office/drawing/2014/main" val="700318585"/>
                    </a:ext>
                  </a:extLst>
                </a:gridCol>
              </a:tblGrid>
              <a:tr h="24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200 fs Open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Incident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Mir1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Slit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Output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9892227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Full width (um)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726.54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722.97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722.99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178.16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27.94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178.39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176.1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176.15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723.18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6199869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Pulse duration (fs)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198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198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198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1384204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Tilt (fs/um)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-9.41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-9.39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-9.62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5189839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Bandwidth (meV)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9.04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9.04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8.94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8.93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3630994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2854301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Closed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Slit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Output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2712117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235.4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235.41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235.4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966.43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6891283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7679308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-5.1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-5.11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4882484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2.21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0481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522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1A5E5-EFB2-4011-941A-7E583D26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76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HRM Mirror, focal plane, 200fs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A92352-FA9C-41CE-9FD6-9574919F5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9750"/>
            <a:ext cx="12192000" cy="304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09DC8F-BC5F-4FCF-B9F9-F76914BB6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607422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47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1A5E5-EFB2-4011-941A-7E583D26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76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HRM Mirror, output, 200fs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A92352-FA9C-41CE-9FD6-9574919F5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9750"/>
            <a:ext cx="12192000" cy="304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09DC8F-BC5F-4FCF-B9F9-F76914BB6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607422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35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E2994-A3E6-4ABF-9C81-9D26F71F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 properties across beamline, 400fs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2189CDF-25A1-4EBA-8938-6D7AE96F0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452031"/>
              </p:ext>
            </p:extLst>
          </p:nvPr>
        </p:nvGraphicFramePr>
        <p:xfrm>
          <a:off x="1879603" y="2062162"/>
          <a:ext cx="8432794" cy="27336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6217">
                  <a:extLst>
                    <a:ext uri="{9D8B030D-6E8A-4147-A177-3AD203B41FA5}">
                      <a16:colId xmlns:a16="http://schemas.microsoft.com/office/drawing/2014/main" val="1443284528"/>
                    </a:ext>
                  </a:extLst>
                </a:gridCol>
                <a:gridCol w="809144">
                  <a:extLst>
                    <a:ext uri="{9D8B030D-6E8A-4147-A177-3AD203B41FA5}">
                      <a16:colId xmlns:a16="http://schemas.microsoft.com/office/drawing/2014/main" val="4173284881"/>
                    </a:ext>
                  </a:extLst>
                </a:gridCol>
                <a:gridCol w="758572">
                  <a:extLst>
                    <a:ext uri="{9D8B030D-6E8A-4147-A177-3AD203B41FA5}">
                      <a16:colId xmlns:a16="http://schemas.microsoft.com/office/drawing/2014/main" val="3031755529"/>
                    </a:ext>
                  </a:extLst>
                </a:gridCol>
                <a:gridCol w="758572">
                  <a:extLst>
                    <a:ext uri="{9D8B030D-6E8A-4147-A177-3AD203B41FA5}">
                      <a16:colId xmlns:a16="http://schemas.microsoft.com/office/drawing/2014/main" val="1944827618"/>
                    </a:ext>
                  </a:extLst>
                </a:gridCol>
                <a:gridCol w="758572">
                  <a:extLst>
                    <a:ext uri="{9D8B030D-6E8A-4147-A177-3AD203B41FA5}">
                      <a16:colId xmlns:a16="http://schemas.microsoft.com/office/drawing/2014/main" val="1207186766"/>
                    </a:ext>
                  </a:extLst>
                </a:gridCol>
                <a:gridCol w="657429">
                  <a:extLst>
                    <a:ext uri="{9D8B030D-6E8A-4147-A177-3AD203B41FA5}">
                      <a16:colId xmlns:a16="http://schemas.microsoft.com/office/drawing/2014/main" val="272506233"/>
                    </a:ext>
                  </a:extLst>
                </a:gridCol>
                <a:gridCol w="758572">
                  <a:extLst>
                    <a:ext uri="{9D8B030D-6E8A-4147-A177-3AD203B41FA5}">
                      <a16:colId xmlns:a16="http://schemas.microsoft.com/office/drawing/2014/main" val="3321840965"/>
                    </a:ext>
                  </a:extLst>
                </a:gridCol>
                <a:gridCol w="758572">
                  <a:extLst>
                    <a:ext uri="{9D8B030D-6E8A-4147-A177-3AD203B41FA5}">
                      <a16:colId xmlns:a16="http://schemas.microsoft.com/office/drawing/2014/main" val="1366297041"/>
                    </a:ext>
                  </a:extLst>
                </a:gridCol>
                <a:gridCol w="758572">
                  <a:extLst>
                    <a:ext uri="{9D8B030D-6E8A-4147-A177-3AD203B41FA5}">
                      <a16:colId xmlns:a16="http://schemas.microsoft.com/office/drawing/2014/main" val="474921460"/>
                    </a:ext>
                  </a:extLst>
                </a:gridCol>
                <a:gridCol w="758572">
                  <a:extLst>
                    <a:ext uri="{9D8B030D-6E8A-4147-A177-3AD203B41FA5}">
                      <a16:colId xmlns:a16="http://schemas.microsoft.com/office/drawing/2014/main" val="818554824"/>
                    </a:ext>
                  </a:extLst>
                </a:gridCol>
              </a:tblGrid>
              <a:tr h="24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400 fs Open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Incident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Mir1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Slit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Output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6185728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Full width (um)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726.54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722.97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722.99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176.54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14.28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176.76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176.1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176.09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722.92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389206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Pulse duration (fs)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9625339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Tilt (fs/um)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-9.58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-9.55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9.65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-9.64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2075565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Bandwidth (meV)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5437119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0021138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Closed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Slit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Output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3860155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233.8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233.79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233.8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959.84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2771443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1951207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-5.14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-5.14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-1.11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4405835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2.04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2.04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2.04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9014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293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1A5E5-EFB2-4011-941A-7E583D26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76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HRM Mirror, focal plane, 400fs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A92352-FA9C-41CE-9FD6-9574919F5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9750"/>
            <a:ext cx="12192000" cy="304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09DC8F-BC5F-4FCF-B9F9-F76914BB6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607422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73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1A5E5-EFB2-4011-941A-7E583D26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76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HRM Mirror, output, 400fs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A92352-FA9C-41CE-9FD6-9574919F5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9750"/>
            <a:ext cx="12192000" cy="304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09DC8F-BC5F-4FCF-B9F9-F76914BB6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607422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80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7AA53-7E20-4CD6-9749-92B3BD2E1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To-do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227EA3-72A1-485F-BB5B-1AC24EC21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Slope error simulation (need help from Matt)</a:t>
            </a:r>
          </a:p>
          <a:p>
            <a:r>
              <a:rPr lang="en-US" altLang="zh-CN" dirty="0"/>
              <a:t>Total flux across diff cases/optics (# photon per pulse); transmission</a:t>
            </a:r>
          </a:p>
          <a:p>
            <a:r>
              <a:rPr lang="en-US" altLang="zh-CN" dirty="0"/>
              <a:t>Deviation from Gaussian; Fit to </a:t>
            </a:r>
            <a:r>
              <a:rPr lang="en-US" altLang="zh-CN" dirty="0" err="1"/>
              <a:t>Pseudovoigt</a:t>
            </a:r>
            <a:r>
              <a:rPr lang="en-US" altLang="zh-CN" dirty="0"/>
              <a:t> function (linear combination of Gaussian and Lorentzian)</a:t>
            </a:r>
          </a:p>
          <a:p>
            <a:pPr lvl="1"/>
            <a:r>
              <a:rPr lang="en-US" altLang="zh-CN" dirty="0"/>
              <a:t>Time and energy domain are not necessarily correlated when not near transform limit. Analyze separately (there could be pedestal in time).</a:t>
            </a:r>
          </a:p>
          <a:p>
            <a:r>
              <a:rPr lang="en-US" altLang="zh-CN" dirty="0"/>
              <a:t>SASE?</a:t>
            </a:r>
          </a:p>
          <a:p>
            <a:endParaRPr lang="en-US" altLang="zh-CN" dirty="0"/>
          </a:p>
          <a:p>
            <a:r>
              <a:rPr lang="en-US" altLang="zh-CN" dirty="0"/>
              <a:t>Comparison between SRW and Matt’s code at each optics</a:t>
            </a:r>
          </a:p>
          <a:p>
            <a:r>
              <a:rPr lang="en-US" altLang="zh-CN" dirty="0"/>
              <a:t>100fs for periscope + HHLM+HRM (The output of FEE can be simulated separately and loaded afterwards). The periscope mirrors are defocusing-focusing mirrors in x. (~30nrad collimation)</a:t>
            </a:r>
          </a:p>
          <a:p>
            <a:r>
              <a:rPr lang="en-US" altLang="zh-CN" dirty="0"/>
              <a:t>For the optics, don’t simulate the whole thing, just simulate the segments and archive </a:t>
            </a:r>
            <a:r>
              <a:rPr lang="en-US" altLang="zh-CN"/>
              <a:t>the outputs.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0381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73BE5-4BD5-4EB9-9004-DD685C93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Loading arbitrary pulse in SRW</a:t>
            </a:r>
            <a:endParaRPr lang="zh-CN" altLang="en-US" dirty="0"/>
          </a:p>
        </p:txBody>
      </p:sp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6C0C73B2-A749-4CB8-A1F5-32AEDB1C9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6059"/>
            <a:ext cx="12192000" cy="358588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04E27CB-AB5B-4C21-8659-820BEE429033}"/>
              </a:ext>
            </a:extLst>
          </p:cNvPr>
          <p:cNvSpPr txBox="1"/>
          <p:nvPr/>
        </p:nvSpPr>
        <p:spPr>
          <a:xfrm>
            <a:off x="1917057" y="5467350"/>
            <a:ext cx="835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Tried loading an arbitrary pulse into SRW, dimension 256 x 256 x 8192, haven’t tried propagating this yet but NERSC seems to be happy with the pulse for now.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21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E2994-A3E6-4ABF-9C81-9D26F71F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 properties across beamline, 20fs</a:t>
            </a:r>
            <a:endParaRPr lang="zh-CN" alt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9A85F13-07C7-4743-B122-CD71ABDF0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025730"/>
              </p:ext>
            </p:extLst>
          </p:nvPr>
        </p:nvGraphicFramePr>
        <p:xfrm>
          <a:off x="1860549" y="2062162"/>
          <a:ext cx="8470901" cy="27336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3982">
                  <a:extLst>
                    <a:ext uri="{9D8B030D-6E8A-4147-A177-3AD203B41FA5}">
                      <a16:colId xmlns:a16="http://schemas.microsoft.com/office/drawing/2014/main" val="4236145054"/>
                    </a:ext>
                  </a:extLst>
                </a:gridCol>
                <a:gridCol w="803167">
                  <a:extLst>
                    <a:ext uri="{9D8B030D-6E8A-4147-A177-3AD203B41FA5}">
                      <a16:colId xmlns:a16="http://schemas.microsoft.com/office/drawing/2014/main" val="71198340"/>
                    </a:ext>
                  </a:extLst>
                </a:gridCol>
                <a:gridCol w="752969">
                  <a:extLst>
                    <a:ext uri="{9D8B030D-6E8A-4147-A177-3AD203B41FA5}">
                      <a16:colId xmlns:a16="http://schemas.microsoft.com/office/drawing/2014/main" val="3133959145"/>
                    </a:ext>
                  </a:extLst>
                </a:gridCol>
                <a:gridCol w="752969">
                  <a:extLst>
                    <a:ext uri="{9D8B030D-6E8A-4147-A177-3AD203B41FA5}">
                      <a16:colId xmlns:a16="http://schemas.microsoft.com/office/drawing/2014/main" val="3801590028"/>
                    </a:ext>
                  </a:extLst>
                </a:gridCol>
                <a:gridCol w="752969">
                  <a:extLst>
                    <a:ext uri="{9D8B030D-6E8A-4147-A177-3AD203B41FA5}">
                      <a16:colId xmlns:a16="http://schemas.microsoft.com/office/drawing/2014/main" val="1231849460"/>
                    </a:ext>
                  </a:extLst>
                </a:gridCol>
                <a:gridCol w="752969">
                  <a:extLst>
                    <a:ext uri="{9D8B030D-6E8A-4147-A177-3AD203B41FA5}">
                      <a16:colId xmlns:a16="http://schemas.microsoft.com/office/drawing/2014/main" val="2668497330"/>
                    </a:ext>
                  </a:extLst>
                </a:gridCol>
                <a:gridCol w="752969">
                  <a:extLst>
                    <a:ext uri="{9D8B030D-6E8A-4147-A177-3AD203B41FA5}">
                      <a16:colId xmlns:a16="http://schemas.microsoft.com/office/drawing/2014/main" val="1576827065"/>
                    </a:ext>
                  </a:extLst>
                </a:gridCol>
                <a:gridCol w="752969">
                  <a:extLst>
                    <a:ext uri="{9D8B030D-6E8A-4147-A177-3AD203B41FA5}">
                      <a16:colId xmlns:a16="http://schemas.microsoft.com/office/drawing/2014/main" val="4090812692"/>
                    </a:ext>
                  </a:extLst>
                </a:gridCol>
                <a:gridCol w="752969">
                  <a:extLst>
                    <a:ext uri="{9D8B030D-6E8A-4147-A177-3AD203B41FA5}">
                      <a16:colId xmlns:a16="http://schemas.microsoft.com/office/drawing/2014/main" val="3464156674"/>
                    </a:ext>
                  </a:extLst>
                </a:gridCol>
                <a:gridCol w="752969">
                  <a:extLst>
                    <a:ext uri="{9D8B030D-6E8A-4147-A177-3AD203B41FA5}">
                      <a16:colId xmlns:a16="http://schemas.microsoft.com/office/drawing/2014/main" val="2746512725"/>
                    </a:ext>
                  </a:extLst>
                </a:gridCol>
              </a:tblGrid>
              <a:tr h="24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 fs Open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Incident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Mir1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Slit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Output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3080364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Full width (um)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726.54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722.97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723.05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210.05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131.02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209.35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176.15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174.46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724.5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5817363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Pulse duration (fs)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3786578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Tilt (fs/um)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-4.6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-0.08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-5.26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-9.61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-0.01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6903683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Bandwidth (meV)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90.37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90.4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74.87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42.93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42.93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42.93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42.93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21.67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21.16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3166593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8216600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Closed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Slit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Output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5565750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236.17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236.18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236.17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969.58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7691072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3948545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-0.06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-5.08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-5.08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-1.11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1648524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2.25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9326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09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1A5E5-EFB2-4011-941A-7E583D26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76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HRM Mirror, focal plane, 20fs</a:t>
            </a:r>
            <a:endParaRPr lang="zh-CN" altLang="en-US" dirty="0"/>
          </a:p>
        </p:txBody>
      </p:sp>
      <p:pic>
        <p:nvPicPr>
          <p:cNvPr id="4" name="图片 3" descr="图片包含 图表&#10;&#10;描述已自动生成">
            <a:extLst>
              <a:ext uri="{FF2B5EF4-FFF2-40B4-BE49-F238E27FC236}">
                <a16:creationId xmlns:a16="http://schemas.microsoft.com/office/drawing/2014/main" id="{09A92352-FA9C-41CE-9FD6-9574919F5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750"/>
            <a:ext cx="12192000" cy="3048000"/>
          </a:xfrm>
          <a:prstGeom prst="rect">
            <a:avLst/>
          </a:prstGeom>
        </p:spPr>
      </p:pic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3E09DC8F-BC5F-4FCF-B9F9-F76914BB6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7422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15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1A5E5-EFB2-4011-941A-7E583D26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76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HRM Mirror, output, 20fs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A92352-FA9C-41CE-9FD6-9574919F5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9750"/>
            <a:ext cx="12192000" cy="304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09DC8F-BC5F-4FCF-B9F9-F76914BB6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607422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5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E2994-A3E6-4ABF-9C81-9D26F71F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 properties across beamline, 40fs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8BD49F8-D2A0-4B92-80B2-9761B7160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74631"/>
              </p:ext>
            </p:extLst>
          </p:nvPr>
        </p:nvGraphicFramePr>
        <p:xfrm>
          <a:off x="1860549" y="2131220"/>
          <a:ext cx="8470901" cy="2595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3982">
                  <a:extLst>
                    <a:ext uri="{9D8B030D-6E8A-4147-A177-3AD203B41FA5}">
                      <a16:colId xmlns:a16="http://schemas.microsoft.com/office/drawing/2014/main" val="3210870430"/>
                    </a:ext>
                  </a:extLst>
                </a:gridCol>
                <a:gridCol w="803167">
                  <a:extLst>
                    <a:ext uri="{9D8B030D-6E8A-4147-A177-3AD203B41FA5}">
                      <a16:colId xmlns:a16="http://schemas.microsoft.com/office/drawing/2014/main" val="3839661990"/>
                    </a:ext>
                  </a:extLst>
                </a:gridCol>
                <a:gridCol w="752969">
                  <a:extLst>
                    <a:ext uri="{9D8B030D-6E8A-4147-A177-3AD203B41FA5}">
                      <a16:colId xmlns:a16="http://schemas.microsoft.com/office/drawing/2014/main" val="3280753409"/>
                    </a:ext>
                  </a:extLst>
                </a:gridCol>
                <a:gridCol w="752969">
                  <a:extLst>
                    <a:ext uri="{9D8B030D-6E8A-4147-A177-3AD203B41FA5}">
                      <a16:colId xmlns:a16="http://schemas.microsoft.com/office/drawing/2014/main" val="1565893418"/>
                    </a:ext>
                  </a:extLst>
                </a:gridCol>
                <a:gridCol w="752969">
                  <a:extLst>
                    <a:ext uri="{9D8B030D-6E8A-4147-A177-3AD203B41FA5}">
                      <a16:colId xmlns:a16="http://schemas.microsoft.com/office/drawing/2014/main" val="1856188883"/>
                    </a:ext>
                  </a:extLst>
                </a:gridCol>
                <a:gridCol w="752969">
                  <a:extLst>
                    <a:ext uri="{9D8B030D-6E8A-4147-A177-3AD203B41FA5}">
                      <a16:colId xmlns:a16="http://schemas.microsoft.com/office/drawing/2014/main" val="3376426027"/>
                    </a:ext>
                  </a:extLst>
                </a:gridCol>
                <a:gridCol w="752969">
                  <a:extLst>
                    <a:ext uri="{9D8B030D-6E8A-4147-A177-3AD203B41FA5}">
                      <a16:colId xmlns:a16="http://schemas.microsoft.com/office/drawing/2014/main" val="1158240354"/>
                    </a:ext>
                  </a:extLst>
                </a:gridCol>
                <a:gridCol w="752969">
                  <a:extLst>
                    <a:ext uri="{9D8B030D-6E8A-4147-A177-3AD203B41FA5}">
                      <a16:colId xmlns:a16="http://schemas.microsoft.com/office/drawing/2014/main" val="1115852227"/>
                    </a:ext>
                  </a:extLst>
                </a:gridCol>
                <a:gridCol w="752969">
                  <a:extLst>
                    <a:ext uri="{9D8B030D-6E8A-4147-A177-3AD203B41FA5}">
                      <a16:colId xmlns:a16="http://schemas.microsoft.com/office/drawing/2014/main" val="872482309"/>
                    </a:ext>
                  </a:extLst>
                </a:gridCol>
                <a:gridCol w="752969">
                  <a:extLst>
                    <a:ext uri="{9D8B030D-6E8A-4147-A177-3AD203B41FA5}">
                      <a16:colId xmlns:a16="http://schemas.microsoft.com/office/drawing/2014/main" val="1358932264"/>
                    </a:ext>
                  </a:extLst>
                </a:gridCol>
              </a:tblGrid>
              <a:tr h="235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40 fs Open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Incident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Mir1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Slit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Output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6585278"/>
                  </a:ext>
                </a:extLst>
              </a:tr>
              <a:tr h="235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Full width (um)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726.54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722.97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722.99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200.63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111.77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200.14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176.12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176.44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724.4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1318053"/>
                  </a:ext>
                </a:extLst>
              </a:tr>
              <a:tr h="235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Pulse duration (fs)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4720848"/>
                  </a:ext>
                </a:extLst>
              </a:tr>
              <a:tr h="235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Tilt (fs/um)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-5.97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-0.16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-5.97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-9.61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-0.01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369940"/>
                  </a:ext>
                </a:extLst>
              </a:tr>
              <a:tr h="235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Bandwidth (meV)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45.14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45.2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44.61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36.57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36.57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36.57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36.57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21.27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20.92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0826502"/>
                  </a:ext>
                </a:extLst>
              </a:tr>
              <a:tr h="23596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1309764"/>
                  </a:ext>
                </a:extLst>
              </a:tr>
              <a:tr h="23596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Closed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Slit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Output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0626052"/>
                  </a:ext>
                </a:extLst>
              </a:tr>
              <a:tr h="23596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236.14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236.15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236.15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969.59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828823"/>
                  </a:ext>
                </a:extLst>
              </a:tr>
              <a:tr h="23596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1541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4294440"/>
                  </a:ext>
                </a:extLst>
              </a:tr>
              <a:tr h="23596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-5.08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-5.08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-1.11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8167379"/>
                  </a:ext>
                </a:extLst>
              </a:tr>
              <a:tr h="23596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2.24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976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130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1A5E5-EFB2-4011-941A-7E583D26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76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HRM Mirror, focal plane, 40fs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A92352-FA9C-41CE-9FD6-9574919F5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9750"/>
            <a:ext cx="12192000" cy="304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09DC8F-BC5F-4FCF-B9F9-F76914BB6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607422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92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1A5E5-EFB2-4011-941A-7E583D26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76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HRM Mirror, output, 40fs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A92352-FA9C-41CE-9FD6-9574919F5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9750"/>
            <a:ext cx="12192000" cy="304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09DC8F-BC5F-4FCF-B9F9-F76914BB6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607422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4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E2994-A3E6-4ABF-9C81-9D26F71F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 properties across beamline, 100fs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6007A69-A07C-4067-B6E4-4DD13194A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914093"/>
              </p:ext>
            </p:extLst>
          </p:nvPr>
        </p:nvGraphicFramePr>
        <p:xfrm>
          <a:off x="1879603" y="2062162"/>
          <a:ext cx="8432794" cy="27336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6217">
                  <a:extLst>
                    <a:ext uri="{9D8B030D-6E8A-4147-A177-3AD203B41FA5}">
                      <a16:colId xmlns:a16="http://schemas.microsoft.com/office/drawing/2014/main" val="4052846510"/>
                    </a:ext>
                  </a:extLst>
                </a:gridCol>
                <a:gridCol w="809144">
                  <a:extLst>
                    <a:ext uri="{9D8B030D-6E8A-4147-A177-3AD203B41FA5}">
                      <a16:colId xmlns:a16="http://schemas.microsoft.com/office/drawing/2014/main" val="2960924167"/>
                    </a:ext>
                  </a:extLst>
                </a:gridCol>
                <a:gridCol w="758572">
                  <a:extLst>
                    <a:ext uri="{9D8B030D-6E8A-4147-A177-3AD203B41FA5}">
                      <a16:colId xmlns:a16="http://schemas.microsoft.com/office/drawing/2014/main" val="3881904660"/>
                    </a:ext>
                  </a:extLst>
                </a:gridCol>
                <a:gridCol w="758572">
                  <a:extLst>
                    <a:ext uri="{9D8B030D-6E8A-4147-A177-3AD203B41FA5}">
                      <a16:colId xmlns:a16="http://schemas.microsoft.com/office/drawing/2014/main" val="3357739557"/>
                    </a:ext>
                  </a:extLst>
                </a:gridCol>
                <a:gridCol w="758572">
                  <a:extLst>
                    <a:ext uri="{9D8B030D-6E8A-4147-A177-3AD203B41FA5}">
                      <a16:colId xmlns:a16="http://schemas.microsoft.com/office/drawing/2014/main" val="2057220436"/>
                    </a:ext>
                  </a:extLst>
                </a:gridCol>
                <a:gridCol w="657429">
                  <a:extLst>
                    <a:ext uri="{9D8B030D-6E8A-4147-A177-3AD203B41FA5}">
                      <a16:colId xmlns:a16="http://schemas.microsoft.com/office/drawing/2014/main" val="2342134458"/>
                    </a:ext>
                  </a:extLst>
                </a:gridCol>
                <a:gridCol w="758572">
                  <a:extLst>
                    <a:ext uri="{9D8B030D-6E8A-4147-A177-3AD203B41FA5}">
                      <a16:colId xmlns:a16="http://schemas.microsoft.com/office/drawing/2014/main" val="3097437407"/>
                    </a:ext>
                  </a:extLst>
                </a:gridCol>
                <a:gridCol w="758572">
                  <a:extLst>
                    <a:ext uri="{9D8B030D-6E8A-4147-A177-3AD203B41FA5}">
                      <a16:colId xmlns:a16="http://schemas.microsoft.com/office/drawing/2014/main" val="2200598846"/>
                    </a:ext>
                  </a:extLst>
                </a:gridCol>
                <a:gridCol w="758572">
                  <a:extLst>
                    <a:ext uri="{9D8B030D-6E8A-4147-A177-3AD203B41FA5}">
                      <a16:colId xmlns:a16="http://schemas.microsoft.com/office/drawing/2014/main" val="1534977609"/>
                    </a:ext>
                  </a:extLst>
                </a:gridCol>
                <a:gridCol w="758572">
                  <a:extLst>
                    <a:ext uri="{9D8B030D-6E8A-4147-A177-3AD203B41FA5}">
                      <a16:colId xmlns:a16="http://schemas.microsoft.com/office/drawing/2014/main" val="3139769501"/>
                    </a:ext>
                  </a:extLst>
                </a:gridCol>
              </a:tblGrid>
              <a:tr h="24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100 fs Open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Incident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Mir1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Slit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Output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0940646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Full width (um)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726.54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722.97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722.98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184.17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55.1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184.31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176.1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176.36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724.07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7025143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Pulse duration (fs)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2879854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Tilt (fs/um)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-8.82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-0.05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-8.8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9.63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-9.62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-0.01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4592169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Bandwidth (meV)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18.02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18.08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18.05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17.88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17.88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17.88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17.88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16.24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9804797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2203381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Closed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Slit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Output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7301554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235.97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235.93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235.91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968.52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0231183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1683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444594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-5.09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5.09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-5.08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-1.11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5794152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2.22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7331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459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1A5E5-EFB2-4011-941A-7E583D26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76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HRM Mirror, focal plane, 100fs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A92352-FA9C-41CE-9FD6-9574919F5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9750"/>
            <a:ext cx="12192000" cy="304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09DC8F-BC5F-4FCF-B9F9-F76914BB6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607422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56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774</Words>
  <Application>Microsoft Office PowerPoint</Application>
  <PresentationFormat>宽屏</PresentationFormat>
  <Paragraphs>409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DXS Optics Simulation</vt:lpstr>
      <vt:lpstr>Beam properties across beamline, 20fs</vt:lpstr>
      <vt:lpstr>HRM Mirror, focal plane, 20fs</vt:lpstr>
      <vt:lpstr>HRM Mirror, output, 20fs</vt:lpstr>
      <vt:lpstr>Beam properties across beamline, 40fs</vt:lpstr>
      <vt:lpstr>HRM Mirror, focal plane, 40fs</vt:lpstr>
      <vt:lpstr>HRM Mirror, output, 40fs</vt:lpstr>
      <vt:lpstr>Beam properties across beamline, 100fs</vt:lpstr>
      <vt:lpstr>HRM Mirror, focal plane, 100fs</vt:lpstr>
      <vt:lpstr>HRM Mirror, output, 100fs</vt:lpstr>
      <vt:lpstr>Beam properties across beamline, 200fs</vt:lpstr>
      <vt:lpstr>HRM Mirror, focal plane, 200fs</vt:lpstr>
      <vt:lpstr>HRM Mirror, output, 200fs</vt:lpstr>
      <vt:lpstr>Beam properties across beamline, 400fs</vt:lpstr>
      <vt:lpstr>HRM Mirror, focal plane, 400fs</vt:lpstr>
      <vt:lpstr>HRM Mirror, output, 400fs</vt:lpstr>
      <vt:lpstr>To-do</vt:lpstr>
      <vt:lpstr>Loading arbitrary pulse in SRW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DXS Optics Simulation</dc:title>
  <dc:creator>Nan Wang</dc:creator>
  <cp:lastModifiedBy>Nan Wang</cp:lastModifiedBy>
  <cp:revision>124</cp:revision>
  <dcterms:created xsi:type="dcterms:W3CDTF">2021-04-29T16:56:07Z</dcterms:created>
  <dcterms:modified xsi:type="dcterms:W3CDTF">2021-06-03T16:34:08Z</dcterms:modified>
</cp:coreProperties>
</file>