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9" r:id="rId5"/>
    <p:sldId id="26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1" r:id="rId14"/>
    <p:sldId id="283" r:id="rId15"/>
    <p:sldId id="284" r:id="rId16"/>
    <p:sldId id="285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">
          <p15:clr>
            <a:srgbClr val="A4A3A4"/>
          </p15:clr>
        </p15:guide>
        <p15:guide id="2" orient="horz" pos="1294">
          <p15:clr>
            <a:srgbClr val="A4A3A4"/>
          </p15:clr>
        </p15:guide>
        <p15:guide id="3" orient="horz" pos="3745">
          <p15:clr>
            <a:srgbClr val="A4A3A4"/>
          </p15:clr>
        </p15:guide>
        <p15:guide id="4" orient="horz" pos="3980">
          <p15:clr>
            <a:srgbClr val="A4A3A4"/>
          </p15:clr>
        </p15:guide>
        <p15:guide id="5" orient="horz" pos="1052">
          <p15:clr>
            <a:srgbClr val="A4A3A4"/>
          </p15:clr>
        </p15:guide>
        <p15:guide id="6" orient="horz" pos="1741">
          <p15:clr>
            <a:srgbClr val="A4A3A4"/>
          </p15:clr>
        </p15:guide>
        <p15:guide id="7" orient="horz" pos="4183">
          <p15:clr>
            <a:srgbClr val="A4A3A4"/>
          </p15:clr>
        </p15:guide>
        <p15:guide id="8" orient="horz" pos="566">
          <p15:clr>
            <a:srgbClr val="A4A3A4"/>
          </p15:clr>
        </p15:guide>
        <p15:guide id="9" orient="horz" pos="2808">
          <p15:clr>
            <a:srgbClr val="A4A3A4"/>
          </p15:clr>
        </p15:guide>
        <p15:guide id="10" pos="2880">
          <p15:clr>
            <a:srgbClr val="A4A3A4"/>
          </p15:clr>
        </p15:guide>
        <p15:guide id="11" pos="363">
          <p15:clr>
            <a:srgbClr val="A4A3A4"/>
          </p15:clr>
        </p15:guide>
        <p15:guide id="12" pos="5396">
          <p15:clr>
            <a:srgbClr val="A4A3A4"/>
          </p15:clr>
        </p15:guide>
        <p15:guide id="13" pos="282">
          <p15:clr>
            <a:srgbClr val="A4A3A4"/>
          </p15:clr>
        </p15:guide>
        <p15:guide id="14" pos="3784">
          <p15:clr>
            <a:srgbClr val="A4A3A4"/>
          </p15:clr>
        </p15:guide>
        <p15:guide id="15" pos="3736">
          <p15:clr>
            <a:srgbClr val="A4A3A4"/>
          </p15:clr>
        </p15:guide>
        <p15:guide id="16" pos="2179">
          <p15:clr>
            <a:srgbClr val="A4A3A4"/>
          </p15:clr>
        </p15:guide>
        <p15:guide id="17" pos="5464">
          <p15:clr>
            <a:srgbClr val="A4A3A4"/>
          </p15:clr>
        </p15:guide>
        <p15:guide id="18" pos="3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  <a:srgbClr val="FFFFFF"/>
    <a:srgbClr val="C75B12"/>
    <a:srgbClr val="E17000"/>
    <a:srgbClr val="5B8F22"/>
    <a:srgbClr val="D2C295"/>
    <a:srgbClr val="A79E70"/>
    <a:srgbClr val="4D4F53"/>
    <a:srgbClr val="0099CC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4660"/>
  </p:normalViewPr>
  <p:slideViewPr>
    <p:cSldViewPr snapToObjects="1" showGuides="1">
      <p:cViewPr varScale="1">
        <p:scale>
          <a:sx n="102" d="100"/>
          <a:sy n="102" d="100"/>
        </p:scale>
        <p:origin x="132" y="150"/>
      </p:cViewPr>
      <p:guideLst>
        <p:guide orient="horz" pos="326"/>
        <p:guide orient="horz" pos="1294"/>
        <p:guide orient="horz" pos="3745"/>
        <p:guide orient="horz" pos="3980"/>
        <p:guide orient="horz" pos="1052"/>
        <p:guide orient="horz" pos="1741"/>
        <p:guide orient="horz" pos="4183"/>
        <p:guide orient="horz" pos="566"/>
        <p:guide orient="horz" pos="2808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7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5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7989887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91584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1252729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1252728"/>
            <a:ext cx="2442340" cy="24810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3886200"/>
            <a:ext cx="2442340" cy="24320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1243584"/>
            <a:ext cx="2442340" cy="50655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0" y="1243584"/>
            <a:ext cx="3013075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1243584"/>
            <a:ext cx="2667000" cy="506552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243584"/>
            <a:ext cx="5484812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***INSTRUCTIONS ON HOW TO APPLY IMAGE MASKING TO SLIDE LAYOUT***</a:t>
            </a:r>
            <a:br>
              <a:rPr lang="en-CA" dirty="0"/>
            </a:br>
            <a:r>
              <a:rPr lang="en-CA" dirty="0"/>
              <a:t>STEP 1: Click icon to insert image</a:t>
            </a:r>
            <a:br>
              <a:rPr lang="en-CA" dirty="0"/>
            </a:br>
            <a:r>
              <a:rPr lang="en-CA" dirty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4" r:id="rId3"/>
    <p:sldLayoutId id="2147483671" r:id="rId4"/>
    <p:sldLayoutId id="2147483672" r:id="rId5"/>
    <p:sldLayoutId id="2147483673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Nan Wang, Mar 5</a:t>
            </a:r>
            <a:r>
              <a:rPr lang="en-CA" baseline="30000" dirty="0"/>
              <a:t>th</a:t>
            </a:r>
            <a:r>
              <a:rPr lang="en-CA" dirty="0"/>
              <a:t>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981200"/>
            <a:ext cx="6072187" cy="1371600"/>
          </a:xfrm>
        </p:spPr>
        <p:txBody>
          <a:bodyPr/>
          <a:lstStyle/>
          <a:p>
            <a:r>
              <a:rPr lang="en-CA" dirty="0"/>
              <a:t>DXS Optics Simulation</a:t>
            </a:r>
          </a:p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724102" y="6658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8236EB-6277-4119-A49C-DA0961A1E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4D7234-399F-4E14-AF57-EC63FEEC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Focal plane</a:t>
            </a:r>
            <a:endParaRPr lang="zh-CN" altLang="en-US" dirty="0"/>
          </a:p>
        </p:txBody>
      </p:sp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2B27406B-F4D4-46EC-9773-FF9090F8A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152" y="2133600"/>
            <a:ext cx="10058400" cy="20116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AE3693-BD5E-46CA-A4C0-4C71C9935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00" y="4267200"/>
            <a:ext cx="10058400" cy="201168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BC475D9-7B3C-451D-A960-40CCDFE6E988}"/>
              </a:ext>
            </a:extLst>
          </p:cNvPr>
          <p:cNvSpPr txBox="1"/>
          <p:nvPr/>
        </p:nvSpPr>
        <p:spPr>
          <a:xfrm>
            <a:off x="76200" y="2776881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Open slit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F7966F-844F-439E-A841-86F3337522EA}"/>
              </a:ext>
            </a:extLst>
          </p:cNvPr>
          <p:cNvSpPr txBox="1"/>
          <p:nvPr/>
        </p:nvSpPr>
        <p:spPr>
          <a:xfrm>
            <a:off x="76200" y="5118548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10um slit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0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8236EB-6277-4119-A49C-DA0961A1E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4D7234-399F-4E14-AF57-EC63FEEC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channel cut 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A8B96B-6B14-4C3E-9436-8AFDCFFDF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800" y="1955101"/>
            <a:ext cx="10058400" cy="20116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186741-C3F0-46AE-9C4E-7F2C88282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7849" y="4392891"/>
            <a:ext cx="1005840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9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8236EB-6277-4119-A49C-DA0961A1E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4D7234-399F-4E14-AF57-EC63FEEC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5F706A-227E-42C8-9D9E-98062AA96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400" y="1981810"/>
            <a:ext cx="10058400" cy="20116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23A9A7-1CE5-414F-AF1F-8AA3DC389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5449" y="4419600"/>
            <a:ext cx="1005840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8236EB-6277-4119-A49C-DA0961A1E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4D7234-399F-4E14-AF57-EC63FEEC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To-do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0C19FD-349F-4D40-8A8F-2BECDF2D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922" y="2634916"/>
            <a:ext cx="10972800" cy="1155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2BBF59-9637-4BF0-9616-BB67178F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922" y="1371600"/>
            <a:ext cx="10972800" cy="11550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E0410FB-DCEE-4675-A330-3D6EEE86B2EC}"/>
              </a:ext>
            </a:extLst>
          </p:cNvPr>
          <p:cNvSpPr txBox="1"/>
          <p:nvPr/>
        </p:nvSpPr>
        <p:spPr>
          <a:xfrm>
            <a:off x="451822" y="4267200"/>
            <a:ext cx="4299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Broader bandwidth simulations for the 4f mono at NERSC to quantify alignment tolerance, and sampling parameter optimization for the high heat load pre mono.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FD549F1-EC24-4470-8416-EA3EFDF62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091" y="3903077"/>
            <a:ext cx="3748087" cy="29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1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As we worked through the concept of the 4f monochromator, it became apparent that in addition to energy resolution considerations, the temporal effect of the monochromator also needs to be considered</a:t>
            </a:r>
          </a:p>
          <a:p>
            <a:pPr lvl="1"/>
            <a:r>
              <a:rPr lang="en-US" dirty="0"/>
              <a:t>Previous SRW simulations had various issues but finally they agree with other models including analytical calculations now.</a:t>
            </a:r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5FEB5-1436-2741-A5AB-17D11A98E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BABAFD-833F-2148-86EF-7CD8381D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FC0651-2316-E84B-8F05-4975430E7230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57200" y="1243584"/>
                <a:ext cx="5166967" cy="538581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4f monochromator is somewhat complex, it’s worth a step back to a simpler system, the typical grating compressor.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 our case, the gratings are replaced with asymmetric crystal reflections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An asymmetric crystal acts like a grating that has periodicity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h𝑘𝑙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</m:oMath>
                </a14:m>
                <a:r>
                  <a:rPr lang="en-US" dirty="0"/>
                  <a:t> is the crystal reflection lattice spacing,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is the asymmetry angle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can then use the usual grating equation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measured from the surface normal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can also write the grating equation in terms of glancing incidence angles, that is, measured from the surface, as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FC0651-2316-E84B-8F05-4975430E7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57200" y="1243584"/>
                <a:ext cx="5166967" cy="5385816"/>
              </a:xfrm>
              <a:blipFill>
                <a:blip r:embed="rId2"/>
                <a:stretch>
                  <a:fillRect l="-2696" t="-1174" r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C173A2D1-B942-7D4F-8507-5D69DAEC6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9259" y="1447800"/>
            <a:ext cx="2971800" cy="1783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34825-21A5-864D-B62B-40FEB1638D22}"/>
              </a:ext>
            </a:extLst>
          </p:cNvPr>
          <p:cNvSpPr txBox="1"/>
          <p:nvPr/>
        </p:nvSpPr>
        <p:spPr>
          <a:xfrm>
            <a:off x="5791200" y="327511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Wikipedia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997B3-A60E-DE43-AD6A-B6A60AC6E507}"/>
              </a:ext>
            </a:extLst>
          </p:cNvPr>
          <p:cNvSpPr/>
          <p:nvPr/>
        </p:nvSpPr>
        <p:spPr>
          <a:xfrm rot="20759483">
            <a:off x="6622916" y="5815050"/>
            <a:ext cx="1676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CBB4F5-5537-9748-8F77-8370D58CB884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5302198" y="5817316"/>
            <a:ext cx="2140472" cy="4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C62C10-8585-F747-B611-890EB06C9993}"/>
              </a:ext>
            </a:extLst>
          </p:cNvPr>
          <p:cNvCxnSpPr>
            <a:stCxn id="11" idx="0"/>
          </p:cNvCxnSpPr>
          <p:nvPr/>
        </p:nvCxnSpPr>
        <p:spPr>
          <a:xfrm flipV="1">
            <a:off x="7442670" y="4183503"/>
            <a:ext cx="18446" cy="163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E7CBD5-18F1-9141-9069-6698D47AD1F4}"/>
                  </a:ext>
                </a:extLst>
              </p:cNvPr>
              <p:cNvSpPr txBox="1"/>
              <p:nvPr/>
            </p:nvSpPr>
            <p:spPr>
              <a:xfrm>
                <a:off x="6276652" y="5800751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E7CBD5-18F1-9141-9069-6698D47AD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652" y="5800751"/>
                <a:ext cx="208968" cy="276999"/>
              </a:xfrm>
              <a:prstGeom prst="rect">
                <a:avLst/>
              </a:prstGeom>
              <a:blipFill>
                <a:blip r:embed="rId5"/>
                <a:stretch>
                  <a:fillRect l="-11765" r="-1176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B1B1E3-B1B1-7840-A233-08B37647E54C}"/>
                  </a:ext>
                </a:extLst>
              </p:cNvPr>
              <p:cNvSpPr txBox="1"/>
              <p:nvPr/>
            </p:nvSpPr>
            <p:spPr>
              <a:xfrm>
                <a:off x="7561119" y="5367895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B1B1E3-B1B1-7840-A233-08B37647E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119" y="5367895"/>
                <a:ext cx="210570" cy="276999"/>
              </a:xfrm>
              <a:prstGeom prst="rect">
                <a:avLst/>
              </a:prstGeom>
              <a:blipFill>
                <a:blip r:embed="rId6"/>
                <a:stretch>
                  <a:fillRect l="-41176" r="-352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C340FA-980B-BD44-A406-B9E2229DF1FE}"/>
                  </a:ext>
                </a:extLst>
              </p:cNvPr>
              <p:cNvSpPr txBox="1"/>
              <p:nvPr/>
            </p:nvSpPr>
            <p:spPr>
              <a:xfrm>
                <a:off x="6980097" y="5472052"/>
                <a:ext cx="260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C340FA-980B-BD44-A406-B9E2229D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97" y="5472052"/>
                <a:ext cx="260456" cy="276999"/>
              </a:xfrm>
              <a:prstGeom prst="rect">
                <a:avLst/>
              </a:prstGeom>
              <a:blipFill>
                <a:blip r:embed="rId7"/>
                <a:stretch>
                  <a:fillRect l="-18182" r="-4545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A287A9-3EEA-9B46-82FA-5E7B5D9B71A6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6832218" y="4183503"/>
            <a:ext cx="610452" cy="1633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89B20-5122-D944-85BC-3B90085B31F2}"/>
                  </a:ext>
                </a:extLst>
              </p:cNvPr>
              <p:cNvSpPr txBox="1"/>
              <p:nvPr/>
            </p:nvSpPr>
            <p:spPr>
              <a:xfrm>
                <a:off x="7153018" y="4775056"/>
                <a:ext cx="308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89B20-5122-D944-85BC-3B90085B3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18" y="4775056"/>
                <a:ext cx="308098" cy="276999"/>
              </a:xfrm>
              <a:prstGeom prst="rect">
                <a:avLst/>
              </a:prstGeom>
              <a:blipFill>
                <a:blip r:embed="rId8"/>
                <a:stretch>
                  <a:fillRect l="-16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5A8D06-8720-EE46-A048-B01B843914E8}"/>
              </a:ext>
            </a:extLst>
          </p:cNvPr>
          <p:cNvCxnSpPr/>
          <p:nvPr/>
        </p:nvCxnSpPr>
        <p:spPr>
          <a:xfrm>
            <a:off x="5120584" y="6155111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63C51F-BFC5-224E-929A-A6C5CEC193CB}"/>
              </a:ext>
            </a:extLst>
          </p:cNvPr>
          <p:cNvCxnSpPr>
            <a:cxnSpLocks/>
          </p:cNvCxnSpPr>
          <p:nvPr/>
        </p:nvCxnSpPr>
        <p:spPr>
          <a:xfrm flipV="1">
            <a:off x="7693214" y="3880287"/>
            <a:ext cx="0" cy="85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57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7DBB4-37E3-6F41-BC08-6EF6A8FD9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9B4EE5-D32F-384A-8B37-9C530850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stretching from grating pair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EE7EAC3-71F9-D846-93ED-862413F4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74" y="1676400"/>
            <a:ext cx="3658677" cy="3333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41769B-B665-1B4D-846B-59E72CD66955}"/>
              </a:ext>
            </a:extLst>
          </p:cNvPr>
          <p:cNvSpPr/>
          <p:nvPr/>
        </p:nvSpPr>
        <p:spPr>
          <a:xfrm>
            <a:off x="152400" y="6434237"/>
            <a:ext cx="617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Figure reproduced from Walmsley et al, Rev. Sci. </a:t>
            </a:r>
            <a:r>
              <a:rPr lang="en-US" sz="1400" dirty="0" err="1"/>
              <a:t>Instrum</a:t>
            </a:r>
            <a:r>
              <a:rPr lang="en-US" sz="1400" dirty="0"/>
              <a:t>. </a:t>
            </a:r>
            <a:r>
              <a:rPr lang="en-US" sz="1400" b="1" dirty="0"/>
              <a:t>72</a:t>
            </a:r>
            <a:r>
              <a:rPr lang="en-US" sz="1400" dirty="0"/>
              <a:t>, 1–29 (2001).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20B82-A7B9-5045-AD92-B31139D3FCAE}"/>
                  </a:ext>
                </a:extLst>
              </p:cNvPr>
              <p:cNvSpPr txBox="1"/>
              <p:nvPr/>
            </p:nvSpPr>
            <p:spPr>
              <a:xfrm>
                <a:off x="152400" y="1368555"/>
                <a:ext cx="5181600" cy="5065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a dispersive system, the different wavelengths travel a different path which leads to stretching of the pulse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full effect can be calculated by calculating the full spectral phase, but the main stretching effect is captured in the 2</a:t>
                </a:r>
                <a:r>
                  <a:rPr lang="en-US" baseline="30000" dirty="0"/>
                  <a:t>nd</a:t>
                </a:r>
                <a:r>
                  <a:rPr lang="en-US" dirty="0"/>
                  <a:t> derivative of the phase (group delay dispersion or GDD)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Here d is the grating period, what we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on the previous slide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resulting pulse duration can be calculated using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2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)}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20B82-A7B9-5045-AD92-B31139D3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68555"/>
                <a:ext cx="5181600" cy="5065682"/>
              </a:xfrm>
              <a:prstGeom prst="rect">
                <a:avLst/>
              </a:prstGeom>
              <a:blipFill>
                <a:blip r:embed="rId3"/>
                <a:stretch>
                  <a:fillRect l="-978" t="-752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8F0B90E-469F-1D42-A580-A69A10630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560" b="82621"/>
          <a:stretch/>
        </p:blipFill>
        <p:spPr>
          <a:xfrm>
            <a:off x="337930" y="3452621"/>
            <a:ext cx="5181600" cy="9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D8A03-85F9-984C-B50C-04B02399B3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FBCA9-756E-7F45-827E-5A5054FD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Calculation of Pulse Stretching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5111AB-C93C-5145-BDE5-7A8B3DF75AC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57200" y="1243584"/>
                <a:ext cx="8108950" cy="2718816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spectral phase can be tracked via ray-tracing (and/or with wavefront propagation software) using the following fact: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That is, by tracking the path length, and integrating the result as a function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we can retrieve the contribution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due to geometrical dispersion (this is in addition to any phase changes caused by crystal reflections)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This allows us to calculate the pulse in the time domain at any plane of interest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5111AB-C93C-5145-BDE5-7A8B3DF75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57200" y="1243584"/>
                <a:ext cx="8108950" cy="2718816"/>
              </a:xfrm>
              <a:blipFill>
                <a:blip r:embed="rId2"/>
                <a:stretch>
                  <a:fillRect l="-1565" t="-2326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F242676-6C43-3C46-913C-0D8740F674D6}"/>
              </a:ext>
            </a:extLst>
          </p:cNvPr>
          <p:cNvSpPr/>
          <p:nvPr/>
        </p:nvSpPr>
        <p:spPr>
          <a:xfrm>
            <a:off x="0" y="6205689"/>
            <a:ext cx="810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sz="1400" dirty="0"/>
              <a:t>S. D. </a:t>
            </a:r>
            <a:r>
              <a:rPr lang="en-US" sz="1400" dirty="0" err="1"/>
              <a:t>Brorson</a:t>
            </a:r>
            <a:r>
              <a:rPr lang="en-US" sz="1400" dirty="0"/>
              <a:t> and H. A. Haus, </a:t>
            </a:r>
            <a:r>
              <a:rPr lang="en-US" sz="1400" i="1" dirty="0"/>
              <a:t>J. Opt. Soc. Am. B</a:t>
            </a:r>
            <a:r>
              <a:rPr lang="en-US" sz="1400" dirty="0"/>
              <a:t> </a:t>
            </a:r>
            <a:r>
              <a:rPr lang="en-US" sz="1400" b="1" dirty="0"/>
              <a:t>5</a:t>
            </a:r>
            <a:r>
              <a:rPr lang="en-US" sz="1400" dirty="0"/>
              <a:t>, 247 (1988).</a:t>
            </a:r>
          </a:p>
          <a:p>
            <a:pPr marL="406400" indent="-406400"/>
            <a:r>
              <a:rPr lang="en-US" sz="1400" dirty="0"/>
              <a:t>E. B. Treacy, IEEE J. Quantum Electron. </a:t>
            </a:r>
            <a:r>
              <a:rPr lang="en-US" sz="1400" b="1" dirty="0"/>
              <a:t>QE-5</a:t>
            </a:r>
            <a:r>
              <a:rPr lang="en-US" sz="1400" dirty="0"/>
              <a:t>(9), 454–458 (1969).</a:t>
            </a:r>
          </a:p>
        </p:txBody>
      </p:sp>
    </p:spTree>
    <p:extLst>
      <p:ext uri="{BB962C8B-B14F-4D97-AF65-F5344CB8AC3E}">
        <p14:creationId xmlns:p14="http://schemas.microsoft.com/office/powerpoint/2010/main" val="42751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20F7F5-A40C-684D-B8F5-214D620C2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8" y="3433641"/>
            <a:ext cx="4235441" cy="31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39623B-5C6C-0846-8340-B4E9ADCA8D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3C9322-A61B-2346-BD74-F766472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Si (1,1,1) 5° asymmetry compressor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43CB6-6C26-8D47-A40F-6E873A3511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890016"/>
          </a:xfrm>
        </p:spPr>
        <p:txBody>
          <a:bodyPr/>
          <a:lstStyle/>
          <a:p>
            <a:r>
              <a:rPr lang="en-US" dirty="0"/>
              <a:t>Simple system with only 4 crystals</a:t>
            </a:r>
          </a:p>
        </p:txBody>
      </p:sp>
      <p:pic>
        <p:nvPicPr>
          <p:cNvPr id="45" name="Picture 4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47749A-2ABB-CB45-A608-E865904B5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9144000" cy="1927487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6018B5-371E-BF4C-97F5-E43B3BFE98BB}"/>
              </a:ext>
            </a:extLst>
          </p:cNvPr>
          <p:cNvCxnSpPr>
            <a:stCxn id="45" idx="0"/>
          </p:cNvCxnSpPr>
          <p:nvPr/>
        </p:nvCxnSpPr>
        <p:spPr>
          <a:xfrm>
            <a:off x="4572000" y="1828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9FBAAB-49FB-1B4D-BAC6-3AD2229A263C}"/>
              </a:ext>
            </a:extLst>
          </p:cNvPr>
          <p:cNvCxnSpPr/>
          <p:nvPr/>
        </p:nvCxnSpPr>
        <p:spPr>
          <a:xfrm>
            <a:off x="8763000" y="3048000"/>
            <a:ext cx="0" cy="47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D02CA6-C2D5-E548-9659-BD8F9C11ACF7}"/>
                  </a:ext>
                </a:extLst>
              </p:cNvPr>
              <p:cNvSpPr txBox="1"/>
              <p:nvPr/>
            </p:nvSpPr>
            <p:spPr>
              <a:xfrm>
                <a:off x="451822" y="3886200"/>
                <a:ext cx="366297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Photon Energy: 9.481keV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~83°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~0.123 rad)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30 fs transform-limited input pulse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Crystals do not limit bandwidth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Excellent agreement with GDD-based estimation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D02CA6-C2D5-E548-9659-BD8F9C11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22" y="3886200"/>
                <a:ext cx="3662978" cy="2031325"/>
              </a:xfrm>
              <a:prstGeom prst="rect">
                <a:avLst/>
              </a:prstGeom>
              <a:blipFill>
                <a:blip r:embed="rId4"/>
                <a:stretch>
                  <a:fillRect l="-1038" t="-1863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46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E59FD-FF1C-2746-8FA3-33B140D16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0C201-8A5B-CD4A-9A93-EE144113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4f mono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474F-58C3-4940-A725-06D2DF33F2F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apply this analysis to the 4f mono, we can consider the imaging system represented by the telescope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38535E3-5083-2D43-95A1-EE524E27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6" y="2209800"/>
            <a:ext cx="4876800" cy="3657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1AC874-806D-0241-B904-1C349F04E59F}"/>
              </a:ext>
            </a:extLst>
          </p:cNvPr>
          <p:cNvSpPr/>
          <p:nvPr/>
        </p:nvSpPr>
        <p:spPr>
          <a:xfrm>
            <a:off x="152400" y="6434237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Figure reproduced from Walmsley et al, Rev. Sci. </a:t>
            </a:r>
            <a:r>
              <a:rPr lang="en-US" sz="1400" dirty="0" err="1"/>
              <a:t>Instrum</a:t>
            </a:r>
            <a:r>
              <a:rPr lang="en-US" sz="1400" dirty="0"/>
              <a:t>. </a:t>
            </a:r>
            <a:r>
              <a:rPr lang="en-US" sz="1400" b="1" dirty="0"/>
              <a:t>72</a:t>
            </a:r>
            <a:r>
              <a:rPr lang="en-US" sz="1400" dirty="0"/>
              <a:t>, 1–29 (2001).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70EB6F-970D-9D4A-90A0-FA8EBDBAAF9F}"/>
                  </a:ext>
                </a:extLst>
              </p:cNvPr>
              <p:cNvSpPr txBox="1"/>
              <p:nvPr/>
            </p:nvSpPr>
            <p:spPr>
              <a:xfrm>
                <a:off x="5638800" y="2209800"/>
                <a:ext cx="31242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GDD can be calculated based on the effective separation between the 2</a:t>
                </a:r>
                <a:r>
                  <a:rPr lang="en-US" baseline="30000" dirty="0"/>
                  <a:t>nd</a:t>
                </a:r>
                <a:r>
                  <a:rPr lang="en-US" dirty="0"/>
                  <a:t> grating and the image of the 1</a:t>
                </a:r>
                <a:r>
                  <a:rPr lang="en-US" baseline="30000" dirty="0"/>
                  <a:t>st</a:t>
                </a:r>
                <a:r>
                  <a:rPr lang="en-US" dirty="0"/>
                  <a:t> grating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the two lenses have equal focal length, the grating separation D is given by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70EB6F-970D-9D4A-90A0-FA8EBDBAA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209800"/>
                <a:ext cx="3124200" cy="3139321"/>
              </a:xfrm>
              <a:prstGeom prst="rect">
                <a:avLst/>
              </a:prstGeom>
              <a:blipFill>
                <a:blip r:embed="rId3"/>
                <a:stretch>
                  <a:fillRect l="-1215" t="-1215" b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95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740EB48-9A06-4991-A7A9-4E164560BD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r="76257"/>
          <a:stretch/>
        </p:blipFill>
        <p:spPr>
          <a:xfrm>
            <a:off x="6333002" y="4530298"/>
            <a:ext cx="2848852" cy="228600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3FF27AD-9B2D-2445-931D-DB5B1B8FE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38400"/>
            <a:ext cx="3261953" cy="24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A3AA55-2CE6-834A-8A75-DC40969A74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8711C8-5D50-0E40-82F9-A990780A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(4,4,0) 29.5° asymmetry 4f mono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1F09E-7F87-5145-A0DA-097993FB06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6" y="1125419"/>
            <a:ext cx="8496300" cy="201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D12CFC-EEC4-9F4B-9B8C-C7828DF06E8B}"/>
              </a:ext>
            </a:extLst>
          </p:cNvPr>
          <p:cNvSpPr txBox="1"/>
          <p:nvPr/>
        </p:nvSpPr>
        <p:spPr>
          <a:xfrm>
            <a:off x="245881" y="3312589"/>
            <a:ext cx="36988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slits fully open, a 100fs pulse almost makes it through with only slight bandwidth narrowing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Simulation agrees well with GDD-based estimation (group delay dispersion, theoretical curve only includes GDD, no higher-order phase terms)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SRW simulation in orange is a very early attempt that doesn’t have enough sampling in time.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3D9B7-69ED-6B43-9AE3-C7BC64E9302C}"/>
              </a:ext>
            </a:extLst>
          </p:cNvPr>
          <p:cNvSpPr txBox="1"/>
          <p:nvPr/>
        </p:nvSpPr>
        <p:spPr>
          <a:xfrm>
            <a:off x="2438400" y="1295400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48D30-7914-AA45-8AAF-62AE54A8A267}"/>
              </a:ext>
            </a:extLst>
          </p:cNvPr>
          <p:cNvSpPr txBox="1"/>
          <p:nvPr/>
        </p:nvSpPr>
        <p:spPr>
          <a:xfrm>
            <a:off x="6553200" y="1295400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9A996-93A2-C54E-BA20-5493D45D6801}"/>
              </a:ext>
            </a:extLst>
          </p:cNvPr>
          <p:cNvSpPr txBox="1"/>
          <p:nvPr/>
        </p:nvSpPr>
        <p:spPr>
          <a:xfrm>
            <a:off x="3740150" y="1295400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1526F6-A72C-7546-A837-3269D3779FDA}"/>
              </a:ext>
            </a:extLst>
          </p:cNvPr>
          <p:cNvSpPr txBox="1"/>
          <p:nvPr/>
        </p:nvSpPr>
        <p:spPr>
          <a:xfrm>
            <a:off x="5041900" y="1295400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5854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8236EB-6277-4119-A49C-DA0961A1E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4D7234-399F-4E14-AF57-EC63FEEC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demonstration: input and after channel cut 1</a:t>
            </a:r>
            <a:endParaRPr lang="zh-CN" altLang="en-US" dirty="0"/>
          </a:p>
        </p:txBody>
      </p:sp>
      <p:pic>
        <p:nvPicPr>
          <p:cNvPr id="5" name="内容占位符 4" descr="图片包含 图形用户界面&#10;&#10;描述已自动生成">
            <a:extLst>
              <a:ext uri="{FF2B5EF4-FFF2-40B4-BE49-F238E27FC236}">
                <a16:creationId xmlns:a16="http://schemas.microsoft.com/office/drawing/2014/main" id="{B0CA9823-AD3C-40E8-B3BD-DBB58391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2267246"/>
            <a:ext cx="10058400" cy="20116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808A14-BA01-4134-9059-8C1F88787700}"/>
              </a:ext>
            </a:extLst>
          </p:cNvPr>
          <p:cNvSpPr txBox="1"/>
          <p:nvPr/>
        </p:nvSpPr>
        <p:spPr>
          <a:xfrm>
            <a:off x="653731" y="190500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Projection </a:t>
            </a:r>
            <a:r>
              <a:rPr lang="en-US" altLang="zh-CN" dirty="0" err="1">
                <a:solidFill>
                  <a:srgbClr val="FF0000"/>
                </a:solidFill>
              </a:rPr>
              <a:t>xy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2F7A80-FA76-4071-9976-333009DF22E9}"/>
              </a:ext>
            </a:extLst>
          </p:cNvPr>
          <p:cNvSpPr txBox="1"/>
          <p:nvPr/>
        </p:nvSpPr>
        <p:spPr>
          <a:xfrm>
            <a:off x="2971800" y="190500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Slice </a:t>
            </a:r>
            <a:r>
              <a:rPr lang="en-US" altLang="zh-CN" dirty="0" err="1">
                <a:solidFill>
                  <a:srgbClr val="FF0000"/>
                </a:solidFill>
              </a:rPr>
              <a:t>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55EE77-7E68-408F-8ED4-8F9045D72B90}"/>
              </a:ext>
            </a:extLst>
          </p:cNvPr>
          <p:cNvSpPr txBox="1"/>
          <p:nvPr/>
        </p:nvSpPr>
        <p:spPr>
          <a:xfrm>
            <a:off x="4614780" y="190500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Temporal structure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855DA-6272-452A-85A1-873E12BA42DD}"/>
              </a:ext>
            </a:extLst>
          </p:cNvPr>
          <p:cNvSpPr txBox="1"/>
          <p:nvPr/>
        </p:nvSpPr>
        <p:spPr>
          <a:xfrm>
            <a:off x="7046203" y="19050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Spectrum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8582BAD0-0DE4-4839-9369-AD2E1CC01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4273639"/>
            <a:ext cx="1005840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090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white-July26" id="{9B9C2D22-6A83-B74F-9425-4BD0BAAC4AE3}" vid="{C50D0411-BE8F-2347-9152-C4B5B205F9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C022A5BACE4D8A86646BFE6F373A" ma:contentTypeVersion="6" ma:contentTypeDescription="Create a new document." ma:contentTypeScope="" ma:versionID="fa09eca8e9885d653412965b564ef40e">
  <xsd:schema xmlns:xsd="http://www.w3.org/2001/XMLSchema" xmlns:xs="http://www.w3.org/2001/XMLSchema" xmlns:p="http://schemas.microsoft.com/office/2006/metadata/properties" xmlns:ns1="http://schemas.microsoft.com/sharepoint/v3" xmlns:ns2="be4c3ea6-cad5-4867-91d9-7216788d6e80" targetNamespace="http://schemas.microsoft.com/office/2006/metadata/properties" ma:root="true" ma:fieldsID="5e650a32204f281424193f6b0635a9f5" ns1:_="" ns2:_="">
    <xsd:import namespace="http://schemas.microsoft.com/sharepoint/v3"/>
    <xsd:import namespace="be4c3ea6-cad5-4867-91d9-7216788d6e8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AreasOfScience" minOccurs="0"/>
                <xsd:element ref="ns2:Instruments" minOccurs="0"/>
                <xsd:element ref="ns2:ContentCategory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c3ea6-cad5-4867-91d9-7216788d6e80" elementFormDefault="qualified">
    <xsd:import namespace="http://schemas.microsoft.com/office/2006/documentManagement/types"/>
    <xsd:import namespace="http://schemas.microsoft.com/office/infopath/2007/PartnerControls"/>
    <xsd:element name="AreasOfScience" ma:index="10" nillable="true" ma:displayName="AreasOfScience" ma:list="{e1f02b6c-c9b2-4349-9939-471bf3a1aa7d}" ma:internalName="AreasOfScience" ma:showField="Title" ma:web="be4c3ea6-cad5-4867-91d9-7216788d6e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struments" ma:index="11" nillable="true" ma:displayName="Instruments" ma:list="{b890da74-bd63-4911-b17a-af6e8f3c956b}" ma:internalName="Instruments" ma:showField="Title" ma:web="be4c3ea6-cad5-4867-91d9-7216788d6e80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ntentCategory1" ma:index="12" nillable="true" ma:displayName="ContentCategory" ma:format="Dropdown" ma:internalName="ContentCategory1">
      <xsd:simpleType>
        <xsd:restriction base="dms:Choice">
          <xsd:enumeration value="Articles"/>
          <xsd:enumeration value="Design Documents"/>
          <xsd:enumeration value="Posters"/>
          <xsd:enumeration value="Talks"/>
          <xsd:enumeration value="XFEL Facilities"/>
          <xsd:enumeration value="X-Ray Interes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sOfScience xmlns="be4c3ea6-cad5-4867-91d9-7216788d6e80"/>
    <ContentCategory1 xmlns="be4c3ea6-cad5-4867-91d9-7216788d6e80">Talks</ContentCategory1>
    <PublishingExpirationDate xmlns="http://schemas.microsoft.com/sharepoint/v3" xsi:nil="true"/>
    <Instruments xmlns="be4c3ea6-cad5-4867-91d9-7216788d6e80">
      <Value>7</Value>
    </Instruments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0C2239-B20E-4DE6-814B-AECCA40A8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e4c3ea6-cad5-4867-91d9-7216788d6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DC465C-0AFA-4B02-8D00-CB14DF55DD98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be4c3ea6-cad5-4867-91d9-7216788d6e80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D38D205-A273-4ABA-A83A-77DB3B1F88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763</TotalTime>
  <Words>709</Words>
  <Application>Microsoft Office PowerPoint</Application>
  <PresentationFormat>全屏显示(4:3)</PresentationFormat>
  <Paragraphs>74</Paragraphs>
  <Slides>13</Slides>
  <Notes>2</Notes>
  <HiddenSlides>8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Blank</vt:lpstr>
      <vt:lpstr>PowerPoint 演示文稿</vt:lpstr>
      <vt:lpstr>Motivation</vt:lpstr>
      <vt:lpstr>Background</vt:lpstr>
      <vt:lpstr>Pulse stretching from grating pair</vt:lpstr>
      <vt:lpstr>Numerical Calculation of Pulse Stretching</vt:lpstr>
      <vt:lpstr>Case Study: Si (1,1,1) 5° asymmetry compressor</vt:lpstr>
      <vt:lpstr>Extension to 4f mono</vt:lpstr>
      <vt:lpstr>Si (4,4,0) 29.5° asymmetry 4f mono</vt:lpstr>
      <vt:lpstr>Simulation demonstration: input and after channel cut 1</vt:lpstr>
      <vt:lpstr>Focal plane</vt:lpstr>
      <vt:lpstr>Before channel cut 2</vt:lpstr>
      <vt:lpstr>Output</vt:lpstr>
      <vt:lpstr>To-do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Seaberg, Matthew H</dc:creator>
  <cp:lastModifiedBy>Nan Wang</cp:lastModifiedBy>
  <cp:revision>29</cp:revision>
  <dcterms:created xsi:type="dcterms:W3CDTF">2021-03-01T23:36:44Z</dcterms:created>
  <dcterms:modified xsi:type="dcterms:W3CDTF">2021-03-05T01:04:17Z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0x0101003309C022A5BACE4D8A86646BFE6F373A</vt:lpwstr>
  </property>
</Properties>
</file>