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9" r:id="rId5"/>
    <p:sldId id="26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85B1D-EDDA-1E47-BAEE-676059561B57}" v="914" dt="2021-03-02T22:18:2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60"/>
  </p:normalViewPr>
  <p:slideViewPr>
    <p:cSldViewPr snapToObjects="1" showGuides="1">
      <p:cViewPr varScale="1">
        <p:scale>
          <a:sx n="124" d="100"/>
          <a:sy n="124" d="100"/>
        </p:scale>
        <p:origin x="952" y="176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berg, Matthew H" userId="befdd893-3f3f-47fb-9217-b5fd342f9e52" providerId="ADAL" clId="{5C885B1D-EDDA-1E47-BAEE-676059561B57}"/>
    <pc:docChg chg="modSld">
      <pc:chgData name="Seaberg, Matthew H" userId="befdd893-3f3f-47fb-9217-b5fd342f9e52" providerId="ADAL" clId="{5C885B1D-EDDA-1E47-BAEE-676059561B57}" dt="2021-03-02T22:20:03.354" v="103" actId="20577"/>
      <pc:docMkLst>
        <pc:docMk/>
      </pc:docMkLst>
      <pc:sldChg chg="addSp delSp modSp">
        <pc:chgData name="Seaberg, Matthew H" userId="befdd893-3f3f-47fb-9217-b5fd342f9e52" providerId="ADAL" clId="{5C885B1D-EDDA-1E47-BAEE-676059561B57}" dt="2021-03-02T19:57:38.766" v="7" actId="14100"/>
        <pc:sldMkLst>
          <pc:docMk/>
          <pc:sldMk cId="1225466633" sldId="278"/>
        </pc:sldMkLst>
        <pc:picChg chg="add mod">
          <ac:chgData name="Seaberg, Matthew H" userId="befdd893-3f3f-47fb-9217-b5fd342f9e52" providerId="ADAL" clId="{5C885B1D-EDDA-1E47-BAEE-676059561B57}" dt="2021-03-02T19:57:38.766" v="7" actId="14100"/>
          <ac:picMkLst>
            <pc:docMk/>
            <pc:sldMk cId="1225466633" sldId="278"/>
            <ac:picMk id="1026" creationId="{2A20F7F5-A40C-684D-B8F5-214D620C25E2}"/>
          </ac:picMkLst>
        </pc:picChg>
        <pc:picChg chg="del">
          <ac:chgData name="Seaberg, Matthew H" userId="befdd893-3f3f-47fb-9217-b5fd342f9e52" providerId="ADAL" clId="{5C885B1D-EDDA-1E47-BAEE-676059561B57}" dt="2021-03-02T19:57:23.345" v="0" actId="478"/>
          <ac:picMkLst>
            <pc:docMk/>
            <pc:sldMk cId="1225466633" sldId="278"/>
            <ac:picMk id="1028" creationId="{F94DAB0D-0BA6-6E49-AF03-CF6D3FCA5EF9}"/>
          </ac:picMkLst>
        </pc:picChg>
      </pc:sldChg>
      <pc:sldChg chg="addSp delSp modSp mod">
        <pc:chgData name="Seaberg, Matthew H" userId="befdd893-3f3f-47fb-9217-b5fd342f9e52" providerId="ADAL" clId="{5C885B1D-EDDA-1E47-BAEE-676059561B57}" dt="2021-03-02T22:20:03.354" v="103" actId="20577"/>
        <pc:sldMkLst>
          <pc:docMk/>
          <pc:sldMk cId="358548603" sldId="280"/>
        </pc:sldMkLst>
        <pc:spChg chg="mod">
          <ac:chgData name="Seaberg, Matthew H" userId="befdd893-3f3f-47fb-9217-b5fd342f9e52" providerId="ADAL" clId="{5C885B1D-EDDA-1E47-BAEE-676059561B57}" dt="2021-03-02T22:20:03.354" v="103" actId="20577"/>
          <ac:spMkLst>
            <pc:docMk/>
            <pc:sldMk cId="358548603" sldId="280"/>
            <ac:spMk id="5" creationId="{86D12CFC-EEC4-9F4B-9B8C-C7828DF06E8B}"/>
          </ac:spMkLst>
        </pc:spChg>
        <pc:picChg chg="add mod">
          <ac:chgData name="Seaberg, Matthew H" userId="befdd893-3f3f-47fb-9217-b5fd342f9e52" providerId="ADAL" clId="{5C885B1D-EDDA-1E47-BAEE-676059561B57}" dt="2021-03-02T22:18:22.333" v="17" actId="14100"/>
          <ac:picMkLst>
            <pc:docMk/>
            <pc:sldMk cId="358548603" sldId="280"/>
            <ac:picMk id="4" creationId="{53FF27AD-9B2D-2445-931D-DB5B1B8FEB57}"/>
          </ac:picMkLst>
        </pc:picChg>
        <pc:picChg chg="del mod">
          <ac:chgData name="Seaberg, Matthew H" userId="befdd893-3f3f-47fb-9217-b5fd342f9e52" providerId="ADAL" clId="{5C885B1D-EDDA-1E47-BAEE-676059561B57}" dt="2021-03-02T22:17:28.834" v="12" actId="478"/>
          <ac:picMkLst>
            <pc:docMk/>
            <pc:sldMk cId="358548603" sldId="280"/>
            <ac:picMk id="2050" creationId="{A73C6F08-4CBE-CC4F-8506-E1FEC799CB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Matt Seaberg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6072187" cy="1371600"/>
          </a:xfrm>
        </p:spPr>
        <p:txBody>
          <a:bodyPr/>
          <a:lstStyle/>
          <a:p>
            <a:r>
              <a:rPr lang="en-CA" dirty="0"/>
              <a:t>Geometrical Dispersion in Crystal Optics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As we worked through the concept of the 4f monochromator, it became apparent that in addition to energy resolution considerations, the temporal effect of the monochromator also needs to be considered</a:t>
            </a:r>
          </a:p>
          <a:p>
            <a:pPr lvl="1"/>
            <a:r>
              <a:rPr lang="en-US" dirty="0"/>
              <a:t>Fortunately, this concept is nearly identical to the stretcher design typically used in a chirped pulse amplifier (CPA) in the visible/near-IR range, and/or a popular pulse shaper design</a:t>
            </a:r>
          </a:p>
          <a:p>
            <a:pPr lvl="1"/>
            <a:r>
              <a:rPr lang="en-US" dirty="0"/>
              <a:t>We can translate analytical calculations for these systems to our own concept</a:t>
            </a:r>
          </a:p>
          <a:p>
            <a:pPr lvl="1"/>
            <a:r>
              <a:rPr lang="en-US" dirty="0"/>
              <a:t>A useful reference</a:t>
            </a:r>
          </a:p>
          <a:p>
            <a:pPr lvl="2"/>
            <a:r>
              <a:rPr lang="en-US" dirty="0"/>
              <a:t>L. Walmsley, L. Waxer, and C. </a:t>
            </a:r>
            <a:r>
              <a:rPr lang="en-US" dirty="0" err="1"/>
              <a:t>Dorrer</a:t>
            </a:r>
            <a:r>
              <a:rPr lang="en-US" dirty="0"/>
              <a:t>, "The role of dispersion in ultrafast optics," Rev. Sci. </a:t>
            </a:r>
            <a:r>
              <a:rPr lang="en-US" dirty="0" err="1"/>
              <a:t>Instrum</a:t>
            </a:r>
            <a:r>
              <a:rPr lang="en-US" dirty="0"/>
              <a:t>. </a:t>
            </a:r>
            <a:r>
              <a:rPr lang="en-US" b="1" dirty="0"/>
              <a:t>72</a:t>
            </a:r>
            <a:r>
              <a:rPr lang="en-US" dirty="0"/>
              <a:t>, 1–29 (2001).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5FEB5-1436-2741-A5AB-17D11A98E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BABAFD-833F-2148-86EF-7CD8381D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FC0651-2316-E84B-8F05-4975430E723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200" y="1243584"/>
                <a:ext cx="5166967" cy="53858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4f monochromator is somewhat complex, it’s worth a step back to a simpler system, the typical grating compressor.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 our case, the gratings are replaced with asymmetric crystal reflections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An asymmetric crystal acts like a grating that has periodicity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h𝑘𝑙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h𝑘𝑙</m:t>
                        </m:r>
                      </m:sub>
                    </m:sSub>
                  </m:oMath>
                </a14:m>
                <a:r>
                  <a:rPr lang="en-US" dirty="0"/>
                  <a:t> is the crystal reflection lattice spacing,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the asymmetry angle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can then use the usual grating equation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measured from the surface normal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can also write the grating equation in terms of glancing incidence angles, that is, measured from the surface, as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FC0651-2316-E84B-8F05-4975430E7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200" y="1243584"/>
                <a:ext cx="5166967" cy="5385816"/>
              </a:xfrm>
              <a:blipFill>
                <a:blip r:embed="rId2"/>
                <a:stretch>
                  <a:fillRect l="-2696" t="-1174" r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C173A2D1-B942-7D4F-8507-5D69DAEC6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9259" y="1447800"/>
            <a:ext cx="2971800" cy="1783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34825-21A5-864D-B62B-40FEB1638D22}"/>
              </a:ext>
            </a:extLst>
          </p:cNvPr>
          <p:cNvSpPr txBox="1"/>
          <p:nvPr/>
        </p:nvSpPr>
        <p:spPr>
          <a:xfrm>
            <a:off x="5791200" y="32751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Wikipedia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997B3-A60E-DE43-AD6A-B6A60AC6E507}"/>
              </a:ext>
            </a:extLst>
          </p:cNvPr>
          <p:cNvSpPr/>
          <p:nvPr/>
        </p:nvSpPr>
        <p:spPr>
          <a:xfrm rot="20759483">
            <a:off x="6622916" y="5815050"/>
            <a:ext cx="1676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CBB4F5-5537-9748-8F77-8370D58CB884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5302198" y="5817316"/>
            <a:ext cx="2140472" cy="4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C62C10-8585-F747-B611-890EB06C9993}"/>
              </a:ext>
            </a:extLst>
          </p:cNvPr>
          <p:cNvCxnSpPr>
            <a:stCxn id="11" idx="0"/>
          </p:cNvCxnSpPr>
          <p:nvPr/>
        </p:nvCxnSpPr>
        <p:spPr>
          <a:xfrm flipV="1">
            <a:off x="7442670" y="4183503"/>
            <a:ext cx="18446" cy="1633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E7CBD5-18F1-9141-9069-6698D47AD1F4}"/>
                  </a:ext>
                </a:extLst>
              </p:cNvPr>
              <p:cNvSpPr txBox="1"/>
              <p:nvPr/>
            </p:nvSpPr>
            <p:spPr>
              <a:xfrm>
                <a:off x="6276652" y="5800751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E7CBD5-18F1-9141-9069-6698D47A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52" y="5800751"/>
                <a:ext cx="208968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B1B1E3-B1B1-7840-A233-08B37647E54C}"/>
                  </a:ext>
                </a:extLst>
              </p:cNvPr>
              <p:cNvSpPr txBox="1"/>
              <p:nvPr/>
            </p:nvSpPr>
            <p:spPr>
              <a:xfrm>
                <a:off x="7561119" y="5367895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B1B1E3-B1B1-7840-A233-08B37647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19" y="5367895"/>
                <a:ext cx="210570" cy="276999"/>
              </a:xfrm>
              <a:prstGeom prst="rect">
                <a:avLst/>
              </a:prstGeom>
              <a:blipFill>
                <a:blip r:embed="rId6"/>
                <a:stretch>
                  <a:fillRect l="-41176" r="-3529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C340FA-980B-BD44-A406-B9E2229DF1FE}"/>
                  </a:ext>
                </a:extLst>
              </p:cNvPr>
              <p:cNvSpPr txBox="1"/>
              <p:nvPr/>
            </p:nvSpPr>
            <p:spPr>
              <a:xfrm>
                <a:off x="6980097" y="5472052"/>
                <a:ext cx="26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C340FA-980B-BD44-A406-B9E2229D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97" y="5472052"/>
                <a:ext cx="260456" cy="276999"/>
              </a:xfrm>
              <a:prstGeom prst="rect">
                <a:avLst/>
              </a:prstGeom>
              <a:blipFill>
                <a:blip r:embed="rId7"/>
                <a:stretch>
                  <a:fillRect l="-18182" r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A287A9-3EEA-9B46-82FA-5E7B5D9B71A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832218" y="4183503"/>
            <a:ext cx="610452" cy="1633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89B20-5122-D944-85BC-3B90085B31F2}"/>
                  </a:ext>
                </a:extLst>
              </p:cNvPr>
              <p:cNvSpPr txBox="1"/>
              <p:nvPr/>
            </p:nvSpPr>
            <p:spPr>
              <a:xfrm>
                <a:off x="7153018" y="4775056"/>
                <a:ext cx="308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89B20-5122-D944-85BC-3B90085B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18" y="4775056"/>
                <a:ext cx="308098" cy="276999"/>
              </a:xfrm>
              <a:prstGeom prst="rect">
                <a:avLst/>
              </a:prstGeom>
              <a:blipFill>
                <a:blip r:embed="rId8"/>
                <a:stretch>
                  <a:fillRect l="-16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5A8D06-8720-EE46-A048-B01B843914E8}"/>
              </a:ext>
            </a:extLst>
          </p:cNvPr>
          <p:cNvCxnSpPr/>
          <p:nvPr/>
        </p:nvCxnSpPr>
        <p:spPr>
          <a:xfrm>
            <a:off x="5120584" y="615511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3C51F-BFC5-224E-929A-A6C5CEC193CB}"/>
              </a:ext>
            </a:extLst>
          </p:cNvPr>
          <p:cNvCxnSpPr>
            <a:cxnSpLocks/>
          </p:cNvCxnSpPr>
          <p:nvPr/>
        </p:nvCxnSpPr>
        <p:spPr>
          <a:xfrm flipV="1">
            <a:off x="7693214" y="3880287"/>
            <a:ext cx="0" cy="85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5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7DBB4-37E3-6F41-BC08-6EF6A8FD9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9B4EE5-D32F-384A-8B37-9C53085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stretching from grating pair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E7EAC3-71F9-D846-93ED-862413F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74" y="1676400"/>
            <a:ext cx="3658677" cy="3333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41769B-B665-1B4D-846B-59E72CD66955}"/>
              </a:ext>
            </a:extLst>
          </p:cNvPr>
          <p:cNvSpPr/>
          <p:nvPr/>
        </p:nvSpPr>
        <p:spPr>
          <a:xfrm>
            <a:off x="152400" y="6434237"/>
            <a:ext cx="617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reproduced from Walmsley et al, Rev. Sci. </a:t>
            </a:r>
            <a:r>
              <a:rPr lang="en-US" sz="1400" dirty="0" err="1"/>
              <a:t>Instrum</a:t>
            </a:r>
            <a:r>
              <a:rPr lang="en-US" sz="1400" dirty="0"/>
              <a:t>. </a:t>
            </a:r>
            <a:r>
              <a:rPr lang="en-US" sz="1400" b="1" dirty="0"/>
              <a:t>72</a:t>
            </a:r>
            <a:r>
              <a:rPr lang="en-US" sz="1400" dirty="0"/>
              <a:t>, 1–29 (2001).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20B82-A7B9-5045-AD92-B31139D3FCAE}"/>
                  </a:ext>
                </a:extLst>
              </p:cNvPr>
              <p:cNvSpPr txBox="1"/>
              <p:nvPr/>
            </p:nvSpPr>
            <p:spPr>
              <a:xfrm>
                <a:off x="152400" y="1368555"/>
                <a:ext cx="5181600" cy="506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a dispersive system, the different wavelengths travel a different path which leads to stretching of the pulse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full effect can be calculated by calculating the full spectral phase, but the main stretching effect is captured in the 2</a:t>
                </a:r>
                <a:r>
                  <a:rPr lang="en-US" baseline="30000" dirty="0"/>
                  <a:t>nd</a:t>
                </a:r>
                <a:r>
                  <a:rPr lang="en-US" dirty="0"/>
                  <a:t> derivative of the phase (group delay dispersion or GDD)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Here d is the grating period, what we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on the previous slide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resulting pulse duration can be calculated using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2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)}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20B82-A7B9-5045-AD92-B31139D3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68555"/>
                <a:ext cx="5181600" cy="5065682"/>
              </a:xfrm>
              <a:prstGeom prst="rect">
                <a:avLst/>
              </a:prstGeom>
              <a:blipFill>
                <a:blip r:embed="rId3"/>
                <a:stretch>
                  <a:fillRect l="-978" t="-752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8F0B90E-469F-1D42-A580-A69A10630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560" b="82621"/>
          <a:stretch/>
        </p:blipFill>
        <p:spPr>
          <a:xfrm>
            <a:off x="337930" y="3452621"/>
            <a:ext cx="5181600" cy="90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D8A03-85F9-984C-B50C-04B02399B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FBCA9-756E-7F45-827E-5A5054FD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Calculation of Pulse Stretching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5111AB-C93C-5145-BDE5-7A8B3DF75AC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200" y="1243584"/>
                <a:ext cx="8108950" cy="2718816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spectral phase can be tracked via ray-tracing (and/or with wavefront propagation software) using the following fact: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by tracking the path length, and integrating the result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we can retrieve the contribution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due to geometrical dispersion (this is in addition to any phase changes caused by crystal reflections)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calculate the pulse in the time domain at any plane of interest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A5111AB-C93C-5145-BDE5-7A8B3DF75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200" y="1243584"/>
                <a:ext cx="8108950" cy="2718816"/>
              </a:xfrm>
              <a:blipFill>
                <a:blip r:embed="rId2"/>
                <a:stretch>
                  <a:fillRect l="-1565" t="-232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F242676-6C43-3C46-913C-0D8740F674D6}"/>
              </a:ext>
            </a:extLst>
          </p:cNvPr>
          <p:cNvSpPr/>
          <p:nvPr/>
        </p:nvSpPr>
        <p:spPr>
          <a:xfrm>
            <a:off x="0" y="6205689"/>
            <a:ext cx="810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/>
            <a:r>
              <a:rPr lang="en-US" sz="1400" dirty="0"/>
              <a:t>S. D. </a:t>
            </a:r>
            <a:r>
              <a:rPr lang="en-US" sz="1400" dirty="0" err="1"/>
              <a:t>Brorson</a:t>
            </a:r>
            <a:r>
              <a:rPr lang="en-US" sz="1400" dirty="0"/>
              <a:t> and H. A. Haus, </a:t>
            </a:r>
            <a:r>
              <a:rPr lang="en-US" sz="1400" i="1" dirty="0"/>
              <a:t>J. Opt. Soc. Am. B</a:t>
            </a:r>
            <a:r>
              <a:rPr lang="en-US" sz="1400" dirty="0"/>
              <a:t> </a:t>
            </a:r>
            <a:r>
              <a:rPr lang="en-US" sz="1400" b="1" dirty="0"/>
              <a:t>5</a:t>
            </a:r>
            <a:r>
              <a:rPr lang="en-US" sz="1400" dirty="0"/>
              <a:t>, 247 (1988).</a:t>
            </a:r>
          </a:p>
          <a:p>
            <a:pPr marL="406400" indent="-406400"/>
            <a:r>
              <a:rPr lang="en-US" sz="1400" dirty="0"/>
              <a:t>E. B. Treacy, IEEE J. Quantum Electron. </a:t>
            </a:r>
            <a:r>
              <a:rPr lang="en-US" sz="1400" b="1" dirty="0"/>
              <a:t>QE-5</a:t>
            </a:r>
            <a:r>
              <a:rPr lang="en-US" sz="1400" dirty="0"/>
              <a:t>(9), 454–458 (1969).</a:t>
            </a:r>
          </a:p>
        </p:txBody>
      </p:sp>
    </p:spTree>
    <p:extLst>
      <p:ext uri="{BB962C8B-B14F-4D97-AF65-F5344CB8AC3E}">
        <p14:creationId xmlns:p14="http://schemas.microsoft.com/office/powerpoint/2010/main" val="42751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20F7F5-A40C-684D-B8F5-214D620C2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8" y="3433641"/>
            <a:ext cx="4235441" cy="317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9623B-5C6C-0846-8340-B4E9ADCA8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C9322-A61B-2346-BD74-F766472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 (1,1,1) 5° asymmetry compressor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3CB6-6C26-8D47-A40F-6E873A3511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890016"/>
          </a:xfrm>
        </p:spPr>
        <p:txBody>
          <a:bodyPr/>
          <a:lstStyle/>
          <a:p>
            <a:r>
              <a:rPr lang="en-US" dirty="0"/>
              <a:t>Simple system with only 4 crystals</a:t>
            </a:r>
          </a:p>
        </p:txBody>
      </p:sp>
      <p:pic>
        <p:nvPicPr>
          <p:cNvPr id="45" name="Picture 4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47749A-2ABB-CB45-A608-E865904B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192748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6018B5-371E-BF4C-97F5-E43B3BFE98BB}"/>
              </a:ext>
            </a:extLst>
          </p:cNvPr>
          <p:cNvCxnSpPr>
            <a:stCxn id="45" idx="0"/>
          </p:cNvCxnSpPr>
          <p:nvPr/>
        </p:nvCxnSpPr>
        <p:spPr>
          <a:xfrm>
            <a:off x="4572000" y="1828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9FBAAB-49FB-1B4D-BAC6-3AD2229A263C}"/>
              </a:ext>
            </a:extLst>
          </p:cNvPr>
          <p:cNvCxnSpPr/>
          <p:nvPr/>
        </p:nvCxnSpPr>
        <p:spPr>
          <a:xfrm>
            <a:off x="8763000" y="3048000"/>
            <a:ext cx="0" cy="47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D02CA6-C2D5-E548-9659-BD8F9C11ACF7}"/>
                  </a:ext>
                </a:extLst>
              </p:cNvPr>
              <p:cNvSpPr txBox="1"/>
              <p:nvPr/>
            </p:nvSpPr>
            <p:spPr>
              <a:xfrm>
                <a:off x="451822" y="3886200"/>
                <a:ext cx="36629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Photon Energy: 9.481keV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~83°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~0.123 rad)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30 fs transform-limited input pulse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Crystals do not limit bandwidth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Excellent agreement with GDD-based estimation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D02CA6-C2D5-E548-9659-BD8F9C11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2" y="3886200"/>
                <a:ext cx="3662978" cy="2031325"/>
              </a:xfrm>
              <a:prstGeom prst="rect">
                <a:avLst/>
              </a:prstGeom>
              <a:blipFill>
                <a:blip r:embed="rId4"/>
                <a:stretch>
                  <a:fillRect l="-1038" t="-186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46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59FD-FF1C-2746-8FA3-33B140D16F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0C201-8A5B-CD4A-9A93-EE144113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4f 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474F-58C3-4940-A725-06D2DF33F2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apply this analysis to the 4f mono, we can consider the imaging system represented by the telescope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38535E3-5083-2D43-95A1-EE524E27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6" y="2209800"/>
            <a:ext cx="4876800" cy="365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1AC874-806D-0241-B904-1C349F04E59F}"/>
              </a:ext>
            </a:extLst>
          </p:cNvPr>
          <p:cNvSpPr/>
          <p:nvPr/>
        </p:nvSpPr>
        <p:spPr>
          <a:xfrm>
            <a:off x="152400" y="6434237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reproduced from Walmsley et al, Rev. Sci. </a:t>
            </a:r>
            <a:r>
              <a:rPr lang="en-US" sz="1400" dirty="0" err="1"/>
              <a:t>Instrum</a:t>
            </a:r>
            <a:r>
              <a:rPr lang="en-US" sz="1400" dirty="0"/>
              <a:t>. </a:t>
            </a:r>
            <a:r>
              <a:rPr lang="en-US" sz="1400" b="1" dirty="0"/>
              <a:t>72</a:t>
            </a:r>
            <a:r>
              <a:rPr lang="en-US" sz="1400" dirty="0"/>
              <a:t>, 1–29 (2001).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EB6F-970D-9D4A-90A0-FA8EBDBAAF9F}"/>
                  </a:ext>
                </a:extLst>
              </p:cNvPr>
              <p:cNvSpPr txBox="1"/>
              <p:nvPr/>
            </p:nvSpPr>
            <p:spPr>
              <a:xfrm>
                <a:off x="5638800" y="2209800"/>
                <a:ext cx="31242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GDD can be calculated based on the effective separation between the 2</a:t>
                </a:r>
                <a:r>
                  <a:rPr lang="en-US" baseline="30000" dirty="0"/>
                  <a:t>nd</a:t>
                </a:r>
                <a:r>
                  <a:rPr lang="en-US" dirty="0"/>
                  <a:t> grating and the image of the 1</a:t>
                </a:r>
                <a:r>
                  <a:rPr lang="en-US" baseline="30000" dirty="0"/>
                  <a:t>st</a:t>
                </a:r>
                <a:r>
                  <a:rPr lang="en-US" dirty="0"/>
                  <a:t> grating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 two lenses have equal focal length, the grating separation D is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0EB6F-970D-9D4A-90A0-FA8EBDBAA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09800"/>
                <a:ext cx="3124200" cy="3139321"/>
              </a:xfrm>
              <a:prstGeom prst="rect">
                <a:avLst/>
              </a:prstGeom>
              <a:blipFill>
                <a:blip r:embed="rId3"/>
                <a:stretch>
                  <a:fillRect l="-1215" t="-1215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FF27AD-9B2D-2445-931D-DB5B1B8FE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139535"/>
            <a:ext cx="4756151" cy="35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A3AA55-2CE6-834A-8A75-DC40969A7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711C8-5D50-0E40-82F9-A990780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 (4,4,0) 29.5° asymmetry 4f mono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1F09E-7F87-5145-A0DA-097993FB06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" y="1125419"/>
            <a:ext cx="8496300" cy="201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D12CFC-EEC4-9F4B-9B8C-C7828DF06E8B}"/>
                  </a:ext>
                </a:extLst>
              </p:cNvPr>
              <p:cNvSpPr txBox="1"/>
              <p:nvPr/>
            </p:nvSpPr>
            <p:spPr>
              <a:xfrm>
                <a:off x="245881" y="3312589"/>
                <a:ext cx="369887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slits fully open, a 100fs pulse almost makes it through with </a:t>
                </a:r>
                <a:r>
                  <a:rPr lang="en-US" sz="1600"/>
                  <a:t>only slight </a:t>
                </a:r>
                <a:r>
                  <a:rPr lang="en-US" sz="1600" dirty="0"/>
                  <a:t>bandwidth narrowing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Simulation agrees well with GDD-based estimation (theoretical curve only includes GDD, no higher-order phase terms)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f=10 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D</a:t>
                </a:r>
                <a:r>
                  <a:rPr lang="en-US" sz="1600" baseline="-25000" dirty="0" err="1"/>
                  <a:t>max</a:t>
                </a:r>
                <a:r>
                  <a:rPr lang="en-US" sz="1600" dirty="0"/>
                  <a:t>=0.93 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E=9.481 keV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=1.95 </a:t>
                </a:r>
                <a:r>
                  <a:rPr lang="en-US" sz="1600" dirty="0" err="1"/>
                  <a:t>Å</a:t>
                </a:r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=76.6°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/>
                  <a:t>GDD</a:t>
                </a:r>
                <a:r>
                  <a:rPr lang="en-US" sz="1600" baseline="-25000" dirty="0" err="1"/>
                  <a:t>max</a:t>
                </a:r>
                <a:r>
                  <a:rPr lang="en-US" sz="1600" dirty="0"/>
                  <a:t>=7700 fs</a:t>
                </a:r>
                <a:r>
                  <a:rPr lang="en-US" sz="1600" baseline="30000" dirty="0"/>
                  <a:t>2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D12CFC-EEC4-9F4B-9B8C-C7828DF0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81" y="3312589"/>
                <a:ext cx="3698875" cy="3600986"/>
              </a:xfrm>
              <a:prstGeom prst="rect">
                <a:avLst/>
              </a:prstGeom>
              <a:blipFill>
                <a:blip r:embed="rId4"/>
                <a:stretch>
                  <a:fillRect l="-685" t="-351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9D3D9B7-69ED-6B43-9AE3-C7BC64E9302C}"/>
              </a:ext>
            </a:extLst>
          </p:cNvPr>
          <p:cNvSpPr txBox="1"/>
          <p:nvPr/>
        </p:nvSpPr>
        <p:spPr>
          <a:xfrm>
            <a:off x="24384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48D30-7914-AA45-8AAF-62AE54A8A267}"/>
              </a:ext>
            </a:extLst>
          </p:cNvPr>
          <p:cNvSpPr txBox="1"/>
          <p:nvPr/>
        </p:nvSpPr>
        <p:spPr>
          <a:xfrm>
            <a:off x="65532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9A996-93A2-C54E-BA20-5493D45D6801}"/>
              </a:ext>
            </a:extLst>
          </p:cNvPr>
          <p:cNvSpPr txBox="1"/>
          <p:nvPr/>
        </p:nvSpPr>
        <p:spPr>
          <a:xfrm>
            <a:off x="374015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526F6-A72C-7546-A837-3269D3779FDA}"/>
              </a:ext>
            </a:extLst>
          </p:cNvPr>
          <p:cNvSpPr txBox="1"/>
          <p:nvPr/>
        </p:nvSpPr>
        <p:spPr>
          <a:xfrm>
            <a:off x="5041900" y="1295400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85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ED54E-2C74-2C42-969B-237FAA676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E188E-0105-984E-8769-FCEB5E3A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 (4,4,0) 29.5° asymmetry 4f 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2A643-3CFD-C84C-B63A-599D6E1AED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733800" cy="24384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shorter input pulse (here 30fs), the minimum pulse duration increases due to finite bandwidth through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Plot at right assumes 64fs theoretical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9952D-F2BA-5743-8347-8BF5EA8D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6" y="1273771"/>
            <a:ext cx="4364735" cy="32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14D2849-2C6C-7C43-AD6F-D2FFDEDC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8588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EFD782-C4E8-9341-8BFE-590EE765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01" y="442398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20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white-July26" id="{9B9C2D22-6A83-B74F-9425-4BD0BAAC4AE3}" vid="{C50D0411-BE8F-2347-9152-C4B5B205F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e4c3ea6-cad5-4867-91d9-7216788d6e80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695</TotalTime>
  <Words>761</Words>
  <Application>Microsoft Macintosh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Blank</vt:lpstr>
      <vt:lpstr>PowerPoint Presentation</vt:lpstr>
      <vt:lpstr>Motivation</vt:lpstr>
      <vt:lpstr>Background</vt:lpstr>
      <vt:lpstr>Pulse stretching from grating pair</vt:lpstr>
      <vt:lpstr>Numerical Calculation of Pulse Stretching</vt:lpstr>
      <vt:lpstr>Case Study: Si (1,1,1) 5° asymmetry compressor</vt:lpstr>
      <vt:lpstr>Extension to 4f mono</vt:lpstr>
      <vt:lpstr>Case Study: Si (4,4,0) 29.5° asymmetry 4f mono</vt:lpstr>
      <vt:lpstr>Case Study: Si (4,4,0) 29.5° asymmetry 4f mono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Seaberg, Matthew H</dc:creator>
  <cp:lastModifiedBy>Seaberg, Matthew H</cp:lastModifiedBy>
  <cp:revision>2</cp:revision>
  <dcterms:created xsi:type="dcterms:W3CDTF">2021-03-01T23:36:44Z</dcterms:created>
  <dcterms:modified xsi:type="dcterms:W3CDTF">2021-03-02T22:20:04Z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