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4" r:id="rId7"/>
    <p:sldId id="260" r:id="rId8"/>
    <p:sldId id="261" r:id="rId9"/>
    <p:sldId id="265" r:id="rId10"/>
    <p:sldId id="262" r:id="rId11"/>
    <p:sldId id="266" r:id="rId12"/>
    <p:sldId id="267" r:id="rId13"/>
    <p:sldId id="273" r:id="rId14"/>
    <p:sldId id="268" r:id="rId15"/>
    <p:sldId id="274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AD93EBF-37E8-4718-A956-A898FA6CD21B}">
          <p14:sldIdLst>
            <p14:sldId id="256"/>
          </p14:sldIdLst>
        </p14:section>
        <p14:section name="Mirror bending only" id="{EAAAAE5B-8BEB-4CF7-8237-D5D57A0C7134}">
          <p14:sldIdLst>
            <p14:sldId id="257"/>
            <p14:sldId id="258"/>
            <p14:sldId id="263"/>
            <p14:sldId id="259"/>
            <p14:sldId id="264"/>
            <p14:sldId id="260"/>
            <p14:sldId id="261"/>
            <p14:sldId id="265"/>
            <p14:sldId id="262"/>
            <p14:sldId id="266"/>
          </p14:sldIdLst>
        </p14:section>
        <p14:section name="Phase corrector only" id="{1063FF1D-EFA4-48C0-9CE1-405E41A97490}">
          <p14:sldIdLst>
            <p14:sldId id="267"/>
            <p14:sldId id="273"/>
            <p14:sldId id="268"/>
            <p14:sldId id="274"/>
            <p14:sldId id="269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n Wang" initials="NW" lastIdx="1" clrIdx="0">
    <p:extLst>
      <p:ext uri="{19B8F6BF-5375-455C-9EA6-DF929625EA0E}">
        <p15:presenceInfo xmlns:p15="http://schemas.microsoft.com/office/powerpoint/2012/main" userId="9371ad915d57340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FD12F-87FA-4B63-8501-AD628B473E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441E19-ADC6-455F-9865-005CEFD3A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D892D-6FFC-4714-8E83-B82F2A939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2E917-F9FC-4C1B-9E3D-6687034D4941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F532C-581B-47E5-A38F-D81929333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8BF3F-3174-4DBA-8394-F49946BE8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F27A-48BB-43B1-B9C1-922C095E6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67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A2CA3-DBDC-4DAD-9790-BE503F60B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10DCCA-D0C9-4758-98C8-D29CC7C90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D8DB2-192E-4448-A4C3-11FDB12D5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2E917-F9FC-4C1B-9E3D-6687034D4941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092AB-4765-4A10-B8B5-6767BC25D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807D7-04C9-4F13-B1FA-4E13D29CB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F27A-48BB-43B1-B9C1-922C095E6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8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5016B6-755E-4B83-8900-4787620DE5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7495E9-EF25-49B8-A3C9-43B1F5E27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A252A-0BD1-40D6-9233-F0F0F36E0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2E917-F9FC-4C1B-9E3D-6687034D4941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3A7C3-70EA-4F4F-B5C8-1CEE90A2F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58FCF-449A-40EA-B3F3-5CF098B0C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F27A-48BB-43B1-B9C1-922C095E6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44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044DC-FE59-49B2-B3BA-9CDDB9DE4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C8E24-887D-443F-ADB1-4266596F1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01A4E-2800-4FE5-8509-31C9BCC57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2E917-F9FC-4C1B-9E3D-6687034D4941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EC357-1989-40EA-A8C2-8340BE992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CFA8A-41D7-4FA1-80B4-3FDACD9CE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F27A-48BB-43B1-B9C1-922C095E6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527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A4640-5455-4484-8AE9-030AAC871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24448-1F26-4E20-AE49-0481D2207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9B197-6D0E-48C1-A0BE-08A770572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2E917-F9FC-4C1B-9E3D-6687034D4941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D4C3F-D583-418A-A23F-35834F652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2C5C0-201F-4468-8577-5F06F1599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F27A-48BB-43B1-B9C1-922C095E6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283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3D8B1-1062-4811-9E1A-E0CC0885B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948ED-2199-461D-9059-C610323189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B96219-FA95-4255-BF27-402550B5D1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9C068-0A53-405E-B727-B6C99A1D6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2E917-F9FC-4C1B-9E3D-6687034D4941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AE528-6880-4EF4-B8F0-4BD6DDCFF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4E81D-03A7-4BEE-9C6F-41D0D88EA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F27A-48BB-43B1-B9C1-922C095E6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715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8ADC0-2883-4913-8EAA-0A54F23F5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60DCC-A87A-4826-B9DE-28BADE253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8C2D7C-AFF6-4F3D-9F33-810DDA3BB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DE2B50-3240-4895-8360-B4D8FB3204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6131C0-4426-42C2-97E9-BAC065473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24F1E8-A196-4B8C-BFA5-42DC036AE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2E917-F9FC-4C1B-9E3D-6687034D4941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46ED36-CCED-4CA2-8343-BF59532C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B0AD9A-6387-45BE-8C29-3DA8E27B3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F27A-48BB-43B1-B9C1-922C095E6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56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9507C-FC94-4208-9C83-220A5B778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C8E1BE-9188-4E38-8A30-18BF2E3BE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2E917-F9FC-4C1B-9E3D-6687034D4941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97DBA8-DEDC-4C86-8D12-F8937BE75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2B2788-9727-4293-8F48-719C85D54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F27A-48BB-43B1-B9C1-922C095E6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42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8D0FFD-A867-4117-B89E-6B730CF2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2E917-F9FC-4C1B-9E3D-6687034D4941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3823A3-007A-4B71-85A0-E08D5E41F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D0C0B-B2BE-46CF-90D8-C4F3CE2A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F27A-48BB-43B1-B9C1-922C095E6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395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2CAFA-4E44-472E-896A-36E0FDDAE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27DB6-64A9-43E2-911B-3A67F8A74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4FA99A-237D-4171-A395-B68AE1176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8B1FC-2CC6-40C1-82CD-FCC17D272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2E917-F9FC-4C1B-9E3D-6687034D4941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3B00D0-4ECC-4FB5-B506-4CEAEFDEB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EDDF04-06FB-457A-AC5F-9523CBE3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F27A-48BB-43B1-B9C1-922C095E6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4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AE5D0-8C50-4519-B4F0-D5BD2D3BC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844413-FE4A-4E14-9969-27CEE84C3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4C0945-CFC3-47A1-951E-7A055C8A8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DC4D2B-F910-4F82-8FF5-50BF859FB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2E917-F9FC-4C1B-9E3D-6687034D4941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1668F-F18F-4F1A-91A6-27A2E7F81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D25722-8447-4A75-9EE5-BA704693C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F27A-48BB-43B1-B9C1-922C095E6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81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B14DB9-F0E1-4AF3-A356-88A99EEA6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8C96F-EC8E-4364-831B-CE3EF4CE1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F7409-4CB6-4443-849A-173EC3656D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2E917-F9FC-4C1B-9E3D-6687034D4941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A0260-21D6-467C-ABC2-3306F2A973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86A46-8B80-47B0-A137-3A44ED15A3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CF27A-48BB-43B1-B9C1-922C095E6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74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87D64-E2C0-45C4-82E6-D80E0C3617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DXS Optics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B4AD9-66DD-4C80-B0D3-F56EF7D1E7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 Checking validity of previous m2_p simulations</a:t>
            </a:r>
          </a:p>
          <a:p>
            <a:r>
              <a:rPr lang="en-US" dirty="0"/>
              <a:t>Nan Wang, Aug 05 2021</a:t>
            </a:r>
          </a:p>
        </p:txBody>
      </p:sp>
    </p:spTree>
    <p:extLst>
      <p:ext uri="{BB962C8B-B14F-4D97-AF65-F5344CB8AC3E}">
        <p14:creationId xmlns:p14="http://schemas.microsoft.com/office/powerpoint/2010/main" val="404247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EF4433C-28ED-420F-953E-481F12161143}"/>
              </a:ext>
            </a:extLst>
          </p:cNvPr>
          <p:cNvGrpSpPr/>
          <p:nvPr/>
        </p:nvGrpSpPr>
        <p:grpSpPr>
          <a:xfrm>
            <a:off x="376601" y="1797396"/>
            <a:ext cx="3474720" cy="3474720"/>
            <a:chOff x="448319" y="1154647"/>
            <a:chExt cx="3474720" cy="347472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4F4F5E1-8372-41FA-883B-7DB30B77F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48319" y="1154647"/>
              <a:ext cx="3474720" cy="347472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44798B4-2A64-4C53-A9D0-D4DBB8E5D5FA}"/>
                </a:ext>
              </a:extLst>
            </p:cNvPr>
            <p:cNvSpPr txBox="1"/>
            <p:nvPr/>
          </p:nvSpPr>
          <p:spPr>
            <a:xfrm>
              <a:off x="878445" y="1690688"/>
              <a:ext cx="856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perfect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5869832-30D6-4558-8BC9-3BC60331A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2DCM-9481eV-Si-111-220-440, spectrum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77AB518-4173-454B-B405-B3F43E5D4705}"/>
              </a:ext>
            </a:extLst>
          </p:cNvPr>
          <p:cNvGrpSpPr/>
          <p:nvPr/>
        </p:nvGrpSpPr>
        <p:grpSpPr>
          <a:xfrm>
            <a:off x="4291418" y="1797396"/>
            <a:ext cx="3474720" cy="3474720"/>
            <a:chOff x="4363136" y="966388"/>
            <a:chExt cx="3474720" cy="347472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F83D147-59B5-4247-9E80-7E93A88757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363136" y="966388"/>
              <a:ext cx="3474720" cy="347472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7B2E485-2078-4436-8BEC-BD576AB99E3E}"/>
                </a:ext>
              </a:extLst>
            </p:cNvPr>
            <p:cNvSpPr txBox="1"/>
            <p:nvPr/>
          </p:nvSpPr>
          <p:spPr>
            <a:xfrm>
              <a:off x="4828070" y="1502429"/>
              <a:ext cx="1109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Error only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1BB84E7-5E22-4AD9-AE36-0C86862B80C9}"/>
              </a:ext>
            </a:extLst>
          </p:cNvPr>
          <p:cNvGrpSpPr/>
          <p:nvPr/>
        </p:nvGrpSpPr>
        <p:grpSpPr>
          <a:xfrm>
            <a:off x="8247459" y="1797396"/>
            <a:ext cx="3474720" cy="3474720"/>
            <a:chOff x="8319177" y="966388"/>
            <a:chExt cx="3474720" cy="347472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60ADF5A-95F6-4412-BE36-C362F0B0D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319177" y="966388"/>
              <a:ext cx="3474720" cy="347472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7078FFF-16FE-4F34-9A57-4F210E3E0FFA}"/>
                </a:ext>
              </a:extLst>
            </p:cNvPr>
            <p:cNvSpPr txBox="1"/>
            <p:nvPr/>
          </p:nvSpPr>
          <p:spPr>
            <a:xfrm>
              <a:off x="8764954" y="1502429"/>
              <a:ext cx="9492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bending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342438A-77D8-4A70-A848-8D91C7CD087B}"/>
              </a:ext>
            </a:extLst>
          </p:cNvPr>
          <p:cNvSpPr txBox="1"/>
          <p:nvPr/>
        </p:nvSpPr>
        <p:spPr>
          <a:xfrm>
            <a:off x="636494" y="5378824"/>
            <a:ext cx="187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Spectrum at focus</a:t>
            </a:r>
          </a:p>
        </p:txBody>
      </p:sp>
    </p:spTree>
    <p:extLst>
      <p:ext uri="{BB962C8B-B14F-4D97-AF65-F5344CB8AC3E}">
        <p14:creationId xmlns:p14="http://schemas.microsoft.com/office/powerpoint/2010/main" val="4040471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EF4433C-28ED-420F-953E-481F12161143}"/>
              </a:ext>
            </a:extLst>
          </p:cNvPr>
          <p:cNvGrpSpPr/>
          <p:nvPr/>
        </p:nvGrpSpPr>
        <p:grpSpPr>
          <a:xfrm>
            <a:off x="376601" y="1797396"/>
            <a:ext cx="3474720" cy="3474720"/>
            <a:chOff x="448319" y="1154647"/>
            <a:chExt cx="3474720" cy="347472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4F4F5E1-8372-41FA-883B-7DB30B77F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48319" y="1154647"/>
              <a:ext cx="3474720" cy="347472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44798B4-2A64-4C53-A9D0-D4DBB8E5D5FA}"/>
                </a:ext>
              </a:extLst>
            </p:cNvPr>
            <p:cNvSpPr txBox="1"/>
            <p:nvPr/>
          </p:nvSpPr>
          <p:spPr>
            <a:xfrm>
              <a:off x="878445" y="1690688"/>
              <a:ext cx="856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perfect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5869832-30D6-4558-8BC9-3BC60331A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2DCM-9481eV-Si-111-220-440, spectrum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77AB518-4173-454B-B405-B3F43E5D4705}"/>
              </a:ext>
            </a:extLst>
          </p:cNvPr>
          <p:cNvGrpSpPr/>
          <p:nvPr/>
        </p:nvGrpSpPr>
        <p:grpSpPr>
          <a:xfrm>
            <a:off x="4291418" y="1797396"/>
            <a:ext cx="3474720" cy="3474720"/>
            <a:chOff x="4363136" y="966388"/>
            <a:chExt cx="3474720" cy="347472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F83D147-59B5-4247-9E80-7E93A88757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363136" y="966388"/>
              <a:ext cx="3474720" cy="347472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7B2E485-2078-4436-8BEC-BD576AB99E3E}"/>
                </a:ext>
              </a:extLst>
            </p:cNvPr>
            <p:cNvSpPr txBox="1"/>
            <p:nvPr/>
          </p:nvSpPr>
          <p:spPr>
            <a:xfrm>
              <a:off x="4828070" y="1502429"/>
              <a:ext cx="1109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Error only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1BB84E7-5E22-4AD9-AE36-0C86862B80C9}"/>
              </a:ext>
            </a:extLst>
          </p:cNvPr>
          <p:cNvGrpSpPr/>
          <p:nvPr/>
        </p:nvGrpSpPr>
        <p:grpSpPr>
          <a:xfrm>
            <a:off x="8247459" y="1797396"/>
            <a:ext cx="3474720" cy="3474720"/>
            <a:chOff x="8319177" y="966388"/>
            <a:chExt cx="3474720" cy="347472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60ADF5A-95F6-4412-BE36-C362F0B0D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319177" y="966388"/>
              <a:ext cx="3474720" cy="347472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7078FFF-16FE-4F34-9A57-4F210E3E0FFA}"/>
                </a:ext>
              </a:extLst>
            </p:cNvPr>
            <p:cNvSpPr txBox="1"/>
            <p:nvPr/>
          </p:nvSpPr>
          <p:spPr>
            <a:xfrm>
              <a:off x="8764954" y="1502429"/>
              <a:ext cx="9492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bending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342438A-77D8-4A70-A848-8D91C7CD087B}"/>
              </a:ext>
            </a:extLst>
          </p:cNvPr>
          <p:cNvSpPr txBox="1"/>
          <p:nvPr/>
        </p:nvSpPr>
        <p:spPr>
          <a:xfrm>
            <a:off x="636494" y="5378824"/>
            <a:ext cx="2021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Spectrum at output</a:t>
            </a:r>
          </a:p>
        </p:txBody>
      </p:sp>
    </p:spTree>
    <p:extLst>
      <p:ext uri="{BB962C8B-B14F-4D97-AF65-F5344CB8AC3E}">
        <p14:creationId xmlns:p14="http://schemas.microsoft.com/office/powerpoint/2010/main" val="3155642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42E15-1DAD-4007-91F5-03BE237BA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plate at HHLM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E3261CF-2C0A-4160-B8FB-AF0BB5181F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" y="1511824"/>
            <a:ext cx="12070080" cy="27432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EC26120A-B83E-48E7-BC1B-812F46E46A5D}"/>
              </a:ext>
            </a:extLst>
          </p:cNvPr>
          <p:cNvSpPr txBox="1"/>
          <p:nvPr/>
        </p:nvSpPr>
        <p:spPr>
          <a:xfrm>
            <a:off x="0" y="2514092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Close slit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E12746E-E667-4CC8-A58B-40F4255A6A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" y="4030123"/>
            <a:ext cx="12070080" cy="27432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8D4BEAC-D21A-481D-A4E0-4440D390F807}"/>
              </a:ext>
            </a:extLst>
          </p:cNvPr>
          <p:cNvSpPr txBox="1"/>
          <p:nvPr/>
        </p:nvSpPr>
        <p:spPr>
          <a:xfrm>
            <a:off x="-1" y="5032391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slit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7391135-646C-4DD0-8625-1F7DB3EB2E76}"/>
              </a:ext>
            </a:extLst>
          </p:cNvPr>
          <p:cNvGrpSpPr/>
          <p:nvPr/>
        </p:nvGrpSpPr>
        <p:grpSpPr>
          <a:xfrm>
            <a:off x="2633730" y="1384477"/>
            <a:ext cx="6033752" cy="254695"/>
            <a:chOff x="2633730" y="1384477"/>
            <a:chExt cx="6033752" cy="254695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E497E5F-96FA-413E-8E16-978CFDA48B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33730" y="1511824"/>
              <a:ext cx="6033752" cy="1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D97FFCF-A6F0-4603-8242-D186D79B13AD}"/>
                </a:ext>
              </a:extLst>
            </p:cNvPr>
            <p:cNvSpPr/>
            <p:nvPr/>
          </p:nvSpPr>
          <p:spPr>
            <a:xfrm>
              <a:off x="3029146" y="1384478"/>
              <a:ext cx="927278" cy="254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HHLM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9EEC08A-33AF-4297-AF20-B84F424BD026}"/>
                </a:ext>
              </a:extLst>
            </p:cNvPr>
            <p:cNvSpPr/>
            <p:nvPr/>
          </p:nvSpPr>
          <p:spPr>
            <a:xfrm>
              <a:off x="5258030" y="1384477"/>
              <a:ext cx="1142770" cy="25469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difference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4370EE6-CE75-4952-9162-BE16A65FA94D}"/>
                </a:ext>
              </a:extLst>
            </p:cNvPr>
            <p:cNvSpPr/>
            <p:nvPr/>
          </p:nvSpPr>
          <p:spPr>
            <a:xfrm>
              <a:off x="4265936" y="1384477"/>
              <a:ext cx="682582" cy="25469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plate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EF58E22-C629-44DE-ADF7-233A9D5FA83F}"/>
                </a:ext>
              </a:extLst>
            </p:cNvPr>
            <p:cNvSpPr/>
            <p:nvPr/>
          </p:nvSpPr>
          <p:spPr>
            <a:xfrm>
              <a:off x="6706062" y="1384477"/>
              <a:ext cx="1264655" cy="25469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409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42E15-1DAD-4007-91F5-03BE237BA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difference at HHLM, close slit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FC88E1-F7DB-4379-8A75-62BFF6DA32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837737" y="1216162"/>
            <a:ext cx="7543799" cy="502919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F7CE4B-5938-4608-85C9-91E0D15513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837737" y="3730762"/>
            <a:ext cx="7543799" cy="5029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EB20C5-448F-4E0A-BA36-BA37611E02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58031" y="1216162"/>
            <a:ext cx="7543799" cy="5029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D00FF0-110A-46D8-AFAA-1604BC6198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58031" y="3730762"/>
            <a:ext cx="7543799" cy="50292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2EEC9A5-EE75-42C5-818C-C02198DBCA57}"/>
              </a:ext>
            </a:extLst>
          </p:cNvPr>
          <p:cNvSpPr txBox="1"/>
          <p:nvPr/>
        </p:nvSpPr>
        <p:spPr>
          <a:xfrm>
            <a:off x="324443" y="3714962"/>
            <a:ext cx="2309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 after phase plate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898DA4-3DDF-436C-A24D-203B69250E69}"/>
              </a:ext>
            </a:extLst>
          </p:cNvPr>
          <p:cNvSpPr txBox="1"/>
          <p:nvPr/>
        </p:nvSpPr>
        <p:spPr>
          <a:xfrm>
            <a:off x="480960" y="6124368"/>
            <a:ext cx="1996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HRM mirror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BFFD0C4-839E-4F2E-93D1-C33C01B1F041}"/>
              </a:ext>
            </a:extLst>
          </p:cNvPr>
          <p:cNvSpPr txBox="1"/>
          <p:nvPr/>
        </p:nvSpPr>
        <p:spPr>
          <a:xfrm>
            <a:off x="6551923" y="3720809"/>
            <a:ext cx="2141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Before</a:t>
            </a:r>
            <a:r>
              <a:rPr lang="en-US" dirty="0"/>
              <a:t> HRM mirror 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236D345-B9F2-479B-83D3-A14BE4E3AC29}"/>
              </a:ext>
            </a:extLst>
          </p:cNvPr>
          <p:cNvSpPr txBox="1"/>
          <p:nvPr/>
        </p:nvSpPr>
        <p:spPr>
          <a:xfrm>
            <a:off x="7194309" y="6120262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Output</a:t>
            </a: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47DCE94-061C-4281-934B-0126414750DA}"/>
              </a:ext>
            </a:extLst>
          </p:cNvPr>
          <p:cNvGrpSpPr/>
          <p:nvPr/>
        </p:nvGrpSpPr>
        <p:grpSpPr>
          <a:xfrm>
            <a:off x="2633730" y="1384477"/>
            <a:ext cx="6033752" cy="254695"/>
            <a:chOff x="2633730" y="1384477"/>
            <a:chExt cx="6033752" cy="254695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D01E544-CDD2-4199-96B1-4FD5F5A83A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33730" y="1511824"/>
              <a:ext cx="6033752" cy="1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2D0049F-7D76-4D35-B3C7-B890FA4E13CC}"/>
                </a:ext>
              </a:extLst>
            </p:cNvPr>
            <p:cNvSpPr/>
            <p:nvPr/>
          </p:nvSpPr>
          <p:spPr>
            <a:xfrm>
              <a:off x="3029146" y="1384478"/>
              <a:ext cx="927278" cy="254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HHLM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498B4CF-7308-4F00-B222-3D81B0B87FBE}"/>
                </a:ext>
              </a:extLst>
            </p:cNvPr>
            <p:cNvSpPr/>
            <p:nvPr/>
          </p:nvSpPr>
          <p:spPr>
            <a:xfrm>
              <a:off x="5258030" y="1384477"/>
              <a:ext cx="1142770" cy="25469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difference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5134EF-FEAA-4D37-84A0-42F0C6CBC577}"/>
                </a:ext>
              </a:extLst>
            </p:cNvPr>
            <p:cNvSpPr/>
            <p:nvPr/>
          </p:nvSpPr>
          <p:spPr>
            <a:xfrm>
              <a:off x="4265936" y="1384477"/>
              <a:ext cx="682582" cy="25469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plate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8CF6911-10CB-49E3-9BB0-2F104CF69FBB}"/>
                </a:ext>
              </a:extLst>
            </p:cNvPr>
            <p:cNvSpPr/>
            <p:nvPr/>
          </p:nvSpPr>
          <p:spPr>
            <a:xfrm>
              <a:off x="6706062" y="1384477"/>
              <a:ext cx="1264655" cy="25469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7089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42E15-1DAD-4007-91F5-03BE237BA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difference at HHLM, open slit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FC88E1-F7DB-4379-8A75-62BFF6DA32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837737" y="1216162"/>
            <a:ext cx="7543798" cy="502919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F7CE4B-5938-4608-85C9-91E0D15513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837737" y="3730762"/>
            <a:ext cx="7543799" cy="50291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EB20C5-448F-4E0A-BA36-BA37611E02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58031" y="1216162"/>
            <a:ext cx="7543799" cy="50291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D00FF0-110A-46D8-AFAA-1604BC6198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58031" y="3730762"/>
            <a:ext cx="7543799" cy="502919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4931C58-C1ED-41DA-A914-64776CAB83C2}"/>
              </a:ext>
            </a:extLst>
          </p:cNvPr>
          <p:cNvSpPr txBox="1"/>
          <p:nvPr/>
        </p:nvSpPr>
        <p:spPr>
          <a:xfrm>
            <a:off x="324443" y="3714962"/>
            <a:ext cx="2309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 after phase plate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7873F8-67A9-485F-9698-4E55DE88E420}"/>
              </a:ext>
            </a:extLst>
          </p:cNvPr>
          <p:cNvSpPr txBox="1"/>
          <p:nvPr/>
        </p:nvSpPr>
        <p:spPr>
          <a:xfrm>
            <a:off x="480960" y="6124368"/>
            <a:ext cx="1996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HRM mirror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087733-9765-4FC1-BF59-1DD18D381B22}"/>
              </a:ext>
            </a:extLst>
          </p:cNvPr>
          <p:cNvSpPr txBox="1"/>
          <p:nvPr/>
        </p:nvSpPr>
        <p:spPr>
          <a:xfrm>
            <a:off x="6551923" y="3720809"/>
            <a:ext cx="2141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Before</a:t>
            </a:r>
            <a:r>
              <a:rPr lang="en-US" dirty="0"/>
              <a:t> HRM mirror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B133FA-6FE8-4D8B-A44C-7899371C8AD4}"/>
              </a:ext>
            </a:extLst>
          </p:cNvPr>
          <p:cNvSpPr txBox="1"/>
          <p:nvPr/>
        </p:nvSpPr>
        <p:spPr>
          <a:xfrm>
            <a:off x="7194309" y="6120262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Output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E3AD821-0633-421A-BABD-6849CC3B8A35}"/>
              </a:ext>
            </a:extLst>
          </p:cNvPr>
          <p:cNvGrpSpPr/>
          <p:nvPr/>
        </p:nvGrpSpPr>
        <p:grpSpPr>
          <a:xfrm>
            <a:off x="2633730" y="1384477"/>
            <a:ext cx="6033752" cy="254695"/>
            <a:chOff x="2633730" y="1384477"/>
            <a:chExt cx="6033752" cy="254695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A05E96C-7C92-4570-8C12-E73CEB2644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33730" y="1511824"/>
              <a:ext cx="6033752" cy="1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21AD851-16C4-445C-A1A9-AD07A79F8610}"/>
                </a:ext>
              </a:extLst>
            </p:cNvPr>
            <p:cNvSpPr/>
            <p:nvPr/>
          </p:nvSpPr>
          <p:spPr>
            <a:xfrm>
              <a:off x="3029146" y="1384478"/>
              <a:ext cx="927278" cy="254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HHLM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F6A3150-CB6E-413D-A021-C24CA93B746E}"/>
                </a:ext>
              </a:extLst>
            </p:cNvPr>
            <p:cNvSpPr/>
            <p:nvPr/>
          </p:nvSpPr>
          <p:spPr>
            <a:xfrm>
              <a:off x="5258030" y="1384477"/>
              <a:ext cx="1142770" cy="25469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difference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652B8D5-3D5E-48A5-BE97-258823F6A472}"/>
                </a:ext>
              </a:extLst>
            </p:cNvPr>
            <p:cNvSpPr/>
            <p:nvPr/>
          </p:nvSpPr>
          <p:spPr>
            <a:xfrm>
              <a:off x="4265936" y="1384477"/>
              <a:ext cx="682582" cy="25469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plate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D389AA7-4741-4B10-8089-0F913C7C567F}"/>
                </a:ext>
              </a:extLst>
            </p:cNvPr>
            <p:cNvSpPr/>
            <p:nvPr/>
          </p:nvSpPr>
          <p:spPr>
            <a:xfrm>
              <a:off x="6706062" y="1384477"/>
              <a:ext cx="1264655" cy="25469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8379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42E15-1DAD-4007-91F5-03BE237BA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plate at HRM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3396AAE-B0E8-4524-83A7-3757BE07F200}"/>
              </a:ext>
            </a:extLst>
          </p:cNvPr>
          <p:cNvGrpSpPr/>
          <p:nvPr/>
        </p:nvGrpSpPr>
        <p:grpSpPr>
          <a:xfrm>
            <a:off x="2633730" y="1384477"/>
            <a:ext cx="6033752" cy="254695"/>
            <a:chOff x="2633730" y="1384477"/>
            <a:chExt cx="6033752" cy="254695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85E8862-5B6C-4769-B348-719A5CA946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33730" y="1511824"/>
              <a:ext cx="6033752" cy="1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E25AABD-2505-4B02-A669-FF28E64004EC}"/>
                </a:ext>
              </a:extLst>
            </p:cNvPr>
            <p:cNvSpPr/>
            <p:nvPr/>
          </p:nvSpPr>
          <p:spPr>
            <a:xfrm>
              <a:off x="3029146" y="1384478"/>
              <a:ext cx="927278" cy="254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HHLM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F24911E-4AF7-4FEE-86B9-BB154FDF5F52}"/>
                </a:ext>
              </a:extLst>
            </p:cNvPr>
            <p:cNvSpPr/>
            <p:nvPr/>
          </p:nvSpPr>
          <p:spPr>
            <a:xfrm>
              <a:off x="5258030" y="1384477"/>
              <a:ext cx="1036750" cy="254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HRM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CA1F423-483F-44F2-9A13-96A4041459BA}"/>
                </a:ext>
              </a:extLst>
            </p:cNvPr>
            <p:cNvSpPr/>
            <p:nvPr/>
          </p:nvSpPr>
          <p:spPr>
            <a:xfrm>
              <a:off x="4265936" y="1384477"/>
              <a:ext cx="682582" cy="25469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plate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27BFCC4-1032-4B69-88E1-2087219FA13F}"/>
                </a:ext>
              </a:extLst>
            </p:cNvPr>
            <p:cNvSpPr/>
            <p:nvPr/>
          </p:nvSpPr>
          <p:spPr>
            <a:xfrm>
              <a:off x="6706062" y="1384477"/>
              <a:ext cx="1264655" cy="25469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differ</a:t>
              </a:r>
              <a:r>
                <a:rPr lang="en-US" altLang="zh-CN" dirty="0"/>
                <a:t>e</a:t>
              </a:r>
              <a:r>
                <a:rPr lang="en-US" dirty="0"/>
                <a:t>nce</a:t>
              </a:r>
            </a:p>
          </p:txBody>
        </p:sp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9E3261CF-2C0A-4160-B8FB-AF0BB5181F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" y="1511824"/>
            <a:ext cx="12070080" cy="2743199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EC26120A-B83E-48E7-BC1B-812F46E46A5D}"/>
              </a:ext>
            </a:extLst>
          </p:cNvPr>
          <p:cNvSpPr txBox="1"/>
          <p:nvPr/>
        </p:nvSpPr>
        <p:spPr>
          <a:xfrm>
            <a:off x="0" y="2514092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Close slit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E12746E-E667-4CC8-A58B-40F4255A6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" y="4030123"/>
            <a:ext cx="12070080" cy="2743199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8D4BEAC-D21A-481D-A4E0-4440D390F807}"/>
              </a:ext>
            </a:extLst>
          </p:cNvPr>
          <p:cNvSpPr txBox="1"/>
          <p:nvPr/>
        </p:nvSpPr>
        <p:spPr>
          <a:xfrm>
            <a:off x="-1" y="5032391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slit</a:t>
            </a:r>
          </a:p>
        </p:txBody>
      </p:sp>
    </p:spTree>
    <p:extLst>
      <p:ext uri="{BB962C8B-B14F-4D97-AF65-F5344CB8AC3E}">
        <p14:creationId xmlns:p14="http://schemas.microsoft.com/office/powerpoint/2010/main" val="2601702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42E15-1DAD-4007-91F5-03BE237BA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difference at H</a:t>
            </a:r>
            <a:r>
              <a:rPr lang="en-US" altLang="zh-CN" dirty="0"/>
              <a:t>R</a:t>
            </a:r>
            <a:r>
              <a:rPr lang="en-US" dirty="0"/>
              <a:t>M, close slit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FC88E1-F7DB-4379-8A75-62BFF6DA32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837737" y="1216162"/>
            <a:ext cx="7543798" cy="502919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F7CE4B-5938-4608-85C9-91E0D15513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837737" y="3730762"/>
            <a:ext cx="7543799" cy="50291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EB20C5-448F-4E0A-BA36-BA37611E02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58031" y="1216162"/>
            <a:ext cx="7543799" cy="50291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D00FF0-110A-46D8-AFAA-1604BC6198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58031" y="3730762"/>
            <a:ext cx="7543799" cy="502919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CADD80D-BFEA-4A88-A328-C1FA852AB4B7}"/>
              </a:ext>
            </a:extLst>
          </p:cNvPr>
          <p:cNvSpPr txBox="1"/>
          <p:nvPr/>
        </p:nvSpPr>
        <p:spPr>
          <a:xfrm>
            <a:off x="324443" y="3714962"/>
            <a:ext cx="2309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 after phase plate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7B051A-9FD9-449C-9B22-B3F64E305D73}"/>
              </a:ext>
            </a:extLst>
          </p:cNvPr>
          <p:cNvSpPr txBox="1"/>
          <p:nvPr/>
        </p:nvSpPr>
        <p:spPr>
          <a:xfrm>
            <a:off x="480960" y="6124368"/>
            <a:ext cx="1996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HRM mirror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9B1003-3D47-4454-8787-692DCE82597A}"/>
              </a:ext>
            </a:extLst>
          </p:cNvPr>
          <p:cNvSpPr txBox="1"/>
          <p:nvPr/>
        </p:nvSpPr>
        <p:spPr>
          <a:xfrm>
            <a:off x="6551923" y="3720809"/>
            <a:ext cx="2141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Before</a:t>
            </a:r>
            <a:r>
              <a:rPr lang="en-US" dirty="0"/>
              <a:t> HRM mirror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47466A-0160-43E6-ACD8-39CFA8242352}"/>
              </a:ext>
            </a:extLst>
          </p:cNvPr>
          <p:cNvSpPr txBox="1"/>
          <p:nvPr/>
        </p:nvSpPr>
        <p:spPr>
          <a:xfrm>
            <a:off x="7194309" y="6120262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Output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FAFC5E7-FECE-4547-BF8E-372C9C850307}"/>
              </a:ext>
            </a:extLst>
          </p:cNvPr>
          <p:cNvGrpSpPr/>
          <p:nvPr/>
        </p:nvGrpSpPr>
        <p:grpSpPr>
          <a:xfrm>
            <a:off x="2633730" y="1384477"/>
            <a:ext cx="6033752" cy="254695"/>
            <a:chOff x="2633730" y="1384477"/>
            <a:chExt cx="6033752" cy="254695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C30EFBA-18D9-44AC-8B9A-3B9BAD8C43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33730" y="1511824"/>
              <a:ext cx="6033752" cy="1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46A2FDA-19F6-4245-AFC4-A8747B012696}"/>
                </a:ext>
              </a:extLst>
            </p:cNvPr>
            <p:cNvSpPr/>
            <p:nvPr/>
          </p:nvSpPr>
          <p:spPr>
            <a:xfrm>
              <a:off x="3029146" y="1384478"/>
              <a:ext cx="927278" cy="254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HHLM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D9C537B-7590-4517-BCB4-5F21C3A4137F}"/>
                </a:ext>
              </a:extLst>
            </p:cNvPr>
            <p:cNvSpPr/>
            <p:nvPr/>
          </p:nvSpPr>
          <p:spPr>
            <a:xfrm>
              <a:off x="5258030" y="1384477"/>
              <a:ext cx="1036750" cy="254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HRM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5BFA69A-9193-431B-B8D8-A6BE11390B6C}"/>
                </a:ext>
              </a:extLst>
            </p:cNvPr>
            <p:cNvSpPr/>
            <p:nvPr/>
          </p:nvSpPr>
          <p:spPr>
            <a:xfrm>
              <a:off x="4265936" y="1384477"/>
              <a:ext cx="682582" cy="25469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plate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0B342D3-F859-4CC1-BFA3-7FE26B101552}"/>
                </a:ext>
              </a:extLst>
            </p:cNvPr>
            <p:cNvSpPr/>
            <p:nvPr/>
          </p:nvSpPr>
          <p:spPr>
            <a:xfrm>
              <a:off x="6706062" y="1384477"/>
              <a:ext cx="1264655" cy="25469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difference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8949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42E15-1DAD-4007-91F5-03BE237BA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difference at HRM, open slit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FC88E1-F7DB-4379-8A75-62BFF6DA32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837737" y="1216162"/>
            <a:ext cx="7543798" cy="502919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F7CE4B-5938-4608-85C9-91E0D15513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837737" y="3730762"/>
            <a:ext cx="7543798" cy="50291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EB20C5-448F-4E0A-BA36-BA37611E02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58031" y="1216162"/>
            <a:ext cx="7543798" cy="50291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D00FF0-110A-46D8-AFAA-1604BC6198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58031" y="3730762"/>
            <a:ext cx="7543798" cy="502919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D9F6239-191C-419E-828D-374AE440144D}"/>
              </a:ext>
            </a:extLst>
          </p:cNvPr>
          <p:cNvSpPr txBox="1"/>
          <p:nvPr/>
        </p:nvSpPr>
        <p:spPr>
          <a:xfrm>
            <a:off x="324443" y="3714962"/>
            <a:ext cx="2309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 after phase plate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5E0BDD-EE6F-48E9-84DC-BA5F0253FA4D}"/>
              </a:ext>
            </a:extLst>
          </p:cNvPr>
          <p:cNvSpPr txBox="1"/>
          <p:nvPr/>
        </p:nvSpPr>
        <p:spPr>
          <a:xfrm>
            <a:off x="480960" y="6124368"/>
            <a:ext cx="1996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HRM mirror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6A015A-009C-4644-973B-8D4988A0B202}"/>
              </a:ext>
            </a:extLst>
          </p:cNvPr>
          <p:cNvSpPr txBox="1"/>
          <p:nvPr/>
        </p:nvSpPr>
        <p:spPr>
          <a:xfrm>
            <a:off x="6551923" y="3720809"/>
            <a:ext cx="2141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Before</a:t>
            </a:r>
            <a:r>
              <a:rPr lang="en-US" dirty="0"/>
              <a:t> HRM mirror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A8DDA9-1F63-4F6D-B0B2-BF86C54B461B}"/>
              </a:ext>
            </a:extLst>
          </p:cNvPr>
          <p:cNvSpPr txBox="1"/>
          <p:nvPr/>
        </p:nvSpPr>
        <p:spPr>
          <a:xfrm>
            <a:off x="7194309" y="6120262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Output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1D3D73A-9FAE-49D4-8AA6-2BDDDE6C0C08}"/>
              </a:ext>
            </a:extLst>
          </p:cNvPr>
          <p:cNvGrpSpPr/>
          <p:nvPr/>
        </p:nvGrpSpPr>
        <p:grpSpPr>
          <a:xfrm>
            <a:off x="2633730" y="1384477"/>
            <a:ext cx="6033752" cy="254695"/>
            <a:chOff x="2633730" y="1384477"/>
            <a:chExt cx="6033752" cy="254695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B6BD904-6025-43F9-9DA8-852803A944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33730" y="1511824"/>
              <a:ext cx="6033752" cy="1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4E58ABA-C92F-4580-9582-C621F0307B41}"/>
                </a:ext>
              </a:extLst>
            </p:cNvPr>
            <p:cNvSpPr/>
            <p:nvPr/>
          </p:nvSpPr>
          <p:spPr>
            <a:xfrm>
              <a:off x="3029146" y="1384478"/>
              <a:ext cx="927278" cy="254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HHLM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EBC7374-E0F1-4E2A-A261-E629EFF45434}"/>
                </a:ext>
              </a:extLst>
            </p:cNvPr>
            <p:cNvSpPr/>
            <p:nvPr/>
          </p:nvSpPr>
          <p:spPr>
            <a:xfrm>
              <a:off x="5258030" y="1384477"/>
              <a:ext cx="1036750" cy="254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HRM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3EE2C55-6728-4D17-A359-4789373AFD02}"/>
                </a:ext>
              </a:extLst>
            </p:cNvPr>
            <p:cNvSpPr/>
            <p:nvPr/>
          </p:nvSpPr>
          <p:spPr>
            <a:xfrm>
              <a:off x="4265936" y="1384477"/>
              <a:ext cx="682582" cy="25469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plate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AB27E10-FEB1-4AB7-8F22-7FA97D0EA9AF}"/>
                </a:ext>
              </a:extLst>
            </p:cNvPr>
            <p:cNvSpPr/>
            <p:nvPr/>
          </p:nvSpPr>
          <p:spPr>
            <a:xfrm>
              <a:off x="6706062" y="1384477"/>
              <a:ext cx="1264655" cy="25469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differ</a:t>
              </a:r>
              <a:r>
                <a:rPr lang="en-US" altLang="zh-CN" dirty="0"/>
                <a:t>e</a:t>
              </a:r>
              <a:r>
                <a:rPr lang="en-US" dirty="0"/>
                <a:t>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3754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8884A-A0BC-44FD-AADE-D92011AAB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Beam profiles comparison (HHLM open)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CC7FA2D-ED07-44CF-A85C-496650AF6FAF}"/>
              </a:ext>
            </a:extLst>
          </p:cNvPr>
          <p:cNvGrpSpPr/>
          <p:nvPr/>
        </p:nvGrpSpPr>
        <p:grpSpPr>
          <a:xfrm>
            <a:off x="9443031" y="1579078"/>
            <a:ext cx="2642824" cy="2630618"/>
            <a:chOff x="7540214" y="1605579"/>
            <a:chExt cx="2642824" cy="2630618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0EBED43-B163-4FDA-A0D6-7F7BD1C314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3942" b="24293"/>
            <a:stretch/>
          </p:blipFill>
          <p:spPr>
            <a:xfrm>
              <a:off x="7540214" y="1605579"/>
              <a:ext cx="2642824" cy="2630618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FD40F2E-86B8-4C73-9BED-EDA5E570024F}"/>
                </a:ext>
              </a:extLst>
            </p:cNvPr>
            <p:cNvSpPr txBox="1"/>
            <p:nvPr/>
          </p:nvSpPr>
          <p:spPr>
            <a:xfrm>
              <a:off x="7900518" y="1828799"/>
              <a:ext cx="1049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corrector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B05D029-534E-4947-B6DF-225ADA6B807F}"/>
              </a:ext>
            </a:extLst>
          </p:cNvPr>
          <p:cNvGrpSpPr/>
          <p:nvPr/>
        </p:nvGrpSpPr>
        <p:grpSpPr>
          <a:xfrm>
            <a:off x="1502750" y="1583289"/>
            <a:ext cx="2642824" cy="2630618"/>
            <a:chOff x="0" y="1605579"/>
            <a:chExt cx="2642824" cy="2630618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C795504-D4CF-4E45-8EFC-9E06A931C2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3942" b="24293"/>
            <a:stretch/>
          </p:blipFill>
          <p:spPr>
            <a:xfrm>
              <a:off x="0" y="1605579"/>
              <a:ext cx="2642824" cy="2630618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9B962CF-BB51-4D02-A58D-8D1A3FFB9814}"/>
                </a:ext>
              </a:extLst>
            </p:cNvPr>
            <p:cNvSpPr txBox="1"/>
            <p:nvPr/>
          </p:nvSpPr>
          <p:spPr>
            <a:xfrm>
              <a:off x="320100" y="1828799"/>
              <a:ext cx="856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perfect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57F0F17-0D46-4E52-ACDC-7D012F23CA27}"/>
              </a:ext>
            </a:extLst>
          </p:cNvPr>
          <p:cNvGrpSpPr/>
          <p:nvPr/>
        </p:nvGrpSpPr>
        <p:grpSpPr>
          <a:xfrm>
            <a:off x="4145574" y="1579078"/>
            <a:ext cx="2642824" cy="2630618"/>
            <a:chOff x="3770107" y="1605579"/>
            <a:chExt cx="2642824" cy="2630618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DE79D71-3C5C-4F5E-B9C8-6B68C1B2E7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3942" b="24293"/>
            <a:stretch/>
          </p:blipFill>
          <p:spPr>
            <a:xfrm>
              <a:off x="3770107" y="1605579"/>
              <a:ext cx="2642824" cy="2630618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6D9222-58B1-4327-9B95-371832C52A8C}"/>
                </a:ext>
              </a:extLst>
            </p:cNvPr>
            <p:cNvSpPr txBox="1"/>
            <p:nvPr/>
          </p:nvSpPr>
          <p:spPr>
            <a:xfrm>
              <a:off x="4069004" y="1828799"/>
              <a:ext cx="1109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error only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06E9B23-DCC4-4B14-A190-ED29A8EB8E43}"/>
              </a:ext>
            </a:extLst>
          </p:cNvPr>
          <p:cNvGrpSpPr/>
          <p:nvPr/>
        </p:nvGrpSpPr>
        <p:grpSpPr>
          <a:xfrm>
            <a:off x="6800207" y="1579078"/>
            <a:ext cx="2642824" cy="2630618"/>
            <a:chOff x="7540214" y="1605579"/>
            <a:chExt cx="2642824" cy="2630618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CB780084-49A9-4D56-A191-219DDF4818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3942" b="24293"/>
            <a:stretch/>
          </p:blipFill>
          <p:spPr>
            <a:xfrm>
              <a:off x="7540214" y="1605579"/>
              <a:ext cx="2642824" cy="2630618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16FB843-933A-49BF-A819-058226280D4B}"/>
                </a:ext>
              </a:extLst>
            </p:cNvPr>
            <p:cNvSpPr txBox="1"/>
            <p:nvPr/>
          </p:nvSpPr>
          <p:spPr>
            <a:xfrm>
              <a:off x="7900518" y="1828799"/>
              <a:ext cx="9492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bending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EAD2646-92B5-4CA6-ADD9-4CA0E20014D3}"/>
              </a:ext>
            </a:extLst>
          </p:cNvPr>
          <p:cNvGrpSpPr/>
          <p:nvPr/>
        </p:nvGrpSpPr>
        <p:grpSpPr>
          <a:xfrm>
            <a:off x="1502750" y="4227382"/>
            <a:ext cx="2642824" cy="2630618"/>
            <a:chOff x="0" y="1605579"/>
            <a:chExt cx="2642824" cy="2630618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4EEEB1D-3596-4634-A230-5411AFE307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3942" b="24293"/>
            <a:stretch/>
          </p:blipFill>
          <p:spPr>
            <a:xfrm>
              <a:off x="0" y="1605579"/>
              <a:ext cx="2642824" cy="2630618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122B0C5-4E4C-4647-9570-9F809493B576}"/>
                </a:ext>
              </a:extLst>
            </p:cNvPr>
            <p:cNvSpPr txBox="1"/>
            <p:nvPr/>
          </p:nvSpPr>
          <p:spPr>
            <a:xfrm>
              <a:off x="320100" y="1828799"/>
              <a:ext cx="856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perfect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8CDFFF1-510B-4AEE-99E6-F6798ACE5409}"/>
              </a:ext>
            </a:extLst>
          </p:cNvPr>
          <p:cNvGrpSpPr/>
          <p:nvPr/>
        </p:nvGrpSpPr>
        <p:grpSpPr>
          <a:xfrm>
            <a:off x="4145574" y="4227382"/>
            <a:ext cx="2642824" cy="2630618"/>
            <a:chOff x="3770107" y="1605579"/>
            <a:chExt cx="2642824" cy="2630618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1B9325C2-4823-42DC-BDF1-7502CD7C71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3942" b="24293"/>
            <a:stretch/>
          </p:blipFill>
          <p:spPr>
            <a:xfrm>
              <a:off x="3770107" y="1605579"/>
              <a:ext cx="2642824" cy="2630618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84305C3-6C11-4FAA-8AD0-E8B5624DF7E0}"/>
                </a:ext>
              </a:extLst>
            </p:cNvPr>
            <p:cNvSpPr txBox="1"/>
            <p:nvPr/>
          </p:nvSpPr>
          <p:spPr>
            <a:xfrm>
              <a:off x="4069004" y="1828799"/>
              <a:ext cx="1109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error only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D822150-11BB-4C32-AF04-74D0E0111FD1}"/>
              </a:ext>
            </a:extLst>
          </p:cNvPr>
          <p:cNvGrpSpPr/>
          <p:nvPr/>
        </p:nvGrpSpPr>
        <p:grpSpPr>
          <a:xfrm>
            <a:off x="6788398" y="4218539"/>
            <a:ext cx="2642824" cy="2630618"/>
            <a:chOff x="7540214" y="1605579"/>
            <a:chExt cx="2642824" cy="2630618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44084ACF-E4B7-4F43-A6B9-0A19B5EF1C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3942" b="24293"/>
            <a:stretch/>
          </p:blipFill>
          <p:spPr>
            <a:xfrm>
              <a:off x="7540214" y="1605579"/>
              <a:ext cx="2642824" cy="2630618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8C97AD7-E039-42E6-AB87-6CB093992B2B}"/>
                </a:ext>
              </a:extLst>
            </p:cNvPr>
            <p:cNvSpPr txBox="1"/>
            <p:nvPr/>
          </p:nvSpPr>
          <p:spPr>
            <a:xfrm>
              <a:off x="7900518" y="1828799"/>
              <a:ext cx="9492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bending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6314EB7-DC7F-4093-AEED-DD6FB6F52692}"/>
              </a:ext>
            </a:extLst>
          </p:cNvPr>
          <p:cNvGrpSpPr/>
          <p:nvPr/>
        </p:nvGrpSpPr>
        <p:grpSpPr>
          <a:xfrm>
            <a:off x="9443031" y="4218539"/>
            <a:ext cx="2642824" cy="2630618"/>
            <a:chOff x="7540214" y="1605579"/>
            <a:chExt cx="2642824" cy="2630618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F0A89A40-9DEB-44B8-A478-0D13CADF8D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3942" b="24293"/>
            <a:stretch/>
          </p:blipFill>
          <p:spPr>
            <a:xfrm>
              <a:off x="7540214" y="1605579"/>
              <a:ext cx="2642824" cy="2630618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E085764-7965-4ECC-AEF3-DE58CAEA2544}"/>
                </a:ext>
              </a:extLst>
            </p:cNvPr>
            <p:cNvSpPr txBox="1"/>
            <p:nvPr/>
          </p:nvSpPr>
          <p:spPr>
            <a:xfrm>
              <a:off x="7900518" y="1828799"/>
              <a:ext cx="1049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corrector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4834E0AB-DAF1-467A-B229-88F78D32DAB8}"/>
              </a:ext>
            </a:extLst>
          </p:cNvPr>
          <p:cNvSpPr txBox="1"/>
          <p:nvPr/>
        </p:nvSpPr>
        <p:spPr>
          <a:xfrm>
            <a:off x="212358" y="5349182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</a:t>
            </a:r>
            <a:r>
              <a:rPr lang="en-US" dirty="0"/>
              <a:t>utput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CADAB5-2753-4A95-903F-D66E104079FE}"/>
              </a:ext>
            </a:extLst>
          </p:cNvPr>
          <p:cNvSpPr txBox="1"/>
          <p:nvPr/>
        </p:nvSpPr>
        <p:spPr>
          <a:xfrm>
            <a:off x="212357" y="2709721"/>
            <a:ext cx="718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Focus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302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8884A-A0BC-44FD-AADE-D92011AAB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Beam spectrum comparison (HHLM open)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0EBED43-B163-4FDA-A0D6-7F7BD1C31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" b="231"/>
          <a:stretch/>
        </p:blipFill>
        <p:spPr>
          <a:xfrm>
            <a:off x="9443031" y="1579078"/>
            <a:ext cx="2642824" cy="263061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FD40F2E-86B8-4C73-9BED-EDA5E570024F}"/>
              </a:ext>
            </a:extLst>
          </p:cNvPr>
          <p:cNvSpPr txBox="1"/>
          <p:nvPr/>
        </p:nvSpPr>
        <p:spPr>
          <a:xfrm>
            <a:off x="9765235" y="1948348"/>
            <a:ext cx="1049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corrector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C795504-D4CF-4E45-8EFC-9E06A931C2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" b="231"/>
          <a:stretch/>
        </p:blipFill>
        <p:spPr>
          <a:xfrm>
            <a:off x="1502750" y="1583289"/>
            <a:ext cx="2642824" cy="263061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9B962CF-BB51-4D02-A58D-8D1A3FFB9814}"/>
              </a:ext>
            </a:extLst>
          </p:cNvPr>
          <p:cNvSpPr txBox="1"/>
          <p:nvPr/>
        </p:nvSpPr>
        <p:spPr>
          <a:xfrm>
            <a:off x="1784750" y="1952559"/>
            <a:ext cx="856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perfect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DE79D71-3C5C-4F5E-B9C8-6B68C1B2E7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" b="231"/>
          <a:stretch/>
        </p:blipFill>
        <p:spPr>
          <a:xfrm>
            <a:off x="4157383" y="1587921"/>
            <a:ext cx="2642824" cy="263061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56D9222-58B1-4327-9B95-371832C52A8C}"/>
              </a:ext>
            </a:extLst>
          </p:cNvPr>
          <p:cNvSpPr txBox="1"/>
          <p:nvPr/>
        </p:nvSpPr>
        <p:spPr>
          <a:xfrm>
            <a:off x="4418180" y="1957191"/>
            <a:ext cx="11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error only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B780084-49A9-4D56-A191-219DDF4818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" b="231"/>
          <a:stretch/>
        </p:blipFill>
        <p:spPr>
          <a:xfrm>
            <a:off x="6800207" y="1579078"/>
            <a:ext cx="2642824" cy="263061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16FB843-933A-49BF-A819-058226280D4B}"/>
              </a:ext>
            </a:extLst>
          </p:cNvPr>
          <p:cNvSpPr txBox="1"/>
          <p:nvPr/>
        </p:nvSpPr>
        <p:spPr>
          <a:xfrm>
            <a:off x="7122411" y="1948348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bending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4EEEB1D-3596-4634-A230-5411AFE307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" b="231"/>
          <a:stretch/>
        </p:blipFill>
        <p:spPr>
          <a:xfrm>
            <a:off x="1502750" y="4227382"/>
            <a:ext cx="2642824" cy="263061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122B0C5-4E4C-4647-9570-9F809493B576}"/>
              </a:ext>
            </a:extLst>
          </p:cNvPr>
          <p:cNvSpPr txBox="1"/>
          <p:nvPr/>
        </p:nvSpPr>
        <p:spPr>
          <a:xfrm>
            <a:off x="1784750" y="4596652"/>
            <a:ext cx="856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perfect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B9325C2-4823-42DC-BDF1-7502CD7C71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" b="231"/>
          <a:stretch/>
        </p:blipFill>
        <p:spPr>
          <a:xfrm>
            <a:off x="4145574" y="4227382"/>
            <a:ext cx="2642824" cy="263061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84305C3-6C11-4FAA-8AD0-E8B5624DF7E0}"/>
              </a:ext>
            </a:extLst>
          </p:cNvPr>
          <p:cNvSpPr txBox="1"/>
          <p:nvPr/>
        </p:nvSpPr>
        <p:spPr>
          <a:xfrm>
            <a:off x="4406371" y="4596652"/>
            <a:ext cx="11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error only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44084ACF-E4B7-4F43-A6B9-0A19B5EF1C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" b="231"/>
          <a:stretch/>
        </p:blipFill>
        <p:spPr>
          <a:xfrm>
            <a:off x="6788398" y="4218539"/>
            <a:ext cx="2642824" cy="263061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8C97AD7-E039-42E6-AB87-6CB093992B2B}"/>
              </a:ext>
            </a:extLst>
          </p:cNvPr>
          <p:cNvSpPr txBox="1"/>
          <p:nvPr/>
        </p:nvSpPr>
        <p:spPr>
          <a:xfrm>
            <a:off x="7110602" y="4587809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bending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F0A89A40-9DEB-44B8-A478-0D13CADF8D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" b="231"/>
          <a:stretch/>
        </p:blipFill>
        <p:spPr>
          <a:xfrm>
            <a:off x="9443031" y="4218539"/>
            <a:ext cx="2642824" cy="2630618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4E085764-7965-4ECC-AEF3-DE58CAEA2544}"/>
              </a:ext>
            </a:extLst>
          </p:cNvPr>
          <p:cNvSpPr txBox="1"/>
          <p:nvPr/>
        </p:nvSpPr>
        <p:spPr>
          <a:xfrm>
            <a:off x="9765235" y="4587809"/>
            <a:ext cx="1049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corrector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834E0AB-DAF1-467A-B229-88F78D32DAB8}"/>
              </a:ext>
            </a:extLst>
          </p:cNvPr>
          <p:cNvSpPr txBox="1"/>
          <p:nvPr/>
        </p:nvSpPr>
        <p:spPr>
          <a:xfrm>
            <a:off x="212358" y="5349182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</a:t>
            </a:r>
            <a:r>
              <a:rPr lang="en-US" dirty="0"/>
              <a:t>utput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CADAB5-2753-4A95-903F-D66E104079FE}"/>
              </a:ext>
            </a:extLst>
          </p:cNvPr>
          <p:cNvSpPr txBox="1"/>
          <p:nvPr/>
        </p:nvSpPr>
        <p:spPr>
          <a:xfrm>
            <a:off x="212357" y="2709721"/>
            <a:ext cx="718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Focus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748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69832-30D6-4558-8BC9-3BC60331A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Zigzag-9481eV-Si-111-220-440, tolerance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CFDC9A-29D9-4EBC-8E69-92777028D3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89050"/>
            <a:ext cx="10515600" cy="1947333"/>
          </a:xfr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E6DF47A-95A3-4939-8F28-82513E32F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866626"/>
              </p:ext>
            </p:extLst>
          </p:nvPr>
        </p:nvGraphicFramePr>
        <p:xfrm>
          <a:off x="481264" y="2398348"/>
          <a:ext cx="1122947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3684">
                  <a:extLst>
                    <a:ext uri="{9D8B030D-6E8A-4147-A177-3AD203B41FA5}">
                      <a16:colId xmlns:a16="http://schemas.microsoft.com/office/drawing/2014/main" val="1031826297"/>
                    </a:ext>
                  </a:extLst>
                </a:gridCol>
                <a:gridCol w="1403684">
                  <a:extLst>
                    <a:ext uri="{9D8B030D-6E8A-4147-A177-3AD203B41FA5}">
                      <a16:colId xmlns:a16="http://schemas.microsoft.com/office/drawing/2014/main" val="2597786742"/>
                    </a:ext>
                  </a:extLst>
                </a:gridCol>
                <a:gridCol w="1403684">
                  <a:extLst>
                    <a:ext uri="{9D8B030D-6E8A-4147-A177-3AD203B41FA5}">
                      <a16:colId xmlns:a16="http://schemas.microsoft.com/office/drawing/2014/main" val="4105226024"/>
                    </a:ext>
                  </a:extLst>
                </a:gridCol>
                <a:gridCol w="1403684">
                  <a:extLst>
                    <a:ext uri="{9D8B030D-6E8A-4147-A177-3AD203B41FA5}">
                      <a16:colId xmlns:a16="http://schemas.microsoft.com/office/drawing/2014/main" val="2187524736"/>
                    </a:ext>
                  </a:extLst>
                </a:gridCol>
                <a:gridCol w="1403684">
                  <a:extLst>
                    <a:ext uri="{9D8B030D-6E8A-4147-A177-3AD203B41FA5}">
                      <a16:colId xmlns:a16="http://schemas.microsoft.com/office/drawing/2014/main" val="273418229"/>
                    </a:ext>
                  </a:extLst>
                </a:gridCol>
                <a:gridCol w="1403684">
                  <a:extLst>
                    <a:ext uri="{9D8B030D-6E8A-4147-A177-3AD203B41FA5}">
                      <a16:colId xmlns:a16="http://schemas.microsoft.com/office/drawing/2014/main" val="4245096248"/>
                    </a:ext>
                  </a:extLst>
                </a:gridCol>
                <a:gridCol w="1403684">
                  <a:extLst>
                    <a:ext uri="{9D8B030D-6E8A-4147-A177-3AD203B41FA5}">
                      <a16:colId xmlns:a16="http://schemas.microsoft.com/office/drawing/2014/main" val="1137955811"/>
                    </a:ext>
                  </a:extLst>
                </a:gridCol>
                <a:gridCol w="1403684">
                  <a:extLst>
                    <a:ext uri="{9D8B030D-6E8A-4147-A177-3AD203B41FA5}">
                      <a16:colId xmlns:a16="http://schemas.microsoft.com/office/drawing/2014/main" val="585976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HHLM1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HHLM2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HHLM3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HHLM4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HRM2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376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Power (W)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29.9778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10.2117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0.2468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0.2344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3.4120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0.4440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784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m2 p (m)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175.7567547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523.3670250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216.9631929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201.6045856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70174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92B74A7-81ED-4BEF-AE64-619CBDE28FC7}"/>
              </a:ext>
            </a:extLst>
          </p:cNvPr>
          <p:cNvSpPr txBox="1"/>
          <p:nvPr/>
        </p:nvSpPr>
        <p:spPr>
          <a:xfrm>
            <a:off x="664464" y="1754407"/>
            <a:ext cx="6320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Individual crystal </a:t>
            </a:r>
            <a:r>
              <a:rPr lang="en-US" dirty="0" err="1"/>
              <a:t>shapeError</a:t>
            </a:r>
            <a:r>
              <a:rPr lang="en-US" dirty="0"/>
              <a:t> correction to find the weakest crystal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920C77-36EF-434A-B705-96E5FB14B61C}"/>
              </a:ext>
            </a:extLst>
          </p:cNvPr>
          <p:cNvSpPr txBox="1"/>
          <p:nvPr/>
        </p:nvSpPr>
        <p:spPr>
          <a:xfrm>
            <a:off x="664464" y="3919718"/>
            <a:ext cx="6977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crystal </a:t>
            </a:r>
            <a:r>
              <a:rPr lang="en-US" dirty="0" err="1"/>
              <a:t>shapeError</a:t>
            </a:r>
            <a:r>
              <a:rPr lang="en-US" dirty="0"/>
              <a:t> correction to see the maximum power acceptable</a:t>
            </a:r>
          </a:p>
        </p:txBody>
      </p:sp>
    </p:spTree>
    <p:extLst>
      <p:ext uri="{BB962C8B-B14F-4D97-AF65-F5344CB8AC3E}">
        <p14:creationId xmlns:p14="http://schemas.microsoft.com/office/powerpoint/2010/main" val="2204300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2F288F11-FB97-4FBC-B2D8-921091B060DE}"/>
              </a:ext>
            </a:extLst>
          </p:cNvPr>
          <p:cNvGrpSpPr/>
          <p:nvPr/>
        </p:nvGrpSpPr>
        <p:grpSpPr>
          <a:xfrm>
            <a:off x="195626" y="1592132"/>
            <a:ext cx="3474720" cy="3474720"/>
            <a:chOff x="0" y="1605579"/>
            <a:chExt cx="3474720" cy="347472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4F4F5E1-8372-41FA-883B-7DB30B77F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05579"/>
              <a:ext cx="3474720" cy="347472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44798B4-2A64-4C53-A9D0-D4DBB8E5D5FA}"/>
                </a:ext>
              </a:extLst>
            </p:cNvPr>
            <p:cNvSpPr txBox="1"/>
            <p:nvPr/>
          </p:nvSpPr>
          <p:spPr>
            <a:xfrm>
              <a:off x="320100" y="1828799"/>
              <a:ext cx="856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perfect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DFC1CF9-DBA5-4AE7-8362-E3696BF37B1F}"/>
              </a:ext>
            </a:extLst>
          </p:cNvPr>
          <p:cNvGrpSpPr/>
          <p:nvPr/>
        </p:nvGrpSpPr>
        <p:grpSpPr>
          <a:xfrm>
            <a:off x="4300138" y="1605579"/>
            <a:ext cx="3474720" cy="3474720"/>
            <a:chOff x="3770107" y="1605579"/>
            <a:chExt cx="3474720" cy="347472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A29B061-CBFE-4E39-A7D8-FAF829EC0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0107" y="1605579"/>
              <a:ext cx="3474720" cy="347472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3457A67-46F5-4B99-B40B-25B1F52B09C9}"/>
                </a:ext>
              </a:extLst>
            </p:cNvPr>
            <p:cNvSpPr txBox="1"/>
            <p:nvPr/>
          </p:nvSpPr>
          <p:spPr>
            <a:xfrm>
              <a:off x="4069004" y="1828799"/>
              <a:ext cx="1109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error only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5869832-30D6-4558-8BC9-3BC60331A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Zigzag-9481eV-Si-111-220-440, spatial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524DE92-272B-4C2C-8A2C-8F7FDA0D14FB}"/>
              </a:ext>
            </a:extLst>
          </p:cNvPr>
          <p:cNvGrpSpPr/>
          <p:nvPr/>
        </p:nvGrpSpPr>
        <p:grpSpPr>
          <a:xfrm>
            <a:off x="8404650" y="1605579"/>
            <a:ext cx="3474720" cy="3474720"/>
            <a:chOff x="7540214" y="1605579"/>
            <a:chExt cx="3474720" cy="347472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3FC9FC7-9C42-46F4-B288-D22E5B673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40214" y="1605579"/>
              <a:ext cx="3474720" cy="347472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7078FFF-16FE-4F34-9A57-4F210E3E0FFA}"/>
                </a:ext>
              </a:extLst>
            </p:cNvPr>
            <p:cNvSpPr txBox="1"/>
            <p:nvPr/>
          </p:nvSpPr>
          <p:spPr>
            <a:xfrm>
              <a:off x="7900518" y="1828799"/>
              <a:ext cx="9492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bending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AF7A636-CD2D-498E-9F2E-AD5322393DBD}"/>
              </a:ext>
            </a:extLst>
          </p:cNvPr>
          <p:cNvSpPr txBox="1"/>
          <p:nvPr/>
        </p:nvSpPr>
        <p:spPr>
          <a:xfrm>
            <a:off x="636494" y="5378824"/>
            <a:ext cx="15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Profile at focus</a:t>
            </a:r>
          </a:p>
        </p:txBody>
      </p:sp>
    </p:spTree>
    <p:extLst>
      <p:ext uri="{BB962C8B-B14F-4D97-AF65-F5344CB8AC3E}">
        <p14:creationId xmlns:p14="http://schemas.microsoft.com/office/powerpoint/2010/main" val="2631211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2F288F11-FB97-4FBC-B2D8-921091B060DE}"/>
              </a:ext>
            </a:extLst>
          </p:cNvPr>
          <p:cNvGrpSpPr/>
          <p:nvPr/>
        </p:nvGrpSpPr>
        <p:grpSpPr>
          <a:xfrm>
            <a:off x="402278" y="1794034"/>
            <a:ext cx="3474720" cy="3474720"/>
            <a:chOff x="0" y="1605579"/>
            <a:chExt cx="3474720" cy="347472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4F4F5E1-8372-41FA-883B-7DB30B77F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1605579"/>
              <a:ext cx="3474720" cy="347472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44798B4-2A64-4C53-A9D0-D4DBB8E5D5FA}"/>
                </a:ext>
              </a:extLst>
            </p:cNvPr>
            <p:cNvSpPr txBox="1"/>
            <p:nvPr/>
          </p:nvSpPr>
          <p:spPr>
            <a:xfrm>
              <a:off x="320100" y="1828799"/>
              <a:ext cx="856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perfect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DFC1CF9-DBA5-4AE7-8362-E3696BF37B1F}"/>
              </a:ext>
            </a:extLst>
          </p:cNvPr>
          <p:cNvGrpSpPr/>
          <p:nvPr/>
        </p:nvGrpSpPr>
        <p:grpSpPr>
          <a:xfrm>
            <a:off x="4318066" y="1800757"/>
            <a:ext cx="3474720" cy="3474720"/>
            <a:chOff x="3770107" y="1605579"/>
            <a:chExt cx="3474720" cy="347472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A29B061-CBFE-4E39-A7D8-FAF829EC0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770107" y="1605579"/>
              <a:ext cx="3474720" cy="347472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3457A67-46F5-4B99-B40B-25B1F52B09C9}"/>
                </a:ext>
              </a:extLst>
            </p:cNvPr>
            <p:cNvSpPr txBox="1"/>
            <p:nvPr/>
          </p:nvSpPr>
          <p:spPr>
            <a:xfrm>
              <a:off x="4069004" y="1828799"/>
              <a:ext cx="1109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error only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5869832-30D6-4558-8BC9-3BC60331A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Zigzag-9481eV-Si-111-220-440, spatial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524DE92-272B-4C2C-8A2C-8F7FDA0D14FB}"/>
              </a:ext>
            </a:extLst>
          </p:cNvPr>
          <p:cNvGrpSpPr/>
          <p:nvPr/>
        </p:nvGrpSpPr>
        <p:grpSpPr>
          <a:xfrm>
            <a:off x="8233854" y="1800757"/>
            <a:ext cx="3474720" cy="3474720"/>
            <a:chOff x="7540214" y="1605579"/>
            <a:chExt cx="3474720" cy="347472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3FC9FC7-9C42-46F4-B288-D22E5B673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540214" y="1605579"/>
              <a:ext cx="3474720" cy="347472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7078FFF-16FE-4F34-9A57-4F210E3E0FFA}"/>
                </a:ext>
              </a:extLst>
            </p:cNvPr>
            <p:cNvSpPr txBox="1"/>
            <p:nvPr/>
          </p:nvSpPr>
          <p:spPr>
            <a:xfrm>
              <a:off x="7900518" y="1828799"/>
              <a:ext cx="9492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bending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0A0BE33-374A-49F2-A34D-C34333B956C2}"/>
              </a:ext>
            </a:extLst>
          </p:cNvPr>
          <p:cNvSpPr txBox="1"/>
          <p:nvPr/>
        </p:nvSpPr>
        <p:spPr>
          <a:xfrm>
            <a:off x="636494" y="5378824"/>
            <a:ext cx="1725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Profile at output</a:t>
            </a:r>
          </a:p>
        </p:txBody>
      </p:sp>
    </p:spTree>
    <p:extLst>
      <p:ext uri="{BB962C8B-B14F-4D97-AF65-F5344CB8AC3E}">
        <p14:creationId xmlns:p14="http://schemas.microsoft.com/office/powerpoint/2010/main" val="740421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EF4433C-28ED-420F-953E-481F12161143}"/>
              </a:ext>
            </a:extLst>
          </p:cNvPr>
          <p:cNvGrpSpPr/>
          <p:nvPr/>
        </p:nvGrpSpPr>
        <p:grpSpPr>
          <a:xfrm>
            <a:off x="331778" y="1797396"/>
            <a:ext cx="3474720" cy="3474720"/>
            <a:chOff x="448319" y="1154647"/>
            <a:chExt cx="3474720" cy="347472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4F4F5E1-8372-41FA-883B-7DB30B77F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48319" y="1154647"/>
              <a:ext cx="3474720" cy="347472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44798B4-2A64-4C53-A9D0-D4DBB8E5D5FA}"/>
                </a:ext>
              </a:extLst>
            </p:cNvPr>
            <p:cNvSpPr txBox="1"/>
            <p:nvPr/>
          </p:nvSpPr>
          <p:spPr>
            <a:xfrm>
              <a:off x="878445" y="1690688"/>
              <a:ext cx="856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perfect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5869832-30D6-4558-8BC9-3BC60331A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Zigzag-9481eV-Si-111-220-440, spectrum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7BA9737-F492-4C2A-830E-B816201E3D14}"/>
              </a:ext>
            </a:extLst>
          </p:cNvPr>
          <p:cNvGrpSpPr/>
          <p:nvPr/>
        </p:nvGrpSpPr>
        <p:grpSpPr>
          <a:xfrm>
            <a:off x="4246595" y="1797396"/>
            <a:ext cx="3474720" cy="3474720"/>
            <a:chOff x="4363136" y="966388"/>
            <a:chExt cx="3474720" cy="347472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F83D147-59B5-4247-9E80-7E93A88757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3136" y="966388"/>
              <a:ext cx="3474720" cy="347472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7B2E485-2078-4436-8BEC-BD576AB99E3E}"/>
                </a:ext>
              </a:extLst>
            </p:cNvPr>
            <p:cNvSpPr txBox="1"/>
            <p:nvPr/>
          </p:nvSpPr>
          <p:spPr>
            <a:xfrm>
              <a:off x="4828070" y="1502429"/>
              <a:ext cx="1109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Error only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1DDC155-4B61-479C-B18F-C0867E9CA1A0}"/>
              </a:ext>
            </a:extLst>
          </p:cNvPr>
          <p:cNvGrpSpPr/>
          <p:nvPr/>
        </p:nvGrpSpPr>
        <p:grpSpPr>
          <a:xfrm>
            <a:off x="8202636" y="1797396"/>
            <a:ext cx="3474720" cy="3474720"/>
            <a:chOff x="8319177" y="966388"/>
            <a:chExt cx="3474720" cy="347472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60ADF5A-95F6-4412-BE36-C362F0B0D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9177" y="966388"/>
              <a:ext cx="3474720" cy="347472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7078FFF-16FE-4F34-9A57-4F210E3E0FFA}"/>
                </a:ext>
              </a:extLst>
            </p:cNvPr>
            <p:cNvSpPr txBox="1"/>
            <p:nvPr/>
          </p:nvSpPr>
          <p:spPr>
            <a:xfrm>
              <a:off x="8764954" y="1502429"/>
              <a:ext cx="9492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bending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A40CE26-59FD-44D5-89FD-649BB229513C}"/>
              </a:ext>
            </a:extLst>
          </p:cNvPr>
          <p:cNvSpPr txBox="1"/>
          <p:nvPr/>
        </p:nvSpPr>
        <p:spPr>
          <a:xfrm>
            <a:off x="636494" y="5378824"/>
            <a:ext cx="187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Spectrum at focus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A23580-780D-453A-9D33-CB3FF0DB718D}"/>
              </a:ext>
            </a:extLst>
          </p:cNvPr>
          <p:cNvSpPr txBox="1"/>
          <p:nvPr/>
        </p:nvSpPr>
        <p:spPr>
          <a:xfrm>
            <a:off x="8421189" y="5378824"/>
            <a:ext cx="2483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looks like an artifact</a:t>
            </a:r>
          </a:p>
        </p:txBody>
      </p:sp>
    </p:spTree>
    <p:extLst>
      <p:ext uri="{BB962C8B-B14F-4D97-AF65-F5344CB8AC3E}">
        <p14:creationId xmlns:p14="http://schemas.microsoft.com/office/powerpoint/2010/main" val="1515455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EF4433C-28ED-420F-953E-481F12161143}"/>
              </a:ext>
            </a:extLst>
          </p:cNvPr>
          <p:cNvGrpSpPr/>
          <p:nvPr/>
        </p:nvGrpSpPr>
        <p:grpSpPr>
          <a:xfrm>
            <a:off x="385565" y="1797396"/>
            <a:ext cx="3474720" cy="3474720"/>
            <a:chOff x="448319" y="1154647"/>
            <a:chExt cx="3474720" cy="347472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4F4F5E1-8372-41FA-883B-7DB30B77F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48319" y="1154647"/>
              <a:ext cx="3474720" cy="347472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44798B4-2A64-4C53-A9D0-D4DBB8E5D5FA}"/>
                </a:ext>
              </a:extLst>
            </p:cNvPr>
            <p:cNvSpPr txBox="1"/>
            <p:nvPr/>
          </p:nvSpPr>
          <p:spPr>
            <a:xfrm>
              <a:off x="878445" y="1690688"/>
              <a:ext cx="856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perfect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5869832-30D6-4558-8BC9-3BC60331A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Zigzag-9481eV-Si-111-220-440, spectrum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7BA9737-F492-4C2A-830E-B816201E3D14}"/>
              </a:ext>
            </a:extLst>
          </p:cNvPr>
          <p:cNvGrpSpPr/>
          <p:nvPr/>
        </p:nvGrpSpPr>
        <p:grpSpPr>
          <a:xfrm>
            <a:off x="4300382" y="1797396"/>
            <a:ext cx="3474720" cy="3474720"/>
            <a:chOff x="4363136" y="966388"/>
            <a:chExt cx="3474720" cy="347472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F83D147-59B5-4247-9E80-7E93A88757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363136" y="966388"/>
              <a:ext cx="3474720" cy="347472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7B2E485-2078-4436-8BEC-BD576AB99E3E}"/>
                </a:ext>
              </a:extLst>
            </p:cNvPr>
            <p:cNvSpPr txBox="1"/>
            <p:nvPr/>
          </p:nvSpPr>
          <p:spPr>
            <a:xfrm>
              <a:off x="4828070" y="1502429"/>
              <a:ext cx="1109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Error only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1DDC155-4B61-479C-B18F-C0867E9CA1A0}"/>
              </a:ext>
            </a:extLst>
          </p:cNvPr>
          <p:cNvGrpSpPr/>
          <p:nvPr/>
        </p:nvGrpSpPr>
        <p:grpSpPr>
          <a:xfrm>
            <a:off x="8256423" y="1797396"/>
            <a:ext cx="3474720" cy="3474720"/>
            <a:chOff x="8319177" y="966388"/>
            <a:chExt cx="3474720" cy="347472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60ADF5A-95F6-4412-BE36-C362F0B0D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319177" y="966388"/>
              <a:ext cx="3474720" cy="347472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7078FFF-16FE-4F34-9A57-4F210E3E0FFA}"/>
                </a:ext>
              </a:extLst>
            </p:cNvPr>
            <p:cNvSpPr txBox="1"/>
            <p:nvPr/>
          </p:nvSpPr>
          <p:spPr>
            <a:xfrm>
              <a:off x="8764954" y="1502429"/>
              <a:ext cx="9492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bending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A40CE26-59FD-44D5-89FD-649BB229513C}"/>
              </a:ext>
            </a:extLst>
          </p:cNvPr>
          <p:cNvSpPr txBox="1"/>
          <p:nvPr/>
        </p:nvSpPr>
        <p:spPr>
          <a:xfrm>
            <a:off x="636494" y="5378824"/>
            <a:ext cx="2021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Spectrum at output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0A6633-CF24-4E03-940A-0DC74FABE8E8}"/>
              </a:ext>
            </a:extLst>
          </p:cNvPr>
          <p:cNvSpPr txBox="1"/>
          <p:nvPr/>
        </p:nvSpPr>
        <p:spPr>
          <a:xfrm>
            <a:off x="7603280" y="5272116"/>
            <a:ext cx="4484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1D plot at x=0 and see what tail looks like</a:t>
            </a:r>
          </a:p>
        </p:txBody>
      </p:sp>
    </p:spTree>
    <p:extLst>
      <p:ext uri="{BB962C8B-B14F-4D97-AF65-F5344CB8AC3E}">
        <p14:creationId xmlns:p14="http://schemas.microsoft.com/office/powerpoint/2010/main" val="3946315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69832-30D6-4558-8BC9-3BC60331A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2DCM-9481eV-Si-111-220-440, tolerance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CFDC9A-29D9-4EBC-8E69-92777028D3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1" y="4289050"/>
            <a:ext cx="10515598" cy="1947333"/>
          </a:xfr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E6DF47A-95A3-4939-8F28-82513E32F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860074"/>
              </p:ext>
            </p:extLst>
          </p:nvPr>
        </p:nvGraphicFramePr>
        <p:xfrm>
          <a:off x="481264" y="2398348"/>
          <a:ext cx="1122947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3684">
                  <a:extLst>
                    <a:ext uri="{9D8B030D-6E8A-4147-A177-3AD203B41FA5}">
                      <a16:colId xmlns:a16="http://schemas.microsoft.com/office/drawing/2014/main" val="1031826297"/>
                    </a:ext>
                  </a:extLst>
                </a:gridCol>
                <a:gridCol w="1403684">
                  <a:extLst>
                    <a:ext uri="{9D8B030D-6E8A-4147-A177-3AD203B41FA5}">
                      <a16:colId xmlns:a16="http://schemas.microsoft.com/office/drawing/2014/main" val="2597786742"/>
                    </a:ext>
                  </a:extLst>
                </a:gridCol>
                <a:gridCol w="1403684">
                  <a:extLst>
                    <a:ext uri="{9D8B030D-6E8A-4147-A177-3AD203B41FA5}">
                      <a16:colId xmlns:a16="http://schemas.microsoft.com/office/drawing/2014/main" val="4105226024"/>
                    </a:ext>
                  </a:extLst>
                </a:gridCol>
                <a:gridCol w="1403684">
                  <a:extLst>
                    <a:ext uri="{9D8B030D-6E8A-4147-A177-3AD203B41FA5}">
                      <a16:colId xmlns:a16="http://schemas.microsoft.com/office/drawing/2014/main" val="2187524736"/>
                    </a:ext>
                  </a:extLst>
                </a:gridCol>
                <a:gridCol w="1403684">
                  <a:extLst>
                    <a:ext uri="{9D8B030D-6E8A-4147-A177-3AD203B41FA5}">
                      <a16:colId xmlns:a16="http://schemas.microsoft.com/office/drawing/2014/main" val="273418229"/>
                    </a:ext>
                  </a:extLst>
                </a:gridCol>
                <a:gridCol w="1403684">
                  <a:extLst>
                    <a:ext uri="{9D8B030D-6E8A-4147-A177-3AD203B41FA5}">
                      <a16:colId xmlns:a16="http://schemas.microsoft.com/office/drawing/2014/main" val="4245096248"/>
                    </a:ext>
                  </a:extLst>
                </a:gridCol>
                <a:gridCol w="1403684">
                  <a:extLst>
                    <a:ext uri="{9D8B030D-6E8A-4147-A177-3AD203B41FA5}">
                      <a16:colId xmlns:a16="http://schemas.microsoft.com/office/drawing/2014/main" val="1137955811"/>
                    </a:ext>
                  </a:extLst>
                </a:gridCol>
                <a:gridCol w="1403684">
                  <a:extLst>
                    <a:ext uri="{9D8B030D-6E8A-4147-A177-3AD203B41FA5}">
                      <a16:colId xmlns:a16="http://schemas.microsoft.com/office/drawing/2014/main" val="585976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HHLM1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HHLM2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HHLM3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HHLM4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HRM2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376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Power (W)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29.9552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1.0849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9.1635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0.4476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433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m2 p (m)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175.7567547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529.1965262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319.4762650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202.3190781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70174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92B74A7-81ED-4BEF-AE64-619CBDE28FC7}"/>
              </a:ext>
            </a:extLst>
          </p:cNvPr>
          <p:cNvSpPr txBox="1"/>
          <p:nvPr/>
        </p:nvSpPr>
        <p:spPr>
          <a:xfrm>
            <a:off x="664464" y="1754407"/>
            <a:ext cx="6320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Individual crystal </a:t>
            </a:r>
            <a:r>
              <a:rPr lang="en-US" dirty="0" err="1"/>
              <a:t>shapeError</a:t>
            </a:r>
            <a:r>
              <a:rPr lang="en-US" dirty="0"/>
              <a:t> correction to find the weakest crystal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920C77-36EF-434A-B705-96E5FB14B61C}"/>
              </a:ext>
            </a:extLst>
          </p:cNvPr>
          <p:cNvSpPr txBox="1"/>
          <p:nvPr/>
        </p:nvSpPr>
        <p:spPr>
          <a:xfrm>
            <a:off x="664464" y="3919718"/>
            <a:ext cx="6977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crystal </a:t>
            </a:r>
            <a:r>
              <a:rPr lang="en-US" dirty="0" err="1"/>
              <a:t>shapeError</a:t>
            </a:r>
            <a:r>
              <a:rPr lang="en-US" dirty="0"/>
              <a:t> correction to see the maximum power acceptable</a:t>
            </a:r>
          </a:p>
        </p:txBody>
      </p:sp>
    </p:spTree>
    <p:extLst>
      <p:ext uri="{BB962C8B-B14F-4D97-AF65-F5344CB8AC3E}">
        <p14:creationId xmlns:p14="http://schemas.microsoft.com/office/powerpoint/2010/main" val="830163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2F288F11-FB97-4FBC-B2D8-921091B060DE}"/>
              </a:ext>
            </a:extLst>
          </p:cNvPr>
          <p:cNvGrpSpPr/>
          <p:nvPr/>
        </p:nvGrpSpPr>
        <p:grpSpPr>
          <a:xfrm>
            <a:off x="195626" y="1592132"/>
            <a:ext cx="3474720" cy="3474720"/>
            <a:chOff x="0" y="1605579"/>
            <a:chExt cx="3474720" cy="347472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4F4F5E1-8372-41FA-883B-7DB30B77F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1605579"/>
              <a:ext cx="3474720" cy="347472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44798B4-2A64-4C53-A9D0-D4DBB8E5D5FA}"/>
                </a:ext>
              </a:extLst>
            </p:cNvPr>
            <p:cNvSpPr txBox="1"/>
            <p:nvPr/>
          </p:nvSpPr>
          <p:spPr>
            <a:xfrm>
              <a:off x="320100" y="1828799"/>
              <a:ext cx="856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perfect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DFC1CF9-DBA5-4AE7-8362-E3696BF37B1F}"/>
              </a:ext>
            </a:extLst>
          </p:cNvPr>
          <p:cNvGrpSpPr/>
          <p:nvPr/>
        </p:nvGrpSpPr>
        <p:grpSpPr>
          <a:xfrm>
            <a:off x="4300138" y="1605579"/>
            <a:ext cx="3474720" cy="3474720"/>
            <a:chOff x="3770107" y="1605579"/>
            <a:chExt cx="3474720" cy="347472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A29B061-CBFE-4E39-A7D8-FAF829EC0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770107" y="1605579"/>
              <a:ext cx="3474720" cy="347472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3457A67-46F5-4B99-B40B-25B1F52B09C9}"/>
                </a:ext>
              </a:extLst>
            </p:cNvPr>
            <p:cNvSpPr txBox="1"/>
            <p:nvPr/>
          </p:nvSpPr>
          <p:spPr>
            <a:xfrm>
              <a:off x="4069004" y="1828799"/>
              <a:ext cx="1109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error only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5869832-30D6-4558-8BC9-3BC60331A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2DCM-9481eV-Si-111-220-440, spatial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524DE92-272B-4C2C-8A2C-8F7FDA0D14FB}"/>
              </a:ext>
            </a:extLst>
          </p:cNvPr>
          <p:cNvGrpSpPr/>
          <p:nvPr/>
        </p:nvGrpSpPr>
        <p:grpSpPr>
          <a:xfrm>
            <a:off x="8404650" y="1605579"/>
            <a:ext cx="3474720" cy="3474720"/>
            <a:chOff x="7540214" y="1605579"/>
            <a:chExt cx="3474720" cy="347472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3FC9FC7-9C42-46F4-B288-D22E5B673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540214" y="1605579"/>
              <a:ext cx="3474720" cy="347472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7078FFF-16FE-4F34-9A57-4F210E3E0FFA}"/>
                </a:ext>
              </a:extLst>
            </p:cNvPr>
            <p:cNvSpPr txBox="1"/>
            <p:nvPr/>
          </p:nvSpPr>
          <p:spPr>
            <a:xfrm>
              <a:off x="7900518" y="1828799"/>
              <a:ext cx="9492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bending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FEDEB4E-36F7-4998-9BE5-A7945D729133}"/>
              </a:ext>
            </a:extLst>
          </p:cNvPr>
          <p:cNvSpPr txBox="1"/>
          <p:nvPr/>
        </p:nvSpPr>
        <p:spPr>
          <a:xfrm>
            <a:off x="636494" y="5378824"/>
            <a:ext cx="15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Profile at focus</a:t>
            </a:r>
          </a:p>
        </p:txBody>
      </p:sp>
    </p:spTree>
    <p:extLst>
      <p:ext uri="{BB962C8B-B14F-4D97-AF65-F5344CB8AC3E}">
        <p14:creationId xmlns:p14="http://schemas.microsoft.com/office/powerpoint/2010/main" val="714068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2F288F11-FB97-4FBC-B2D8-921091B060DE}"/>
              </a:ext>
            </a:extLst>
          </p:cNvPr>
          <p:cNvGrpSpPr/>
          <p:nvPr/>
        </p:nvGrpSpPr>
        <p:grpSpPr>
          <a:xfrm>
            <a:off x="195626" y="1592132"/>
            <a:ext cx="3474720" cy="3474720"/>
            <a:chOff x="0" y="1605579"/>
            <a:chExt cx="3474720" cy="347472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4F4F5E1-8372-41FA-883B-7DB30B77F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1605579"/>
              <a:ext cx="3474720" cy="347472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44798B4-2A64-4C53-A9D0-D4DBB8E5D5FA}"/>
                </a:ext>
              </a:extLst>
            </p:cNvPr>
            <p:cNvSpPr txBox="1"/>
            <p:nvPr/>
          </p:nvSpPr>
          <p:spPr>
            <a:xfrm>
              <a:off x="320100" y="1828799"/>
              <a:ext cx="856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perfect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DFC1CF9-DBA5-4AE7-8362-E3696BF37B1F}"/>
              </a:ext>
            </a:extLst>
          </p:cNvPr>
          <p:cNvGrpSpPr/>
          <p:nvPr/>
        </p:nvGrpSpPr>
        <p:grpSpPr>
          <a:xfrm>
            <a:off x="4300138" y="1605579"/>
            <a:ext cx="3474720" cy="3474720"/>
            <a:chOff x="3770107" y="1605579"/>
            <a:chExt cx="3474720" cy="347472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A29B061-CBFE-4E39-A7D8-FAF829EC0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770107" y="1605579"/>
              <a:ext cx="3474720" cy="347472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3457A67-46F5-4B99-B40B-25B1F52B09C9}"/>
                </a:ext>
              </a:extLst>
            </p:cNvPr>
            <p:cNvSpPr txBox="1"/>
            <p:nvPr/>
          </p:nvSpPr>
          <p:spPr>
            <a:xfrm>
              <a:off x="4069004" y="1828799"/>
              <a:ext cx="1109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error only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5869832-30D6-4558-8BC9-3BC60331A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2DCM-9481eV-Si-111-220-440, spatial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524DE92-272B-4C2C-8A2C-8F7FDA0D14FB}"/>
              </a:ext>
            </a:extLst>
          </p:cNvPr>
          <p:cNvGrpSpPr/>
          <p:nvPr/>
        </p:nvGrpSpPr>
        <p:grpSpPr>
          <a:xfrm>
            <a:off x="8404650" y="1605579"/>
            <a:ext cx="3474720" cy="3474720"/>
            <a:chOff x="7540214" y="1605579"/>
            <a:chExt cx="3474720" cy="347472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3FC9FC7-9C42-46F4-B288-D22E5B673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540214" y="1605579"/>
              <a:ext cx="3474720" cy="347472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7078FFF-16FE-4F34-9A57-4F210E3E0FFA}"/>
                </a:ext>
              </a:extLst>
            </p:cNvPr>
            <p:cNvSpPr txBox="1"/>
            <p:nvPr/>
          </p:nvSpPr>
          <p:spPr>
            <a:xfrm>
              <a:off x="7900518" y="1828799"/>
              <a:ext cx="9492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bending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FEDEB4E-36F7-4998-9BE5-A7945D729133}"/>
              </a:ext>
            </a:extLst>
          </p:cNvPr>
          <p:cNvSpPr txBox="1"/>
          <p:nvPr/>
        </p:nvSpPr>
        <p:spPr>
          <a:xfrm>
            <a:off x="636494" y="5378824"/>
            <a:ext cx="1725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Profile at output</a:t>
            </a:r>
          </a:p>
        </p:txBody>
      </p:sp>
    </p:spTree>
    <p:extLst>
      <p:ext uri="{BB962C8B-B14F-4D97-AF65-F5344CB8AC3E}">
        <p14:creationId xmlns:p14="http://schemas.microsoft.com/office/powerpoint/2010/main" val="296714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394</Words>
  <Application>Microsoft Office PowerPoint</Application>
  <PresentationFormat>Widescreen</PresentationFormat>
  <Paragraphs>169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DXS Optics Summary</vt:lpstr>
      <vt:lpstr>Zigzag-9481eV-Si-111-220-440, tolerance</vt:lpstr>
      <vt:lpstr>Zigzag-9481eV-Si-111-220-440, spatial</vt:lpstr>
      <vt:lpstr>Zigzag-9481eV-Si-111-220-440, spatial</vt:lpstr>
      <vt:lpstr>Zigzag-9481eV-Si-111-220-440, spectrum</vt:lpstr>
      <vt:lpstr>Zigzag-9481eV-Si-111-220-440, spectrum</vt:lpstr>
      <vt:lpstr>2DCM-9481eV-Si-111-220-440, tolerance</vt:lpstr>
      <vt:lpstr>2DCM-9481eV-Si-111-220-440, spatial</vt:lpstr>
      <vt:lpstr>2DCM-9481eV-Si-111-220-440, spatial</vt:lpstr>
      <vt:lpstr>2DCM-9481eV-Si-111-220-440, spectrum</vt:lpstr>
      <vt:lpstr>2DCM-9481eV-Si-111-220-440, spectrum</vt:lpstr>
      <vt:lpstr>Phase plate at HHLM</vt:lpstr>
      <vt:lpstr>Phase difference at HHLM, close slit</vt:lpstr>
      <vt:lpstr>Phase difference at HHLM, open slit</vt:lpstr>
      <vt:lpstr>Phase plate at HRM</vt:lpstr>
      <vt:lpstr>Phase difference at HRM, close slit</vt:lpstr>
      <vt:lpstr>Phase difference at HRM, open slit</vt:lpstr>
      <vt:lpstr>Beam profiles comparison (HHLM open)</vt:lpstr>
      <vt:lpstr>Beam spectrum comparison (HHLM open)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DXS Optics Summary</dc:title>
  <dc:creator>Nan Wang</dc:creator>
  <cp:lastModifiedBy>Nan Wang</cp:lastModifiedBy>
  <cp:revision>150</cp:revision>
  <dcterms:created xsi:type="dcterms:W3CDTF">2021-08-05T09:47:55Z</dcterms:created>
  <dcterms:modified xsi:type="dcterms:W3CDTF">2021-08-12T06:20:29Z</dcterms:modified>
</cp:coreProperties>
</file>