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7" r:id="rId5"/>
    <p:sldId id="269" r:id="rId6"/>
    <p:sldId id="266" r:id="rId7"/>
    <p:sldId id="268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">
          <p15:clr>
            <a:srgbClr val="A4A3A4"/>
          </p15:clr>
        </p15:guide>
        <p15:guide id="2" orient="horz" pos="1294">
          <p15:clr>
            <a:srgbClr val="A4A3A4"/>
          </p15:clr>
        </p15:guide>
        <p15:guide id="3" orient="horz" pos="3745">
          <p15:clr>
            <a:srgbClr val="A4A3A4"/>
          </p15:clr>
        </p15:guide>
        <p15:guide id="4" orient="horz" pos="3980">
          <p15:clr>
            <a:srgbClr val="A4A3A4"/>
          </p15:clr>
        </p15:guide>
        <p15:guide id="5" orient="horz" pos="1052">
          <p15:clr>
            <a:srgbClr val="A4A3A4"/>
          </p15:clr>
        </p15:guide>
        <p15:guide id="6" orient="horz" pos="1741">
          <p15:clr>
            <a:srgbClr val="A4A3A4"/>
          </p15:clr>
        </p15:guide>
        <p15:guide id="7" orient="horz" pos="4183">
          <p15:clr>
            <a:srgbClr val="A4A3A4"/>
          </p15:clr>
        </p15:guide>
        <p15:guide id="8" orient="horz" pos="566">
          <p15:clr>
            <a:srgbClr val="A4A3A4"/>
          </p15:clr>
        </p15:guide>
        <p15:guide id="9" orient="horz" pos="2808">
          <p15:clr>
            <a:srgbClr val="A4A3A4"/>
          </p15:clr>
        </p15:guide>
        <p15:guide id="10" pos="2880">
          <p15:clr>
            <a:srgbClr val="A4A3A4"/>
          </p15:clr>
        </p15:guide>
        <p15:guide id="11" pos="363">
          <p15:clr>
            <a:srgbClr val="A4A3A4"/>
          </p15:clr>
        </p15:guide>
        <p15:guide id="12" pos="5396">
          <p15:clr>
            <a:srgbClr val="A4A3A4"/>
          </p15:clr>
        </p15:guide>
        <p15:guide id="13" pos="282">
          <p15:clr>
            <a:srgbClr val="A4A3A4"/>
          </p15:clr>
        </p15:guide>
        <p15:guide id="14" pos="3784">
          <p15:clr>
            <a:srgbClr val="A4A3A4"/>
          </p15:clr>
        </p15:guide>
        <p15:guide id="15" pos="3736">
          <p15:clr>
            <a:srgbClr val="A4A3A4"/>
          </p15:clr>
        </p15:guide>
        <p15:guide id="16" pos="2179">
          <p15:clr>
            <a:srgbClr val="A4A3A4"/>
          </p15:clr>
        </p15:guide>
        <p15:guide id="17" pos="5464">
          <p15:clr>
            <a:srgbClr val="A4A3A4"/>
          </p15:clr>
        </p15:guide>
        <p15:guide id="18" pos="38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1E32"/>
    <a:srgbClr val="FFFFFF"/>
    <a:srgbClr val="C75B12"/>
    <a:srgbClr val="E17000"/>
    <a:srgbClr val="5B8F22"/>
    <a:srgbClr val="D2C295"/>
    <a:srgbClr val="A79E70"/>
    <a:srgbClr val="4D4F53"/>
    <a:srgbClr val="0099CC"/>
    <a:srgbClr val="69B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 showGuides="1">
      <p:cViewPr varScale="1">
        <p:scale>
          <a:sx n="78" d="100"/>
          <a:sy n="78" d="100"/>
        </p:scale>
        <p:origin x="150" y="672"/>
      </p:cViewPr>
      <p:guideLst>
        <p:guide orient="horz" pos="326"/>
        <p:guide orient="horz" pos="1294"/>
        <p:guide orient="horz" pos="3745"/>
        <p:guide orient="horz" pos="3980"/>
        <p:guide orient="horz" pos="1052"/>
        <p:guide orient="horz" pos="1741"/>
        <p:guide orient="horz" pos="4183"/>
        <p:guide orient="horz" pos="566"/>
        <p:guide orient="horz" pos="2808"/>
        <p:guide pos="2880"/>
        <p:guide pos="363"/>
        <p:guide pos="5396"/>
        <p:guide pos="282"/>
        <p:guide pos="3784"/>
        <p:guide pos="3736"/>
        <p:guide pos="2179"/>
        <p:guide pos="5464"/>
        <p:guide pos="38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BF33E-D9A7-42CC-B598-9AD8356CBB5A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AAB5D-0CC4-45A8-B4B6-0B8B738A4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18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48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434" y="6196867"/>
            <a:ext cx="2275566" cy="661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195"/>
            <a:ext cx="1973584" cy="717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213" y="536575"/>
            <a:ext cx="8008937" cy="2246313"/>
          </a:xfrm>
        </p:spPr>
        <p:txBody>
          <a:bodyPr anchor="b" anchorCtr="0">
            <a:noAutofit/>
          </a:bodyPr>
          <a:lstStyle>
            <a:lvl1pPr>
              <a:defRPr sz="43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213" y="3646170"/>
            <a:ext cx="7989887" cy="2187702"/>
          </a:xfrm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57213" y="2755011"/>
            <a:ext cx="8008937" cy="63588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CA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500"/>
            <a:ext cx="9158400" cy="68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5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810895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 b="0"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388620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1" name="Content Placeholder 15"/>
          <p:cNvSpPr>
            <a:spLocks noGrp="1"/>
          </p:cNvSpPr>
          <p:nvPr>
            <p:ph sz="quarter" idx="15"/>
          </p:nvPr>
        </p:nvSpPr>
        <p:spPr>
          <a:xfrm>
            <a:off x="4648200" y="1252729"/>
            <a:ext cx="388620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46488" y="1252728"/>
            <a:ext cx="2442340" cy="2481072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646488" y="3886200"/>
            <a:ext cx="2442340" cy="243205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242954" y="1243584"/>
            <a:ext cx="2442340" cy="5065522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57200" y="1243584"/>
            <a:ext cx="3013075" cy="5065522"/>
          </a:xfrm>
        </p:spPr>
        <p:txBody>
          <a:bodyPr/>
          <a:lstStyle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964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5"/>
          </p:nvPr>
        </p:nvSpPr>
        <p:spPr>
          <a:xfrm>
            <a:off x="6007100" y="1243584"/>
            <a:ext cx="2667000" cy="506552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57200" y="1243584"/>
            <a:ext cx="5484812" cy="5065522"/>
          </a:xfrm>
        </p:spPr>
        <p:txBody>
          <a:bodyPr/>
          <a:lstStyle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547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lIns="432000"/>
          <a:lstStyle>
            <a:lvl1pPr>
              <a:defRPr b="1" baseline="0">
                <a:solidFill>
                  <a:srgbClr val="FF0000"/>
                </a:solidFill>
              </a:defRPr>
            </a:lvl1pPr>
          </a:lstStyle>
          <a:p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***INSTRUCTIONS ON HOW TO APPLY IMAGE MASKING TO SLIDE LAYOUT***</a:t>
            </a:r>
            <a:br>
              <a:rPr lang="en-CA" dirty="0"/>
            </a:br>
            <a:r>
              <a:rPr lang="en-CA" dirty="0"/>
              <a:t>STEP 1: Click icon to insert image</a:t>
            </a:r>
            <a:br>
              <a:rPr lang="en-CA" dirty="0"/>
            </a:br>
            <a:r>
              <a:rPr lang="en-CA" dirty="0"/>
              <a:t>STEP 2: Once image is inserted, right-click image, and choose ‘Send to Back’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69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22" y="129091"/>
            <a:ext cx="8103570" cy="753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3584"/>
            <a:ext cx="8109919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6150" y="6318251"/>
            <a:ext cx="318932" cy="539750"/>
          </a:xfrm>
          <a:prstGeom prst="rect">
            <a:avLst/>
          </a:prstGeom>
        </p:spPr>
        <p:txBody>
          <a:bodyPr vert="horz" lIns="72000" tIns="57600" rIns="72000" bIns="45720" rtlCol="0" anchor="ctr"/>
          <a:lstStyle>
            <a:lvl1pPr algn="l">
              <a:defRPr sz="11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4" r:id="rId3"/>
    <p:sldLayoutId id="2147483671" r:id="rId4"/>
    <p:sldLayoutId id="2147483672" r:id="rId5"/>
    <p:sldLayoutId id="2147483673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Font typeface="Arial" pitchFamily="34" charset="0"/>
        <a:buNone/>
        <a:defRPr sz="2400" b="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3838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bg2"/>
        </a:buClr>
        <a:buSzPct val="120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905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3838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77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image" Target="../media/image28.emf"/><Relationship Id="rId7" Type="http://schemas.openxmlformats.org/officeDocument/2006/relationships/image" Target="../media/image30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2.xlsx"/><Relationship Id="rId11" Type="http://schemas.openxmlformats.org/officeDocument/2006/relationships/image" Target="../media/image32.emf"/><Relationship Id="rId5" Type="http://schemas.openxmlformats.org/officeDocument/2006/relationships/image" Target="../media/image29.emf"/><Relationship Id="rId10" Type="http://schemas.openxmlformats.org/officeDocument/2006/relationships/package" Target="../embeddings/Microsoft_Excel_Worksheet4.xlsx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3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DXS Optics Simulation: HHLM</a:t>
            </a:r>
          </a:p>
        </p:txBody>
      </p:sp>
      <p:pic>
        <p:nvPicPr>
          <p:cNvPr id="3" name="图片 2" descr="图片包含 图形用户界面&#10;&#10;描述已自动生成">
            <a:extLst>
              <a:ext uri="{FF2B5EF4-FFF2-40B4-BE49-F238E27FC236}">
                <a16:creationId xmlns:a16="http://schemas.microsoft.com/office/drawing/2014/main" id="{60E06F7A-A829-486E-A6DB-8F098BBA1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5" name="图片 4" descr="图片包含 图形用户界面&#10;&#10;描述已自动生成">
            <a:extLst>
              <a:ext uri="{FF2B5EF4-FFF2-40B4-BE49-F238E27FC236}">
                <a16:creationId xmlns:a16="http://schemas.microsoft.com/office/drawing/2014/main" id="{A3535FF3-1DFE-4765-8C91-F51BF7338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10" name="图片 9" descr="图表&#10;&#10;描述已自动生成">
            <a:extLst>
              <a:ext uri="{FF2B5EF4-FFF2-40B4-BE49-F238E27FC236}">
                <a16:creationId xmlns:a16="http://schemas.microsoft.com/office/drawing/2014/main" id="{9C5F39FA-69AA-447D-86C6-A508B848E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13" name="图片 12" descr="图表&#10;&#10;描述已自动生成">
            <a:extLst>
              <a:ext uri="{FF2B5EF4-FFF2-40B4-BE49-F238E27FC236}">
                <a16:creationId xmlns:a16="http://schemas.microsoft.com/office/drawing/2014/main" id="{81517946-7AE3-4F67-89E5-AADEFC6E3E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17" name="图片 16" descr="图表&#10;&#10;描述已自动生成">
            <a:extLst>
              <a:ext uri="{FF2B5EF4-FFF2-40B4-BE49-F238E27FC236}">
                <a16:creationId xmlns:a16="http://schemas.microsoft.com/office/drawing/2014/main" id="{F5D855AB-599E-4A55-9C80-F421E5079B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8C1D65E-578D-46EB-A8C8-16647596927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B95A2CAD-2CE7-462C-B9D0-55075A6ECE7E}"/>
              </a:ext>
            </a:extLst>
          </p:cNvPr>
          <p:cNvGrpSpPr/>
          <p:nvPr/>
        </p:nvGrpSpPr>
        <p:grpSpPr>
          <a:xfrm>
            <a:off x="41421" y="1528842"/>
            <a:ext cx="4277431" cy="858193"/>
            <a:chOff x="-10231" y="2691706"/>
            <a:chExt cx="4277431" cy="858193"/>
          </a:xfrm>
        </p:grpSpPr>
        <p:pic>
          <p:nvPicPr>
            <p:cNvPr id="8" name="图片 7" descr="图标&#10;&#10;描述已自动生成">
              <a:extLst>
                <a:ext uri="{FF2B5EF4-FFF2-40B4-BE49-F238E27FC236}">
                  <a16:creationId xmlns:a16="http://schemas.microsoft.com/office/drawing/2014/main" id="{BC572F0F-225C-4E43-97D0-68D42D1B2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2832093"/>
              <a:ext cx="4267200" cy="557113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C8B965A-AF3B-40E4-B914-72BA9835A9F5}"/>
                </a:ext>
              </a:extLst>
            </p:cNvPr>
            <p:cNvSpPr txBox="1"/>
            <p:nvPr/>
          </p:nvSpPr>
          <p:spPr>
            <a:xfrm>
              <a:off x="-10231" y="2975080"/>
              <a:ext cx="5116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Source</a:t>
              </a:r>
              <a:endParaRPr lang="zh-CN" altLang="en-US" sz="8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5DEDA80-C43B-4C0E-A7BC-5D4CE1AB9A38}"/>
                </a:ext>
              </a:extLst>
            </p:cNvPr>
            <p:cNvSpPr txBox="1"/>
            <p:nvPr/>
          </p:nvSpPr>
          <p:spPr>
            <a:xfrm>
              <a:off x="913887" y="2852054"/>
              <a:ext cx="8499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CRL0, 290.0m</a:t>
              </a:r>
              <a:endParaRPr lang="zh-CN" altLang="en-US" sz="8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92DAA88-14F6-4E8E-830D-4DB25B2F5E34}"/>
                </a:ext>
              </a:extLst>
            </p:cNvPr>
            <p:cNvSpPr txBox="1"/>
            <p:nvPr/>
          </p:nvSpPr>
          <p:spPr>
            <a:xfrm>
              <a:off x="1704174" y="3260695"/>
              <a:ext cx="92668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HHLM1, 295.0m</a:t>
              </a:r>
              <a:endParaRPr lang="zh-CN" altLang="en-US" sz="800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E52A002-8C48-49DB-8F59-F5D16297FF53}"/>
                </a:ext>
              </a:extLst>
            </p:cNvPr>
            <p:cNvSpPr txBox="1"/>
            <p:nvPr/>
          </p:nvSpPr>
          <p:spPr>
            <a:xfrm>
              <a:off x="2725981" y="2765466"/>
              <a:ext cx="100441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HHLM4, 295.68m</a:t>
              </a:r>
              <a:endParaRPr lang="zh-CN" altLang="en-US" sz="80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4D94245-B35A-46B1-957C-898BAE799702}"/>
                </a:ext>
              </a:extLst>
            </p:cNvPr>
            <p:cNvSpPr txBox="1"/>
            <p:nvPr/>
          </p:nvSpPr>
          <p:spPr>
            <a:xfrm>
              <a:off x="1751452" y="2691706"/>
              <a:ext cx="100441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HHLM2, 295.18m</a:t>
              </a:r>
              <a:endParaRPr lang="zh-CN" altLang="en-US" sz="8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86EB37F-CB93-41B7-898D-5A61444AFDFF}"/>
                </a:ext>
              </a:extLst>
            </p:cNvPr>
            <p:cNvSpPr txBox="1"/>
            <p:nvPr/>
          </p:nvSpPr>
          <p:spPr>
            <a:xfrm>
              <a:off x="2624839" y="3334455"/>
              <a:ext cx="92668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HHLM3, 295.5m</a:t>
              </a:r>
              <a:endParaRPr lang="zh-CN" altLang="en-US" sz="800" dirty="0"/>
            </a:p>
          </p:txBody>
        </p:sp>
      </p:grpSp>
      <p:sp>
        <p:nvSpPr>
          <p:cNvPr id="43" name="箭头: 下 42">
            <a:extLst>
              <a:ext uri="{FF2B5EF4-FFF2-40B4-BE49-F238E27FC236}">
                <a16:creationId xmlns:a16="http://schemas.microsoft.com/office/drawing/2014/main" id="{4C36EEE9-DD57-4884-867C-F916B44E514E}"/>
              </a:ext>
            </a:extLst>
          </p:cNvPr>
          <p:cNvSpPr/>
          <p:nvPr/>
        </p:nvSpPr>
        <p:spPr>
          <a:xfrm flipV="1">
            <a:off x="1339151" y="2088047"/>
            <a:ext cx="45719" cy="138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下 43">
            <a:extLst>
              <a:ext uri="{FF2B5EF4-FFF2-40B4-BE49-F238E27FC236}">
                <a16:creationId xmlns:a16="http://schemas.microsoft.com/office/drawing/2014/main" id="{CAD86A59-A295-459A-8365-2B7835A35ACE}"/>
              </a:ext>
            </a:extLst>
          </p:cNvPr>
          <p:cNvSpPr/>
          <p:nvPr/>
        </p:nvSpPr>
        <p:spPr>
          <a:xfrm rot="10800000" flipV="1">
            <a:off x="2375016" y="1835486"/>
            <a:ext cx="45719" cy="138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35A61B8D-DF28-42DF-A9A2-040AAF2CF56A}"/>
              </a:ext>
            </a:extLst>
          </p:cNvPr>
          <p:cNvSpPr/>
          <p:nvPr/>
        </p:nvSpPr>
        <p:spPr>
          <a:xfrm rot="20085514" flipV="1">
            <a:off x="2686231" y="1954924"/>
            <a:ext cx="45719" cy="138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下 45">
            <a:extLst>
              <a:ext uri="{FF2B5EF4-FFF2-40B4-BE49-F238E27FC236}">
                <a16:creationId xmlns:a16="http://schemas.microsoft.com/office/drawing/2014/main" id="{3B871AA7-1708-4117-8204-129287427FD2}"/>
              </a:ext>
            </a:extLst>
          </p:cNvPr>
          <p:cNvSpPr/>
          <p:nvPr/>
        </p:nvSpPr>
        <p:spPr>
          <a:xfrm rot="12281055" flipV="1">
            <a:off x="2861201" y="1819250"/>
            <a:ext cx="45719" cy="138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06B07949-BC3B-4425-B9ED-DFEEC60336ED}"/>
              </a:ext>
            </a:extLst>
          </p:cNvPr>
          <p:cNvSpPr/>
          <p:nvPr/>
        </p:nvSpPr>
        <p:spPr>
          <a:xfrm rot="20505016" flipV="1">
            <a:off x="3043324" y="1955459"/>
            <a:ext cx="45719" cy="138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下 47">
            <a:extLst>
              <a:ext uri="{FF2B5EF4-FFF2-40B4-BE49-F238E27FC236}">
                <a16:creationId xmlns:a16="http://schemas.microsoft.com/office/drawing/2014/main" id="{B7A21A9F-48B4-4F00-9CB7-A78E02D16109}"/>
              </a:ext>
            </a:extLst>
          </p:cNvPr>
          <p:cNvSpPr/>
          <p:nvPr/>
        </p:nvSpPr>
        <p:spPr>
          <a:xfrm flipV="1">
            <a:off x="3347386" y="1938011"/>
            <a:ext cx="45719" cy="138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54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DXS Optics Simulation: HRM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51ADE7A-A2FD-4D2E-8EB4-FCAE1A0A42C3}"/>
              </a:ext>
            </a:extLst>
          </p:cNvPr>
          <p:cNvGrpSpPr/>
          <p:nvPr/>
        </p:nvGrpSpPr>
        <p:grpSpPr>
          <a:xfrm>
            <a:off x="1631907" y="1295400"/>
            <a:ext cx="7284882" cy="888628"/>
            <a:chOff x="1631907" y="1295400"/>
            <a:chExt cx="7284882" cy="888628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20EFF7D0-EBFD-40C8-A99B-A5BBA9A2B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1907" y="1308347"/>
              <a:ext cx="7284882" cy="825253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25B6F00-9174-4A5A-A642-1A183A82D4F2}"/>
                </a:ext>
              </a:extLst>
            </p:cNvPr>
            <p:cNvSpPr txBox="1"/>
            <p:nvPr/>
          </p:nvSpPr>
          <p:spPr>
            <a:xfrm>
              <a:off x="3688074" y="1968584"/>
              <a:ext cx="92668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C1, 300.0m</a:t>
              </a:r>
              <a:endParaRPr lang="zh-CN" altLang="en-US" sz="8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63205A0-4A5C-43BD-A143-7DEF5DF6D9A9}"/>
                </a:ext>
              </a:extLst>
            </p:cNvPr>
            <p:cNvSpPr txBox="1"/>
            <p:nvPr/>
          </p:nvSpPr>
          <p:spPr>
            <a:xfrm>
              <a:off x="3680298" y="1389709"/>
              <a:ext cx="92668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C2, 300.02m</a:t>
              </a:r>
              <a:endParaRPr lang="zh-CN" altLang="en-US" sz="8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5A3829B-924D-4C7A-90A1-5A5E1FA593C8}"/>
                </a:ext>
              </a:extLst>
            </p:cNvPr>
            <p:cNvSpPr txBox="1"/>
            <p:nvPr/>
          </p:nvSpPr>
          <p:spPr>
            <a:xfrm>
              <a:off x="7458992" y="1348401"/>
              <a:ext cx="92668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C3, 340.02m</a:t>
              </a:r>
              <a:endParaRPr lang="zh-CN" altLang="en-US" sz="8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D5EB7D6-4148-41E9-805B-7D76CE8AF294}"/>
                </a:ext>
              </a:extLst>
            </p:cNvPr>
            <p:cNvSpPr txBox="1"/>
            <p:nvPr/>
          </p:nvSpPr>
          <p:spPr>
            <a:xfrm>
              <a:off x="7252336" y="1956385"/>
              <a:ext cx="92668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C4, 340.04m</a:t>
              </a:r>
              <a:endParaRPr lang="zh-CN" altLang="en-US" sz="8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A71E2D0-C65E-47A4-B875-C3529A376DD8}"/>
                </a:ext>
              </a:extLst>
            </p:cNvPr>
            <p:cNvSpPr txBox="1"/>
            <p:nvPr/>
          </p:nvSpPr>
          <p:spPr>
            <a:xfrm>
              <a:off x="4503607" y="1295400"/>
              <a:ext cx="92668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CRL1, 310.02m</a:t>
              </a:r>
              <a:endParaRPr lang="zh-CN" altLang="en-US" sz="8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D31A3A1-4104-47C2-996B-1BA295D6AA22}"/>
                </a:ext>
              </a:extLst>
            </p:cNvPr>
            <p:cNvSpPr txBox="1"/>
            <p:nvPr/>
          </p:nvSpPr>
          <p:spPr>
            <a:xfrm>
              <a:off x="6396886" y="1807816"/>
              <a:ext cx="92668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CRL2, 330.02m</a:t>
              </a:r>
              <a:endParaRPr lang="zh-CN" altLang="en-US" sz="8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553D32B-C441-4596-BBFA-FFE894684CD3}"/>
                </a:ext>
              </a:extLst>
            </p:cNvPr>
            <p:cNvSpPr txBox="1"/>
            <p:nvPr/>
          </p:nvSpPr>
          <p:spPr>
            <a:xfrm>
              <a:off x="5470205" y="1878093"/>
              <a:ext cx="92668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Slit, 320.02m</a:t>
              </a:r>
              <a:endParaRPr lang="zh-CN" altLang="en-US" sz="8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BA2D608-B206-466E-9D3E-AD1D1953E4F7}"/>
                </a:ext>
              </a:extLst>
            </p:cNvPr>
            <p:cNvSpPr txBox="1"/>
            <p:nvPr/>
          </p:nvSpPr>
          <p:spPr>
            <a:xfrm>
              <a:off x="2514600" y="1574263"/>
              <a:ext cx="8499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CRL0, 290.0m</a:t>
              </a:r>
              <a:endParaRPr lang="zh-CN" altLang="en-US" sz="800" dirty="0"/>
            </a:p>
          </p:txBody>
        </p:sp>
      </p:grpSp>
      <p:pic>
        <p:nvPicPr>
          <p:cNvPr id="4" name="图片 3" descr="图片包含 图形用户界面&#10;&#10;描述已自动生成">
            <a:extLst>
              <a:ext uri="{FF2B5EF4-FFF2-40B4-BE49-F238E27FC236}">
                <a16:creationId xmlns:a16="http://schemas.microsoft.com/office/drawing/2014/main" id="{29E3C565-2BF5-42A2-AED2-45FD831E7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6" name="图片 5" descr="图片包含 图形用户界面&#10;&#10;描述已自动生成">
            <a:extLst>
              <a:ext uri="{FF2B5EF4-FFF2-40B4-BE49-F238E27FC236}">
                <a16:creationId xmlns:a16="http://schemas.microsoft.com/office/drawing/2014/main" id="{00EE1460-9D2D-48DF-B606-EDCC88DB1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11" name="图片 10" descr="图片包含 图形用户界面&#10;&#10;描述已自动生成">
            <a:extLst>
              <a:ext uri="{FF2B5EF4-FFF2-40B4-BE49-F238E27FC236}">
                <a16:creationId xmlns:a16="http://schemas.microsoft.com/office/drawing/2014/main" id="{6063FECE-E477-4989-B634-15A23F658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28" name="图片 27" descr="图片包含 图形用户界面&#10;&#10;描述已自动生成">
            <a:extLst>
              <a:ext uri="{FF2B5EF4-FFF2-40B4-BE49-F238E27FC236}">
                <a16:creationId xmlns:a16="http://schemas.microsoft.com/office/drawing/2014/main" id="{ED8B86BD-CFDB-415F-9857-844EF2824F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32" name="图片 31" descr="图表&#10;&#10;描述已自动生成">
            <a:extLst>
              <a:ext uri="{FF2B5EF4-FFF2-40B4-BE49-F238E27FC236}">
                <a16:creationId xmlns:a16="http://schemas.microsoft.com/office/drawing/2014/main" id="{2A1BC6EB-74C5-4E72-8E64-88CE784124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0" name="图片 39" descr="图表&#10;&#10;中度可信度描述已自动生成">
            <a:extLst>
              <a:ext uri="{FF2B5EF4-FFF2-40B4-BE49-F238E27FC236}">
                <a16:creationId xmlns:a16="http://schemas.microsoft.com/office/drawing/2014/main" id="{963C8C51-777A-4869-8EEC-A567865055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2" name="图片 41" descr="图形用户界面&#10;&#10;中度可信度描述已自动生成">
            <a:extLst>
              <a:ext uri="{FF2B5EF4-FFF2-40B4-BE49-F238E27FC236}">
                <a16:creationId xmlns:a16="http://schemas.microsoft.com/office/drawing/2014/main" id="{2886CE4B-F2B0-4A44-9D14-C0B287E472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4" name="图片 43" descr="图形用户界面&#10;&#10;描述已自动生成">
            <a:extLst>
              <a:ext uri="{FF2B5EF4-FFF2-40B4-BE49-F238E27FC236}">
                <a16:creationId xmlns:a16="http://schemas.microsoft.com/office/drawing/2014/main" id="{E25A632C-207D-4E35-9939-8B53CAD28E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6" name="图片 45" descr="图形用户界面&#10;&#10;低可信度描述已自动生成">
            <a:extLst>
              <a:ext uri="{FF2B5EF4-FFF2-40B4-BE49-F238E27FC236}">
                <a16:creationId xmlns:a16="http://schemas.microsoft.com/office/drawing/2014/main" id="{65F47891-D0E0-48EB-AAA1-9438D7FB8E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47" name="箭头: 下 46">
            <a:extLst>
              <a:ext uri="{FF2B5EF4-FFF2-40B4-BE49-F238E27FC236}">
                <a16:creationId xmlns:a16="http://schemas.microsoft.com/office/drawing/2014/main" id="{64540BA3-3A1D-4FDF-961D-EED747706755}"/>
              </a:ext>
            </a:extLst>
          </p:cNvPr>
          <p:cNvSpPr/>
          <p:nvPr/>
        </p:nvSpPr>
        <p:spPr>
          <a:xfrm flipV="1">
            <a:off x="2809764" y="1938011"/>
            <a:ext cx="45719" cy="138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下 47">
            <a:extLst>
              <a:ext uri="{FF2B5EF4-FFF2-40B4-BE49-F238E27FC236}">
                <a16:creationId xmlns:a16="http://schemas.microsoft.com/office/drawing/2014/main" id="{AF13A38D-4E75-4AAF-8656-DF79D52F55D5}"/>
              </a:ext>
            </a:extLst>
          </p:cNvPr>
          <p:cNvSpPr/>
          <p:nvPr/>
        </p:nvSpPr>
        <p:spPr>
          <a:xfrm flipV="1">
            <a:off x="3736445" y="1926157"/>
            <a:ext cx="45719" cy="138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48440317-A7A3-4F39-813F-980534EAC4ED}"/>
              </a:ext>
            </a:extLst>
          </p:cNvPr>
          <p:cNvSpPr/>
          <p:nvPr/>
        </p:nvSpPr>
        <p:spPr>
          <a:xfrm rot="7416263" flipV="1">
            <a:off x="3829547" y="1670145"/>
            <a:ext cx="45719" cy="138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下 49">
            <a:extLst>
              <a:ext uri="{FF2B5EF4-FFF2-40B4-BE49-F238E27FC236}">
                <a16:creationId xmlns:a16="http://schemas.microsoft.com/office/drawing/2014/main" id="{37F7BF14-1279-4EB0-9BF5-03E86DC083AD}"/>
              </a:ext>
            </a:extLst>
          </p:cNvPr>
          <p:cNvSpPr/>
          <p:nvPr/>
        </p:nvSpPr>
        <p:spPr>
          <a:xfrm flipV="1">
            <a:off x="4749843" y="1710713"/>
            <a:ext cx="45719" cy="138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DE1486F9-AFA5-4253-B1F7-4DFA97E0FFFC}"/>
              </a:ext>
            </a:extLst>
          </p:cNvPr>
          <p:cNvSpPr/>
          <p:nvPr/>
        </p:nvSpPr>
        <p:spPr>
          <a:xfrm flipV="1">
            <a:off x="5773412" y="1712822"/>
            <a:ext cx="45719" cy="138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82F98889-7F45-4853-985E-A9A3C58ADFC1}"/>
              </a:ext>
            </a:extLst>
          </p:cNvPr>
          <p:cNvSpPr/>
          <p:nvPr/>
        </p:nvSpPr>
        <p:spPr>
          <a:xfrm flipV="1">
            <a:off x="6648114" y="1704576"/>
            <a:ext cx="45719" cy="138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B915DEFB-D65E-4101-92E5-A91EED7652A2}"/>
              </a:ext>
            </a:extLst>
          </p:cNvPr>
          <p:cNvSpPr/>
          <p:nvPr/>
        </p:nvSpPr>
        <p:spPr>
          <a:xfrm flipV="1">
            <a:off x="7615574" y="1703402"/>
            <a:ext cx="45719" cy="138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6D3A7FFE-C6BE-4BDB-93CC-4BA5FD9B3282}"/>
              </a:ext>
            </a:extLst>
          </p:cNvPr>
          <p:cNvSpPr/>
          <p:nvPr/>
        </p:nvSpPr>
        <p:spPr>
          <a:xfrm rot="14575370" flipV="1">
            <a:off x="7856482" y="1719579"/>
            <a:ext cx="45719" cy="138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下 54">
            <a:extLst>
              <a:ext uri="{FF2B5EF4-FFF2-40B4-BE49-F238E27FC236}">
                <a16:creationId xmlns:a16="http://schemas.microsoft.com/office/drawing/2014/main" id="{CBCFD00D-EE55-48A4-8000-AF44EEEC00EA}"/>
              </a:ext>
            </a:extLst>
          </p:cNvPr>
          <p:cNvSpPr/>
          <p:nvPr/>
        </p:nvSpPr>
        <p:spPr>
          <a:xfrm flipV="1">
            <a:off x="7996186" y="1899436"/>
            <a:ext cx="45719" cy="138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片 56" descr="图形用户界面, 应用程序&#10;&#10;描述已自动生成">
            <a:extLst>
              <a:ext uri="{FF2B5EF4-FFF2-40B4-BE49-F238E27FC236}">
                <a16:creationId xmlns:a16="http://schemas.microsoft.com/office/drawing/2014/main" id="{1A203D42-DD38-4B28-BE74-8F782A4C0F7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4572000"/>
            <a:ext cx="9144000" cy="2286000"/>
          </a:xfrm>
          <a:prstGeom prst="rect">
            <a:avLst/>
          </a:prstGeom>
        </p:spPr>
      </p:pic>
      <p:pic>
        <p:nvPicPr>
          <p:cNvPr id="59" name="图片 58" descr="图形用户界面&#10;&#10;低可信度描述已自动生成">
            <a:extLst>
              <a:ext uri="{FF2B5EF4-FFF2-40B4-BE49-F238E27FC236}">
                <a16:creationId xmlns:a16="http://schemas.microsoft.com/office/drawing/2014/main" id="{ED3662B4-3FEB-4CB7-B82F-E2CA6E6008E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4572000"/>
            <a:ext cx="9144000" cy="2286000"/>
          </a:xfrm>
          <a:prstGeom prst="rect">
            <a:avLst/>
          </a:prstGeom>
        </p:spPr>
      </p:pic>
      <p:pic>
        <p:nvPicPr>
          <p:cNvPr id="61" name="图片 60" descr="图表&#10;&#10;描述已自动生成">
            <a:extLst>
              <a:ext uri="{FF2B5EF4-FFF2-40B4-BE49-F238E27FC236}">
                <a16:creationId xmlns:a16="http://schemas.microsoft.com/office/drawing/2014/main" id="{353B3B13-A1FD-4924-9CCA-1311CB292FD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4571999"/>
            <a:ext cx="9144000" cy="2286000"/>
          </a:xfrm>
          <a:prstGeom prst="rect">
            <a:avLst/>
          </a:prstGeom>
        </p:spPr>
      </p:pic>
      <p:pic>
        <p:nvPicPr>
          <p:cNvPr id="63" name="图片 62" descr="图表&#10;&#10;描述已自动生成">
            <a:extLst>
              <a:ext uri="{FF2B5EF4-FFF2-40B4-BE49-F238E27FC236}">
                <a16:creationId xmlns:a16="http://schemas.microsoft.com/office/drawing/2014/main" id="{5F9FF656-8CA9-4CB1-B4F3-94AF68C24C5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4569215"/>
            <a:ext cx="9144000" cy="2286000"/>
          </a:xfrm>
          <a:prstGeom prst="rect">
            <a:avLst/>
          </a:prstGeom>
        </p:spPr>
      </p:pic>
      <p:pic>
        <p:nvPicPr>
          <p:cNvPr id="65" name="图片 64" descr="图形用户界面&#10;&#10;低可信度描述已自动生成">
            <a:extLst>
              <a:ext uri="{FF2B5EF4-FFF2-40B4-BE49-F238E27FC236}">
                <a16:creationId xmlns:a16="http://schemas.microsoft.com/office/drawing/2014/main" id="{6BEF11EF-1DA9-48CB-AE8D-4A95D3496DD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4572001"/>
            <a:ext cx="914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7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8E50E02-ED18-45B5-BAE9-F683BD91DA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8CE5AF7-5152-4D7F-A045-FCADBDE7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8B15B1-00CF-4A35-9D88-2E8E180F7B78}"/>
              </a:ext>
            </a:extLst>
          </p:cNvPr>
          <p:cNvSpPr txBox="1"/>
          <p:nvPr/>
        </p:nvSpPr>
        <p:spPr>
          <a:xfrm>
            <a:off x="46468" y="3544995"/>
            <a:ext cx="879273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400" dirty="0"/>
              <a:t>The challenge of simulating HHLM+HRM together is that: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/>
              <a:t>HHLM1 has a b-factor of 11.83,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/>
              <a:t>but C2 has a b-factor of 0.24</a:t>
            </a:r>
          </a:p>
          <a:p>
            <a:pPr>
              <a:spcBef>
                <a:spcPts val="600"/>
              </a:spcBef>
            </a:pPr>
            <a:r>
              <a:rPr lang="en-US" altLang="zh-CN" sz="1400" dirty="0"/>
              <a:t>The way SRW keeps track of the axes: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/>
              <a:t>space: </a:t>
            </a:r>
            <a:r>
              <a:rPr lang="en-US" altLang="zh-CN" sz="1400" i="1" dirty="0" err="1"/>
              <a:t>resolution</a:t>
            </a:r>
            <a:r>
              <a:rPr lang="en-US" altLang="zh-CN" sz="1400" i="1" baseline="-25000" dirty="0" err="1"/>
              <a:t>new</a:t>
            </a:r>
            <a:r>
              <a:rPr lang="en-US" altLang="zh-CN" sz="1400" i="1" dirty="0"/>
              <a:t> = </a:t>
            </a:r>
            <a:r>
              <a:rPr lang="en-US" altLang="zh-CN" sz="1400" i="1" dirty="0" err="1"/>
              <a:t>resolution</a:t>
            </a:r>
            <a:r>
              <a:rPr lang="en-US" altLang="zh-CN" sz="1400" i="1" baseline="-25000" dirty="0" err="1"/>
              <a:t>old</a:t>
            </a:r>
            <a:r>
              <a:rPr lang="en-US" altLang="zh-CN" sz="1400" i="1" dirty="0"/>
              <a:t> * </a:t>
            </a:r>
            <a:r>
              <a:rPr lang="en-US" altLang="zh-CN" sz="1400" i="1" dirty="0" err="1"/>
              <a:t>b</a:t>
            </a:r>
            <a:r>
              <a:rPr lang="en-US" altLang="zh-CN" sz="1400" i="1" baseline="-25000" dirty="0" err="1"/>
              <a:t>factor</a:t>
            </a:r>
            <a:r>
              <a:rPr lang="en-US" altLang="zh-CN" sz="1400" i="1" baseline="-25000" dirty="0"/>
              <a:t> </a:t>
            </a:r>
            <a:r>
              <a:rPr lang="en-US" altLang="zh-CN" sz="1400" i="1" dirty="0"/>
              <a:t>; </a:t>
            </a:r>
            <a:r>
              <a:rPr lang="en-US" altLang="zh-CN" sz="1400" i="1" dirty="0" err="1"/>
              <a:t>range</a:t>
            </a:r>
            <a:r>
              <a:rPr lang="en-US" altLang="zh-CN" sz="1400" i="1" baseline="-25000" dirty="0" err="1"/>
              <a:t>new</a:t>
            </a:r>
            <a:r>
              <a:rPr lang="en-US" altLang="zh-CN" sz="1400" i="1" dirty="0"/>
              <a:t> = </a:t>
            </a:r>
            <a:r>
              <a:rPr lang="en-US" altLang="zh-CN" sz="1400" i="1" dirty="0" err="1"/>
              <a:t>resolution</a:t>
            </a:r>
            <a:r>
              <a:rPr lang="en-US" altLang="zh-CN" sz="1400" i="1" baseline="-25000" dirty="0" err="1"/>
              <a:t>new</a:t>
            </a:r>
            <a:r>
              <a:rPr lang="en-US" altLang="zh-CN" sz="1400" i="1" dirty="0"/>
              <a:t> * # of pts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/>
              <a:t>time/energy: </a:t>
            </a:r>
            <a:r>
              <a:rPr lang="en-US" altLang="zh-CN" sz="1400" dirty="0" err="1"/>
              <a:t>resolution</a:t>
            </a:r>
            <a:r>
              <a:rPr lang="en-US" altLang="zh-CN" sz="1400" baseline="-25000" dirty="0" err="1"/>
              <a:t>new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resolution</a:t>
            </a:r>
            <a:r>
              <a:rPr lang="en-US" altLang="zh-CN" sz="1400" baseline="-25000" dirty="0" err="1"/>
              <a:t>old</a:t>
            </a:r>
            <a:endParaRPr lang="en-US" altLang="zh-CN" sz="1400" dirty="0"/>
          </a:p>
          <a:p>
            <a:pPr>
              <a:spcBef>
                <a:spcPts val="600"/>
              </a:spcBef>
            </a:pPr>
            <a:r>
              <a:rPr lang="en-US" altLang="zh-CN" sz="1400" dirty="0"/>
              <a:t>This means the x-axis needs to be expanded in resolution for HHLM1 and then in range for C2. Hence 12 times memory wasted in space.</a:t>
            </a:r>
          </a:p>
          <a:p>
            <a:pPr>
              <a:spcBef>
                <a:spcPts val="600"/>
              </a:spcBef>
            </a:pPr>
            <a:r>
              <a:rPr lang="en-US" altLang="zh-CN" sz="1400" dirty="0"/>
              <a:t>Also, SRW creates aliasing when decreasing sampling resolution manually, so the number of points per dimension can only increase</a:t>
            </a:r>
            <a:endParaRPr lang="zh-CN" altLang="en-US" sz="1400" dirty="0"/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C290AD1F-94B0-4A9B-803F-EC16A5839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021120"/>
              </p:ext>
            </p:extLst>
          </p:nvPr>
        </p:nvGraphicFramePr>
        <p:xfrm>
          <a:off x="46468" y="2560483"/>
          <a:ext cx="6540500" cy="904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6565">
                  <a:extLst>
                    <a:ext uri="{9D8B030D-6E8A-4147-A177-3AD203B41FA5}">
                      <a16:colId xmlns:a16="http://schemas.microsoft.com/office/drawing/2014/main" val="1089005733"/>
                    </a:ext>
                  </a:extLst>
                </a:gridCol>
                <a:gridCol w="1230705">
                  <a:extLst>
                    <a:ext uri="{9D8B030D-6E8A-4147-A177-3AD203B41FA5}">
                      <a16:colId xmlns:a16="http://schemas.microsoft.com/office/drawing/2014/main" val="1875163218"/>
                    </a:ext>
                  </a:extLst>
                </a:gridCol>
                <a:gridCol w="672447">
                  <a:extLst>
                    <a:ext uri="{9D8B030D-6E8A-4147-A177-3AD203B41FA5}">
                      <a16:colId xmlns:a16="http://schemas.microsoft.com/office/drawing/2014/main" val="805742450"/>
                    </a:ext>
                  </a:extLst>
                </a:gridCol>
                <a:gridCol w="685135">
                  <a:extLst>
                    <a:ext uri="{9D8B030D-6E8A-4147-A177-3AD203B41FA5}">
                      <a16:colId xmlns:a16="http://schemas.microsoft.com/office/drawing/2014/main" val="1668933870"/>
                    </a:ext>
                  </a:extLst>
                </a:gridCol>
                <a:gridCol w="596321">
                  <a:extLst>
                    <a:ext uri="{9D8B030D-6E8A-4147-A177-3AD203B41FA5}">
                      <a16:colId xmlns:a16="http://schemas.microsoft.com/office/drawing/2014/main" val="288551921"/>
                    </a:ext>
                  </a:extLst>
                </a:gridCol>
                <a:gridCol w="685135">
                  <a:extLst>
                    <a:ext uri="{9D8B030D-6E8A-4147-A177-3AD203B41FA5}">
                      <a16:colId xmlns:a16="http://schemas.microsoft.com/office/drawing/2014/main" val="1065547700"/>
                    </a:ext>
                  </a:extLst>
                </a:gridCol>
                <a:gridCol w="710510">
                  <a:extLst>
                    <a:ext uri="{9D8B030D-6E8A-4147-A177-3AD203B41FA5}">
                      <a16:colId xmlns:a16="http://schemas.microsoft.com/office/drawing/2014/main" val="1372505665"/>
                    </a:ext>
                  </a:extLst>
                </a:gridCol>
                <a:gridCol w="713682">
                  <a:extLst>
                    <a:ext uri="{9D8B030D-6E8A-4147-A177-3AD203B41FA5}">
                      <a16:colId xmlns:a16="http://schemas.microsoft.com/office/drawing/2014/main" val="225831644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Pulse duration (fs)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bandwidth (meV)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HHLM (s)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Ram (GB)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HRM (s)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Ram (GB)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Total (s)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Ram (GB)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704856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1200.0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1.51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0:00:11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0:00:16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1.73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solidFill>
                            <a:srgbClr val="FF0000"/>
                          </a:solidFill>
                          <a:effectLst/>
                        </a:rPr>
                        <a:t>0:03:03</a:t>
                      </a:r>
                      <a:endParaRPr lang="en-US" altLang="zh-CN" sz="11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solidFill>
                            <a:srgbClr val="FF0000"/>
                          </a:solidFill>
                          <a:effectLst/>
                        </a:rPr>
                        <a:t>20.77 </a:t>
                      </a:r>
                      <a:endParaRPr lang="en-US" altLang="zh-CN" sz="11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462951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400.0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4.52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0:00:26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0:00:16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1.73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solidFill>
                            <a:srgbClr val="FF0000"/>
                          </a:solidFill>
                          <a:effectLst/>
                        </a:rPr>
                        <a:t>0:04:32</a:t>
                      </a:r>
                      <a:endParaRPr lang="en-US" altLang="zh-CN" sz="11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0.42 </a:t>
                      </a:r>
                      <a:endParaRPr lang="en-US" altLang="zh-CN" sz="11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2668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20.0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90.37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0:08:42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42.2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0:02:31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20.77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solidFill>
                            <a:srgbClr val="FF0000"/>
                          </a:solidFill>
                          <a:effectLst/>
                        </a:rPr>
                        <a:t>6:19:18</a:t>
                      </a:r>
                      <a:endParaRPr lang="en-US" altLang="zh-CN" sz="11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solidFill>
                            <a:srgbClr val="FF0000"/>
                          </a:solidFill>
                          <a:effectLst/>
                        </a:rPr>
                        <a:t>2700.55 </a:t>
                      </a:r>
                      <a:endParaRPr lang="en-US" altLang="zh-CN" sz="11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50490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1807.40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2:53:56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843.92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0:50:19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346.22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solidFill>
                            <a:srgbClr val="FF0000"/>
                          </a:solidFill>
                          <a:effectLst/>
                        </a:rPr>
                        <a:t>126:26:01</a:t>
                      </a:r>
                      <a:endParaRPr lang="en-US" altLang="zh-CN" sz="11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54010.92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0382495"/>
                  </a:ext>
                </a:extLst>
              </a:tr>
            </a:tbl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451F5DA3-6CBB-4F61-AA0F-F2491029D09D}"/>
              </a:ext>
            </a:extLst>
          </p:cNvPr>
          <p:cNvSpPr txBox="1"/>
          <p:nvPr/>
        </p:nvSpPr>
        <p:spPr>
          <a:xfrm>
            <a:off x="6629400" y="2419384"/>
            <a:ext cx="24681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The numbers in this table are calculated under the following initial conditions: 512 x 8 points in space and a minimum of 1 </a:t>
            </a:r>
            <a:r>
              <a:rPr lang="en-US" altLang="zh-CN" sz="1200" dirty="0" err="1"/>
              <a:t>meV</a:t>
            </a:r>
            <a:r>
              <a:rPr lang="en-US" altLang="zh-CN" sz="1200" dirty="0"/>
              <a:t> energy resolution. For large bandwidth simulations, the energy resolution can be decreased slightly to accommodate for the maximum ram limit (750 GB at NERSC)</a:t>
            </a:r>
            <a:endParaRPr lang="zh-CN" altLang="en-US" sz="1200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B787E01-9537-4140-80F1-72756469A581}"/>
              </a:ext>
            </a:extLst>
          </p:cNvPr>
          <p:cNvGrpSpPr/>
          <p:nvPr/>
        </p:nvGrpSpPr>
        <p:grpSpPr>
          <a:xfrm>
            <a:off x="0" y="1256493"/>
            <a:ext cx="9144000" cy="1233559"/>
            <a:chOff x="0" y="1256493"/>
            <a:chExt cx="9144000" cy="1233559"/>
          </a:xfrm>
        </p:grpSpPr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C1958DCD-7130-46FF-A3ED-A892B9FBF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0" y="1256493"/>
              <a:ext cx="9144000" cy="1233559"/>
            </a:xfrm>
            <a:prstGeom prst="rect">
              <a:avLst/>
            </a:prstGeom>
          </p:spPr>
        </p:pic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0F7277D7-1E52-45DC-99B2-095EADAA9ABB}"/>
                </a:ext>
              </a:extLst>
            </p:cNvPr>
            <p:cNvSpPr txBox="1"/>
            <p:nvPr/>
          </p:nvSpPr>
          <p:spPr>
            <a:xfrm>
              <a:off x="38063" y="1814056"/>
              <a:ext cx="5116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Source</a:t>
              </a:r>
              <a:endParaRPr lang="zh-CN" altLang="en-US" sz="800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748C91B-0745-424E-A695-AF8AE008E4B9}"/>
                </a:ext>
              </a:extLst>
            </p:cNvPr>
            <p:cNvSpPr txBox="1"/>
            <p:nvPr/>
          </p:nvSpPr>
          <p:spPr>
            <a:xfrm>
              <a:off x="962181" y="1691030"/>
              <a:ext cx="8499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CRL0, 290.0m</a:t>
              </a:r>
              <a:endParaRPr lang="zh-CN" altLang="en-US" sz="800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0ABEAC1-B3AB-4F00-8A12-AA7F7E8FCDB8}"/>
                </a:ext>
              </a:extLst>
            </p:cNvPr>
            <p:cNvSpPr txBox="1"/>
            <p:nvPr/>
          </p:nvSpPr>
          <p:spPr>
            <a:xfrm>
              <a:off x="2605153" y="2228182"/>
              <a:ext cx="92668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HHLM3, 295.5m</a:t>
              </a:r>
              <a:endParaRPr lang="zh-CN" altLang="en-US" sz="800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6515E54-10C5-427D-BDFE-80FC3F028A7A}"/>
                </a:ext>
              </a:extLst>
            </p:cNvPr>
            <p:cNvSpPr txBox="1"/>
            <p:nvPr/>
          </p:nvSpPr>
          <p:spPr>
            <a:xfrm>
              <a:off x="1752468" y="2157751"/>
              <a:ext cx="92668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HHLM1, 295.0m</a:t>
              </a:r>
              <a:endParaRPr lang="zh-CN" altLang="en-US" sz="800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E18F6A28-A97C-4485-9078-A25317783D05}"/>
                </a:ext>
              </a:extLst>
            </p:cNvPr>
            <p:cNvSpPr txBox="1"/>
            <p:nvPr/>
          </p:nvSpPr>
          <p:spPr>
            <a:xfrm>
              <a:off x="2774275" y="1604442"/>
              <a:ext cx="100441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HHLM4, 295.68m</a:t>
              </a:r>
              <a:endParaRPr lang="zh-CN" altLang="en-US" sz="800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9D9813A5-DAC9-497F-AFE0-072B11145A78}"/>
                </a:ext>
              </a:extLst>
            </p:cNvPr>
            <p:cNvSpPr txBox="1"/>
            <p:nvPr/>
          </p:nvSpPr>
          <p:spPr>
            <a:xfrm>
              <a:off x="1799746" y="1530682"/>
              <a:ext cx="100441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HHLM2, 295.18m</a:t>
              </a:r>
              <a:endParaRPr lang="zh-CN" altLang="en-US" sz="800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7E89040-E54A-49E7-9390-290731EAB7F1}"/>
                </a:ext>
              </a:extLst>
            </p:cNvPr>
            <p:cNvSpPr txBox="1"/>
            <p:nvPr/>
          </p:nvSpPr>
          <p:spPr>
            <a:xfrm>
              <a:off x="3688074" y="2012269"/>
              <a:ext cx="92668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C1, 300.0m</a:t>
              </a:r>
              <a:endParaRPr lang="zh-CN" altLang="en-US" sz="800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E88603E-FF92-46F9-A249-77B09F8017D9}"/>
                </a:ext>
              </a:extLst>
            </p:cNvPr>
            <p:cNvSpPr txBox="1"/>
            <p:nvPr/>
          </p:nvSpPr>
          <p:spPr>
            <a:xfrm>
              <a:off x="3680298" y="1433394"/>
              <a:ext cx="92668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C2, 300.02m</a:t>
              </a:r>
              <a:endParaRPr lang="zh-CN" altLang="en-US" sz="800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729D3A76-4608-4004-8999-3EC687341CF6}"/>
                </a:ext>
              </a:extLst>
            </p:cNvPr>
            <p:cNvSpPr txBox="1"/>
            <p:nvPr/>
          </p:nvSpPr>
          <p:spPr>
            <a:xfrm>
              <a:off x="7458992" y="1392086"/>
              <a:ext cx="92668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C3, 340.02m</a:t>
              </a:r>
              <a:endParaRPr lang="zh-CN" altLang="en-US" sz="8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D21AA4D-9CC3-4043-BD4D-D42049434000}"/>
                </a:ext>
              </a:extLst>
            </p:cNvPr>
            <p:cNvSpPr txBox="1"/>
            <p:nvPr/>
          </p:nvSpPr>
          <p:spPr>
            <a:xfrm>
              <a:off x="7560903" y="2012269"/>
              <a:ext cx="92668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C4, 340.04m</a:t>
              </a:r>
              <a:endParaRPr lang="zh-CN" altLang="en-US" sz="800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8186CA1-7253-46C1-B0EB-9133D29989EE}"/>
                </a:ext>
              </a:extLst>
            </p:cNvPr>
            <p:cNvSpPr txBox="1"/>
            <p:nvPr/>
          </p:nvSpPr>
          <p:spPr>
            <a:xfrm>
              <a:off x="4503607" y="1339085"/>
              <a:ext cx="92668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CRL1, 310.02m</a:t>
              </a:r>
              <a:endParaRPr lang="zh-CN" altLang="en-US" sz="800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961D4F6D-AE37-41E0-A871-631A4141F7AD}"/>
                </a:ext>
              </a:extLst>
            </p:cNvPr>
            <p:cNvSpPr txBox="1"/>
            <p:nvPr/>
          </p:nvSpPr>
          <p:spPr>
            <a:xfrm>
              <a:off x="6396886" y="1823546"/>
              <a:ext cx="92668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CRL2, 330.02m</a:t>
              </a:r>
              <a:endParaRPr lang="zh-CN" altLang="en-US" sz="800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53C852E-BB6F-47C1-8FAC-D5EC6CDC1528}"/>
                </a:ext>
              </a:extLst>
            </p:cNvPr>
            <p:cNvSpPr txBox="1"/>
            <p:nvPr/>
          </p:nvSpPr>
          <p:spPr>
            <a:xfrm>
              <a:off x="5470205" y="1921778"/>
              <a:ext cx="92668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Slit, 320.02m</a:t>
              </a:r>
              <a:endParaRPr lang="zh-CN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076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8759304-D92D-4AD3-A700-61691A7400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116F516-C7F8-4D0F-AFA0-69E8DD25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Detailed  sampling parameter calculation</a:t>
            </a:r>
            <a:endParaRPr lang="zh-CN" altLang="en-US" dirty="0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3550B52E-0E76-4AA8-A68B-8631501352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022289"/>
              </p:ext>
            </p:extLst>
          </p:nvPr>
        </p:nvGraphicFramePr>
        <p:xfrm>
          <a:off x="44112" y="1371600"/>
          <a:ext cx="9055775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8850016" imgH="5257800" progId="Excel.Sheet.12">
                  <p:embed/>
                </p:oleObj>
              </mc:Choice>
              <mc:Fallback>
                <p:oleObj name="Worksheet" r:id="rId2" imgW="18850016" imgH="5257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112" y="1371600"/>
                        <a:ext cx="9055775" cy="2525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F0A378E8-CE5D-4F9F-B885-C211EEAE29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060584"/>
              </p:ext>
            </p:extLst>
          </p:nvPr>
        </p:nvGraphicFramePr>
        <p:xfrm>
          <a:off x="155510" y="3988466"/>
          <a:ext cx="4236098" cy="1244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8658158" imgH="2543175" progId="Excel.Sheet.12">
                  <p:embed/>
                </p:oleObj>
              </mc:Choice>
              <mc:Fallback>
                <p:oleObj name="Worksheet" r:id="rId4" imgW="8658158" imgH="25431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510" y="3988466"/>
                        <a:ext cx="4236098" cy="1244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1BED8B09-B110-436C-8C4C-366A730D11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555276"/>
              </p:ext>
            </p:extLst>
          </p:nvPr>
        </p:nvGraphicFramePr>
        <p:xfrm>
          <a:off x="155510" y="5323886"/>
          <a:ext cx="60960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2334955" imgH="2543175" progId="Excel.Sheet.12">
                  <p:embed/>
                </p:oleObj>
              </mc:Choice>
              <mc:Fallback>
                <p:oleObj name="Worksheet" r:id="rId6" imgW="12334955" imgH="25431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510" y="5323886"/>
                        <a:ext cx="60960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7F601F4D-6225-4E13-AA6B-97F39E7D28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114724"/>
              </p:ext>
            </p:extLst>
          </p:nvPr>
        </p:nvGraphicFramePr>
        <p:xfrm>
          <a:off x="6279502" y="5323886"/>
          <a:ext cx="2096216" cy="345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448344" imgH="733561" progId="Excel.Sheet.12">
                  <p:embed/>
                </p:oleObj>
              </mc:Choice>
              <mc:Fallback>
                <p:oleObj name="Worksheet" r:id="rId8" imgW="4448344" imgH="7335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79502" y="5323886"/>
                        <a:ext cx="2096216" cy="345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652BF073-2791-4054-8ACA-C2D8BFAAFD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307130"/>
              </p:ext>
            </p:extLst>
          </p:nvPr>
        </p:nvGraphicFramePr>
        <p:xfrm>
          <a:off x="4419600" y="3988466"/>
          <a:ext cx="2096216" cy="334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4600693" imgH="733561" progId="Excel.Sheet.12">
                  <p:embed/>
                </p:oleObj>
              </mc:Choice>
              <mc:Fallback>
                <p:oleObj name="Worksheet" r:id="rId10" imgW="4600693" imgH="7335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19600" y="3988466"/>
                        <a:ext cx="2096216" cy="334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25386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Blank">
  <a:themeElements>
    <a:clrScheme name="SLAC_RevisedPalette_2012">
      <a:dk1>
        <a:srgbClr val="000000"/>
      </a:dk1>
      <a:lt1>
        <a:sysClr val="window" lastClr="FFFFFF"/>
      </a:lt1>
      <a:dk2>
        <a:srgbClr val="E17000"/>
      </a:dk2>
      <a:lt2>
        <a:srgbClr val="A4001D"/>
      </a:lt2>
      <a:accent1>
        <a:srgbClr val="A4001D"/>
      </a:accent1>
      <a:accent2>
        <a:srgbClr val="E17000"/>
      </a:accent2>
      <a:accent3>
        <a:srgbClr val="4D4F53"/>
      </a:accent3>
      <a:accent4>
        <a:srgbClr val="545455"/>
      </a:accent4>
      <a:accent5>
        <a:srgbClr val="0099CC"/>
      </a:accent5>
      <a:accent6>
        <a:srgbClr val="69BE28"/>
      </a:accent6>
      <a:hlink>
        <a:srgbClr val="A4001D"/>
      </a:hlink>
      <a:folHlink>
        <a:srgbClr val="A4001D"/>
      </a:folHlink>
    </a:clrScheme>
    <a:fontScheme name="TH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09C022A5BACE4D8A86646BFE6F373A" ma:contentTypeVersion="6" ma:contentTypeDescription="Create a new document." ma:contentTypeScope="" ma:versionID="fa09eca8e9885d653412965b564ef40e">
  <xsd:schema xmlns:xsd="http://www.w3.org/2001/XMLSchema" xmlns:xs="http://www.w3.org/2001/XMLSchema" xmlns:p="http://schemas.microsoft.com/office/2006/metadata/properties" xmlns:ns1="http://schemas.microsoft.com/sharepoint/v3" xmlns:ns2="be4c3ea6-cad5-4867-91d9-7216788d6e80" targetNamespace="http://schemas.microsoft.com/office/2006/metadata/properties" ma:root="true" ma:fieldsID="5e650a32204f281424193f6b0635a9f5" ns1:_="" ns2:_="">
    <xsd:import namespace="http://schemas.microsoft.com/sharepoint/v3"/>
    <xsd:import namespace="be4c3ea6-cad5-4867-91d9-7216788d6e8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AreasOfScience" minOccurs="0"/>
                <xsd:element ref="ns2:Instruments" minOccurs="0"/>
                <xsd:element ref="ns2:ContentCategory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4c3ea6-cad5-4867-91d9-7216788d6e80" elementFormDefault="qualified">
    <xsd:import namespace="http://schemas.microsoft.com/office/2006/documentManagement/types"/>
    <xsd:import namespace="http://schemas.microsoft.com/office/infopath/2007/PartnerControls"/>
    <xsd:element name="AreasOfScience" ma:index="10" nillable="true" ma:displayName="AreasOfScience" ma:list="{e1f02b6c-c9b2-4349-9939-471bf3a1aa7d}" ma:internalName="AreasOfScience" ma:showField="Title" ma:web="be4c3ea6-cad5-4867-91d9-7216788d6e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nstruments" ma:index="11" nillable="true" ma:displayName="Instruments" ma:list="{b890da74-bd63-4911-b17a-af6e8f3c956b}" ma:internalName="Instruments" ma:showField="Title" ma:web="be4c3ea6-cad5-4867-91d9-7216788d6e80" ma:requiredMultiChoice="tru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ontentCategory1" ma:index="12" nillable="true" ma:displayName="ContentCategory" ma:format="Dropdown" ma:internalName="ContentCategory1">
      <xsd:simpleType>
        <xsd:restriction base="dms:Choice">
          <xsd:enumeration value="Articles"/>
          <xsd:enumeration value="Design Documents"/>
          <xsd:enumeration value="Posters"/>
          <xsd:enumeration value="Talks"/>
          <xsd:enumeration value="XFEL Facilities"/>
          <xsd:enumeration value="X-Ray Interes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reasOfScience xmlns="be4c3ea6-cad5-4867-91d9-7216788d6e80"/>
    <ContentCategory1 xmlns="be4c3ea6-cad5-4867-91d9-7216788d6e80">Talks</ContentCategory1>
    <PublishingExpirationDate xmlns="http://schemas.microsoft.com/sharepoint/v3" xsi:nil="true"/>
    <Instruments xmlns="be4c3ea6-cad5-4867-91d9-7216788d6e80">
      <Value>7</Value>
    </Instruments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D38D205-A273-4ABA-A83A-77DB3B1F88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0C2239-B20E-4DE6-814B-AECCA40A80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e4c3ea6-cad5-4867-91d9-7216788d6e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DC465C-0AFA-4B02-8D00-CB14DF55DD98}">
  <ds:schemaRefs>
    <ds:schemaRef ds:uri="http://schemas.microsoft.com/office/2006/metadata/properties"/>
    <ds:schemaRef ds:uri="http://schemas.microsoft.com/office/infopath/2007/PartnerControls"/>
    <ds:schemaRef ds:uri="be4c3ea6-cad5-4867-91d9-7216788d6e80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SLAC_PPT_052412</Template>
  <TotalTime>0</TotalTime>
  <Words>320</Words>
  <Application>Microsoft Office PowerPoint</Application>
  <PresentationFormat>全屏显示(4:3)</PresentationFormat>
  <Paragraphs>86</Paragraphs>
  <Slides>4</Slides>
  <Notes>2</Notes>
  <HiddenSlides>1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Blank</vt:lpstr>
      <vt:lpstr>Worksheet</vt:lpstr>
      <vt:lpstr>DXS Optics Simulation: HHLM</vt:lpstr>
      <vt:lpstr>DXS Optics Simulation: HRM</vt:lpstr>
      <vt:lpstr>Challenge</vt:lpstr>
      <vt:lpstr>Detailed  sampling parameter calculation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SLAC Presentation Template - White</dc:title>
  <dc:creator/>
  <cp:lastModifiedBy/>
  <cp:revision>1</cp:revision>
  <dcterms:created xsi:type="dcterms:W3CDTF">2012-06-11T23:50:00Z</dcterms:created>
  <dcterms:modified xsi:type="dcterms:W3CDTF">2021-04-05T23:09:12Z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0x0101003309C022A5BACE4D8A86646BFE6F373A</vt:lpwstr>
  </property>
</Properties>
</file>