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5" r:id="rId5"/>
    <p:sldId id="266" r:id="rId6"/>
    <p:sldId id="276" r:id="rId7"/>
    <p:sldId id="277" r:id="rId8"/>
    <p:sldId id="278" r:id="rId9"/>
    <p:sldId id="279" r:id="rId10"/>
    <p:sldId id="280" r:id="rId11"/>
    <p:sldId id="28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996FB-A3E5-47E4-B894-AC892D62E0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001EABB-1E78-4E71-A335-60326E038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756AD1-DC16-476D-B33D-220136D1DD4A}"/>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5" name="页脚占位符 4">
            <a:extLst>
              <a:ext uri="{FF2B5EF4-FFF2-40B4-BE49-F238E27FC236}">
                <a16:creationId xmlns:a16="http://schemas.microsoft.com/office/drawing/2014/main" id="{50719A07-FD8B-4530-889B-1E005A4E1A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64D3CF-703E-4A23-8554-E0FB0E9997A4}"/>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272009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72B1F-49EB-494A-9E7D-B9A368BAB6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9CE80B-D632-49E7-9BE6-E5E9536F4B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C24559-E2EE-4AEE-A930-589AB1482EF8}"/>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5" name="页脚占位符 4">
            <a:extLst>
              <a:ext uri="{FF2B5EF4-FFF2-40B4-BE49-F238E27FC236}">
                <a16:creationId xmlns:a16="http://schemas.microsoft.com/office/drawing/2014/main" id="{7821E49E-D54C-4498-87CE-2659882B5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29BAB-24FD-42F5-847B-0343A22668A7}"/>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25335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E6FF37-5CD6-4985-A42A-C9026E12C6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AEFE9AB-E3F7-472E-8275-6B9DC393EC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0E3B9F-39C9-4367-A191-431D0572178A}"/>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5" name="页脚占位符 4">
            <a:extLst>
              <a:ext uri="{FF2B5EF4-FFF2-40B4-BE49-F238E27FC236}">
                <a16:creationId xmlns:a16="http://schemas.microsoft.com/office/drawing/2014/main" id="{5346A63A-C22B-4C55-B6B4-59879B7473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3B2357-F3D5-461E-9E19-E3BB6FA09646}"/>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337872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E6951-7172-4CE1-B4CA-6D6952A765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99BF43-6EEF-44E0-8DD3-4975521D8C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BB3CFA-747A-47C9-AC06-CD6A5830D6FD}"/>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5" name="页脚占位符 4">
            <a:extLst>
              <a:ext uri="{FF2B5EF4-FFF2-40B4-BE49-F238E27FC236}">
                <a16:creationId xmlns:a16="http://schemas.microsoft.com/office/drawing/2014/main" id="{BF086788-AC76-4A72-AC2C-D8E442C705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10082A-DCFF-4937-9CB0-6D563A94BF1A}"/>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382581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4CDA3-7865-4D9D-9AEC-8C2670C5FE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6FAF6C-3B5F-4EEA-93AB-78193D631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EE0FAE-87D3-419D-B58A-FAB42F243325}"/>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5" name="页脚占位符 4">
            <a:extLst>
              <a:ext uri="{FF2B5EF4-FFF2-40B4-BE49-F238E27FC236}">
                <a16:creationId xmlns:a16="http://schemas.microsoft.com/office/drawing/2014/main" id="{8D8E61B5-4A97-4E4A-B044-F9DE94DED4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BB3EE5-64D7-4191-BAB5-EB8A91C06713}"/>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194076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B804E-3BA0-4455-A105-A4751460FD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059DE7-0E04-430C-94A1-2366921BAEA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003E47-5FD7-44EF-BF73-CFFB5E23178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ADF59B-EDE4-4502-B243-BB0AE6E1B566}"/>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6" name="页脚占位符 5">
            <a:extLst>
              <a:ext uri="{FF2B5EF4-FFF2-40B4-BE49-F238E27FC236}">
                <a16:creationId xmlns:a16="http://schemas.microsoft.com/office/drawing/2014/main" id="{FA6A791E-4211-436E-AB7A-1FB644FCD6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29B6F5-5115-47D6-86AB-ADBDA4439061}"/>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408151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0E26E-0549-4229-8B92-53B0E7D9F5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001A05-3A88-44E2-BD05-8FDA8260D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5F5CBB-CB36-47F1-840B-B0A00833F9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019870-2181-4EF8-A2BA-1A54D507F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17EF3BB-C64D-432A-8233-23EE893238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18D207-45E5-4156-9BBD-8151956EC212}"/>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8" name="页脚占位符 7">
            <a:extLst>
              <a:ext uri="{FF2B5EF4-FFF2-40B4-BE49-F238E27FC236}">
                <a16:creationId xmlns:a16="http://schemas.microsoft.com/office/drawing/2014/main" id="{3689E0D0-2B3A-4834-80E9-642982E6F4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C056C8-E99D-4F3E-8522-E64DA33E0B9D}"/>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249953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6C369-84E4-4BE5-8149-DE19647B08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591E05-919A-4960-B3CA-C69C1E133389}"/>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4" name="页脚占位符 3">
            <a:extLst>
              <a:ext uri="{FF2B5EF4-FFF2-40B4-BE49-F238E27FC236}">
                <a16:creationId xmlns:a16="http://schemas.microsoft.com/office/drawing/2014/main" id="{9332DEC9-6AB1-4CEC-B3CA-E0371BF7B0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B394C9-0680-418A-88E3-3CD95AAA300F}"/>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297782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E22E11-281C-4AAD-832D-EDFBF307AE6B}"/>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3" name="页脚占位符 2">
            <a:extLst>
              <a:ext uri="{FF2B5EF4-FFF2-40B4-BE49-F238E27FC236}">
                <a16:creationId xmlns:a16="http://schemas.microsoft.com/office/drawing/2014/main" id="{66338399-0EE7-4802-A84B-26B45B41A9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EA1C44-69C5-4865-9F11-CB27E6591871}"/>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31756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9264D-E49E-4261-B7A1-B7CB9DDB63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42E67B-1E93-4897-8E77-A5E94E8AB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CC2A1D-27D2-44D4-8035-D8C535151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4A6B97-C559-4315-8325-7F00CA74FAD7}"/>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6" name="页脚占位符 5">
            <a:extLst>
              <a:ext uri="{FF2B5EF4-FFF2-40B4-BE49-F238E27FC236}">
                <a16:creationId xmlns:a16="http://schemas.microsoft.com/office/drawing/2014/main" id="{B333C64D-1285-44CC-A8F4-3525FB1585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4461BF-901B-4B0B-9F1B-59F84AE7FF99}"/>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301127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BFBB4-862C-422F-A26D-9173B90223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ADBDC-EE40-4052-BDAB-0C6BF63F9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A2626A-AB80-41F7-9E9E-5976018F7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C687E7-5CD9-4AC9-85AC-A78E13CEB99A}"/>
              </a:ext>
            </a:extLst>
          </p:cNvPr>
          <p:cNvSpPr>
            <a:spLocks noGrp="1"/>
          </p:cNvSpPr>
          <p:nvPr>
            <p:ph type="dt" sz="half" idx="10"/>
          </p:nvPr>
        </p:nvSpPr>
        <p:spPr/>
        <p:txBody>
          <a:bodyPr/>
          <a:lstStyle/>
          <a:p>
            <a:fld id="{8D986A1E-6E8C-4D0E-ACA0-8F70AF2F45CD}" type="datetimeFigureOut">
              <a:rPr lang="zh-CN" altLang="en-US" smtClean="0"/>
              <a:t>2021/3/27</a:t>
            </a:fld>
            <a:endParaRPr lang="zh-CN" altLang="en-US"/>
          </a:p>
        </p:txBody>
      </p:sp>
      <p:sp>
        <p:nvSpPr>
          <p:cNvPr id="6" name="页脚占位符 5">
            <a:extLst>
              <a:ext uri="{FF2B5EF4-FFF2-40B4-BE49-F238E27FC236}">
                <a16:creationId xmlns:a16="http://schemas.microsoft.com/office/drawing/2014/main" id="{FE03BC8A-22B6-4EB0-AF1A-79E5ED61C4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8769C6-E0A2-4031-9EDA-AB925807FCD4}"/>
              </a:ext>
            </a:extLst>
          </p:cNvPr>
          <p:cNvSpPr>
            <a:spLocks noGrp="1"/>
          </p:cNvSpPr>
          <p:nvPr>
            <p:ph type="sldNum" sz="quarter" idx="12"/>
          </p:nvPr>
        </p:nvSpPr>
        <p:spPr/>
        <p:txBody>
          <a:body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272790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40DB5E-4D2B-4FCE-9B6F-9C09FA922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8A85AD-FF4A-47D0-9CF9-12AE9BAC1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C7A7A6-8D00-426E-93D6-25C77FD44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86A1E-6E8C-4D0E-ACA0-8F70AF2F45CD}" type="datetimeFigureOut">
              <a:rPr lang="zh-CN" altLang="en-US" smtClean="0"/>
              <a:t>2021/3/27</a:t>
            </a:fld>
            <a:endParaRPr lang="zh-CN" altLang="en-US"/>
          </a:p>
        </p:txBody>
      </p:sp>
      <p:sp>
        <p:nvSpPr>
          <p:cNvPr id="5" name="页脚占位符 4">
            <a:extLst>
              <a:ext uri="{FF2B5EF4-FFF2-40B4-BE49-F238E27FC236}">
                <a16:creationId xmlns:a16="http://schemas.microsoft.com/office/drawing/2014/main" id="{80074142-8B1C-4945-9F6B-D33902FFB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31387A-B9E3-4742-810F-1C652B617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C44E1-6AAA-4A00-8CE4-E94CAB5256D1}" type="slidenum">
              <a:rPr lang="zh-CN" altLang="en-US" smtClean="0"/>
              <a:t>‹#›</a:t>
            </a:fld>
            <a:endParaRPr lang="zh-CN" altLang="en-US"/>
          </a:p>
        </p:txBody>
      </p:sp>
    </p:spTree>
    <p:extLst>
      <p:ext uri="{BB962C8B-B14F-4D97-AF65-F5344CB8AC3E}">
        <p14:creationId xmlns:p14="http://schemas.microsoft.com/office/powerpoint/2010/main" val="4107482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572E5-43CE-40B7-AD13-7A0743ECC0A2}"/>
              </a:ext>
            </a:extLst>
          </p:cNvPr>
          <p:cNvSpPr>
            <a:spLocks noGrp="1"/>
          </p:cNvSpPr>
          <p:nvPr>
            <p:ph type="ctrTitle"/>
          </p:nvPr>
        </p:nvSpPr>
        <p:spPr/>
        <p:txBody>
          <a:bodyPr/>
          <a:lstStyle/>
          <a:p>
            <a:r>
              <a:rPr lang="en-US" altLang="zh-CN" dirty="0"/>
              <a:t>DXS Optics Simulation</a:t>
            </a:r>
            <a:endParaRPr lang="zh-CN" altLang="en-US" dirty="0"/>
          </a:p>
        </p:txBody>
      </p:sp>
      <p:sp>
        <p:nvSpPr>
          <p:cNvPr id="3" name="副标题 2">
            <a:extLst>
              <a:ext uri="{FF2B5EF4-FFF2-40B4-BE49-F238E27FC236}">
                <a16:creationId xmlns:a16="http://schemas.microsoft.com/office/drawing/2014/main" id="{6F25FF6E-C7F7-464C-9521-B3C55E01731D}"/>
              </a:ext>
            </a:extLst>
          </p:cNvPr>
          <p:cNvSpPr>
            <a:spLocks noGrp="1"/>
          </p:cNvSpPr>
          <p:nvPr>
            <p:ph type="subTitle" idx="1"/>
          </p:nvPr>
        </p:nvSpPr>
        <p:spPr/>
        <p:txBody>
          <a:bodyPr/>
          <a:lstStyle/>
          <a:p>
            <a:r>
              <a:rPr lang="en-US" altLang="zh-CN" dirty="0"/>
              <a:t>Nan Wang, Mar 27</a:t>
            </a:r>
            <a:r>
              <a:rPr lang="en-US" altLang="zh-CN" baseline="30000" dirty="0"/>
              <a:t>th</a:t>
            </a:r>
            <a:r>
              <a:rPr lang="en-US" altLang="zh-CN" dirty="0"/>
              <a:t> 2021</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131955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EBDF8-049C-447A-A8B7-4390BEAB4DE1}"/>
              </a:ext>
            </a:extLst>
          </p:cNvPr>
          <p:cNvSpPr>
            <a:spLocks noGrp="1"/>
          </p:cNvSpPr>
          <p:nvPr>
            <p:ph type="title"/>
          </p:nvPr>
        </p:nvSpPr>
        <p:spPr/>
        <p:txBody>
          <a:bodyPr/>
          <a:lstStyle/>
          <a:p>
            <a:r>
              <a:rPr lang="en-US" altLang="zh-CN" dirty="0"/>
              <a:t>Thoughts</a:t>
            </a:r>
            <a:endParaRPr lang="zh-CN" altLang="en-US" dirty="0"/>
          </a:p>
        </p:txBody>
      </p:sp>
      <p:sp>
        <p:nvSpPr>
          <p:cNvPr id="3" name="内容占位符 2">
            <a:extLst>
              <a:ext uri="{FF2B5EF4-FFF2-40B4-BE49-F238E27FC236}">
                <a16:creationId xmlns:a16="http://schemas.microsoft.com/office/drawing/2014/main" id="{482518FE-75D3-427E-82BB-ACAED92DF556}"/>
              </a:ext>
            </a:extLst>
          </p:cNvPr>
          <p:cNvSpPr>
            <a:spLocks noGrp="1"/>
          </p:cNvSpPr>
          <p:nvPr>
            <p:ph idx="1"/>
          </p:nvPr>
        </p:nvSpPr>
        <p:spPr/>
        <p:txBody>
          <a:bodyPr>
            <a:normAutofit/>
          </a:bodyPr>
          <a:lstStyle/>
          <a:p>
            <a:r>
              <a:rPr lang="en-US" altLang="zh-CN" sz="2200" dirty="0"/>
              <a:t>Maybe it is enough to have 8 pts in y. If so, we can maintain the same energy resolution for the HRM and have more “stripes” at the focal plane.</a:t>
            </a:r>
          </a:p>
          <a:p>
            <a:r>
              <a:rPr lang="en-US" altLang="zh-CN" sz="2200" dirty="0"/>
              <a:t>This also gives us capability of simulating down to 4fs pulses before running out of memory. Honestly I’m not entirely sure how the maximum memory is calculated at NERSC, my assumption is the amount of memory is proportional to the number of threads used. If this is the case, we can technically simulate much broader bandwidths without running into memory issues, however the speed up from OpenMP diminishes around ~50 threads so the amount of time would scale up linearly. A rough estimation is ~1fs takes a day to propagate through the entire beamline (15 </a:t>
            </a:r>
            <a:r>
              <a:rPr lang="en-US" altLang="zh-CN" sz="2200" dirty="0" err="1"/>
              <a:t>hrs</a:t>
            </a:r>
            <a:r>
              <a:rPr lang="en-US" altLang="zh-CN" sz="2200" dirty="0"/>
              <a:t> if HRM only)</a:t>
            </a:r>
          </a:p>
        </p:txBody>
      </p:sp>
    </p:spTree>
    <p:extLst>
      <p:ext uri="{BB962C8B-B14F-4D97-AF65-F5344CB8AC3E}">
        <p14:creationId xmlns:p14="http://schemas.microsoft.com/office/powerpoint/2010/main" val="71647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775C-CFD2-4299-9AAD-338BE05584EA}"/>
              </a:ext>
            </a:extLst>
          </p:cNvPr>
          <p:cNvSpPr>
            <a:spLocks noGrp="1"/>
          </p:cNvSpPr>
          <p:nvPr>
            <p:ph type="title"/>
          </p:nvPr>
        </p:nvSpPr>
        <p:spPr/>
        <p:txBody>
          <a:bodyPr/>
          <a:lstStyle/>
          <a:p>
            <a:r>
              <a:rPr lang="en-US" altLang="zh-CN" dirty="0"/>
              <a:t>In progress</a:t>
            </a:r>
            <a:endParaRPr lang="zh-CN" altLang="en-US" dirty="0"/>
          </a:p>
        </p:txBody>
      </p:sp>
      <p:sp>
        <p:nvSpPr>
          <p:cNvPr id="3" name="内容占位符 2">
            <a:extLst>
              <a:ext uri="{FF2B5EF4-FFF2-40B4-BE49-F238E27FC236}">
                <a16:creationId xmlns:a16="http://schemas.microsoft.com/office/drawing/2014/main" id="{203780A0-66C0-4B75-9976-85490CD01971}"/>
              </a:ext>
            </a:extLst>
          </p:cNvPr>
          <p:cNvSpPr>
            <a:spLocks noGrp="1"/>
          </p:cNvSpPr>
          <p:nvPr>
            <p:ph idx="1"/>
          </p:nvPr>
        </p:nvSpPr>
        <p:spPr/>
        <p:txBody>
          <a:bodyPr/>
          <a:lstStyle/>
          <a:p>
            <a:r>
              <a:rPr lang="en-US" altLang="zh-CN" dirty="0"/>
              <a:t>Simulation results if the energy resolution is not reduced for the HRM. ETA 18 </a:t>
            </a:r>
            <a:r>
              <a:rPr lang="en-US" altLang="zh-CN" dirty="0" err="1"/>
              <a:t>hrs</a:t>
            </a:r>
            <a:r>
              <a:rPr lang="en-US" altLang="zh-CN" dirty="0"/>
              <a:t> from this update</a:t>
            </a:r>
            <a:endParaRPr lang="zh-CN" altLang="en-US" dirty="0"/>
          </a:p>
        </p:txBody>
      </p:sp>
    </p:spTree>
    <p:extLst>
      <p:ext uri="{BB962C8B-B14F-4D97-AF65-F5344CB8AC3E}">
        <p14:creationId xmlns:p14="http://schemas.microsoft.com/office/powerpoint/2010/main" val="89817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37D3E-1147-4F15-A3A8-4AFC6CE1E4F8}"/>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7B7E5351-329C-4D21-9172-CF87E8767630}"/>
              </a:ext>
            </a:extLst>
          </p:cNvPr>
          <p:cNvSpPr>
            <a:spLocks noGrp="1"/>
          </p:cNvSpPr>
          <p:nvPr>
            <p:ph idx="1"/>
          </p:nvPr>
        </p:nvSpPr>
        <p:spPr/>
        <p:txBody>
          <a:bodyPr>
            <a:normAutofit/>
          </a:bodyPr>
          <a:lstStyle/>
          <a:p>
            <a:r>
              <a:rPr lang="en-US" altLang="zh-CN" sz="2200" dirty="0"/>
              <a:t>Full reduction vs partial reduction</a:t>
            </a:r>
          </a:p>
          <a:p>
            <a:pPr lvl="1"/>
            <a:r>
              <a:rPr lang="en-US" altLang="zh-CN" sz="1800" dirty="0"/>
              <a:t>Sampling parameters</a:t>
            </a:r>
          </a:p>
          <a:p>
            <a:pPr lvl="1"/>
            <a:r>
              <a:rPr lang="en-US" altLang="zh-CN" sz="1800" dirty="0"/>
              <a:t>Results comparison</a:t>
            </a:r>
          </a:p>
          <a:p>
            <a:r>
              <a:rPr lang="en-US" altLang="zh-CN" sz="2200" dirty="0"/>
              <a:t>Thoughts</a:t>
            </a:r>
            <a:endParaRPr lang="zh-CN" altLang="en-US" sz="2200" dirty="0"/>
          </a:p>
        </p:txBody>
      </p:sp>
    </p:spTree>
    <p:extLst>
      <p:ext uri="{BB962C8B-B14F-4D97-AF65-F5344CB8AC3E}">
        <p14:creationId xmlns:p14="http://schemas.microsoft.com/office/powerpoint/2010/main" val="161931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194090D-F607-45BE-8E54-83C5CB180735}"/>
              </a:ext>
            </a:extLst>
          </p:cNvPr>
          <p:cNvGraphicFramePr>
            <a:graphicFrameLocks noGrp="1"/>
          </p:cNvGraphicFramePr>
          <p:nvPr>
            <p:extLst>
              <p:ext uri="{D42A27DB-BD31-4B8C-83A1-F6EECF244321}">
                <p14:modId xmlns:p14="http://schemas.microsoft.com/office/powerpoint/2010/main" val="793217730"/>
              </p:ext>
            </p:extLst>
          </p:nvPr>
        </p:nvGraphicFramePr>
        <p:xfrm>
          <a:off x="1" y="1751916"/>
          <a:ext cx="12192001" cy="5106083"/>
        </p:xfrm>
        <a:graphic>
          <a:graphicData uri="http://schemas.openxmlformats.org/drawingml/2006/table">
            <a:tbl>
              <a:tblPr>
                <a:tableStyleId>{5C22544A-7EE6-4342-B048-85BDC9FD1C3A}</a:tableStyleId>
              </a:tblPr>
              <a:tblGrid>
                <a:gridCol w="775836">
                  <a:extLst>
                    <a:ext uri="{9D8B030D-6E8A-4147-A177-3AD203B41FA5}">
                      <a16:colId xmlns:a16="http://schemas.microsoft.com/office/drawing/2014/main" val="4052109351"/>
                    </a:ext>
                  </a:extLst>
                </a:gridCol>
                <a:gridCol w="548571">
                  <a:extLst>
                    <a:ext uri="{9D8B030D-6E8A-4147-A177-3AD203B41FA5}">
                      <a16:colId xmlns:a16="http://schemas.microsoft.com/office/drawing/2014/main" val="3227921753"/>
                    </a:ext>
                  </a:extLst>
                </a:gridCol>
                <a:gridCol w="431019">
                  <a:extLst>
                    <a:ext uri="{9D8B030D-6E8A-4147-A177-3AD203B41FA5}">
                      <a16:colId xmlns:a16="http://schemas.microsoft.com/office/drawing/2014/main" val="3122191133"/>
                    </a:ext>
                  </a:extLst>
                </a:gridCol>
                <a:gridCol w="599511">
                  <a:extLst>
                    <a:ext uri="{9D8B030D-6E8A-4147-A177-3AD203B41FA5}">
                      <a16:colId xmlns:a16="http://schemas.microsoft.com/office/drawing/2014/main" val="3085292738"/>
                    </a:ext>
                  </a:extLst>
                </a:gridCol>
                <a:gridCol w="628899">
                  <a:extLst>
                    <a:ext uri="{9D8B030D-6E8A-4147-A177-3AD203B41FA5}">
                      <a16:colId xmlns:a16="http://schemas.microsoft.com/office/drawing/2014/main" val="3849434267"/>
                    </a:ext>
                  </a:extLst>
                </a:gridCol>
                <a:gridCol w="440816">
                  <a:extLst>
                    <a:ext uri="{9D8B030D-6E8A-4147-A177-3AD203B41FA5}">
                      <a16:colId xmlns:a16="http://schemas.microsoft.com/office/drawing/2014/main" val="1932380794"/>
                    </a:ext>
                  </a:extLst>
                </a:gridCol>
                <a:gridCol w="431019">
                  <a:extLst>
                    <a:ext uri="{9D8B030D-6E8A-4147-A177-3AD203B41FA5}">
                      <a16:colId xmlns:a16="http://schemas.microsoft.com/office/drawing/2014/main" val="2991684265"/>
                    </a:ext>
                  </a:extLst>
                </a:gridCol>
                <a:gridCol w="634776">
                  <a:extLst>
                    <a:ext uri="{9D8B030D-6E8A-4147-A177-3AD203B41FA5}">
                      <a16:colId xmlns:a16="http://schemas.microsoft.com/office/drawing/2014/main" val="3359205634"/>
                    </a:ext>
                  </a:extLst>
                </a:gridCol>
                <a:gridCol w="611265">
                  <a:extLst>
                    <a:ext uri="{9D8B030D-6E8A-4147-A177-3AD203B41FA5}">
                      <a16:colId xmlns:a16="http://schemas.microsoft.com/office/drawing/2014/main" val="1268386765"/>
                    </a:ext>
                  </a:extLst>
                </a:gridCol>
                <a:gridCol w="440816">
                  <a:extLst>
                    <a:ext uri="{9D8B030D-6E8A-4147-A177-3AD203B41FA5}">
                      <a16:colId xmlns:a16="http://schemas.microsoft.com/office/drawing/2014/main" val="3632573987"/>
                    </a:ext>
                  </a:extLst>
                </a:gridCol>
                <a:gridCol w="431019">
                  <a:extLst>
                    <a:ext uri="{9D8B030D-6E8A-4147-A177-3AD203B41FA5}">
                      <a16:colId xmlns:a16="http://schemas.microsoft.com/office/drawing/2014/main" val="3994423308"/>
                    </a:ext>
                  </a:extLst>
                </a:gridCol>
                <a:gridCol w="493715">
                  <a:extLst>
                    <a:ext uri="{9D8B030D-6E8A-4147-A177-3AD203B41FA5}">
                      <a16:colId xmlns:a16="http://schemas.microsoft.com/office/drawing/2014/main" val="4039623184"/>
                    </a:ext>
                  </a:extLst>
                </a:gridCol>
                <a:gridCol w="423184">
                  <a:extLst>
                    <a:ext uri="{9D8B030D-6E8A-4147-A177-3AD203B41FA5}">
                      <a16:colId xmlns:a16="http://schemas.microsoft.com/office/drawing/2014/main" val="3334648394"/>
                    </a:ext>
                  </a:extLst>
                </a:gridCol>
                <a:gridCol w="440816">
                  <a:extLst>
                    <a:ext uri="{9D8B030D-6E8A-4147-A177-3AD203B41FA5}">
                      <a16:colId xmlns:a16="http://schemas.microsoft.com/office/drawing/2014/main" val="3495561519"/>
                    </a:ext>
                  </a:extLst>
                </a:gridCol>
                <a:gridCol w="423184">
                  <a:extLst>
                    <a:ext uri="{9D8B030D-6E8A-4147-A177-3AD203B41FA5}">
                      <a16:colId xmlns:a16="http://schemas.microsoft.com/office/drawing/2014/main" val="638587591"/>
                    </a:ext>
                  </a:extLst>
                </a:gridCol>
                <a:gridCol w="628899">
                  <a:extLst>
                    <a:ext uri="{9D8B030D-6E8A-4147-A177-3AD203B41FA5}">
                      <a16:colId xmlns:a16="http://schemas.microsoft.com/office/drawing/2014/main" val="301898179"/>
                    </a:ext>
                  </a:extLst>
                </a:gridCol>
                <a:gridCol w="423184">
                  <a:extLst>
                    <a:ext uri="{9D8B030D-6E8A-4147-A177-3AD203B41FA5}">
                      <a16:colId xmlns:a16="http://schemas.microsoft.com/office/drawing/2014/main" val="1004698395"/>
                    </a:ext>
                  </a:extLst>
                </a:gridCol>
                <a:gridCol w="423184">
                  <a:extLst>
                    <a:ext uri="{9D8B030D-6E8A-4147-A177-3AD203B41FA5}">
                      <a16:colId xmlns:a16="http://schemas.microsoft.com/office/drawing/2014/main" val="3777219572"/>
                    </a:ext>
                  </a:extLst>
                </a:gridCol>
                <a:gridCol w="423184">
                  <a:extLst>
                    <a:ext uri="{9D8B030D-6E8A-4147-A177-3AD203B41FA5}">
                      <a16:colId xmlns:a16="http://schemas.microsoft.com/office/drawing/2014/main" val="977513523"/>
                    </a:ext>
                  </a:extLst>
                </a:gridCol>
                <a:gridCol w="423184">
                  <a:extLst>
                    <a:ext uri="{9D8B030D-6E8A-4147-A177-3AD203B41FA5}">
                      <a16:colId xmlns:a16="http://schemas.microsoft.com/office/drawing/2014/main" val="3145291345"/>
                    </a:ext>
                  </a:extLst>
                </a:gridCol>
                <a:gridCol w="423184">
                  <a:extLst>
                    <a:ext uri="{9D8B030D-6E8A-4147-A177-3AD203B41FA5}">
                      <a16:colId xmlns:a16="http://schemas.microsoft.com/office/drawing/2014/main" val="66491453"/>
                    </a:ext>
                  </a:extLst>
                </a:gridCol>
                <a:gridCol w="423184">
                  <a:extLst>
                    <a:ext uri="{9D8B030D-6E8A-4147-A177-3AD203B41FA5}">
                      <a16:colId xmlns:a16="http://schemas.microsoft.com/office/drawing/2014/main" val="845308179"/>
                    </a:ext>
                  </a:extLst>
                </a:gridCol>
                <a:gridCol w="423184">
                  <a:extLst>
                    <a:ext uri="{9D8B030D-6E8A-4147-A177-3AD203B41FA5}">
                      <a16:colId xmlns:a16="http://schemas.microsoft.com/office/drawing/2014/main" val="600499001"/>
                    </a:ext>
                  </a:extLst>
                </a:gridCol>
                <a:gridCol w="423184">
                  <a:extLst>
                    <a:ext uri="{9D8B030D-6E8A-4147-A177-3AD203B41FA5}">
                      <a16:colId xmlns:a16="http://schemas.microsoft.com/office/drawing/2014/main" val="1175025869"/>
                    </a:ext>
                  </a:extLst>
                </a:gridCol>
                <a:gridCol w="423184">
                  <a:extLst>
                    <a:ext uri="{9D8B030D-6E8A-4147-A177-3AD203B41FA5}">
                      <a16:colId xmlns:a16="http://schemas.microsoft.com/office/drawing/2014/main" val="547560692"/>
                    </a:ext>
                  </a:extLst>
                </a:gridCol>
              </a:tblGrid>
              <a:tr h="234925">
                <a:tc>
                  <a:txBody>
                    <a:bodyPr/>
                    <a:lstStyle/>
                    <a:p>
                      <a:pPr algn="l" fontAlgn="b"/>
                      <a:r>
                        <a:rPr lang="en-US" sz="800" u="none" strike="noStrike">
                          <a:effectLst/>
                        </a:rPr>
                        <a:t>Input Parameters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Si 220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Si 440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457675692"/>
                  </a:ext>
                </a:extLst>
              </a:tr>
              <a:tr h="234925">
                <a:tc>
                  <a:txBody>
                    <a:bodyPr/>
                    <a:lstStyle/>
                    <a:p>
                      <a:pPr algn="l" fontAlgn="b"/>
                      <a:r>
                        <a:rPr lang="en-US" sz="800" u="none" strike="noStrike">
                          <a:effectLst/>
                        </a:rPr>
                        <a:t>E (eV)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9481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Bragg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19.90988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x_scaling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Bragg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42.92648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x_scaling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669260923"/>
                  </a:ext>
                </a:extLst>
              </a:tr>
              <a:tr h="369224">
                <a:tc>
                  <a:txBody>
                    <a:bodyPr/>
                    <a:lstStyle/>
                    <a:p>
                      <a:pPr algn="l" fontAlgn="b"/>
                      <a:r>
                        <a:rPr lang="en-US" sz="800" u="none" strike="noStrike">
                          <a:effectLst/>
                        </a:rPr>
                        <a:t>T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asymmetry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t_stretching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52300.88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asymmetry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-29.5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t_stretching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9381.00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805074026"/>
                  </a:ext>
                </a:extLst>
              </a:tr>
              <a:tr h="234925">
                <a:tc>
                  <a:txBody>
                    <a:bodyPr/>
                    <a:lstStyle/>
                    <a:p>
                      <a:pPr algn="l" fontAlgn="b"/>
                      <a:r>
                        <a:rPr lang="en-US" sz="800" u="none" strike="noStrike">
                          <a:effectLst/>
                        </a:rPr>
                        <a:t>X range (m)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sz="800" u="none" strike="noStrike">
                          <a:effectLst/>
                        </a:rPr>
                        <a:t>4.00E-03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b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11.83014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z_scaling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65.00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b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0.243565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z_scaling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1087498436"/>
                  </a:ext>
                </a:extLst>
              </a:tr>
              <a:tr h="234925">
                <a:tc>
                  <a:txBody>
                    <a:bodyPr/>
                    <a:lstStyle/>
                    <a:p>
                      <a:pPr algn="l" fontAlgn="b"/>
                      <a:r>
                        <a:rPr lang="en-US" sz="800" u="none" strike="noStrike">
                          <a:effectLst/>
                        </a:rPr>
                        <a:t>Y range (m)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sz="800" u="none" strike="noStrike">
                          <a:effectLst/>
                        </a:rPr>
                        <a:t>4.00E-03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stretch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3.922566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stretch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0.703575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3075302584"/>
                  </a:ext>
                </a:extLst>
              </a:tr>
              <a:tr h="140776">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745207759"/>
                  </a:ext>
                </a:extLst>
              </a:tr>
              <a:tr h="140776">
                <a:tc>
                  <a:txBody>
                    <a:bodyPr/>
                    <a:lstStyle/>
                    <a:p>
                      <a:pPr algn="l" fontAlgn="b"/>
                      <a:r>
                        <a:rPr lang="en-US" sz="800" u="none" strike="noStrike">
                          <a:effectLst/>
                        </a:rPr>
                        <a:t>T range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800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1267473405"/>
                  </a:ext>
                </a:extLst>
              </a:tr>
              <a:tr h="234925">
                <a:tc>
                  <a:txBody>
                    <a:bodyPr/>
                    <a:lstStyle/>
                    <a:p>
                      <a:pPr algn="l" fontAlgn="b"/>
                      <a:r>
                        <a:rPr lang="en-US" sz="800" u="none" strike="noStrike">
                          <a:effectLst/>
                        </a:rPr>
                        <a:t>T res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Unit Time (s)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sz="800" u="none" strike="noStrike">
                          <a:effectLst/>
                        </a:rPr>
                        <a:t>6.00E-07</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Max pts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sz="800" u="none" strike="noStrike">
                          <a:effectLst/>
                        </a:rPr>
                        <a:t>2.05E+09</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690476205"/>
                  </a:ext>
                </a:extLst>
              </a:tr>
              <a:tr h="234925">
                <a:tc>
                  <a:txBody>
                    <a:bodyPr/>
                    <a:lstStyle/>
                    <a:p>
                      <a:pPr algn="l" fontAlgn="b"/>
                      <a:r>
                        <a:rPr lang="en-US" sz="800" u="none" strike="noStrike">
                          <a:effectLst/>
                        </a:rPr>
                        <a:t>E range (eV)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Total time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0:33:49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1036736918"/>
                  </a:ext>
                </a:extLst>
              </a:tr>
              <a:tr h="234925">
                <a:tc>
                  <a:txBody>
                    <a:bodyPr/>
                    <a:lstStyle/>
                    <a:p>
                      <a:pPr algn="l" fontAlgn="b"/>
                      <a:r>
                        <a:rPr lang="en-US" sz="800" u="none" strike="noStrike">
                          <a:effectLst/>
                        </a:rPr>
                        <a:t>E res (eV)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0.005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HRM only</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a:txBody>
                    <a:bodyPr/>
                    <a:lstStyle/>
                    <a:p>
                      <a:pPr algn="r" fontAlgn="b"/>
                      <a:r>
                        <a:rPr lang="en-US" altLang="zh-CN" sz="800" u="none" strike="noStrike">
                          <a:effectLst/>
                        </a:rPr>
                        <a:t>0:08:15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4115672114"/>
                  </a:ext>
                </a:extLst>
              </a:tr>
              <a:tr h="140776">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3631321924"/>
                  </a:ext>
                </a:extLst>
              </a:tr>
              <a:tr h="140776">
                <a:tc>
                  <a:txBody>
                    <a:bodyPr/>
                    <a:lstStyle/>
                    <a:p>
                      <a:pPr algn="ctr" fontAlgn="b"/>
                      <a:r>
                        <a:rPr lang="en-US" sz="800" u="none" strike="noStrike">
                          <a:effectLst/>
                        </a:rPr>
                        <a:t>Nx</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971391224"/>
                  </a:ext>
                </a:extLst>
              </a:tr>
              <a:tr h="140776">
                <a:tc>
                  <a:txBody>
                    <a:bodyPr/>
                    <a:lstStyle/>
                    <a:p>
                      <a:pPr algn="ctr" fontAlgn="b"/>
                      <a:r>
                        <a:rPr lang="en-US" sz="800" u="none" strike="noStrike">
                          <a:effectLst/>
                        </a:rPr>
                        <a:t>Ny</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r>
                        <a:rPr lang="en-US" sz="800" u="none" strike="noStrike">
                          <a:effectLst/>
                        </a:rPr>
                        <a:t>Ny reduced</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7841680"/>
                  </a:ext>
                </a:extLst>
              </a:tr>
              <a:tr h="140776">
                <a:tc>
                  <a:txBody>
                    <a:bodyPr/>
                    <a:lstStyle/>
                    <a:p>
                      <a:pPr algn="ctr" fontAlgn="b"/>
                      <a:r>
                        <a:rPr lang="en-US" sz="800" u="none" strike="noStrike">
                          <a:effectLst/>
                        </a:rPr>
                        <a:t>Nz</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3227433340"/>
                  </a:ext>
                </a:extLst>
              </a:tr>
              <a:tr h="140776">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068267015"/>
                  </a:ext>
                </a:extLst>
              </a:tr>
              <a:tr h="23492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incident (CRL0)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HHLM1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HHLM2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HHLM3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HHLM4</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HRM1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HRM2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CRL1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Slit</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CRL2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HRM3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HRM4</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extLst>
                  <a:ext uri="{0D108BD9-81ED-4DB2-BD59-A6C34878D82A}">
                    <a16:rowId xmlns:a16="http://schemas.microsoft.com/office/drawing/2014/main" val="958935624"/>
                  </a:ext>
                </a:extLst>
              </a:tr>
              <a:tr h="140776">
                <a:tc>
                  <a:txBody>
                    <a:bodyPr/>
                    <a:lstStyle/>
                    <a:p>
                      <a:pPr algn="ctr" fontAlgn="b"/>
                      <a:r>
                        <a:rPr lang="en-US" sz="800" u="none" strike="noStrike">
                          <a:effectLst/>
                        </a:rPr>
                        <a:t>X range, res (um)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48000.00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48000.00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48000.00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3158515518"/>
                  </a:ext>
                </a:extLst>
              </a:tr>
              <a:tr h="140776">
                <a:tc>
                  <a:txBody>
                    <a:bodyPr/>
                    <a:lstStyle/>
                    <a:p>
                      <a:pPr algn="ctr" fontAlgn="b"/>
                      <a:r>
                        <a:rPr lang="en-US" sz="800" u="none" strike="noStrike">
                          <a:effectLst/>
                        </a:rPr>
                        <a:t>Y range, res (um)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155381034"/>
                  </a:ext>
                </a:extLst>
              </a:tr>
              <a:tr h="140776">
                <a:tc>
                  <a:txBody>
                    <a:bodyPr/>
                    <a:lstStyle/>
                    <a:p>
                      <a:pPr algn="ctr" fontAlgn="b"/>
                      <a:r>
                        <a:rPr lang="en-US" sz="800" u="none" strike="noStrike">
                          <a:effectLst/>
                        </a:rPr>
                        <a:t>T range, res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800.00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2382713814"/>
                  </a:ext>
                </a:extLst>
              </a:tr>
              <a:tr h="275074">
                <a:tc>
                  <a:txBody>
                    <a:bodyPr/>
                    <a:lstStyle/>
                    <a:p>
                      <a:pPr algn="ctr" fontAlgn="b"/>
                      <a:r>
                        <a:rPr lang="en-US" sz="800" u="none" strike="noStrike">
                          <a:effectLst/>
                        </a:rPr>
                        <a:t>E range, res (meV)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5.00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extLst>
                  <a:ext uri="{0D108BD9-81ED-4DB2-BD59-A6C34878D82A}">
                    <a16:rowId xmlns:a16="http://schemas.microsoft.com/office/drawing/2014/main" val="1919300721"/>
                  </a:ext>
                </a:extLst>
              </a:tr>
              <a:tr h="234925">
                <a:tc>
                  <a:txBody>
                    <a:bodyPr/>
                    <a:lstStyle/>
                    <a:p>
                      <a:pPr algn="ctr" fontAlgn="b"/>
                      <a:r>
                        <a:rPr lang="en-US" sz="800" u="none" strike="noStrike">
                          <a:effectLst/>
                        </a:rPr>
                        <a:t>Nx</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altLang="zh-CN" sz="800" u="none" strike="noStrike">
                          <a:effectLst/>
                        </a:rPr>
                        <a:t>256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extLst>
                  <a:ext uri="{0D108BD9-81ED-4DB2-BD59-A6C34878D82A}">
                    <a16:rowId xmlns:a16="http://schemas.microsoft.com/office/drawing/2014/main" val="4289741781"/>
                  </a:ext>
                </a:extLst>
              </a:tr>
              <a:tr h="234925">
                <a:tc>
                  <a:txBody>
                    <a:bodyPr/>
                    <a:lstStyle/>
                    <a:p>
                      <a:pPr algn="ctr" fontAlgn="b"/>
                      <a:r>
                        <a:rPr lang="en-US" sz="800" u="none" strike="noStrike">
                          <a:effectLst/>
                        </a:rPr>
                        <a:t>Ny</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extLst>
                  <a:ext uri="{0D108BD9-81ED-4DB2-BD59-A6C34878D82A}">
                    <a16:rowId xmlns:a16="http://schemas.microsoft.com/office/drawing/2014/main" val="1237721257"/>
                  </a:ext>
                </a:extLst>
              </a:tr>
              <a:tr h="234925">
                <a:tc>
                  <a:txBody>
                    <a:bodyPr/>
                    <a:lstStyle/>
                    <a:p>
                      <a:pPr algn="ctr" fontAlgn="b"/>
                      <a:r>
                        <a:rPr lang="en-US" sz="800" u="none" strike="noStrike">
                          <a:effectLst/>
                        </a:rPr>
                        <a:t>Nz</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altLang="zh-CN" sz="800" u="none" strike="noStrike">
                          <a:effectLst/>
                        </a:rPr>
                        <a:t>400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extLst>
                  <a:ext uri="{0D108BD9-81ED-4DB2-BD59-A6C34878D82A}">
                    <a16:rowId xmlns:a16="http://schemas.microsoft.com/office/drawing/2014/main" val="4252747159"/>
                  </a:ext>
                </a:extLst>
              </a:tr>
              <a:tr h="234925">
                <a:tc>
                  <a:txBody>
                    <a:bodyPr/>
                    <a:lstStyle/>
                    <a:p>
                      <a:pPr algn="ctr" fontAlgn="b"/>
                      <a:r>
                        <a:rPr lang="en-US" sz="800" u="none" strike="noStrike">
                          <a:effectLst/>
                        </a:rPr>
                        <a:t>pts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sz="800" u="none" strike="noStrike">
                          <a:effectLst/>
                        </a:rPr>
                        <a:t>8.19E+05</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extLst>
                  <a:ext uri="{0D108BD9-81ED-4DB2-BD59-A6C34878D82A}">
                    <a16:rowId xmlns:a16="http://schemas.microsoft.com/office/drawing/2014/main" val="2529108159"/>
                  </a:ext>
                </a:extLst>
              </a:tr>
              <a:tr h="234925">
                <a:tc>
                  <a:txBody>
                    <a:bodyPr/>
                    <a:lstStyle/>
                    <a:p>
                      <a:pPr algn="ctr" fontAlgn="b"/>
                      <a:r>
                        <a:rPr lang="en-US" sz="800" u="none" strike="noStrike">
                          <a:effectLst/>
                        </a:rPr>
                        <a:t>Estimated time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80" marR="5880" marT="5880" marB="0" anchor="b"/>
                </a:tc>
                <a:tc gridSpan="2">
                  <a:txBody>
                    <a:bodyPr/>
                    <a:lstStyle/>
                    <a:p>
                      <a:pPr algn="ctr" fontAlgn="b"/>
                      <a:r>
                        <a:rPr lang="en-US" altLang="zh-CN" sz="800" u="none" strike="noStrike">
                          <a:effectLst/>
                        </a:rPr>
                        <a:t>0:00:00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0:06:24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0:12:47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0:19:11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0:25:34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0:26:45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0:27:56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0:29:06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0:30:17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0:31:28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a:effectLst/>
                        </a:rPr>
                        <a:t>0:32:39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tc gridSpan="2">
                  <a:txBody>
                    <a:bodyPr/>
                    <a:lstStyle/>
                    <a:p>
                      <a:pPr algn="ctr" fontAlgn="b"/>
                      <a:r>
                        <a:rPr lang="en-US" altLang="zh-CN" sz="800" u="none" strike="noStrike" dirty="0">
                          <a:effectLst/>
                        </a:rPr>
                        <a:t>0:33:49</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1353" marR="91353" marT="45676" marB="45676" anchor="b"/>
                </a:tc>
                <a:tc hMerge="1">
                  <a:txBody>
                    <a:bodyPr/>
                    <a:lstStyle/>
                    <a:p>
                      <a:endParaRPr lang="zh-CN" altLang="en-US"/>
                    </a:p>
                  </a:txBody>
                  <a:tcPr/>
                </a:tc>
                <a:extLst>
                  <a:ext uri="{0D108BD9-81ED-4DB2-BD59-A6C34878D82A}">
                    <a16:rowId xmlns:a16="http://schemas.microsoft.com/office/drawing/2014/main" val="848602916"/>
                  </a:ext>
                </a:extLst>
              </a:tr>
            </a:tbl>
          </a:graphicData>
        </a:graphic>
      </p:graphicFrame>
      <p:sp>
        <p:nvSpPr>
          <p:cNvPr id="2" name="标题 1">
            <a:extLst>
              <a:ext uri="{FF2B5EF4-FFF2-40B4-BE49-F238E27FC236}">
                <a16:creationId xmlns:a16="http://schemas.microsoft.com/office/drawing/2014/main" id="{8487BA1F-AA1F-437C-A6C0-0F34D28D2BB0}"/>
              </a:ext>
            </a:extLst>
          </p:cNvPr>
          <p:cNvSpPr>
            <a:spLocks noGrp="1"/>
          </p:cNvSpPr>
          <p:nvPr>
            <p:ph type="title"/>
          </p:nvPr>
        </p:nvSpPr>
        <p:spPr/>
        <p:txBody>
          <a:bodyPr/>
          <a:lstStyle/>
          <a:p>
            <a:r>
              <a:rPr lang="en-US" altLang="zh-CN" dirty="0"/>
              <a:t>Full reduction</a:t>
            </a:r>
            <a:endParaRPr lang="zh-CN" altLang="en-US" dirty="0"/>
          </a:p>
        </p:txBody>
      </p:sp>
      <p:sp>
        <p:nvSpPr>
          <p:cNvPr id="6" name="文本框 5">
            <a:extLst>
              <a:ext uri="{FF2B5EF4-FFF2-40B4-BE49-F238E27FC236}">
                <a16:creationId xmlns:a16="http://schemas.microsoft.com/office/drawing/2014/main" id="{1780DA5C-1A72-4805-A24C-18F17ED89866}"/>
              </a:ext>
            </a:extLst>
          </p:cNvPr>
          <p:cNvSpPr txBox="1"/>
          <p:nvPr/>
        </p:nvSpPr>
        <p:spPr>
          <a:xfrm>
            <a:off x="5543550" y="3600450"/>
            <a:ext cx="6019800" cy="276999"/>
          </a:xfrm>
          <a:prstGeom prst="rect">
            <a:avLst/>
          </a:prstGeom>
          <a:solidFill>
            <a:schemeClr val="bg1"/>
          </a:solidFill>
        </p:spPr>
        <p:txBody>
          <a:bodyPr wrap="square" rtlCol="0">
            <a:spAutoFit/>
          </a:bodyPr>
          <a:lstStyle/>
          <a:p>
            <a:r>
              <a:rPr lang="en-US" altLang="zh-CN" sz="1200" dirty="0">
                <a:solidFill>
                  <a:srgbClr val="FF0000"/>
                </a:solidFill>
              </a:rPr>
              <a:t>In this case, the vertical dimension of all OEs is suppressed to the minimum 8 pts.</a:t>
            </a:r>
          </a:p>
        </p:txBody>
      </p:sp>
    </p:spTree>
    <p:extLst>
      <p:ext uri="{BB962C8B-B14F-4D97-AF65-F5344CB8AC3E}">
        <p14:creationId xmlns:p14="http://schemas.microsoft.com/office/powerpoint/2010/main" val="261852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3A1F3D53-FC4E-42AE-9F83-50C8628C9B12}"/>
              </a:ext>
            </a:extLst>
          </p:cNvPr>
          <p:cNvGraphicFramePr>
            <a:graphicFrameLocks noGrp="1"/>
          </p:cNvGraphicFramePr>
          <p:nvPr/>
        </p:nvGraphicFramePr>
        <p:xfrm>
          <a:off x="10083" y="1750423"/>
          <a:ext cx="12187717" cy="5107580"/>
        </p:xfrm>
        <a:graphic>
          <a:graphicData uri="http://schemas.openxmlformats.org/drawingml/2006/table">
            <a:tbl>
              <a:tblPr>
                <a:tableStyleId>{5C22544A-7EE6-4342-B048-85BDC9FD1C3A}</a:tableStyleId>
              </a:tblPr>
              <a:tblGrid>
                <a:gridCol w="775563">
                  <a:extLst>
                    <a:ext uri="{9D8B030D-6E8A-4147-A177-3AD203B41FA5}">
                      <a16:colId xmlns:a16="http://schemas.microsoft.com/office/drawing/2014/main" val="3774838811"/>
                    </a:ext>
                  </a:extLst>
                </a:gridCol>
                <a:gridCol w="548379">
                  <a:extLst>
                    <a:ext uri="{9D8B030D-6E8A-4147-A177-3AD203B41FA5}">
                      <a16:colId xmlns:a16="http://schemas.microsoft.com/office/drawing/2014/main" val="1778178185"/>
                    </a:ext>
                  </a:extLst>
                </a:gridCol>
                <a:gridCol w="430869">
                  <a:extLst>
                    <a:ext uri="{9D8B030D-6E8A-4147-A177-3AD203B41FA5}">
                      <a16:colId xmlns:a16="http://schemas.microsoft.com/office/drawing/2014/main" val="2395606517"/>
                    </a:ext>
                  </a:extLst>
                </a:gridCol>
                <a:gridCol w="599300">
                  <a:extLst>
                    <a:ext uri="{9D8B030D-6E8A-4147-A177-3AD203B41FA5}">
                      <a16:colId xmlns:a16="http://schemas.microsoft.com/office/drawing/2014/main" val="1221852218"/>
                    </a:ext>
                  </a:extLst>
                </a:gridCol>
                <a:gridCol w="628678">
                  <a:extLst>
                    <a:ext uri="{9D8B030D-6E8A-4147-A177-3AD203B41FA5}">
                      <a16:colId xmlns:a16="http://schemas.microsoft.com/office/drawing/2014/main" val="1372139567"/>
                    </a:ext>
                  </a:extLst>
                </a:gridCol>
                <a:gridCol w="440661">
                  <a:extLst>
                    <a:ext uri="{9D8B030D-6E8A-4147-A177-3AD203B41FA5}">
                      <a16:colId xmlns:a16="http://schemas.microsoft.com/office/drawing/2014/main" val="1667307506"/>
                    </a:ext>
                  </a:extLst>
                </a:gridCol>
                <a:gridCol w="430869">
                  <a:extLst>
                    <a:ext uri="{9D8B030D-6E8A-4147-A177-3AD203B41FA5}">
                      <a16:colId xmlns:a16="http://schemas.microsoft.com/office/drawing/2014/main" val="2332663195"/>
                    </a:ext>
                  </a:extLst>
                </a:gridCol>
                <a:gridCol w="634552">
                  <a:extLst>
                    <a:ext uri="{9D8B030D-6E8A-4147-A177-3AD203B41FA5}">
                      <a16:colId xmlns:a16="http://schemas.microsoft.com/office/drawing/2014/main" val="779359825"/>
                    </a:ext>
                  </a:extLst>
                </a:gridCol>
                <a:gridCol w="611050">
                  <a:extLst>
                    <a:ext uri="{9D8B030D-6E8A-4147-A177-3AD203B41FA5}">
                      <a16:colId xmlns:a16="http://schemas.microsoft.com/office/drawing/2014/main" val="225839230"/>
                    </a:ext>
                  </a:extLst>
                </a:gridCol>
                <a:gridCol w="440661">
                  <a:extLst>
                    <a:ext uri="{9D8B030D-6E8A-4147-A177-3AD203B41FA5}">
                      <a16:colId xmlns:a16="http://schemas.microsoft.com/office/drawing/2014/main" val="1512437009"/>
                    </a:ext>
                  </a:extLst>
                </a:gridCol>
                <a:gridCol w="430869">
                  <a:extLst>
                    <a:ext uri="{9D8B030D-6E8A-4147-A177-3AD203B41FA5}">
                      <a16:colId xmlns:a16="http://schemas.microsoft.com/office/drawing/2014/main" val="1826414312"/>
                    </a:ext>
                  </a:extLst>
                </a:gridCol>
                <a:gridCol w="493542">
                  <a:extLst>
                    <a:ext uri="{9D8B030D-6E8A-4147-A177-3AD203B41FA5}">
                      <a16:colId xmlns:a16="http://schemas.microsoft.com/office/drawing/2014/main" val="4087442757"/>
                    </a:ext>
                  </a:extLst>
                </a:gridCol>
                <a:gridCol w="423035">
                  <a:extLst>
                    <a:ext uri="{9D8B030D-6E8A-4147-A177-3AD203B41FA5}">
                      <a16:colId xmlns:a16="http://schemas.microsoft.com/office/drawing/2014/main" val="3018266084"/>
                    </a:ext>
                  </a:extLst>
                </a:gridCol>
                <a:gridCol w="440661">
                  <a:extLst>
                    <a:ext uri="{9D8B030D-6E8A-4147-A177-3AD203B41FA5}">
                      <a16:colId xmlns:a16="http://schemas.microsoft.com/office/drawing/2014/main" val="1040596980"/>
                    </a:ext>
                  </a:extLst>
                </a:gridCol>
                <a:gridCol w="423035">
                  <a:extLst>
                    <a:ext uri="{9D8B030D-6E8A-4147-A177-3AD203B41FA5}">
                      <a16:colId xmlns:a16="http://schemas.microsoft.com/office/drawing/2014/main" val="1929740234"/>
                    </a:ext>
                  </a:extLst>
                </a:gridCol>
                <a:gridCol w="628678">
                  <a:extLst>
                    <a:ext uri="{9D8B030D-6E8A-4147-A177-3AD203B41FA5}">
                      <a16:colId xmlns:a16="http://schemas.microsoft.com/office/drawing/2014/main" val="2834044593"/>
                    </a:ext>
                  </a:extLst>
                </a:gridCol>
                <a:gridCol w="423035">
                  <a:extLst>
                    <a:ext uri="{9D8B030D-6E8A-4147-A177-3AD203B41FA5}">
                      <a16:colId xmlns:a16="http://schemas.microsoft.com/office/drawing/2014/main" val="1209811579"/>
                    </a:ext>
                  </a:extLst>
                </a:gridCol>
                <a:gridCol w="423035">
                  <a:extLst>
                    <a:ext uri="{9D8B030D-6E8A-4147-A177-3AD203B41FA5}">
                      <a16:colId xmlns:a16="http://schemas.microsoft.com/office/drawing/2014/main" val="392670239"/>
                    </a:ext>
                  </a:extLst>
                </a:gridCol>
                <a:gridCol w="423035">
                  <a:extLst>
                    <a:ext uri="{9D8B030D-6E8A-4147-A177-3AD203B41FA5}">
                      <a16:colId xmlns:a16="http://schemas.microsoft.com/office/drawing/2014/main" val="2716141732"/>
                    </a:ext>
                  </a:extLst>
                </a:gridCol>
                <a:gridCol w="423035">
                  <a:extLst>
                    <a:ext uri="{9D8B030D-6E8A-4147-A177-3AD203B41FA5}">
                      <a16:colId xmlns:a16="http://schemas.microsoft.com/office/drawing/2014/main" val="3624716729"/>
                    </a:ext>
                  </a:extLst>
                </a:gridCol>
                <a:gridCol w="423035">
                  <a:extLst>
                    <a:ext uri="{9D8B030D-6E8A-4147-A177-3AD203B41FA5}">
                      <a16:colId xmlns:a16="http://schemas.microsoft.com/office/drawing/2014/main" val="2965263539"/>
                    </a:ext>
                  </a:extLst>
                </a:gridCol>
                <a:gridCol w="423035">
                  <a:extLst>
                    <a:ext uri="{9D8B030D-6E8A-4147-A177-3AD203B41FA5}">
                      <a16:colId xmlns:a16="http://schemas.microsoft.com/office/drawing/2014/main" val="3094234089"/>
                    </a:ext>
                  </a:extLst>
                </a:gridCol>
                <a:gridCol w="423035">
                  <a:extLst>
                    <a:ext uri="{9D8B030D-6E8A-4147-A177-3AD203B41FA5}">
                      <a16:colId xmlns:a16="http://schemas.microsoft.com/office/drawing/2014/main" val="3820859401"/>
                    </a:ext>
                  </a:extLst>
                </a:gridCol>
                <a:gridCol w="423035">
                  <a:extLst>
                    <a:ext uri="{9D8B030D-6E8A-4147-A177-3AD203B41FA5}">
                      <a16:colId xmlns:a16="http://schemas.microsoft.com/office/drawing/2014/main" val="1739009436"/>
                    </a:ext>
                  </a:extLst>
                </a:gridCol>
                <a:gridCol w="423035">
                  <a:extLst>
                    <a:ext uri="{9D8B030D-6E8A-4147-A177-3AD203B41FA5}">
                      <a16:colId xmlns:a16="http://schemas.microsoft.com/office/drawing/2014/main" val="1117703470"/>
                    </a:ext>
                  </a:extLst>
                </a:gridCol>
              </a:tblGrid>
              <a:tr h="235088">
                <a:tc>
                  <a:txBody>
                    <a:bodyPr/>
                    <a:lstStyle/>
                    <a:p>
                      <a:pPr algn="l" fontAlgn="b"/>
                      <a:r>
                        <a:rPr lang="en-US" sz="800" u="none" strike="noStrike">
                          <a:effectLst/>
                        </a:rPr>
                        <a:t>Input Parameters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Si 220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Si 440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812118691"/>
                  </a:ext>
                </a:extLst>
              </a:tr>
              <a:tr h="235088">
                <a:tc>
                  <a:txBody>
                    <a:bodyPr/>
                    <a:lstStyle/>
                    <a:p>
                      <a:pPr algn="l" fontAlgn="b"/>
                      <a:r>
                        <a:rPr lang="en-US" sz="800" u="none" strike="noStrike">
                          <a:effectLst/>
                        </a:rPr>
                        <a:t>E (eV)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9481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Bragg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19.90988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x_scaling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Bragg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42.92648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x_scaling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948297983"/>
                  </a:ext>
                </a:extLst>
              </a:tr>
              <a:tr h="369330">
                <a:tc>
                  <a:txBody>
                    <a:bodyPr/>
                    <a:lstStyle/>
                    <a:p>
                      <a:pPr algn="l" fontAlgn="b"/>
                      <a:r>
                        <a:rPr lang="en-US" sz="800" u="none" strike="noStrike">
                          <a:effectLst/>
                        </a:rPr>
                        <a:t>T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asymmetry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t_stretching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52300.88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asymmetry angle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-29.5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t_stretching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9381.00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485333496"/>
                  </a:ext>
                </a:extLst>
              </a:tr>
              <a:tr h="235088">
                <a:tc>
                  <a:txBody>
                    <a:bodyPr/>
                    <a:lstStyle/>
                    <a:p>
                      <a:pPr algn="l" fontAlgn="b"/>
                      <a:r>
                        <a:rPr lang="en-US" sz="800" u="none" strike="noStrike">
                          <a:effectLst/>
                        </a:rPr>
                        <a:t>X range (m)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sz="800" u="none" strike="noStrike">
                          <a:effectLst/>
                        </a:rPr>
                        <a:t>4.00E-03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b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11.83014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z_scaling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65.00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b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0.243565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z_scaling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567709548"/>
                  </a:ext>
                </a:extLst>
              </a:tr>
              <a:tr h="235088">
                <a:tc>
                  <a:txBody>
                    <a:bodyPr/>
                    <a:lstStyle/>
                    <a:p>
                      <a:pPr algn="l" fontAlgn="b"/>
                      <a:r>
                        <a:rPr lang="en-US" sz="800" u="none" strike="noStrike">
                          <a:effectLst/>
                        </a:rPr>
                        <a:t>Y range (m)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sz="800" u="none" strike="noStrike">
                          <a:effectLst/>
                        </a:rPr>
                        <a:t>4.00E-03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stretch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3.922566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stretch factor 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0.703575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1921771830"/>
                  </a:ext>
                </a:extLst>
              </a:tr>
              <a:tr h="14071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593930272"/>
                  </a:ext>
                </a:extLst>
              </a:tr>
              <a:tr h="140715">
                <a:tc>
                  <a:txBody>
                    <a:bodyPr/>
                    <a:lstStyle/>
                    <a:p>
                      <a:pPr algn="l" fontAlgn="b"/>
                      <a:r>
                        <a:rPr lang="en-US" sz="800" u="none" strike="noStrike">
                          <a:effectLst/>
                        </a:rPr>
                        <a:t>T range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800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926758710"/>
                  </a:ext>
                </a:extLst>
              </a:tr>
              <a:tr h="235088">
                <a:tc>
                  <a:txBody>
                    <a:bodyPr/>
                    <a:lstStyle/>
                    <a:p>
                      <a:pPr algn="l" fontAlgn="b"/>
                      <a:r>
                        <a:rPr lang="en-US" sz="800" u="none" strike="noStrike">
                          <a:effectLst/>
                        </a:rPr>
                        <a:t>T res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Unit Time (s)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sz="800" u="none" strike="noStrike">
                          <a:effectLst/>
                        </a:rPr>
                        <a:t>6.00E-07</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Max pts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sz="800" u="none" strike="noStrike">
                          <a:effectLst/>
                        </a:rPr>
                        <a:t>2.05E+09</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1146425021"/>
                  </a:ext>
                </a:extLst>
              </a:tr>
              <a:tr h="235088">
                <a:tc>
                  <a:txBody>
                    <a:bodyPr/>
                    <a:lstStyle/>
                    <a:p>
                      <a:pPr algn="l" fontAlgn="b"/>
                      <a:r>
                        <a:rPr lang="en-US" sz="800" u="none" strike="noStrike">
                          <a:effectLst/>
                        </a:rPr>
                        <a:t>E range (eV)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Total time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2:23:47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304409846"/>
                  </a:ext>
                </a:extLst>
              </a:tr>
              <a:tr h="235088">
                <a:tc>
                  <a:txBody>
                    <a:bodyPr/>
                    <a:lstStyle/>
                    <a:p>
                      <a:pPr algn="l" fontAlgn="b"/>
                      <a:r>
                        <a:rPr lang="en-US" sz="800" u="none" strike="noStrike">
                          <a:effectLst/>
                        </a:rPr>
                        <a:t>E res (eV)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0.005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HRM only</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a:txBody>
                    <a:bodyPr/>
                    <a:lstStyle/>
                    <a:p>
                      <a:pPr algn="r" fontAlgn="b"/>
                      <a:r>
                        <a:rPr lang="en-US" altLang="zh-CN" sz="800" u="none" strike="noStrike">
                          <a:effectLst/>
                        </a:rPr>
                        <a:t>1:57:58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254522920"/>
                  </a:ext>
                </a:extLst>
              </a:tr>
              <a:tr h="14071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1382603624"/>
                  </a:ext>
                </a:extLst>
              </a:tr>
              <a:tr h="140715">
                <a:tc>
                  <a:txBody>
                    <a:bodyPr/>
                    <a:lstStyle/>
                    <a:p>
                      <a:pPr algn="ctr" fontAlgn="b"/>
                      <a:r>
                        <a:rPr lang="en-US" sz="800" u="none" strike="noStrike">
                          <a:effectLst/>
                        </a:rPr>
                        <a:t>Nx</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1885608873"/>
                  </a:ext>
                </a:extLst>
              </a:tr>
              <a:tr h="140715">
                <a:tc>
                  <a:txBody>
                    <a:bodyPr/>
                    <a:lstStyle/>
                    <a:p>
                      <a:pPr algn="ctr" fontAlgn="b"/>
                      <a:r>
                        <a:rPr lang="en-US" sz="800" u="none" strike="noStrike">
                          <a:effectLst/>
                        </a:rPr>
                        <a:t>Ny</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r>
                        <a:rPr lang="en-US" sz="800" u="none" strike="noStrike">
                          <a:effectLst/>
                        </a:rPr>
                        <a:t>Ny reduced</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2140024480"/>
                  </a:ext>
                </a:extLst>
              </a:tr>
              <a:tr h="140715">
                <a:tc>
                  <a:txBody>
                    <a:bodyPr/>
                    <a:lstStyle/>
                    <a:p>
                      <a:pPr algn="ctr" fontAlgn="b"/>
                      <a:r>
                        <a:rPr lang="en-US" sz="800" u="none" strike="noStrike">
                          <a:effectLst/>
                        </a:rPr>
                        <a:t>Nz</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1333913413"/>
                  </a:ext>
                </a:extLst>
              </a:tr>
              <a:tr h="14071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2182165773"/>
                  </a:ext>
                </a:extLst>
              </a:tr>
              <a:tr h="235088">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incident (CRL0)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HHLM1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HHLM2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HHLM3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HHLM4</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HRM1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HRM2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CRL1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Slit</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CRL2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HRM3</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HRM4</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extLst>
                  <a:ext uri="{0D108BD9-81ED-4DB2-BD59-A6C34878D82A}">
                    <a16:rowId xmlns:a16="http://schemas.microsoft.com/office/drawing/2014/main" val="2366297456"/>
                  </a:ext>
                </a:extLst>
              </a:tr>
              <a:tr h="140715">
                <a:tc>
                  <a:txBody>
                    <a:bodyPr/>
                    <a:lstStyle/>
                    <a:p>
                      <a:pPr algn="ctr" fontAlgn="b"/>
                      <a:r>
                        <a:rPr lang="en-US" sz="800" u="none" strike="noStrike">
                          <a:effectLst/>
                        </a:rPr>
                        <a:t>X range, res (um)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48000.00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48000.00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48000.00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16000.00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5.21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1.30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4153819905"/>
                  </a:ext>
                </a:extLst>
              </a:tr>
              <a:tr h="140715">
                <a:tc>
                  <a:txBody>
                    <a:bodyPr/>
                    <a:lstStyle/>
                    <a:p>
                      <a:pPr algn="ctr" fontAlgn="b"/>
                      <a:r>
                        <a:rPr lang="en-US" sz="800" u="none" strike="noStrike">
                          <a:effectLst/>
                        </a:rPr>
                        <a:t>Y range, res (um)</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15.63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4000.00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741615172"/>
                  </a:ext>
                </a:extLst>
              </a:tr>
              <a:tr h="140715">
                <a:tc>
                  <a:txBody>
                    <a:bodyPr/>
                    <a:lstStyle/>
                    <a:p>
                      <a:pPr algn="ctr" fontAlgn="b"/>
                      <a:r>
                        <a:rPr lang="en-US" sz="800" u="none" strike="noStrike">
                          <a:effectLst/>
                        </a:rPr>
                        <a:t>T range, res (fs)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800.00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9600.00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489827359"/>
                  </a:ext>
                </a:extLst>
              </a:tr>
              <a:tr h="274956">
                <a:tc>
                  <a:txBody>
                    <a:bodyPr/>
                    <a:lstStyle/>
                    <a:p>
                      <a:pPr algn="ctr" fontAlgn="b"/>
                      <a:r>
                        <a:rPr lang="en-US" sz="800" u="none" strike="noStrike">
                          <a:effectLst/>
                        </a:rPr>
                        <a:t>E range, res (meV)</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5.00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0.08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2000.00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a:txBody>
                    <a:bodyPr/>
                    <a:lstStyle/>
                    <a:p>
                      <a:pPr algn="r" fontAlgn="b"/>
                      <a:r>
                        <a:rPr lang="en-US" altLang="zh-CN" sz="800" u="none" strike="noStrike">
                          <a:effectLst/>
                        </a:rPr>
                        <a:t>0.42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extLst>
                  <a:ext uri="{0D108BD9-81ED-4DB2-BD59-A6C34878D82A}">
                    <a16:rowId xmlns:a16="http://schemas.microsoft.com/office/drawing/2014/main" val="3756454697"/>
                  </a:ext>
                </a:extLst>
              </a:tr>
              <a:tr h="235088">
                <a:tc>
                  <a:txBody>
                    <a:bodyPr/>
                    <a:lstStyle/>
                    <a:p>
                      <a:pPr algn="ctr" fontAlgn="b"/>
                      <a:r>
                        <a:rPr lang="en-US" sz="800" u="none" strike="noStrike">
                          <a:effectLst/>
                        </a:rPr>
                        <a:t>Nx</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altLang="zh-CN" sz="800" u="none" strike="noStrike">
                          <a:effectLst/>
                        </a:rPr>
                        <a:t>256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3072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extLst>
                  <a:ext uri="{0D108BD9-81ED-4DB2-BD59-A6C34878D82A}">
                    <a16:rowId xmlns:a16="http://schemas.microsoft.com/office/drawing/2014/main" val="1387857469"/>
                  </a:ext>
                </a:extLst>
              </a:tr>
              <a:tr h="235088">
                <a:tc>
                  <a:txBody>
                    <a:bodyPr/>
                    <a:lstStyle/>
                    <a:p>
                      <a:pPr algn="ctr" fontAlgn="b"/>
                      <a:r>
                        <a:rPr lang="en-US" sz="800" u="none" strike="noStrike">
                          <a:effectLst/>
                        </a:rPr>
                        <a:t>Ny</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altLang="zh-CN" sz="800" u="none" strike="noStrike">
                          <a:effectLst/>
                        </a:rPr>
                        <a:t>256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256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256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256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8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extLst>
                  <a:ext uri="{0D108BD9-81ED-4DB2-BD59-A6C34878D82A}">
                    <a16:rowId xmlns:a16="http://schemas.microsoft.com/office/drawing/2014/main" val="1645570650"/>
                  </a:ext>
                </a:extLst>
              </a:tr>
              <a:tr h="235088">
                <a:tc>
                  <a:txBody>
                    <a:bodyPr/>
                    <a:lstStyle/>
                    <a:p>
                      <a:pPr algn="ctr" fontAlgn="b"/>
                      <a:r>
                        <a:rPr lang="en-US" sz="800" u="none" strike="noStrike">
                          <a:effectLst/>
                        </a:rPr>
                        <a:t>Nz</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altLang="zh-CN" sz="800" u="none" strike="noStrike">
                          <a:effectLst/>
                        </a:rPr>
                        <a:t>400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26000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4800 </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extLst>
                  <a:ext uri="{0D108BD9-81ED-4DB2-BD59-A6C34878D82A}">
                    <a16:rowId xmlns:a16="http://schemas.microsoft.com/office/drawing/2014/main" val="2760849707"/>
                  </a:ext>
                </a:extLst>
              </a:tr>
              <a:tr h="235088">
                <a:tc>
                  <a:txBody>
                    <a:bodyPr/>
                    <a:lstStyle/>
                    <a:p>
                      <a:pPr algn="ctr" fontAlgn="b"/>
                      <a:r>
                        <a:rPr lang="en-US" sz="800" u="none" strike="noStrike">
                          <a:effectLst/>
                        </a:rPr>
                        <a:t>pts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sz="800" u="none" strike="noStrike">
                          <a:effectLst/>
                        </a:rPr>
                        <a:t>2.62E+07</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6.39E+08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3.77E+09</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3.77E+09</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3.77E+09</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sz="800" u="none" strike="noStrike">
                          <a:effectLst/>
                        </a:rPr>
                        <a:t>1.18E+08</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extLst>
                  <a:ext uri="{0D108BD9-81ED-4DB2-BD59-A6C34878D82A}">
                    <a16:rowId xmlns:a16="http://schemas.microsoft.com/office/drawing/2014/main" val="2645150193"/>
                  </a:ext>
                </a:extLst>
              </a:tr>
              <a:tr h="235088">
                <a:tc>
                  <a:txBody>
                    <a:bodyPr/>
                    <a:lstStyle/>
                    <a:p>
                      <a:pPr algn="ctr" fontAlgn="b"/>
                      <a:r>
                        <a:rPr lang="en-US" sz="800" u="none" strike="noStrike">
                          <a:effectLst/>
                        </a:rPr>
                        <a:t>Estimated time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879" marR="5879" marT="5879" marB="0" anchor="b"/>
                </a:tc>
                <a:tc gridSpan="2">
                  <a:txBody>
                    <a:bodyPr/>
                    <a:lstStyle/>
                    <a:p>
                      <a:pPr algn="ctr" fontAlgn="b"/>
                      <a:r>
                        <a:rPr lang="en-US" altLang="zh-CN" sz="800" u="none" strike="noStrike">
                          <a:effectLst/>
                        </a:rPr>
                        <a:t>0:00:16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0:06:39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0:13:02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0:19:26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0:25:49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0:27:00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0:28:11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1:05:56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1:43:41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2:21:26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a:effectLst/>
                        </a:rPr>
                        <a:t>2:22:36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tc gridSpan="2">
                  <a:txBody>
                    <a:bodyPr/>
                    <a:lstStyle/>
                    <a:p>
                      <a:pPr algn="ctr" fontAlgn="b"/>
                      <a:r>
                        <a:rPr lang="en-US" altLang="zh-CN" sz="800" u="none" strike="noStrike" dirty="0">
                          <a:effectLst/>
                        </a:rPr>
                        <a:t>2:23:47</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1589" marR="91589" marT="45795" marB="45795" anchor="b"/>
                </a:tc>
                <a:tc hMerge="1">
                  <a:txBody>
                    <a:bodyPr/>
                    <a:lstStyle/>
                    <a:p>
                      <a:endParaRPr lang="zh-CN" altLang="en-US"/>
                    </a:p>
                  </a:txBody>
                  <a:tcPr/>
                </a:tc>
                <a:extLst>
                  <a:ext uri="{0D108BD9-81ED-4DB2-BD59-A6C34878D82A}">
                    <a16:rowId xmlns:a16="http://schemas.microsoft.com/office/drawing/2014/main" val="3690389071"/>
                  </a:ext>
                </a:extLst>
              </a:tr>
            </a:tbl>
          </a:graphicData>
        </a:graphic>
      </p:graphicFrame>
      <p:sp>
        <p:nvSpPr>
          <p:cNvPr id="2" name="标题 1">
            <a:extLst>
              <a:ext uri="{FF2B5EF4-FFF2-40B4-BE49-F238E27FC236}">
                <a16:creationId xmlns:a16="http://schemas.microsoft.com/office/drawing/2014/main" id="{8487BA1F-AA1F-437C-A6C0-0F34D28D2BB0}"/>
              </a:ext>
            </a:extLst>
          </p:cNvPr>
          <p:cNvSpPr>
            <a:spLocks noGrp="1"/>
          </p:cNvSpPr>
          <p:nvPr>
            <p:ph type="title"/>
          </p:nvPr>
        </p:nvSpPr>
        <p:spPr/>
        <p:txBody>
          <a:bodyPr/>
          <a:lstStyle/>
          <a:p>
            <a:r>
              <a:rPr lang="en-US" altLang="zh-CN" dirty="0"/>
              <a:t>Partial reduction</a:t>
            </a:r>
            <a:endParaRPr lang="zh-CN" altLang="en-US" dirty="0"/>
          </a:p>
        </p:txBody>
      </p:sp>
      <p:sp>
        <p:nvSpPr>
          <p:cNvPr id="6" name="文本框 5">
            <a:extLst>
              <a:ext uri="{FF2B5EF4-FFF2-40B4-BE49-F238E27FC236}">
                <a16:creationId xmlns:a16="http://schemas.microsoft.com/office/drawing/2014/main" id="{1780DA5C-1A72-4805-A24C-18F17ED89866}"/>
              </a:ext>
            </a:extLst>
          </p:cNvPr>
          <p:cNvSpPr txBox="1"/>
          <p:nvPr/>
        </p:nvSpPr>
        <p:spPr>
          <a:xfrm>
            <a:off x="5543550" y="3600450"/>
            <a:ext cx="6019800" cy="276999"/>
          </a:xfrm>
          <a:prstGeom prst="rect">
            <a:avLst/>
          </a:prstGeom>
          <a:solidFill>
            <a:schemeClr val="bg1"/>
          </a:solidFill>
        </p:spPr>
        <p:txBody>
          <a:bodyPr wrap="square" rtlCol="0">
            <a:spAutoFit/>
          </a:bodyPr>
          <a:lstStyle/>
          <a:p>
            <a:r>
              <a:rPr lang="en-US" altLang="zh-CN" sz="1200" dirty="0">
                <a:solidFill>
                  <a:srgbClr val="FF0000"/>
                </a:solidFill>
              </a:rPr>
              <a:t>In this case, only the vertical dimension of all crystals are reduced</a:t>
            </a:r>
          </a:p>
        </p:txBody>
      </p:sp>
    </p:spTree>
    <p:extLst>
      <p:ext uri="{BB962C8B-B14F-4D97-AF65-F5344CB8AC3E}">
        <p14:creationId xmlns:p14="http://schemas.microsoft.com/office/powerpoint/2010/main" val="310371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0EB27-6FB9-4250-85FC-E8D2781FE9BE}"/>
              </a:ext>
            </a:extLst>
          </p:cNvPr>
          <p:cNvSpPr>
            <a:spLocks noGrp="1"/>
          </p:cNvSpPr>
          <p:nvPr>
            <p:ph type="title"/>
          </p:nvPr>
        </p:nvSpPr>
        <p:spPr>
          <a:xfrm>
            <a:off x="838200" y="365126"/>
            <a:ext cx="10464209" cy="485480"/>
          </a:xfrm>
        </p:spPr>
        <p:txBody>
          <a:bodyPr>
            <a:normAutofit fontScale="90000"/>
          </a:bodyPr>
          <a:lstStyle/>
          <a:p>
            <a:r>
              <a:rPr lang="en-US" altLang="zh-CN" dirty="0"/>
              <a:t>reduced result comparison, input</a:t>
            </a:r>
            <a:endParaRPr lang="zh-CN" altLang="en-US" dirty="0"/>
          </a:p>
        </p:txBody>
      </p:sp>
      <p:pic>
        <p:nvPicPr>
          <p:cNvPr id="4" name="图片 3">
            <a:extLst>
              <a:ext uri="{FF2B5EF4-FFF2-40B4-BE49-F238E27FC236}">
                <a16:creationId xmlns:a16="http://schemas.microsoft.com/office/drawing/2014/main" id="{3D0C86A9-F378-4E4E-9630-88FE8B21F3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7900" y="1663406"/>
            <a:ext cx="12192000" cy="1950719"/>
          </a:xfrm>
          <a:prstGeom prst="rect">
            <a:avLst/>
          </a:prstGeom>
        </p:spPr>
      </p:pic>
      <p:pic>
        <p:nvPicPr>
          <p:cNvPr id="8" name="图片 7">
            <a:extLst>
              <a:ext uri="{FF2B5EF4-FFF2-40B4-BE49-F238E27FC236}">
                <a16:creationId xmlns:a16="http://schemas.microsoft.com/office/drawing/2014/main" id="{F74EF58F-D491-4652-BB6D-D235EB973F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900" y="4028440"/>
            <a:ext cx="12192000" cy="1950719"/>
          </a:xfrm>
          <a:prstGeom prst="rect">
            <a:avLst/>
          </a:prstGeom>
        </p:spPr>
      </p:pic>
      <p:sp>
        <p:nvSpPr>
          <p:cNvPr id="13" name="文本框 12">
            <a:extLst>
              <a:ext uri="{FF2B5EF4-FFF2-40B4-BE49-F238E27FC236}">
                <a16:creationId xmlns:a16="http://schemas.microsoft.com/office/drawing/2014/main" id="{BDBF0330-2C15-4C97-8E7B-3BE3D8480C71}"/>
              </a:ext>
            </a:extLst>
          </p:cNvPr>
          <p:cNvSpPr txBox="1"/>
          <p:nvPr/>
        </p:nvSpPr>
        <p:spPr>
          <a:xfrm>
            <a:off x="737289" y="2454100"/>
            <a:ext cx="481222" cy="369332"/>
          </a:xfrm>
          <a:prstGeom prst="rect">
            <a:avLst/>
          </a:prstGeom>
          <a:noFill/>
        </p:spPr>
        <p:txBody>
          <a:bodyPr wrap="none" rtlCol="0">
            <a:spAutoFit/>
          </a:bodyPr>
          <a:lstStyle/>
          <a:p>
            <a:r>
              <a:rPr lang="en-US" altLang="zh-CN" dirty="0"/>
              <a:t>full</a:t>
            </a:r>
            <a:endParaRPr lang="zh-CN" altLang="en-US" dirty="0"/>
          </a:p>
        </p:txBody>
      </p:sp>
      <p:sp>
        <p:nvSpPr>
          <p:cNvPr id="14" name="文本框 13">
            <a:extLst>
              <a:ext uri="{FF2B5EF4-FFF2-40B4-BE49-F238E27FC236}">
                <a16:creationId xmlns:a16="http://schemas.microsoft.com/office/drawing/2014/main" id="{396500CB-CF4F-4492-9818-1D643B76A1A4}"/>
              </a:ext>
            </a:extLst>
          </p:cNvPr>
          <p:cNvSpPr txBox="1"/>
          <p:nvPr/>
        </p:nvSpPr>
        <p:spPr>
          <a:xfrm>
            <a:off x="737289" y="4819134"/>
            <a:ext cx="803425" cy="369332"/>
          </a:xfrm>
          <a:prstGeom prst="rect">
            <a:avLst/>
          </a:prstGeom>
          <a:noFill/>
        </p:spPr>
        <p:txBody>
          <a:bodyPr wrap="none" rtlCol="0">
            <a:spAutoFit/>
          </a:bodyPr>
          <a:lstStyle/>
          <a:p>
            <a:r>
              <a:rPr lang="en-US" altLang="zh-CN" dirty="0"/>
              <a:t>partial</a:t>
            </a:r>
            <a:endParaRPr lang="zh-CN" altLang="en-US" dirty="0"/>
          </a:p>
        </p:txBody>
      </p:sp>
    </p:spTree>
    <p:extLst>
      <p:ext uri="{BB962C8B-B14F-4D97-AF65-F5344CB8AC3E}">
        <p14:creationId xmlns:p14="http://schemas.microsoft.com/office/powerpoint/2010/main" val="342069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0EB27-6FB9-4250-85FC-E8D2781FE9BE}"/>
              </a:ext>
            </a:extLst>
          </p:cNvPr>
          <p:cNvSpPr>
            <a:spLocks noGrp="1"/>
          </p:cNvSpPr>
          <p:nvPr>
            <p:ph type="title"/>
          </p:nvPr>
        </p:nvSpPr>
        <p:spPr>
          <a:xfrm>
            <a:off x="838200" y="365126"/>
            <a:ext cx="10464209" cy="485480"/>
          </a:xfrm>
        </p:spPr>
        <p:txBody>
          <a:bodyPr>
            <a:normAutofit fontScale="90000"/>
          </a:bodyPr>
          <a:lstStyle/>
          <a:p>
            <a:r>
              <a:rPr lang="en-US" altLang="zh-CN" dirty="0"/>
              <a:t>reduced result comparison, CRL0</a:t>
            </a:r>
            <a:endParaRPr lang="zh-CN" altLang="en-US" dirty="0"/>
          </a:p>
        </p:txBody>
      </p:sp>
      <p:pic>
        <p:nvPicPr>
          <p:cNvPr id="4" name="图片 3">
            <a:extLst>
              <a:ext uri="{FF2B5EF4-FFF2-40B4-BE49-F238E27FC236}">
                <a16:creationId xmlns:a16="http://schemas.microsoft.com/office/drawing/2014/main" id="{3D0C86A9-F378-4E4E-9630-88FE8B21F3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7903" y="1663406"/>
            <a:ext cx="12191994" cy="1950719"/>
          </a:xfrm>
          <a:prstGeom prst="rect">
            <a:avLst/>
          </a:prstGeom>
        </p:spPr>
      </p:pic>
      <p:pic>
        <p:nvPicPr>
          <p:cNvPr id="8" name="图片 7">
            <a:extLst>
              <a:ext uri="{FF2B5EF4-FFF2-40B4-BE49-F238E27FC236}">
                <a16:creationId xmlns:a16="http://schemas.microsoft.com/office/drawing/2014/main" id="{F74EF58F-D491-4652-BB6D-D235EB973F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903" y="4028440"/>
            <a:ext cx="12191994" cy="1950719"/>
          </a:xfrm>
          <a:prstGeom prst="rect">
            <a:avLst/>
          </a:prstGeom>
        </p:spPr>
      </p:pic>
      <p:sp>
        <p:nvSpPr>
          <p:cNvPr id="13" name="文本框 12">
            <a:extLst>
              <a:ext uri="{FF2B5EF4-FFF2-40B4-BE49-F238E27FC236}">
                <a16:creationId xmlns:a16="http://schemas.microsoft.com/office/drawing/2014/main" id="{BDBF0330-2C15-4C97-8E7B-3BE3D8480C71}"/>
              </a:ext>
            </a:extLst>
          </p:cNvPr>
          <p:cNvSpPr txBox="1"/>
          <p:nvPr/>
        </p:nvSpPr>
        <p:spPr>
          <a:xfrm>
            <a:off x="737289" y="2454100"/>
            <a:ext cx="481222" cy="369332"/>
          </a:xfrm>
          <a:prstGeom prst="rect">
            <a:avLst/>
          </a:prstGeom>
          <a:noFill/>
        </p:spPr>
        <p:txBody>
          <a:bodyPr wrap="none" rtlCol="0">
            <a:spAutoFit/>
          </a:bodyPr>
          <a:lstStyle/>
          <a:p>
            <a:r>
              <a:rPr lang="en-US" altLang="zh-CN" dirty="0"/>
              <a:t>full</a:t>
            </a:r>
            <a:endParaRPr lang="zh-CN" altLang="en-US" dirty="0"/>
          </a:p>
        </p:txBody>
      </p:sp>
      <p:sp>
        <p:nvSpPr>
          <p:cNvPr id="14" name="文本框 13">
            <a:extLst>
              <a:ext uri="{FF2B5EF4-FFF2-40B4-BE49-F238E27FC236}">
                <a16:creationId xmlns:a16="http://schemas.microsoft.com/office/drawing/2014/main" id="{396500CB-CF4F-4492-9818-1D643B76A1A4}"/>
              </a:ext>
            </a:extLst>
          </p:cNvPr>
          <p:cNvSpPr txBox="1"/>
          <p:nvPr/>
        </p:nvSpPr>
        <p:spPr>
          <a:xfrm>
            <a:off x="737289" y="4819134"/>
            <a:ext cx="803425" cy="369332"/>
          </a:xfrm>
          <a:prstGeom prst="rect">
            <a:avLst/>
          </a:prstGeom>
          <a:noFill/>
        </p:spPr>
        <p:txBody>
          <a:bodyPr wrap="none" rtlCol="0">
            <a:spAutoFit/>
          </a:bodyPr>
          <a:lstStyle/>
          <a:p>
            <a:r>
              <a:rPr lang="en-US" altLang="zh-CN" dirty="0"/>
              <a:t>partial</a:t>
            </a:r>
            <a:endParaRPr lang="zh-CN" altLang="en-US" dirty="0"/>
          </a:p>
        </p:txBody>
      </p:sp>
    </p:spTree>
    <p:extLst>
      <p:ext uri="{BB962C8B-B14F-4D97-AF65-F5344CB8AC3E}">
        <p14:creationId xmlns:p14="http://schemas.microsoft.com/office/powerpoint/2010/main" val="43935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0EB27-6FB9-4250-85FC-E8D2781FE9BE}"/>
              </a:ext>
            </a:extLst>
          </p:cNvPr>
          <p:cNvSpPr>
            <a:spLocks noGrp="1"/>
          </p:cNvSpPr>
          <p:nvPr>
            <p:ph type="title"/>
          </p:nvPr>
        </p:nvSpPr>
        <p:spPr>
          <a:xfrm>
            <a:off x="838200" y="365126"/>
            <a:ext cx="10464209" cy="485480"/>
          </a:xfrm>
        </p:spPr>
        <p:txBody>
          <a:bodyPr>
            <a:normAutofit fontScale="90000"/>
          </a:bodyPr>
          <a:lstStyle/>
          <a:p>
            <a:r>
              <a:rPr lang="en-US" altLang="zh-CN" dirty="0"/>
              <a:t>reduced result comparison, focus</a:t>
            </a:r>
            <a:endParaRPr lang="zh-CN" altLang="en-US" dirty="0"/>
          </a:p>
        </p:txBody>
      </p:sp>
      <p:pic>
        <p:nvPicPr>
          <p:cNvPr id="4" name="图片 3">
            <a:extLst>
              <a:ext uri="{FF2B5EF4-FFF2-40B4-BE49-F238E27FC236}">
                <a16:creationId xmlns:a16="http://schemas.microsoft.com/office/drawing/2014/main" id="{3D0C86A9-F378-4E4E-9630-88FE8B21F3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7903" y="1663406"/>
            <a:ext cx="12191994" cy="1950719"/>
          </a:xfrm>
          <a:prstGeom prst="rect">
            <a:avLst/>
          </a:prstGeom>
        </p:spPr>
      </p:pic>
      <p:pic>
        <p:nvPicPr>
          <p:cNvPr id="8" name="图片 7">
            <a:extLst>
              <a:ext uri="{FF2B5EF4-FFF2-40B4-BE49-F238E27FC236}">
                <a16:creationId xmlns:a16="http://schemas.microsoft.com/office/drawing/2014/main" id="{F74EF58F-D491-4652-BB6D-D235EB973F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903" y="4028440"/>
            <a:ext cx="12191994" cy="1950719"/>
          </a:xfrm>
          <a:prstGeom prst="rect">
            <a:avLst/>
          </a:prstGeom>
        </p:spPr>
      </p:pic>
      <p:sp>
        <p:nvSpPr>
          <p:cNvPr id="13" name="文本框 12">
            <a:extLst>
              <a:ext uri="{FF2B5EF4-FFF2-40B4-BE49-F238E27FC236}">
                <a16:creationId xmlns:a16="http://schemas.microsoft.com/office/drawing/2014/main" id="{BDBF0330-2C15-4C97-8E7B-3BE3D8480C71}"/>
              </a:ext>
            </a:extLst>
          </p:cNvPr>
          <p:cNvSpPr txBox="1"/>
          <p:nvPr/>
        </p:nvSpPr>
        <p:spPr>
          <a:xfrm>
            <a:off x="737289" y="2454100"/>
            <a:ext cx="481222" cy="369332"/>
          </a:xfrm>
          <a:prstGeom prst="rect">
            <a:avLst/>
          </a:prstGeom>
          <a:noFill/>
        </p:spPr>
        <p:txBody>
          <a:bodyPr wrap="none" rtlCol="0">
            <a:spAutoFit/>
          </a:bodyPr>
          <a:lstStyle/>
          <a:p>
            <a:r>
              <a:rPr lang="en-US" altLang="zh-CN" dirty="0"/>
              <a:t>full</a:t>
            </a:r>
            <a:endParaRPr lang="zh-CN" altLang="en-US" dirty="0"/>
          </a:p>
        </p:txBody>
      </p:sp>
      <p:sp>
        <p:nvSpPr>
          <p:cNvPr id="14" name="文本框 13">
            <a:extLst>
              <a:ext uri="{FF2B5EF4-FFF2-40B4-BE49-F238E27FC236}">
                <a16:creationId xmlns:a16="http://schemas.microsoft.com/office/drawing/2014/main" id="{396500CB-CF4F-4492-9818-1D643B76A1A4}"/>
              </a:ext>
            </a:extLst>
          </p:cNvPr>
          <p:cNvSpPr txBox="1"/>
          <p:nvPr/>
        </p:nvSpPr>
        <p:spPr>
          <a:xfrm>
            <a:off x="737289" y="4819134"/>
            <a:ext cx="803425" cy="369332"/>
          </a:xfrm>
          <a:prstGeom prst="rect">
            <a:avLst/>
          </a:prstGeom>
          <a:noFill/>
        </p:spPr>
        <p:txBody>
          <a:bodyPr wrap="none" rtlCol="0">
            <a:spAutoFit/>
          </a:bodyPr>
          <a:lstStyle/>
          <a:p>
            <a:r>
              <a:rPr lang="en-US" altLang="zh-CN" dirty="0"/>
              <a:t>partial</a:t>
            </a:r>
            <a:endParaRPr lang="zh-CN" altLang="en-US" dirty="0"/>
          </a:p>
        </p:txBody>
      </p:sp>
      <p:sp>
        <p:nvSpPr>
          <p:cNvPr id="3" name="文本框 2">
            <a:extLst>
              <a:ext uri="{FF2B5EF4-FFF2-40B4-BE49-F238E27FC236}">
                <a16:creationId xmlns:a16="http://schemas.microsoft.com/office/drawing/2014/main" id="{D9BCBFF4-E4F0-4F3A-91B1-2FB84E352A13}"/>
              </a:ext>
            </a:extLst>
          </p:cNvPr>
          <p:cNvSpPr txBox="1"/>
          <p:nvPr/>
        </p:nvSpPr>
        <p:spPr>
          <a:xfrm>
            <a:off x="4197532" y="5979831"/>
            <a:ext cx="2394858" cy="830997"/>
          </a:xfrm>
          <a:prstGeom prst="rect">
            <a:avLst/>
          </a:prstGeom>
          <a:noFill/>
        </p:spPr>
        <p:txBody>
          <a:bodyPr wrap="square" rtlCol="0">
            <a:spAutoFit/>
          </a:bodyPr>
          <a:lstStyle/>
          <a:p>
            <a:r>
              <a:rPr lang="en-US" altLang="zh-CN" sz="1200" dirty="0">
                <a:solidFill>
                  <a:srgbClr val="FF0000"/>
                </a:solidFill>
              </a:rPr>
              <a:t>this aliasing is caused by insufficient sampling in energy,</a:t>
            </a:r>
            <a:r>
              <a:rPr lang="zh-CN" altLang="en-US" sz="1200" dirty="0">
                <a:solidFill>
                  <a:srgbClr val="FF0000"/>
                </a:solidFill>
              </a:rPr>
              <a:t> </a:t>
            </a:r>
            <a:r>
              <a:rPr lang="en-US" altLang="zh-CN" sz="1200" dirty="0">
                <a:solidFill>
                  <a:srgbClr val="FF0000"/>
                </a:solidFill>
              </a:rPr>
              <a:t>each</a:t>
            </a:r>
            <a:r>
              <a:rPr lang="zh-CN" altLang="en-US" sz="1200" dirty="0">
                <a:solidFill>
                  <a:srgbClr val="FF0000"/>
                </a:solidFill>
              </a:rPr>
              <a:t> </a:t>
            </a:r>
            <a:r>
              <a:rPr lang="en-US" altLang="zh-CN" sz="1200" dirty="0">
                <a:solidFill>
                  <a:srgbClr val="FF0000"/>
                </a:solidFill>
              </a:rPr>
              <a:t>“stripe” corresponds to an energy component</a:t>
            </a:r>
          </a:p>
        </p:txBody>
      </p:sp>
    </p:spTree>
    <p:extLst>
      <p:ext uri="{BB962C8B-B14F-4D97-AF65-F5344CB8AC3E}">
        <p14:creationId xmlns:p14="http://schemas.microsoft.com/office/powerpoint/2010/main" val="374584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0EB27-6FB9-4250-85FC-E8D2781FE9BE}"/>
              </a:ext>
            </a:extLst>
          </p:cNvPr>
          <p:cNvSpPr>
            <a:spLocks noGrp="1"/>
          </p:cNvSpPr>
          <p:nvPr>
            <p:ph type="title"/>
          </p:nvPr>
        </p:nvSpPr>
        <p:spPr>
          <a:xfrm>
            <a:off x="838200" y="365126"/>
            <a:ext cx="10464209" cy="485480"/>
          </a:xfrm>
        </p:spPr>
        <p:txBody>
          <a:bodyPr>
            <a:normAutofit fontScale="90000"/>
          </a:bodyPr>
          <a:lstStyle/>
          <a:p>
            <a:r>
              <a:rPr lang="en-US" altLang="zh-CN" dirty="0"/>
              <a:t>reduced result comparison, before C3</a:t>
            </a:r>
            <a:endParaRPr lang="zh-CN" altLang="en-US" dirty="0"/>
          </a:p>
        </p:txBody>
      </p:sp>
      <p:pic>
        <p:nvPicPr>
          <p:cNvPr id="4" name="图片 3">
            <a:extLst>
              <a:ext uri="{FF2B5EF4-FFF2-40B4-BE49-F238E27FC236}">
                <a16:creationId xmlns:a16="http://schemas.microsoft.com/office/drawing/2014/main" id="{3D0C86A9-F378-4E4E-9630-88FE8B21F3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7903" y="1663406"/>
            <a:ext cx="12191994" cy="1950719"/>
          </a:xfrm>
          <a:prstGeom prst="rect">
            <a:avLst/>
          </a:prstGeom>
        </p:spPr>
      </p:pic>
      <p:pic>
        <p:nvPicPr>
          <p:cNvPr id="8" name="图片 7">
            <a:extLst>
              <a:ext uri="{FF2B5EF4-FFF2-40B4-BE49-F238E27FC236}">
                <a16:creationId xmlns:a16="http://schemas.microsoft.com/office/drawing/2014/main" id="{F74EF58F-D491-4652-BB6D-D235EB973F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903" y="4028440"/>
            <a:ext cx="12191994" cy="1950719"/>
          </a:xfrm>
          <a:prstGeom prst="rect">
            <a:avLst/>
          </a:prstGeom>
        </p:spPr>
      </p:pic>
      <p:sp>
        <p:nvSpPr>
          <p:cNvPr id="13" name="文本框 12">
            <a:extLst>
              <a:ext uri="{FF2B5EF4-FFF2-40B4-BE49-F238E27FC236}">
                <a16:creationId xmlns:a16="http://schemas.microsoft.com/office/drawing/2014/main" id="{BDBF0330-2C15-4C97-8E7B-3BE3D8480C71}"/>
              </a:ext>
            </a:extLst>
          </p:cNvPr>
          <p:cNvSpPr txBox="1"/>
          <p:nvPr/>
        </p:nvSpPr>
        <p:spPr>
          <a:xfrm>
            <a:off x="737289" y="2454100"/>
            <a:ext cx="481222" cy="369332"/>
          </a:xfrm>
          <a:prstGeom prst="rect">
            <a:avLst/>
          </a:prstGeom>
          <a:noFill/>
        </p:spPr>
        <p:txBody>
          <a:bodyPr wrap="none" rtlCol="0">
            <a:spAutoFit/>
          </a:bodyPr>
          <a:lstStyle/>
          <a:p>
            <a:r>
              <a:rPr lang="en-US" altLang="zh-CN" dirty="0"/>
              <a:t>full</a:t>
            </a:r>
            <a:endParaRPr lang="zh-CN" altLang="en-US" dirty="0"/>
          </a:p>
        </p:txBody>
      </p:sp>
      <p:sp>
        <p:nvSpPr>
          <p:cNvPr id="14" name="文本框 13">
            <a:extLst>
              <a:ext uri="{FF2B5EF4-FFF2-40B4-BE49-F238E27FC236}">
                <a16:creationId xmlns:a16="http://schemas.microsoft.com/office/drawing/2014/main" id="{396500CB-CF4F-4492-9818-1D643B76A1A4}"/>
              </a:ext>
            </a:extLst>
          </p:cNvPr>
          <p:cNvSpPr txBox="1"/>
          <p:nvPr/>
        </p:nvSpPr>
        <p:spPr>
          <a:xfrm>
            <a:off x="737289" y="4819134"/>
            <a:ext cx="803425" cy="369332"/>
          </a:xfrm>
          <a:prstGeom prst="rect">
            <a:avLst/>
          </a:prstGeom>
          <a:noFill/>
        </p:spPr>
        <p:txBody>
          <a:bodyPr wrap="none" rtlCol="0">
            <a:spAutoFit/>
          </a:bodyPr>
          <a:lstStyle/>
          <a:p>
            <a:r>
              <a:rPr lang="en-US" altLang="zh-CN" dirty="0"/>
              <a:t>partial</a:t>
            </a:r>
            <a:endParaRPr lang="zh-CN" altLang="en-US" dirty="0"/>
          </a:p>
        </p:txBody>
      </p:sp>
    </p:spTree>
    <p:extLst>
      <p:ext uri="{BB962C8B-B14F-4D97-AF65-F5344CB8AC3E}">
        <p14:creationId xmlns:p14="http://schemas.microsoft.com/office/powerpoint/2010/main" val="420380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0EB27-6FB9-4250-85FC-E8D2781FE9BE}"/>
              </a:ext>
            </a:extLst>
          </p:cNvPr>
          <p:cNvSpPr>
            <a:spLocks noGrp="1"/>
          </p:cNvSpPr>
          <p:nvPr>
            <p:ph type="title"/>
          </p:nvPr>
        </p:nvSpPr>
        <p:spPr>
          <a:xfrm>
            <a:off x="838200" y="365126"/>
            <a:ext cx="10464209" cy="485480"/>
          </a:xfrm>
        </p:spPr>
        <p:txBody>
          <a:bodyPr>
            <a:normAutofit fontScale="90000"/>
          </a:bodyPr>
          <a:lstStyle/>
          <a:p>
            <a:r>
              <a:rPr lang="en-US" altLang="zh-CN" dirty="0"/>
              <a:t>reduced result comparison, output</a:t>
            </a:r>
            <a:endParaRPr lang="zh-CN" altLang="en-US" dirty="0"/>
          </a:p>
        </p:txBody>
      </p:sp>
      <p:pic>
        <p:nvPicPr>
          <p:cNvPr id="4" name="图片 3">
            <a:extLst>
              <a:ext uri="{FF2B5EF4-FFF2-40B4-BE49-F238E27FC236}">
                <a16:creationId xmlns:a16="http://schemas.microsoft.com/office/drawing/2014/main" id="{3D0C86A9-F378-4E4E-9630-88FE8B21F3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7903" y="1663406"/>
            <a:ext cx="12191994" cy="1950719"/>
          </a:xfrm>
          <a:prstGeom prst="rect">
            <a:avLst/>
          </a:prstGeom>
        </p:spPr>
      </p:pic>
      <p:pic>
        <p:nvPicPr>
          <p:cNvPr id="8" name="图片 7">
            <a:extLst>
              <a:ext uri="{FF2B5EF4-FFF2-40B4-BE49-F238E27FC236}">
                <a16:creationId xmlns:a16="http://schemas.microsoft.com/office/drawing/2014/main" id="{F74EF58F-D491-4652-BB6D-D235EB973F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903" y="4028440"/>
            <a:ext cx="12191994" cy="1950719"/>
          </a:xfrm>
          <a:prstGeom prst="rect">
            <a:avLst/>
          </a:prstGeom>
        </p:spPr>
      </p:pic>
      <p:sp>
        <p:nvSpPr>
          <p:cNvPr id="13" name="文本框 12">
            <a:extLst>
              <a:ext uri="{FF2B5EF4-FFF2-40B4-BE49-F238E27FC236}">
                <a16:creationId xmlns:a16="http://schemas.microsoft.com/office/drawing/2014/main" id="{BDBF0330-2C15-4C97-8E7B-3BE3D8480C71}"/>
              </a:ext>
            </a:extLst>
          </p:cNvPr>
          <p:cNvSpPr txBox="1"/>
          <p:nvPr/>
        </p:nvSpPr>
        <p:spPr>
          <a:xfrm>
            <a:off x="737289" y="2454100"/>
            <a:ext cx="481222" cy="369332"/>
          </a:xfrm>
          <a:prstGeom prst="rect">
            <a:avLst/>
          </a:prstGeom>
          <a:noFill/>
        </p:spPr>
        <p:txBody>
          <a:bodyPr wrap="none" rtlCol="0">
            <a:spAutoFit/>
          </a:bodyPr>
          <a:lstStyle/>
          <a:p>
            <a:r>
              <a:rPr lang="en-US" altLang="zh-CN" dirty="0"/>
              <a:t>full</a:t>
            </a:r>
            <a:endParaRPr lang="zh-CN" altLang="en-US" dirty="0"/>
          </a:p>
        </p:txBody>
      </p:sp>
      <p:sp>
        <p:nvSpPr>
          <p:cNvPr id="14" name="文本框 13">
            <a:extLst>
              <a:ext uri="{FF2B5EF4-FFF2-40B4-BE49-F238E27FC236}">
                <a16:creationId xmlns:a16="http://schemas.microsoft.com/office/drawing/2014/main" id="{396500CB-CF4F-4492-9818-1D643B76A1A4}"/>
              </a:ext>
            </a:extLst>
          </p:cNvPr>
          <p:cNvSpPr txBox="1"/>
          <p:nvPr/>
        </p:nvSpPr>
        <p:spPr>
          <a:xfrm>
            <a:off x="737289" y="4819134"/>
            <a:ext cx="803425" cy="369332"/>
          </a:xfrm>
          <a:prstGeom prst="rect">
            <a:avLst/>
          </a:prstGeom>
          <a:noFill/>
        </p:spPr>
        <p:txBody>
          <a:bodyPr wrap="none" rtlCol="0">
            <a:spAutoFit/>
          </a:bodyPr>
          <a:lstStyle/>
          <a:p>
            <a:r>
              <a:rPr lang="en-US" altLang="zh-CN" dirty="0"/>
              <a:t>partial</a:t>
            </a:r>
            <a:endParaRPr lang="zh-CN" altLang="en-US" dirty="0"/>
          </a:p>
        </p:txBody>
      </p:sp>
      <p:sp>
        <p:nvSpPr>
          <p:cNvPr id="3" name="文本框 2">
            <a:extLst>
              <a:ext uri="{FF2B5EF4-FFF2-40B4-BE49-F238E27FC236}">
                <a16:creationId xmlns:a16="http://schemas.microsoft.com/office/drawing/2014/main" id="{AEE2FD05-AD33-406A-909A-0B601C1A7F3D}"/>
              </a:ext>
            </a:extLst>
          </p:cNvPr>
          <p:cNvSpPr txBox="1"/>
          <p:nvPr/>
        </p:nvSpPr>
        <p:spPr>
          <a:xfrm>
            <a:off x="247505" y="5332828"/>
            <a:ext cx="1942012" cy="646331"/>
          </a:xfrm>
          <a:prstGeom prst="rect">
            <a:avLst/>
          </a:prstGeom>
          <a:noFill/>
        </p:spPr>
        <p:txBody>
          <a:bodyPr wrap="square" rtlCol="0">
            <a:spAutoFit/>
          </a:bodyPr>
          <a:lstStyle/>
          <a:p>
            <a:r>
              <a:rPr lang="en-US" altLang="zh-CN" sz="1200" dirty="0">
                <a:solidFill>
                  <a:srgbClr val="FF0000"/>
                </a:solidFill>
              </a:rPr>
              <a:t>this aliasing is the result of insufficient sampling in the y dimension</a:t>
            </a:r>
            <a:endParaRPr lang="zh-CN" altLang="en-US" sz="1200" dirty="0">
              <a:solidFill>
                <a:srgbClr val="FF0000"/>
              </a:solidFill>
            </a:endParaRPr>
          </a:p>
        </p:txBody>
      </p:sp>
    </p:spTree>
    <p:extLst>
      <p:ext uri="{BB962C8B-B14F-4D97-AF65-F5344CB8AC3E}">
        <p14:creationId xmlns:p14="http://schemas.microsoft.com/office/powerpoint/2010/main" val="4045781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1020</Words>
  <Application>Microsoft Office PowerPoint</Application>
  <PresentationFormat>宽屏</PresentationFormat>
  <Paragraphs>513</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DXS Optics Simulation</vt:lpstr>
      <vt:lpstr>Outline</vt:lpstr>
      <vt:lpstr>Full reduction</vt:lpstr>
      <vt:lpstr>Partial reduction</vt:lpstr>
      <vt:lpstr>reduced result comparison, input</vt:lpstr>
      <vt:lpstr>reduced result comparison, CRL0</vt:lpstr>
      <vt:lpstr>reduced result comparison, focus</vt:lpstr>
      <vt:lpstr>reduced result comparison, before C3</vt:lpstr>
      <vt:lpstr>reduced result comparison, output</vt:lpstr>
      <vt:lpstr>Thoughts</vt:lpstr>
      <vt:lpstr>In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DXS Optics Simulation</dc:title>
  <dc:creator>Nan Wang</dc:creator>
  <cp:lastModifiedBy>Nan Wang</cp:lastModifiedBy>
  <cp:revision>19</cp:revision>
  <dcterms:created xsi:type="dcterms:W3CDTF">2021-03-27T04:01:58Z</dcterms:created>
  <dcterms:modified xsi:type="dcterms:W3CDTF">2021-03-27T04:26:06Z</dcterms:modified>
</cp:coreProperties>
</file>