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6861791-3852-46D4-B485-2DDAA97C7A71}">
          <p14:sldIdLst>
            <p14:sldId id="256"/>
            <p14:sldId id="257"/>
          </p14:sldIdLst>
        </p14:section>
        <p14:section name="SRW-HRM" id="{8B595B27-5DE2-427C-8BEB-8EC5E9A048A4}">
          <p14:sldIdLst>
            <p14:sldId id="259"/>
            <p14:sldId id="258"/>
          </p14:sldIdLst>
        </p14:section>
        <p14:section name="SRW-HHLM" id="{A17D66F1-263F-4C48-AABA-99937D6BF01E}">
          <p14:sldIdLst>
            <p14:sldId id="260"/>
            <p14:sldId id="261"/>
          </p14:sldIdLst>
        </p14:section>
        <p14:section name="SRW-Mirror" id="{33B68CAF-6716-40FF-B12B-B24A35CDE66A}">
          <p14:sldIdLst>
            <p14:sldId id="262"/>
            <p14:sldId id="263"/>
          </p14:sldIdLst>
        </p14:section>
        <p14:section name="SRW-Telescope" id="{15F1CF55-CF84-4167-807F-4C3E22228A8E}">
          <p14:sldIdLst>
            <p14:sldId id="264"/>
          </p14:sldIdLst>
        </p14:section>
        <p14:section name="LCLS-Full" id="{02781290-BB43-4692-9261-1CE38E86261A}">
          <p14:sldIdLst>
            <p14:sldId id="265"/>
            <p14:sldId id="266"/>
          </p14:sldIdLst>
        </p14:section>
        <p14:section name="LCLS-shapeError, worst" id="{2EF3E592-3E09-4AE2-A6D0-3AB640EFFB35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CLS-shapeError, full" id="{47AF8FB5-F021-4DB6-9C7B-9E7F6EE8837D}">
          <p14:sldIdLst>
            <p14:sldId id="273"/>
            <p14:sldId id="274"/>
            <p14:sldId id="275"/>
          </p14:sldIdLst>
        </p14:section>
        <p14:section name="option 3, halved" id="{75D196A7-E7FD-47CC-9C68-01AEF8F059C9}">
          <p14:sldIdLst>
            <p14:sldId id="276"/>
            <p14:sldId id="277"/>
          </p14:sldIdLst>
        </p14:section>
        <p14:section name="option 1, 2, HHLM2 16W" id="{E4D53A34-51AF-43BE-9432-91B4D0E9D8CC}">
          <p14:sldIdLst>
            <p14:sldId id="278"/>
          </p14:sldIdLst>
        </p14:section>
        <p14:section name="slit-width sensitivity" id="{402D3EBD-0384-48E0-A396-9515EC1D4C1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DA94-6398-4F8D-A1AB-9A00A0C90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73F18-69D5-4003-B433-5F2053D95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A3DA7-2C96-42AB-BD52-20B023CB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34F6F-3452-4DDE-AFBC-3D75ABF1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4CBDC-F4DE-4FC1-BCBF-C54792E6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6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B3067-DF1E-4721-8769-4014D27E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9569B-983D-4D21-A3D7-11D247E1F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1B8DC-D054-4CD6-9CC2-DA8B916C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8652A-4C17-4EF4-9D99-C15FFC65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91B55-FFCA-4088-9DA7-A0A03A6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3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A1748-216F-43E6-B30A-607ABE11E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9F51B-85F9-437F-9866-4E0D81AC7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F8293-18BC-4D4A-B47D-8181C21F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C2A01-8776-4307-B795-7F1C9C94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BE043-A782-4CF2-A6DC-073B7D3A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7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35AE-6276-4A9E-BB98-B9FBBECE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AE10F-B6A1-4318-89EB-3D3CCABE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E5A6A-F9DA-4B9F-BB6E-CAF0B6D9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D23CB-C89B-4ABB-A20D-E0D1C574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2004B-4C21-40B5-85D6-0241B410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0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21096-6C2A-4730-A1B0-BCB2CBA3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9DA3E-5246-4950-9E39-033F9053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D4A5-B2CE-476B-86BB-C77C1C85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951AF-6AEF-48EF-A803-59A2FCC3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55155-38B1-4064-BCB9-07F05762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5665B-D1BB-40B1-BFCC-1199FF1F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2A76-B72E-408E-B16E-18AA9FB4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385EE-B782-4906-A6C3-0664CEE3E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F02B7-166D-494D-9A36-9B96069D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7237C-39C9-4B7D-80EA-7912C3CC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8C100-AB75-4A7C-87C0-E67E2D88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1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C0426-7CCE-489B-8EBF-CE287801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1C304-69EA-4863-941E-5BEFFFC9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1FE93-505B-433C-8D28-39EF3946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8219D-2A61-4991-950E-78F3969C3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4A83BA-0268-4299-8718-31316EFED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08B5A3-19C8-4139-90B3-5197CC28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74B09-4B8D-4536-8570-8A159597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DF96F3-6755-4A08-A1B4-F774D497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1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EAAE9-DC52-475E-AC4F-F51BA18E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56D132-763C-4074-A829-13B38B0B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8C6F91-29DE-469E-BE54-3BA6E9B8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DA2743-7D5C-4662-9D05-6F4C8CAC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2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9A1C27-1B83-4645-AC7A-5E0B276D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E08439-D515-4198-9F7F-2D8A3D3D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AF115-31EA-4F55-B02F-E52F9293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2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84EB9-AC73-481C-94AC-F1B0795C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370AB-95C9-40D5-B8CC-190B5CD2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9EFCB-D1C9-462A-9BF9-EE34F134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B661D-16D1-435E-A446-830B2082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E5663-8366-4E7F-83B1-6514B76E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5F057-D5AB-4AED-9E53-15583A76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6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A9959-59AD-4045-9A5A-C745AFA1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A1E19-241E-4BE5-8025-D60C3FB34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862C9B-7065-4008-BD75-1B8184AE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EC366-7A98-4C92-9031-DE0ABEF8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BEF23-9A16-4353-A961-1C416019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0D8FE-A420-4B1B-9F5B-721472CF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937AF3-080A-4B21-ACD3-64C922A5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1C35A-AF88-4292-B20A-4282A474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F67D8-A70D-4ABE-BF18-17DEF1096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5167-16AD-423D-AB05-BAA91F67A9B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A0041-8C56-49BF-AFE8-0977A032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77277-D837-4CCE-BAA8-DF2B27BB8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B7F9-8D19-4CF2-9804-4C41B2B9F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4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68CEA-F289-412B-88DA-D02E50702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 Summary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E0DF50-F847-4E23-8559-8261C7EDC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Jun 22</a:t>
            </a:r>
            <a:r>
              <a:rPr lang="en-US" altLang="zh-CN" baseline="30000" dirty="0"/>
              <a:t>nd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6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EED-F63E-4405-A03D-7D59F09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LCLS, Full beamline, focus</a:t>
            </a:r>
            <a:endParaRPr lang="zh-CN" altLang="en-US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05139BE0-E988-49CA-AC62-BD55E1C31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4159"/>
            <a:ext cx="4827494" cy="482749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5E7AA7-6933-4453-834D-73D2B3907FA0}"/>
              </a:ext>
            </a:extLst>
          </p:cNvPr>
          <p:cNvGrpSpPr/>
          <p:nvPr/>
        </p:nvGrpSpPr>
        <p:grpSpPr>
          <a:xfrm>
            <a:off x="6096000" y="1027906"/>
            <a:ext cx="5930673" cy="2880000"/>
            <a:chOff x="4656000" y="911361"/>
            <a:chExt cx="5930673" cy="2880000"/>
          </a:xfrm>
        </p:grpSpPr>
        <p:pic>
          <p:nvPicPr>
            <p:cNvPr id="7" name="图片 6" descr="黑暗中的灯光&#10;&#10;中度可信度描述已自动生成">
              <a:extLst>
                <a:ext uri="{FF2B5EF4-FFF2-40B4-BE49-F238E27FC236}">
                  <a16:creationId xmlns:a16="http://schemas.microsoft.com/office/drawing/2014/main" id="{A20C118C-B243-4EA1-89AC-CDDF097F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00" y="911361"/>
              <a:ext cx="2880000" cy="2880000"/>
            </a:xfrm>
            <a:prstGeom prst="rect">
              <a:avLst/>
            </a:prstGeom>
          </p:spPr>
        </p:pic>
        <p:pic>
          <p:nvPicPr>
            <p:cNvPr id="9" name="图片 8" descr="图片包含 笔记本, 仪表&#10;&#10;描述已自动生成">
              <a:extLst>
                <a:ext uri="{FF2B5EF4-FFF2-40B4-BE49-F238E27FC236}">
                  <a16:creationId xmlns:a16="http://schemas.microsoft.com/office/drawing/2014/main" id="{16275E78-19CE-4CA4-A597-8C6EBD6B9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6673" y="911361"/>
              <a:ext cx="2880000" cy="28800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254FBA-62FF-4E85-B41B-1A2FE791ED9A}"/>
              </a:ext>
            </a:extLst>
          </p:cNvPr>
          <p:cNvGrpSpPr/>
          <p:nvPr/>
        </p:nvGrpSpPr>
        <p:grpSpPr>
          <a:xfrm>
            <a:off x="6096000" y="3765320"/>
            <a:ext cx="5930673" cy="2880000"/>
            <a:chOff x="3216000" y="1250919"/>
            <a:chExt cx="5930673" cy="28800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88E0BD1-E28B-43D7-9D9C-A6909BFF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16000" y="1250919"/>
              <a:ext cx="2880000" cy="288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024594C-EFB7-40D1-A98D-F53C9A0C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66673" y="1250919"/>
              <a:ext cx="2880000" cy="2880000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0A94D6C-0FB5-4496-8F26-00FFBD8F7ABE}"/>
              </a:ext>
            </a:extLst>
          </p:cNvPr>
          <p:cNvSpPr txBox="1"/>
          <p:nvPr/>
        </p:nvSpPr>
        <p:spPr>
          <a:xfrm>
            <a:off x="6436658" y="306459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BE998E-BADF-41F5-9693-3C4A9BBB1430}"/>
              </a:ext>
            </a:extLst>
          </p:cNvPr>
          <p:cNvSpPr txBox="1"/>
          <p:nvPr/>
        </p:nvSpPr>
        <p:spPr>
          <a:xfrm>
            <a:off x="6436658" y="579787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1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EED-F63E-4405-A03D-7D59F09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LCLS, Full beamline, output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139BE0-E988-49CA-AC62-BD55E1C31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94159"/>
            <a:ext cx="4827494" cy="482749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5E7AA7-6933-4453-834D-73D2B3907FA0}"/>
              </a:ext>
            </a:extLst>
          </p:cNvPr>
          <p:cNvGrpSpPr/>
          <p:nvPr/>
        </p:nvGrpSpPr>
        <p:grpSpPr>
          <a:xfrm>
            <a:off x="6096000" y="1027906"/>
            <a:ext cx="5930673" cy="2880000"/>
            <a:chOff x="4656000" y="911361"/>
            <a:chExt cx="5930673" cy="288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20C118C-B243-4EA1-89AC-CDDF097F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6000" y="911361"/>
              <a:ext cx="2880000" cy="288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6275E78-19CE-4CA4-A597-8C6EBD6B9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06673" y="911361"/>
              <a:ext cx="2880000" cy="28800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254FBA-62FF-4E85-B41B-1A2FE791ED9A}"/>
              </a:ext>
            </a:extLst>
          </p:cNvPr>
          <p:cNvGrpSpPr/>
          <p:nvPr/>
        </p:nvGrpSpPr>
        <p:grpSpPr>
          <a:xfrm>
            <a:off x="6096000" y="3765320"/>
            <a:ext cx="5930673" cy="2880000"/>
            <a:chOff x="3216000" y="1250919"/>
            <a:chExt cx="5930673" cy="28800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88E0BD1-E28B-43D7-9D9C-A6909BFF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16000" y="1250919"/>
              <a:ext cx="2880000" cy="288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024594C-EFB7-40D1-A98D-F53C9A0C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66673" y="1250919"/>
              <a:ext cx="2880000" cy="2880000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0A94D6C-0FB5-4496-8F26-00FFBD8F7ABE}"/>
              </a:ext>
            </a:extLst>
          </p:cNvPr>
          <p:cNvSpPr txBox="1"/>
          <p:nvPr/>
        </p:nvSpPr>
        <p:spPr>
          <a:xfrm>
            <a:off x="6436658" y="306459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BE998E-BADF-41F5-9693-3C4A9BBB1430}"/>
              </a:ext>
            </a:extLst>
          </p:cNvPr>
          <p:cNvSpPr txBox="1"/>
          <p:nvPr/>
        </p:nvSpPr>
        <p:spPr>
          <a:xfrm>
            <a:off x="6436658" y="579787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A9B0FB-C9E0-44B0-B342-3CCB188788DA}"/>
              </a:ext>
            </a:extLst>
          </p:cNvPr>
          <p:cNvSpPr txBox="1"/>
          <p:nvPr/>
        </p:nvSpPr>
        <p:spPr>
          <a:xfrm>
            <a:off x="1326775" y="44531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1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HHLM1, 73.15W</a:t>
            </a:r>
            <a:endParaRPr lang="zh-CN" altLang="en-US" dirty="0"/>
          </a:p>
        </p:txBody>
      </p:sp>
      <p:pic>
        <p:nvPicPr>
          <p:cNvPr id="5" name="内容占位符 4" descr="图表, 散点图&#10;&#10;描述已自动生成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1958"/>
            <a:ext cx="10515600" cy="23899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731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SASE (option 1, 2), 2FWHM: 24.62 x 0.66mm</a:t>
            </a:r>
          </a:p>
          <a:p>
            <a:r>
              <a:rPr lang="en-US" altLang="zh-CN" dirty="0"/>
              <a:t>In any case, 70+W is too large. I don’t think we can correct for this at 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51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HHLM2, 50.1W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069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 , 2FWHM: 17.73 x 0.66mm</a:t>
            </a:r>
          </a:p>
          <a:p>
            <a:r>
              <a:rPr lang="en-US" altLang="zh-CN" dirty="0"/>
              <a:t>50W is still too large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79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HHLM3, 1.78W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3), 2FWHM: 17.73 x 0.66mm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55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HHLM4, 1.69W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3), 2FWHM: 24.62 x 0.66mm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39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HRM1, 1.61W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631958"/>
            <a:ext cx="10515595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488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3), 2FWHM: 1.84 x 0.66mm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80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HRM2, 1.88W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631958"/>
            <a:ext cx="10515595" cy="238990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488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3), 2FWHM: 1.48 x 0.66mm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20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full, SASE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SASE (option 1)</a:t>
            </a:r>
          </a:p>
          <a:p>
            <a:r>
              <a:rPr lang="en-US" altLang="zh-CN" dirty="0"/>
              <a:t>Weakest link: HHLM1</a:t>
            </a:r>
          </a:p>
        </p:txBody>
      </p:sp>
    </p:spTree>
    <p:extLst>
      <p:ext uri="{BB962C8B-B14F-4D97-AF65-F5344CB8AC3E}">
        <p14:creationId xmlns:p14="http://schemas.microsoft.com/office/powerpoint/2010/main" val="237074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full, SASE (reduced at HRM)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23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SASE with reduced intensity for the HRM (option 2)</a:t>
            </a:r>
          </a:p>
          <a:p>
            <a:r>
              <a:rPr lang="en-US" altLang="zh-CN" dirty="0"/>
              <a:t>Weakest link: HHLM1</a:t>
            </a:r>
          </a:p>
        </p:txBody>
      </p:sp>
    </p:spTree>
    <p:extLst>
      <p:ext uri="{BB962C8B-B14F-4D97-AF65-F5344CB8AC3E}">
        <p14:creationId xmlns:p14="http://schemas.microsoft.com/office/powerpoint/2010/main" val="424765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A9187-1B0C-4950-8A5E-9D2B8FE6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E13C2-0035-4359-9D7D-E509F9FB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SRW, lens</a:t>
            </a:r>
          </a:p>
          <a:p>
            <a:pPr lvl="1"/>
            <a:r>
              <a:rPr lang="en-US" altLang="zh-CN" dirty="0"/>
              <a:t>HRM only</a:t>
            </a:r>
          </a:p>
          <a:p>
            <a:pPr lvl="1"/>
            <a:r>
              <a:rPr lang="en-US" altLang="zh-CN" dirty="0"/>
              <a:t>HHLM only</a:t>
            </a:r>
          </a:p>
          <a:p>
            <a:pPr lvl="1"/>
            <a:r>
              <a:rPr lang="en-US" altLang="zh-CN" dirty="0"/>
              <a:t>Telescope only</a:t>
            </a:r>
          </a:p>
          <a:p>
            <a:r>
              <a:rPr lang="en-US" altLang="zh-CN" dirty="0"/>
              <a:t>SRW, mirror</a:t>
            </a:r>
          </a:p>
          <a:p>
            <a:r>
              <a:rPr lang="en-US" altLang="zh-CN" dirty="0" err="1"/>
              <a:t>Lcls</a:t>
            </a:r>
            <a:r>
              <a:rPr lang="en-US" altLang="zh-CN" dirty="0"/>
              <a:t>-beamline-toolbox</a:t>
            </a:r>
          </a:p>
          <a:p>
            <a:pPr lvl="1"/>
            <a:r>
              <a:rPr lang="en-US" altLang="zh-CN" dirty="0"/>
              <a:t>Full beamline</a:t>
            </a:r>
          </a:p>
          <a:p>
            <a:pPr lvl="1"/>
            <a:r>
              <a:rPr lang="en-US" altLang="zh-CN" dirty="0" err="1"/>
              <a:t>ShapeError</a:t>
            </a:r>
            <a:r>
              <a:rPr lang="en-US" altLang="zh-CN" dirty="0"/>
              <a:t> correction</a:t>
            </a:r>
          </a:p>
        </p:txBody>
      </p:sp>
    </p:spTree>
    <p:extLst>
      <p:ext uri="{BB962C8B-B14F-4D97-AF65-F5344CB8AC3E}">
        <p14:creationId xmlns:p14="http://schemas.microsoft.com/office/powerpoint/2010/main" val="279611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full, self-seeded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631958"/>
            <a:ext cx="10515595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</a:t>
            </a:r>
          </a:p>
          <a:p>
            <a:r>
              <a:rPr lang="en-US" altLang="zh-CN" dirty="0"/>
              <a:t>Weakest link: HHLM2</a:t>
            </a:r>
          </a:p>
        </p:txBody>
      </p:sp>
    </p:spTree>
    <p:extLst>
      <p:ext uri="{BB962C8B-B14F-4D97-AF65-F5344CB8AC3E}">
        <p14:creationId xmlns:p14="http://schemas.microsoft.com/office/powerpoint/2010/main" val="4039220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HHLM2, 50.1W, halved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1631958"/>
            <a:ext cx="10515596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34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 , 2FWHM: 17.73 x 0.66mm</a:t>
            </a:r>
          </a:p>
          <a:p>
            <a:r>
              <a:rPr lang="en-US" altLang="zh-CN" dirty="0"/>
              <a:t>Reducing the </a:t>
            </a:r>
            <a:r>
              <a:rPr lang="en-US" altLang="zh-CN" dirty="0" err="1"/>
              <a:t>shapeError</a:t>
            </a:r>
            <a:r>
              <a:rPr lang="en-US" altLang="zh-CN" dirty="0"/>
              <a:t> by a factor of 2 for HHLM2</a:t>
            </a:r>
          </a:p>
        </p:txBody>
      </p:sp>
    </p:spTree>
    <p:extLst>
      <p:ext uri="{BB962C8B-B14F-4D97-AF65-F5344CB8AC3E}">
        <p14:creationId xmlns:p14="http://schemas.microsoft.com/office/powerpoint/2010/main" val="170604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full, self-seeded, halved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631958"/>
            <a:ext cx="10515595" cy="23899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5594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Self-seeded (option 3) </a:t>
            </a:r>
          </a:p>
          <a:p>
            <a:r>
              <a:rPr lang="en-US" altLang="zh-CN" dirty="0"/>
              <a:t>Reducing the </a:t>
            </a:r>
            <a:r>
              <a:rPr lang="en-US" altLang="zh-CN" dirty="0" err="1"/>
              <a:t>shapeError</a:t>
            </a:r>
            <a:r>
              <a:rPr lang="en-US" altLang="zh-CN" dirty="0"/>
              <a:t> by a factor of 2 for all crystals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D917E3-8F44-4D2A-9D09-CA3DF1B17BB6}"/>
              </a:ext>
            </a:extLst>
          </p:cNvPr>
          <p:cNvSpPr txBox="1"/>
          <p:nvPr/>
        </p:nvSpPr>
        <p:spPr>
          <a:xfrm>
            <a:off x="1299884" y="2197226"/>
            <a:ext cx="5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Plot to be updated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7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0A81-64F0-498D-9C16-E9C3141C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, HHLM2, 16.53W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37F740-0ABC-4904-AE01-D531BD6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31958"/>
            <a:ext cx="10515599" cy="23899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048A4-3254-40E3-9F61-FC62C389C4C5}"/>
              </a:ext>
            </a:extLst>
          </p:cNvPr>
          <p:cNvSpPr txBox="1"/>
          <p:nvPr/>
        </p:nvSpPr>
        <p:spPr>
          <a:xfrm>
            <a:off x="959225" y="4446495"/>
            <a:ext cx="788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SASE (option 1, 2), 2FWHM: 17.73 x 0.66mm</a:t>
            </a:r>
          </a:p>
          <a:p>
            <a:r>
              <a:rPr lang="en-US" altLang="zh-CN" dirty="0"/>
              <a:t>In the SASE case, the beam power at HHLM2 is reduced from 50.1W to 16.5W.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89D8AE-7E57-4415-B1FD-DE31A0E479EB}"/>
              </a:ext>
            </a:extLst>
          </p:cNvPr>
          <p:cNvSpPr txBox="1"/>
          <p:nvPr/>
        </p:nvSpPr>
        <p:spPr>
          <a:xfrm>
            <a:off x="1299884" y="2197226"/>
            <a:ext cx="5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Plot to be updated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194B4D3-7884-48B9-BDB3-72BE469B7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3782639"/>
            <a:ext cx="10080000" cy="2520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1262639"/>
            <a:ext cx="10080000" cy="2520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HRM Only, focus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2FF8DF-48CB-45AF-9811-48D2E255F3BB}"/>
              </a:ext>
            </a:extLst>
          </p:cNvPr>
          <p:cNvSpPr txBox="1"/>
          <p:nvPr/>
        </p:nvSpPr>
        <p:spPr>
          <a:xfrm>
            <a:off x="412376" y="1830183"/>
            <a:ext cx="371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vertical dimension is suppressed to 8 pts.</a:t>
            </a:r>
          </a:p>
          <a:p>
            <a:r>
              <a:rPr lang="en-US" altLang="zh-CN" dirty="0"/>
              <a:t>20fs incident Gaussian beam.</a:t>
            </a:r>
          </a:p>
          <a:p>
            <a:endParaRPr lang="en-US" altLang="zh-CN" dirty="0"/>
          </a:p>
          <a:p>
            <a:r>
              <a:rPr lang="en-US" altLang="zh-CN" dirty="0"/>
              <a:t>Can see some aliasing in log scale</a:t>
            </a:r>
          </a:p>
        </p:txBody>
      </p:sp>
    </p:spTree>
    <p:extLst>
      <p:ext uri="{BB962C8B-B14F-4D97-AF65-F5344CB8AC3E}">
        <p14:creationId xmlns:p14="http://schemas.microsoft.com/office/powerpoint/2010/main" val="210972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&#10;&#10;低可信度描述已自动生成">
            <a:extLst>
              <a:ext uri="{FF2B5EF4-FFF2-40B4-BE49-F238E27FC236}">
                <a16:creationId xmlns:a16="http://schemas.microsoft.com/office/drawing/2014/main" id="{5194B4D3-7884-48B9-BDB3-72BE469B7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9" y="3782639"/>
            <a:ext cx="10080000" cy="2520000"/>
          </a:xfrm>
          <a:prstGeom prst="rect">
            <a:avLst/>
          </a:prstGeom>
        </p:spPr>
      </p:pic>
      <p:pic>
        <p:nvPicPr>
          <p:cNvPr id="5" name="内容占位符 4" descr="图形用户界面&#10;&#10;低可信度描述已自动生成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9" y="1262639"/>
            <a:ext cx="10080000" cy="2520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HRM Only, output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2FF8DF-48CB-45AF-9811-48D2E255F3BB}"/>
              </a:ext>
            </a:extLst>
          </p:cNvPr>
          <p:cNvSpPr txBox="1"/>
          <p:nvPr/>
        </p:nvSpPr>
        <p:spPr>
          <a:xfrm>
            <a:off x="412376" y="1830183"/>
            <a:ext cx="371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bandwidth is about 2.2 </a:t>
            </a:r>
            <a:r>
              <a:rPr lang="en-US" altLang="zh-CN" dirty="0" err="1"/>
              <a:t>meV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6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17168" y="1283146"/>
            <a:ext cx="14026336" cy="350658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HHLM Only,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75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3636" y="1577789"/>
            <a:ext cx="13839271" cy="221428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HHLM+HRM, focus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AC4340-EB45-461E-B986-4C9CE2910F5A}"/>
              </a:ext>
            </a:extLst>
          </p:cNvPr>
          <p:cNvSpPr txBox="1"/>
          <p:nvPr/>
        </p:nvSpPr>
        <p:spPr>
          <a:xfrm>
            <a:off x="228600" y="5987550"/>
            <a:ext cx="689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 see similar aliasing as in the HRM only case.</a:t>
            </a:r>
          </a:p>
          <a:p>
            <a:r>
              <a:rPr lang="en-US" altLang="zh-CN" dirty="0"/>
              <a:t>The closed slit case cannot be simulated due to sampling limitations.</a:t>
            </a:r>
            <a:endParaRPr lang="zh-CN" altLang="en-US" dirty="0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A878ED7A-08A5-4E8D-8C02-A5BD90040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3633" y="3792071"/>
            <a:ext cx="13839263" cy="22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7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194B4D3-7884-48B9-BDB3-72BE469B7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3782639"/>
            <a:ext cx="10080000" cy="2520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1262639"/>
            <a:ext cx="10080000" cy="2520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HRM Only, focus, mirror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2FF8DF-48CB-45AF-9811-48D2E255F3BB}"/>
              </a:ext>
            </a:extLst>
          </p:cNvPr>
          <p:cNvSpPr txBox="1"/>
          <p:nvPr/>
        </p:nvSpPr>
        <p:spPr>
          <a:xfrm>
            <a:off x="412376" y="1830183"/>
            <a:ext cx="3711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20fs incident Gaussian beam.</a:t>
            </a:r>
          </a:p>
          <a:p>
            <a:endParaRPr lang="en-US" altLang="zh-CN" dirty="0"/>
          </a:p>
          <a:p>
            <a:r>
              <a:rPr lang="en-US" altLang="zh-CN" dirty="0"/>
              <a:t>Plots shown here are in linear scales. However, we can see similar aliasing as in the lens cases in log scale.</a:t>
            </a:r>
          </a:p>
        </p:txBody>
      </p:sp>
    </p:spTree>
    <p:extLst>
      <p:ext uri="{BB962C8B-B14F-4D97-AF65-F5344CB8AC3E}">
        <p14:creationId xmlns:p14="http://schemas.microsoft.com/office/powerpoint/2010/main" val="378002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194B4D3-7884-48B9-BDB3-72BE469B7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3782639"/>
            <a:ext cx="10080000" cy="2520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00A43C-673E-4E34-828A-076DDA12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59" y="1262639"/>
            <a:ext cx="10080000" cy="2520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C6947-266D-4A82-A626-D5ADDC8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HRM Only, output, mirror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2FF8DF-48CB-45AF-9811-48D2E255F3BB}"/>
              </a:ext>
            </a:extLst>
          </p:cNvPr>
          <p:cNvSpPr txBox="1"/>
          <p:nvPr/>
        </p:nvSpPr>
        <p:spPr>
          <a:xfrm>
            <a:off x="412376" y="1830183"/>
            <a:ext cx="371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get very similar results compared to the lens case</a:t>
            </a:r>
          </a:p>
        </p:txBody>
      </p:sp>
    </p:spTree>
    <p:extLst>
      <p:ext uri="{BB962C8B-B14F-4D97-AF65-F5344CB8AC3E}">
        <p14:creationId xmlns:p14="http://schemas.microsoft.com/office/powerpoint/2010/main" val="343227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09C79-A707-412C-8E4C-9F3ADC16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SRW, Telescope Only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A5A29-DA18-415D-8332-F8F3FBA5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SRW needs to update features including convex mirrors. So far, the shape of the mirrors are calculated theoretically and superimposed onto flat mirrors as shape error profiles in SRW.</a:t>
            </a:r>
          </a:p>
          <a:p>
            <a:r>
              <a:rPr lang="en-US" altLang="zh-CN" dirty="0"/>
              <a:t>Tried propagating SASE pulses through but eventually gave up due to tricky sampling along the beamline.</a:t>
            </a:r>
          </a:p>
        </p:txBody>
      </p:sp>
    </p:spTree>
    <p:extLst>
      <p:ext uri="{BB962C8B-B14F-4D97-AF65-F5344CB8AC3E}">
        <p14:creationId xmlns:p14="http://schemas.microsoft.com/office/powerpoint/2010/main" val="39970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495</Words>
  <Application>Microsoft Office PowerPoint</Application>
  <PresentationFormat>宽屏</PresentationFormat>
  <Paragraphs>72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DXS Optics Simulation Summary</vt:lpstr>
      <vt:lpstr>Timeline</vt:lpstr>
      <vt:lpstr>SRW, HRM Only, focus</vt:lpstr>
      <vt:lpstr>SRW, HRM Only, output </vt:lpstr>
      <vt:lpstr>SRW, HHLM Only, output</vt:lpstr>
      <vt:lpstr>SRW, HHLM+HRM, focus</vt:lpstr>
      <vt:lpstr>SRW, HRM Only, focus, mirror</vt:lpstr>
      <vt:lpstr>SRW, HRM Only, output, mirror </vt:lpstr>
      <vt:lpstr>SRW, Telescope Only</vt:lpstr>
      <vt:lpstr>LCLS, Full beamline, focus</vt:lpstr>
      <vt:lpstr>LCLS, Full beamline, output</vt:lpstr>
      <vt:lpstr>ShapeError, HHLM1, 73.15W</vt:lpstr>
      <vt:lpstr>ShapeError, HHLM2, 50.1W</vt:lpstr>
      <vt:lpstr>ShapeError, HHLM3, 1.78W</vt:lpstr>
      <vt:lpstr>ShapeError, HHLM4, 1.69W</vt:lpstr>
      <vt:lpstr>ShapeError, HRM1, 1.61W</vt:lpstr>
      <vt:lpstr>ShapeError, HRM2, 1.88W</vt:lpstr>
      <vt:lpstr>ShapeError, full, SASE</vt:lpstr>
      <vt:lpstr>ShapeError, full, SASE (reduced at HRM)</vt:lpstr>
      <vt:lpstr>ShapeError, full, self-seeded</vt:lpstr>
      <vt:lpstr>ShapeError, HHLM2, 50.1W, halved</vt:lpstr>
      <vt:lpstr>ShapeError, full, self-seeded, halved</vt:lpstr>
      <vt:lpstr>ShapeError, HHLM2, 16.53W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96</cp:revision>
  <dcterms:created xsi:type="dcterms:W3CDTF">2021-06-22T14:47:16Z</dcterms:created>
  <dcterms:modified xsi:type="dcterms:W3CDTF">2021-06-23T02:20:26Z</dcterms:modified>
</cp:coreProperties>
</file>