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69" r:id="rId5"/>
    <p:sldId id="275" r:id="rId6"/>
    <p:sldId id="281" r:id="rId7"/>
    <p:sldId id="264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8" r:id="rId16"/>
    <p:sldId id="290" r:id="rId17"/>
    <p:sldId id="291" r:id="rId18"/>
    <p:sldId id="292" r:id="rId19"/>
    <p:sldId id="293" r:id="rId20"/>
    <p:sldId id="295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6169ED-BBDE-4589-BECE-011DBF70F2BD}">
          <p14:sldIdLst>
            <p14:sldId id="269"/>
            <p14:sldId id="275"/>
            <p14:sldId id="281"/>
          </p14:sldIdLst>
        </p14:section>
        <p14:section name="Yanwen's" id="{A1C434EE-4526-4E1B-9A37-CE12553075E3}">
          <p14:sldIdLst>
            <p14:sldId id="264"/>
            <p14:sldId id="276"/>
            <p14:sldId id="277"/>
            <p14:sldId id="278"/>
            <p14:sldId id="279"/>
            <p14:sldId id="280"/>
          </p14:sldIdLst>
        </p14:section>
        <p14:section name="Spectrometer" id="{3528CE1F-D4EA-4F2F-955F-B5172F8E2B23}">
          <p14:sldIdLst>
            <p14:sldId id="282"/>
            <p14:sldId id="283"/>
            <p14:sldId id="288"/>
            <p14:sldId id="290"/>
            <p14:sldId id="291"/>
            <p14:sldId id="292"/>
            <p14:sldId id="293"/>
            <p14:sldId id="295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Ray-tracing" id="{1E1DA254-93EE-40FA-92B7-24C3778332B4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FF"/>
    <a:srgbClr val="981E32"/>
    <a:srgbClr val="FFFFFF"/>
    <a:srgbClr val="C75B12"/>
    <a:srgbClr val="E17000"/>
    <a:srgbClr val="5B8F22"/>
    <a:srgbClr val="D2C295"/>
    <a:srgbClr val="A79E70"/>
    <a:srgbClr val="4D4F5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1" autoAdjust="0"/>
    <p:restoredTop sz="94660"/>
  </p:normalViewPr>
  <p:slideViewPr>
    <p:cSldViewPr snapToObjects="1" showGuides="1">
      <p:cViewPr>
        <p:scale>
          <a:sx n="125" d="100"/>
          <a:sy n="125" d="100"/>
        </p:scale>
        <p:origin x="1068" y="138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3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9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5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8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9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1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30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36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22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1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93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93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9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9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1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82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97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85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43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23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4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52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0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4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7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2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0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7" Type="http://schemas.openxmlformats.org/officeDocument/2006/relationships/image" Target="../media/image7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5" Type="http://schemas.openxmlformats.org/officeDocument/2006/relationships/image" Target="../media/image73.gif"/><Relationship Id="rId4" Type="http://schemas.openxmlformats.org/officeDocument/2006/relationships/image" Target="../media/image7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5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9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45.png"/><Relationship Id="rId4" Type="http://schemas.openxmlformats.org/officeDocument/2006/relationships/image" Target="../media/image9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8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8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7" Type="http://schemas.openxmlformats.org/officeDocument/2006/relationships/image" Target="../media/image7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5" Type="http://schemas.openxmlformats.org/officeDocument/2006/relationships/image" Target="../media/image73.gif"/><Relationship Id="rId4" Type="http://schemas.openxmlformats.org/officeDocument/2006/relationships/image" Target="../media/image7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5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9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Spectrometer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through interference fringe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ADA00E32-082A-41F8-AE4C-7315F060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" y="1431314"/>
            <a:ext cx="9144000" cy="16856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Beamline optics schematics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981E32"/>
                  </a:buClr>
                  <a:buFont typeface="Arial" pitchFamily="34" charset="0"/>
                  <a:buNone/>
                  <a:defRPr sz="2400" b="0" kern="1200" baseline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6905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20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9144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1477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Adding spectrometer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E0 = 9.5 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= 3 fs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Crystal: Si 220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 miscut: 5 degree in VCC branch (crystal 2,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Analyzer crystal: Si 555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Analyzer lens: 10 m focal length, 1D focusing in y</a:t>
                </a:r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  <a:blipFill>
                <a:blip r:embed="rId4"/>
                <a:stretch>
                  <a:fillRect l="-1806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90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94560" cy="21945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828" y="3447476"/>
            <a:ext cx="2194560" cy="219456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rcRect/>
          <a:stretch/>
        </p:blipFill>
        <p:spPr>
          <a:xfrm>
            <a:off x="76200" y="1249296"/>
            <a:ext cx="2194560" cy="219456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99404" y="3449995"/>
            <a:ext cx="2194560" cy="21945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 profiles (</a:t>
            </a:r>
            <a:r>
              <a:rPr lang="en-CA" dirty="0" err="1"/>
              <a:t>xy</a:t>
            </a:r>
            <a:r>
              <a:rPr lang="en-CA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099404" y="1255435"/>
            <a:ext cx="2194560" cy="2194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118828" y="1249296"/>
            <a:ext cx="2194560" cy="21945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8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Pulse front tilt (</a:t>
            </a:r>
            <a:r>
              <a:rPr lang="en-CA" altLang="zh-CN" dirty="0" err="1"/>
              <a:t>xt</a:t>
            </a:r>
            <a:r>
              <a:rPr lang="en-CA" altLang="zh-CN" dirty="0"/>
              <a:t>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99404" y="1247854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Pulse front tilt (</a:t>
            </a:r>
            <a:r>
              <a:rPr lang="en-CA" altLang="zh-CN" dirty="0" err="1"/>
              <a:t>yt</a:t>
            </a:r>
            <a:r>
              <a:rPr lang="en-CA" altLang="zh-CN" dirty="0"/>
              <a:t>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Energy components (x vs E)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Energy components (y vs E)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145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534145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381000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time shift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427499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D9CE7EC-13B8-4022-B566-A92E68DF4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22E3D3-A7B0-4508-B701-AA31FD87B647}"/>
              </a:ext>
            </a:extLst>
          </p:cNvPr>
          <p:cNvSpPr txBox="1"/>
          <p:nvPr/>
        </p:nvSpPr>
        <p:spPr>
          <a:xfrm>
            <a:off x="3514295" y="1536737"/>
            <a:ext cx="509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 the image plane, manually shifting the VCC branch in time by [-20, -10, 0, +10, +20 fs] so the two branches overlap differently in space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657BA6-CFB2-4702-9AE2-39FC0BA0020F}"/>
              </a:ext>
            </a:extLst>
          </p:cNvPr>
          <p:cNvCxnSpPr/>
          <p:nvPr/>
        </p:nvCxnSpPr>
        <p:spPr>
          <a:xfrm>
            <a:off x="914400" y="4495416"/>
            <a:ext cx="1219200" cy="0"/>
          </a:xfrm>
          <a:prstGeom prst="straightConnector1">
            <a:avLst/>
          </a:prstGeom>
          <a:ln>
            <a:solidFill>
              <a:srgbClr val="0F0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加号 18">
            <a:extLst>
              <a:ext uri="{FF2B5EF4-FFF2-40B4-BE49-F238E27FC236}">
                <a16:creationId xmlns:a16="http://schemas.microsoft.com/office/drawing/2014/main" id="{B5D3464B-0AFF-45E0-902E-3E7B8C8F5D45}"/>
              </a:ext>
            </a:extLst>
          </p:cNvPr>
          <p:cNvSpPr/>
          <p:nvPr/>
        </p:nvSpPr>
        <p:spPr>
          <a:xfrm>
            <a:off x="1338356" y="325919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号 19">
            <a:extLst>
              <a:ext uri="{FF2B5EF4-FFF2-40B4-BE49-F238E27FC236}">
                <a16:creationId xmlns:a16="http://schemas.microsoft.com/office/drawing/2014/main" id="{C2DB7109-E76A-49F3-977F-C2516C0F9A3F}"/>
              </a:ext>
            </a:extLst>
          </p:cNvPr>
          <p:cNvSpPr/>
          <p:nvPr/>
        </p:nvSpPr>
        <p:spPr>
          <a:xfrm>
            <a:off x="2849880" y="4274436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12F57B-4FF6-4D96-ADB8-22FB9EFFC2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91180" y="2597169"/>
            <a:ext cx="3200400" cy="32004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994727-644B-4AB8-8B9F-D21000715A58}"/>
              </a:ext>
            </a:extLst>
          </p:cNvPr>
          <p:cNvCxnSpPr/>
          <p:nvPr/>
        </p:nvCxnSpPr>
        <p:spPr>
          <a:xfrm>
            <a:off x="4419600" y="4236336"/>
            <a:ext cx="1219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0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time shift</a:t>
            </a:r>
            <a:endParaRPr lang="en-CA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64881-F3B5-421B-AA37-2EC79D80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95400"/>
            <a:ext cx="2743200" cy="2743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94F1D0-E6F9-4E1A-9396-941ED0D3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3200" y="1295400"/>
            <a:ext cx="2743200" cy="2743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78737C-67D1-4EE9-B60B-997EFA369F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62600" y="2209800"/>
            <a:ext cx="3657600" cy="3657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ED215C-FCBE-4E71-808F-3F8BCA22AF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43200" y="3860166"/>
            <a:ext cx="2743200" cy="2743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B294F4-888D-4B1F-B18E-8A2C91CD2C4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3860166"/>
            <a:ext cx="2743200" cy="27432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6317C9F-9588-465C-9578-45C35E5D22A9}"/>
              </a:ext>
            </a:extLst>
          </p:cNvPr>
          <p:cNvSpPr txBox="1"/>
          <p:nvPr/>
        </p:nvSpPr>
        <p:spPr>
          <a:xfrm>
            <a:off x="152400" y="13030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 vs 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F84215-D944-413E-AFCE-3AA0AFE7A3C3}"/>
              </a:ext>
            </a:extLst>
          </p:cNvPr>
          <p:cNvSpPr txBox="1"/>
          <p:nvPr/>
        </p:nvSpPr>
        <p:spPr>
          <a:xfrm>
            <a:off x="2895600" y="13030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y vs 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3F5BD4D-409C-48AC-888A-C0CFF1585EA2}"/>
              </a:ext>
            </a:extLst>
          </p:cNvPr>
          <p:cNvSpPr txBox="1"/>
          <p:nvPr/>
        </p:nvSpPr>
        <p:spPr>
          <a:xfrm>
            <a:off x="152400" y="38677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 vs 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79A8EF-B5E7-41C6-88E6-6F71A1FB7070}"/>
              </a:ext>
            </a:extLst>
          </p:cNvPr>
          <p:cNvSpPr txBox="1"/>
          <p:nvPr/>
        </p:nvSpPr>
        <p:spPr>
          <a:xfrm>
            <a:off x="2895600" y="38677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y vs 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7DF16F-9627-4680-8AF3-A657030524CF}"/>
              </a:ext>
            </a:extLst>
          </p:cNvPr>
          <p:cNvSpPr txBox="1"/>
          <p:nvPr/>
        </p:nvSpPr>
        <p:spPr>
          <a:xfrm>
            <a:off x="5867400" y="21864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profile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6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 descr="图形用户界面, 图示&#10;&#10;描述已自动生成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25102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" y="1487686"/>
                <a:ext cx="1355820" cy="369332"/>
              </a:xfrm>
              <a:prstGeom prst="rect">
                <a:avLst/>
              </a:prstGeom>
              <a:blipFill>
                <a:blip r:embed="rId5"/>
                <a:stretch>
                  <a:fillRect t="-8197" r="-26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6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A21A9D4-B118-46C2-98F2-E1F6F26578A3}"/>
              </a:ext>
            </a:extLst>
          </p:cNvPr>
          <p:cNvSpPr txBox="1"/>
          <p:nvPr/>
        </p:nvSpPr>
        <p:spPr>
          <a:xfrm>
            <a:off x="5334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Adding a 5 THz (~ 20meV) difference in the incident pulse for the CC 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6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blipFill>
                <a:blip r:embed="rId7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8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Schematics</a:t>
            </a:r>
          </a:p>
          <a:p>
            <a:pPr lvl="1"/>
            <a:r>
              <a:rPr lang="en-US" dirty="0"/>
              <a:t>Simulated beam profiles</a:t>
            </a:r>
          </a:p>
          <a:p>
            <a:pPr lvl="1"/>
            <a:r>
              <a:rPr lang="en-US" dirty="0"/>
              <a:t>Added spectrometer (crystal -&gt; lens)</a:t>
            </a:r>
          </a:p>
          <a:p>
            <a:pPr lvl="2"/>
            <a:r>
              <a:rPr lang="en-US" dirty="0"/>
              <a:t>Simulated beam profiles</a:t>
            </a:r>
          </a:p>
          <a:p>
            <a:pPr lvl="2"/>
            <a:r>
              <a:rPr lang="en-US" dirty="0"/>
              <a:t>Effect of time shift</a:t>
            </a:r>
          </a:p>
          <a:p>
            <a:pPr lvl="2"/>
            <a:r>
              <a:rPr lang="en-US" dirty="0"/>
              <a:t>Effect of incident photon energy difference</a:t>
            </a:r>
          </a:p>
          <a:p>
            <a:pPr lvl="2"/>
            <a:r>
              <a:rPr lang="en-US" dirty="0"/>
              <a:t>Effect of pulse front tilt</a:t>
            </a:r>
          </a:p>
          <a:p>
            <a:pPr lvl="2"/>
            <a:r>
              <a:rPr lang="en-US" dirty="0"/>
              <a:t>Effect of pulse spatial offset</a:t>
            </a:r>
          </a:p>
          <a:p>
            <a:pPr lvl="1"/>
            <a:r>
              <a:rPr lang="en-US" dirty="0"/>
              <a:t>Added spectrometer (lens -&gt; crystal)</a:t>
            </a:r>
          </a:p>
          <a:p>
            <a:pPr lvl="2"/>
            <a:r>
              <a:rPr lang="en-US" dirty="0"/>
              <a:t>Same as above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5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blipFill>
                <a:blip r:embed="rId7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8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7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308330-CACD-41B1-9FA7-C828C6E06576}"/>
              </a:ext>
            </a:extLst>
          </p:cNvPr>
          <p:cNvSpPr txBox="1"/>
          <p:nvPr/>
        </p:nvSpPr>
        <p:spPr>
          <a:xfrm>
            <a:off x="25102" y="14876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4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121A75E3-237F-409A-91A0-12203963D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3B421F-F439-4B5E-A9C8-31B7502DFE8D}"/>
              </a:ext>
            </a:extLst>
          </p:cNvPr>
          <p:cNvSpPr txBox="1"/>
          <p:nvPr/>
        </p:nvSpPr>
        <p:spPr>
          <a:xfrm>
            <a:off x="5939513" y="5941795"/>
            <a:ext cx="29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Manually tilt the CC branch to –y at im4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28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60F42-5D3E-4AF9-8260-7882260C32F7}"/>
              </a:ext>
            </a:extLst>
          </p:cNvPr>
          <p:cNvSpPr txBox="1"/>
          <p:nvPr/>
        </p:nvSpPr>
        <p:spPr>
          <a:xfrm>
            <a:off x="742729" y="14818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5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4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5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5AB4CB-A4A0-4F30-8A3B-56558C7A9B0A}"/>
              </a:ext>
            </a:extLst>
          </p:cNvPr>
          <p:cNvSpPr txBox="1"/>
          <p:nvPr/>
        </p:nvSpPr>
        <p:spPr>
          <a:xfrm>
            <a:off x="742729" y="14818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15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shift,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308330-CACD-41B1-9FA7-C828C6E06576}"/>
              </a:ext>
            </a:extLst>
          </p:cNvPr>
          <p:cNvSpPr txBox="1"/>
          <p:nvPr/>
        </p:nvSpPr>
        <p:spPr>
          <a:xfrm>
            <a:off x="25102" y="148768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4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121A75E3-237F-409A-91A0-12203963D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784499"/>
            <a:ext cx="5823237" cy="10735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3B421F-F439-4B5E-A9C8-31B7502DFE8D}"/>
              </a:ext>
            </a:extLst>
          </p:cNvPr>
          <p:cNvSpPr txBox="1"/>
          <p:nvPr/>
        </p:nvSpPr>
        <p:spPr>
          <a:xfrm>
            <a:off x="5939513" y="5941795"/>
            <a:ext cx="29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Manually shift the CC branch in +y at im4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6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60F42-5D3E-4AF9-8260-7882260C32F7}"/>
              </a:ext>
            </a:extLst>
          </p:cNvPr>
          <p:cNvSpPr txBox="1"/>
          <p:nvPr/>
        </p:nvSpPr>
        <p:spPr>
          <a:xfrm>
            <a:off x="742729" y="14818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5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48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5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5AB4CB-A4A0-4F30-8A3B-56558C7A9B0A}"/>
              </a:ext>
            </a:extLst>
          </p:cNvPr>
          <p:cNvSpPr txBox="1"/>
          <p:nvPr/>
        </p:nvSpPr>
        <p:spPr>
          <a:xfrm>
            <a:off x="742729" y="14818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4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形状&#10;&#10;描述已自动生成">
            <a:extLst>
              <a:ext uri="{FF2B5EF4-FFF2-40B4-BE49-F238E27FC236}">
                <a16:creationId xmlns:a16="http://schemas.microsoft.com/office/drawing/2014/main" id="{6E75DAE3-6C67-420F-854D-3B2640D7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969"/>
            <a:ext cx="9144000" cy="16856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Beamline optics schematics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981E32"/>
                  </a:buClr>
                  <a:buFont typeface="Arial" pitchFamily="34" charset="0"/>
                  <a:buNone/>
                  <a:defRPr sz="2400" b="0" kern="1200" baseline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6905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20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9144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1477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Change the order of crystal and lens to avoid x-y cross talk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E0 = 9.5 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= 3 fs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Crystal: Si 220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 miscut: 5 degree in VCC branch (crystal 2,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Analyzer crystal: Si 555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Analyzer lens: 10 m focal length, 1D focusing in y</a:t>
                </a:r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  <a:blipFill>
                <a:blip r:embed="rId4"/>
                <a:stretch>
                  <a:fillRect l="-1806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91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94560" cy="21945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828" y="3447476"/>
            <a:ext cx="2194560" cy="219456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rcRect/>
          <a:stretch/>
        </p:blipFill>
        <p:spPr>
          <a:xfrm>
            <a:off x="76200" y="1249296"/>
            <a:ext cx="2194560" cy="219456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99404" y="3449995"/>
            <a:ext cx="2194560" cy="21945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 profiles (</a:t>
            </a:r>
            <a:r>
              <a:rPr lang="en-CA" dirty="0" err="1"/>
              <a:t>xy</a:t>
            </a:r>
            <a:r>
              <a:rPr lang="en-CA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99404" y="1255435"/>
            <a:ext cx="2194560" cy="2194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1249296"/>
            <a:ext cx="2194560" cy="21945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9EA0672B-76F3-4D27-AFD4-DAA3A0C44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Pulse front tilt (</a:t>
            </a:r>
            <a:r>
              <a:rPr lang="en-CA" altLang="zh-CN" dirty="0" err="1"/>
              <a:t>xt</a:t>
            </a:r>
            <a:r>
              <a:rPr lang="en-CA" altLang="zh-CN" dirty="0"/>
              <a:t>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99404" y="1247854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5487C2E7-B36A-46CE-B702-5E1009FB5E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Beamline optics schematics</a:t>
            </a:r>
          </a:p>
        </p:txBody>
      </p:sp>
      <p:pic>
        <p:nvPicPr>
          <p:cNvPr id="16" name="内容占位符 15" descr="图表&#10;&#10;描述已自动生成">
            <a:extLst>
              <a:ext uri="{FF2B5EF4-FFF2-40B4-BE49-F238E27FC236}">
                <a16:creationId xmlns:a16="http://schemas.microsoft.com/office/drawing/2014/main" id="{BBB6C368-0B3C-4105-A987-F7EFB49335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3860" y="1431314"/>
            <a:ext cx="8271940" cy="1673332"/>
          </a:xfrm>
        </p:spPr>
      </p:pic>
      <p:pic>
        <p:nvPicPr>
          <p:cNvPr id="18" name="图片 17" descr="图片包含 形状&#10;&#10;描述已自动生成">
            <a:extLst>
              <a:ext uri="{FF2B5EF4-FFF2-40B4-BE49-F238E27FC236}">
                <a16:creationId xmlns:a16="http://schemas.microsoft.com/office/drawing/2014/main" id="{8DE96B22-9057-426E-AE33-AD748DFF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1123"/>
            <a:ext cx="9144000" cy="1685677"/>
          </a:xfrm>
          <a:prstGeom prst="rect">
            <a:avLst/>
          </a:prstGeom>
        </p:spPr>
      </p:pic>
      <p:pic>
        <p:nvPicPr>
          <p:cNvPr id="20" name="图片 19" descr="图片包含 形状&#10;&#10;描述已自动生成">
            <a:extLst>
              <a:ext uri="{FF2B5EF4-FFF2-40B4-BE49-F238E27FC236}">
                <a16:creationId xmlns:a16="http://schemas.microsoft.com/office/drawing/2014/main" id="{B551779A-8B59-47C7-87F8-4222F3902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53000"/>
            <a:ext cx="9144000" cy="168567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7C3A3B-CE1D-4A06-A847-74932AF829EA}"/>
              </a:ext>
            </a:extLst>
          </p:cNvPr>
          <p:cNvSpPr txBox="1"/>
          <p:nvPr/>
        </p:nvSpPr>
        <p:spPr>
          <a:xfrm>
            <a:off x="0" y="1327834"/>
            <a:ext cx="44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Regular setup as in </a:t>
            </a:r>
            <a:r>
              <a:rPr lang="en-US" altLang="zh-CN" dirty="0" err="1"/>
              <a:t>Yanwen’s</a:t>
            </a:r>
            <a:r>
              <a:rPr lang="en-US" altLang="zh-CN" dirty="0"/>
              <a:t> experiment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E96FD5-6491-4A1C-9161-671F46DA7003}"/>
              </a:ext>
            </a:extLst>
          </p:cNvPr>
          <p:cNvSpPr txBox="1"/>
          <p:nvPr/>
        </p:nvSpPr>
        <p:spPr>
          <a:xfrm>
            <a:off x="-1" y="285296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Adding spectrometer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8CAD4-083E-4500-A763-2AF94FB0ADF5}"/>
              </a:ext>
            </a:extLst>
          </p:cNvPr>
          <p:cNvSpPr txBox="1"/>
          <p:nvPr/>
        </p:nvSpPr>
        <p:spPr>
          <a:xfrm>
            <a:off x="-2" y="46921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Ray-tracing geometry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21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Pulse front tilt (</a:t>
            </a:r>
            <a:r>
              <a:rPr lang="en-CA" altLang="zh-CN" dirty="0" err="1"/>
              <a:t>yt</a:t>
            </a:r>
            <a:r>
              <a:rPr lang="en-CA" altLang="zh-CN" dirty="0"/>
              <a:t>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250ECF21-585E-4546-B75A-221B2583C0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Energy components (x vs E)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6E593D99-35EC-462F-874D-0608F1F2CB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76200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-76945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9404" y="3449995"/>
            <a:ext cx="2103120" cy="21031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Energy components (y vs E)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-30446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99404" y="1255435"/>
            <a:ext cx="2103120" cy="2103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B88906-CC97-4554-959A-6AC90A53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118828" y="1249296"/>
            <a:ext cx="2103120" cy="21031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2071" y="1375372"/>
            <a:ext cx="3200400" cy="3200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5911821" y="1243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C6DF2-85B0-49CA-8BCF-BCFBC19D99F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118828" y="3447476"/>
            <a:ext cx="2103120" cy="2103120"/>
          </a:xfrm>
          <a:prstGeom prst="rect">
            <a:avLst/>
          </a:prstGeom>
        </p:spPr>
      </p:pic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F6BFEBBD-1431-4BCA-B094-E076859AD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8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145" y="3443856"/>
            <a:ext cx="2103120" cy="21031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534145" y="1249296"/>
            <a:ext cx="2103120" cy="2103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381000" y="325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time shift</a:t>
            </a:r>
            <a:endParaRPr lang="en-CA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427499" y="1227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2E3D3-A7B0-4508-B701-AA31FD87B647}"/>
              </a:ext>
            </a:extLst>
          </p:cNvPr>
          <p:cNvSpPr txBox="1"/>
          <p:nvPr/>
        </p:nvSpPr>
        <p:spPr>
          <a:xfrm>
            <a:off x="3514295" y="1536737"/>
            <a:ext cx="509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 the image plane, manually shifting the VCC branch in time by [-20, -10, 0, +10, +20 fs] so the two branches overlap differently in space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657BA6-CFB2-4702-9AE2-39FC0BA0020F}"/>
              </a:ext>
            </a:extLst>
          </p:cNvPr>
          <p:cNvCxnSpPr/>
          <p:nvPr/>
        </p:nvCxnSpPr>
        <p:spPr>
          <a:xfrm>
            <a:off x="914400" y="4495416"/>
            <a:ext cx="1219200" cy="0"/>
          </a:xfrm>
          <a:prstGeom prst="straightConnector1">
            <a:avLst/>
          </a:prstGeom>
          <a:ln>
            <a:solidFill>
              <a:srgbClr val="0F0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加号 18">
            <a:extLst>
              <a:ext uri="{FF2B5EF4-FFF2-40B4-BE49-F238E27FC236}">
                <a16:creationId xmlns:a16="http://schemas.microsoft.com/office/drawing/2014/main" id="{B5D3464B-0AFF-45E0-902E-3E7B8C8F5D45}"/>
              </a:ext>
            </a:extLst>
          </p:cNvPr>
          <p:cNvSpPr/>
          <p:nvPr/>
        </p:nvSpPr>
        <p:spPr>
          <a:xfrm>
            <a:off x="1338356" y="325919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号 19">
            <a:extLst>
              <a:ext uri="{FF2B5EF4-FFF2-40B4-BE49-F238E27FC236}">
                <a16:creationId xmlns:a16="http://schemas.microsoft.com/office/drawing/2014/main" id="{C2DB7109-E76A-49F3-977F-C2516C0F9A3F}"/>
              </a:ext>
            </a:extLst>
          </p:cNvPr>
          <p:cNvSpPr/>
          <p:nvPr/>
        </p:nvSpPr>
        <p:spPr>
          <a:xfrm>
            <a:off x="2849880" y="4274436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12F57B-4FF6-4D96-ADB8-22FB9EFFC2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91180" y="2597169"/>
            <a:ext cx="3200400" cy="32004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994727-644B-4AB8-8B9F-D21000715A58}"/>
              </a:ext>
            </a:extLst>
          </p:cNvPr>
          <p:cNvCxnSpPr/>
          <p:nvPr/>
        </p:nvCxnSpPr>
        <p:spPr>
          <a:xfrm>
            <a:off x="4419600" y="4236336"/>
            <a:ext cx="1219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图片包含 形状&#10;&#10;描述已自动生成">
            <a:extLst>
              <a:ext uri="{FF2B5EF4-FFF2-40B4-BE49-F238E27FC236}">
                <a16:creationId xmlns:a16="http://schemas.microsoft.com/office/drawing/2014/main" id="{20DC2BD5-8D3A-459C-8045-E5223B618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time shift</a:t>
            </a:r>
            <a:endParaRPr lang="en-CA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64881-F3B5-421B-AA37-2EC79D80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95400"/>
            <a:ext cx="2743200" cy="2743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94F1D0-E6F9-4E1A-9396-941ED0D3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3200" y="1295400"/>
            <a:ext cx="2743200" cy="2743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78737C-67D1-4EE9-B60B-997EFA369F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62600" y="2209800"/>
            <a:ext cx="3657600" cy="3657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ED215C-FCBE-4E71-808F-3F8BCA22AF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43200" y="3860166"/>
            <a:ext cx="2743200" cy="2743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B294F4-888D-4B1F-B18E-8A2C91CD2C4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3860166"/>
            <a:ext cx="2743200" cy="27432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6317C9F-9588-465C-9578-45C35E5D22A9}"/>
              </a:ext>
            </a:extLst>
          </p:cNvPr>
          <p:cNvSpPr txBox="1"/>
          <p:nvPr/>
        </p:nvSpPr>
        <p:spPr>
          <a:xfrm>
            <a:off x="152400" y="13030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 vs 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F84215-D944-413E-AFCE-3AA0AFE7A3C3}"/>
              </a:ext>
            </a:extLst>
          </p:cNvPr>
          <p:cNvSpPr txBox="1"/>
          <p:nvPr/>
        </p:nvSpPr>
        <p:spPr>
          <a:xfrm>
            <a:off x="2895600" y="13030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y vs 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3F5BD4D-409C-48AC-888A-C0CFF1585EA2}"/>
              </a:ext>
            </a:extLst>
          </p:cNvPr>
          <p:cNvSpPr txBox="1"/>
          <p:nvPr/>
        </p:nvSpPr>
        <p:spPr>
          <a:xfrm>
            <a:off x="152400" y="38677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 vs 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79A8EF-B5E7-41C6-88E6-6F71A1FB7070}"/>
              </a:ext>
            </a:extLst>
          </p:cNvPr>
          <p:cNvSpPr txBox="1"/>
          <p:nvPr/>
        </p:nvSpPr>
        <p:spPr>
          <a:xfrm>
            <a:off x="2895600" y="38677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y vs 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7DF16F-9627-4680-8AF3-A657030524CF}"/>
              </a:ext>
            </a:extLst>
          </p:cNvPr>
          <p:cNvSpPr txBox="1"/>
          <p:nvPr/>
        </p:nvSpPr>
        <p:spPr>
          <a:xfrm>
            <a:off x="5867400" y="21864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profile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3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 descr="图形用户界面, 图示&#10;&#10;描述已自动生成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25102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" y="1487686"/>
                <a:ext cx="1355820" cy="369332"/>
              </a:xfrm>
              <a:prstGeom prst="rect">
                <a:avLst/>
              </a:prstGeom>
              <a:blipFill>
                <a:blip r:embed="rId5"/>
                <a:stretch>
                  <a:fillRect t="-8197" r="-26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6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A21A9D4-B118-46C2-98F2-E1F6F26578A3}"/>
              </a:ext>
            </a:extLst>
          </p:cNvPr>
          <p:cNvSpPr txBox="1"/>
          <p:nvPr/>
        </p:nvSpPr>
        <p:spPr>
          <a:xfrm>
            <a:off x="5334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Adding a 5 THz (~ 20meV) difference in the incident pulse for the CC 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3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blipFill>
                <a:blip r:embed="rId7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8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77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energy difference,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/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0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308330-CACD-41B1-9FA7-C828C6E0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87686"/>
                <a:ext cx="1355820" cy="369332"/>
              </a:xfrm>
              <a:prstGeom prst="rect">
                <a:avLst/>
              </a:prstGeom>
              <a:blipFill>
                <a:blip r:embed="rId7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5 THz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55820" cy="369332"/>
              </a:xfrm>
              <a:prstGeom prst="rect">
                <a:avLst/>
              </a:prstGeom>
              <a:blipFill>
                <a:blip r:embed="rId8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71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308330-CACD-41B1-9FA7-C828C6E06576}"/>
              </a:ext>
            </a:extLst>
          </p:cNvPr>
          <p:cNvSpPr txBox="1"/>
          <p:nvPr/>
        </p:nvSpPr>
        <p:spPr>
          <a:xfrm>
            <a:off x="25102" y="14876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4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E3B421F-F439-4B5E-A9C8-31B7502DFE8D}"/>
              </a:ext>
            </a:extLst>
          </p:cNvPr>
          <p:cNvSpPr txBox="1"/>
          <p:nvPr/>
        </p:nvSpPr>
        <p:spPr>
          <a:xfrm>
            <a:off x="5939513" y="5941795"/>
            <a:ext cx="29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Manually tilt the CC branch to –y at im4</a:t>
            </a:r>
            <a:endParaRPr lang="zh-CN" altLang="en-US" dirty="0"/>
          </a:p>
        </p:txBody>
      </p:sp>
      <p:pic>
        <p:nvPicPr>
          <p:cNvPr id="4" name="图片 3" descr="图片包含 形状&#10;&#10;描述已自动生成">
            <a:extLst>
              <a:ext uri="{FF2B5EF4-FFF2-40B4-BE49-F238E27FC236}">
                <a16:creationId xmlns:a16="http://schemas.microsoft.com/office/drawing/2014/main" id="{C3553D11-0526-423B-BAF2-F31A98D2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0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60F42-5D3E-4AF9-8260-7882260C32F7}"/>
              </a:ext>
            </a:extLst>
          </p:cNvPr>
          <p:cNvSpPr txBox="1"/>
          <p:nvPr/>
        </p:nvSpPr>
        <p:spPr>
          <a:xfrm>
            <a:off x="742729" y="14818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5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Beamline optics schematics</a:t>
            </a:r>
          </a:p>
        </p:txBody>
      </p:sp>
      <p:pic>
        <p:nvPicPr>
          <p:cNvPr id="16" name="内容占位符 15" descr="图表&#10;&#10;描述已自动生成">
            <a:extLst>
              <a:ext uri="{FF2B5EF4-FFF2-40B4-BE49-F238E27FC236}">
                <a16:creationId xmlns:a16="http://schemas.microsoft.com/office/drawing/2014/main" id="{BBB6C368-0B3C-4105-A987-F7EFB49335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3860" y="1431314"/>
            <a:ext cx="8271940" cy="16733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981E32"/>
                  </a:buClr>
                  <a:buFont typeface="Arial" pitchFamily="34" charset="0"/>
                  <a:buNone/>
                  <a:defRPr sz="2400" b="0" kern="1200" baseline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6905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20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914400" indent="-223838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147763" indent="-233363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981E32"/>
                  </a:buClr>
                  <a:buSzPct val="120000"/>
                  <a:buFont typeface="Arial" pitchFamily="34" charset="0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Regular setup as in </a:t>
                </a:r>
                <a:r>
                  <a:rPr lang="en-US" altLang="zh-CN" sz="1800" dirty="0" err="1"/>
                  <a:t>Yanwen’s</a:t>
                </a:r>
                <a:r>
                  <a:rPr lang="en-US" altLang="zh-CN" sz="1800" dirty="0"/>
                  <a:t>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E0 = 9.5 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= 3 fs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Crystal: Si 220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Crystal miscut: 5 degree in VCC branch (crystal 2, 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Prism: ~6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1800" dirty="0"/>
                  <a:t>rad tilt to -y</a:t>
                </a:r>
                <a:endParaRPr lang="en-US" sz="1800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5" name="Content Placeholder 29">
                <a:extLst>
                  <a:ext uri="{FF2B5EF4-FFF2-40B4-BE49-F238E27FC236}">
                    <a16:creationId xmlns:a16="http://schemas.microsoft.com/office/drawing/2014/main" id="{1E03B833-AE48-4D80-A309-3BE61579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04646"/>
                <a:ext cx="8103570" cy="3143755"/>
              </a:xfrm>
              <a:prstGeom prst="rect">
                <a:avLst/>
              </a:prstGeom>
              <a:blipFill>
                <a:blip r:embed="rId4"/>
                <a:stretch>
                  <a:fillRect l="-1806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tilt = 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rad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37033" cy="369332"/>
              </a:xfrm>
              <a:prstGeom prst="rect">
                <a:avLst/>
              </a:prstGeom>
              <a:blipFill>
                <a:blip r:embed="rId5"/>
                <a:stretch>
                  <a:fillRect l="-3653" t="-8197" r="-319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5AB4CB-A4A0-4F30-8A3B-56558C7A9B0A}"/>
              </a:ext>
            </a:extLst>
          </p:cNvPr>
          <p:cNvSpPr txBox="1"/>
          <p:nvPr/>
        </p:nvSpPr>
        <p:spPr>
          <a:xfrm>
            <a:off x="742729" y="14818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tilt = 0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25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shift, beam profile (</a:t>
            </a:r>
            <a:r>
              <a:rPr lang="en-CA" altLang="zh-CN" dirty="0" err="1"/>
              <a:t>xy</a:t>
            </a:r>
            <a:r>
              <a:rPr lang="en-CA" altLang="zh-CN" dirty="0"/>
              <a:t>)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480066"/>
            <a:ext cx="4572000" cy="4572000"/>
          </a:xfrm>
          <a:prstGeom prst="rect">
            <a:avLst/>
          </a:prstGeom>
        </p:spPr>
      </p:pic>
      <p:pic>
        <p:nvPicPr>
          <p:cNvPr id="14" name="图片 13" descr="图形用户界面, 图示&#10;&#10;描述已自动生成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686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308330-CACD-41B1-9FA7-C828C6E06576}"/>
              </a:ext>
            </a:extLst>
          </p:cNvPr>
          <p:cNvSpPr txBox="1"/>
          <p:nvPr/>
        </p:nvSpPr>
        <p:spPr>
          <a:xfrm>
            <a:off x="25102" y="148768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45ECB-F36C-4094-8458-BFCF20E6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4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E3B421F-F439-4B5E-A9C8-31B7502DFE8D}"/>
              </a:ext>
            </a:extLst>
          </p:cNvPr>
          <p:cNvSpPr txBox="1"/>
          <p:nvPr/>
        </p:nvSpPr>
        <p:spPr>
          <a:xfrm>
            <a:off x="5939513" y="5941795"/>
            <a:ext cx="29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Manually shift the CC branch in +y at im4</a:t>
            </a:r>
            <a:endParaRPr lang="zh-CN" altLang="en-US" dirty="0"/>
          </a:p>
        </p:txBody>
      </p:sp>
      <p:pic>
        <p:nvPicPr>
          <p:cNvPr id="4" name="图片 3" descr="图片包含 形状&#10;&#10;描述已自动生成">
            <a:extLst>
              <a:ext uri="{FF2B5EF4-FFF2-40B4-BE49-F238E27FC236}">
                <a16:creationId xmlns:a16="http://schemas.microsoft.com/office/drawing/2014/main" id="{D073C1DF-3CE4-4F7E-94D8-971F617A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784499"/>
            <a:ext cx="5823240" cy="1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0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pulse front tilt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60F42-5D3E-4AF9-8260-7882260C32F7}"/>
              </a:ext>
            </a:extLst>
          </p:cNvPr>
          <p:cNvSpPr txBox="1"/>
          <p:nvPr/>
        </p:nvSpPr>
        <p:spPr>
          <a:xfrm>
            <a:off x="742729" y="14818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76A988-3DDA-4978-95D4-BE44EA1A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5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43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EEBBB-F0F5-49A0-9F2B-2DE4C5E2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3955229"/>
            <a:ext cx="27432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4AB6B-6DF4-42E8-9387-356D406F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9200" y="1464826"/>
            <a:ext cx="27432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Effect of tilt, energy profile</a:t>
            </a:r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47B1F-336E-487A-BA5A-9E4E2C38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" y="3955229"/>
            <a:ext cx="2743200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DFF8F2-3A77-4522-8D51-FD413579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2000" y="1464826"/>
            <a:ext cx="274320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2051F4-A8F0-40B1-86ED-1F55A5A835CB}"/>
              </a:ext>
            </a:extLst>
          </p:cNvPr>
          <p:cNvSpPr txBox="1"/>
          <p:nvPr/>
        </p:nvSpPr>
        <p:spPr>
          <a:xfrm>
            <a:off x="25102" y="329454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vs 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1E6E3-EB66-407E-9C8A-5CE2B8B707E6}"/>
              </a:ext>
            </a:extLst>
          </p:cNvPr>
          <p:cNvSpPr txBox="1"/>
          <p:nvPr/>
        </p:nvSpPr>
        <p:spPr>
          <a:xfrm>
            <a:off x="19454" y="5784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vs 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/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shift = 5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m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DD75B6-AA04-4392-8DA6-93B614D4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686"/>
                <a:ext cx="1388329" cy="369332"/>
              </a:xfrm>
              <a:prstGeom prst="rect">
                <a:avLst/>
              </a:prstGeom>
              <a:blipFill>
                <a:blip r:embed="rId5"/>
                <a:stretch>
                  <a:fillRect l="-3509" t="-8197" r="-35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5AB4CB-A4A0-4F30-8A3B-56558C7A9B0A}"/>
              </a:ext>
            </a:extLst>
          </p:cNvPr>
          <p:cNvSpPr txBox="1"/>
          <p:nvPr/>
        </p:nvSpPr>
        <p:spPr>
          <a:xfrm>
            <a:off x="742729" y="14818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shift = 0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38200" y="1249296"/>
            <a:ext cx="2468880" cy="2468880"/>
          </a:xfr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61" y="1249296"/>
            <a:ext cx="2468880" cy="2468880"/>
          </a:xfrm>
          <a:prstGeom prst="rect">
            <a:avLst/>
          </a:prstGeom>
        </p:spPr>
      </p:pic>
      <p:pic>
        <p:nvPicPr>
          <p:cNvPr id="27" name="图片 26" descr="图表, 直方图&#10;&#10;描述已自动生成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523874"/>
            <a:ext cx="32004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0" y="4411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2" name="图片 11" descr="图形用户界面&#10;&#10;描述已自动生成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89834"/>
            <a:ext cx="2468880" cy="2468880"/>
          </a:xfrm>
          <a:prstGeom prst="rect">
            <a:avLst/>
          </a:prstGeom>
        </p:spPr>
      </p:pic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661" y="3489834"/>
            <a:ext cx="2468880" cy="246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 profiles (</a:t>
            </a:r>
            <a:r>
              <a:rPr lang="en-CA" dirty="0" err="1"/>
              <a:t>xy</a:t>
            </a:r>
            <a:r>
              <a:rPr lang="en-CA" dirty="0"/>
              <a:t>)</a:t>
            </a:r>
          </a:p>
        </p:txBody>
      </p:sp>
      <p:pic>
        <p:nvPicPr>
          <p:cNvPr id="14" name="内容占位符 15" descr="图表&#10;&#10;描述已自动生成">
            <a:extLst>
              <a:ext uri="{FF2B5EF4-FFF2-40B4-BE49-F238E27FC236}">
                <a16:creationId xmlns:a16="http://schemas.microsoft.com/office/drawing/2014/main" id="{A3D31BBB-289F-42B8-BA85-752604F35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5778735"/>
            <a:ext cx="5306745" cy="10735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0" y="2057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6019800" y="1363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5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/>
          <a:stretch/>
        </p:blipFill>
        <p:spPr>
          <a:xfrm>
            <a:off x="838200" y="1249296"/>
            <a:ext cx="2468880" cy="246888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5661" y="1249296"/>
            <a:ext cx="2468880" cy="24688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91200" y="1523874"/>
            <a:ext cx="32004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0" y="4411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8200" y="3489834"/>
            <a:ext cx="2468880" cy="2468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05661" y="3489834"/>
            <a:ext cx="2468880" cy="246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Pulse front tilt (</a:t>
            </a:r>
            <a:r>
              <a:rPr lang="en-CA" dirty="0" err="1"/>
              <a:t>xt</a:t>
            </a:r>
            <a:r>
              <a:rPr lang="en-CA" dirty="0"/>
              <a:t>)</a:t>
            </a:r>
          </a:p>
        </p:txBody>
      </p:sp>
      <p:pic>
        <p:nvPicPr>
          <p:cNvPr id="14" name="内容占位符 15" descr="图表&#10;&#10;描述已自动生成">
            <a:extLst>
              <a:ext uri="{FF2B5EF4-FFF2-40B4-BE49-F238E27FC236}">
                <a16:creationId xmlns:a16="http://schemas.microsoft.com/office/drawing/2014/main" id="{A3D31BBB-289F-42B8-BA85-752604F35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5778735"/>
            <a:ext cx="5306745" cy="10735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0" y="2057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6019800" y="1363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Content Placeholder 29">
            <a:extLst>
              <a:ext uri="{FF2B5EF4-FFF2-40B4-BE49-F238E27FC236}">
                <a16:creationId xmlns:a16="http://schemas.microsoft.com/office/drawing/2014/main" id="{22B8E0E1-208F-4781-8E50-951CA4865B52}"/>
              </a:ext>
            </a:extLst>
          </p:cNvPr>
          <p:cNvSpPr txBox="1">
            <a:spLocks/>
          </p:cNvSpPr>
          <p:nvPr/>
        </p:nvSpPr>
        <p:spPr>
          <a:xfrm>
            <a:off x="5973918" y="4744230"/>
            <a:ext cx="3017682" cy="15041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Two branches are manually shifted in time so that they overlap</a:t>
            </a:r>
            <a:endParaRPr lang="en-US" sz="1800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/>
          <a:stretch/>
        </p:blipFill>
        <p:spPr>
          <a:xfrm>
            <a:off x="838200" y="1249296"/>
            <a:ext cx="2468880" cy="246888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5661" y="1249296"/>
            <a:ext cx="2468880" cy="24688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91200" y="1523874"/>
            <a:ext cx="32004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0" y="4411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8200" y="3489834"/>
            <a:ext cx="2468880" cy="2468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05661" y="3489834"/>
            <a:ext cx="2468880" cy="246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Pulse front tilt (</a:t>
            </a:r>
            <a:r>
              <a:rPr lang="en-CA" dirty="0" err="1"/>
              <a:t>yt</a:t>
            </a:r>
            <a:r>
              <a:rPr lang="en-CA" dirty="0"/>
              <a:t>)</a:t>
            </a:r>
          </a:p>
        </p:txBody>
      </p:sp>
      <p:pic>
        <p:nvPicPr>
          <p:cNvPr id="14" name="内容占位符 15" descr="图表&#10;&#10;描述已自动生成">
            <a:extLst>
              <a:ext uri="{FF2B5EF4-FFF2-40B4-BE49-F238E27FC236}">
                <a16:creationId xmlns:a16="http://schemas.microsoft.com/office/drawing/2014/main" id="{A3D31BBB-289F-42B8-BA85-752604F35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5778735"/>
            <a:ext cx="5306745" cy="10735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0" y="2057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6019800" y="1363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/>
          <a:stretch/>
        </p:blipFill>
        <p:spPr>
          <a:xfrm>
            <a:off x="838200" y="1249296"/>
            <a:ext cx="2468880" cy="246888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5661" y="1249296"/>
            <a:ext cx="2468880" cy="24688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91200" y="1523874"/>
            <a:ext cx="32004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0" y="4411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8200" y="3489834"/>
            <a:ext cx="2468880" cy="2468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05661" y="3489834"/>
            <a:ext cx="2468880" cy="246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components (x vs E)</a:t>
            </a:r>
          </a:p>
        </p:txBody>
      </p:sp>
      <p:pic>
        <p:nvPicPr>
          <p:cNvPr id="14" name="内容占位符 15" descr="图表&#10;&#10;描述已自动生成">
            <a:extLst>
              <a:ext uri="{FF2B5EF4-FFF2-40B4-BE49-F238E27FC236}">
                <a16:creationId xmlns:a16="http://schemas.microsoft.com/office/drawing/2014/main" id="{A3D31BBB-289F-42B8-BA85-752604F35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5778735"/>
            <a:ext cx="5306745" cy="10735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0" y="2057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6019800" y="1363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Content Placeholder 29">
            <a:extLst>
              <a:ext uri="{FF2B5EF4-FFF2-40B4-BE49-F238E27FC236}">
                <a16:creationId xmlns:a16="http://schemas.microsoft.com/office/drawing/2014/main" id="{22B8E0E1-208F-4781-8E50-951CA4865B52}"/>
              </a:ext>
            </a:extLst>
          </p:cNvPr>
          <p:cNvSpPr txBox="1">
            <a:spLocks/>
          </p:cNvSpPr>
          <p:nvPr/>
        </p:nvSpPr>
        <p:spPr>
          <a:xfrm>
            <a:off x="5973918" y="4744230"/>
            <a:ext cx="3017682" cy="15041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Two branches are manually shifted in time so that they overlap</a:t>
            </a:r>
            <a:endParaRPr lang="en-US" sz="1800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6F73B-7A00-442F-90D0-6320D3DF8A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/>
          <a:stretch/>
        </p:blipFill>
        <p:spPr>
          <a:xfrm>
            <a:off x="838200" y="1249296"/>
            <a:ext cx="2468880" cy="246888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24B12-8A1C-4F02-B063-6ECD53AB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5661" y="1249296"/>
            <a:ext cx="2468880" cy="24688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E162FE5-2FBC-41CA-B9A5-FBB422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91200" y="1523874"/>
            <a:ext cx="32004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982030-DBBE-4839-BE52-BD23D4CA1DDA}"/>
              </a:ext>
            </a:extLst>
          </p:cNvPr>
          <p:cNvSpPr txBox="1"/>
          <p:nvPr/>
        </p:nvSpPr>
        <p:spPr>
          <a:xfrm>
            <a:off x="0" y="4411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F0FFF"/>
                </a:solidFill>
              </a:rPr>
              <a:t>VCC</a:t>
            </a:r>
            <a:endParaRPr lang="zh-CN" altLang="en-US" dirty="0">
              <a:solidFill>
                <a:srgbClr val="0F0F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669FA2-9E1E-499C-90D6-B1131AAD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8200" y="3489834"/>
            <a:ext cx="2468880" cy="2468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56D644-DE1F-431F-A6CC-3115CC948D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05661" y="3489834"/>
            <a:ext cx="2468880" cy="246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Energy components (y vs E)</a:t>
            </a:r>
            <a:endParaRPr lang="en-CA" dirty="0"/>
          </a:p>
        </p:txBody>
      </p:sp>
      <p:pic>
        <p:nvPicPr>
          <p:cNvPr id="14" name="内容占位符 15" descr="图表&#10;&#10;描述已自动生成">
            <a:extLst>
              <a:ext uri="{FF2B5EF4-FFF2-40B4-BE49-F238E27FC236}">
                <a16:creationId xmlns:a16="http://schemas.microsoft.com/office/drawing/2014/main" id="{A3D31BBB-289F-42B8-BA85-752604F35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5778735"/>
            <a:ext cx="5306745" cy="10735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53218E-948A-40CE-AF02-89C9919D76BA}"/>
              </a:ext>
            </a:extLst>
          </p:cNvPr>
          <p:cNvSpPr txBox="1"/>
          <p:nvPr/>
        </p:nvSpPr>
        <p:spPr>
          <a:xfrm>
            <a:off x="0" y="2057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5FF88E-7E61-4862-82DD-11E356DA4898}"/>
              </a:ext>
            </a:extLst>
          </p:cNvPr>
          <p:cNvSpPr txBox="1"/>
          <p:nvPr/>
        </p:nvSpPr>
        <p:spPr>
          <a:xfrm>
            <a:off x="6019800" y="1363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Sum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17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1016</Words>
  <Application>Microsoft Office PowerPoint</Application>
  <PresentationFormat>全屏显示(4:3)</PresentationFormat>
  <Paragraphs>299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Blank</vt:lpstr>
      <vt:lpstr>Spectrometer Simulation</vt:lpstr>
      <vt:lpstr>Outline</vt:lpstr>
      <vt:lpstr>Beamline optics schematics</vt:lpstr>
      <vt:lpstr>Beamline optics schematics</vt:lpstr>
      <vt:lpstr>Beam profiles (xy)</vt:lpstr>
      <vt:lpstr>Pulse front tilt (xt)</vt:lpstr>
      <vt:lpstr>Pulse front tilt (yt)</vt:lpstr>
      <vt:lpstr>Energy components (x vs E)</vt:lpstr>
      <vt:lpstr>Energy components (y vs E)</vt:lpstr>
      <vt:lpstr>Beamline optics schematics</vt:lpstr>
      <vt:lpstr>Beam profiles (xy)</vt:lpstr>
      <vt:lpstr>Pulse front tilt (xt)</vt:lpstr>
      <vt:lpstr>Pulse front tilt (yt)</vt:lpstr>
      <vt:lpstr>Energy components (x vs E)</vt:lpstr>
      <vt:lpstr>Energy components (y vs E)</vt:lpstr>
      <vt:lpstr>Effect of time shift</vt:lpstr>
      <vt:lpstr>Effect of time shift</vt:lpstr>
      <vt:lpstr>Effect of energy difference, beam profile (xy)</vt:lpstr>
      <vt:lpstr>Effect of energy difference, pulse front tilt</vt:lpstr>
      <vt:lpstr>Effect of energy difference, energy profile</vt:lpstr>
      <vt:lpstr>Effect of tilt, beam profile (xy)</vt:lpstr>
      <vt:lpstr>Effect of tilt, pulse front tilt</vt:lpstr>
      <vt:lpstr>Effect of tilt, energy profile</vt:lpstr>
      <vt:lpstr>Effect of shift, beam profile (xy)</vt:lpstr>
      <vt:lpstr>Effect of tilt, pulse front tilt</vt:lpstr>
      <vt:lpstr>Effect of tilt, energy profile</vt:lpstr>
      <vt:lpstr>Beamline optics schematics</vt:lpstr>
      <vt:lpstr>Beam profiles (xy)</vt:lpstr>
      <vt:lpstr>Pulse front tilt (xt)</vt:lpstr>
      <vt:lpstr>Pulse front tilt (yt)</vt:lpstr>
      <vt:lpstr>Energy components (x vs E)</vt:lpstr>
      <vt:lpstr>Energy components (y vs E)</vt:lpstr>
      <vt:lpstr>Effect of time shift</vt:lpstr>
      <vt:lpstr>Effect of time shift</vt:lpstr>
      <vt:lpstr>Effect of energy difference, beam profile (xy)</vt:lpstr>
      <vt:lpstr>Effect of energy difference, pulse front tilt</vt:lpstr>
      <vt:lpstr>Effect of energy difference, energy profile</vt:lpstr>
      <vt:lpstr>Effect of tilt, beam profile (xy)</vt:lpstr>
      <vt:lpstr>Effect of tilt, pulse front tilt</vt:lpstr>
      <vt:lpstr>Effect of tilt, energy profile</vt:lpstr>
      <vt:lpstr>Effect of shift, beam profile (xy)</vt:lpstr>
      <vt:lpstr>Effect of tilt, pulse front tilt</vt:lpstr>
      <vt:lpstr>Effect of tilt, energy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2020-11-01T19:55:42Z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