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9" r:id="rId5"/>
    <p:sldId id="275" r:id="rId6"/>
    <p:sldId id="281" r:id="rId7"/>
    <p:sldId id="264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85" d="100"/>
          <a:sy n="85" d="100"/>
        </p:scale>
        <p:origin x="816" y="78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32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9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6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0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6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22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7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SRW Temporal Simulation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Nan Wang, Jun 5</a:t>
            </a:r>
            <a:r>
              <a:rPr lang="en-CA" baseline="30000" dirty="0"/>
              <a:t>th</a:t>
            </a:r>
            <a:r>
              <a:rPr lang="en-CA" dirty="0"/>
              <a:t> 2020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7213" y="2755011"/>
            <a:ext cx="8281987" cy="635889"/>
          </a:xfrm>
        </p:spPr>
        <p:txBody>
          <a:bodyPr/>
          <a:lstStyle/>
          <a:p>
            <a:r>
              <a:rPr lang="en-CA" dirty="0"/>
              <a:t>4-bounce Monochromator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Broad band 1fs beam, closing down slit</a:t>
            </a:r>
            <a:endParaRPr lang="en-CA" dirty="0"/>
          </a:p>
        </p:txBody>
      </p: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rcRect l="37890" r="8686"/>
          <a:stretch/>
        </p:blipFill>
        <p:spPr>
          <a:xfrm>
            <a:off x="886054" y="1225276"/>
            <a:ext cx="5769719" cy="1800000"/>
          </a:xfrm>
        </p:spPr>
      </p:pic>
      <p:pic>
        <p:nvPicPr>
          <p:cNvPr id="22" name="内容占位符 13">
            <a:extLst>
              <a:ext uri="{FF2B5EF4-FFF2-40B4-BE49-F238E27FC236}">
                <a16:creationId xmlns:a16="http://schemas.microsoft.com/office/drawing/2014/main" id="{7BBA5D30-4BFA-46CD-AAB9-F1E740E786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21" r="9260"/>
          <a:stretch/>
        </p:blipFill>
        <p:spPr>
          <a:xfrm>
            <a:off x="899913" y="3143628"/>
            <a:ext cx="5715274" cy="1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7A23EB3-582F-4486-B7CE-6B170E289859}"/>
              </a:ext>
            </a:extLst>
          </p:cNvPr>
          <p:cNvSpPr txBox="1"/>
          <p:nvPr/>
        </p:nvSpPr>
        <p:spPr>
          <a:xfrm>
            <a:off x="135068" y="1958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30um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6" name="内容占位符 13">
            <a:extLst>
              <a:ext uri="{FF2B5EF4-FFF2-40B4-BE49-F238E27FC236}">
                <a16:creationId xmlns:a16="http://schemas.microsoft.com/office/drawing/2014/main" id="{064FF889-44A5-4460-862C-9C523F331B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410" r="8180"/>
          <a:stretch/>
        </p:blipFill>
        <p:spPr>
          <a:xfrm>
            <a:off x="838200" y="5029200"/>
            <a:ext cx="5935000" cy="1818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DB04AB4-C882-43B5-8D7D-3A9C4293BFF2}"/>
              </a:ext>
            </a:extLst>
          </p:cNvPr>
          <p:cNvSpPr txBox="1"/>
          <p:nvPr/>
        </p:nvSpPr>
        <p:spPr>
          <a:xfrm>
            <a:off x="70948" y="38536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74DA31-21CD-435E-A67C-0082AD57AFF3}"/>
              </a:ext>
            </a:extLst>
          </p:cNvPr>
          <p:cNvSpPr txBox="1"/>
          <p:nvPr/>
        </p:nvSpPr>
        <p:spPr>
          <a:xfrm>
            <a:off x="137999" y="577637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3F05A0-E86C-415C-81A2-CA3FD9A767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91528" y="4987295"/>
            <a:ext cx="2596661" cy="194749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A0BA287-4D8A-4BE2-9469-5B18A74B7A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91529" y="3060683"/>
            <a:ext cx="2596660" cy="194749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A0793DC-37F4-4A9B-ACA1-A7313878194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591529" y="1168986"/>
            <a:ext cx="2596660" cy="19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Broad band 0.1fs beam, no slit, dt = 0.1fs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5" y="3535243"/>
            <a:ext cx="11144784" cy="1857463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Now that the bandwidth is so broad, we can see the rocking curve.</a:t>
            </a:r>
          </a:p>
          <a:p>
            <a:pPr lvl="1"/>
            <a:r>
              <a:rPr lang="en-US" dirty="0"/>
              <a:t>Since the beam is so short in time, it diffracts very easily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dirty="0"/>
              <a:t>SRW sampling parameters</a:t>
            </a:r>
          </a:p>
          <a:p>
            <a:pPr lvl="1"/>
            <a:r>
              <a:rPr lang="en-US" dirty="0"/>
              <a:t>Hasan’s 4 bounce monochromator setup</a:t>
            </a:r>
          </a:p>
          <a:p>
            <a:pPr lvl="1"/>
            <a:r>
              <a:rPr lang="en-US" dirty="0"/>
              <a:t>Narrow band demonstration</a:t>
            </a:r>
          </a:p>
          <a:p>
            <a:pPr lvl="1"/>
            <a:r>
              <a:rPr lang="en-US" dirty="0"/>
              <a:t>Broad band demonstration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4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Sampling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Spatial:</a:t>
                </a:r>
              </a:p>
              <a:p>
                <a:pPr lvl="2"/>
                <a:r>
                  <a:rPr lang="en-US" dirty="0" err="1"/>
                  <a:t>nx</a:t>
                </a:r>
                <a:r>
                  <a:rPr lang="en-US" dirty="0"/>
                  <a:t> = 2, </a:t>
                </a:r>
                <a:r>
                  <a:rPr lang="en-US" dirty="0" err="1"/>
                  <a:t>ny</a:t>
                </a:r>
                <a:r>
                  <a:rPr lang="en-US" dirty="0"/>
                  <a:t> = 2000 for “1D” simulation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5 sigma of incident beam width in both x and y</a:t>
                </a:r>
              </a:p>
              <a:p>
                <a:pPr lvl="2"/>
                <a:r>
                  <a:rPr lang="en-US" dirty="0"/>
                  <a:t>resolution </a:t>
                </a:r>
                <a:r>
                  <a:rPr lang="en-US" dirty="0" err="1"/>
                  <a:t>dy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/ </a:t>
                </a:r>
                <a:r>
                  <a:rPr lang="en-US" dirty="0" err="1"/>
                  <a:t>ny</a:t>
                </a:r>
                <a:endParaRPr lang="en-US" dirty="0"/>
              </a:p>
              <a:p>
                <a:pPr lvl="1"/>
                <a:r>
                  <a:rPr lang="en-US" dirty="0"/>
                  <a:t>Temporal:</a:t>
                </a:r>
              </a:p>
              <a:p>
                <a:pPr lvl="2"/>
                <a:r>
                  <a:rPr lang="en-US" dirty="0"/>
                  <a:t>resolution dt: 0.5fs if pulse duration &gt;=5fs pulses, 0.1fs else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beam stretching after asymmetric reflection</a:t>
                </a:r>
              </a:p>
              <a:p>
                <a:pPr lvl="2"/>
                <a:r>
                  <a:rPr lang="en-US" dirty="0" err="1"/>
                  <a:t>nz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/ dt</a:t>
                </a:r>
              </a:p>
              <a:p>
                <a:pPr lvl="1"/>
                <a:r>
                  <a:rPr lang="en-US" dirty="0"/>
                  <a:t>Energy:</a:t>
                </a:r>
              </a:p>
              <a:p>
                <a:pPr lvl="2"/>
                <a:r>
                  <a:rPr lang="en-US" dirty="0"/>
                  <a:t>resolution dev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altLang="zh-CN" dirty="0" err="1"/>
                  <a:t>nev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nz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dev * </a:t>
                </a:r>
                <a:r>
                  <a:rPr lang="en-US" dirty="0" err="1"/>
                  <a:t>nz</a:t>
                </a:r>
                <a:endParaRPr lang="en-US" dirty="0"/>
              </a:p>
              <a:p>
                <a:endParaRPr lang="en-US" dirty="0"/>
              </a:p>
              <a:p>
                <a:endParaRPr lang="en-CA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9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A72E56-F1A1-4B3F-8F56-583238A9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824" y="1295400"/>
            <a:ext cx="7525800" cy="23023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Schematics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>
          <a:xfrm>
            <a:off x="457200" y="3733800"/>
            <a:ext cx="8108950" cy="2575306"/>
          </a:xfrm>
        </p:spPr>
        <p:txBody>
          <a:bodyPr>
            <a:normAutofit/>
          </a:bodyPr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Incident beam: 10keV, w0 = 30um</a:t>
            </a:r>
          </a:p>
          <a:p>
            <a:pPr lvl="1"/>
            <a:r>
              <a:rPr lang="en-US" dirty="0"/>
              <a:t>Parabolic mirrors replaced with achromatic lens with 1m focal distance and no absorption.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DE1D07-D5FB-4CD8-9B9A-AB71DD4C2206}"/>
              </a:ext>
            </a:extLst>
          </p:cNvPr>
          <p:cNvSpPr txBox="1"/>
          <p:nvPr/>
        </p:nvSpPr>
        <p:spPr>
          <a:xfrm>
            <a:off x="1244796" y="3259723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Crystal0, z = 200m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F4068C-35CD-4BD4-A452-580398554022}"/>
              </a:ext>
            </a:extLst>
          </p:cNvPr>
          <p:cNvSpPr txBox="1"/>
          <p:nvPr/>
        </p:nvSpPr>
        <p:spPr>
          <a:xfrm>
            <a:off x="1708732" y="1497207"/>
            <a:ext cx="2431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Crystal1, -5 deg </a:t>
            </a:r>
            <a:r>
              <a:rPr lang="en-US" altLang="zh-CN" sz="1600" dirty="0" err="1">
                <a:solidFill>
                  <a:srgbClr val="FF0000"/>
                </a:solidFill>
              </a:rPr>
              <a:t>miscut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0CB4EC-85AF-4951-B081-D0D93591EACE}"/>
              </a:ext>
            </a:extLst>
          </p:cNvPr>
          <p:cNvSpPr txBox="1"/>
          <p:nvPr/>
        </p:nvSpPr>
        <p:spPr>
          <a:xfrm>
            <a:off x="6536092" y="1476766"/>
            <a:ext cx="218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8ECB4B-0BAB-491E-B646-46E343AA5B27}"/>
              </a:ext>
            </a:extLst>
          </p:cNvPr>
          <p:cNvSpPr txBox="1"/>
          <p:nvPr/>
        </p:nvSpPr>
        <p:spPr>
          <a:xfrm>
            <a:off x="6560726" y="3219988"/>
            <a:ext cx="220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Crystal3, 5 deg </a:t>
            </a:r>
            <a:r>
              <a:rPr lang="en-US" altLang="zh-CN" sz="1600" dirty="0" err="1">
                <a:solidFill>
                  <a:srgbClr val="FF0000"/>
                </a:solidFill>
              </a:rPr>
              <a:t>miscut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430B70-5134-4F60-B2DB-F9FF19EFAEE7}"/>
              </a:ext>
            </a:extLst>
          </p:cNvPr>
          <p:cNvSpPr txBox="1"/>
          <p:nvPr/>
        </p:nvSpPr>
        <p:spPr>
          <a:xfrm>
            <a:off x="3505200" y="2333568"/>
            <a:ext cx="213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Lens 0, f = 1m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2CB800-93A6-486D-868D-9B0F526FDF1F}"/>
              </a:ext>
            </a:extLst>
          </p:cNvPr>
          <p:cNvSpPr txBox="1"/>
          <p:nvPr/>
        </p:nvSpPr>
        <p:spPr>
          <a:xfrm>
            <a:off x="4776048" y="1373558"/>
            <a:ext cx="2133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Lens 1, f = 1m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083D41B-1823-4E1A-9981-454960F0D049}"/>
              </a:ext>
            </a:extLst>
          </p:cNvPr>
          <p:cNvCxnSpPr>
            <a:cxnSpLocks/>
          </p:cNvCxnSpPr>
          <p:nvPr/>
        </p:nvCxnSpPr>
        <p:spPr>
          <a:xfrm>
            <a:off x="4625050" y="1965744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E77A7F-FC2B-40D9-8355-955384D3CBDF}"/>
              </a:ext>
            </a:extLst>
          </p:cNvPr>
          <p:cNvCxnSpPr>
            <a:cxnSpLocks/>
          </p:cNvCxnSpPr>
          <p:nvPr/>
        </p:nvCxnSpPr>
        <p:spPr>
          <a:xfrm>
            <a:off x="4625050" y="2223304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E728F0A-36C7-4203-976E-C220733343B3}"/>
              </a:ext>
            </a:extLst>
          </p:cNvPr>
          <p:cNvSpPr txBox="1"/>
          <p:nvPr/>
        </p:nvSpPr>
        <p:spPr>
          <a:xfrm>
            <a:off x="4267765" y="1657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Slit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30EB5A-5526-492E-BD9E-9D512AAFBE99}"/>
              </a:ext>
            </a:extLst>
          </p:cNvPr>
          <p:cNvSpPr txBox="1"/>
          <p:nvPr/>
        </p:nvSpPr>
        <p:spPr>
          <a:xfrm>
            <a:off x="1957301" y="237719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3 cm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82C79B-96E4-428F-9D80-15C7A3FA26CB}"/>
              </a:ext>
            </a:extLst>
          </p:cNvPr>
          <p:cNvSpPr txBox="1"/>
          <p:nvPr/>
        </p:nvSpPr>
        <p:spPr>
          <a:xfrm>
            <a:off x="6774709" y="211963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3 cm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4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50fs beam, no slit, dev = 6.11meV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8" y="3535243"/>
            <a:ext cx="11144790" cy="1857465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Narrow bandwidth enables very tight focusing but focal spot size is dominated by the </a:t>
            </a:r>
            <a:r>
              <a:rPr lang="en-US" dirty="0" err="1"/>
              <a:t>wavefront</a:t>
            </a:r>
            <a:r>
              <a:rPr lang="en-US" dirty="0"/>
              <a:t> tilting.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50fs beam, 1um slit, dev = 6.11meV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8" y="3535243"/>
            <a:ext cx="11144790" cy="1857464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Closing down the slit reduces intensity quite a bit but doesn’t make the output bandwidth narrower.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4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10fs beam, no slit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8" y="3535243"/>
            <a:ext cx="11144790" cy="1857464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Bandwidth is still very narrow, hence focal spot size is still dominated by the tilt.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wavefront</a:t>
            </a:r>
            <a:r>
              <a:rPr lang="en-US" dirty="0"/>
              <a:t> tilt is still fully compensated at the output.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71725" y="1337944"/>
            <a:ext cx="4234746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5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10fs beam, closing down slit</a:t>
            </a:r>
            <a:endParaRPr lang="en-CA" dirty="0"/>
          </a:p>
        </p:txBody>
      </p: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rcRect l="37552" r="9117"/>
          <a:stretch/>
        </p:blipFill>
        <p:spPr>
          <a:xfrm>
            <a:off x="838200" y="1246326"/>
            <a:ext cx="5759725" cy="1800000"/>
          </a:xfrm>
        </p:spPr>
      </p:pic>
      <p:pic>
        <p:nvPicPr>
          <p:cNvPr id="22" name="内容占位符 13">
            <a:extLst>
              <a:ext uri="{FF2B5EF4-FFF2-40B4-BE49-F238E27FC236}">
                <a16:creationId xmlns:a16="http://schemas.microsoft.com/office/drawing/2014/main" id="{7BBA5D30-4BFA-46CD-AAB9-F1E740E786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92" r="8977"/>
          <a:stretch/>
        </p:blipFill>
        <p:spPr>
          <a:xfrm>
            <a:off x="869670" y="3138355"/>
            <a:ext cx="5759730" cy="1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7A23EB3-582F-4486-B7CE-6B170E289859}"/>
              </a:ext>
            </a:extLst>
          </p:cNvPr>
          <p:cNvSpPr txBox="1"/>
          <p:nvPr/>
        </p:nvSpPr>
        <p:spPr>
          <a:xfrm>
            <a:off x="135068" y="1958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6" name="内容占位符 13">
            <a:extLst>
              <a:ext uri="{FF2B5EF4-FFF2-40B4-BE49-F238E27FC236}">
                <a16:creationId xmlns:a16="http://schemas.microsoft.com/office/drawing/2014/main" id="{064FF889-44A5-4460-862C-9C523F331B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82" r="8652"/>
          <a:stretch/>
        </p:blipFill>
        <p:spPr>
          <a:xfrm>
            <a:off x="899913" y="5061043"/>
            <a:ext cx="5742003" cy="1800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DB04AB4-C882-43B5-8D7D-3A9C4293BFF2}"/>
              </a:ext>
            </a:extLst>
          </p:cNvPr>
          <p:cNvSpPr txBox="1"/>
          <p:nvPr/>
        </p:nvSpPr>
        <p:spPr>
          <a:xfrm>
            <a:off x="129205" y="3849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74DA31-21CD-435E-A67C-0082AD57AFF3}"/>
              </a:ext>
            </a:extLst>
          </p:cNvPr>
          <p:cNvSpPr txBox="1"/>
          <p:nvPr/>
        </p:nvSpPr>
        <p:spPr>
          <a:xfrm>
            <a:off x="135067" y="577637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3F05A0-E86C-415C-81A2-CA3FD9A767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91528" y="4987295"/>
            <a:ext cx="2596661" cy="194749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A0BA287-4D8A-4BE2-9469-5B18A74B7A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91529" y="3060683"/>
            <a:ext cx="2596661" cy="194749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A0793DC-37F4-4A9B-ACA1-A7313878194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591529" y="1168986"/>
            <a:ext cx="2596661" cy="19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Broad band 1fs beam, no slit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5" y="3535243"/>
            <a:ext cx="11144784" cy="1857464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Now the focal spot size is dominated by dispersion. Can improve performance by using stronger focusing lens/mirrors.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00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sOfScience xmlns="be4c3ea6-cad5-4867-91d9-7216788d6e80"/>
    <ContentCategory1 xmlns="be4c3ea6-cad5-4867-91d9-7216788d6e80">Talks</ContentCategory1>
    <PublishingExpirationDate xmlns="http://schemas.microsoft.com/sharepoint/v3" xsi:nil="true"/>
    <Instruments xmlns="be4c3ea6-cad5-4867-91d9-7216788d6e80">
      <Value>7</Value>
    </Instruments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C022A5BACE4D8A86646BFE6F373A" ma:contentTypeVersion="6" ma:contentTypeDescription="Create a new document." ma:contentTypeScope="" ma:versionID="fa09eca8e9885d653412965b564ef40e">
  <xsd:schema xmlns:xsd="http://www.w3.org/2001/XMLSchema" xmlns:xs="http://www.w3.org/2001/XMLSchema" xmlns:p="http://schemas.microsoft.com/office/2006/metadata/properties" xmlns:ns1="http://schemas.microsoft.com/sharepoint/v3" xmlns:ns2="be4c3ea6-cad5-4867-91d9-7216788d6e80" targetNamespace="http://schemas.microsoft.com/office/2006/metadata/properties" ma:root="true" ma:fieldsID="5e650a32204f281424193f6b0635a9f5" ns1:_="" ns2:_="">
    <xsd:import namespace="http://schemas.microsoft.com/sharepoint/v3"/>
    <xsd:import namespace="be4c3ea6-cad5-4867-91d9-7216788d6e8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reasOfScience" minOccurs="0"/>
                <xsd:element ref="ns2:Instruments" minOccurs="0"/>
                <xsd:element ref="ns2:ContentCategory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c3ea6-cad5-4867-91d9-7216788d6e80" elementFormDefault="qualified">
    <xsd:import namespace="http://schemas.microsoft.com/office/2006/documentManagement/types"/>
    <xsd:import namespace="http://schemas.microsoft.com/office/infopath/2007/PartnerControls"/>
    <xsd:element name="AreasOfScience" ma:index="10" nillable="true" ma:displayName="AreasOfScience" ma:list="{e1f02b6c-c9b2-4349-9939-471bf3a1aa7d}" ma:internalName="AreasOfScience" ma:showField="Title" ma:web="be4c3ea6-cad5-4867-91d9-7216788d6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struments" ma:index="11" nillable="true" ma:displayName="Instruments" ma:list="{b890da74-bd63-4911-b17a-af6e8f3c956b}" ma:internalName="Instruments" ma:showField="Title" ma:web="be4c3ea6-cad5-4867-91d9-7216788d6e80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Category1" ma:index="12" nillable="true" ma:displayName="ContentCategory" ma:format="Dropdown" ma:internalName="ContentCategory1">
      <xsd:simpleType>
        <xsd:restriction base="dms:Choice">
          <xsd:enumeration value="Articles"/>
          <xsd:enumeration value="Design Documents"/>
          <xsd:enumeration value="Posters"/>
          <xsd:enumeration value="Talks"/>
          <xsd:enumeration value="XFEL Facilities"/>
          <xsd:enumeration value="X-Ray Inter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DC465C-0AFA-4B02-8D00-CB14DF55DD98}">
  <ds:schemaRefs>
    <ds:schemaRef ds:uri="http://schemas.microsoft.com/office/2006/metadata/properties"/>
    <ds:schemaRef ds:uri="http://schemas.microsoft.com/office/infopath/2007/PartnerControls"/>
    <ds:schemaRef ds:uri="be4c3ea6-cad5-4867-91d9-7216788d6e80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D38D205-A273-4ABA-A83A-77DB3B1F88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0C2239-B20E-4DE6-814B-AECCA40A8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4c3ea6-cad5-4867-91d9-7216788d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SLAC_PPT_052412</Template>
  <TotalTime>0</TotalTime>
  <Words>431</Words>
  <Application>Microsoft Office PowerPoint</Application>
  <PresentationFormat>全屏显示(4:3)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Blank</vt:lpstr>
      <vt:lpstr>SRW Temporal Simulation</vt:lpstr>
      <vt:lpstr>Outline</vt:lpstr>
      <vt:lpstr>Sampling parameter</vt:lpstr>
      <vt:lpstr>Schematics</vt:lpstr>
      <vt:lpstr>Narrow band 50fs beam, no slit, dev = 6.11meV</vt:lpstr>
      <vt:lpstr>Narrow band 50fs beam, 1um slit, dev = 6.11meV</vt:lpstr>
      <vt:lpstr>Narrow band 10fs beam, no slit</vt:lpstr>
      <vt:lpstr>Narrow band 10fs beam, closing down slit</vt:lpstr>
      <vt:lpstr>Broad band 1fs beam, no slit</vt:lpstr>
      <vt:lpstr>Broad band 1fs beam, closing down slit</vt:lpstr>
      <vt:lpstr>Broad band 0.1fs beam, no slit, dt = 0.1fs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 Presentation Template - White</dc:title>
  <dc:creator/>
  <cp:lastModifiedBy/>
  <cp:revision>1</cp:revision>
  <dcterms:created xsi:type="dcterms:W3CDTF">2012-06-11T23:50:00Z</dcterms:created>
  <dcterms:modified xsi:type="dcterms:W3CDTF">2020-06-04T16:39:24Z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</Properties>
</file>