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9" r:id="rId5"/>
    <p:sldId id="275" r:id="rId6"/>
    <p:sldId id="281" r:id="rId7"/>
    <p:sldId id="264" r:id="rId8"/>
    <p:sldId id="282" r:id="rId9"/>
    <p:sldId id="283" r:id="rId10"/>
    <p:sldId id="284" r:id="rId11"/>
    <p:sldId id="285" r:id="rId12"/>
    <p:sldId id="286" r:id="rId13"/>
    <p:sldId id="287" r:id="rId14"/>
    <p:sldId id="288" r:id="rId15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6">
          <p15:clr>
            <a:srgbClr val="A4A3A4"/>
          </p15:clr>
        </p15:guide>
        <p15:guide id="2" orient="horz" pos="1294">
          <p15:clr>
            <a:srgbClr val="A4A3A4"/>
          </p15:clr>
        </p15:guide>
        <p15:guide id="3" orient="horz" pos="3745">
          <p15:clr>
            <a:srgbClr val="A4A3A4"/>
          </p15:clr>
        </p15:guide>
        <p15:guide id="4" orient="horz" pos="3980">
          <p15:clr>
            <a:srgbClr val="A4A3A4"/>
          </p15:clr>
        </p15:guide>
        <p15:guide id="5" orient="horz" pos="1052">
          <p15:clr>
            <a:srgbClr val="A4A3A4"/>
          </p15:clr>
        </p15:guide>
        <p15:guide id="6" orient="horz" pos="1741">
          <p15:clr>
            <a:srgbClr val="A4A3A4"/>
          </p15:clr>
        </p15:guide>
        <p15:guide id="7" orient="horz" pos="4183">
          <p15:clr>
            <a:srgbClr val="A4A3A4"/>
          </p15:clr>
        </p15:guide>
        <p15:guide id="8" orient="horz" pos="566">
          <p15:clr>
            <a:srgbClr val="A4A3A4"/>
          </p15:clr>
        </p15:guide>
        <p15:guide id="9" orient="horz" pos="2808">
          <p15:clr>
            <a:srgbClr val="A4A3A4"/>
          </p15:clr>
        </p15:guide>
        <p15:guide id="10" pos="2880">
          <p15:clr>
            <a:srgbClr val="A4A3A4"/>
          </p15:clr>
        </p15:guide>
        <p15:guide id="11" pos="363">
          <p15:clr>
            <a:srgbClr val="A4A3A4"/>
          </p15:clr>
        </p15:guide>
        <p15:guide id="12" pos="5396">
          <p15:clr>
            <a:srgbClr val="A4A3A4"/>
          </p15:clr>
        </p15:guide>
        <p15:guide id="13" pos="282">
          <p15:clr>
            <a:srgbClr val="A4A3A4"/>
          </p15:clr>
        </p15:guide>
        <p15:guide id="14" pos="3784">
          <p15:clr>
            <a:srgbClr val="A4A3A4"/>
          </p15:clr>
        </p15:guide>
        <p15:guide id="15" pos="3736">
          <p15:clr>
            <a:srgbClr val="A4A3A4"/>
          </p15:clr>
        </p15:guide>
        <p15:guide id="16" pos="2179">
          <p15:clr>
            <a:srgbClr val="A4A3A4"/>
          </p15:clr>
        </p15:guide>
        <p15:guide id="17" pos="5464">
          <p15:clr>
            <a:srgbClr val="A4A3A4"/>
          </p15:clr>
        </p15:guide>
        <p15:guide id="18" pos="386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1E32"/>
    <a:srgbClr val="FFFFFF"/>
    <a:srgbClr val="C75B12"/>
    <a:srgbClr val="E17000"/>
    <a:srgbClr val="5B8F22"/>
    <a:srgbClr val="D2C295"/>
    <a:srgbClr val="A79E70"/>
    <a:srgbClr val="4D4F53"/>
    <a:srgbClr val="0099CC"/>
    <a:srgbClr val="69B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15620"/>
    <p:restoredTop sz="94660"/>
  </p:normalViewPr>
  <p:slideViewPr>
    <p:cSldViewPr snapToObjects="1" showGuides="1">
      <p:cViewPr varScale="1">
        <p:scale>
          <a:sx n="102" d="100"/>
          <a:sy n="102" d="100"/>
        </p:scale>
        <p:origin x="336" y="102"/>
      </p:cViewPr>
      <p:guideLst>
        <p:guide orient="horz" pos="326"/>
        <p:guide orient="horz" pos="1294"/>
        <p:guide orient="horz" pos="3745"/>
        <p:guide orient="horz" pos="3980"/>
        <p:guide orient="horz" pos="1052"/>
        <p:guide orient="horz" pos="1741"/>
        <p:guide orient="horz" pos="4183"/>
        <p:guide orient="horz" pos="566"/>
        <p:guide orient="horz" pos="2808"/>
        <p:guide pos="2880"/>
        <p:guide pos="363"/>
        <p:guide pos="5396"/>
        <p:guide pos="282"/>
        <p:guide pos="3784"/>
        <p:guide pos="3736"/>
        <p:guide pos="2179"/>
        <p:guide pos="5464"/>
        <p:guide pos="386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5" d="100"/>
          <a:sy n="85" d="100"/>
        </p:scale>
        <p:origin x="-313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BF33E-D9A7-42CC-B598-9AD8356CBB5A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EAAB5D-0CC4-45A8-B4B6-0B8B738A4E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58700-9FA2-48CE-AC88-D71D45EB490A}" type="datetimeFigureOut">
              <a:rPr lang="en-US" smtClean="0"/>
              <a:pPr/>
              <a:t>6/4/2020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BC4E5-2BC1-4F43-85DD-A1B8F74CB7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0042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32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23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95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6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01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766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22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57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80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434" y="6196867"/>
            <a:ext cx="2275566" cy="661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40195"/>
            <a:ext cx="1973584" cy="7178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213" y="536575"/>
            <a:ext cx="8008937" cy="2246313"/>
          </a:xfrm>
        </p:spPr>
        <p:txBody>
          <a:bodyPr anchor="b" anchorCtr="0">
            <a:noAutofit/>
          </a:bodyPr>
          <a:lstStyle>
            <a:lvl1pPr>
              <a:defRPr sz="43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213" y="3646170"/>
            <a:ext cx="7989887" cy="2187702"/>
          </a:xfrm>
        </p:spPr>
        <p:txBody>
          <a:bodyPr>
            <a:noAutofit/>
          </a:bodyPr>
          <a:lstStyle>
            <a:lvl1pPr marL="0" indent="0" algn="l">
              <a:lnSpc>
                <a:spcPct val="110000"/>
              </a:lnSpc>
              <a:buNone/>
              <a:defRPr sz="16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557213" y="2755011"/>
            <a:ext cx="8008937" cy="6358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2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CA" dirty="0"/>
              <a:t>Click to edit Master subtitle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00"/>
            <a:ext cx="9158400" cy="68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51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810895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 b="0"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457200" y="1243584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1" name="Content Placeholder 15"/>
          <p:cNvSpPr>
            <a:spLocks noGrp="1"/>
          </p:cNvSpPr>
          <p:nvPr>
            <p:ph sz="quarter" idx="15"/>
          </p:nvPr>
        </p:nvSpPr>
        <p:spPr>
          <a:xfrm>
            <a:off x="4648200" y="1252729"/>
            <a:ext cx="3886200" cy="5065522"/>
          </a:xfrm>
        </p:spPr>
        <p:txBody>
          <a:bodyPr/>
          <a:lstStyle>
            <a:lvl1pPr>
              <a:buClr>
                <a:srgbClr val="981E32"/>
              </a:buClr>
              <a:defRPr/>
            </a:lvl1pPr>
            <a:lvl2pPr>
              <a:buClr>
                <a:srgbClr val="981E32"/>
              </a:buClr>
              <a:buSzPct val="120000"/>
              <a:defRPr/>
            </a:lvl2pPr>
            <a:lvl3pPr>
              <a:buClr>
                <a:srgbClr val="981E32"/>
              </a:buClr>
              <a:buSzPct val="120000"/>
              <a:defRPr/>
            </a:lvl3pPr>
            <a:lvl4pPr>
              <a:buClr>
                <a:srgbClr val="981E32"/>
              </a:buClr>
              <a:buSzPct val="120000"/>
              <a:defRPr/>
            </a:lvl4pPr>
            <a:lvl5pPr>
              <a:buClr>
                <a:srgbClr val="981E32"/>
              </a:buCl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3237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3646488" y="1252728"/>
            <a:ext cx="2442340" cy="248107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1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3646488" y="3886200"/>
            <a:ext cx="2442340" cy="243205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13" name="Picture Placeholder 4"/>
          <p:cNvSpPr>
            <a:spLocks noGrp="1"/>
          </p:cNvSpPr>
          <p:nvPr>
            <p:ph type="pic" sz="quarter" idx="17"/>
          </p:nvPr>
        </p:nvSpPr>
        <p:spPr>
          <a:xfrm>
            <a:off x="6242954" y="1243584"/>
            <a:ext cx="2442340" cy="5065522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457200" y="1243584"/>
            <a:ext cx="3013075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6964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Char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25272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" y="934933"/>
            <a:ext cx="8685251" cy="202691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5"/>
          </p:nvPr>
        </p:nvSpPr>
        <p:spPr>
          <a:xfrm>
            <a:off x="6007100" y="1243584"/>
            <a:ext cx="2667000" cy="506552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CA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>
          <a:xfrm>
            <a:off x="457200" y="1243584"/>
            <a:ext cx="5484812" cy="5065522"/>
          </a:xfrm>
        </p:spPr>
        <p:txBody>
          <a:bodyPr/>
          <a:lstStyle>
            <a:lvl2pPr>
              <a:buSzPct val="120000"/>
              <a:defRPr/>
            </a:lvl2pPr>
            <a:lvl3pPr>
              <a:buSzPct val="120000"/>
              <a:defRPr/>
            </a:lvl3pPr>
            <a:lvl4pPr>
              <a:buSzPct val="120000"/>
              <a:defRPr/>
            </a:lvl4pPr>
            <a:lvl5pPr>
              <a:buSzPct val="12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547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</p:spPr>
        <p:txBody>
          <a:bodyPr lIns="432000"/>
          <a:lstStyle>
            <a:lvl1pPr>
              <a:defRPr b="1" baseline="0">
                <a:solidFill>
                  <a:srgbClr val="FF0000"/>
                </a:solidFill>
              </a:defRPr>
            </a:lvl1pPr>
          </a:lstStyle>
          <a:p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***INSTRUCTIONS ON HOW TO APPLY IMAGE MASKING TO SLIDE LAYOUT***</a:t>
            </a:r>
            <a:br>
              <a:rPr lang="en-CA" dirty="0"/>
            </a:br>
            <a:r>
              <a:rPr lang="en-CA" dirty="0"/>
              <a:t>STEP 1: Click icon to insert image</a:t>
            </a:r>
            <a:br>
              <a:rPr lang="en-CA" dirty="0"/>
            </a:br>
            <a:r>
              <a:rPr lang="en-CA" dirty="0"/>
              <a:t>STEP 2: Once image is inserted, right-click image, and choose ‘Send to Back’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69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1822" y="129091"/>
            <a:ext cx="8103570" cy="753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43584"/>
            <a:ext cx="8109919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6150" y="6318251"/>
            <a:ext cx="318932" cy="539750"/>
          </a:xfrm>
          <a:prstGeom prst="rect">
            <a:avLst/>
          </a:prstGeom>
        </p:spPr>
        <p:txBody>
          <a:bodyPr vert="horz" lIns="72000" tIns="57600" rIns="72000" bIns="45720" rtlCol="0" anchor="ctr"/>
          <a:lstStyle>
            <a:lvl1pPr algn="l">
              <a:defRPr sz="11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5BD36294-2849-48A8-8531-5354CF3095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3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0" r:id="rId2"/>
    <p:sldLayoutId id="2147483674" r:id="rId3"/>
    <p:sldLayoutId id="2147483671" r:id="rId4"/>
    <p:sldLayoutId id="2147483672" r:id="rId5"/>
    <p:sldLayoutId id="2147483673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bg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300"/>
        </a:spcAft>
        <a:buClr>
          <a:schemeClr val="tx1"/>
        </a:buClr>
        <a:buFont typeface="Arial" pitchFamily="34" charset="0"/>
        <a:buNone/>
        <a:defRPr sz="2400" b="0" kern="12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3838" algn="l" defTabSz="914400" rtl="0" eaLnBrk="1" latinLnBrk="0" hangingPunct="1">
        <a:lnSpc>
          <a:spcPct val="120000"/>
        </a:lnSpc>
        <a:spcBef>
          <a:spcPts val="0"/>
        </a:spcBef>
        <a:spcAft>
          <a:spcPts val="0"/>
        </a:spcAft>
        <a:buClr>
          <a:schemeClr val="bg2"/>
        </a:buClr>
        <a:buSzPct val="120000"/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905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223838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7763" indent="-233363" algn="l" defTabSz="914400" rtl="0" eaLnBrk="1" latinLnBrk="0" hangingPunct="1">
        <a:lnSpc>
          <a:spcPct val="120000"/>
        </a:lnSpc>
        <a:spcBef>
          <a:spcPts val="0"/>
        </a:spcBef>
        <a:buClr>
          <a:schemeClr val="bg2"/>
        </a:buClr>
        <a:buSzPct val="120000"/>
        <a:buFont typeface="Arial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SRW Temporal Simulation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Nan Wang, Jun 5</a:t>
            </a:r>
            <a:r>
              <a:rPr lang="en-CA" baseline="30000" dirty="0"/>
              <a:t>th</a:t>
            </a:r>
            <a:r>
              <a:rPr lang="en-CA" dirty="0"/>
              <a:t> 2020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57213" y="2755011"/>
            <a:ext cx="8281987" cy="635889"/>
          </a:xfrm>
        </p:spPr>
        <p:txBody>
          <a:bodyPr/>
          <a:lstStyle/>
          <a:p>
            <a:r>
              <a:rPr lang="en-CA" dirty="0"/>
              <a:t>4-bounce Monochromator</a:t>
            </a:r>
          </a:p>
          <a:p>
            <a:endParaRPr lang="en-CA" dirty="0"/>
          </a:p>
        </p:txBody>
      </p:sp>
      <p:sp>
        <p:nvSpPr>
          <p:cNvPr id="3" name="TextBox 2"/>
          <p:cNvSpPr txBox="1"/>
          <p:nvPr/>
        </p:nvSpPr>
        <p:spPr>
          <a:xfrm>
            <a:off x="3724102" y="6658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77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Broad band 1fs beam, closing down slit</a:t>
            </a:r>
            <a:endParaRPr lang="en-CA" dirty="0"/>
          </a:p>
        </p:txBody>
      </p:sp>
      <p:pic>
        <p:nvPicPr>
          <p:cNvPr id="19" name="内容占位符 13">
            <a:extLst>
              <a:ext uri="{FF2B5EF4-FFF2-40B4-BE49-F238E27FC236}">
                <a16:creationId xmlns:a16="http://schemas.microsoft.com/office/drawing/2014/main" id="{F3FE98A7-4D0E-4D73-8173-F50CF2E475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3"/>
          <a:srcRect l="37890" r="8686"/>
          <a:stretch/>
        </p:blipFill>
        <p:spPr>
          <a:xfrm>
            <a:off x="886054" y="1225276"/>
            <a:ext cx="5769719" cy="1800000"/>
          </a:xfrm>
        </p:spPr>
      </p:pic>
      <p:pic>
        <p:nvPicPr>
          <p:cNvPr id="22" name="内容占位符 13">
            <a:extLst>
              <a:ext uri="{FF2B5EF4-FFF2-40B4-BE49-F238E27FC236}">
                <a16:creationId xmlns:a16="http://schemas.microsoft.com/office/drawing/2014/main" id="{7BBA5D30-4BFA-46CD-AAB9-F1E740E786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821" r="9260"/>
          <a:stretch/>
        </p:blipFill>
        <p:spPr>
          <a:xfrm>
            <a:off x="899913" y="3143628"/>
            <a:ext cx="5715274" cy="180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7A23EB3-582F-4486-B7CE-6B170E289859}"/>
              </a:ext>
            </a:extLst>
          </p:cNvPr>
          <p:cNvSpPr txBox="1"/>
          <p:nvPr/>
        </p:nvSpPr>
        <p:spPr>
          <a:xfrm>
            <a:off x="135068" y="195806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30um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6" name="内容占位符 13">
            <a:extLst>
              <a:ext uri="{FF2B5EF4-FFF2-40B4-BE49-F238E27FC236}">
                <a16:creationId xmlns:a16="http://schemas.microsoft.com/office/drawing/2014/main" id="{064FF889-44A5-4460-862C-9C523F331B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410" r="8180"/>
          <a:stretch/>
        </p:blipFill>
        <p:spPr>
          <a:xfrm>
            <a:off x="838200" y="5029200"/>
            <a:ext cx="5935000" cy="18180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DB04AB4-C882-43B5-8D7D-3A9C4293BFF2}"/>
              </a:ext>
            </a:extLst>
          </p:cNvPr>
          <p:cNvSpPr txBox="1"/>
          <p:nvPr/>
        </p:nvSpPr>
        <p:spPr>
          <a:xfrm>
            <a:off x="70948" y="385368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10um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774DA31-21CD-435E-A67C-0082AD57AFF3}"/>
              </a:ext>
            </a:extLst>
          </p:cNvPr>
          <p:cNvSpPr txBox="1"/>
          <p:nvPr/>
        </p:nvSpPr>
        <p:spPr>
          <a:xfrm>
            <a:off x="137999" y="577637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5um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83F05A0-E86C-415C-81A2-CA3FD9A7677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591528" y="4987295"/>
            <a:ext cx="2596661" cy="194749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A0BA287-4D8A-4BE2-9469-5B18A74B7A3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591529" y="3060683"/>
            <a:ext cx="2596660" cy="194749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A0793DC-37F4-4A9B-ACA1-A7313878194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591529" y="1168986"/>
            <a:ext cx="2596660" cy="19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9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Broad band 0.1fs beam, no slit, dt = 0.1fs</a:t>
            </a:r>
            <a:endParaRPr lang="en-CA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6B0E7F2-C375-4E66-B4C4-BD791EBBDCB7}"/>
              </a:ext>
            </a:extLst>
          </p:cNvPr>
          <p:cNvGrpSpPr/>
          <p:nvPr/>
        </p:nvGrpSpPr>
        <p:grpSpPr>
          <a:xfrm>
            <a:off x="-68950" y="1509678"/>
            <a:ext cx="5553268" cy="1698884"/>
            <a:chOff x="843824" y="1295400"/>
            <a:chExt cx="7525800" cy="23023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CA72E56-F1A1-4B3F-8F56-583238A9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43824" y="1295400"/>
              <a:ext cx="7525800" cy="2302330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5C81CB3-8409-4CAD-B286-E7135431683F}"/>
                </a:ext>
              </a:extLst>
            </p:cNvPr>
            <p:cNvGrpSpPr/>
            <p:nvPr/>
          </p:nvGrpSpPr>
          <p:grpSpPr>
            <a:xfrm>
              <a:off x="1121251" y="1373558"/>
              <a:ext cx="7125866" cy="2081314"/>
              <a:chOff x="1121251" y="1373558"/>
              <a:chExt cx="7125866" cy="2081314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DE1D07-D5FB-4CD8-9B9A-AB71DD4C2206}"/>
                  </a:ext>
                </a:extLst>
              </p:cNvPr>
              <p:cNvSpPr txBox="1"/>
              <p:nvPr/>
            </p:nvSpPr>
            <p:spPr>
              <a:xfrm>
                <a:off x="1121251" y="3188505"/>
                <a:ext cx="10716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9F4068C-35CD-4BD4-A452-580398554022}"/>
                  </a:ext>
                </a:extLst>
              </p:cNvPr>
              <p:cNvSpPr txBox="1"/>
              <p:nvPr/>
            </p:nvSpPr>
            <p:spPr>
              <a:xfrm>
                <a:off x="1689313" y="1680835"/>
                <a:ext cx="10990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0CB4EC-85AF-4951-B081-D0D93591EACE}"/>
                  </a:ext>
                </a:extLst>
              </p:cNvPr>
              <p:cNvSpPr txBox="1"/>
              <p:nvPr/>
            </p:nvSpPr>
            <p:spPr>
              <a:xfrm>
                <a:off x="6431135" y="1431205"/>
                <a:ext cx="1083908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Crystal2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8ECB4B-0BAB-491E-B646-46E343AA5B27}"/>
                  </a:ext>
                </a:extLst>
              </p:cNvPr>
              <p:cNvSpPr txBox="1"/>
              <p:nvPr/>
            </p:nvSpPr>
            <p:spPr>
              <a:xfrm>
                <a:off x="7292800" y="3066072"/>
                <a:ext cx="954317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Crystal3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430B70-5134-4F60-B2DB-F9FF19EFAEE7}"/>
                  </a:ext>
                </a:extLst>
              </p:cNvPr>
              <p:cNvSpPr txBox="1"/>
              <p:nvPr/>
            </p:nvSpPr>
            <p:spPr>
              <a:xfrm>
                <a:off x="3568243" y="2312309"/>
                <a:ext cx="83819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2CB800-93A6-486D-868D-9B0F526FDF1F}"/>
                  </a:ext>
                </a:extLst>
              </p:cNvPr>
              <p:cNvSpPr txBox="1"/>
              <p:nvPr/>
            </p:nvSpPr>
            <p:spPr>
              <a:xfrm>
                <a:off x="4776049" y="1373558"/>
                <a:ext cx="93951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0083D41B-1823-4E1A-9981-454960F0D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196574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E9E77A7F-FC2B-40D9-8355-955384D3C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222330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E728F0A-36C7-4203-976E-C220733343B3}"/>
                  </a:ext>
                </a:extLst>
              </p:cNvPr>
              <p:cNvSpPr txBox="1"/>
              <p:nvPr/>
            </p:nvSpPr>
            <p:spPr>
              <a:xfrm>
                <a:off x="4418375" y="1739068"/>
                <a:ext cx="51808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Slit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D30EB5A-5526-492E-BD9E-9D512AAFBE99}"/>
                  </a:ext>
                </a:extLst>
              </p:cNvPr>
              <p:cNvSpPr txBox="1"/>
              <p:nvPr/>
            </p:nvSpPr>
            <p:spPr>
              <a:xfrm>
                <a:off x="1957301" y="237719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82C79B-96E4-428F-9D80-15C7A3FA26CB}"/>
                  </a:ext>
                </a:extLst>
              </p:cNvPr>
              <p:cNvSpPr txBox="1"/>
              <p:nvPr/>
            </p:nvSpPr>
            <p:spPr>
              <a:xfrm>
                <a:off x="6774709" y="211963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</p:grpSp>
      </p:grpSp>
      <p:pic>
        <p:nvPicPr>
          <p:cNvPr id="19" name="内容占位符 13">
            <a:extLst>
              <a:ext uri="{FF2B5EF4-FFF2-40B4-BE49-F238E27FC236}">
                <a16:creationId xmlns:a16="http://schemas.microsoft.com/office/drawing/2014/main" id="{F3FE98A7-4D0E-4D73-8173-F50CF2E475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-1066795" y="3535243"/>
            <a:ext cx="11144784" cy="1857463"/>
          </a:xfrm>
        </p:spPr>
      </p:pic>
      <p:sp>
        <p:nvSpPr>
          <p:cNvPr id="20" name="Content Placeholder 29">
            <a:extLst>
              <a:ext uri="{FF2B5EF4-FFF2-40B4-BE49-F238E27FC236}">
                <a16:creationId xmlns:a16="http://schemas.microsoft.com/office/drawing/2014/main" id="{C6DA4637-31A8-405F-838F-FFE090784BC8}"/>
              </a:ext>
            </a:extLst>
          </p:cNvPr>
          <p:cNvSpPr txBox="1">
            <a:spLocks/>
          </p:cNvSpPr>
          <p:nvPr/>
        </p:nvSpPr>
        <p:spPr>
          <a:xfrm>
            <a:off x="457200" y="5392708"/>
            <a:ext cx="8108950" cy="113861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981E32"/>
              </a:buClr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ct val="12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05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77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Now that the bandwidth is so broad, we can see the rocking curve.</a:t>
            </a:r>
          </a:p>
          <a:p>
            <a:pPr lvl="1"/>
            <a:r>
              <a:rPr lang="en-US" dirty="0"/>
              <a:t>Since the beam is so short in time, it diffracts very easily</a:t>
            </a:r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88EAF98-3D1E-4EBB-AA21-EB5C4A5A2A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77516" y="1337944"/>
            <a:ext cx="2823164" cy="211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4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Outline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1"/>
            <a:r>
              <a:rPr lang="en-US" dirty="0"/>
              <a:t>SRW sampling parameters</a:t>
            </a:r>
          </a:p>
          <a:p>
            <a:pPr lvl="1"/>
            <a:r>
              <a:rPr lang="en-US" dirty="0"/>
              <a:t>Hasan’s 4 bounce monochromator setup</a:t>
            </a:r>
          </a:p>
          <a:p>
            <a:pPr lvl="1"/>
            <a:r>
              <a:rPr lang="en-US" dirty="0"/>
              <a:t>Narrow band demonstration</a:t>
            </a:r>
          </a:p>
          <a:p>
            <a:pPr lvl="1"/>
            <a:r>
              <a:rPr lang="en-US" dirty="0"/>
              <a:t>Broad band demonstration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94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Sampling parameter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ontent Placeholder 29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Spatial:</a:t>
                </a:r>
              </a:p>
              <a:p>
                <a:pPr lvl="2"/>
                <a:r>
                  <a:rPr lang="en-US" dirty="0" err="1"/>
                  <a:t>nx</a:t>
                </a:r>
                <a:r>
                  <a:rPr lang="en-US" dirty="0"/>
                  <a:t> = 2, </a:t>
                </a:r>
                <a:r>
                  <a:rPr lang="en-US" dirty="0" err="1"/>
                  <a:t>ny</a:t>
                </a:r>
                <a:r>
                  <a:rPr lang="en-US" dirty="0"/>
                  <a:t> = 2000 for “1D” simulation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5 sigma of incident beam width in both x and y</a:t>
                </a:r>
              </a:p>
              <a:p>
                <a:pPr lvl="2"/>
                <a:r>
                  <a:rPr lang="en-US" dirty="0"/>
                  <a:t>resolution </a:t>
                </a:r>
                <a:r>
                  <a:rPr lang="en-US" dirty="0" err="1"/>
                  <a:t>dy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/ </a:t>
                </a:r>
                <a:r>
                  <a:rPr lang="en-US" dirty="0" err="1"/>
                  <a:t>ny</a:t>
                </a:r>
                <a:endParaRPr lang="en-US" dirty="0"/>
              </a:p>
              <a:p>
                <a:pPr lvl="1"/>
                <a:r>
                  <a:rPr lang="en-US" dirty="0"/>
                  <a:t>Temporal:</a:t>
                </a:r>
              </a:p>
              <a:p>
                <a:pPr lvl="2"/>
                <a:r>
                  <a:rPr lang="en-US" dirty="0"/>
                  <a:t>resolution dt: 0.5fs if pulse duration &gt;=5fs pulses, 0.1fs else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beam stretching after asymmetric reflection</a:t>
                </a:r>
              </a:p>
              <a:p>
                <a:pPr lvl="2"/>
                <a:r>
                  <a:rPr lang="en-US" dirty="0" err="1"/>
                  <a:t>nz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/ dt</a:t>
                </a:r>
              </a:p>
              <a:p>
                <a:pPr lvl="1"/>
                <a:r>
                  <a:rPr lang="en-US" dirty="0"/>
                  <a:t>Energy:</a:t>
                </a:r>
              </a:p>
              <a:p>
                <a:pPr lvl="2"/>
                <a:r>
                  <a:rPr lang="en-US" dirty="0"/>
                  <a:t>resolution dev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ℏ/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altLang="zh-CN" dirty="0" err="1"/>
                  <a:t>nev</a:t>
                </a:r>
                <a:r>
                  <a:rPr lang="en-US" altLang="zh-CN" dirty="0"/>
                  <a:t> = </a:t>
                </a:r>
                <a:r>
                  <a:rPr lang="en-US" altLang="zh-CN" dirty="0" err="1"/>
                  <a:t>nz</a:t>
                </a:r>
                <a:endParaRPr lang="en-US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𝑟𝑎𝑛𝑔𝑒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𝑒𝑣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dev * </a:t>
                </a:r>
                <a:r>
                  <a:rPr lang="en-US" dirty="0" err="1"/>
                  <a:t>nz</a:t>
                </a:r>
                <a:endParaRPr lang="en-US" dirty="0"/>
              </a:p>
              <a:p>
                <a:endParaRPr lang="en-US" dirty="0"/>
              </a:p>
              <a:p>
                <a:endParaRPr lang="en-CA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0" name="Content Placeholder 2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1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693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CA72E56-F1A1-4B3F-8F56-583238A9A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43824" y="1295400"/>
            <a:ext cx="7525800" cy="230233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Schematics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quarter" idx="14"/>
          </p:nvPr>
        </p:nvSpPr>
        <p:spPr>
          <a:xfrm>
            <a:off x="457200" y="3733800"/>
            <a:ext cx="8108950" cy="2575306"/>
          </a:xfrm>
        </p:spPr>
        <p:txBody>
          <a:bodyPr>
            <a:normAutofit/>
          </a:bodyPr>
          <a:lstStyle/>
          <a:p>
            <a:r>
              <a:rPr lang="en-US" dirty="0"/>
              <a:t>Setup:</a:t>
            </a:r>
          </a:p>
          <a:p>
            <a:pPr lvl="1"/>
            <a:r>
              <a:rPr lang="en-US" dirty="0"/>
              <a:t>Incident beam: 10keV, w0 = 30um</a:t>
            </a:r>
          </a:p>
          <a:p>
            <a:pPr lvl="1"/>
            <a:r>
              <a:rPr lang="en-US" dirty="0"/>
              <a:t>Parabolic mirrors replaced with achromatic lens with 1m focal distance and no absorption.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DE1D07-D5FB-4CD8-9B9A-AB71DD4C2206}"/>
              </a:ext>
            </a:extLst>
          </p:cNvPr>
          <p:cNvSpPr txBox="1"/>
          <p:nvPr/>
        </p:nvSpPr>
        <p:spPr>
          <a:xfrm>
            <a:off x="1244796" y="3259723"/>
            <a:ext cx="1943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Crystal0, z = 200m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F4068C-35CD-4BD4-A452-580398554022}"/>
              </a:ext>
            </a:extLst>
          </p:cNvPr>
          <p:cNvSpPr txBox="1"/>
          <p:nvPr/>
        </p:nvSpPr>
        <p:spPr>
          <a:xfrm>
            <a:off x="1708732" y="1497207"/>
            <a:ext cx="2431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Crystal1, -5 deg </a:t>
            </a:r>
            <a:r>
              <a:rPr lang="en-US" altLang="zh-CN" sz="1600" dirty="0" err="1">
                <a:solidFill>
                  <a:srgbClr val="FF0000"/>
                </a:solidFill>
              </a:rPr>
              <a:t>miscut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0CB4EC-85AF-4951-B081-D0D93591EACE}"/>
              </a:ext>
            </a:extLst>
          </p:cNvPr>
          <p:cNvSpPr txBox="1"/>
          <p:nvPr/>
        </p:nvSpPr>
        <p:spPr>
          <a:xfrm>
            <a:off x="6536092" y="1476766"/>
            <a:ext cx="2185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Crystal2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8ECB4B-0BAB-491E-B646-46E343AA5B27}"/>
              </a:ext>
            </a:extLst>
          </p:cNvPr>
          <p:cNvSpPr txBox="1"/>
          <p:nvPr/>
        </p:nvSpPr>
        <p:spPr>
          <a:xfrm>
            <a:off x="6560726" y="3219988"/>
            <a:ext cx="2209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Crystal3, 5 deg </a:t>
            </a:r>
            <a:r>
              <a:rPr lang="en-US" altLang="zh-CN" sz="1600" dirty="0" err="1">
                <a:solidFill>
                  <a:srgbClr val="FF0000"/>
                </a:solidFill>
              </a:rPr>
              <a:t>miscut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430B70-5134-4F60-B2DB-F9FF19EFAEE7}"/>
              </a:ext>
            </a:extLst>
          </p:cNvPr>
          <p:cNvSpPr txBox="1"/>
          <p:nvPr/>
        </p:nvSpPr>
        <p:spPr>
          <a:xfrm>
            <a:off x="3505200" y="2333568"/>
            <a:ext cx="2133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Lens 0, f = 1m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2CB800-93A6-486D-868D-9B0F526FDF1F}"/>
              </a:ext>
            </a:extLst>
          </p:cNvPr>
          <p:cNvSpPr txBox="1"/>
          <p:nvPr/>
        </p:nvSpPr>
        <p:spPr>
          <a:xfrm>
            <a:off x="4776048" y="1373558"/>
            <a:ext cx="2133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Lens 1, f = 1m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083D41B-1823-4E1A-9981-454960F0D049}"/>
              </a:ext>
            </a:extLst>
          </p:cNvPr>
          <p:cNvCxnSpPr>
            <a:cxnSpLocks/>
          </p:cNvCxnSpPr>
          <p:nvPr/>
        </p:nvCxnSpPr>
        <p:spPr>
          <a:xfrm>
            <a:off x="4625050" y="1965744"/>
            <a:ext cx="0" cy="15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9E77A7F-FC2B-40D9-8355-955384D3CBDF}"/>
              </a:ext>
            </a:extLst>
          </p:cNvPr>
          <p:cNvCxnSpPr>
            <a:cxnSpLocks/>
          </p:cNvCxnSpPr>
          <p:nvPr/>
        </p:nvCxnSpPr>
        <p:spPr>
          <a:xfrm>
            <a:off x="4625050" y="2223304"/>
            <a:ext cx="0" cy="153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E728F0A-36C7-4203-976E-C220733343B3}"/>
              </a:ext>
            </a:extLst>
          </p:cNvPr>
          <p:cNvSpPr txBox="1"/>
          <p:nvPr/>
        </p:nvSpPr>
        <p:spPr>
          <a:xfrm>
            <a:off x="4267765" y="16576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Slit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30EB5A-5526-492E-BD9E-9D512AAFBE99}"/>
              </a:ext>
            </a:extLst>
          </p:cNvPr>
          <p:cNvSpPr txBox="1"/>
          <p:nvPr/>
        </p:nvSpPr>
        <p:spPr>
          <a:xfrm>
            <a:off x="1957301" y="237719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3 cm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F82C79B-96E4-428F-9D80-15C7A3FA26CB}"/>
              </a:ext>
            </a:extLst>
          </p:cNvPr>
          <p:cNvSpPr txBox="1"/>
          <p:nvPr/>
        </p:nvSpPr>
        <p:spPr>
          <a:xfrm>
            <a:off x="6774709" y="2119632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00B0F0"/>
                </a:solidFill>
              </a:rPr>
              <a:t>3 cm</a:t>
            </a:r>
            <a:endParaRPr lang="zh-CN" altLang="en-US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4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Narrow band 50fs beam, no slit, dev = 6.11meV</a:t>
            </a:r>
            <a:endParaRPr lang="en-CA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6B0E7F2-C375-4E66-B4C4-BD791EBBDCB7}"/>
              </a:ext>
            </a:extLst>
          </p:cNvPr>
          <p:cNvGrpSpPr/>
          <p:nvPr/>
        </p:nvGrpSpPr>
        <p:grpSpPr>
          <a:xfrm>
            <a:off x="-68950" y="1509678"/>
            <a:ext cx="5553268" cy="1698884"/>
            <a:chOff x="843824" y="1295400"/>
            <a:chExt cx="7525800" cy="23023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CA72E56-F1A1-4B3F-8F56-583238A9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43824" y="1295400"/>
              <a:ext cx="7525800" cy="2302330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5C81CB3-8409-4CAD-B286-E7135431683F}"/>
                </a:ext>
              </a:extLst>
            </p:cNvPr>
            <p:cNvGrpSpPr/>
            <p:nvPr/>
          </p:nvGrpSpPr>
          <p:grpSpPr>
            <a:xfrm>
              <a:off x="1121251" y="1373558"/>
              <a:ext cx="7125866" cy="2081314"/>
              <a:chOff x="1121251" y="1373558"/>
              <a:chExt cx="7125866" cy="2081314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DE1D07-D5FB-4CD8-9B9A-AB71DD4C2206}"/>
                  </a:ext>
                </a:extLst>
              </p:cNvPr>
              <p:cNvSpPr txBox="1"/>
              <p:nvPr/>
            </p:nvSpPr>
            <p:spPr>
              <a:xfrm>
                <a:off x="1121251" y="3188505"/>
                <a:ext cx="10716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9F4068C-35CD-4BD4-A452-580398554022}"/>
                  </a:ext>
                </a:extLst>
              </p:cNvPr>
              <p:cNvSpPr txBox="1"/>
              <p:nvPr/>
            </p:nvSpPr>
            <p:spPr>
              <a:xfrm>
                <a:off x="1689313" y="1680835"/>
                <a:ext cx="10990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0CB4EC-85AF-4951-B081-D0D93591EACE}"/>
                  </a:ext>
                </a:extLst>
              </p:cNvPr>
              <p:cNvSpPr txBox="1"/>
              <p:nvPr/>
            </p:nvSpPr>
            <p:spPr>
              <a:xfrm>
                <a:off x="6431135" y="1431205"/>
                <a:ext cx="1083908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Crystal2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8ECB4B-0BAB-491E-B646-46E343AA5B27}"/>
                  </a:ext>
                </a:extLst>
              </p:cNvPr>
              <p:cNvSpPr txBox="1"/>
              <p:nvPr/>
            </p:nvSpPr>
            <p:spPr>
              <a:xfrm>
                <a:off x="7292800" y="3066072"/>
                <a:ext cx="954317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Crystal3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430B70-5134-4F60-B2DB-F9FF19EFAEE7}"/>
                  </a:ext>
                </a:extLst>
              </p:cNvPr>
              <p:cNvSpPr txBox="1"/>
              <p:nvPr/>
            </p:nvSpPr>
            <p:spPr>
              <a:xfrm>
                <a:off x="3568243" y="2312309"/>
                <a:ext cx="83819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2CB800-93A6-486D-868D-9B0F526FDF1F}"/>
                  </a:ext>
                </a:extLst>
              </p:cNvPr>
              <p:cNvSpPr txBox="1"/>
              <p:nvPr/>
            </p:nvSpPr>
            <p:spPr>
              <a:xfrm>
                <a:off x="4776049" y="1373558"/>
                <a:ext cx="93951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0083D41B-1823-4E1A-9981-454960F0D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196574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E9E77A7F-FC2B-40D9-8355-955384D3C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222330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E728F0A-36C7-4203-976E-C220733343B3}"/>
                  </a:ext>
                </a:extLst>
              </p:cNvPr>
              <p:cNvSpPr txBox="1"/>
              <p:nvPr/>
            </p:nvSpPr>
            <p:spPr>
              <a:xfrm>
                <a:off x="4418375" y="1739068"/>
                <a:ext cx="51808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Slit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D30EB5A-5526-492E-BD9E-9D512AAFBE99}"/>
                  </a:ext>
                </a:extLst>
              </p:cNvPr>
              <p:cNvSpPr txBox="1"/>
              <p:nvPr/>
            </p:nvSpPr>
            <p:spPr>
              <a:xfrm>
                <a:off x="1957301" y="237719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82C79B-96E4-428F-9D80-15C7A3FA26CB}"/>
                  </a:ext>
                </a:extLst>
              </p:cNvPr>
              <p:cNvSpPr txBox="1"/>
              <p:nvPr/>
            </p:nvSpPr>
            <p:spPr>
              <a:xfrm>
                <a:off x="6774709" y="211963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</p:grpSp>
      </p:grpSp>
      <p:pic>
        <p:nvPicPr>
          <p:cNvPr id="19" name="内容占位符 13">
            <a:extLst>
              <a:ext uri="{FF2B5EF4-FFF2-40B4-BE49-F238E27FC236}">
                <a16:creationId xmlns:a16="http://schemas.microsoft.com/office/drawing/2014/main" id="{F3FE98A7-4D0E-4D73-8173-F50CF2E475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-1066798" y="3535243"/>
            <a:ext cx="11144790" cy="1857465"/>
          </a:xfrm>
        </p:spPr>
      </p:pic>
      <p:sp>
        <p:nvSpPr>
          <p:cNvPr id="20" name="Content Placeholder 29">
            <a:extLst>
              <a:ext uri="{FF2B5EF4-FFF2-40B4-BE49-F238E27FC236}">
                <a16:creationId xmlns:a16="http://schemas.microsoft.com/office/drawing/2014/main" id="{C6DA4637-31A8-405F-838F-FFE090784BC8}"/>
              </a:ext>
            </a:extLst>
          </p:cNvPr>
          <p:cNvSpPr txBox="1">
            <a:spLocks/>
          </p:cNvSpPr>
          <p:nvPr/>
        </p:nvSpPr>
        <p:spPr>
          <a:xfrm>
            <a:off x="457200" y="5392708"/>
            <a:ext cx="8108950" cy="11386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981E32"/>
              </a:buClr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ct val="12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05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77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Narrow bandwidth enables very tight focusing but focal spot size is dominated by the </a:t>
            </a:r>
            <a:r>
              <a:rPr lang="en-US" dirty="0" err="1"/>
              <a:t>wavefront</a:t>
            </a:r>
            <a:r>
              <a:rPr lang="en-US" dirty="0"/>
              <a:t> tilting.</a:t>
            </a:r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88EAF98-3D1E-4EBB-AA21-EB5C4A5A2A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77516" y="1337944"/>
            <a:ext cx="2823164" cy="21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992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Narrow band 50fs beam, 1um slit, dev = 6.11meV</a:t>
            </a:r>
            <a:endParaRPr lang="en-CA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6B0E7F2-C375-4E66-B4C4-BD791EBBDCB7}"/>
              </a:ext>
            </a:extLst>
          </p:cNvPr>
          <p:cNvGrpSpPr/>
          <p:nvPr/>
        </p:nvGrpSpPr>
        <p:grpSpPr>
          <a:xfrm>
            <a:off x="-68950" y="1509678"/>
            <a:ext cx="5553268" cy="1698884"/>
            <a:chOff x="843824" y="1295400"/>
            <a:chExt cx="7525800" cy="23023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CA72E56-F1A1-4B3F-8F56-583238A9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43824" y="1295400"/>
              <a:ext cx="7525800" cy="2302330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5C81CB3-8409-4CAD-B286-E7135431683F}"/>
                </a:ext>
              </a:extLst>
            </p:cNvPr>
            <p:cNvGrpSpPr/>
            <p:nvPr/>
          </p:nvGrpSpPr>
          <p:grpSpPr>
            <a:xfrm>
              <a:off x="1121251" y="1373558"/>
              <a:ext cx="7125866" cy="2081314"/>
              <a:chOff x="1121251" y="1373558"/>
              <a:chExt cx="7125866" cy="2081314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DE1D07-D5FB-4CD8-9B9A-AB71DD4C2206}"/>
                  </a:ext>
                </a:extLst>
              </p:cNvPr>
              <p:cNvSpPr txBox="1"/>
              <p:nvPr/>
            </p:nvSpPr>
            <p:spPr>
              <a:xfrm>
                <a:off x="1121251" y="3188505"/>
                <a:ext cx="10716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9F4068C-35CD-4BD4-A452-580398554022}"/>
                  </a:ext>
                </a:extLst>
              </p:cNvPr>
              <p:cNvSpPr txBox="1"/>
              <p:nvPr/>
            </p:nvSpPr>
            <p:spPr>
              <a:xfrm>
                <a:off x="1689313" y="1680835"/>
                <a:ext cx="10990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0CB4EC-85AF-4951-B081-D0D93591EACE}"/>
                  </a:ext>
                </a:extLst>
              </p:cNvPr>
              <p:cNvSpPr txBox="1"/>
              <p:nvPr/>
            </p:nvSpPr>
            <p:spPr>
              <a:xfrm>
                <a:off x="6431135" y="1431205"/>
                <a:ext cx="1083908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Crystal2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8ECB4B-0BAB-491E-B646-46E343AA5B27}"/>
                  </a:ext>
                </a:extLst>
              </p:cNvPr>
              <p:cNvSpPr txBox="1"/>
              <p:nvPr/>
            </p:nvSpPr>
            <p:spPr>
              <a:xfrm>
                <a:off x="7292800" y="3066072"/>
                <a:ext cx="954317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Crystal3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430B70-5134-4F60-B2DB-F9FF19EFAEE7}"/>
                  </a:ext>
                </a:extLst>
              </p:cNvPr>
              <p:cNvSpPr txBox="1"/>
              <p:nvPr/>
            </p:nvSpPr>
            <p:spPr>
              <a:xfrm>
                <a:off x="3568243" y="2312309"/>
                <a:ext cx="83819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2CB800-93A6-486D-868D-9B0F526FDF1F}"/>
                  </a:ext>
                </a:extLst>
              </p:cNvPr>
              <p:cNvSpPr txBox="1"/>
              <p:nvPr/>
            </p:nvSpPr>
            <p:spPr>
              <a:xfrm>
                <a:off x="4776049" y="1373558"/>
                <a:ext cx="93951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0083D41B-1823-4E1A-9981-454960F0D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196574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E9E77A7F-FC2B-40D9-8355-955384D3C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222330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E728F0A-36C7-4203-976E-C220733343B3}"/>
                  </a:ext>
                </a:extLst>
              </p:cNvPr>
              <p:cNvSpPr txBox="1"/>
              <p:nvPr/>
            </p:nvSpPr>
            <p:spPr>
              <a:xfrm>
                <a:off x="4418375" y="1739068"/>
                <a:ext cx="51808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Slit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D30EB5A-5526-492E-BD9E-9D512AAFBE99}"/>
                  </a:ext>
                </a:extLst>
              </p:cNvPr>
              <p:cNvSpPr txBox="1"/>
              <p:nvPr/>
            </p:nvSpPr>
            <p:spPr>
              <a:xfrm>
                <a:off x="1957301" y="237719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82C79B-96E4-428F-9D80-15C7A3FA26CB}"/>
                  </a:ext>
                </a:extLst>
              </p:cNvPr>
              <p:cNvSpPr txBox="1"/>
              <p:nvPr/>
            </p:nvSpPr>
            <p:spPr>
              <a:xfrm>
                <a:off x="6774709" y="211963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</p:grpSp>
      </p:grpSp>
      <p:pic>
        <p:nvPicPr>
          <p:cNvPr id="19" name="内容占位符 13">
            <a:extLst>
              <a:ext uri="{FF2B5EF4-FFF2-40B4-BE49-F238E27FC236}">
                <a16:creationId xmlns:a16="http://schemas.microsoft.com/office/drawing/2014/main" id="{F3FE98A7-4D0E-4D73-8173-F50CF2E475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-1066798" y="3535243"/>
            <a:ext cx="11144790" cy="1857464"/>
          </a:xfrm>
        </p:spPr>
      </p:pic>
      <p:sp>
        <p:nvSpPr>
          <p:cNvPr id="20" name="Content Placeholder 29">
            <a:extLst>
              <a:ext uri="{FF2B5EF4-FFF2-40B4-BE49-F238E27FC236}">
                <a16:creationId xmlns:a16="http://schemas.microsoft.com/office/drawing/2014/main" id="{C6DA4637-31A8-405F-838F-FFE090784BC8}"/>
              </a:ext>
            </a:extLst>
          </p:cNvPr>
          <p:cNvSpPr txBox="1">
            <a:spLocks/>
          </p:cNvSpPr>
          <p:nvPr/>
        </p:nvSpPr>
        <p:spPr>
          <a:xfrm>
            <a:off x="457200" y="5392708"/>
            <a:ext cx="8108950" cy="11386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981E32"/>
              </a:buClr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ct val="12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05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77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Closing down the slit reduces intensity quite a bit but doesn’t make the output bandwidth narrower.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88EAF98-3D1E-4EBB-AA21-EB5C4A5A2A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77516" y="1337944"/>
            <a:ext cx="2823164" cy="21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4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Narrow band 10fs beam, no slit</a:t>
            </a:r>
            <a:endParaRPr lang="en-CA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6B0E7F2-C375-4E66-B4C4-BD791EBBDCB7}"/>
              </a:ext>
            </a:extLst>
          </p:cNvPr>
          <p:cNvGrpSpPr/>
          <p:nvPr/>
        </p:nvGrpSpPr>
        <p:grpSpPr>
          <a:xfrm>
            <a:off x="-68950" y="1509678"/>
            <a:ext cx="5553268" cy="1698884"/>
            <a:chOff x="843824" y="1295400"/>
            <a:chExt cx="7525800" cy="23023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CA72E56-F1A1-4B3F-8F56-583238A9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43824" y="1295400"/>
              <a:ext cx="7525800" cy="2302330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5C81CB3-8409-4CAD-B286-E7135431683F}"/>
                </a:ext>
              </a:extLst>
            </p:cNvPr>
            <p:cNvGrpSpPr/>
            <p:nvPr/>
          </p:nvGrpSpPr>
          <p:grpSpPr>
            <a:xfrm>
              <a:off x="1121251" y="1373558"/>
              <a:ext cx="7125866" cy="2081314"/>
              <a:chOff x="1121251" y="1373558"/>
              <a:chExt cx="7125866" cy="2081314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DE1D07-D5FB-4CD8-9B9A-AB71DD4C2206}"/>
                  </a:ext>
                </a:extLst>
              </p:cNvPr>
              <p:cNvSpPr txBox="1"/>
              <p:nvPr/>
            </p:nvSpPr>
            <p:spPr>
              <a:xfrm>
                <a:off x="1121251" y="3188505"/>
                <a:ext cx="10716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9F4068C-35CD-4BD4-A452-580398554022}"/>
                  </a:ext>
                </a:extLst>
              </p:cNvPr>
              <p:cNvSpPr txBox="1"/>
              <p:nvPr/>
            </p:nvSpPr>
            <p:spPr>
              <a:xfrm>
                <a:off x="1689313" y="1680835"/>
                <a:ext cx="10990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0CB4EC-85AF-4951-B081-D0D93591EACE}"/>
                  </a:ext>
                </a:extLst>
              </p:cNvPr>
              <p:cNvSpPr txBox="1"/>
              <p:nvPr/>
            </p:nvSpPr>
            <p:spPr>
              <a:xfrm>
                <a:off x="6431135" y="1431205"/>
                <a:ext cx="1083908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Crystal2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8ECB4B-0BAB-491E-B646-46E343AA5B27}"/>
                  </a:ext>
                </a:extLst>
              </p:cNvPr>
              <p:cNvSpPr txBox="1"/>
              <p:nvPr/>
            </p:nvSpPr>
            <p:spPr>
              <a:xfrm>
                <a:off x="7292800" y="3066072"/>
                <a:ext cx="954317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Crystal3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430B70-5134-4F60-B2DB-F9FF19EFAEE7}"/>
                  </a:ext>
                </a:extLst>
              </p:cNvPr>
              <p:cNvSpPr txBox="1"/>
              <p:nvPr/>
            </p:nvSpPr>
            <p:spPr>
              <a:xfrm>
                <a:off x="3568243" y="2312309"/>
                <a:ext cx="83819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2CB800-93A6-486D-868D-9B0F526FDF1F}"/>
                  </a:ext>
                </a:extLst>
              </p:cNvPr>
              <p:cNvSpPr txBox="1"/>
              <p:nvPr/>
            </p:nvSpPr>
            <p:spPr>
              <a:xfrm>
                <a:off x="4776049" y="1373558"/>
                <a:ext cx="93951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0083D41B-1823-4E1A-9981-454960F0D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196574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E9E77A7F-FC2B-40D9-8355-955384D3C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222330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E728F0A-36C7-4203-976E-C220733343B3}"/>
                  </a:ext>
                </a:extLst>
              </p:cNvPr>
              <p:cNvSpPr txBox="1"/>
              <p:nvPr/>
            </p:nvSpPr>
            <p:spPr>
              <a:xfrm>
                <a:off x="4418375" y="1739068"/>
                <a:ext cx="51808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Slit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D30EB5A-5526-492E-BD9E-9D512AAFBE99}"/>
                  </a:ext>
                </a:extLst>
              </p:cNvPr>
              <p:cNvSpPr txBox="1"/>
              <p:nvPr/>
            </p:nvSpPr>
            <p:spPr>
              <a:xfrm>
                <a:off x="1957301" y="237719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82C79B-96E4-428F-9D80-15C7A3FA26CB}"/>
                  </a:ext>
                </a:extLst>
              </p:cNvPr>
              <p:cNvSpPr txBox="1"/>
              <p:nvPr/>
            </p:nvSpPr>
            <p:spPr>
              <a:xfrm>
                <a:off x="6774709" y="211963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</p:grpSp>
      </p:grpSp>
      <p:pic>
        <p:nvPicPr>
          <p:cNvPr id="19" name="内容占位符 13">
            <a:extLst>
              <a:ext uri="{FF2B5EF4-FFF2-40B4-BE49-F238E27FC236}">
                <a16:creationId xmlns:a16="http://schemas.microsoft.com/office/drawing/2014/main" id="{F3FE98A7-4D0E-4D73-8173-F50CF2E475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-1066798" y="3535243"/>
            <a:ext cx="11144790" cy="1857464"/>
          </a:xfrm>
        </p:spPr>
      </p:pic>
      <p:sp>
        <p:nvSpPr>
          <p:cNvPr id="20" name="Content Placeholder 29">
            <a:extLst>
              <a:ext uri="{FF2B5EF4-FFF2-40B4-BE49-F238E27FC236}">
                <a16:creationId xmlns:a16="http://schemas.microsoft.com/office/drawing/2014/main" id="{C6DA4637-31A8-405F-838F-FFE090784BC8}"/>
              </a:ext>
            </a:extLst>
          </p:cNvPr>
          <p:cNvSpPr txBox="1">
            <a:spLocks/>
          </p:cNvSpPr>
          <p:nvPr/>
        </p:nvSpPr>
        <p:spPr>
          <a:xfrm>
            <a:off x="457200" y="5392708"/>
            <a:ext cx="8108950" cy="1138612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981E32"/>
              </a:buClr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ct val="12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05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77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Bandwidth is still very narrow, hence focal spot size is still dominated by the tilt.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wavefront</a:t>
            </a:r>
            <a:r>
              <a:rPr lang="en-US" dirty="0"/>
              <a:t> tilt is still fully compensated at the output.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88EAF98-3D1E-4EBB-AA21-EB5C4A5A2A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171725" y="1337944"/>
            <a:ext cx="4234746" cy="21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5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Narrow band 10fs beam, closing down slit</a:t>
            </a:r>
            <a:endParaRPr lang="en-CA" dirty="0"/>
          </a:p>
        </p:txBody>
      </p:sp>
      <p:pic>
        <p:nvPicPr>
          <p:cNvPr id="19" name="内容占位符 13">
            <a:extLst>
              <a:ext uri="{FF2B5EF4-FFF2-40B4-BE49-F238E27FC236}">
                <a16:creationId xmlns:a16="http://schemas.microsoft.com/office/drawing/2014/main" id="{F3FE98A7-4D0E-4D73-8173-F50CF2E475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 rotWithShape="1">
          <a:blip r:embed="rId3"/>
          <a:srcRect l="37552" r="9117"/>
          <a:stretch/>
        </p:blipFill>
        <p:spPr>
          <a:xfrm>
            <a:off x="838200" y="1246326"/>
            <a:ext cx="5759725" cy="1800000"/>
          </a:xfrm>
        </p:spPr>
      </p:pic>
      <p:pic>
        <p:nvPicPr>
          <p:cNvPr id="22" name="内容占位符 13">
            <a:extLst>
              <a:ext uri="{FF2B5EF4-FFF2-40B4-BE49-F238E27FC236}">
                <a16:creationId xmlns:a16="http://schemas.microsoft.com/office/drawing/2014/main" id="{7BBA5D30-4BFA-46CD-AAB9-F1E740E786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692" r="8977"/>
          <a:stretch/>
        </p:blipFill>
        <p:spPr>
          <a:xfrm>
            <a:off x="869670" y="3138355"/>
            <a:ext cx="5759730" cy="180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7A23EB3-582F-4486-B7CE-6B170E289859}"/>
              </a:ext>
            </a:extLst>
          </p:cNvPr>
          <p:cNvSpPr txBox="1"/>
          <p:nvPr/>
        </p:nvSpPr>
        <p:spPr>
          <a:xfrm>
            <a:off x="135068" y="19580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5um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6" name="内容占位符 13">
            <a:extLst>
              <a:ext uri="{FF2B5EF4-FFF2-40B4-BE49-F238E27FC236}">
                <a16:creationId xmlns:a16="http://schemas.microsoft.com/office/drawing/2014/main" id="{064FF889-44A5-4460-862C-9C523F331B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182" r="8652"/>
          <a:stretch/>
        </p:blipFill>
        <p:spPr>
          <a:xfrm>
            <a:off x="899913" y="5061043"/>
            <a:ext cx="5742003" cy="18000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DB04AB4-C882-43B5-8D7D-3A9C4293BFF2}"/>
              </a:ext>
            </a:extLst>
          </p:cNvPr>
          <p:cNvSpPr txBox="1"/>
          <p:nvPr/>
        </p:nvSpPr>
        <p:spPr>
          <a:xfrm>
            <a:off x="129205" y="38497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3um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774DA31-21CD-435E-A67C-0082AD57AFF3}"/>
              </a:ext>
            </a:extLst>
          </p:cNvPr>
          <p:cNvSpPr txBox="1"/>
          <p:nvPr/>
        </p:nvSpPr>
        <p:spPr>
          <a:xfrm>
            <a:off x="135067" y="5776377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1um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83F05A0-E86C-415C-81A2-CA3FD9A7677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591528" y="4987295"/>
            <a:ext cx="2596661" cy="194749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6A0BA287-4D8A-4BE2-9469-5B18A74B7A3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591529" y="3060683"/>
            <a:ext cx="2596661" cy="194749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6A0793DC-37F4-4A9B-ACA1-A7313878194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591529" y="1168986"/>
            <a:ext cx="2596661" cy="194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66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D36294-2849-48A8-8531-5354CF3095D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CN" dirty="0"/>
              <a:t>Broad band 1fs beam, no slit</a:t>
            </a:r>
            <a:endParaRPr lang="en-CA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6B0E7F2-C375-4E66-B4C4-BD791EBBDCB7}"/>
              </a:ext>
            </a:extLst>
          </p:cNvPr>
          <p:cNvGrpSpPr/>
          <p:nvPr/>
        </p:nvGrpSpPr>
        <p:grpSpPr>
          <a:xfrm>
            <a:off x="-68950" y="1509678"/>
            <a:ext cx="5553268" cy="1698884"/>
            <a:chOff x="843824" y="1295400"/>
            <a:chExt cx="7525800" cy="23023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CA72E56-F1A1-4B3F-8F56-583238A9A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843824" y="1295400"/>
              <a:ext cx="7525800" cy="2302330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A5C81CB3-8409-4CAD-B286-E7135431683F}"/>
                </a:ext>
              </a:extLst>
            </p:cNvPr>
            <p:cNvGrpSpPr/>
            <p:nvPr/>
          </p:nvGrpSpPr>
          <p:grpSpPr>
            <a:xfrm>
              <a:off x="1121251" y="1373558"/>
              <a:ext cx="7125866" cy="2081314"/>
              <a:chOff x="1121251" y="1373558"/>
              <a:chExt cx="7125866" cy="2081314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DE1D07-D5FB-4CD8-9B9A-AB71DD4C2206}"/>
                  </a:ext>
                </a:extLst>
              </p:cNvPr>
              <p:cNvSpPr txBox="1"/>
              <p:nvPr/>
            </p:nvSpPr>
            <p:spPr>
              <a:xfrm>
                <a:off x="1121251" y="3188505"/>
                <a:ext cx="10716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9F4068C-35CD-4BD4-A452-580398554022}"/>
                  </a:ext>
                </a:extLst>
              </p:cNvPr>
              <p:cNvSpPr txBox="1"/>
              <p:nvPr/>
            </p:nvSpPr>
            <p:spPr>
              <a:xfrm>
                <a:off x="1689313" y="1680835"/>
                <a:ext cx="109904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A0CB4EC-85AF-4951-B081-D0D93591EACE}"/>
                  </a:ext>
                </a:extLst>
              </p:cNvPr>
              <p:cNvSpPr txBox="1"/>
              <p:nvPr/>
            </p:nvSpPr>
            <p:spPr>
              <a:xfrm>
                <a:off x="6431135" y="1431205"/>
                <a:ext cx="1083908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Crystal2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18ECB4B-0BAB-491E-B646-46E343AA5B27}"/>
                  </a:ext>
                </a:extLst>
              </p:cNvPr>
              <p:cNvSpPr txBox="1"/>
              <p:nvPr/>
            </p:nvSpPr>
            <p:spPr>
              <a:xfrm>
                <a:off x="7292800" y="3066072"/>
                <a:ext cx="954317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Crystal3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9430B70-5134-4F60-B2DB-F9FF19EFAEE7}"/>
                  </a:ext>
                </a:extLst>
              </p:cNvPr>
              <p:cNvSpPr txBox="1"/>
              <p:nvPr/>
            </p:nvSpPr>
            <p:spPr>
              <a:xfrm>
                <a:off x="3568243" y="2312309"/>
                <a:ext cx="83819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0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82CB800-93A6-486D-868D-9B0F526FDF1F}"/>
                  </a:ext>
                </a:extLst>
              </p:cNvPr>
              <p:cNvSpPr txBox="1"/>
              <p:nvPr/>
            </p:nvSpPr>
            <p:spPr>
              <a:xfrm>
                <a:off x="4776049" y="1373558"/>
                <a:ext cx="939516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Lens 1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0083D41B-1823-4E1A-9981-454960F0D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196574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E9E77A7F-FC2B-40D9-8355-955384D3CB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5050" y="2223304"/>
                <a:ext cx="0" cy="1538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E728F0A-36C7-4203-976E-C220733343B3}"/>
                  </a:ext>
                </a:extLst>
              </p:cNvPr>
              <p:cNvSpPr txBox="1"/>
              <p:nvPr/>
            </p:nvSpPr>
            <p:spPr>
              <a:xfrm>
                <a:off x="4418375" y="1739068"/>
                <a:ext cx="518089" cy="266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solidFill>
                      <a:srgbClr val="FF0000"/>
                    </a:solidFill>
                  </a:rPr>
                  <a:t>Slit</a:t>
                </a:r>
                <a:endParaRPr lang="zh-CN" altLang="en-US" sz="1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D30EB5A-5526-492E-BD9E-9D512AAFBE99}"/>
                  </a:ext>
                </a:extLst>
              </p:cNvPr>
              <p:cNvSpPr txBox="1"/>
              <p:nvPr/>
            </p:nvSpPr>
            <p:spPr>
              <a:xfrm>
                <a:off x="1957301" y="237719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F82C79B-96E4-428F-9D80-15C7A3FA26CB}"/>
                  </a:ext>
                </a:extLst>
              </p:cNvPr>
              <p:cNvSpPr txBox="1"/>
              <p:nvPr/>
            </p:nvSpPr>
            <p:spPr>
              <a:xfrm>
                <a:off x="6774709" y="2119632"/>
                <a:ext cx="51809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B0F0"/>
                    </a:solidFill>
                  </a:rPr>
                  <a:t>3 cm</a:t>
                </a:r>
                <a:endParaRPr lang="zh-CN" altLang="en-US" sz="1200" dirty="0">
                  <a:solidFill>
                    <a:srgbClr val="00B0F0"/>
                  </a:solidFill>
                </a:endParaRPr>
              </a:p>
            </p:txBody>
          </p:sp>
        </p:grpSp>
      </p:grpSp>
      <p:pic>
        <p:nvPicPr>
          <p:cNvPr id="19" name="内容占位符 13">
            <a:extLst>
              <a:ext uri="{FF2B5EF4-FFF2-40B4-BE49-F238E27FC236}">
                <a16:creationId xmlns:a16="http://schemas.microsoft.com/office/drawing/2014/main" id="{F3FE98A7-4D0E-4D73-8173-F50CF2E475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4"/>
          <a:srcRect/>
          <a:stretch/>
        </p:blipFill>
        <p:spPr>
          <a:xfrm>
            <a:off x="-1066795" y="3535243"/>
            <a:ext cx="11144784" cy="1857464"/>
          </a:xfrm>
        </p:spPr>
      </p:pic>
      <p:sp>
        <p:nvSpPr>
          <p:cNvPr id="20" name="Content Placeholder 29">
            <a:extLst>
              <a:ext uri="{FF2B5EF4-FFF2-40B4-BE49-F238E27FC236}">
                <a16:creationId xmlns:a16="http://schemas.microsoft.com/office/drawing/2014/main" id="{C6DA4637-31A8-405F-838F-FFE090784BC8}"/>
              </a:ext>
            </a:extLst>
          </p:cNvPr>
          <p:cNvSpPr txBox="1">
            <a:spLocks/>
          </p:cNvSpPr>
          <p:nvPr/>
        </p:nvSpPr>
        <p:spPr>
          <a:xfrm>
            <a:off x="457200" y="5392708"/>
            <a:ext cx="8108950" cy="11386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Clr>
                <a:srgbClr val="981E32"/>
              </a:buClr>
              <a:buFont typeface="Arial" pitchFamily="34" charset="0"/>
              <a:buNone/>
              <a:defRPr sz="24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81E32"/>
              </a:buClr>
              <a:buSzPct val="120000"/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905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20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914400" indent="-223838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147763" indent="-233363" algn="l" defTabSz="9144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981E32"/>
              </a:buClr>
              <a:buSzPct val="120000"/>
              <a:buFont typeface="Arial" pitchFamily="34" charset="0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Now the focal spot size is dominated by dispersion. Can improve performance by using stronger focusing lens/mirrors.</a:t>
            </a:r>
          </a:p>
          <a:p>
            <a:endParaRPr lang="en-US" dirty="0"/>
          </a:p>
          <a:p>
            <a:endParaRPr lang="en-CA" dirty="0"/>
          </a:p>
          <a:p>
            <a:pPr lvl="1"/>
            <a:endParaRPr 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88EAF98-3D1E-4EBB-AA21-EB5C4A5A2A9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77516" y="1337944"/>
            <a:ext cx="2823164" cy="211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00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CHECK" val="0"/>
  <p:tag name="ARTICULATE_PROJECT_OPEN" val="0"/>
</p:tagLst>
</file>

<file path=ppt/theme/theme1.xml><?xml version="1.0" encoding="utf-8"?>
<a:theme xmlns:a="http://schemas.openxmlformats.org/drawingml/2006/main" name="Blank">
  <a:themeElements>
    <a:clrScheme name="SLAC_RevisedPalette_2012">
      <a:dk1>
        <a:srgbClr val="000000"/>
      </a:dk1>
      <a:lt1>
        <a:sysClr val="window" lastClr="FFFFFF"/>
      </a:lt1>
      <a:dk2>
        <a:srgbClr val="E17000"/>
      </a:dk2>
      <a:lt2>
        <a:srgbClr val="A4001D"/>
      </a:lt2>
      <a:accent1>
        <a:srgbClr val="A4001D"/>
      </a:accent1>
      <a:accent2>
        <a:srgbClr val="E17000"/>
      </a:accent2>
      <a:accent3>
        <a:srgbClr val="4D4F53"/>
      </a:accent3>
      <a:accent4>
        <a:srgbClr val="545455"/>
      </a:accent4>
      <a:accent5>
        <a:srgbClr val="0099CC"/>
      </a:accent5>
      <a:accent6>
        <a:srgbClr val="69BE28"/>
      </a:accent6>
      <a:hlink>
        <a:srgbClr val="A4001D"/>
      </a:hlink>
      <a:folHlink>
        <a:srgbClr val="A4001D"/>
      </a:folHlink>
    </a:clrScheme>
    <a:fontScheme name="TH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reasOfScience xmlns="be4c3ea6-cad5-4867-91d9-7216788d6e80"/>
    <ContentCategory1 xmlns="be4c3ea6-cad5-4867-91d9-7216788d6e80">Talks</ContentCategory1>
    <PublishingExpirationDate xmlns="http://schemas.microsoft.com/sharepoint/v3" xsi:nil="true"/>
    <Instruments xmlns="be4c3ea6-cad5-4867-91d9-7216788d6e80">
      <Value>7</Value>
    </Instruments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09C022A5BACE4D8A86646BFE6F373A" ma:contentTypeVersion="6" ma:contentTypeDescription="Create a new document." ma:contentTypeScope="" ma:versionID="fa09eca8e9885d653412965b564ef40e">
  <xsd:schema xmlns:xsd="http://www.w3.org/2001/XMLSchema" xmlns:xs="http://www.w3.org/2001/XMLSchema" xmlns:p="http://schemas.microsoft.com/office/2006/metadata/properties" xmlns:ns1="http://schemas.microsoft.com/sharepoint/v3" xmlns:ns2="be4c3ea6-cad5-4867-91d9-7216788d6e80" targetNamespace="http://schemas.microsoft.com/office/2006/metadata/properties" ma:root="true" ma:fieldsID="5e650a32204f281424193f6b0635a9f5" ns1:_="" ns2:_="">
    <xsd:import namespace="http://schemas.microsoft.com/sharepoint/v3"/>
    <xsd:import namespace="be4c3ea6-cad5-4867-91d9-7216788d6e8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AreasOfScience" minOccurs="0"/>
                <xsd:element ref="ns2:Instruments" minOccurs="0"/>
                <xsd:element ref="ns2:ContentCategory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4c3ea6-cad5-4867-91d9-7216788d6e80" elementFormDefault="qualified">
    <xsd:import namespace="http://schemas.microsoft.com/office/2006/documentManagement/types"/>
    <xsd:import namespace="http://schemas.microsoft.com/office/infopath/2007/PartnerControls"/>
    <xsd:element name="AreasOfScience" ma:index="10" nillable="true" ma:displayName="AreasOfScience" ma:list="{e1f02b6c-c9b2-4349-9939-471bf3a1aa7d}" ma:internalName="AreasOfScience" ma:showField="Title" ma:web="be4c3ea6-cad5-4867-91d9-7216788d6e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Instruments" ma:index="11" nillable="true" ma:displayName="Instruments" ma:list="{b890da74-bd63-4911-b17a-af6e8f3c956b}" ma:internalName="Instruments" ma:showField="Title" ma:web="be4c3ea6-cad5-4867-91d9-7216788d6e80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ContentCategory1" ma:index="12" nillable="true" ma:displayName="ContentCategory" ma:format="Dropdown" ma:internalName="ContentCategory1">
      <xsd:simpleType>
        <xsd:restriction base="dms:Choice">
          <xsd:enumeration value="Articles"/>
          <xsd:enumeration value="Design Documents"/>
          <xsd:enumeration value="Posters"/>
          <xsd:enumeration value="Talks"/>
          <xsd:enumeration value="XFEL Facilities"/>
          <xsd:enumeration value="X-Ray Interes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DC465C-0AFA-4B02-8D00-CB14DF55DD98}">
  <ds:schemaRefs>
    <ds:schemaRef ds:uri="http://schemas.microsoft.com/office/2006/metadata/properties"/>
    <ds:schemaRef ds:uri="http://schemas.microsoft.com/office/infopath/2007/PartnerControls"/>
    <ds:schemaRef ds:uri="be4c3ea6-cad5-4867-91d9-7216788d6e80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20C2239-B20E-4DE6-814B-AECCA40A80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e4c3ea6-cad5-4867-91d9-7216788d6e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38D205-A273-4ABA-A83A-77DB3B1F88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SLAC_PPT_052412</Template>
  <TotalTime>0</TotalTime>
  <Words>431</Words>
  <Application>Microsoft Office PowerPoint</Application>
  <PresentationFormat>全屏显示(4:3)</PresentationFormat>
  <Paragraphs>132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Blank</vt:lpstr>
      <vt:lpstr>SRW Temporal Simulation</vt:lpstr>
      <vt:lpstr>Outline</vt:lpstr>
      <vt:lpstr>Sampling parameter</vt:lpstr>
      <vt:lpstr>Schematics</vt:lpstr>
      <vt:lpstr>Narrow band 50fs beam, no slit, dev = 6.11meV</vt:lpstr>
      <vt:lpstr>Narrow band 50fs beam, 1um slit, dev = 6.11meV</vt:lpstr>
      <vt:lpstr>Narrow band 10fs beam, no slit</vt:lpstr>
      <vt:lpstr>Narrow band 10fs beam, closing down slit</vt:lpstr>
      <vt:lpstr>Broad band 1fs beam, no slit</vt:lpstr>
      <vt:lpstr>Broad band 1fs beam, closing down slit</vt:lpstr>
      <vt:lpstr>Broad band 0.1fs beam, no slit, dt = 0.1fs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SLAC Presentation Template - White</dc:title>
  <dc:creator/>
  <cp:lastModifiedBy/>
  <cp:revision>1</cp:revision>
  <dcterms:created xsi:type="dcterms:W3CDTF">2012-06-11T23:50:00Z</dcterms:created>
  <dcterms:modified xsi:type="dcterms:W3CDTF">2020-06-04T16:25:50Z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0x0101003309C022A5BACE4D8A86646BFE6F373A</vt:lpwstr>
  </property>
</Properties>
</file>