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9" r:id="rId5"/>
    <p:sldId id="275" r:id="rId6"/>
    <p:sldId id="264" r:id="rId7"/>
    <p:sldId id="281" r:id="rId8"/>
    <p:sldId id="282" r:id="rId9"/>
    <p:sldId id="291" r:id="rId10"/>
    <p:sldId id="304" r:id="rId11"/>
    <p:sldId id="294" r:id="rId12"/>
    <p:sldId id="305" r:id="rId13"/>
    <p:sldId id="295" r:id="rId14"/>
    <p:sldId id="310" r:id="rId15"/>
    <p:sldId id="298" r:id="rId16"/>
    <p:sldId id="299" r:id="rId17"/>
    <p:sldId id="300" r:id="rId18"/>
    <p:sldId id="301" r:id="rId19"/>
    <p:sldId id="306" r:id="rId20"/>
    <p:sldId id="309" r:id="rId21"/>
    <p:sldId id="311" r:id="rId22"/>
    <p:sldId id="296" r:id="rId23"/>
    <p:sldId id="297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">
          <p15:clr>
            <a:srgbClr val="A4A3A4"/>
          </p15:clr>
        </p15:guide>
        <p15:guide id="2" orient="horz" pos="1294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3980">
          <p15:clr>
            <a:srgbClr val="A4A3A4"/>
          </p15:clr>
        </p15:guide>
        <p15:guide id="5" orient="horz" pos="1052">
          <p15:clr>
            <a:srgbClr val="A4A3A4"/>
          </p15:clr>
        </p15:guide>
        <p15:guide id="6" orient="horz" pos="1741">
          <p15:clr>
            <a:srgbClr val="A4A3A4"/>
          </p15:clr>
        </p15:guide>
        <p15:guide id="7" orient="horz" pos="4183">
          <p15:clr>
            <a:srgbClr val="A4A3A4"/>
          </p15:clr>
        </p15:guide>
        <p15:guide id="8" orient="horz" pos="566">
          <p15:clr>
            <a:srgbClr val="A4A3A4"/>
          </p15:clr>
        </p15:guide>
        <p15:guide id="9" orient="horz" pos="2808">
          <p15:clr>
            <a:srgbClr val="A4A3A4"/>
          </p15:clr>
        </p15:guide>
        <p15:guide id="10" pos="2880">
          <p15:clr>
            <a:srgbClr val="A4A3A4"/>
          </p15:clr>
        </p15:guide>
        <p15:guide id="11" pos="363">
          <p15:clr>
            <a:srgbClr val="A4A3A4"/>
          </p15:clr>
        </p15:guide>
        <p15:guide id="12" pos="5396">
          <p15:clr>
            <a:srgbClr val="A4A3A4"/>
          </p15:clr>
        </p15:guide>
        <p15:guide id="13" pos="282">
          <p15:clr>
            <a:srgbClr val="A4A3A4"/>
          </p15:clr>
        </p15:guide>
        <p15:guide id="14" pos="3784">
          <p15:clr>
            <a:srgbClr val="A4A3A4"/>
          </p15:clr>
        </p15:guide>
        <p15:guide id="15" pos="3736">
          <p15:clr>
            <a:srgbClr val="A4A3A4"/>
          </p15:clr>
        </p15:guide>
        <p15:guide id="16" pos="2179">
          <p15:clr>
            <a:srgbClr val="A4A3A4"/>
          </p15:clr>
        </p15:guide>
        <p15:guide id="17" pos="5464">
          <p15:clr>
            <a:srgbClr val="A4A3A4"/>
          </p15:clr>
        </p15:guide>
        <p15:guide id="18" pos="3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  <a:srgbClr val="FFFFFF"/>
    <a:srgbClr val="C75B12"/>
    <a:srgbClr val="E17000"/>
    <a:srgbClr val="5B8F22"/>
    <a:srgbClr val="D2C295"/>
    <a:srgbClr val="A79E70"/>
    <a:srgbClr val="4D4F53"/>
    <a:srgbClr val="0099CC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9" autoAdjust="0"/>
    <p:restoredTop sz="94660"/>
  </p:normalViewPr>
  <p:slideViewPr>
    <p:cSldViewPr snapToObjects="1" showGuides="1">
      <p:cViewPr>
        <p:scale>
          <a:sx n="160" d="100"/>
          <a:sy n="160" d="100"/>
        </p:scale>
        <p:origin x="114" y="114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90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32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25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68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5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8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15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90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8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0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95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5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6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0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20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5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3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2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***INSTRUCTIONS ON HOW TO APPLY IMAGE MASKING TO SLIDE LAYOUT***</a:t>
            </a:r>
            <a:br>
              <a:rPr lang="en-CA" dirty="0"/>
            </a:br>
            <a:r>
              <a:rPr lang="en-CA" dirty="0"/>
              <a:t>STEP 1: Click icon to insert image</a:t>
            </a:r>
            <a:br>
              <a:rPr lang="en-CA" dirty="0"/>
            </a:br>
            <a:r>
              <a:rPr lang="en-CA" dirty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4" r:id="rId3"/>
    <p:sldLayoutId id="2147483671" r:id="rId4"/>
    <p:sldLayoutId id="2147483672" r:id="rId5"/>
    <p:sldLayoutId id="2147483673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9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SRW Temporal Simulation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Nan Wang, Jul 3</a:t>
            </a:r>
            <a:r>
              <a:rPr lang="en-CA" baseline="30000" dirty="0"/>
              <a:t>rd</a:t>
            </a:r>
            <a:r>
              <a:rPr lang="en-CA" dirty="0"/>
              <a:t> 2020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57213" y="2755011"/>
            <a:ext cx="8281987" cy="635889"/>
          </a:xfrm>
        </p:spPr>
        <p:txBody>
          <a:bodyPr/>
          <a:lstStyle/>
          <a:p>
            <a:r>
              <a:rPr lang="en-CA" dirty="0"/>
              <a:t>4-bounce Monochromator</a:t>
            </a:r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724102" y="6658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电脑的屏幕&#10;&#10;描述已自动生成">
            <a:extLst>
              <a:ext uri="{FF2B5EF4-FFF2-40B4-BE49-F238E27FC236}">
                <a16:creationId xmlns:a16="http://schemas.microsoft.com/office/drawing/2014/main" id="{6AEC082B-A58C-4BE8-8977-31D7C88A4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32"/>
          <a:stretch/>
        </p:blipFill>
        <p:spPr>
          <a:xfrm>
            <a:off x="4686026" y="4985922"/>
            <a:ext cx="5288473" cy="1800000"/>
          </a:xfrm>
          <a:prstGeom prst="rect">
            <a:avLst/>
          </a:prstGeom>
        </p:spPr>
      </p:pic>
      <p:pic>
        <p:nvPicPr>
          <p:cNvPr id="12" name="图片 11" descr="电脑的屏幕&#10;&#10;描述已自动生成">
            <a:extLst>
              <a:ext uri="{FF2B5EF4-FFF2-40B4-BE49-F238E27FC236}">
                <a16:creationId xmlns:a16="http://schemas.microsoft.com/office/drawing/2014/main" id="{B889B3A0-FB66-431F-A078-81381DF418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44" r="9101"/>
          <a:stretch/>
        </p:blipFill>
        <p:spPr>
          <a:xfrm>
            <a:off x="0" y="3212552"/>
            <a:ext cx="8991599" cy="1800000"/>
          </a:xfrm>
          <a:prstGeom prst="rect">
            <a:avLst/>
          </a:prstGeom>
        </p:spPr>
      </p:pic>
      <p:pic>
        <p:nvPicPr>
          <p:cNvPr id="9" name="图片 8" descr="电脑的屏幕&#10;&#10;描述已自动生成">
            <a:extLst>
              <a:ext uri="{FF2B5EF4-FFF2-40B4-BE49-F238E27FC236}">
                <a16:creationId xmlns:a16="http://schemas.microsoft.com/office/drawing/2014/main" id="{E0738BFD-2423-43BE-9657-F700CDF592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915" r="9218"/>
          <a:stretch/>
        </p:blipFill>
        <p:spPr>
          <a:xfrm>
            <a:off x="4686026" y="1402080"/>
            <a:ext cx="4305573" cy="1800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0.1fs beam, </a:t>
            </a:r>
            <a:r>
              <a:rPr lang="en-US" altLang="zh-CN" dirty="0"/>
              <a:t>spatial spectrum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30um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B85AEBD-ABB4-4193-BEBC-BCD7034DC9A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71420BB-CC3C-4739-B382-7E151C617DA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7A3EDAA-7E4B-434C-84EF-0D00B052EF2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3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performance</a:t>
            </a:r>
            <a:endParaRPr lang="en-CA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C17A5263-6B4E-45F0-AE51-DC024AFF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00" y="1143000"/>
            <a:ext cx="2520000" cy="2520000"/>
          </a:xfrm>
          <a:prstGeom prst="rect">
            <a:avLst/>
          </a:prstGeom>
        </p:spPr>
      </p:pic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A01F3FC3-E7AC-49E6-926F-570CE0EC5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0" y="1143000"/>
            <a:ext cx="4200000" cy="2520000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2B73ACFD-1D5B-4620-A5FC-C99E6ABE9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800" y="1143000"/>
            <a:ext cx="2520000" cy="2520000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CCDA07D2-DCDC-4B2E-9A3B-07815FCD6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200" y="3537375"/>
            <a:ext cx="2520000" cy="2520000"/>
          </a:xfrm>
          <a:prstGeom prst="rect">
            <a:avLst/>
          </a:prstGeom>
        </p:spPr>
      </p:pic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0F9B0BB7-06AE-44B8-A2F4-81F7427D70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3877675"/>
            <a:ext cx="6166800" cy="2218325"/>
          </a:xfrm>
        </p:spPr>
        <p:txBody>
          <a:bodyPr>
            <a:normAutofit/>
          </a:bodyPr>
          <a:lstStyle/>
          <a:p>
            <a:pPr marL="233362" lvl="1" indent="0">
              <a:buNone/>
            </a:pPr>
            <a:r>
              <a:rPr lang="en-US" sz="1400" dirty="0"/>
              <a:t>Plots:</a:t>
            </a:r>
            <a:endParaRPr lang="en-US" altLang="zh-CN" sz="1400" dirty="0"/>
          </a:p>
          <a:p>
            <a:pPr lvl="1"/>
            <a:r>
              <a:rPr lang="en-US" altLang="zh-CN" sz="1400" dirty="0"/>
              <a:t>Spectral intensity: the mean transmitted intensity over the spectral range vs. slit width</a:t>
            </a:r>
          </a:p>
          <a:p>
            <a:pPr lvl="1"/>
            <a:r>
              <a:rPr lang="en-US" altLang="zh-CN" sz="1400" dirty="0"/>
              <a:t>Throughput: total transmitted power vs. slit width</a:t>
            </a:r>
          </a:p>
          <a:p>
            <a:pPr lvl="1"/>
            <a:r>
              <a:rPr lang="en-US" sz="1400" dirty="0"/>
              <a:t>Bandwidth: </a:t>
            </a:r>
            <a:r>
              <a:rPr lang="en-US" altLang="zh-CN" sz="1400" dirty="0"/>
              <a:t>energy resolution limit vs. slit width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798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50fs beam, no slit</a:t>
            </a:r>
            <a:r>
              <a:rPr lang="en-US" altLang="zh-CN" dirty="0"/>
              <a:t>, Si 220</a:t>
            </a:r>
            <a:endParaRPr lang="en-CA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FECA98-7FB0-49F5-A654-21C867BE2AE7}"/>
              </a:ext>
            </a:extLst>
          </p:cNvPr>
          <p:cNvGrpSpPr/>
          <p:nvPr/>
        </p:nvGrpSpPr>
        <p:grpSpPr>
          <a:xfrm>
            <a:off x="-38100" y="1547765"/>
            <a:ext cx="5921216" cy="1391162"/>
            <a:chOff x="0" y="1542954"/>
            <a:chExt cx="9144000" cy="2148340"/>
          </a:xfrm>
        </p:grpSpPr>
        <p:pic>
          <p:nvPicPr>
            <p:cNvPr id="22" name="图片 21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071ADA3A-AA89-47D5-8C31-59DC8F310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763F5AB-6EFC-4A0C-BB12-428535E6F5C3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73FEB77-8078-4020-8CEE-388BB896CACB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6C40951-341D-4AF9-80BA-C2D82570DC4C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544FA-B145-415A-BD13-D72C746ECE1E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FA9B3A3-B999-48C7-8571-127CC90DDEB2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5F5C73-D826-4DB1-857F-CA4BFD0252C2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92328B9-5025-4CD9-9E51-5E7F1D72EC73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6A9C9DF-A681-4F77-97B1-ABF47E8DCA49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7B8E9-5E00-4384-A8D2-4898BA1D5068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8736E5-378E-4249-93F9-39B430A5B78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824503" y="3354423"/>
            <a:ext cx="10793004" cy="1798833"/>
          </a:xfrm>
        </p:spPr>
      </p:pic>
      <p:pic>
        <p:nvPicPr>
          <p:cNvPr id="34" name="内容占位符 4">
            <a:extLst>
              <a:ext uri="{FF2B5EF4-FFF2-40B4-BE49-F238E27FC236}">
                <a16:creationId xmlns:a16="http://schemas.microsoft.com/office/drawing/2014/main" id="{0CCBD095-1574-440B-AE22-954C6FC7D8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4503" y="5059166"/>
            <a:ext cx="10793004" cy="1798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6FF818-DD52-4B4A-86A9-35D2D87D2E8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24600" y="1254101"/>
            <a:ext cx="2327299" cy="23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3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1fs beam, no slit, Si 220</a:t>
            </a:r>
            <a:endParaRPr lang="en-CA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FECA98-7FB0-49F5-A654-21C867BE2AE7}"/>
              </a:ext>
            </a:extLst>
          </p:cNvPr>
          <p:cNvGrpSpPr/>
          <p:nvPr/>
        </p:nvGrpSpPr>
        <p:grpSpPr>
          <a:xfrm>
            <a:off x="-38100" y="1547765"/>
            <a:ext cx="5921216" cy="1391162"/>
            <a:chOff x="0" y="1542954"/>
            <a:chExt cx="9144000" cy="2148340"/>
          </a:xfrm>
        </p:grpSpPr>
        <p:pic>
          <p:nvPicPr>
            <p:cNvPr id="22" name="图片 21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071ADA3A-AA89-47D5-8C31-59DC8F310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763F5AB-6EFC-4A0C-BB12-428535E6F5C3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73FEB77-8078-4020-8CEE-388BB896CACB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6C40951-341D-4AF9-80BA-C2D82570DC4C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544FA-B145-415A-BD13-D72C746ECE1E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FA9B3A3-B999-48C7-8571-127CC90DDEB2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5F5C73-D826-4DB1-857F-CA4BFD0252C2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92328B9-5025-4CD9-9E51-5E7F1D72EC73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6A9C9DF-A681-4F77-97B1-ABF47E8DCA49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7B8E9-5E00-4384-A8D2-4898BA1D5068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8736E5-378E-4249-93F9-39B430A5B78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824503" y="3354423"/>
            <a:ext cx="10793004" cy="1798833"/>
          </a:xfrm>
        </p:spPr>
      </p:pic>
      <p:pic>
        <p:nvPicPr>
          <p:cNvPr id="34" name="内容占位符 4">
            <a:extLst>
              <a:ext uri="{FF2B5EF4-FFF2-40B4-BE49-F238E27FC236}">
                <a16:creationId xmlns:a16="http://schemas.microsoft.com/office/drawing/2014/main" id="{0CCBD095-1574-440B-AE22-954C6FC7D8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4500" y="5059166"/>
            <a:ext cx="10792998" cy="1798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6FF818-DD52-4B4A-86A9-35D2D87D2E8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24600" y="1254101"/>
            <a:ext cx="2327299" cy="23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8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电脑的屏幕&#10;&#10;描述已自动生成">
            <a:extLst>
              <a:ext uri="{FF2B5EF4-FFF2-40B4-BE49-F238E27FC236}">
                <a16:creationId xmlns:a16="http://schemas.microsoft.com/office/drawing/2014/main" id="{57CCFCE0-F6CF-466C-86CD-327A0C7D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7800" y="3200400"/>
            <a:ext cx="10800000" cy="1800000"/>
          </a:xfrm>
          <a:prstGeom prst="rect">
            <a:avLst/>
          </a:prstGeom>
        </p:spPr>
      </p:pic>
      <p:pic>
        <p:nvPicPr>
          <p:cNvPr id="10" name="图片 9" descr="电脑的屏幕&#10;&#10;描述已自动生成">
            <a:extLst>
              <a:ext uri="{FF2B5EF4-FFF2-40B4-BE49-F238E27FC236}">
                <a16:creationId xmlns:a16="http://schemas.microsoft.com/office/drawing/2014/main" id="{2055BC35-1AFE-41E3-884B-7A4BAFA32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94"/>
          <a:stretch/>
        </p:blipFill>
        <p:spPr>
          <a:xfrm>
            <a:off x="4572000" y="5005500"/>
            <a:ext cx="5389800" cy="1800000"/>
          </a:xfrm>
          <a:prstGeom prst="rect">
            <a:avLst/>
          </a:prstGeom>
        </p:spPr>
      </p:pic>
      <p:pic>
        <p:nvPicPr>
          <p:cNvPr id="6" name="图片 5" descr="电脑的屏幕&#10;&#10;描述已自动生成">
            <a:extLst>
              <a:ext uri="{FF2B5EF4-FFF2-40B4-BE49-F238E27FC236}">
                <a16:creationId xmlns:a16="http://schemas.microsoft.com/office/drawing/2014/main" id="{C06B047A-991B-4C69-B193-F2A3155F1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05"/>
          <a:stretch/>
        </p:blipFill>
        <p:spPr>
          <a:xfrm>
            <a:off x="4572000" y="1400983"/>
            <a:ext cx="5410200" cy="1800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1fs beam, closing down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CA" altLang="zh-CN" dirty="0"/>
              <a:t>slit, Si 220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10um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EFF68-A2E1-42B4-89AB-31D8CE4C044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C1114-E9FA-4A30-B5D4-0F2927D884F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DF04AB-530A-4352-AF23-0ED15B8A351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25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黑色的屏幕&#10;&#10;描述已自动生成">
            <a:extLst>
              <a:ext uri="{FF2B5EF4-FFF2-40B4-BE49-F238E27FC236}">
                <a16:creationId xmlns:a16="http://schemas.microsoft.com/office/drawing/2014/main" id="{34A09945-3BDA-403C-A5BC-5ACEECCDF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94"/>
          <a:stretch/>
        </p:blipFill>
        <p:spPr>
          <a:xfrm>
            <a:off x="4572000" y="4988149"/>
            <a:ext cx="5389800" cy="1800000"/>
          </a:xfrm>
          <a:prstGeom prst="rect">
            <a:avLst/>
          </a:prstGeom>
        </p:spPr>
      </p:pic>
      <p:pic>
        <p:nvPicPr>
          <p:cNvPr id="9" name="图片 8" descr="黑色的屏幕&#10;&#10;描述已自动生成">
            <a:extLst>
              <a:ext uri="{FF2B5EF4-FFF2-40B4-BE49-F238E27FC236}">
                <a16:creationId xmlns:a16="http://schemas.microsoft.com/office/drawing/2014/main" id="{E7BD7D76-339B-4454-B955-F010B181FF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05"/>
          <a:stretch/>
        </p:blipFill>
        <p:spPr>
          <a:xfrm>
            <a:off x="4572000" y="1402080"/>
            <a:ext cx="5410200" cy="1800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1fs beam, </a:t>
            </a:r>
            <a:r>
              <a:rPr lang="en-US" altLang="zh-CN" dirty="0"/>
              <a:t>spatial spectrum, Si 220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24" name="内容占位符 4">
            <a:extLst>
              <a:ext uri="{FF2B5EF4-FFF2-40B4-BE49-F238E27FC236}">
                <a16:creationId xmlns:a16="http://schemas.microsoft.com/office/drawing/2014/main" id="{A899CE53-3FFC-458D-841D-95DB57C4FA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9524" y="3212123"/>
            <a:ext cx="10800000" cy="18000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10um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AECAC5E0-BCF0-4071-85F8-2774FEAF8C1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80A4D02-9350-4FB0-9363-14BC25575D6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5580B8D-B8B4-43F1-9D63-12A5C5FD5EF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5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7CCFCE0-F6CF-466C-86CD-327A0C7D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817797" y="3200400"/>
            <a:ext cx="10799994" cy="17999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55BC35-1AFE-41E3-884B-7A4BAFA32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18"/>
          <a:stretch/>
        </p:blipFill>
        <p:spPr>
          <a:xfrm>
            <a:off x="4572000" y="5007615"/>
            <a:ext cx="5408854" cy="17999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6B047A-991B-4C69-B193-F2A3155F1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12"/>
          <a:stretch/>
        </p:blipFill>
        <p:spPr>
          <a:xfrm>
            <a:off x="4572000" y="1400983"/>
            <a:ext cx="5409522" cy="17999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0.1fs beam, closing down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CA" altLang="zh-CN" dirty="0"/>
              <a:t>slit, Si 220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30um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EFF68-A2E1-42B4-89AB-31D8CE4C044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C1114-E9FA-4A30-B5D4-0F2927D884F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DF04AB-530A-4352-AF23-0ED15B8A351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98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7CCFCE0-F6CF-466C-86CD-327A0C7D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817794" y="3200400"/>
            <a:ext cx="10799988" cy="17999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55BC35-1AFE-41E3-884B-7A4BAFA32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18"/>
          <a:stretch/>
        </p:blipFill>
        <p:spPr>
          <a:xfrm>
            <a:off x="4571999" y="5007615"/>
            <a:ext cx="5408852" cy="17999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6B047A-991B-4C69-B193-F2A3155F1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12"/>
          <a:stretch/>
        </p:blipFill>
        <p:spPr>
          <a:xfrm>
            <a:off x="4571999" y="1400983"/>
            <a:ext cx="5409519" cy="17999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0.1fs beam, </a:t>
            </a:r>
            <a:r>
              <a:rPr lang="en-US" altLang="zh-CN" dirty="0"/>
              <a:t>spatial spectrum, Si 220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30um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449ED4D6-7AB6-412E-88DC-3D7980173DE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F7417BF-D071-4DFA-99A4-0292D89B137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BDF9215-94A9-47FC-8577-047E1251D3E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performance</a:t>
            </a:r>
            <a:endParaRPr lang="en-CA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7A5263-6B4E-45F0-AE51-DC024AFF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19200" y="1143000"/>
            <a:ext cx="2520000" cy="25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1F3FC3-E7AC-49E6-926F-570CE0EC5B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76200" y="1143000"/>
            <a:ext cx="4200000" cy="25199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73ACFD-1D5B-4620-A5FC-C99E6ABE96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80800" y="1143000"/>
            <a:ext cx="2520000" cy="25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DA07D2-DCDC-4B2E-9A3B-07815FCD6B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19200" y="3537375"/>
            <a:ext cx="2520000" cy="2520000"/>
          </a:xfrm>
          <a:prstGeom prst="rect">
            <a:avLst/>
          </a:prstGeom>
        </p:spPr>
      </p:pic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0F9B0BB7-06AE-44B8-A2F4-81F7427D70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2400" y="3877675"/>
            <a:ext cx="6166800" cy="2218325"/>
          </a:xfrm>
        </p:spPr>
        <p:txBody>
          <a:bodyPr>
            <a:normAutofit/>
          </a:bodyPr>
          <a:lstStyle/>
          <a:p>
            <a:pPr marL="233362" lvl="1" indent="0">
              <a:buNone/>
            </a:pPr>
            <a:r>
              <a:rPr lang="en-US" sz="1400" dirty="0"/>
              <a:t>Plots:</a:t>
            </a:r>
            <a:endParaRPr lang="en-US" altLang="zh-CN" sz="1400" dirty="0"/>
          </a:p>
          <a:p>
            <a:pPr lvl="1"/>
            <a:r>
              <a:rPr lang="en-US" altLang="zh-CN" sz="1400" dirty="0"/>
              <a:t>Spectral intensity: the mean transmitted intensity over the spectral range vs. slit width</a:t>
            </a:r>
          </a:p>
          <a:p>
            <a:pPr lvl="1"/>
            <a:r>
              <a:rPr lang="en-US" altLang="zh-CN" sz="1400" dirty="0"/>
              <a:t>Throughput: total transmitted power vs. slit width</a:t>
            </a:r>
          </a:p>
          <a:p>
            <a:pPr lvl="1"/>
            <a:r>
              <a:rPr lang="en-US" sz="1400" dirty="0"/>
              <a:t>Bandwidth: </a:t>
            </a:r>
            <a:r>
              <a:rPr lang="en-US" altLang="zh-CN" sz="1400" dirty="0"/>
              <a:t>energy resolution limit vs. slit width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8375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Crystal only, changing </a:t>
            </a:r>
            <a:r>
              <a:rPr lang="en-US" altLang="zh-CN" dirty="0" err="1"/>
              <a:t>miscut</a:t>
            </a:r>
            <a:r>
              <a:rPr lang="en-US" altLang="zh-CN" dirty="0"/>
              <a:t>, Si 220</a:t>
            </a:r>
            <a:endParaRPr lang="en-CA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8EE74E-010B-4071-B451-D4A78193064D}"/>
              </a:ext>
            </a:extLst>
          </p:cNvPr>
          <p:cNvGrpSpPr/>
          <p:nvPr/>
        </p:nvGrpSpPr>
        <p:grpSpPr>
          <a:xfrm>
            <a:off x="1" y="1232834"/>
            <a:ext cx="4260062" cy="1142938"/>
            <a:chOff x="0" y="1414116"/>
            <a:chExt cx="9144000" cy="2453257"/>
          </a:xfrm>
        </p:grpSpPr>
        <p:pic>
          <p:nvPicPr>
            <p:cNvPr id="8" name="图片 7" descr="图片包含 游戏机, 吉他, 画&#10;&#10;描述已自动生成">
              <a:extLst>
                <a:ext uri="{FF2B5EF4-FFF2-40B4-BE49-F238E27FC236}">
                  <a16:creationId xmlns:a16="http://schemas.microsoft.com/office/drawing/2014/main" id="{E8A749AF-7CE3-488A-A441-B01382BFF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69524"/>
              <a:ext cx="9144000" cy="165947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EC05EBB-E2AC-4CC3-A6D2-2CCBB84162D6}"/>
                </a:ext>
              </a:extLst>
            </p:cNvPr>
            <p:cNvSpPr txBox="1"/>
            <p:nvPr/>
          </p:nvSpPr>
          <p:spPr>
            <a:xfrm>
              <a:off x="1035234" y="3305841"/>
              <a:ext cx="2960728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C1, z = 200m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6D2045-68E7-4B8E-AD21-FC556102651B}"/>
                </a:ext>
              </a:extLst>
            </p:cNvPr>
            <p:cNvSpPr txBox="1"/>
            <p:nvPr/>
          </p:nvSpPr>
          <p:spPr>
            <a:xfrm>
              <a:off x="2689346" y="1414116"/>
              <a:ext cx="2431751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C2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BB76494-6058-49C6-B356-DAE4A2FE0DF9}"/>
                </a:ext>
              </a:extLst>
            </p:cNvPr>
            <p:cNvSpPr txBox="1"/>
            <p:nvPr/>
          </p:nvSpPr>
          <p:spPr>
            <a:xfrm>
              <a:off x="5591880" y="1488758"/>
              <a:ext cx="2185852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C3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9C5294-A50D-43F3-B08E-459FF40806EA}"/>
                </a:ext>
              </a:extLst>
            </p:cNvPr>
            <p:cNvSpPr txBox="1"/>
            <p:nvPr/>
          </p:nvSpPr>
          <p:spPr>
            <a:xfrm>
              <a:off x="6433511" y="3233338"/>
              <a:ext cx="1943100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C4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5E2B448-6696-4A92-AB80-3DFBC1EC09E2}"/>
                </a:ext>
              </a:extLst>
            </p:cNvPr>
            <p:cNvSpPr txBox="1"/>
            <p:nvPr/>
          </p:nvSpPr>
          <p:spPr>
            <a:xfrm>
              <a:off x="1626396" y="2164418"/>
              <a:ext cx="864319" cy="495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</a:rPr>
                <a:t>3cm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0D154BD-937F-4708-9E44-C6FE05DDF224}"/>
                </a:ext>
              </a:extLst>
            </p:cNvPr>
            <p:cNvSpPr txBox="1"/>
            <p:nvPr/>
          </p:nvSpPr>
          <p:spPr>
            <a:xfrm>
              <a:off x="4373067" y="2357300"/>
              <a:ext cx="740451" cy="495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</a:rPr>
                <a:t>1m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6EC0BD79-1238-4B2D-B45C-18AAE5842F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568068" y="2346927"/>
            <a:ext cx="6480000" cy="162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84BDE3E-0A96-4D2B-8509-A98AB788CA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568070" y="3810000"/>
            <a:ext cx="6480000" cy="161999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D81AFAD-9C3C-4818-BC14-2F919C053A7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568073" y="5257800"/>
            <a:ext cx="6480000" cy="1620000"/>
          </a:xfrm>
          <a:prstGeom prst="rect">
            <a:avLst/>
          </a:prstGeom>
        </p:spPr>
      </p:pic>
      <p:graphicFrame>
        <p:nvGraphicFramePr>
          <p:cNvPr id="38" name="表格 38">
            <a:extLst>
              <a:ext uri="{FF2B5EF4-FFF2-40B4-BE49-F238E27FC236}">
                <a16:creationId xmlns:a16="http://schemas.microsoft.com/office/drawing/2014/main" id="{0BD303DD-13EA-422E-A934-AEB940D2AA9B}"/>
              </a:ext>
            </a:extLst>
          </p:cNvPr>
          <p:cNvGraphicFramePr>
            <a:graphicFrameLocks noGrp="1"/>
          </p:cNvGraphicFramePr>
          <p:nvPr/>
        </p:nvGraphicFramePr>
        <p:xfrm>
          <a:off x="5463541" y="1354442"/>
          <a:ext cx="34444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75487312"/>
                    </a:ext>
                  </a:extLst>
                </a:gridCol>
                <a:gridCol w="558555">
                  <a:extLst>
                    <a:ext uri="{9D8B030D-6E8A-4147-A177-3AD203B41FA5}">
                      <a16:colId xmlns:a16="http://schemas.microsoft.com/office/drawing/2014/main" val="1860789350"/>
                    </a:ext>
                  </a:extLst>
                </a:gridCol>
                <a:gridCol w="555549">
                  <a:extLst>
                    <a:ext uri="{9D8B030D-6E8A-4147-A177-3AD203B41FA5}">
                      <a16:colId xmlns:a16="http://schemas.microsoft.com/office/drawing/2014/main" val="3030780357"/>
                    </a:ext>
                  </a:extLst>
                </a:gridCol>
                <a:gridCol w="555549">
                  <a:extLst>
                    <a:ext uri="{9D8B030D-6E8A-4147-A177-3AD203B41FA5}">
                      <a16:colId xmlns:a16="http://schemas.microsoft.com/office/drawing/2014/main" val="164721499"/>
                    </a:ext>
                  </a:extLst>
                </a:gridCol>
                <a:gridCol w="555549">
                  <a:extLst>
                    <a:ext uri="{9D8B030D-6E8A-4147-A177-3AD203B41FA5}">
                      <a16:colId xmlns:a16="http://schemas.microsoft.com/office/drawing/2014/main" val="3298584427"/>
                    </a:ext>
                  </a:extLst>
                </a:gridCol>
              </a:tblGrid>
              <a:tr h="24432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miscut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12839"/>
                  </a:ext>
                </a:extLst>
              </a:tr>
              <a:tr h="24432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Top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-0°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21984"/>
                  </a:ext>
                </a:extLst>
              </a:tr>
              <a:tr h="24432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-3°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23014"/>
                  </a:ext>
                </a:extLst>
              </a:tr>
              <a:tr h="24432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Bottom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-5°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42433"/>
                  </a:ext>
                </a:extLst>
              </a:tr>
            </a:tbl>
          </a:graphicData>
        </a:graphic>
      </p:graphicFrame>
      <p:sp>
        <p:nvSpPr>
          <p:cNvPr id="41" name="Content Placeholder 29">
            <a:extLst>
              <a:ext uri="{FF2B5EF4-FFF2-40B4-BE49-F238E27FC236}">
                <a16:creationId xmlns:a16="http://schemas.microsoft.com/office/drawing/2014/main" id="{A1C3DA51-7446-48FF-91CF-7C713002AE1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10200" y="2627108"/>
            <a:ext cx="3581400" cy="3681998"/>
          </a:xfrm>
        </p:spPr>
        <p:txBody>
          <a:bodyPr>
            <a:normAutofit/>
          </a:bodyPr>
          <a:lstStyle/>
          <a:p>
            <a:pPr marL="233362" lvl="1" indent="0">
              <a:buNone/>
            </a:pPr>
            <a:r>
              <a:rPr lang="en-US" sz="1400" dirty="0"/>
              <a:t>Parameters:</a:t>
            </a:r>
          </a:p>
          <a:p>
            <a:pPr lvl="1"/>
            <a:r>
              <a:rPr lang="en-US" sz="1400" dirty="0"/>
              <a:t>Incident beam: 10keV, 50um (full width), 1fs</a:t>
            </a:r>
          </a:p>
          <a:p>
            <a:pPr lvl="1"/>
            <a:r>
              <a:rPr lang="en-US" sz="1400" dirty="0"/>
              <a:t>Sampling range: 1.8mm, 1000fs</a:t>
            </a:r>
          </a:p>
          <a:p>
            <a:pPr marL="233362" lvl="1" indent="0">
              <a:buNone/>
            </a:pPr>
            <a:r>
              <a:rPr lang="en-US" sz="1400" dirty="0"/>
              <a:t>Issues:</a:t>
            </a:r>
          </a:p>
          <a:p>
            <a:pPr lvl="1"/>
            <a:r>
              <a:rPr lang="en-US" sz="1400" dirty="0"/>
              <a:t>Looks alright now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342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altLang="zh-CN" dirty="0"/>
              <a:t>Hasan’s 4 bounce monochromator setup</a:t>
            </a:r>
            <a:endParaRPr lang="en-US" dirty="0"/>
          </a:p>
          <a:p>
            <a:pPr lvl="1"/>
            <a:r>
              <a:rPr lang="en-US" dirty="0"/>
              <a:t>SRW sampling parameters</a:t>
            </a:r>
          </a:p>
          <a:p>
            <a:pPr lvl="1"/>
            <a:r>
              <a:rPr lang="en-US" dirty="0"/>
              <a:t>Performance, Si 111</a:t>
            </a:r>
          </a:p>
          <a:p>
            <a:pPr lvl="2"/>
            <a:r>
              <a:rPr lang="en-US" dirty="0"/>
              <a:t>Narrow band 50fs beam</a:t>
            </a:r>
          </a:p>
          <a:p>
            <a:pPr lvl="2"/>
            <a:r>
              <a:rPr lang="en-US" dirty="0"/>
              <a:t>Broad band 1fs beam</a:t>
            </a:r>
          </a:p>
          <a:p>
            <a:pPr lvl="2"/>
            <a:r>
              <a:rPr lang="en-US" dirty="0"/>
              <a:t>Super broad band 0.1fs beam</a:t>
            </a:r>
          </a:p>
          <a:p>
            <a:pPr lvl="2"/>
            <a:r>
              <a:rPr lang="en-US" dirty="0"/>
              <a:t>Overall performance</a:t>
            </a:r>
          </a:p>
          <a:p>
            <a:pPr lvl="1"/>
            <a:r>
              <a:rPr lang="en-US" dirty="0"/>
              <a:t>Performance, Si 220</a:t>
            </a: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4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Crystal only, changing pulse duration, Si 220</a:t>
            </a:r>
            <a:endParaRPr lang="en-CA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8EE74E-010B-4071-B451-D4A78193064D}"/>
              </a:ext>
            </a:extLst>
          </p:cNvPr>
          <p:cNvGrpSpPr/>
          <p:nvPr/>
        </p:nvGrpSpPr>
        <p:grpSpPr>
          <a:xfrm>
            <a:off x="1" y="1232834"/>
            <a:ext cx="4260062" cy="1142938"/>
            <a:chOff x="0" y="1414116"/>
            <a:chExt cx="9144000" cy="2453257"/>
          </a:xfrm>
        </p:grpSpPr>
        <p:pic>
          <p:nvPicPr>
            <p:cNvPr id="8" name="图片 7" descr="图片包含 游戏机, 吉他, 画&#10;&#10;描述已自动生成">
              <a:extLst>
                <a:ext uri="{FF2B5EF4-FFF2-40B4-BE49-F238E27FC236}">
                  <a16:creationId xmlns:a16="http://schemas.microsoft.com/office/drawing/2014/main" id="{E8A749AF-7CE3-488A-A441-B01382BFF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69524"/>
              <a:ext cx="9144000" cy="165947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EC05EBB-E2AC-4CC3-A6D2-2CCBB84162D6}"/>
                </a:ext>
              </a:extLst>
            </p:cNvPr>
            <p:cNvSpPr txBox="1"/>
            <p:nvPr/>
          </p:nvSpPr>
          <p:spPr>
            <a:xfrm>
              <a:off x="1035234" y="3305841"/>
              <a:ext cx="2960728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C1, z = 200m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6D2045-68E7-4B8E-AD21-FC556102651B}"/>
                </a:ext>
              </a:extLst>
            </p:cNvPr>
            <p:cNvSpPr txBox="1"/>
            <p:nvPr/>
          </p:nvSpPr>
          <p:spPr>
            <a:xfrm>
              <a:off x="2689346" y="1414116"/>
              <a:ext cx="2431751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C2, -5 deg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BB76494-6058-49C6-B356-DAE4A2FE0DF9}"/>
                </a:ext>
              </a:extLst>
            </p:cNvPr>
            <p:cNvSpPr txBox="1"/>
            <p:nvPr/>
          </p:nvSpPr>
          <p:spPr>
            <a:xfrm>
              <a:off x="5591880" y="1488758"/>
              <a:ext cx="2185852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C3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9C5294-A50D-43F3-B08E-459FF40806EA}"/>
                </a:ext>
              </a:extLst>
            </p:cNvPr>
            <p:cNvSpPr txBox="1"/>
            <p:nvPr/>
          </p:nvSpPr>
          <p:spPr>
            <a:xfrm>
              <a:off x="6433511" y="3233338"/>
              <a:ext cx="1943100" cy="5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</a:rPr>
                <a:t>C4, 5 deg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5E2B448-6696-4A92-AB80-3DFBC1EC09E2}"/>
                </a:ext>
              </a:extLst>
            </p:cNvPr>
            <p:cNvSpPr txBox="1"/>
            <p:nvPr/>
          </p:nvSpPr>
          <p:spPr>
            <a:xfrm>
              <a:off x="1626396" y="2164418"/>
              <a:ext cx="864319" cy="495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</a:rPr>
                <a:t>3cm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0D154BD-937F-4708-9E44-C6FE05DDF224}"/>
                </a:ext>
              </a:extLst>
            </p:cNvPr>
            <p:cNvSpPr txBox="1"/>
            <p:nvPr/>
          </p:nvSpPr>
          <p:spPr>
            <a:xfrm>
              <a:off x="4373067" y="2357300"/>
              <a:ext cx="740451" cy="495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solidFill>
                    <a:srgbClr val="00B0F0"/>
                  </a:solidFill>
                </a:rPr>
                <a:t>1m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6EC0BD79-1238-4B2D-B45C-18AAE5842F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568068" y="2346927"/>
            <a:ext cx="6480000" cy="162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84BDE3E-0A96-4D2B-8509-A98AB788CA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568070" y="3810000"/>
            <a:ext cx="6480000" cy="161999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D81AFAD-9C3C-4818-BC14-2F919C053A7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568073" y="5257800"/>
            <a:ext cx="6480000" cy="1620000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5DB6E62-07B5-4FB6-A18E-2D7B79820588}"/>
              </a:ext>
            </a:extLst>
          </p:cNvPr>
          <p:cNvGraphicFramePr>
            <a:graphicFrameLocks noGrp="1"/>
          </p:cNvGraphicFramePr>
          <p:nvPr/>
        </p:nvGraphicFramePr>
        <p:xfrm>
          <a:off x="5727266" y="1348889"/>
          <a:ext cx="2209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451">
                  <a:extLst>
                    <a:ext uri="{9D8B030D-6E8A-4147-A177-3AD203B41FA5}">
                      <a16:colId xmlns:a16="http://schemas.microsoft.com/office/drawing/2014/main" val="2508812721"/>
                    </a:ext>
                  </a:extLst>
                </a:gridCol>
                <a:gridCol w="1474349">
                  <a:extLst>
                    <a:ext uri="{9D8B030D-6E8A-4147-A177-3AD203B41FA5}">
                      <a16:colId xmlns:a16="http://schemas.microsoft.com/office/drawing/2014/main" val="4227102101"/>
                    </a:ext>
                  </a:extLst>
                </a:gridCol>
              </a:tblGrid>
              <a:tr h="272317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Pulse duration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57718"/>
                  </a:ext>
                </a:extLst>
              </a:tr>
              <a:tr h="27231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Top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fs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80765"/>
                  </a:ext>
                </a:extLst>
              </a:tr>
              <a:tr h="27231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 fs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14628"/>
                  </a:ext>
                </a:extLst>
              </a:tr>
              <a:tr h="27231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Bottom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50 fs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85531"/>
                  </a:ext>
                </a:extLst>
              </a:tr>
            </a:tbl>
          </a:graphicData>
        </a:graphic>
      </p:graphicFrame>
      <p:sp>
        <p:nvSpPr>
          <p:cNvPr id="21" name="Content Placeholder 29">
            <a:extLst>
              <a:ext uri="{FF2B5EF4-FFF2-40B4-BE49-F238E27FC236}">
                <a16:creationId xmlns:a16="http://schemas.microsoft.com/office/drawing/2014/main" id="{9702A31B-1747-4FF6-8502-95CCFDEE3B63}"/>
              </a:ext>
            </a:extLst>
          </p:cNvPr>
          <p:cNvSpPr txBox="1">
            <a:spLocks/>
          </p:cNvSpPr>
          <p:nvPr/>
        </p:nvSpPr>
        <p:spPr>
          <a:xfrm>
            <a:off x="5410200" y="2627108"/>
            <a:ext cx="3581400" cy="36819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2" lvl="1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22" name="Content Placeholder 29">
            <a:extLst>
              <a:ext uri="{FF2B5EF4-FFF2-40B4-BE49-F238E27FC236}">
                <a16:creationId xmlns:a16="http://schemas.microsoft.com/office/drawing/2014/main" id="{73DEE189-048C-4169-9816-3163E21719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62600" y="2779508"/>
            <a:ext cx="3581400" cy="3681998"/>
          </a:xfrm>
        </p:spPr>
        <p:txBody>
          <a:bodyPr>
            <a:normAutofit/>
          </a:bodyPr>
          <a:lstStyle/>
          <a:p>
            <a:pPr marL="233362" lvl="1" indent="0">
              <a:buNone/>
            </a:pPr>
            <a:r>
              <a:rPr lang="en-US" sz="1400" dirty="0"/>
              <a:t>Looks alright now</a:t>
            </a:r>
          </a:p>
        </p:txBody>
      </p:sp>
    </p:spTree>
    <p:extLst>
      <p:ext uri="{BB962C8B-B14F-4D97-AF65-F5344CB8AC3E}">
        <p14:creationId xmlns:p14="http://schemas.microsoft.com/office/powerpoint/2010/main" val="214110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Schematics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>
          <a:xfrm>
            <a:off x="457200" y="3733800"/>
            <a:ext cx="8108950" cy="2575306"/>
          </a:xfrm>
        </p:spPr>
        <p:txBody>
          <a:bodyPr>
            <a:normAutofit/>
          </a:bodyPr>
          <a:lstStyle/>
          <a:p>
            <a:r>
              <a:rPr lang="en-US" dirty="0"/>
              <a:t>Setup:</a:t>
            </a:r>
          </a:p>
          <a:p>
            <a:pPr lvl="1"/>
            <a:r>
              <a:rPr lang="en-US" dirty="0"/>
              <a:t>Incident beam: 10keV, w0 = 50um (full width)</a:t>
            </a:r>
          </a:p>
          <a:p>
            <a:pPr lvl="1"/>
            <a:r>
              <a:rPr lang="en-US" dirty="0"/>
              <a:t>Si 111 crystal with 1cm thickness</a:t>
            </a:r>
          </a:p>
          <a:p>
            <a:pPr lvl="1"/>
            <a:r>
              <a:rPr lang="en-US" dirty="0"/>
              <a:t>Achromatic lens</a:t>
            </a:r>
          </a:p>
          <a:p>
            <a:pPr lvl="1"/>
            <a:r>
              <a:rPr lang="en-US" dirty="0"/>
              <a:t>Vertical slit</a:t>
            </a:r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EA17FD1-5BCC-42E2-83F0-D4267C53FFE4}"/>
              </a:ext>
            </a:extLst>
          </p:cNvPr>
          <p:cNvGrpSpPr/>
          <p:nvPr/>
        </p:nvGrpSpPr>
        <p:grpSpPr>
          <a:xfrm>
            <a:off x="0" y="1611264"/>
            <a:ext cx="9144000" cy="2024194"/>
            <a:chOff x="0" y="1611264"/>
            <a:chExt cx="9144000" cy="2024194"/>
          </a:xfrm>
        </p:grpSpPr>
        <p:pic>
          <p:nvPicPr>
            <p:cNvPr id="5" name="图片 4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BA775551-FA43-47AD-8EB1-15F430F18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9DE1D07-D5FB-4CD8-9B9A-AB71DD4C2206}"/>
                </a:ext>
              </a:extLst>
            </p:cNvPr>
            <p:cNvSpPr txBox="1"/>
            <p:nvPr/>
          </p:nvSpPr>
          <p:spPr>
            <a:xfrm>
              <a:off x="737182" y="3207218"/>
              <a:ext cx="194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Crystal0, z = 200m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9F4068C-35CD-4BD4-A452-580398554022}"/>
                </a:ext>
              </a:extLst>
            </p:cNvPr>
            <p:cNvSpPr txBox="1"/>
            <p:nvPr/>
          </p:nvSpPr>
          <p:spPr>
            <a:xfrm>
              <a:off x="1732178" y="1611264"/>
              <a:ext cx="2431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Crystal1, -5 deg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miscut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A0CB4EC-85AF-4951-B081-D0D93591EACE}"/>
                </a:ext>
              </a:extLst>
            </p:cNvPr>
            <p:cNvSpPr txBox="1"/>
            <p:nvPr/>
          </p:nvSpPr>
          <p:spPr>
            <a:xfrm>
              <a:off x="6019800" y="1643674"/>
              <a:ext cx="2185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Crystal2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8ECB4B-0BAB-491E-B646-46E343AA5B27}"/>
                </a:ext>
              </a:extLst>
            </p:cNvPr>
            <p:cNvSpPr txBox="1"/>
            <p:nvPr/>
          </p:nvSpPr>
          <p:spPr>
            <a:xfrm>
              <a:off x="6345522" y="3296904"/>
              <a:ext cx="22098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Crystal3, 5 deg </a:t>
              </a:r>
              <a:r>
                <a:rPr lang="en-US" altLang="zh-CN" sz="1600" dirty="0" err="1">
                  <a:solidFill>
                    <a:srgbClr val="FF0000"/>
                  </a:solidFill>
                </a:rPr>
                <a:t>miscut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9430B70-5134-4F60-B2DB-F9FF19EFAEE7}"/>
                </a:ext>
              </a:extLst>
            </p:cNvPr>
            <p:cNvSpPr txBox="1"/>
            <p:nvPr/>
          </p:nvSpPr>
          <p:spPr>
            <a:xfrm>
              <a:off x="3200965" y="2565220"/>
              <a:ext cx="21335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Lens 0, f = 1m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2CB800-93A6-486D-868D-9B0F526FDF1F}"/>
                </a:ext>
              </a:extLst>
            </p:cNvPr>
            <p:cNvSpPr txBox="1"/>
            <p:nvPr/>
          </p:nvSpPr>
          <p:spPr>
            <a:xfrm>
              <a:off x="4826435" y="2562620"/>
              <a:ext cx="2133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Lens 1, f = 1m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E728F0A-36C7-4203-976E-C220733343B3}"/>
                </a:ext>
              </a:extLst>
            </p:cNvPr>
            <p:cNvSpPr txBox="1"/>
            <p:nvPr/>
          </p:nvSpPr>
          <p:spPr>
            <a:xfrm>
              <a:off x="4267764" y="18914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</a:rPr>
                <a:t>Slit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D30EB5A-5526-492E-BD9E-9D512AAFBE99}"/>
                </a:ext>
              </a:extLst>
            </p:cNvPr>
            <p:cNvSpPr txBox="1"/>
            <p:nvPr/>
          </p:nvSpPr>
          <p:spPr>
            <a:xfrm>
              <a:off x="765757" y="2324687"/>
              <a:ext cx="1337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Path length 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F82C79B-96E4-428F-9D80-15C7A3FA26CB}"/>
                </a:ext>
              </a:extLst>
            </p:cNvPr>
            <p:cNvSpPr txBox="1"/>
            <p:nvPr/>
          </p:nvSpPr>
          <p:spPr>
            <a:xfrm>
              <a:off x="7191411" y="2388370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4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Sampling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Spatial:</a:t>
                </a:r>
              </a:p>
              <a:p>
                <a:pPr lvl="2"/>
                <a:r>
                  <a:rPr lang="en-US" dirty="0" err="1"/>
                  <a:t>nx</a:t>
                </a:r>
                <a:r>
                  <a:rPr lang="en-US" dirty="0"/>
                  <a:t> = 2, </a:t>
                </a:r>
                <a:r>
                  <a:rPr lang="en-US" dirty="0" err="1"/>
                  <a:t>ny</a:t>
                </a:r>
                <a:r>
                  <a:rPr lang="en-US" dirty="0"/>
                  <a:t> = 5000 for “1D” simulation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5 sigma of incident beam width in both x and y</a:t>
                </a:r>
              </a:p>
              <a:p>
                <a:pPr lvl="2"/>
                <a:r>
                  <a:rPr lang="en-US" dirty="0"/>
                  <a:t>resolution </a:t>
                </a:r>
                <a:r>
                  <a:rPr lang="en-US" dirty="0" err="1"/>
                  <a:t>dy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/ </a:t>
                </a:r>
                <a:r>
                  <a:rPr lang="en-US" dirty="0" err="1"/>
                  <a:t>ny</a:t>
                </a:r>
                <a:endParaRPr lang="en-US" dirty="0"/>
              </a:p>
              <a:p>
                <a:pPr lvl="1"/>
                <a:r>
                  <a:rPr lang="en-US" dirty="0"/>
                  <a:t>Temporal:</a:t>
                </a:r>
              </a:p>
              <a:p>
                <a:pPr lvl="2"/>
                <a:r>
                  <a:rPr lang="en-US" dirty="0"/>
                  <a:t>resolution dt: 0.5fs if pulse duration &gt;=5fs pulses, 0.1fs else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beam stretching after asymmetric reflection</a:t>
                </a:r>
              </a:p>
              <a:p>
                <a:pPr lvl="2"/>
                <a:r>
                  <a:rPr lang="en-US" dirty="0" err="1"/>
                  <a:t>nz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/ dt</a:t>
                </a:r>
              </a:p>
              <a:p>
                <a:pPr lvl="1"/>
                <a:r>
                  <a:rPr lang="en-US" dirty="0"/>
                  <a:t>Energy:</a:t>
                </a:r>
              </a:p>
              <a:p>
                <a:pPr lvl="2"/>
                <a:r>
                  <a:rPr lang="en-US" dirty="0"/>
                  <a:t>resolution dev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altLang="zh-CN" dirty="0" err="1"/>
                  <a:t>nev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nz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dev * </a:t>
                </a:r>
                <a:r>
                  <a:rPr lang="en-US" dirty="0" err="1"/>
                  <a:t>nz</a:t>
                </a:r>
                <a:endParaRPr lang="en-US" dirty="0"/>
              </a:p>
              <a:p>
                <a:endParaRPr lang="en-US" dirty="0"/>
              </a:p>
              <a:p>
                <a:endParaRPr lang="en-CA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9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50fs beam, no slit</a:t>
            </a:r>
            <a:endParaRPr lang="en-CA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FECA98-7FB0-49F5-A654-21C867BE2AE7}"/>
              </a:ext>
            </a:extLst>
          </p:cNvPr>
          <p:cNvGrpSpPr/>
          <p:nvPr/>
        </p:nvGrpSpPr>
        <p:grpSpPr>
          <a:xfrm>
            <a:off x="-38100" y="1547765"/>
            <a:ext cx="5921216" cy="1391162"/>
            <a:chOff x="0" y="1542954"/>
            <a:chExt cx="9144000" cy="2148340"/>
          </a:xfrm>
        </p:grpSpPr>
        <p:pic>
          <p:nvPicPr>
            <p:cNvPr id="22" name="图片 21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071ADA3A-AA89-47D5-8C31-59DC8F310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763F5AB-6EFC-4A0C-BB12-428535E6F5C3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73FEB77-8078-4020-8CEE-388BB896CACB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6C40951-341D-4AF9-80BA-C2D82570DC4C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544FA-B145-415A-BD13-D72C746ECE1E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FA9B3A3-B999-48C7-8571-127CC90DDEB2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5F5C73-D826-4DB1-857F-CA4BFD0252C2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92328B9-5025-4CD9-9E51-5E7F1D72EC73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6A9C9DF-A681-4F77-97B1-ABF47E8DCA49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7B8E9-5E00-4384-A8D2-4898BA1D5068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8736E5-378E-4249-93F9-39B430A5B78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824503" y="3354423"/>
            <a:ext cx="10793004" cy="1798833"/>
          </a:xfrm>
        </p:spPr>
      </p:pic>
      <p:pic>
        <p:nvPicPr>
          <p:cNvPr id="34" name="内容占位符 4">
            <a:extLst>
              <a:ext uri="{FF2B5EF4-FFF2-40B4-BE49-F238E27FC236}">
                <a16:creationId xmlns:a16="http://schemas.microsoft.com/office/drawing/2014/main" id="{0CCBD095-1574-440B-AE22-954C6FC7D8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4503" y="5059166"/>
            <a:ext cx="10793004" cy="1798833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3E6FF818-DD52-4B4A-86A9-35D2D87D2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254101"/>
            <a:ext cx="2327299" cy="23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1fs beam, no slit</a:t>
            </a:r>
            <a:endParaRPr lang="en-CA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FECA98-7FB0-49F5-A654-21C867BE2AE7}"/>
              </a:ext>
            </a:extLst>
          </p:cNvPr>
          <p:cNvGrpSpPr/>
          <p:nvPr/>
        </p:nvGrpSpPr>
        <p:grpSpPr>
          <a:xfrm>
            <a:off x="-38100" y="1547765"/>
            <a:ext cx="5921216" cy="1391162"/>
            <a:chOff x="0" y="1542954"/>
            <a:chExt cx="9144000" cy="2148340"/>
          </a:xfrm>
        </p:grpSpPr>
        <p:pic>
          <p:nvPicPr>
            <p:cNvPr id="22" name="图片 21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071ADA3A-AA89-47D5-8C31-59DC8F310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763F5AB-6EFC-4A0C-BB12-428535E6F5C3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73FEB77-8078-4020-8CEE-388BB896CACB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6C40951-341D-4AF9-80BA-C2D82570DC4C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544FA-B145-415A-BD13-D72C746ECE1E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FA9B3A3-B999-48C7-8571-127CC90DDEB2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5F5C73-D826-4DB1-857F-CA4BFD0252C2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92328B9-5025-4CD9-9E51-5E7F1D72EC73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6A9C9DF-A681-4F77-97B1-ABF47E8DCA49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7B8E9-5E00-4384-A8D2-4898BA1D5068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8736E5-378E-4249-93F9-39B430A5B78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824503" y="3354423"/>
            <a:ext cx="10793004" cy="1798833"/>
          </a:xfrm>
        </p:spPr>
      </p:pic>
      <p:pic>
        <p:nvPicPr>
          <p:cNvPr id="34" name="内容占位符 4">
            <a:extLst>
              <a:ext uri="{FF2B5EF4-FFF2-40B4-BE49-F238E27FC236}">
                <a16:creationId xmlns:a16="http://schemas.microsoft.com/office/drawing/2014/main" id="{0CCBD095-1574-440B-AE22-954C6FC7D8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4500" y="5059166"/>
            <a:ext cx="10792998" cy="1798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6FF818-DD52-4B4A-86A9-35D2D87D2E8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24600" y="1254101"/>
            <a:ext cx="2327299" cy="23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7CCFCE0-F6CF-466C-86CD-327A0C7D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817800" y="3200400"/>
            <a:ext cx="10800000" cy="17999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55BC35-1AFE-41E3-884B-7A4BAFA32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94"/>
          <a:stretch/>
        </p:blipFill>
        <p:spPr>
          <a:xfrm>
            <a:off x="4572000" y="5005500"/>
            <a:ext cx="5389800" cy="17999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6B047A-991B-4C69-B193-F2A3155F1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05"/>
          <a:stretch/>
        </p:blipFill>
        <p:spPr>
          <a:xfrm>
            <a:off x="4572000" y="1400983"/>
            <a:ext cx="5410200" cy="17999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1fs beam, closing down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CA" altLang="zh-CN" dirty="0"/>
              <a:t>slit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10um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EFF68-A2E1-42B4-89AB-31D8CE4C044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C1114-E9FA-4A30-B5D4-0F2927D884F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DF04AB-530A-4352-AF23-0ED15B8A351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76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黑色的屏幕&#10;&#10;描述已自动生成">
            <a:extLst>
              <a:ext uri="{FF2B5EF4-FFF2-40B4-BE49-F238E27FC236}">
                <a16:creationId xmlns:a16="http://schemas.microsoft.com/office/drawing/2014/main" id="{135242EA-89FC-4A3D-AD96-06EF8D280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29" r="9030"/>
          <a:stretch/>
        </p:blipFill>
        <p:spPr>
          <a:xfrm>
            <a:off x="4678973" y="1402080"/>
            <a:ext cx="4324350" cy="1800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1fs beam, </a:t>
            </a:r>
            <a:r>
              <a:rPr lang="en-US" altLang="zh-CN" dirty="0"/>
              <a:t>spatial spectrum</a:t>
            </a:r>
            <a:endParaRPr lang="en-CA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8736E5-378E-4249-93F9-39B430A5B78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4"/>
          <a:srcRect l="51082" r="9194"/>
          <a:stretch/>
        </p:blipFill>
        <p:spPr>
          <a:xfrm>
            <a:off x="4689816" y="5017477"/>
            <a:ext cx="4290061" cy="1800000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24" name="内容占位符 4">
            <a:extLst>
              <a:ext uri="{FF2B5EF4-FFF2-40B4-BE49-F238E27FC236}">
                <a16:creationId xmlns:a16="http://schemas.microsoft.com/office/drawing/2014/main" id="{A899CE53-3FFC-458D-841D-95DB57C4FA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9524" y="3212123"/>
            <a:ext cx="10800001" cy="18000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10um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3E85E6E1-571E-4708-8732-939E37890C1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A6BCA7D-3F38-4CD5-9B3C-1D9C0CF44BF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18223EF-769A-4DD9-B3CE-4F38F8EAC2E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4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7CCFCE0-F6CF-466C-86CD-327A0C7D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817797" y="3200400"/>
            <a:ext cx="10799994" cy="17999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55BC35-1AFE-41E3-884B-7A4BAFA327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18"/>
          <a:stretch/>
        </p:blipFill>
        <p:spPr>
          <a:xfrm>
            <a:off x="4572000" y="5007614"/>
            <a:ext cx="5408854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6B047A-991B-4C69-B193-F2A3155F1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12"/>
          <a:stretch/>
        </p:blipFill>
        <p:spPr>
          <a:xfrm>
            <a:off x="4572000" y="1400983"/>
            <a:ext cx="5409522" cy="17999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en-CA" altLang="zh-CN" dirty="0"/>
              <a:t> band 0.1fs beam, closing down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CA" altLang="zh-CN" dirty="0"/>
              <a:t>slit</a:t>
            </a:r>
            <a:endParaRPr lang="en-CA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C1C7E3-BF97-453B-8D07-8C16631EDC50}"/>
              </a:ext>
            </a:extLst>
          </p:cNvPr>
          <p:cNvSpPr txBox="1"/>
          <p:nvPr/>
        </p:nvSpPr>
        <p:spPr>
          <a:xfrm>
            <a:off x="4991100" y="27432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No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175D6A-A4B6-4B72-B201-7095CF0034F0}"/>
              </a:ext>
            </a:extLst>
          </p:cNvPr>
          <p:cNvSpPr txBox="1"/>
          <p:nvPr/>
        </p:nvSpPr>
        <p:spPr>
          <a:xfrm>
            <a:off x="4953000" y="45389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30um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04998B1-D85D-406E-B1CD-0D28A846CC18}"/>
              </a:ext>
            </a:extLst>
          </p:cNvPr>
          <p:cNvSpPr txBox="1"/>
          <p:nvPr/>
        </p:nvSpPr>
        <p:spPr>
          <a:xfrm>
            <a:off x="4991100" y="63677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</a:rPr>
              <a:t>5um slit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EFF68-A2E1-42B4-89AB-31D8CE4C044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28200" y="5161800"/>
            <a:ext cx="1620000" cy="16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C1114-E9FA-4A30-B5D4-0F2927D884F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58346" y="5161800"/>
            <a:ext cx="1620000" cy="16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DF04AB-530A-4352-AF23-0ED15B8A351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7863" y="5161800"/>
            <a:ext cx="1620000" cy="1620000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B12287-AB24-478B-B1DA-426A9F105809}"/>
              </a:ext>
            </a:extLst>
          </p:cNvPr>
          <p:cNvGrpSpPr/>
          <p:nvPr/>
        </p:nvGrpSpPr>
        <p:grpSpPr>
          <a:xfrm>
            <a:off x="152400" y="1547765"/>
            <a:ext cx="4448697" cy="1391162"/>
            <a:chOff x="0" y="1542954"/>
            <a:chExt cx="9144000" cy="2148340"/>
          </a:xfrm>
        </p:grpSpPr>
        <p:pic>
          <p:nvPicPr>
            <p:cNvPr id="61" name="图片 60" descr="图片包含 钟表, 黑色, 笔记本, 电脑&#10;&#10;描述已自动生成">
              <a:extLst>
                <a:ext uri="{FF2B5EF4-FFF2-40B4-BE49-F238E27FC236}">
                  <a16:creationId xmlns:a16="http://schemas.microsoft.com/office/drawing/2014/main" id="{64ADADD7-4DB2-4C49-B22A-9F30B08D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900580"/>
              <a:ext cx="9144000" cy="1402212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E5278DC-76CC-43B0-A9E8-610AB1F89EA6}"/>
                </a:ext>
              </a:extLst>
            </p:cNvPr>
            <p:cNvSpPr txBox="1"/>
            <p:nvPr/>
          </p:nvSpPr>
          <p:spPr>
            <a:xfrm>
              <a:off x="1004954" y="3196585"/>
              <a:ext cx="1943099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713DA5F-7A88-4847-94A7-7D5B5171EE51}"/>
                </a:ext>
              </a:extLst>
            </p:cNvPr>
            <p:cNvSpPr txBox="1"/>
            <p:nvPr/>
          </p:nvSpPr>
          <p:spPr>
            <a:xfrm>
              <a:off x="2095770" y="1582752"/>
              <a:ext cx="2431752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B33773-8067-411C-BD63-FC8E6A22A844}"/>
                </a:ext>
              </a:extLst>
            </p:cNvPr>
            <p:cNvSpPr txBox="1"/>
            <p:nvPr/>
          </p:nvSpPr>
          <p:spPr>
            <a:xfrm>
              <a:off x="5976648" y="1542954"/>
              <a:ext cx="2185851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Crystal2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7582C0-DBF4-4A50-BBF7-5E9F91469D3C}"/>
                </a:ext>
              </a:extLst>
            </p:cNvPr>
            <p:cNvSpPr txBox="1"/>
            <p:nvPr/>
          </p:nvSpPr>
          <p:spPr>
            <a:xfrm>
              <a:off x="6766251" y="3263531"/>
              <a:ext cx="220987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Crystal3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3CCE150-B01E-4E6D-8C0C-F39D31A0D6F6}"/>
                </a:ext>
              </a:extLst>
            </p:cNvPr>
            <p:cNvSpPr txBox="1"/>
            <p:nvPr/>
          </p:nvSpPr>
          <p:spPr>
            <a:xfrm>
              <a:off x="3366776" y="2503629"/>
              <a:ext cx="2133598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24A6A7-FA63-463A-B4F9-E0A77D9BD5D4}"/>
                </a:ext>
              </a:extLst>
            </p:cNvPr>
            <p:cNvSpPr txBox="1"/>
            <p:nvPr/>
          </p:nvSpPr>
          <p:spPr>
            <a:xfrm>
              <a:off x="4826435" y="2494944"/>
              <a:ext cx="2133595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Lens 1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0C9E867-E339-41DC-9F5B-95F64B7717B8}"/>
                </a:ext>
              </a:extLst>
            </p:cNvPr>
            <p:cNvSpPr txBox="1"/>
            <p:nvPr/>
          </p:nvSpPr>
          <p:spPr>
            <a:xfrm>
              <a:off x="4267763" y="1824401"/>
              <a:ext cx="1447800" cy="42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Slit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E847F8-CAA0-4B24-8A89-FC31724B5EE5}"/>
                </a:ext>
              </a:extLst>
            </p:cNvPr>
            <p:cNvSpPr txBox="1"/>
            <p:nvPr/>
          </p:nvSpPr>
          <p:spPr>
            <a:xfrm>
              <a:off x="1356745" y="2208761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AB2391-FA18-4AE0-B90F-C0F126F6F7BA}"/>
                </a:ext>
              </a:extLst>
            </p:cNvPr>
            <p:cNvSpPr txBox="1"/>
            <p:nvPr/>
          </p:nvSpPr>
          <p:spPr>
            <a:xfrm>
              <a:off x="7069574" y="2280529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B0F0"/>
                  </a:solidFill>
                </a:rPr>
                <a:t>3 cm</a:t>
              </a:r>
              <a:endParaRPr lang="zh-CN" altLang="en-US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531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C022A5BACE4D8A86646BFE6F373A" ma:contentTypeVersion="6" ma:contentTypeDescription="Create a new document." ma:contentTypeScope="" ma:versionID="fa09eca8e9885d653412965b564ef40e">
  <xsd:schema xmlns:xsd="http://www.w3.org/2001/XMLSchema" xmlns:xs="http://www.w3.org/2001/XMLSchema" xmlns:p="http://schemas.microsoft.com/office/2006/metadata/properties" xmlns:ns1="http://schemas.microsoft.com/sharepoint/v3" xmlns:ns2="be4c3ea6-cad5-4867-91d9-7216788d6e80" targetNamespace="http://schemas.microsoft.com/office/2006/metadata/properties" ma:root="true" ma:fieldsID="5e650a32204f281424193f6b0635a9f5" ns1:_="" ns2:_="">
    <xsd:import namespace="http://schemas.microsoft.com/sharepoint/v3"/>
    <xsd:import namespace="be4c3ea6-cad5-4867-91d9-7216788d6e8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AreasOfScience" minOccurs="0"/>
                <xsd:element ref="ns2:Instruments" minOccurs="0"/>
                <xsd:element ref="ns2:ContentCategory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c3ea6-cad5-4867-91d9-7216788d6e80" elementFormDefault="qualified">
    <xsd:import namespace="http://schemas.microsoft.com/office/2006/documentManagement/types"/>
    <xsd:import namespace="http://schemas.microsoft.com/office/infopath/2007/PartnerControls"/>
    <xsd:element name="AreasOfScience" ma:index="10" nillable="true" ma:displayName="AreasOfScience" ma:list="{e1f02b6c-c9b2-4349-9939-471bf3a1aa7d}" ma:internalName="AreasOfScience" ma:showField="Title" ma:web="be4c3ea6-cad5-4867-91d9-7216788d6e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struments" ma:index="11" nillable="true" ma:displayName="Instruments" ma:list="{b890da74-bd63-4911-b17a-af6e8f3c956b}" ma:internalName="Instruments" ma:showField="Title" ma:web="be4c3ea6-cad5-4867-91d9-7216788d6e80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ntentCategory1" ma:index="12" nillable="true" ma:displayName="ContentCategory" ma:format="Dropdown" ma:internalName="ContentCategory1">
      <xsd:simpleType>
        <xsd:restriction base="dms:Choice">
          <xsd:enumeration value="Articles"/>
          <xsd:enumeration value="Design Documents"/>
          <xsd:enumeration value="Posters"/>
          <xsd:enumeration value="Talks"/>
          <xsd:enumeration value="XFEL Facilities"/>
          <xsd:enumeration value="X-Ray Inter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sOfScience xmlns="be4c3ea6-cad5-4867-91d9-7216788d6e80"/>
    <ContentCategory1 xmlns="be4c3ea6-cad5-4867-91d9-7216788d6e80">Talks</ContentCategory1>
    <PublishingExpirationDate xmlns="http://schemas.microsoft.com/sharepoint/v3" xsi:nil="true"/>
    <Instruments xmlns="be4c3ea6-cad5-4867-91d9-7216788d6e80">
      <Value>7</Value>
    </Instruments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20C2239-B20E-4DE6-814B-AECCA40A8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4c3ea6-cad5-4867-91d9-7216788d6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38D205-A273-4ABA-A83A-77DB3B1F88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DC465C-0AFA-4B02-8D00-CB14DF55DD98}">
  <ds:schemaRefs>
    <ds:schemaRef ds:uri="http://schemas.microsoft.com/office/2006/metadata/properties"/>
    <ds:schemaRef ds:uri="http://schemas.microsoft.com/office/infopath/2007/PartnerControls"/>
    <ds:schemaRef ds:uri="be4c3ea6-cad5-4867-91d9-7216788d6e80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SLAC_PPT_052412</Template>
  <TotalTime>0</TotalTime>
  <Words>728</Words>
  <Application>Microsoft Office PowerPoint</Application>
  <PresentationFormat>全屏显示(4:3)</PresentationFormat>
  <Paragraphs>282</Paragraphs>
  <Slides>20</Slides>
  <Notes>20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Blank</vt:lpstr>
      <vt:lpstr>SRW Temporal Simulation</vt:lpstr>
      <vt:lpstr>Outline</vt:lpstr>
      <vt:lpstr>Schematics</vt:lpstr>
      <vt:lpstr>Sampling parameter</vt:lpstr>
      <vt:lpstr>Narrow band 50fs beam, no slit</vt:lpstr>
      <vt:lpstr>Broad band 1fs beam, no slit</vt:lpstr>
      <vt:lpstr>Broad band 1fs beam, closing down the slit</vt:lpstr>
      <vt:lpstr>Broad band 1fs beam, spatial spectrum</vt:lpstr>
      <vt:lpstr>Broad band 0.1fs beam, closing down the slit</vt:lpstr>
      <vt:lpstr>Broad band 0.1fs beam, spatial spectrum</vt:lpstr>
      <vt:lpstr>Overall performance</vt:lpstr>
      <vt:lpstr>Narrow band 50fs beam, no slit, Si 220</vt:lpstr>
      <vt:lpstr>Broad band 1fs beam, no slit, Si 220</vt:lpstr>
      <vt:lpstr>Broad band 1fs beam, closing down the slit, Si 220</vt:lpstr>
      <vt:lpstr>Broad band 1fs beam, spatial spectrum, Si 220</vt:lpstr>
      <vt:lpstr>Broad band 0.1fs beam, closing down the slit, Si 220</vt:lpstr>
      <vt:lpstr>Broad band 0.1fs beam, spatial spectrum, Si 220</vt:lpstr>
      <vt:lpstr>Overall performance</vt:lpstr>
      <vt:lpstr>Crystal only, changing miscut, Si 220</vt:lpstr>
      <vt:lpstr>Crystal only, changing pulse duration, Si 220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 Presentation Template - White</dc:title>
  <dc:creator/>
  <cp:lastModifiedBy/>
  <cp:revision>1</cp:revision>
  <dcterms:created xsi:type="dcterms:W3CDTF">2012-06-11T23:50:00Z</dcterms:created>
  <dcterms:modified xsi:type="dcterms:W3CDTF">2020-07-03T07:44:03Z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0x0101003309C022A5BACE4D8A86646BFE6F373A</vt:lpwstr>
  </property>
</Properties>
</file>