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9" r:id="rId5"/>
    <p:sldId id="275" r:id="rId6"/>
    <p:sldId id="264" r:id="rId7"/>
    <p:sldId id="281" r:id="rId8"/>
    <p:sldId id="282" r:id="rId9"/>
    <p:sldId id="291" r:id="rId10"/>
    <p:sldId id="304" r:id="rId11"/>
    <p:sldId id="294" r:id="rId12"/>
    <p:sldId id="30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6" r:id="rId21"/>
    <p:sldId id="309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 autoAdjust="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90" y="624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9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3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2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8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1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9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SRW Temporal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Jun 20</a:t>
            </a:r>
            <a:r>
              <a:rPr lang="en-CA" baseline="30000" dirty="0"/>
              <a:t>th</a:t>
            </a:r>
            <a:r>
              <a:rPr lang="en-CA" dirty="0"/>
              <a:t>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2755011"/>
            <a:ext cx="8281987" cy="635889"/>
          </a:xfrm>
        </p:spPr>
        <p:txBody>
          <a:bodyPr/>
          <a:lstStyle/>
          <a:p>
            <a:r>
              <a:rPr lang="en-CA" dirty="0"/>
              <a:t>4-bounce Monochromator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电脑的屏幕&#10;&#10;描述已自动生成">
            <a:extLst>
              <a:ext uri="{FF2B5EF4-FFF2-40B4-BE49-F238E27FC236}">
                <a16:creationId xmlns:a16="http://schemas.microsoft.com/office/drawing/2014/main" id="{6AEC082B-A58C-4BE8-8977-31D7C88A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2"/>
          <a:stretch/>
        </p:blipFill>
        <p:spPr>
          <a:xfrm>
            <a:off x="4686026" y="4985922"/>
            <a:ext cx="5288473" cy="1800000"/>
          </a:xfrm>
          <a:prstGeom prst="rect">
            <a:avLst/>
          </a:prstGeom>
        </p:spPr>
      </p:pic>
      <p:pic>
        <p:nvPicPr>
          <p:cNvPr id="12" name="图片 11" descr="电脑的屏幕&#10;&#10;描述已自动生成">
            <a:extLst>
              <a:ext uri="{FF2B5EF4-FFF2-40B4-BE49-F238E27FC236}">
                <a16:creationId xmlns:a16="http://schemas.microsoft.com/office/drawing/2014/main" id="{B889B3A0-FB66-431F-A078-81381DF41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4" r="9101"/>
          <a:stretch/>
        </p:blipFill>
        <p:spPr>
          <a:xfrm>
            <a:off x="0" y="3212552"/>
            <a:ext cx="8991599" cy="1800000"/>
          </a:xfrm>
          <a:prstGeom prst="rect">
            <a:avLst/>
          </a:prstGeom>
        </p:spPr>
      </p:pic>
      <p:pic>
        <p:nvPicPr>
          <p:cNvPr id="9" name="图片 8" descr="电脑的屏幕&#10;&#10;描述已自动生成">
            <a:extLst>
              <a:ext uri="{FF2B5EF4-FFF2-40B4-BE49-F238E27FC236}">
                <a16:creationId xmlns:a16="http://schemas.microsoft.com/office/drawing/2014/main" id="{E0738BFD-2423-43BE-9657-F700CDF592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915" r="9218"/>
          <a:stretch/>
        </p:blipFill>
        <p:spPr>
          <a:xfrm>
            <a:off x="4686026" y="1402080"/>
            <a:ext cx="4305573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</a:t>
            </a:r>
            <a:r>
              <a:rPr lang="en-US" altLang="zh-CN" dirty="0"/>
              <a:t>spatial spectrum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B85AEBD-ABB4-4193-BEBC-BCD7034DC9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71420BB-CC3C-4739-B382-7E151C617DA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7A3EDAA-7E4B-434C-84EF-0D00B052EF2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 only, changing </a:t>
            </a:r>
            <a:r>
              <a:rPr lang="en-US" altLang="zh-CN" dirty="0" err="1"/>
              <a:t>miscut</a:t>
            </a:r>
            <a:r>
              <a:rPr lang="en-US" altLang="zh-CN" dirty="0"/>
              <a:t>, Si 220</a:t>
            </a:r>
            <a:endParaRPr lang="en-CA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8EE74E-010B-4071-B451-D4A78193064D}"/>
              </a:ext>
            </a:extLst>
          </p:cNvPr>
          <p:cNvGrpSpPr/>
          <p:nvPr/>
        </p:nvGrpSpPr>
        <p:grpSpPr>
          <a:xfrm>
            <a:off x="1" y="1232834"/>
            <a:ext cx="4260062" cy="1142938"/>
            <a:chOff x="0" y="1414116"/>
            <a:chExt cx="9144000" cy="2453257"/>
          </a:xfrm>
        </p:grpSpPr>
        <p:pic>
          <p:nvPicPr>
            <p:cNvPr id="8" name="图片 7" descr="图片包含 游戏机, 吉他, 画&#10;&#10;描述已自动生成">
              <a:extLst>
                <a:ext uri="{FF2B5EF4-FFF2-40B4-BE49-F238E27FC236}">
                  <a16:creationId xmlns:a16="http://schemas.microsoft.com/office/drawing/2014/main" id="{E8A749AF-7CE3-488A-A441-B01382BF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69524"/>
              <a:ext cx="9144000" cy="16594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C05EBB-E2AC-4CC3-A6D2-2CCBB84162D6}"/>
                </a:ext>
              </a:extLst>
            </p:cNvPr>
            <p:cNvSpPr txBox="1"/>
            <p:nvPr/>
          </p:nvSpPr>
          <p:spPr>
            <a:xfrm>
              <a:off x="1035234" y="3305841"/>
              <a:ext cx="2960728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C1, z = 200m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6D2045-68E7-4B8E-AD21-FC556102651B}"/>
                </a:ext>
              </a:extLst>
            </p:cNvPr>
            <p:cNvSpPr txBox="1"/>
            <p:nvPr/>
          </p:nvSpPr>
          <p:spPr>
            <a:xfrm>
              <a:off x="2689346" y="1414116"/>
              <a:ext cx="2431751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C2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B76494-6058-49C6-B356-DAE4A2FE0DF9}"/>
                </a:ext>
              </a:extLst>
            </p:cNvPr>
            <p:cNvSpPr txBox="1"/>
            <p:nvPr/>
          </p:nvSpPr>
          <p:spPr>
            <a:xfrm>
              <a:off x="5591880" y="1488758"/>
              <a:ext cx="2185852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C3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9C5294-A50D-43F3-B08E-459FF40806EA}"/>
                </a:ext>
              </a:extLst>
            </p:cNvPr>
            <p:cNvSpPr txBox="1"/>
            <p:nvPr/>
          </p:nvSpPr>
          <p:spPr>
            <a:xfrm>
              <a:off x="6433511" y="3233338"/>
              <a:ext cx="1943100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C4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E2B448-6696-4A92-AB80-3DFBC1EC09E2}"/>
                </a:ext>
              </a:extLst>
            </p:cNvPr>
            <p:cNvSpPr txBox="1"/>
            <p:nvPr/>
          </p:nvSpPr>
          <p:spPr>
            <a:xfrm>
              <a:off x="1626396" y="2164418"/>
              <a:ext cx="864319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3cm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D154BD-937F-4708-9E44-C6FE05DDF224}"/>
                </a:ext>
              </a:extLst>
            </p:cNvPr>
            <p:cNvSpPr txBox="1"/>
            <p:nvPr/>
          </p:nvSpPr>
          <p:spPr>
            <a:xfrm>
              <a:off x="4373067" y="2357300"/>
              <a:ext cx="740451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1m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6EC0BD79-1238-4B2D-B45C-18AAE584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568068" y="2346927"/>
            <a:ext cx="6480000" cy="16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84BDE3E-0A96-4D2B-8509-A98AB788C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68070" y="3810000"/>
            <a:ext cx="6480000" cy="1619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81AFAD-9C3C-4818-BC14-2F919C053A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568073" y="5257800"/>
            <a:ext cx="6480000" cy="1620000"/>
          </a:xfrm>
          <a:prstGeom prst="rect">
            <a:avLst/>
          </a:prstGeom>
        </p:spPr>
      </p:pic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0BD303DD-13EA-422E-A934-AEB940D2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8946"/>
              </p:ext>
            </p:extLst>
          </p:nvPr>
        </p:nvGraphicFramePr>
        <p:xfrm>
          <a:off x="5463541" y="1354442"/>
          <a:ext cx="34444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75487312"/>
                    </a:ext>
                  </a:extLst>
                </a:gridCol>
                <a:gridCol w="558555">
                  <a:extLst>
                    <a:ext uri="{9D8B030D-6E8A-4147-A177-3AD203B41FA5}">
                      <a16:colId xmlns:a16="http://schemas.microsoft.com/office/drawing/2014/main" val="1860789350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3030780357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164721499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3298584427"/>
                    </a:ext>
                  </a:extLst>
                </a:gridCol>
              </a:tblGrid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miscut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12839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-0°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1984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-3°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23014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Bottom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-5°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42433"/>
                  </a:ext>
                </a:extLst>
              </a:tr>
            </a:tbl>
          </a:graphicData>
        </a:graphic>
      </p:graphicFrame>
      <p:sp>
        <p:nvSpPr>
          <p:cNvPr id="41" name="Content Placeholder 29">
            <a:extLst>
              <a:ext uri="{FF2B5EF4-FFF2-40B4-BE49-F238E27FC236}">
                <a16:creationId xmlns:a16="http://schemas.microsoft.com/office/drawing/2014/main" id="{A1C3DA51-7446-48FF-91CF-7C713002AE1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10200" y="2627108"/>
            <a:ext cx="3581400" cy="3681998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Parameters:</a:t>
            </a:r>
          </a:p>
          <a:p>
            <a:pPr lvl="1"/>
            <a:r>
              <a:rPr lang="en-US" sz="1400" dirty="0"/>
              <a:t>Incident beam: 10keV, 50um (full width), 1fs</a:t>
            </a:r>
          </a:p>
          <a:p>
            <a:pPr lvl="1"/>
            <a:r>
              <a:rPr lang="en-US" sz="1400" dirty="0"/>
              <a:t>Sampling range: 1.8mm, 1000fs</a:t>
            </a:r>
          </a:p>
          <a:p>
            <a:pPr marL="233362" lvl="1" indent="0">
              <a:buNone/>
            </a:pPr>
            <a:r>
              <a:rPr lang="en-US" sz="1400" dirty="0"/>
              <a:t>Issues:</a:t>
            </a:r>
          </a:p>
          <a:p>
            <a:pPr lvl="1"/>
            <a:r>
              <a:rPr lang="en-US" sz="1400" dirty="0"/>
              <a:t>Looks alright now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895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 only, changing pulse duration, Si 220</a:t>
            </a:r>
            <a:endParaRPr lang="en-CA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8EE74E-010B-4071-B451-D4A78193064D}"/>
              </a:ext>
            </a:extLst>
          </p:cNvPr>
          <p:cNvGrpSpPr/>
          <p:nvPr/>
        </p:nvGrpSpPr>
        <p:grpSpPr>
          <a:xfrm>
            <a:off x="1" y="1232834"/>
            <a:ext cx="4260062" cy="1142938"/>
            <a:chOff x="0" y="1414116"/>
            <a:chExt cx="9144000" cy="2453257"/>
          </a:xfrm>
        </p:grpSpPr>
        <p:pic>
          <p:nvPicPr>
            <p:cNvPr id="8" name="图片 7" descr="图片包含 游戏机, 吉他, 画&#10;&#10;描述已自动生成">
              <a:extLst>
                <a:ext uri="{FF2B5EF4-FFF2-40B4-BE49-F238E27FC236}">
                  <a16:creationId xmlns:a16="http://schemas.microsoft.com/office/drawing/2014/main" id="{E8A749AF-7CE3-488A-A441-B01382BF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69524"/>
              <a:ext cx="9144000" cy="16594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C05EBB-E2AC-4CC3-A6D2-2CCBB84162D6}"/>
                </a:ext>
              </a:extLst>
            </p:cNvPr>
            <p:cNvSpPr txBox="1"/>
            <p:nvPr/>
          </p:nvSpPr>
          <p:spPr>
            <a:xfrm>
              <a:off x="1035234" y="3305841"/>
              <a:ext cx="2960728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C1, z = 200m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6D2045-68E7-4B8E-AD21-FC556102651B}"/>
                </a:ext>
              </a:extLst>
            </p:cNvPr>
            <p:cNvSpPr txBox="1"/>
            <p:nvPr/>
          </p:nvSpPr>
          <p:spPr>
            <a:xfrm>
              <a:off x="2689346" y="1414116"/>
              <a:ext cx="2431751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C2, -5 deg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B76494-6058-49C6-B356-DAE4A2FE0DF9}"/>
                </a:ext>
              </a:extLst>
            </p:cNvPr>
            <p:cNvSpPr txBox="1"/>
            <p:nvPr/>
          </p:nvSpPr>
          <p:spPr>
            <a:xfrm>
              <a:off x="5591880" y="1488758"/>
              <a:ext cx="2185852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C3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9C5294-A50D-43F3-B08E-459FF40806EA}"/>
                </a:ext>
              </a:extLst>
            </p:cNvPr>
            <p:cNvSpPr txBox="1"/>
            <p:nvPr/>
          </p:nvSpPr>
          <p:spPr>
            <a:xfrm>
              <a:off x="6433511" y="3233338"/>
              <a:ext cx="1943100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C4, 5 deg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E2B448-6696-4A92-AB80-3DFBC1EC09E2}"/>
                </a:ext>
              </a:extLst>
            </p:cNvPr>
            <p:cNvSpPr txBox="1"/>
            <p:nvPr/>
          </p:nvSpPr>
          <p:spPr>
            <a:xfrm>
              <a:off x="1626396" y="2164418"/>
              <a:ext cx="864319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3cm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D154BD-937F-4708-9E44-C6FE05DDF224}"/>
                </a:ext>
              </a:extLst>
            </p:cNvPr>
            <p:cNvSpPr txBox="1"/>
            <p:nvPr/>
          </p:nvSpPr>
          <p:spPr>
            <a:xfrm>
              <a:off x="4373067" y="2357300"/>
              <a:ext cx="740451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1m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6EC0BD79-1238-4B2D-B45C-18AAE584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568068" y="2346927"/>
            <a:ext cx="6480000" cy="16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84BDE3E-0A96-4D2B-8509-A98AB788C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68070" y="3810000"/>
            <a:ext cx="6480000" cy="1619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81AFAD-9C3C-4818-BC14-2F919C053A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568073" y="5257800"/>
            <a:ext cx="6480000" cy="1620000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5DB6E62-07B5-4FB6-A18E-2D7B79820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44709"/>
              </p:ext>
            </p:extLst>
          </p:nvPr>
        </p:nvGraphicFramePr>
        <p:xfrm>
          <a:off x="5727266" y="1348889"/>
          <a:ext cx="2209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451">
                  <a:extLst>
                    <a:ext uri="{9D8B030D-6E8A-4147-A177-3AD203B41FA5}">
                      <a16:colId xmlns:a16="http://schemas.microsoft.com/office/drawing/2014/main" val="2508812721"/>
                    </a:ext>
                  </a:extLst>
                </a:gridCol>
                <a:gridCol w="1474349">
                  <a:extLst>
                    <a:ext uri="{9D8B030D-6E8A-4147-A177-3AD203B41FA5}">
                      <a16:colId xmlns:a16="http://schemas.microsoft.com/office/drawing/2014/main" val="4227102101"/>
                    </a:ext>
                  </a:extLst>
                </a:gridCol>
              </a:tblGrid>
              <a:tr h="272317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Pulse duration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57718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8076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14628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Bottom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50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85531"/>
                  </a:ext>
                </a:extLst>
              </a:tr>
            </a:tbl>
          </a:graphicData>
        </a:graphic>
      </p:graphicFrame>
      <p:sp>
        <p:nvSpPr>
          <p:cNvPr id="21" name="Content Placeholder 29">
            <a:extLst>
              <a:ext uri="{FF2B5EF4-FFF2-40B4-BE49-F238E27FC236}">
                <a16:creationId xmlns:a16="http://schemas.microsoft.com/office/drawing/2014/main" id="{9702A31B-1747-4FF6-8502-95CCFDEE3B63}"/>
              </a:ext>
            </a:extLst>
          </p:cNvPr>
          <p:cNvSpPr txBox="1">
            <a:spLocks/>
          </p:cNvSpPr>
          <p:nvPr/>
        </p:nvSpPr>
        <p:spPr>
          <a:xfrm>
            <a:off x="5410200" y="2627108"/>
            <a:ext cx="3581400" cy="36819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2" lvl="1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22" name="Content Placeholder 29">
            <a:extLst>
              <a:ext uri="{FF2B5EF4-FFF2-40B4-BE49-F238E27FC236}">
                <a16:creationId xmlns:a16="http://schemas.microsoft.com/office/drawing/2014/main" id="{73DEE189-048C-4169-9816-3163E21719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62600" y="2779508"/>
            <a:ext cx="3581400" cy="3681998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Looks alright now</a:t>
            </a:r>
          </a:p>
        </p:txBody>
      </p:sp>
    </p:spTree>
    <p:extLst>
      <p:ext uri="{BB962C8B-B14F-4D97-AF65-F5344CB8AC3E}">
        <p14:creationId xmlns:p14="http://schemas.microsoft.com/office/powerpoint/2010/main" val="33051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</a:t>
            </a:r>
            <a:r>
              <a:rPr lang="en-US" altLang="zh-CN" dirty="0"/>
              <a:t>, Si 220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3" y="5059166"/>
            <a:ext cx="10793004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no slit, Si 220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0" y="5059166"/>
            <a:ext cx="10792998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电脑的屏幕&#10;&#10;描述已自动生成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800" y="3200400"/>
            <a:ext cx="10800000" cy="1800000"/>
          </a:xfrm>
          <a:prstGeom prst="rect">
            <a:avLst/>
          </a:prstGeom>
        </p:spPr>
      </p:pic>
      <p:pic>
        <p:nvPicPr>
          <p:cNvPr id="10" name="图片 9" descr="电脑的屏幕&#10;&#10;描述已自动生成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4"/>
          <a:stretch/>
        </p:blipFill>
        <p:spPr>
          <a:xfrm>
            <a:off x="4572000" y="5005500"/>
            <a:ext cx="5389800" cy="1800000"/>
          </a:xfrm>
          <a:prstGeom prst="rect">
            <a:avLst/>
          </a:prstGeom>
        </p:spPr>
      </p:pic>
      <p:pic>
        <p:nvPicPr>
          <p:cNvPr id="6" name="图片 5" descr="电脑的屏幕&#10;&#10;描述已自动生成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05"/>
          <a:stretch/>
        </p:blipFill>
        <p:spPr>
          <a:xfrm>
            <a:off x="4572000" y="1400983"/>
            <a:ext cx="541020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5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黑色的屏幕&#10;&#10;描述已自动生成">
            <a:extLst>
              <a:ext uri="{FF2B5EF4-FFF2-40B4-BE49-F238E27FC236}">
                <a16:creationId xmlns:a16="http://schemas.microsoft.com/office/drawing/2014/main" id="{34A09945-3BDA-403C-A5BC-5ACEECCDF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4"/>
          <a:stretch/>
        </p:blipFill>
        <p:spPr>
          <a:xfrm>
            <a:off x="4572000" y="4988149"/>
            <a:ext cx="5389800" cy="1800000"/>
          </a:xfrm>
          <a:prstGeom prst="rect">
            <a:avLst/>
          </a:prstGeom>
        </p:spPr>
      </p:pic>
      <p:pic>
        <p:nvPicPr>
          <p:cNvPr id="9" name="图片 8" descr="黑色的屏幕&#10;&#10;描述已自动生成">
            <a:extLst>
              <a:ext uri="{FF2B5EF4-FFF2-40B4-BE49-F238E27FC236}">
                <a16:creationId xmlns:a16="http://schemas.microsoft.com/office/drawing/2014/main" id="{E7BD7D76-339B-4454-B955-F010B181F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05"/>
          <a:stretch/>
        </p:blipFill>
        <p:spPr>
          <a:xfrm>
            <a:off x="4572000" y="1402080"/>
            <a:ext cx="541020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</a:t>
            </a:r>
            <a:r>
              <a:rPr lang="en-US" altLang="zh-CN" dirty="0"/>
              <a:t>spatial spectrum,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A899CE53-3FFC-458D-841D-95DB57C4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524" y="3212123"/>
            <a:ext cx="10800000" cy="180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ECAC5E0-BCF0-4071-85F8-2774FEAF8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0A4D02-9350-4FB0-9363-14BC25575D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5580B8D-B8B4-43F1-9D63-12A5C5FD5EF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7" y="3200400"/>
            <a:ext cx="10799994" cy="1799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2000" y="5007615"/>
            <a:ext cx="5408854" cy="1799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2000" y="1400983"/>
            <a:ext cx="5409522" cy="1799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8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4" y="3200400"/>
            <a:ext cx="10799988" cy="1799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1999" y="5007615"/>
            <a:ext cx="5408852" cy="1799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1999" y="1400983"/>
            <a:ext cx="5409519" cy="1799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</a:t>
            </a:r>
            <a:r>
              <a:rPr lang="en-US" altLang="zh-CN" dirty="0"/>
              <a:t>spatial spectrum,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49ED4D6-7AB6-412E-88DC-3D7980173D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7417BF-D071-4DFA-99A4-0292D89B13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BDF9215-94A9-47FC-8577-047E1251D3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altLang="zh-CN" dirty="0"/>
              <a:t>Hasan’s 4 bounce monochromator setup</a:t>
            </a:r>
            <a:endParaRPr lang="en-US" dirty="0"/>
          </a:p>
          <a:p>
            <a:pPr lvl="1"/>
            <a:r>
              <a:rPr lang="en-US" dirty="0"/>
              <a:t>SRW sampling parameters</a:t>
            </a:r>
          </a:p>
          <a:p>
            <a:pPr lvl="1"/>
            <a:r>
              <a:rPr lang="en-US" dirty="0"/>
              <a:t>Performance, Si 111</a:t>
            </a:r>
          </a:p>
          <a:p>
            <a:pPr lvl="2"/>
            <a:r>
              <a:rPr lang="en-US" dirty="0"/>
              <a:t>Narrow band 50fs beam</a:t>
            </a:r>
          </a:p>
          <a:p>
            <a:pPr lvl="2"/>
            <a:r>
              <a:rPr lang="en-US" dirty="0"/>
              <a:t>Broad band 1fs beam</a:t>
            </a:r>
          </a:p>
          <a:p>
            <a:pPr lvl="2"/>
            <a:r>
              <a:rPr lang="en-US" dirty="0"/>
              <a:t>Super broad band 0.1fs beam</a:t>
            </a:r>
          </a:p>
          <a:p>
            <a:pPr lvl="1"/>
            <a:r>
              <a:rPr lang="en-US" dirty="0"/>
              <a:t>Performance, Si 220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108950" cy="2575306"/>
          </a:xfrm>
        </p:spPr>
        <p:txBody>
          <a:bodyPr>
            <a:normAutofit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Incident beam: 10keV, w0 = 50um (full width)</a:t>
            </a:r>
          </a:p>
          <a:p>
            <a:pPr lvl="1"/>
            <a:r>
              <a:rPr lang="en-US" dirty="0"/>
              <a:t>Si 111 crystal with 1cm thickness</a:t>
            </a:r>
          </a:p>
          <a:p>
            <a:pPr lvl="1"/>
            <a:r>
              <a:rPr lang="en-US" dirty="0"/>
              <a:t>Achromatic lens</a:t>
            </a:r>
          </a:p>
          <a:p>
            <a:pPr lvl="1"/>
            <a:r>
              <a:rPr lang="en-US" dirty="0"/>
              <a:t>Vertical slit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A17FD1-5BCC-42E2-83F0-D4267C53FFE4}"/>
              </a:ext>
            </a:extLst>
          </p:cNvPr>
          <p:cNvGrpSpPr/>
          <p:nvPr/>
        </p:nvGrpSpPr>
        <p:grpSpPr>
          <a:xfrm>
            <a:off x="0" y="1611264"/>
            <a:ext cx="9144000" cy="2024194"/>
            <a:chOff x="0" y="1611264"/>
            <a:chExt cx="9144000" cy="2024194"/>
          </a:xfrm>
        </p:grpSpPr>
        <p:pic>
          <p:nvPicPr>
            <p:cNvPr id="5" name="图片 4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BA775551-FA43-47AD-8EB1-15F430F1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9DE1D07-D5FB-4CD8-9B9A-AB71DD4C2206}"/>
                </a:ext>
              </a:extLst>
            </p:cNvPr>
            <p:cNvSpPr txBox="1"/>
            <p:nvPr/>
          </p:nvSpPr>
          <p:spPr>
            <a:xfrm>
              <a:off x="737182" y="3207218"/>
              <a:ext cx="194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Crystal0, z = 200m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F4068C-35CD-4BD4-A452-580398554022}"/>
                </a:ext>
              </a:extLst>
            </p:cNvPr>
            <p:cNvSpPr txBox="1"/>
            <p:nvPr/>
          </p:nvSpPr>
          <p:spPr>
            <a:xfrm>
              <a:off x="1732178" y="1611264"/>
              <a:ext cx="2431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Crystal1, -5 deg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miscut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0CB4EC-85AF-4951-B081-D0D93591EACE}"/>
                </a:ext>
              </a:extLst>
            </p:cNvPr>
            <p:cNvSpPr txBox="1"/>
            <p:nvPr/>
          </p:nvSpPr>
          <p:spPr>
            <a:xfrm>
              <a:off x="6019800" y="1643674"/>
              <a:ext cx="2185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Crystal2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8ECB4B-0BAB-491E-B646-46E343AA5B27}"/>
                </a:ext>
              </a:extLst>
            </p:cNvPr>
            <p:cNvSpPr txBox="1"/>
            <p:nvPr/>
          </p:nvSpPr>
          <p:spPr>
            <a:xfrm>
              <a:off x="6345522" y="3296904"/>
              <a:ext cx="22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Crystal3, 5 deg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miscut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9430B70-5134-4F60-B2DB-F9FF19EFAEE7}"/>
                </a:ext>
              </a:extLst>
            </p:cNvPr>
            <p:cNvSpPr txBox="1"/>
            <p:nvPr/>
          </p:nvSpPr>
          <p:spPr>
            <a:xfrm>
              <a:off x="3200965" y="2565220"/>
              <a:ext cx="2133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Lens 0, f = 1m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2CB800-93A6-486D-868D-9B0F526FDF1F}"/>
                </a:ext>
              </a:extLst>
            </p:cNvPr>
            <p:cNvSpPr txBox="1"/>
            <p:nvPr/>
          </p:nvSpPr>
          <p:spPr>
            <a:xfrm>
              <a:off x="4826435" y="2562620"/>
              <a:ext cx="213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Lens 1, f = 1m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728F0A-36C7-4203-976E-C220733343B3}"/>
                </a:ext>
              </a:extLst>
            </p:cNvPr>
            <p:cNvSpPr txBox="1"/>
            <p:nvPr/>
          </p:nvSpPr>
          <p:spPr>
            <a:xfrm>
              <a:off x="4267764" y="18914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Slit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D30EB5A-5526-492E-BD9E-9D512AAFBE99}"/>
                </a:ext>
              </a:extLst>
            </p:cNvPr>
            <p:cNvSpPr txBox="1"/>
            <p:nvPr/>
          </p:nvSpPr>
          <p:spPr>
            <a:xfrm>
              <a:off x="765757" y="2324687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Path length 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F82C79B-96E4-428F-9D80-15C7A3FA26CB}"/>
                </a:ext>
              </a:extLst>
            </p:cNvPr>
            <p:cNvSpPr txBox="1"/>
            <p:nvPr/>
          </p:nvSpPr>
          <p:spPr>
            <a:xfrm>
              <a:off x="7191411" y="2388370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Spatial:</a:t>
                </a:r>
              </a:p>
              <a:p>
                <a:pPr lvl="2"/>
                <a:r>
                  <a:rPr lang="en-US" dirty="0" err="1"/>
                  <a:t>nx</a:t>
                </a:r>
                <a:r>
                  <a:rPr lang="en-US" dirty="0"/>
                  <a:t> = 2, </a:t>
                </a:r>
                <a:r>
                  <a:rPr lang="en-US" dirty="0" err="1"/>
                  <a:t>ny</a:t>
                </a:r>
                <a:r>
                  <a:rPr lang="en-US" dirty="0"/>
                  <a:t> = 5000 for “1D” simulation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 sigma of incident beam width in both x and y</a:t>
                </a:r>
              </a:p>
              <a:p>
                <a:pPr lvl="2"/>
                <a:r>
                  <a:rPr lang="en-US" dirty="0"/>
                  <a:t>resolution </a:t>
                </a:r>
                <a:r>
                  <a:rPr lang="en-US" dirty="0" err="1"/>
                  <a:t>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:r>
                  <a:rPr lang="en-US" dirty="0" err="1"/>
                  <a:t>ny</a:t>
                </a:r>
                <a:endParaRPr lang="en-US" dirty="0"/>
              </a:p>
              <a:p>
                <a:pPr lvl="1"/>
                <a:r>
                  <a:rPr lang="en-US" dirty="0"/>
                  <a:t>Temporal:</a:t>
                </a:r>
              </a:p>
              <a:p>
                <a:pPr lvl="2"/>
                <a:r>
                  <a:rPr lang="en-US" dirty="0"/>
                  <a:t>resolution dt: 0.5fs if pulse duration &gt;=5fs pulses, 0.1fs else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beam stretching after asymmetric reflection</a:t>
                </a:r>
              </a:p>
              <a:p>
                <a:pPr lvl="2"/>
                <a:r>
                  <a:rPr lang="en-US" dirty="0" err="1"/>
                  <a:t>nz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/ dt</a:t>
                </a:r>
              </a:p>
              <a:p>
                <a:pPr lvl="1"/>
                <a:r>
                  <a:rPr lang="en-US" dirty="0"/>
                  <a:t>Energy:</a:t>
                </a:r>
              </a:p>
              <a:p>
                <a:pPr lvl="2"/>
                <a:r>
                  <a:rPr lang="en-US" dirty="0"/>
                  <a:t>resolution dev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altLang="zh-CN" dirty="0" err="1"/>
                  <a:t>nev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nz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dev * </a:t>
                </a:r>
                <a:r>
                  <a:rPr lang="en-US" dirty="0" err="1"/>
                  <a:t>nz</a:t>
                </a: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3" y="5059166"/>
            <a:ext cx="10793004" cy="1798833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no slit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0" y="5059166"/>
            <a:ext cx="10792998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800" y="3200400"/>
            <a:ext cx="10800000" cy="179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4"/>
          <a:stretch/>
        </p:blipFill>
        <p:spPr>
          <a:xfrm>
            <a:off x="4572000" y="5005500"/>
            <a:ext cx="5389800" cy="1799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05"/>
          <a:stretch/>
        </p:blipFill>
        <p:spPr>
          <a:xfrm>
            <a:off x="4572000" y="1400983"/>
            <a:ext cx="5410200" cy="17999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黑色的屏幕&#10;&#10;描述已自动生成">
            <a:extLst>
              <a:ext uri="{FF2B5EF4-FFF2-40B4-BE49-F238E27FC236}">
                <a16:creationId xmlns:a16="http://schemas.microsoft.com/office/drawing/2014/main" id="{135242EA-89FC-4A3D-AD96-06EF8D280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29" r="9030"/>
          <a:stretch/>
        </p:blipFill>
        <p:spPr>
          <a:xfrm>
            <a:off x="4678973" y="1402080"/>
            <a:ext cx="432435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</a:t>
            </a:r>
            <a:r>
              <a:rPr lang="en-US" altLang="zh-CN" dirty="0"/>
              <a:t>spatial spectrum</a:t>
            </a:r>
            <a:endParaRPr lang="en-CA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4"/>
          <a:srcRect l="51082" r="9194"/>
          <a:stretch/>
        </p:blipFill>
        <p:spPr>
          <a:xfrm>
            <a:off x="4689816" y="5017477"/>
            <a:ext cx="4290061" cy="1800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A899CE53-3FFC-458D-841D-95DB57C4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524" y="3212123"/>
            <a:ext cx="10800001" cy="180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E85E6E1-571E-4708-8732-939E37890C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A6BCA7D-3F38-4CD5-9B3C-1D9C0CF44B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18223EF-769A-4DD9-B3CE-4F38F8EAC2E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7" y="3200400"/>
            <a:ext cx="10799994" cy="179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2000" y="5007614"/>
            <a:ext cx="5408854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2000" y="1400983"/>
            <a:ext cx="5409522" cy="17999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531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648</Words>
  <Application>Microsoft Office PowerPoint</Application>
  <PresentationFormat>全屏显示(4:3)</PresentationFormat>
  <Paragraphs>267</Paragraphs>
  <Slides>18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Blank</vt:lpstr>
      <vt:lpstr>SRW Temporal Simulation</vt:lpstr>
      <vt:lpstr>Outline</vt:lpstr>
      <vt:lpstr>Schematics</vt:lpstr>
      <vt:lpstr>Sampling parameter</vt:lpstr>
      <vt:lpstr>Narrow band 50fs beam, no slit</vt:lpstr>
      <vt:lpstr>Broad band 1fs beam, no slit</vt:lpstr>
      <vt:lpstr>Broad band 1fs beam, closing down the slit</vt:lpstr>
      <vt:lpstr>Broad band 1fs beam, spatial spectrum</vt:lpstr>
      <vt:lpstr>Broad band 0.1fs beam, closing down the slit</vt:lpstr>
      <vt:lpstr>Broad band 0.1fs beam, spatial spectrum</vt:lpstr>
      <vt:lpstr>Crystal only, changing miscut, Si 220</vt:lpstr>
      <vt:lpstr>Crystal only, changing pulse duration, Si 220</vt:lpstr>
      <vt:lpstr>Narrow band 50fs beam, no slit, Si 220</vt:lpstr>
      <vt:lpstr>Broad band 1fs beam, no slit, Si 220</vt:lpstr>
      <vt:lpstr>Broad band 1fs beam, closing down the slit, Si 220</vt:lpstr>
      <vt:lpstr>Broad band 1fs beam, spatial spectrum, Si 220</vt:lpstr>
      <vt:lpstr>Broad band 0.1fs beam, closing down the slit, Si 220</vt:lpstr>
      <vt:lpstr>Broad band 0.1fs beam, spatial spectrum, Si 220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2020-06-19T23:57:47Z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