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4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Bug Killers…"/>
          <p:cNvSpPr txBox="1"/>
          <p:nvPr>
            <p:ph type="body" idx="21"/>
          </p:nvPr>
        </p:nvSpPr>
        <p:spPr>
          <a:xfrm>
            <a:off x="1201340" y="11237326"/>
            <a:ext cx="21971003" cy="1259515"/>
          </a:xfrm>
          <a:prstGeom prst="rect">
            <a:avLst/>
          </a:prstGeom>
          <a:extLst>
            <a:ext uri="{C572A759-6A51-4108-AA02-DFA0A04FC94B}">
              <ma14:wrappingTextBoxFlag xmlns:ma14="http://schemas.microsoft.com/office/mac/drawingml/2011/main" val="1"/>
            </a:ext>
          </a:extLst>
        </p:spPr>
        <p:txBody>
          <a:bodyPr/>
          <a:lstStyle/>
          <a:p>
            <a:pPr/>
            <a:r>
              <a:t>Bug Killers </a:t>
            </a:r>
          </a:p>
          <a:p>
            <a:pPr/>
            <a:r>
              <a:t>Apr 10, 2025</a:t>
            </a:r>
          </a:p>
        </p:txBody>
      </p:sp>
      <p:sp>
        <p:nvSpPr>
          <p:cNvPr id="172" name="RG-SAN: Rule-Guided Spatial Awareness Network for End-to-End 3D Referring Expression Segmentation"/>
          <p:cNvSpPr txBox="1"/>
          <p:nvPr>
            <p:ph type="ctrTitle"/>
          </p:nvPr>
        </p:nvSpPr>
        <p:spPr>
          <a:prstGeom prst="rect">
            <a:avLst/>
          </a:prstGeom>
        </p:spPr>
        <p:txBody>
          <a:bodyPr/>
          <a:lstStyle>
            <a:lvl1pPr defTabSz="2023821">
              <a:defRPr spc="-192" sz="9628"/>
            </a:lvl1pPr>
          </a:lstStyle>
          <a:p>
            <a:pPr/>
            <a:r>
              <a:t>RG-SAN: Rule-Guided Spatial Awareness Network for End-to-End 3D Referring Expression Segmentation</a:t>
            </a:r>
          </a:p>
        </p:txBody>
      </p:sp>
      <p:sp>
        <p:nvSpPr>
          <p:cNvPr id="173" name="Changli Wu, Qi Chen, Jiayi Ji, Haowei Wang, Yiwei Ma, You Huang, Gen Luo, Hao Fei, Xiaoshuai Sun, Rongrong Ji"/>
          <p:cNvSpPr txBox="1"/>
          <p:nvPr>
            <p:ph type="subTitle" sz="quarter" idx="1"/>
          </p:nvPr>
        </p:nvSpPr>
        <p:spPr>
          <a:prstGeom prst="rect">
            <a:avLst/>
          </a:prstGeom>
        </p:spPr>
        <p:txBody>
          <a:bodyPr/>
          <a:lstStyle/>
          <a:p>
            <a:pPr/>
            <a:r>
              <a:t>Changli Wu, Qi Chen, Jiayi Ji, Haowei Wang, Yiwei Ma, You Huang, Gen Luo, Hao Fei, Xiaoshuai Sun, Rongrong Ji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Ablation Studies"/>
          <p:cNvSpPr txBox="1"/>
          <p:nvPr>
            <p:ph type="title"/>
          </p:nvPr>
        </p:nvSpPr>
        <p:spPr>
          <a:prstGeom prst="rect">
            <a:avLst/>
          </a:prstGeom>
        </p:spPr>
        <p:txBody>
          <a:bodyPr/>
          <a:lstStyle/>
          <a:p>
            <a:pPr/>
            <a:r>
              <a:t>Ablation Studies</a:t>
            </a:r>
          </a:p>
        </p:txBody>
      </p:sp>
      <p:sp>
        <p:nvSpPr>
          <p:cNvPr id="207" name="TLM Effectivene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TLM Effectiveness</a:t>
            </a:r>
          </a:p>
        </p:txBody>
      </p:sp>
      <p:sp>
        <p:nvSpPr>
          <p:cNvPr id="208" name="Without TLM → 10%+ drop in mIoU"/>
          <p:cNvSpPr txBox="1"/>
          <p:nvPr>
            <p:ph type="body" sz="half" idx="1"/>
          </p:nvPr>
        </p:nvSpPr>
        <p:spPr>
          <a:xfrm>
            <a:off x="6018525" y="4248504"/>
            <a:ext cx="10674444" cy="8256012"/>
          </a:xfrm>
          <a:prstGeom prst="rect">
            <a:avLst/>
          </a:prstGeom>
        </p:spPr>
        <p:txBody>
          <a:bodyPr/>
          <a:lstStyle/>
          <a:p>
            <a:pPr/>
            <a:r>
              <a:t>Without TLM → 10%+ drop in mIoU</a:t>
            </a:r>
          </a:p>
        </p:txBody>
      </p:sp>
      <p:pic>
        <p:nvPicPr>
          <p:cNvPr id="209" name="CleanShot 2025-04-09 at 22.57.37@2x.png" descr="CleanShot 2025-04-09 at 22.57.37@2x.png"/>
          <p:cNvPicPr>
            <a:picLocks noChangeAspect="1"/>
          </p:cNvPicPr>
          <p:nvPr/>
        </p:nvPicPr>
        <p:blipFill>
          <a:blip r:embed="rId2">
            <a:extLst/>
          </a:blip>
          <a:stretch>
            <a:fillRect/>
          </a:stretch>
        </p:blipFill>
        <p:spPr>
          <a:xfrm>
            <a:off x="6185328" y="5684177"/>
            <a:ext cx="10580569" cy="585526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Ablation Studies"/>
          <p:cNvSpPr txBox="1"/>
          <p:nvPr>
            <p:ph type="title"/>
          </p:nvPr>
        </p:nvSpPr>
        <p:spPr>
          <a:prstGeom prst="rect">
            <a:avLst/>
          </a:prstGeom>
        </p:spPr>
        <p:txBody>
          <a:bodyPr/>
          <a:lstStyle/>
          <a:p>
            <a:pPr/>
            <a:r>
              <a:t>Ablation Studies</a:t>
            </a:r>
          </a:p>
        </p:txBody>
      </p:sp>
      <p:sp>
        <p:nvSpPr>
          <p:cNvPr id="212" name="Positional Encoding Comparis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Positional Encoding Comparison</a:t>
            </a:r>
          </a:p>
        </p:txBody>
      </p:sp>
      <p:sp>
        <p:nvSpPr>
          <p:cNvPr id="213" name="Table-based RPE performs best…"/>
          <p:cNvSpPr txBox="1"/>
          <p:nvPr>
            <p:ph type="body" sz="half" idx="1"/>
          </p:nvPr>
        </p:nvSpPr>
        <p:spPr>
          <a:xfrm>
            <a:off x="5590435" y="4025769"/>
            <a:ext cx="15369722" cy="8256011"/>
          </a:xfrm>
          <a:prstGeom prst="rect">
            <a:avLst/>
          </a:prstGeom>
        </p:spPr>
        <p:txBody>
          <a:bodyPr/>
          <a:lstStyle/>
          <a:p>
            <a:pPr/>
            <a:r>
              <a:t>Table-based RPE performs best</a:t>
            </a:r>
          </a:p>
          <a:p>
            <a:pPr/>
            <a:r>
              <a:t>Absolute PE may even hurt performance</a:t>
            </a:r>
          </a:p>
        </p:txBody>
      </p:sp>
      <p:pic>
        <p:nvPicPr>
          <p:cNvPr id="214" name="CleanShot 2025-04-09 at 22.59.00@2x.png" descr="CleanShot 2025-04-09 at 22.59.00@2x.png"/>
          <p:cNvPicPr>
            <a:picLocks noChangeAspect="1"/>
          </p:cNvPicPr>
          <p:nvPr/>
        </p:nvPicPr>
        <p:blipFill>
          <a:blip r:embed="rId2">
            <a:extLst/>
          </a:blip>
          <a:stretch>
            <a:fillRect/>
          </a:stretch>
        </p:blipFill>
        <p:spPr>
          <a:xfrm>
            <a:off x="5968206" y="6243423"/>
            <a:ext cx="11410990" cy="706262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Ablation Studies"/>
          <p:cNvSpPr txBox="1"/>
          <p:nvPr>
            <p:ph type="title"/>
          </p:nvPr>
        </p:nvSpPr>
        <p:spPr>
          <a:prstGeom prst="rect">
            <a:avLst/>
          </a:prstGeom>
        </p:spPr>
        <p:txBody>
          <a:bodyPr/>
          <a:lstStyle/>
          <a:p>
            <a:pPr/>
            <a:r>
              <a:t>Ablation Studies</a:t>
            </a:r>
          </a:p>
        </p:txBody>
      </p:sp>
      <p:sp>
        <p:nvSpPr>
          <p:cNvPr id="217" name="Rule-guided Weak Supervision (RW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Rule-guided Weak Supervision (RWS)</a:t>
            </a:r>
          </a:p>
        </p:txBody>
      </p:sp>
      <p:sp>
        <p:nvSpPr>
          <p:cNvPr id="218" name="op-1 Attention (w/o RWS): Less consistent supervision, lower accuracy.…"/>
          <p:cNvSpPr txBox="1"/>
          <p:nvPr>
            <p:ph type="body" sz="half" idx="1"/>
          </p:nvPr>
        </p:nvSpPr>
        <p:spPr>
          <a:xfrm>
            <a:off x="1258165" y="4025769"/>
            <a:ext cx="11082669" cy="8256011"/>
          </a:xfrm>
          <a:prstGeom prst="rect">
            <a:avLst/>
          </a:prstGeom>
        </p:spPr>
        <p:txBody>
          <a:bodyPr/>
          <a:lstStyle/>
          <a:p>
            <a:pPr/>
            <a:r>
              <a:t>op-1 Attention (w/o RWS): Less consistent supervision, lower accuracy.</a:t>
            </a:r>
          </a:p>
          <a:p>
            <a:pPr/>
            <a:r>
              <a:t>Dependency Root only: Slight improvement.</a:t>
            </a:r>
          </a:p>
          <a:p>
            <a:pPr/>
            <a:r>
              <a:t>Rule-guided Target Selection (RTS): Achieves the best results by accurately identifying the true referring noun, improving mIoU by +3.3 over the baseline.</a:t>
            </a:r>
          </a:p>
        </p:txBody>
      </p:sp>
      <p:pic>
        <p:nvPicPr>
          <p:cNvPr id="219" name="CleanShot 2025-04-09 at 23.01.16@2x.png" descr="CleanShot 2025-04-09 at 23.01.16@2x.png"/>
          <p:cNvPicPr>
            <a:picLocks noChangeAspect="1"/>
          </p:cNvPicPr>
          <p:nvPr/>
        </p:nvPicPr>
        <p:blipFill>
          <a:blip r:embed="rId2">
            <a:extLst/>
          </a:blip>
          <a:stretch>
            <a:fillRect/>
          </a:stretch>
        </p:blipFill>
        <p:spPr>
          <a:xfrm>
            <a:off x="12869015" y="4404376"/>
            <a:ext cx="10229633" cy="633144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Ablation Studies"/>
          <p:cNvSpPr txBox="1"/>
          <p:nvPr>
            <p:ph type="title"/>
          </p:nvPr>
        </p:nvSpPr>
        <p:spPr>
          <a:prstGeom prst="rect">
            <a:avLst/>
          </a:prstGeom>
        </p:spPr>
        <p:txBody>
          <a:bodyPr/>
          <a:lstStyle/>
          <a:p>
            <a:pPr/>
            <a:r>
              <a:t>Ablation Studies</a:t>
            </a:r>
          </a:p>
        </p:txBody>
      </p:sp>
      <p:sp>
        <p:nvSpPr>
          <p:cNvPr id="222" name="Supervision Weight (Lpo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Supervision Weight (Lpos)</a:t>
            </a:r>
          </a:p>
        </p:txBody>
      </p:sp>
      <p:sp>
        <p:nvSpPr>
          <p:cNvPr id="223" name="Best results when weight = 0.5"/>
          <p:cNvSpPr txBox="1"/>
          <p:nvPr>
            <p:ph type="body" sz="half" idx="1"/>
          </p:nvPr>
        </p:nvSpPr>
        <p:spPr>
          <a:xfrm>
            <a:off x="6018525" y="4248504"/>
            <a:ext cx="10674445" cy="8256012"/>
          </a:xfrm>
          <a:prstGeom prst="rect">
            <a:avLst/>
          </a:prstGeom>
        </p:spPr>
        <p:txBody>
          <a:bodyPr/>
          <a:lstStyle/>
          <a:p>
            <a:pPr/>
            <a:r>
              <a:t>Best results when weight = 0.5</a:t>
            </a:r>
          </a:p>
        </p:txBody>
      </p:sp>
      <p:pic>
        <p:nvPicPr>
          <p:cNvPr id="224" name="CleanShot 2025-04-09 at 23.02.54@2x.png" descr="CleanShot 2025-04-09 at 23.02.54@2x.png"/>
          <p:cNvPicPr>
            <a:picLocks noChangeAspect="1"/>
          </p:cNvPicPr>
          <p:nvPr/>
        </p:nvPicPr>
        <p:blipFill>
          <a:blip r:embed="rId2">
            <a:extLst/>
          </a:blip>
          <a:stretch>
            <a:fillRect/>
          </a:stretch>
        </p:blipFill>
        <p:spPr>
          <a:xfrm>
            <a:off x="5579380" y="6198019"/>
            <a:ext cx="10278146" cy="493949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Qualitative Visualization"/>
          <p:cNvSpPr txBox="1"/>
          <p:nvPr>
            <p:ph type="title"/>
          </p:nvPr>
        </p:nvSpPr>
        <p:spPr>
          <a:prstGeom prst="rect">
            <a:avLst/>
          </a:prstGeom>
        </p:spPr>
        <p:txBody>
          <a:bodyPr/>
          <a:lstStyle/>
          <a:p>
            <a:pPr/>
            <a:r>
              <a:t>Qualitative Visualization</a:t>
            </a:r>
          </a:p>
        </p:txBody>
      </p:sp>
      <p:sp>
        <p:nvSpPr>
          <p:cNvPr id="227" name="Key Observ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Key Observations</a:t>
            </a:r>
          </a:p>
        </p:txBody>
      </p:sp>
      <p:sp>
        <p:nvSpPr>
          <p:cNvPr id="228" name="RG-SAN can differentiate multiple nouns and segment corresponding objects…"/>
          <p:cNvSpPr txBox="1"/>
          <p:nvPr>
            <p:ph type="body" sz="half" idx="1"/>
          </p:nvPr>
        </p:nvSpPr>
        <p:spPr>
          <a:xfrm>
            <a:off x="1206499" y="3820414"/>
            <a:ext cx="21971001" cy="3051643"/>
          </a:xfrm>
          <a:prstGeom prst="rect">
            <a:avLst/>
          </a:prstGeom>
        </p:spPr>
        <p:txBody>
          <a:bodyPr/>
          <a:lstStyle/>
          <a:p>
            <a:pPr/>
            <a:r>
              <a:t>RG-SAN can differentiate multiple nouns and segment corresponding objects</a:t>
            </a:r>
          </a:p>
          <a:p>
            <a:pPr/>
            <a:r>
              <a:t>Baseline (3D-STMN) tends to assign all nouns to the same instance</a:t>
            </a:r>
          </a:p>
        </p:txBody>
      </p:sp>
      <p:pic>
        <p:nvPicPr>
          <p:cNvPr id="229" name="CleanShot 2025-04-09 at 23.04.35@2x.png" descr="CleanShot 2025-04-09 at 23.04.35@2x.png"/>
          <p:cNvPicPr>
            <a:picLocks noChangeAspect="1"/>
          </p:cNvPicPr>
          <p:nvPr/>
        </p:nvPicPr>
        <p:blipFill>
          <a:blip r:embed="rId2">
            <a:extLst/>
          </a:blip>
          <a:stretch>
            <a:fillRect/>
          </a:stretch>
        </p:blipFill>
        <p:spPr>
          <a:xfrm>
            <a:off x="4936407" y="5984866"/>
            <a:ext cx="14511186" cy="760426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Conclusion &amp; Future Work"/>
          <p:cNvSpPr txBox="1"/>
          <p:nvPr>
            <p:ph type="title"/>
          </p:nvPr>
        </p:nvSpPr>
        <p:spPr>
          <a:prstGeom prst="rect">
            <a:avLst/>
          </a:prstGeom>
        </p:spPr>
        <p:txBody>
          <a:bodyPr/>
          <a:lstStyle/>
          <a:p>
            <a:pPr/>
            <a:r>
              <a:t>Conclusion &amp; Future Work</a:t>
            </a:r>
          </a:p>
        </p:txBody>
      </p:sp>
      <p:sp>
        <p:nvSpPr>
          <p:cNvPr id="232" name="Contributions:…"/>
          <p:cNvSpPr txBox="1"/>
          <p:nvPr>
            <p:ph type="body" idx="1"/>
          </p:nvPr>
        </p:nvSpPr>
        <p:spPr>
          <a:prstGeom prst="rect">
            <a:avLst/>
          </a:prstGeom>
        </p:spPr>
        <p:txBody>
          <a:bodyPr/>
          <a:lstStyle/>
          <a:p>
            <a:pPr marL="0" indent="0" defTabSz="2145738">
              <a:spcBef>
                <a:spcPts val="3900"/>
              </a:spcBef>
              <a:buSzTx/>
              <a:buNone/>
              <a:defRPr sz="4224"/>
            </a:pPr>
            <a:r>
              <a:t>Contributions:</a:t>
            </a:r>
          </a:p>
          <a:p>
            <a:pPr marL="536447" indent="-536447" defTabSz="2145738">
              <a:spcBef>
                <a:spcPts val="3900"/>
              </a:spcBef>
              <a:defRPr sz="4224"/>
            </a:pPr>
            <a:r>
              <a:t>Introduced RG-SAN for spatial reasoning in 3D-RES</a:t>
            </a:r>
          </a:p>
          <a:p>
            <a:pPr marL="536447" indent="-536447" defTabSz="2145738">
              <a:spcBef>
                <a:spcPts val="3900"/>
              </a:spcBef>
              <a:defRPr sz="4224"/>
            </a:pPr>
            <a:r>
              <a:t>Proposed TLM for position refinement and RWS for weak supervision</a:t>
            </a:r>
          </a:p>
          <a:p>
            <a:pPr marL="536447" indent="-536447" defTabSz="2145738">
              <a:spcBef>
                <a:spcPts val="3900"/>
              </a:spcBef>
              <a:defRPr sz="4224"/>
            </a:pPr>
            <a:r>
              <a:t>Achieved new state-of-the-art results on ScanRefer and ReferIt3D</a:t>
            </a:r>
          </a:p>
          <a:p>
            <a:pPr marL="0" indent="0" defTabSz="2145738">
              <a:spcBef>
                <a:spcPts val="3900"/>
              </a:spcBef>
              <a:buSzTx/>
              <a:buNone/>
              <a:defRPr sz="4224"/>
            </a:pPr>
            <a:r>
              <a:t>Future Directions:</a:t>
            </a:r>
          </a:p>
          <a:p>
            <a:pPr marL="536447" indent="-536447" defTabSz="2145738">
              <a:spcBef>
                <a:spcPts val="3900"/>
              </a:spcBef>
              <a:defRPr sz="4224"/>
            </a:pPr>
            <a:r>
              <a:t>Adaptation to multilingual and spoken expressions</a:t>
            </a:r>
          </a:p>
          <a:p>
            <a:pPr marL="536447" indent="-536447" defTabSz="2145738">
              <a:spcBef>
                <a:spcPts val="3900"/>
              </a:spcBef>
              <a:defRPr sz="4224"/>
            </a:pPr>
            <a:r>
              <a:t>Integration with LLMs (e.g., 3D-LLM) for enhanced reasoning</a:t>
            </a:r>
          </a:p>
          <a:p>
            <a:pPr marL="536447" indent="-536447" defTabSz="2145738">
              <a:spcBef>
                <a:spcPts val="3900"/>
              </a:spcBef>
              <a:defRPr sz="4224"/>
            </a:pPr>
            <a:r>
              <a:t>Real-world deployment in robotics and AR/VR navigation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Thanks for watching!"/>
          <p:cNvSpPr txBox="1"/>
          <p:nvPr>
            <p:ph type="body" idx="1"/>
          </p:nvPr>
        </p:nvSpPr>
        <p:spPr>
          <a:prstGeom prst="rect">
            <a:avLst/>
          </a:prstGeom>
        </p:spPr>
        <p:txBody>
          <a:bodyPr/>
          <a:lstStyle>
            <a:lvl1pPr>
              <a:defRPr spc="-175" sz="17500"/>
            </a:lvl1pPr>
          </a:lstStyle>
          <a:p>
            <a:pPr/>
            <a:r>
              <a:t>Thanks for watching!</a:t>
            </a:r>
          </a:p>
        </p:txBody>
      </p:sp>
      <p:sp>
        <p:nvSpPr>
          <p:cNvPr id="235" name="Bug Kill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421004">
              <a:defRPr sz="2805"/>
            </a:pPr>
            <a:r>
              <a:t>Bug Killers </a:t>
            </a:r>
          </a:p>
          <a:p>
            <a:pPr defTabSz="421004">
              <a:defRPr sz="2805"/>
            </a:pPr>
            <a:r>
              <a:t>Apr 10, 2025</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ackground &amp; Motivation"/>
          <p:cNvSpPr txBox="1"/>
          <p:nvPr>
            <p:ph type="title"/>
          </p:nvPr>
        </p:nvSpPr>
        <p:spPr>
          <a:prstGeom prst="rect">
            <a:avLst/>
          </a:prstGeom>
        </p:spPr>
        <p:txBody>
          <a:bodyPr/>
          <a:lstStyle/>
          <a:p>
            <a:pPr/>
            <a:r>
              <a:t>Background &amp; Motivation</a:t>
            </a:r>
          </a:p>
        </p:txBody>
      </p:sp>
      <p:sp>
        <p:nvSpPr>
          <p:cNvPr id="176" name="What is 3D-R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is 3D-RES?</a:t>
            </a:r>
          </a:p>
        </p:txBody>
      </p:sp>
      <p:sp>
        <p:nvSpPr>
          <p:cNvPr id="177" name="3D Referring Expression Segmentation (3D-RES) aims to segment specific objects in point cloud scenes based on natural language descriptions. Unlike 3D-REC, which uses bounding boxes, 3D-RES generates precise 3D masks, enabling more detailed understanding"/>
          <p:cNvSpPr txBox="1"/>
          <p:nvPr>
            <p:ph type="body" idx="1"/>
          </p:nvPr>
        </p:nvSpPr>
        <p:spPr>
          <a:prstGeom prst="rect">
            <a:avLst/>
          </a:prstGeom>
        </p:spPr>
        <p:txBody>
          <a:bodyPr/>
          <a:lstStyle/>
          <a:p>
            <a:pPr/>
            <a:r>
              <a:t>3D Referring Expression Segmentation (3D-RES) aims to segment specific objects in point cloud scenes based on natural language descriptions. Unlike 3D-REC, which uses bounding boxes, 3D-RES generates precise 3D masks, enabling more detailed understanding—especially important in robotics and human-computer interaction.</a:t>
            </a:r>
          </a:p>
          <a:p>
            <a:pPr/>
            <a:r>
              <a:t>Early 3D-RES methods adopted a two-stage pipeline, separating segmentation and language grounding, which limited efficiency and accuracy. Recent end-to-end approaches improve integration, but challenges persist due to over-reliance on text and weak spatial reasoning.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Background &amp; Motivation"/>
          <p:cNvSpPr txBox="1"/>
          <p:nvPr>
            <p:ph type="title"/>
          </p:nvPr>
        </p:nvSpPr>
        <p:spPr>
          <a:prstGeom prst="rect">
            <a:avLst/>
          </a:prstGeom>
        </p:spPr>
        <p:txBody>
          <a:bodyPr/>
          <a:lstStyle/>
          <a:p>
            <a:pPr/>
            <a:r>
              <a:t>Background &amp; Motivation</a:t>
            </a:r>
          </a:p>
        </p:txBody>
      </p:sp>
      <p:sp>
        <p:nvSpPr>
          <p:cNvPr id="180" name="Challenges in Existing Method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Challenges in Existing Methods</a:t>
            </a:r>
          </a:p>
        </p:txBody>
      </p:sp>
      <p:sp>
        <p:nvSpPr>
          <p:cNvPr id="181" name="Over-reliance on language reasoning…"/>
          <p:cNvSpPr txBox="1"/>
          <p:nvPr>
            <p:ph type="body" sz="half" idx="1"/>
          </p:nvPr>
        </p:nvSpPr>
        <p:spPr>
          <a:xfrm>
            <a:off x="1206500" y="4248504"/>
            <a:ext cx="11296312" cy="8256012"/>
          </a:xfrm>
          <a:prstGeom prst="rect">
            <a:avLst/>
          </a:prstGeom>
        </p:spPr>
        <p:txBody>
          <a:bodyPr/>
          <a:lstStyle/>
          <a:p>
            <a:pPr marL="573023" indent="-573023" defTabSz="2292038">
              <a:spcBef>
                <a:spcPts val="4200"/>
              </a:spcBef>
              <a:defRPr sz="4512"/>
            </a:pPr>
            <a:r>
              <a:t>Over-reliance on language reasoning</a:t>
            </a:r>
          </a:p>
          <a:p>
            <a:pPr marL="573023" indent="-573023" defTabSz="2292038">
              <a:spcBef>
                <a:spcPts val="4200"/>
              </a:spcBef>
              <a:defRPr sz="4512"/>
            </a:pPr>
            <a:r>
              <a:t>Insufficient spatial relationship modeling → mis-segmentation</a:t>
            </a:r>
          </a:p>
          <a:p>
            <a:pPr marL="573023" indent="-573023" defTabSz="2292038">
              <a:spcBef>
                <a:spcPts val="4200"/>
              </a:spcBef>
              <a:defRPr sz="4512"/>
            </a:pPr>
            <a:r>
              <a:t>Difficulty handling multiple similar objects</a:t>
            </a:r>
          </a:p>
          <a:p>
            <a:pPr marL="573023" indent="-573023" defTabSz="2292038">
              <a:spcBef>
                <a:spcPts val="4200"/>
              </a:spcBef>
              <a:defRPr sz="4512"/>
            </a:pPr>
            <a:r>
              <a:t>🎯Goal:</a:t>
            </a:r>
          </a:p>
          <a:p>
            <a:pPr marL="0" indent="0" defTabSz="2292038">
              <a:spcBef>
                <a:spcPts val="4200"/>
              </a:spcBef>
              <a:buSzTx/>
              <a:buNone/>
              <a:defRPr sz="4512"/>
            </a:pPr>
            <a:r>
              <a:t>How to accurately model spatial relationships among all mentioned entities using supervision only on the target object?</a:t>
            </a:r>
          </a:p>
        </p:txBody>
      </p:sp>
      <p:pic>
        <p:nvPicPr>
          <p:cNvPr id="182" name="CleanShot 2025-04-09 at 22.41.25@2x.png" descr="CleanShot 2025-04-09 at 22.41.25@2x.png"/>
          <p:cNvPicPr>
            <a:picLocks noChangeAspect="1"/>
          </p:cNvPicPr>
          <p:nvPr/>
        </p:nvPicPr>
        <p:blipFill>
          <a:blip r:embed="rId2">
            <a:extLst/>
          </a:blip>
          <a:stretch>
            <a:fillRect/>
          </a:stretch>
        </p:blipFill>
        <p:spPr>
          <a:xfrm>
            <a:off x="15143755" y="3072829"/>
            <a:ext cx="7346274" cy="901373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G-SAN Overview"/>
          <p:cNvSpPr txBox="1"/>
          <p:nvPr>
            <p:ph type="title"/>
          </p:nvPr>
        </p:nvSpPr>
        <p:spPr>
          <a:prstGeom prst="rect">
            <a:avLst/>
          </a:prstGeom>
        </p:spPr>
        <p:txBody>
          <a:bodyPr/>
          <a:lstStyle/>
          <a:p>
            <a:pPr/>
            <a:r>
              <a:t>RG-SAN Overview</a:t>
            </a:r>
          </a:p>
        </p:txBody>
      </p:sp>
      <p:sp>
        <p:nvSpPr>
          <p:cNvPr id="185" name="Proposed Method: RG-SA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Proposed Method: RG-SAN</a:t>
            </a:r>
          </a:p>
        </p:txBody>
      </p:sp>
      <p:sp>
        <p:nvSpPr>
          <p:cNvPr id="186" name="A rule-guided spatial reasoning framework, composed of:…"/>
          <p:cNvSpPr txBox="1"/>
          <p:nvPr>
            <p:ph type="body" idx="1"/>
          </p:nvPr>
        </p:nvSpPr>
        <p:spPr>
          <a:prstGeom prst="rect">
            <a:avLst/>
          </a:prstGeom>
        </p:spPr>
        <p:txBody>
          <a:bodyPr/>
          <a:lstStyle/>
          <a:p>
            <a:pPr marL="0" indent="0">
              <a:buSzTx/>
              <a:buNone/>
            </a:pPr>
            <a:r>
              <a:t>A rule-guided spatial reasoning framework, composed of:</a:t>
            </a:r>
          </a:p>
          <a:p>
            <a:pPr marL="0" indent="0">
              <a:buSzTx/>
              <a:buNone/>
            </a:pPr>
            <a:r>
              <a:t>TLM: Text-driven Localization Module</a:t>
            </a:r>
          </a:p>
          <a:p>
            <a:pPr/>
            <a:r>
              <a:t>Locates all mentioned entities in 3D space</a:t>
            </a:r>
          </a:p>
          <a:p>
            <a:pPr/>
            <a:r>
              <a:t>Iteratively refines their positions</a:t>
            </a:r>
          </a:p>
          <a:p>
            <a:pPr marL="0" indent="0">
              <a:buSzTx/>
              <a:buNone/>
            </a:pPr>
            <a:r>
              <a:t>RWS: Rule-guided Weak Supervision</a:t>
            </a:r>
          </a:p>
          <a:p>
            <a:pPr/>
            <a:r>
              <a:t>Uses only the target object’s position as supervision</a:t>
            </a:r>
          </a:p>
          <a:p>
            <a:pPr/>
            <a:r>
              <a:t>Guides spatial reasoning via dependency tree rules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G-SAN Overview"/>
          <p:cNvSpPr txBox="1"/>
          <p:nvPr>
            <p:ph type="title"/>
          </p:nvPr>
        </p:nvSpPr>
        <p:spPr>
          <a:prstGeom prst="rect">
            <a:avLst/>
          </a:prstGeom>
        </p:spPr>
        <p:txBody>
          <a:bodyPr/>
          <a:lstStyle/>
          <a:p>
            <a:pPr/>
            <a:r>
              <a:t>RG-SAN Overview</a:t>
            </a:r>
          </a:p>
        </p:txBody>
      </p:sp>
      <p:sp>
        <p:nvSpPr>
          <p:cNvPr id="189" name="Proposed Method: RG-SA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Proposed Method: RG-SAN</a:t>
            </a:r>
          </a:p>
        </p:txBody>
      </p:sp>
      <p:pic>
        <p:nvPicPr>
          <p:cNvPr id="190" name="CleanShot 2025-04-09 at 22.45.29@2x.png" descr="CleanShot 2025-04-09 at 22.45.29@2x.png"/>
          <p:cNvPicPr>
            <a:picLocks noChangeAspect="1"/>
          </p:cNvPicPr>
          <p:nvPr/>
        </p:nvPicPr>
        <p:blipFill>
          <a:blip r:embed="rId2">
            <a:extLst/>
          </a:blip>
          <a:stretch>
            <a:fillRect/>
          </a:stretch>
        </p:blipFill>
        <p:spPr>
          <a:xfrm>
            <a:off x="4616439" y="3453689"/>
            <a:ext cx="16177637" cy="1010881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ext-driven Localization Module (TLM)"/>
          <p:cNvSpPr txBox="1"/>
          <p:nvPr>
            <p:ph type="title"/>
          </p:nvPr>
        </p:nvSpPr>
        <p:spPr>
          <a:prstGeom prst="rect">
            <a:avLst/>
          </a:prstGeom>
        </p:spPr>
        <p:txBody>
          <a:bodyPr/>
          <a:lstStyle/>
          <a:p>
            <a:pPr/>
            <a:r>
              <a:t>Text-driven Localization Module (TLM)</a:t>
            </a:r>
          </a:p>
        </p:txBody>
      </p:sp>
      <p:sp>
        <p:nvSpPr>
          <p:cNvPr id="193" name="Text-driven Localization Module (TLM) is a key part of RG-SAN that enables accurate spatial grounding of language in 3D point clouds. It starts by initializing the positions of entity nouns from text, then iteratively refines them through multimodal inte"/>
          <p:cNvSpPr txBox="1"/>
          <p:nvPr>
            <p:ph type="body" idx="1"/>
          </p:nvPr>
        </p:nvSpPr>
        <p:spPr>
          <a:prstGeom prst="rect">
            <a:avLst/>
          </a:prstGeom>
        </p:spPr>
        <p:txBody>
          <a:bodyPr/>
          <a:lstStyle/>
          <a:p>
            <a:pPr/>
            <a:r>
              <a:t>Text-driven Localization Module (TLM) is a key part of RG-SAN that enables accurate spatial grounding of language in 3D point clouds. It starts by initializing the positions of entity nouns from text, then iteratively refines them through multimodal interactions.</a:t>
            </a:r>
          </a:p>
          <a:p>
            <a:pPr/>
            <a:r>
              <a:t>TLM aligns visual and textual features using Dependency-Driven Interaction (DDI) and maps language tokens into 3D space by estimating spatial probability distributions. An MLP predicts position offsets, allowing the model to gradually improve its localization over multiple rounds.</a:t>
            </a:r>
          </a:p>
          <a:p>
            <a:pPr/>
            <a:r>
              <a:t>This iterative refinement ensures precise alignment between text and 3D data, enhancing segmentation performance in complex spatial scenarios.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Rule-guided Weak Supervision (RWS)"/>
          <p:cNvSpPr txBox="1"/>
          <p:nvPr>
            <p:ph type="title"/>
          </p:nvPr>
        </p:nvSpPr>
        <p:spPr>
          <a:prstGeom prst="rect">
            <a:avLst/>
          </a:prstGeom>
        </p:spPr>
        <p:txBody>
          <a:bodyPr/>
          <a:lstStyle/>
          <a:p>
            <a:pPr/>
            <a:r>
              <a:t>Rule-guided Weak Supervision (RWS)</a:t>
            </a:r>
          </a:p>
        </p:txBody>
      </p:sp>
      <p:sp>
        <p:nvSpPr>
          <p:cNvPr id="196" name="Challenge: Many entities in the text, but only the target’s position is labeled.…"/>
          <p:cNvSpPr txBox="1"/>
          <p:nvPr>
            <p:ph type="body" sz="half" idx="1"/>
          </p:nvPr>
        </p:nvSpPr>
        <p:spPr>
          <a:xfrm>
            <a:off x="1155129" y="3786167"/>
            <a:ext cx="11068086" cy="8256012"/>
          </a:xfrm>
          <a:prstGeom prst="rect">
            <a:avLst/>
          </a:prstGeom>
        </p:spPr>
        <p:txBody>
          <a:bodyPr/>
          <a:lstStyle/>
          <a:p>
            <a:pPr marL="0" indent="0" defTabSz="2096971">
              <a:spcBef>
                <a:spcPts val="3800"/>
              </a:spcBef>
              <a:buSzTx/>
              <a:buNone/>
              <a:defRPr sz="4128"/>
            </a:pPr>
            <a:r>
              <a:t>Challenge: Many entities in the text, but only the target’s position is labeled.</a:t>
            </a:r>
          </a:p>
          <a:p>
            <a:pPr marL="0" indent="0" defTabSz="2096971">
              <a:spcBef>
                <a:spcPts val="3800"/>
              </a:spcBef>
              <a:buSzTx/>
              <a:buNone/>
              <a:defRPr sz="4128"/>
            </a:pPr>
            <a:r>
              <a:t>Our Solution: RWS</a:t>
            </a:r>
          </a:p>
          <a:p>
            <a:pPr marL="524255" indent="-524255" defTabSz="2096971">
              <a:spcBef>
                <a:spcPts val="3800"/>
              </a:spcBef>
              <a:defRPr sz="4128"/>
            </a:pPr>
            <a:r>
              <a:t>Use dependency parsing to find the core noun (target) in the sentence</a:t>
            </a:r>
          </a:p>
          <a:p>
            <a:pPr marL="524255" indent="-524255" defTabSz="2096971">
              <a:spcBef>
                <a:spcPts val="3800"/>
              </a:spcBef>
              <a:defRPr sz="4128"/>
            </a:pPr>
            <a:r>
              <a:t>Develop a Rule-based Target Selection (RTS) system:</a:t>
            </a:r>
          </a:p>
          <a:p>
            <a:pPr lvl="2" marL="1572768" indent="-524255" defTabSz="2096971">
              <a:spcBef>
                <a:spcPts val="3800"/>
              </a:spcBef>
              <a:defRPr sz="4128"/>
            </a:pPr>
            <a:r>
              <a:t>Identify main subject or demonstrative pronouns (“this”, “that”)</a:t>
            </a:r>
          </a:p>
          <a:p>
            <a:pPr lvl="2" marL="1572768" indent="-524255" defTabSz="2096971">
              <a:spcBef>
                <a:spcPts val="3800"/>
              </a:spcBef>
              <a:defRPr sz="4128"/>
            </a:pPr>
            <a:r>
              <a:t>Avoid modifiers or secondary nouns</a:t>
            </a:r>
          </a:p>
        </p:txBody>
      </p:sp>
      <p:pic>
        <p:nvPicPr>
          <p:cNvPr id="197" name="CleanShot 2025-04-09 at 22.50.55@2x.png" descr="CleanShot 2025-04-09 at 22.50.55@2x.png"/>
          <p:cNvPicPr>
            <a:picLocks noChangeAspect="1"/>
          </p:cNvPicPr>
          <p:nvPr/>
        </p:nvPicPr>
        <p:blipFill>
          <a:blip r:embed="rId2">
            <a:extLst/>
          </a:blip>
          <a:stretch>
            <a:fillRect/>
          </a:stretch>
        </p:blipFill>
        <p:spPr>
          <a:xfrm>
            <a:off x="12560728" y="5155129"/>
            <a:ext cx="10769601" cy="51181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xperiment Setup &amp; Dataset"/>
          <p:cNvSpPr txBox="1"/>
          <p:nvPr>
            <p:ph type="title"/>
          </p:nvPr>
        </p:nvSpPr>
        <p:spPr>
          <a:prstGeom prst="rect">
            <a:avLst/>
          </a:prstGeom>
        </p:spPr>
        <p:txBody>
          <a:bodyPr/>
          <a:lstStyle/>
          <a:p>
            <a:pPr/>
            <a:r>
              <a:t>Experiment Setup &amp; Dataset</a:t>
            </a:r>
          </a:p>
        </p:txBody>
      </p:sp>
      <p:sp>
        <p:nvSpPr>
          <p:cNvPr id="200" name="📊 Setup:…"/>
          <p:cNvSpPr txBox="1"/>
          <p:nvPr>
            <p:ph type="body" idx="1"/>
          </p:nvPr>
        </p:nvSpPr>
        <p:spPr>
          <a:prstGeom prst="rect">
            <a:avLst/>
          </a:prstGeom>
        </p:spPr>
        <p:txBody>
          <a:bodyPr/>
          <a:lstStyle/>
          <a:p>
            <a:pPr marL="0" indent="0" defTabSz="2413955">
              <a:spcBef>
                <a:spcPts val="4400"/>
              </a:spcBef>
              <a:buSzTx/>
              <a:buNone/>
              <a:defRPr sz="4752"/>
            </a:pPr>
            <a:r>
              <a:t>📊 Setup:</a:t>
            </a:r>
          </a:p>
          <a:p>
            <a:pPr marL="603504" indent="-603504" defTabSz="2413955">
              <a:spcBef>
                <a:spcPts val="4400"/>
              </a:spcBef>
              <a:defRPr sz="4752"/>
            </a:pPr>
            <a:r>
              <a:t>Point Cloud Encoder: Sparse 3D U-Net</a:t>
            </a:r>
          </a:p>
          <a:p>
            <a:pPr marL="603504" indent="-603504" defTabSz="2413955">
              <a:spcBef>
                <a:spcPts val="4400"/>
              </a:spcBef>
              <a:defRPr sz="4752"/>
            </a:pPr>
            <a:r>
              <a:t>Text Encoder: MPNet</a:t>
            </a:r>
          </a:p>
          <a:p>
            <a:pPr marL="603504" indent="-603504" defTabSz="2413955">
              <a:spcBef>
                <a:spcPts val="4400"/>
              </a:spcBef>
              <a:defRPr sz="4752"/>
            </a:pPr>
            <a:r>
              <a:t>Dataset: ScanRefer, ReferIt3D</a:t>
            </a:r>
          </a:p>
          <a:p>
            <a:pPr marL="603504" indent="-603504" defTabSz="2413955">
              <a:spcBef>
                <a:spcPts val="4400"/>
              </a:spcBef>
              <a:defRPr sz="4752"/>
            </a:pPr>
            <a:r>
              <a:t>Evaluation: mIoU, Acc@0.25, Acc@0.5</a:t>
            </a:r>
          </a:p>
          <a:p>
            <a:pPr marL="603504" indent="-603504" defTabSz="2413955">
              <a:spcBef>
                <a:spcPts val="4400"/>
              </a:spcBef>
              <a:defRPr sz="4752"/>
            </a:pPr>
            <a:r>
              <a:t>Baselines: 3D-STMN, 3DRefTR, TGNN, etc.</a:t>
            </a:r>
          </a:p>
          <a:p>
            <a:pPr marL="0" indent="0" defTabSz="2413955">
              <a:spcBef>
                <a:spcPts val="4400"/>
              </a:spcBef>
              <a:buSzTx/>
              <a:buNone/>
              <a:defRPr sz="4752"/>
            </a:pPr>
            <a:r>
              <a:t>📍 Focus: Handling complex expressions and similar-category objects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Results &amp; Comparison"/>
          <p:cNvSpPr txBox="1"/>
          <p:nvPr>
            <p:ph type="title"/>
          </p:nvPr>
        </p:nvSpPr>
        <p:spPr>
          <a:prstGeom prst="rect">
            <a:avLst/>
          </a:prstGeom>
        </p:spPr>
        <p:txBody>
          <a:bodyPr/>
          <a:lstStyle/>
          <a:p>
            <a:pPr/>
            <a:r>
              <a:t>Results &amp; Comparison</a:t>
            </a:r>
          </a:p>
        </p:txBody>
      </p:sp>
      <p:sp>
        <p:nvSpPr>
          <p:cNvPr id="203" name="Achievements:…"/>
          <p:cNvSpPr txBox="1"/>
          <p:nvPr>
            <p:ph type="body" sz="half" idx="1"/>
          </p:nvPr>
        </p:nvSpPr>
        <p:spPr>
          <a:xfrm>
            <a:off x="13208200" y="3392324"/>
            <a:ext cx="9917930" cy="8256012"/>
          </a:xfrm>
          <a:prstGeom prst="rect">
            <a:avLst/>
          </a:prstGeom>
        </p:spPr>
        <p:txBody>
          <a:bodyPr/>
          <a:lstStyle/>
          <a:p>
            <a:pPr marL="0" indent="0">
              <a:buSzTx/>
              <a:buNone/>
            </a:pPr>
            <a:r>
              <a:t>Achievements:</a:t>
            </a:r>
          </a:p>
          <a:p>
            <a:pPr/>
            <a:r>
              <a:t>+5.1 mIoU improvement over state-of-the-art</a:t>
            </a:r>
          </a:p>
          <a:p>
            <a:pPr/>
            <a:r>
              <a:t>Robust to spatial ambiguity and multi-instance settings</a:t>
            </a:r>
          </a:p>
          <a:p>
            <a:pPr marL="0" indent="0">
              <a:buSzTx/>
              <a:buNone/>
            </a:pPr>
            <a:r>
              <a:t>⏱️ Inference speed: 295ms – fast and efficient</a:t>
            </a:r>
          </a:p>
        </p:txBody>
      </p:sp>
      <p:pic>
        <p:nvPicPr>
          <p:cNvPr id="204" name="CleanShot 2025-04-09 at 22.55.11@2x.png" descr="CleanShot 2025-04-09 at 22.55.11@2x.png"/>
          <p:cNvPicPr>
            <a:picLocks noChangeAspect="1"/>
          </p:cNvPicPr>
          <p:nvPr/>
        </p:nvPicPr>
        <p:blipFill>
          <a:blip r:embed="rId2">
            <a:extLst/>
          </a:blip>
          <a:stretch>
            <a:fillRect/>
          </a:stretch>
        </p:blipFill>
        <p:spPr>
          <a:xfrm>
            <a:off x="248862" y="4185302"/>
            <a:ext cx="12682082" cy="667005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