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BA24-3EC3-5B3C-78AA-ACD4CC78F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Detection and Speech Emotion Detection for elderly people living alone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A0B54-C1C1-8020-FE14-6CDF8E8EC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6710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Hui</a:t>
            </a:r>
            <a:r>
              <a:rPr lang="zh-CN" altLang="en-US" dirty="0"/>
              <a:t> </a:t>
            </a:r>
            <a:r>
              <a:rPr lang="en-US" altLang="zh-CN" dirty="0"/>
              <a:t>Jin</a:t>
            </a:r>
          </a:p>
          <a:p>
            <a:r>
              <a:rPr lang="en-US" dirty="0" err="1"/>
              <a:t>Jayadithya</a:t>
            </a:r>
            <a:r>
              <a:rPr lang="en-US" dirty="0"/>
              <a:t> </a:t>
            </a:r>
            <a:r>
              <a:rPr lang="en-US" dirty="0" err="1"/>
              <a:t>Nalajala</a:t>
            </a:r>
            <a:endParaRPr lang="en-US" dirty="0"/>
          </a:p>
          <a:p>
            <a:r>
              <a:rPr lang="en-US" dirty="0"/>
              <a:t>Saniya Pandita</a:t>
            </a:r>
          </a:p>
          <a:p>
            <a:r>
              <a:rPr lang="en-US" dirty="0"/>
              <a:t>Sai Jahnavi </a:t>
            </a:r>
            <a:r>
              <a:rPr lang="en-US" dirty="0" err="1"/>
              <a:t>Devabhakthuni</a:t>
            </a:r>
            <a:endParaRPr lang="en-US" dirty="0"/>
          </a:p>
          <a:p>
            <a:r>
              <a:rPr lang="en-US" dirty="0"/>
              <a:t>Mar</a:t>
            </a:r>
            <a:r>
              <a:rPr lang="zh-CN" altLang="en-US" dirty="0"/>
              <a:t> </a:t>
            </a:r>
            <a:r>
              <a:rPr lang="en-US" altLang="zh-CN" dirty="0"/>
              <a:t>12, 2025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0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2A4F-3BF7-711E-01B5-405C2778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What’s Next?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EF3E-774B-D143-31FF-F08CFAF046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Improve RAG recall mechanism and improve NLP generation quality</a:t>
            </a:r>
          </a:p>
          <a:p>
            <a:r>
              <a:rPr lang="en-US" dirty="0"/>
              <a:t>Expand multimodal AI research (voice, video, text)</a:t>
            </a:r>
          </a:p>
          <a:p>
            <a:r>
              <a:rPr lang="en-US" dirty="0"/>
              <a:t>Optimize WebRTC interactive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37849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76A-A448-6006-6CE5-5C7A22E5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832823"/>
            <a:ext cx="10364451" cy="1596177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Thank You! Questions?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12DF01-06F2-D4CD-B6C3-3CE9BDA68A99}"/>
              </a:ext>
            </a:extLst>
          </p:cNvPr>
          <p:cNvSpPr txBox="1">
            <a:spLocks/>
          </p:cNvSpPr>
          <p:nvPr/>
        </p:nvSpPr>
        <p:spPr>
          <a:xfrm>
            <a:off x="3923505" y="3781096"/>
            <a:ext cx="4344988" cy="167101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Hui</a:t>
            </a:r>
            <a:r>
              <a:rPr lang="zh-CN" altLang="en-US" dirty="0"/>
              <a:t> </a:t>
            </a:r>
            <a:r>
              <a:rPr lang="en-US" altLang="zh-CN" dirty="0"/>
              <a:t>Jin</a:t>
            </a:r>
          </a:p>
          <a:p>
            <a:pPr marL="0" indent="0" algn="ctr">
              <a:buNone/>
            </a:pPr>
            <a:r>
              <a:rPr lang="en-US" dirty="0" err="1"/>
              <a:t>Jayadithya</a:t>
            </a:r>
            <a:r>
              <a:rPr lang="en-US" dirty="0"/>
              <a:t> </a:t>
            </a:r>
            <a:r>
              <a:rPr lang="en-US" dirty="0" err="1"/>
              <a:t>Nalajala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Saniya Pandita</a:t>
            </a:r>
          </a:p>
          <a:p>
            <a:pPr marL="0" indent="0" algn="ctr">
              <a:buNone/>
            </a:pPr>
            <a:r>
              <a:rPr lang="en-US" dirty="0"/>
              <a:t>Sai Jahnavi </a:t>
            </a:r>
            <a:r>
              <a:rPr lang="en-US" dirty="0" err="1"/>
              <a:t>Devabhakthuni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Mar</a:t>
            </a:r>
            <a:r>
              <a:rPr lang="zh-CN" altLang="en-US" dirty="0"/>
              <a:t> </a:t>
            </a:r>
            <a:r>
              <a:rPr lang="en-US" altLang="zh-CN" dirty="0"/>
              <a:t>12, 2025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0550-FBDF-1DFF-3F25-94648F1F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Fall Detection &amp; Psychological Monitoring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369D-4A19-8B6A-B90A-4813FF1193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 </a:t>
            </a:r>
            <a:r>
              <a:rPr lang="en-US" sz="2400" dirty="0">
                <a:solidFill>
                  <a:srgbClr val="FF0000"/>
                </a:solidFill>
              </a:rPr>
              <a:t>30% of elderly individuals </a:t>
            </a:r>
            <a:r>
              <a:rPr lang="en-US" dirty="0"/>
              <a:t>experience falls annually, leading to severe health risks.</a:t>
            </a:r>
          </a:p>
          <a:p>
            <a:r>
              <a:rPr lang="en-US" dirty="0"/>
              <a:t>Golden rescue time after a fall is </a:t>
            </a:r>
            <a:r>
              <a:rPr lang="en-US" sz="2400" dirty="0">
                <a:solidFill>
                  <a:srgbClr val="FF0000"/>
                </a:solidFill>
              </a:rPr>
              <a:t>&lt; 60 minutes</a:t>
            </a:r>
            <a:r>
              <a:rPr lang="en-US" dirty="0"/>
              <a:t>; delays can be fatal.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15-20% of elderly </a:t>
            </a:r>
            <a:r>
              <a:rPr lang="en-US" dirty="0"/>
              <a:t>individuals suffer from depression, but it often goes undiagnosed.</a:t>
            </a:r>
          </a:p>
          <a:p>
            <a:r>
              <a:rPr lang="en-US" dirty="0"/>
              <a:t>Emotional distress increases fall risk; depression </a:t>
            </a:r>
            <a:r>
              <a:rPr lang="en-US" sz="2400" dirty="0">
                <a:solidFill>
                  <a:srgbClr val="FF0000"/>
                </a:solidFill>
              </a:rPr>
              <a:t>doubles </a:t>
            </a:r>
            <a:r>
              <a:rPr lang="en-US" dirty="0"/>
              <a:t>the likelihood of falling.</a:t>
            </a:r>
          </a:p>
          <a:p>
            <a:r>
              <a:rPr lang="en-US" dirty="0"/>
              <a:t>Integrate </a:t>
            </a:r>
            <a:r>
              <a:rPr lang="en-US" sz="2200" dirty="0">
                <a:solidFill>
                  <a:srgbClr val="FF0000"/>
                </a:solidFill>
              </a:rPr>
              <a:t>Computer Vision (CV) </a:t>
            </a:r>
            <a:r>
              <a:rPr lang="en-US" dirty="0"/>
              <a:t>and </a:t>
            </a:r>
            <a:r>
              <a:rPr lang="en-US" sz="2200" dirty="0">
                <a:solidFill>
                  <a:srgbClr val="FF0000"/>
                </a:solidFill>
              </a:rPr>
              <a:t>Natural Language Processing (NLP) </a:t>
            </a:r>
            <a:r>
              <a:rPr lang="en-US" dirty="0"/>
              <a:t>to detect both falls and psychological health.</a:t>
            </a:r>
          </a:p>
        </p:txBody>
      </p:sp>
    </p:spTree>
    <p:extLst>
      <p:ext uri="{BB962C8B-B14F-4D97-AF65-F5344CB8AC3E}">
        <p14:creationId xmlns:p14="http://schemas.microsoft.com/office/powerpoint/2010/main" val="78992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B653D6-2AED-9AB4-A2C9-FAAD5F67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041" y="618518"/>
            <a:ext cx="3824445" cy="2649616"/>
          </a:xfrm>
          <a:prstGeom prst="rect">
            <a:avLst/>
          </a:prstGeom>
        </p:spPr>
      </p:pic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CEC02B01-A08A-550B-D3CC-BF113241D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03" y="3589867"/>
            <a:ext cx="3790127" cy="26246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7369-7F40-4E00-A1F0-7D858BADF4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 dirty="0"/>
              <a:t>Overall system architecture</a:t>
            </a:r>
          </a:p>
          <a:p>
            <a:pPr marL="0" indent="0">
              <a:buNone/>
            </a:pPr>
            <a:r>
              <a:rPr lang="en-US" dirty="0"/>
              <a:t>CV module (YOLOv5 + </a:t>
            </a:r>
            <a:r>
              <a:rPr lang="en-US" dirty="0" err="1"/>
              <a:t>ARKit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NLP module (</a:t>
            </a:r>
            <a:r>
              <a:rPr lang="en-US" dirty="0" err="1"/>
              <a:t>LoRA</a:t>
            </a:r>
            <a:r>
              <a:rPr lang="en-US" dirty="0"/>
              <a:t> + RAG Chatbot)</a:t>
            </a:r>
          </a:p>
          <a:p>
            <a:pPr marL="0" indent="0">
              <a:buNone/>
            </a:pPr>
            <a:r>
              <a:rPr lang="en-US" dirty="0"/>
              <a:t>Data storage (MongoDB, FAISS)</a:t>
            </a:r>
          </a:p>
          <a:p>
            <a:pPr marL="0" indent="0">
              <a:buNone/>
            </a:pPr>
            <a:r>
              <a:rPr lang="en-US" dirty="0"/>
              <a:t>API layer (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TensorRT</a:t>
            </a:r>
            <a:r>
              <a:rPr lang="en-US" dirty="0"/>
              <a:t> acceleration)</a:t>
            </a:r>
          </a:p>
          <a:p>
            <a:r>
              <a:rPr lang="en-US" dirty="0"/>
              <a:t>Data flow (How data moves through the system)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79860-855D-C8B4-E82F-2C130EA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odel architecture&#10;&#10;AI-generated content may be incorrect.">
            <a:extLst>
              <a:ext uri="{FF2B5EF4-FFF2-40B4-BE49-F238E27FC236}">
                <a16:creationId xmlns:a16="http://schemas.microsoft.com/office/drawing/2014/main" id="{4D137869-498B-C108-EA1A-E3ACD8821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041053"/>
            <a:ext cx="6909479" cy="478481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1C264-2CDB-2D6E-EB9C-03464135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AI Models Used in Our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0EDF-12B8-068C-D1F3-08DF53056F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 fontScale="92500"/>
          </a:bodyPr>
          <a:lstStyle/>
          <a:p>
            <a:r>
              <a:rPr lang="en-US" sz="1200" dirty="0"/>
              <a:t>Computer Vision (CV): YOLOv5 + </a:t>
            </a:r>
            <a:r>
              <a:rPr lang="en-US" sz="1200" dirty="0" err="1"/>
              <a:t>ARKit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Object Detection + 3D Pose Estimation</a:t>
            </a:r>
          </a:p>
          <a:p>
            <a:pPr marL="0" indent="0">
              <a:buNone/>
            </a:pPr>
            <a:r>
              <a:rPr lang="en-US" sz="1200" dirty="0"/>
              <a:t>Data Enhancement (GANs to generate fall data)</a:t>
            </a:r>
          </a:p>
          <a:p>
            <a:pPr marL="0" indent="0">
              <a:buNone/>
            </a:pPr>
            <a:r>
              <a:rPr lang="en-US" sz="1200" dirty="0"/>
              <a:t>Key Optimization (</a:t>
            </a:r>
            <a:r>
              <a:rPr lang="en-US" sz="1200" dirty="0" err="1"/>
              <a:t>CIoU</a:t>
            </a:r>
            <a:r>
              <a:rPr lang="en-US" sz="1200" dirty="0"/>
              <a:t> Loss, </a:t>
            </a:r>
            <a:r>
              <a:rPr lang="en-US" sz="1200" dirty="0" err="1"/>
              <a:t>TensorRT</a:t>
            </a:r>
            <a:r>
              <a:rPr lang="en-US" sz="1200" dirty="0"/>
              <a:t> Reasoning Acceleration)</a:t>
            </a:r>
          </a:p>
          <a:p>
            <a:r>
              <a:rPr lang="en-US" sz="1200" dirty="0"/>
              <a:t>Natural Language Processing (NLP): </a:t>
            </a:r>
            <a:r>
              <a:rPr lang="en-US" sz="1200" dirty="0" err="1"/>
              <a:t>LoRA</a:t>
            </a:r>
            <a:r>
              <a:rPr lang="en-US" sz="1200" dirty="0"/>
              <a:t> + RAG Chatbot</a:t>
            </a:r>
          </a:p>
          <a:p>
            <a:pPr marL="0" indent="0">
              <a:buNone/>
            </a:pPr>
            <a:r>
              <a:rPr lang="en-US" sz="1200" dirty="0"/>
              <a:t>Low Rank Adaptation (</a:t>
            </a:r>
            <a:r>
              <a:rPr lang="en-US" sz="1200" dirty="0" err="1"/>
              <a:t>LoRA</a:t>
            </a:r>
            <a:r>
              <a:rPr lang="en-US" sz="1200" dirty="0"/>
              <a:t>) fine-tuning GPT-4</a:t>
            </a:r>
          </a:p>
          <a:p>
            <a:pPr marL="0" indent="0">
              <a:buNone/>
            </a:pPr>
            <a:r>
              <a:rPr lang="en-US" sz="1200" dirty="0"/>
              <a:t>Combining RAG (Retrieval Enhanced Generation) to provide personalized answers</a:t>
            </a:r>
          </a:p>
          <a:p>
            <a:pPr marL="0" indent="0">
              <a:buNone/>
            </a:pPr>
            <a:r>
              <a:rPr lang="en-US" sz="1200" dirty="0"/>
              <a:t>Prompt Engineering to improve conversation quality</a:t>
            </a:r>
          </a:p>
        </p:txBody>
      </p:sp>
    </p:spTree>
    <p:extLst>
      <p:ext uri="{BB962C8B-B14F-4D97-AF65-F5344CB8AC3E}">
        <p14:creationId xmlns:p14="http://schemas.microsoft.com/office/powerpoint/2010/main" val="347686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326BB9E7-1FF4-6808-214E-52518C50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4455"/>
          <a:stretch/>
        </p:blipFill>
        <p:spPr>
          <a:xfrm>
            <a:off x="8121445" y="756961"/>
            <a:ext cx="3427091" cy="245575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3C969233-0267-0EFE-9D4B-642FACA76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396971" y="3429000"/>
            <a:ext cx="5375526" cy="268776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F0348-2A57-857E-5AD7-562A3294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/>
              <a:t>How Well Do Our Models Perform?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80EA1F-A9DD-0F4E-F311-C58FD35CAC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en-US"/>
              <a:t>YOLOv5 + ARKit</a:t>
            </a:r>
          </a:p>
          <a:p>
            <a:pPr marL="0" indent="0">
              <a:buNone/>
            </a:pPr>
            <a:r>
              <a:rPr lang="en-US"/>
              <a:t>mAP (93.5%), Recall (92.8%)</a:t>
            </a:r>
          </a:p>
          <a:p>
            <a:pPr marL="0" indent="0">
              <a:buNone/>
            </a:pPr>
            <a:r>
              <a:rPr lang="en-US"/>
              <a:t>False alarm rate reduced by 2.5%</a:t>
            </a:r>
          </a:p>
          <a:p>
            <a:r>
              <a:rPr lang="en-US"/>
              <a:t>LoRA + RAG Chatbot</a:t>
            </a:r>
          </a:p>
          <a:p>
            <a:pPr marL="0" indent="0">
              <a:buNone/>
            </a:pPr>
            <a:r>
              <a:rPr lang="en-US"/>
              <a:t>BLEU (0.78), ROUGE-L (0.82), F1-score (91.2%)</a:t>
            </a:r>
          </a:p>
          <a:p>
            <a:pPr marL="0" indent="0">
              <a:buNone/>
            </a:pPr>
            <a:r>
              <a:rPr lang="en-US"/>
              <a:t>Recall speed optimized by 25%</a:t>
            </a:r>
          </a:p>
        </p:txBody>
      </p:sp>
    </p:spTree>
    <p:extLst>
      <p:ext uri="{BB962C8B-B14F-4D97-AF65-F5344CB8AC3E}">
        <p14:creationId xmlns:p14="http://schemas.microsoft.com/office/powerpoint/2010/main" val="409572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5A84-EF0B-50CC-929B-6061A31B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Key Challenges In Model Training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8D3F-4AB7-AAAC-8D86-9BB3F72772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YOLOv5 + </a:t>
            </a:r>
            <a:r>
              <a:rPr lang="en-US" sz="1600" dirty="0" err="1"/>
              <a:t>ARKit</a:t>
            </a:r>
            <a:r>
              <a:rPr lang="en-US" sz="1600" dirty="0"/>
              <a:t> has limited generalization capabilities: fewer data samples, unstable detection under different angles and lighting conditions, and high false detection rate (nighttime, partial occlusion).</a:t>
            </a:r>
          </a:p>
          <a:p>
            <a:r>
              <a:rPr lang="en-US" sz="1600" dirty="0" err="1"/>
              <a:t>LoRA</a:t>
            </a:r>
            <a:r>
              <a:rPr lang="en-US" sz="1600" dirty="0"/>
              <a:t> fine-tuning LLM has high computational cost: Direct fine-tuning of GPT-4 consumes computing resources. Although </a:t>
            </a:r>
            <a:r>
              <a:rPr lang="en-US" sz="1600" dirty="0" err="1"/>
              <a:t>LoRA</a:t>
            </a:r>
            <a:r>
              <a:rPr lang="en-US" sz="1600" dirty="0"/>
              <a:t> optimizes calculations, it is still limited by the size of the context window.</a:t>
            </a:r>
          </a:p>
          <a:p>
            <a:r>
              <a:rPr lang="en-US" sz="1600" dirty="0"/>
              <a:t>Solution:</a:t>
            </a:r>
          </a:p>
          <a:p>
            <a:r>
              <a:rPr lang="en-US" sz="1600" dirty="0"/>
              <a:t>Data enhancement: Use GANs &amp; Stable Diffusion to generate fall data and improve the generalization ability of small samples.</a:t>
            </a:r>
          </a:p>
          <a:p>
            <a:r>
              <a:rPr lang="en-US" sz="1600" dirty="0"/>
              <a:t>Model fusion: Combine YOLOv5 + </a:t>
            </a:r>
            <a:r>
              <a:rPr lang="en-US" sz="1600" dirty="0" err="1"/>
              <a:t>ARKit</a:t>
            </a:r>
            <a:r>
              <a:rPr lang="en-US" sz="1600" dirty="0"/>
              <a:t> 3D pose estimation to enhance low-light environment detection capabilities.</a:t>
            </a:r>
          </a:p>
          <a:p>
            <a:r>
              <a:rPr lang="en-US" sz="1600" dirty="0"/>
              <a:t>Lightweight optimization: Reduce the low-rank dimension of </a:t>
            </a:r>
            <a:r>
              <a:rPr lang="en-US" sz="1600" dirty="0" err="1"/>
              <a:t>LoRA</a:t>
            </a:r>
            <a:r>
              <a:rPr lang="en-US" sz="1600" dirty="0"/>
              <a:t> (Rank 8 → Rank 4), reduce 40% of the computational cost, and maintain the quality of text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309448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A893-F732-BDE0-67D7-A2469A10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Key Challenges In  API Integration &amp; Deployment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8955-329D-4A8C-79DA-5C37B52FA4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FastAPI</a:t>
            </a:r>
            <a:r>
              <a:rPr lang="en-US" dirty="0"/>
              <a:t> backend latency issues: YOLOv5 takes up a lot of RAM, causing slow inference when accessed by multiple users. RAG has latency in long text queries when using FAISS for vector retrieval.</a:t>
            </a:r>
          </a:p>
          <a:p>
            <a:r>
              <a:rPr lang="en-US" dirty="0"/>
              <a:t>Cross-platform compatibility issues: </a:t>
            </a:r>
            <a:r>
              <a:rPr lang="en-US" dirty="0" err="1"/>
              <a:t>ARKit</a:t>
            </a:r>
            <a:r>
              <a:rPr lang="en-US" dirty="0"/>
              <a:t> is limited to iOS devices, but some users need to run fall detection on the web.</a:t>
            </a:r>
          </a:p>
          <a:p>
            <a:r>
              <a:rPr lang="en-US" dirty="0"/>
              <a:t>Solution:</a:t>
            </a:r>
          </a:p>
          <a:p>
            <a:r>
              <a:rPr lang="en-US" dirty="0"/>
              <a:t>YOLOv5 quantization (</a:t>
            </a:r>
            <a:r>
              <a:rPr lang="en-US" dirty="0" err="1"/>
              <a:t>TensorRT</a:t>
            </a:r>
            <a:r>
              <a:rPr lang="en-US" dirty="0"/>
              <a:t>): Reduce model loading time and improve GPU computing efficiency.</a:t>
            </a:r>
          </a:p>
          <a:p>
            <a:r>
              <a:rPr lang="en-US" dirty="0" err="1"/>
              <a:t>FastAPI</a:t>
            </a:r>
            <a:r>
              <a:rPr lang="en-US" dirty="0"/>
              <a:t> WebSocket implements streaming video inference, reduces HTTP overhead, and speeds up response.</a:t>
            </a:r>
          </a:p>
        </p:txBody>
      </p:sp>
    </p:spTree>
    <p:extLst>
      <p:ext uri="{BB962C8B-B14F-4D97-AF65-F5344CB8AC3E}">
        <p14:creationId xmlns:p14="http://schemas.microsoft.com/office/powerpoint/2010/main" val="44927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A1DD-2079-0025-F5E4-3214EB51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38C1-F9F4-ACEF-9C75-DE6E87D26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688240" cy="34241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Hui Jin (CV Development &amp; Evaluation)</a:t>
            </a:r>
          </a:p>
          <a:p>
            <a:pPr marL="0" indent="0">
              <a:buNone/>
            </a:pPr>
            <a:r>
              <a:rPr lang="en-US" dirty="0"/>
              <a:t>Trained and optimized YOLOv5 + </a:t>
            </a:r>
            <a:r>
              <a:rPr lang="en-US" dirty="0" err="1"/>
              <a:t>ARKit</a:t>
            </a:r>
            <a:r>
              <a:rPr lang="en-US" dirty="0"/>
              <a:t> Fall Detection Model.</a:t>
            </a:r>
          </a:p>
          <a:p>
            <a:pPr marL="0" indent="0">
              <a:buNone/>
            </a:pPr>
            <a:r>
              <a:rPr lang="en-US" dirty="0"/>
              <a:t>Implemented loss function optimizations (</a:t>
            </a:r>
            <a:r>
              <a:rPr lang="en-US" dirty="0" err="1"/>
              <a:t>CIoU</a:t>
            </a:r>
            <a:r>
              <a:rPr lang="en-US" dirty="0"/>
              <a:t>) to improve detection accuracy.</a:t>
            </a:r>
          </a:p>
          <a:p>
            <a:pPr marL="0" indent="0">
              <a:buNone/>
            </a:pPr>
            <a:r>
              <a:rPr lang="en-US" dirty="0"/>
              <a:t>Conducted model evaluation (</a:t>
            </a:r>
            <a:r>
              <a:rPr lang="en-US" dirty="0" err="1"/>
              <a:t>mAP</a:t>
            </a:r>
            <a:r>
              <a:rPr lang="en-US" dirty="0"/>
              <a:t>, Recall, BLEU, Confusion Matrix) to </a:t>
            </a:r>
            <a:r>
              <a:rPr lang="en-US" dirty="0" err="1"/>
              <a:t>analyse</a:t>
            </a:r>
            <a:r>
              <a:rPr lang="en-US" dirty="0"/>
              <a:t> misclassifications.</a:t>
            </a:r>
          </a:p>
          <a:p>
            <a:pPr marL="0" indent="0">
              <a:buNone/>
            </a:pPr>
            <a:r>
              <a:rPr lang="en-US" dirty="0"/>
              <a:t>Fine-tuned hyperparameters, improving detection accuracy by 3.3%.</a:t>
            </a:r>
          </a:p>
          <a:p>
            <a:pPr marL="0" indent="0">
              <a:buNone/>
            </a:pPr>
            <a:r>
              <a:rPr lang="en-US" dirty="0" err="1"/>
              <a:t>TensorRT</a:t>
            </a:r>
            <a:r>
              <a:rPr lang="en-US" dirty="0"/>
              <a:t>-optimized YOLOv5 deployment, reducing inference time by 40%.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0AEADA-9FBA-B8D2-41F3-8B3920893686}"/>
              </a:ext>
            </a:extLst>
          </p:cNvPr>
          <p:cNvSpPr txBox="1">
            <a:spLocks/>
          </p:cNvSpPr>
          <p:nvPr/>
        </p:nvSpPr>
        <p:spPr>
          <a:xfrm>
            <a:off x="6363388" y="2367091"/>
            <a:ext cx="4688240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Jayadithya</a:t>
            </a:r>
            <a:r>
              <a:rPr lang="en-US" dirty="0"/>
              <a:t> </a:t>
            </a:r>
            <a:r>
              <a:rPr lang="en-US" dirty="0" err="1"/>
              <a:t>Nalajala</a:t>
            </a:r>
            <a:r>
              <a:rPr lang="en-US" dirty="0"/>
              <a:t> (System Deployment &amp; NLP Development)</a:t>
            </a:r>
          </a:p>
          <a:p>
            <a:pPr marL="0" indent="0">
              <a:buNone/>
            </a:pPr>
            <a:r>
              <a:rPr lang="en-US" dirty="0" err="1"/>
              <a:t>LoRA</a:t>
            </a:r>
            <a:r>
              <a:rPr lang="en-US" dirty="0"/>
              <a:t> fine-tuned GPT-3.5 (Chatbot): Improved RAG retrieval, reducing irrelevant responses by 30%.</a:t>
            </a:r>
          </a:p>
          <a:p>
            <a:pPr marL="0" indent="0">
              <a:buNone/>
            </a:pPr>
            <a:r>
              <a:rPr lang="en-US" dirty="0"/>
              <a:t>Enhanced NLP generation quality (BLEU score +10%).</a:t>
            </a:r>
          </a:p>
          <a:p>
            <a:pPr marL="0" indent="0">
              <a:buNone/>
            </a:pPr>
            <a:r>
              <a:rPr lang="en-US" dirty="0"/>
              <a:t>Prompt Engineering: Optimized prompts for more personalized LLM responses.</a:t>
            </a:r>
          </a:p>
          <a:p>
            <a:pPr marL="0" indent="0">
              <a:buNone/>
            </a:pPr>
            <a:r>
              <a:rPr lang="en-US" dirty="0"/>
              <a:t>Optimized RAG API, improving vector search efficiency by 25%.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4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973C-4C6C-BA1B-79FF-380340E3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1E8D-5580-B422-D1E6-EEF436D1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5064-B9B5-9EA6-0EF3-2437548932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688240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Sai Jahnavi </a:t>
            </a:r>
            <a:r>
              <a:rPr lang="en-US" dirty="0" err="1"/>
              <a:t>Devabhakthuni</a:t>
            </a:r>
            <a:r>
              <a:rPr lang="en-US" dirty="0"/>
              <a:t> (Data Processing &amp; Augmentation)</a:t>
            </a:r>
          </a:p>
          <a:p>
            <a:pPr marL="0" indent="0">
              <a:buNone/>
            </a:pPr>
            <a:r>
              <a:rPr lang="en-US" dirty="0"/>
              <a:t>Data Augmentation: GANs for fall detection data, Stable Diffusion for NLP data enhancement.</a:t>
            </a:r>
          </a:p>
          <a:p>
            <a:pPr marL="0" indent="0">
              <a:buNone/>
            </a:pPr>
            <a:r>
              <a:rPr lang="en-US" dirty="0"/>
              <a:t>Optimized FAISS retrieval, improving NLP recall speed by 20%.</a:t>
            </a:r>
          </a:p>
          <a:p>
            <a:pPr marL="0" indent="0">
              <a:buNone/>
            </a:pPr>
            <a:r>
              <a:rPr lang="en-US" dirty="0"/>
              <a:t>Cleaned NLP corpus, reducing noisy data by 15%.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DC5F35-6CF1-08A7-9B1B-BC481AAA9457}"/>
              </a:ext>
            </a:extLst>
          </p:cNvPr>
          <p:cNvSpPr txBox="1">
            <a:spLocks/>
          </p:cNvSpPr>
          <p:nvPr/>
        </p:nvSpPr>
        <p:spPr>
          <a:xfrm>
            <a:off x="6363388" y="2367091"/>
            <a:ext cx="4688240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Saniya Pandita (UI/UX Design &amp; Frontend Development)</a:t>
            </a:r>
          </a:p>
          <a:p>
            <a:pPr marL="0" indent="0">
              <a:buNone/>
            </a:pPr>
            <a:r>
              <a:rPr lang="en-US" dirty="0"/>
              <a:t>Visualized NLP generation results for better user interpretability.</a:t>
            </a:r>
          </a:p>
          <a:p>
            <a:pPr marL="0" indent="0">
              <a:buNone/>
            </a:pPr>
            <a:r>
              <a:rPr lang="en-US" dirty="0"/>
              <a:t>Integrated low-latency WebRTC video streaming for smoother frontend interaction.</a:t>
            </a:r>
          </a:p>
          <a:p>
            <a:pPr marL="0" indent="0">
              <a:buNone/>
            </a:pPr>
            <a:r>
              <a:rPr lang="en-US" dirty="0"/>
              <a:t>Enhanced model output visualization (Grad-CAM, SHAP analysis).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131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</TotalTime>
  <Words>783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-webkit-standard</vt:lpstr>
      <vt:lpstr>Arial</vt:lpstr>
      <vt:lpstr>Tw Cen MT</vt:lpstr>
      <vt:lpstr>Droplet</vt:lpstr>
      <vt:lpstr>Fall Detection and Speech Emotion Detection for elderly people living alone</vt:lpstr>
      <vt:lpstr>Why is Fall Detection &amp; Psychological Monitoring Important?</vt:lpstr>
      <vt:lpstr>System Overview</vt:lpstr>
      <vt:lpstr>AI Models Used in Our System</vt:lpstr>
      <vt:lpstr>How Well Do Our Models Perform?</vt:lpstr>
      <vt:lpstr>Overcoming Key Challenges In Model Training Challenges</vt:lpstr>
      <vt:lpstr>Overcoming Key Challenges In  API Integration &amp; Deployment Challenges</vt:lpstr>
      <vt:lpstr>Individual Contributions</vt:lpstr>
      <vt:lpstr>Individual Contributions</vt:lpstr>
      <vt:lpstr>What’s Next?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Jin, Hui (UMKC-Student)</dc:creator>
  <cp:lastModifiedBy>Jin, Hui (UMKC-Student)</cp:lastModifiedBy>
  <cp:revision>1</cp:revision>
  <dcterms:created xsi:type="dcterms:W3CDTF">2025-03-12T22:20:32Z</dcterms:created>
  <dcterms:modified xsi:type="dcterms:W3CDTF">2025-03-12T22:48:10Z</dcterms:modified>
</cp:coreProperties>
</file>