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正文级别 1…"/>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10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10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110" name="正文级别 1…"/>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11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正文级别 1…"/>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11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正文级别 1…"/>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2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36" name="正文级别 1…"/>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3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Two jellyfish against a pink background"/>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45" name="Two jellyfish touching against a dark blue background"/>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46" name="Two jellyfish against a blue background"/>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4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5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正文级别 1…"/>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Two jellyfish against a blue background"/>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正文级别 1…"/>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正文级别 1…"/>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正文级别 1…"/>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Two jellyfish against a pink background"/>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正文级别 1…"/>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72" name="正文级别 1…"/>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7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82" name="正文级别 1…"/>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8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9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正文级别 1…"/>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幻灯片编号"/>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E-Morpher: Improve Physical Robustness of…"/>
          <p:cNvSpPr txBox="1"/>
          <p:nvPr>
            <p:ph type="ctrTitle"/>
          </p:nvPr>
        </p:nvSpPr>
        <p:spPr>
          <a:prstGeom prst="rect">
            <a:avLst/>
          </a:prstGeom>
        </p:spPr>
        <p:txBody>
          <a:bodyPr/>
          <a:lstStyle/>
          <a:p>
            <a:pPr defTabSz="1658070">
              <a:defRPr spc="-236" sz="7887">
                <a:gradFill flip="none" rotWithShape="1">
                  <a:gsLst>
                    <a:gs pos="0">
                      <a:srgbClr val="1E98FD"/>
                    </a:gs>
                    <a:gs pos="100000">
                      <a:srgbClr val="FF2600"/>
                    </a:gs>
                  </a:gsLst>
                  <a:lin ang="3960000" scaled="0"/>
                </a:gradFill>
              </a:defRPr>
            </a:pPr>
            <a:r>
              <a:t>AE-Morpher: Improve Physical Robustness of</a:t>
            </a:r>
          </a:p>
          <a:p>
            <a:pPr defTabSz="1658070">
              <a:defRPr spc="-236" sz="7887">
                <a:gradFill flip="none" rotWithShape="1">
                  <a:gsLst>
                    <a:gs pos="0">
                      <a:srgbClr val="1E98FD"/>
                    </a:gs>
                    <a:gs pos="100000">
                      <a:srgbClr val="FF2600"/>
                    </a:gs>
                  </a:gsLst>
                  <a:lin ang="3960000" scaled="0"/>
                </a:gradFill>
              </a:defRPr>
            </a:pPr>
            <a:r>
              <a:t>Adversarial Objects against LiDAR-based</a:t>
            </a:r>
          </a:p>
          <a:p>
            <a:pPr defTabSz="1658070">
              <a:defRPr spc="-236" sz="7887">
                <a:gradFill flip="none" rotWithShape="1">
                  <a:gsLst>
                    <a:gs pos="0">
                      <a:srgbClr val="1E98FD"/>
                    </a:gs>
                    <a:gs pos="100000">
                      <a:srgbClr val="FF2600"/>
                    </a:gs>
                  </a:gsLst>
                  <a:lin ang="3960000" scaled="0"/>
                </a:gradFill>
              </a:defRPr>
            </a:pPr>
            <a:r>
              <a:t>Detectors via Object Reconstruction</a:t>
            </a:r>
          </a:p>
        </p:txBody>
      </p:sp>
      <p:sp>
        <p:nvSpPr>
          <p:cNvPr id="172" name="G13…"/>
          <p:cNvSpPr txBox="1"/>
          <p:nvPr>
            <p:ph type="body" idx="21"/>
          </p:nvPr>
        </p:nvSpPr>
        <p:spPr>
          <a:xfrm>
            <a:off x="1270000" y="9317912"/>
            <a:ext cx="21844000" cy="3459717"/>
          </a:xfrm>
          <a:prstGeom prst="rect">
            <a:avLst/>
          </a:prstGeom>
          <a:extLst>
            <a:ext uri="{C572A759-6A51-4108-AA02-DFA0A04FC94B}">
              <ma14:wrappingTextBoxFlag xmlns:ma14="http://schemas.microsoft.com/office/mac/drawingml/2011/main" val="1"/>
            </a:ext>
          </a:extLst>
        </p:spPr>
        <p:txBody>
          <a:bodyPr/>
          <a:lstStyle/>
          <a:p>
            <a:pPr defTabSz="800735">
              <a:defRPr sz="3395"/>
            </a:pPr>
            <a:r>
              <a:t>G13</a:t>
            </a:r>
          </a:p>
          <a:p>
            <a:pPr defTabSz="800735">
              <a:defRPr sz="3395"/>
            </a:pPr>
            <a:r>
              <a:t>Hui Jin</a:t>
            </a:r>
          </a:p>
          <a:p>
            <a:pPr defTabSz="800735">
              <a:defRPr sz="3395"/>
            </a:pPr>
            <a:r>
              <a:t>Jiarui Zhu</a:t>
            </a:r>
          </a:p>
          <a:p>
            <a:pPr defTabSz="800735">
              <a:defRPr sz="3395"/>
            </a:pPr>
            <a:r>
              <a:t>Harshitha Bashyam</a:t>
            </a:r>
          </a:p>
          <a:p>
            <a:pPr defTabSz="800735">
              <a:defRPr sz="3395"/>
            </a:pPr>
            <a:r>
              <a:t>Apr 21, 2025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CleanShot 2025-03-18 at 14.10.53@2x.png" descr="CleanShot 2025-03-18 at 14.10.53@2x.png"/>
          <p:cNvPicPr>
            <a:picLocks noChangeAspect="1"/>
          </p:cNvPicPr>
          <p:nvPr>
            <p:ph type="pic" idx="21"/>
          </p:nvPr>
        </p:nvPicPr>
        <p:blipFill>
          <a:blip r:embed="rId2">
            <a:extLst/>
          </a:blip>
          <a:srcRect l="0" t="0" r="0" b="0"/>
          <a:stretch>
            <a:fillRect/>
          </a:stretch>
        </p:blipFill>
        <p:spPr>
          <a:xfrm>
            <a:off x="492160" y="2976771"/>
            <a:ext cx="12192001" cy="7454233"/>
          </a:xfrm>
          <a:prstGeom prst="rect">
            <a:avLst/>
          </a:prstGeom>
        </p:spPr>
      </p:pic>
      <p:sp>
        <p:nvSpPr>
          <p:cNvPr id="199" name="System Overall Design"/>
          <p:cNvSpPr txBox="1"/>
          <p:nvPr>
            <p:ph type="title"/>
          </p:nvPr>
        </p:nvSpPr>
        <p:spPr>
          <a:xfrm>
            <a:off x="13051034" y="927100"/>
            <a:ext cx="9652001" cy="1549400"/>
          </a:xfrm>
          <a:prstGeom prst="rect">
            <a:avLst/>
          </a:prstGeom>
        </p:spPr>
        <p:txBody>
          <a:bodyPr/>
          <a:lstStyle>
            <a:lvl1pPr defTabSz="718184">
              <a:defRPr spc="-219" sz="7308">
                <a:gradFill flip="none" rotWithShape="1">
                  <a:gsLst>
                    <a:gs pos="0">
                      <a:srgbClr val="FF40FF"/>
                    </a:gs>
                    <a:gs pos="100000">
                      <a:srgbClr val="FFFB00"/>
                    </a:gs>
                  </a:gsLst>
                  <a:lin ang="3960000" scaled="0"/>
                </a:gradFill>
              </a:defRPr>
            </a:lvl1pPr>
          </a:lstStyle>
          <a:p>
            <a:pPr/>
            <a:r>
              <a:t>System Overall Design</a:t>
            </a:r>
          </a:p>
        </p:txBody>
      </p:sp>
      <p:sp>
        <p:nvSpPr>
          <p:cNvPr id="200" name="Constructing adversarial surfaces: After extracting valid vertices, the system constructs adversarial surfaces for each valid vertex. These adversarial surfaces are flat areas designed to reduce the errors caused by the laser beam deviating from the vali"/>
          <p:cNvSpPr txBox="1"/>
          <p:nvPr>
            <p:ph type="body" sz="half" idx="1"/>
          </p:nvPr>
        </p:nvSpPr>
        <p:spPr>
          <a:xfrm>
            <a:off x="13051034" y="4356100"/>
            <a:ext cx="9652001" cy="8432800"/>
          </a:xfrm>
          <a:prstGeom prst="rect">
            <a:avLst/>
          </a:prstGeom>
        </p:spPr>
        <p:txBody>
          <a:bodyPr/>
          <a:lstStyle/>
          <a:p>
            <a:pPr marL="480568" indent="-480568" defTabSz="2097023">
              <a:spcBef>
                <a:spcPts val="2000"/>
              </a:spcBef>
              <a:defRPr sz="4128"/>
            </a:pPr>
            <a:r>
              <a:rPr b="1"/>
              <a:t>Constructing adversarial surfaces: </a:t>
            </a:r>
            <a:r>
              <a:t>After extracting valid vertices, the system constructs adversarial surfaces for each valid vertex. These adversarial surfaces are flat areas designed to reduce the errors caused by the laser beam deviating from the valid vertices during LiDAR capture. In this way, the system is able to improve the robustness of adversarial objects in the physical world.</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8"/>
                                        </p:tgtEl>
                                        <p:attrNameLst>
                                          <p:attrName>style.visibility</p:attrName>
                                        </p:attrNameLst>
                                      </p:cBhvr>
                                      <p:to>
                                        <p:strVal val="visible"/>
                                      </p:to>
                                    </p:set>
                                    <p:anim calcmode="lin" valueType="num">
                                      <p:cBhvr>
                                        <p:cTn id="7" dur="1000" fill="hold"/>
                                        <p:tgtEl>
                                          <p:spTgt spid="198"/>
                                        </p:tgtEl>
                                        <p:attrNameLst>
                                          <p:attrName>ppt_x</p:attrName>
                                        </p:attrNameLst>
                                      </p:cBhvr>
                                      <p:tavLst>
                                        <p:tav tm="0">
                                          <p:val>
                                            <p:strVal val="0-#ppt_w/2"/>
                                          </p:val>
                                        </p:tav>
                                        <p:tav tm="100000">
                                          <p:val>
                                            <p:strVal val="#ppt_x"/>
                                          </p:val>
                                        </p:tav>
                                      </p:tavLst>
                                    </p:anim>
                                    <p:anim calcmode="lin" valueType="num">
                                      <p:cBhvr>
                                        <p:cTn id="8" dur="1000" fill="hold"/>
                                        <p:tgtEl>
                                          <p:spTgt spid="1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 grpId="2" fill="hold">
                                  <p:stCondLst>
                                    <p:cond delay="0"/>
                                  </p:stCondLst>
                                  <p:iterate type="el" backwards="0">
                                    <p:tmAbs val="0"/>
                                  </p:iterate>
                                  <p:childTnLst>
                                    <p:set>
                                      <p:cBhvr>
                                        <p:cTn id="12" fill="hold"/>
                                        <p:tgtEl>
                                          <p:spTgt spid="200"/>
                                        </p:tgtEl>
                                        <p:attrNameLst>
                                          <p:attrName>style.visibility</p:attrName>
                                        </p:attrNameLst>
                                      </p:cBhvr>
                                      <p:to>
                                        <p:strVal val="visible"/>
                                      </p:to>
                                    </p:set>
                                    <p:anim calcmode="lin" valueType="num">
                                      <p:cBhvr>
                                        <p:cTn id="13" dur="1000" fill="hold"/>
                                        <p:tgtEl>
                                          <p:spTgt spid="200"/>
                                        </p:tgtEl>
                                        <p:attrNameLst>
                                          <p:attrName>ppt_x</p:attrName>
                                        </p:attrNameLst>
                                      </p:cBhvr>
                                      <p:tavLst>
                                        <p:tav tm="0">
                                          <p:val>
                                            <p:strVal val="1+#ppt_w/2"/>
                                          </p:val>
                                        </p:tav>
                                        <p:tav tm="100000">
                                          <p:val>
                                            <p:strVal val="#ppt_x"/>
                                          </p:val>
                                        </p:tav>
                                      </p:tavLst>
                                    </p:anim>
                                    <p:anim calcmode="lin" valueType="num">
                                      <p:cBhvr>
                                        <p:cTn id="14" dur="1000" fill="hold"/>
                                        <p:tgtEl>
                                          <p:spTgt spid="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 grpId="1"/>
      <p:bldP build="whole" bldLvl="1" animBg="1" rev="0" advAuto="0" spid="200"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2" name="CleanShot 2025-03-18 at 14.10.53@2x.png" descr="CleanShot 2025-03-18 at 14.10.53@2x.png"/>
          <p:cNvPicPr>
            <a:picLocks noChangeAspect="1"/>
          </p:cNvPicPr>
          <p:nvPr>
            <p:ph type="pic" idx="21"/>
          </p:nvPr>
        </p:nvPicPr>
        <p:blipFill>
          <a:blip r:embed="rId2">
            <a:extLst/>
          </a:blip>
          <a:srcRect l="0" t="0" r="0" b="0"/>
          <a:stretch>
            <a:fillRect/>
          </a:stretch>
        </p:blipFill>
        <p:spPr>
          <a:xfrm>
            <a:off x="12204700" y="3130884"/>
            <a:ext cx="12192000" cy="7454232"/>
          </a:xfrm>
          <a:prstGeom prst="rect">
            <a:avLst/>
          </a:prstGeom>
        </p:spPr>
      </p:pic>
      <p:sp>
        <p:nvSpPr>
          <p:cNvPr id="203" name="System Overall Design"/>
          <p:cNvSpPr txBox="1"/>
          <p:nvPr>
            <p:ph type="title"/>
          </p:nvPr>
        </p:nvSpPr>
        <p:spPr>
          <a:prstGeom prst="rect">
            <a:avLst/>
          </a:prstGeom>
        </p:spPr>
        <p:txBody>
          <a:bodyPr/>
          <a:lstStyle>
            <a:lvl1pPr defTabSz="718184">
              <a:defRPr spc="-219" sz="7308">
                <a:gradFill flip="none" rotWithShape="1">
                  <a:gsLst>
                    <a:gs pos="0">
                      <a:srgbClr val="FFFB00"/>
                    </a:gs>
                    <a:gs pos="100000">
                      <a:srgbClr val="FF2600"/>
                    </a:gs>
                  </a:gsLst>
                  <a:lin ang="3960000" scaled="0"/>
                </a:gradFill>
              </a:defRPr>
            </a:lvl1pPr>
          </a:lstStyle>
          <a:p>
            <a:pPr/>
            <a:r>
              <a:t>System Overall Design</a:t>
            </a:r>
          </a:p>
        </p:txBody>
      </p:sp>
      <p:sp>
        <p:nvSpPr>
          <p:cNvPr id="204" name="Constructing the adversarial object: Next, the system connects the constructed adversarial surfaces to form a continuous surface, thereby generating a complete three-dimensional adversarial object. This process ensures the structural integrity of the adv"/>
          <p:cNvSpPr txBox="1"/>
          <p:nvPr>
            <p:ph type="body" sz="half" idx="1"/>
          </p:nvPr>
        </p:nvSpPr>
        <p:spPr>
          <a:prstGeom prst="rect">
            <a:avLst/>
          </a:prstGeom>
        </p:spPr>
        <p:txBody>
          <a:bodyPr/>
          <a:lstStyle/>
          <a:p>
            <a:pPr marL="514095" indent="-514095" defTabSz="2243327">
              <a:spcBef>
                <a:spcPts val="2200"/>
              </a:spcBef>
              <a:defRPr sz="4416"/>
            </a:pPr>
            <a:r>
              <a:rPr b="1"/>
              <a:t>Constructing the adversarial object: </a:t>
            </a:r>
            <a:r>
              <a:t>Next, the system connects the constructed adversarial surfaces to form a continuous surface, thereby generating a complete three-dimensional adversarial object. This process ensures the structural integrity of the adversarial object and makes it easier to be captured by LiDAR in the physical environment.</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02"/>
                                        </p:tgtEl>
                                        <p:attrNameLst>
                                          <p:attrName>style.visibility</p:attrName>
                                        </p:attrNameLst>
                                      </p:cBhvr>
                                      <p:to>
                                        <p:strVal val="visible"/>
                                      </p:to>
                                    </p:set>
                                    <p:anim calcmode="lin" valueType="num">
                                      <p:cBhvr>
                                        <p:cTn id="7" dur="750" fill="hold"/>
                                        <p:tgtEl>
                                          <p:spTgt spid="202"/>
                                        </p:tgtEl>
                                        <p:attrNameLst>
                                          <p:attrName>ppt_w</p:attrName>
                                        </p:attrNameLst>
                                      </p:cBhvr>
                                      <p:tavLst>
                                        <p:tav tm="0">
                                          <p:val>
                                            <p:fltVal val="0"/>
                                          </p:val>
                                        </p:tav>
                                        <p:tav tm="100000">
                                          <p:val>
                                            <p:strVal val="#ppt_w"/>
                                          </p:val>
                                        </p:tav>
                                      </p:tavLst>
                                    </p:anim>
                                    <p:anim calcmode="lin" valueType="num">
                                      <p:cBhvr>
                                        <p:cTn id="8" dur="750" fill="hold"/>
                                        <p:tgtEl>
                                          <p:spTgt spid="20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04"/>
                                        </p:tgtEl>
                                        <p:attrNameLst>
                                          <p:attrName>style.visibility</p:attrName>
                                        </p:attrNameLst>
                                      </p:cBhvr>
                                      <p:to>
                                        <p:strVal val="visible"/>
                                      </p:to>
                                    </p:set>
                                    <p:anim calcmode="lin" valueType="num">
                                      <p:cBhvr>
                                        <p:cTn id="13" dur="750" fill="hold"/>
                                        <p:tgtEl>
                                          <p:spTgt spid="204"/>
                                        </p:tgtEl>
                                        <p:attrNameLst>
                                          <p:attrName>ppt_w</p:attrName>
                                        </p:attrNameLst>
                                      </p:cBhvr>
                                      <p:tavLst>
                                        <p:tav tm="0">
                                          <p:val>
                                            <p:fltVal val="0"/>
                                          </p:val>
                                        </p:tav>
                                        <p:tav tm="100000">
                                          <p:val>
                                            <p:strVal val="#ppt_w"/>
                                          </p:val>
                                        </p:tav>
                                      </p:tavLst>
                                    </p:anim>
                                    <p:anim calcmode="lin" valueType="num">
                                      <p:cBhvr>
                                        <p:cTn id="14" dur="750" fill="hold"/>
                                        <p:tgtEl>
                                          <p:spTgt spid="2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4" grpId="2"/>
      <p:bldP build="whole" bldLvl="1" animBg="1" rev="0" advAuto="0" spid="202"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CleanShot 2025-03-18 at 14.10.53@2x.png" descr="CleanShot 2025-03-18 at 14.10.53@2x.png"/>
          <p:cNvPicPr>
            <a:picLocks noChangeAspect="1"/>
          </p:cNvPicPr>
          <p:nvPr>
            <p:ph type="pic" idx="21"/>
          </p:nvPr>
        </p:nvPicPr>
        <p:blipFill>
          <a:blip r:embed="rId2">
            <a:extLst/>
          </a:blip>
          <a:srcRect l="0" t="0" r="0" b="0"/>
          <a:stretch>
            <a:fillRect/>
          </a:stretch>
        </p:blipFill>
        <p:spPr>
          <a:xfrm>
            <a:off x="868879" y="2993895"/>
            <a:ext cx="12192001" cy="7454233"/>
          </a:xfrm>
          <a:prstGeom prst="rect">
            <a:avLst/>
          </a:prstGeom>
        </p:spPr>
      </p:pic>
      <p:sp>
        <p:nvSpPr>
          <p:cNvPr id="207" name="System Overall Design"/>
          <p:cNvSpPr txBox="1"/>
          <p:nvPr>
            <p:ph type="title"/>
          </p:nvPr>
        </p:nvSpPr>
        <p:spPr>
          <a:xfrm>
            <a:off x="13033909" y="927100"/>
            <a:ext cx="9652001" cy="1549400"/>
          </a:xfrm>
          <a:prstGeom prst="rect">
            <a:avLst/>
          </a:prstGeom>
        </p:spPr>
        <p:txBody>
          <a:bodyPr/>
          <a:lstStyle>
            <a:lvl1pPr defTabSz="718184">
              <a:defRPr spc="-219" sz="7308">
                <a:gradFill flip="none" rotWithShape="1">
                  <a:gsLst>
                    <a:gs pos="0">
                      <a:srgbClr val="FF2600"/>
                    </a:gs>
                    <a:gs pos="100000">
                      <a:srgbClr val="00FDFF"/>
                    </a:gs>
                  </a:gsLst>
                  <a:lin ang="3960000" scaled="0"/>
                </a:gradFill>
              </a:defRPr>
            </a:lvl1pPr>
          </a:lstStyle>
          <a:p>
            <a:pPr/>
            <a:r>
              <a:t>System Overall Design</a:t>
            </a:r>
          </a:p>
        </p:txBody>
      </p:sp>
      <p:sp>
        <p:nvSpPr>
          <p:cNvPr id="208" name="Improved stealth: Finally, the system further improves the stealth of the adversarial object by adjusting its size and shape. This process aims to balance the robustness and stealth of the adversarial object to make it more practical in real-world applic"/>
          <p:cNvSpPr txBox="1"/>
          <p:nvPr>
            <p:ph type="body" sz="half" idx="1"/>
          </p:nvPr>
        </p:nvSpPr>
        <p:spPr>
          <a:xfrm>
            <a:off x="13033909" y="4356100"/>
            <a:ext cx="9652001" cy="8432800"/>
          </a:xfrm>
          <a:prstGeom prst="rect">
            <a:avLst/>
          </a:prstGeom>
        </p:spPr>
        <p:txBody>
          <a:bodyPr/>
          <a:lstStyle/>
          <a:p>
            <a:pPr/>
            <a:r>
              <a:rPr b="1"/>
              <a:t>Improved stealth: </a:t>
            </a:r>
            <a:r>
              <a:t>Finally, the system further improves the stealth of the adversarial object by adjusting its size and shape. This process aims to balance the robustness and stealth of the adversarial object to make it more practical in real-world applications.</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ppt_w</p:attrName>
                                        </p:attrNameLst>
                                      </p:cBhvr>
                                      <p:tavLst>
                                        <p:tav tm="0">
                                          <p:val>
                                            <p:fltVal val="0"/>
                                          </p:val>
                                        </p:tav>
                                        <p:tav tm="100000">
                                          <p:val>
                                            <p:strVal val="#ppt_w"/>
                                          </p:val>
                                        </p:tav>
                                      </p:tavLst>
                                    </p:anim>
                                    <p:anim calcmode="lin" valueType="num">
                                      <p:cBhvr>
                                        <p:cTn id="8" dur="1000" fill="hold"/>
                                        <p:tgtEl>
                                          <p:spTgt spid="206"/>
                                        </p:tgtEl>
                                        <p:attrNameLst>
                                          <p:attrName>ppt_h</p:attrName>
                                        </p:attrNameLst>
                                      </p:cBhvr>
                                      <p:tavLst>
                                        <p:tav tm="0">
                                          <p:val>
                                            <p:fltVal val="0"/>
                                          </p:val>
                                        </p:tav>
                                        <p:tav tm="100000">
                                          <p:val>
                                            <p:strVal val="#ppt_h"/>
                                          </p:val>
                                        </p:tav>
                                      </p:tavLst>
                                    </p:anim>
                                    <p:anim calcmode="lin" valueType="num">
                                      <p:cBhvr>
                                        <p:cTn id="9" dur="1000" fill="hold"/>
                                        <p:tgtEl>
                                          <p:spTgt spid="20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3" presetID="15" grpId="2" fill="hold">
                                  <p:stCondLst>
                                    <p:cond delay="0"/>
                                  </p:stCondLst>
                                  <p:iterate type="el" backwards="0">
                                    <p:tmAbs val="0"/>
                                  </p:iterate>
                                  <p:childTnLst>
                                    <p:set>
                                      <p:cBhvr>
                                        <p:cTn id="14" fill="hold"/>
                                        <p:tgtEl>
                                          <p:spTgt spid="208"/>
                                        </p:tgtEl>
                                        <p:attrNameLst>
                                          <p:attrName>style.visibility</p:attrName>
                                        </p:attrNameLst>
                                      </p:cBhvr>
                                      <p:to>
                                        <p:strVal val="visible"/>
                                      </p:to>
                                    </p:set>
                                    <p:anim calcmode="lin" valueType="num">
                                      <p:cBhvr>
                                        <p:cTn id="15" dur="1000" fill="hold"/>
                                        <p:tgtEl>
                                          <p:spTgt spid="208"/>
                                        </p:tgtEl>
                                        <p:attrNameLst>
                                          <p:attrName>ppt_w</p:attrName>
                                        </p:attrNameLst>
                                      </p:cBhvr>
                                      <p:tavLst>
                                        <p:tav tm="0">
                                          <p:val>
                                            <p:fltVal val="0"/>
                                          </p:val>
                                        </p:tav>
                                        <p:tav tm="100000">
                                          <p:val>
                                            <p:strVal val="#ppt_w"/>
                                          </p:val>
                                        </p:tav>
                                      </p:tavLst>
                                    </p:anim>
                                    <p:anim calcmode="lin" valueType="num">
                                      <p:cBhvr>
                                        <p:cTn id="16" dur="1000" fill="hold"/>
                                        <p:tgtEl>
                                          <p:spTgt spid="208"/>
                                        </p:tgtEl>
                                        <p:attrNameLst>
                                          <p:attrName>ppt_h</p:attrName>
                                        </p:attrNameLst>
                                      </p:cBhvr>
                                      <p:tavLst>
                                        <p:tav tm="0">
                                          <p:val>
                                            <p:fltVal val="0"/>
                                          </p:val>
                                        </p:tav>
                                        <p:tav tm="100000">
                                          <p:val>
                                            <p:strVal val="#ppt_h"/>
                                          </p:val>
                                        </p:tav>
                                      </p:tavLst>
                                    </p:anim>
                                    <p:anim calcmode="lin" valueType="num">
                                      <p:cBhvr>
                                        <p:cTn id="17" dur="1000" fill="hold"/>
                                        <p:tgtEl>
                                          <p:spTgt spid="20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0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 grpId="1"/>
      <p:bldP build="whole" bldLvl="1" animBg="1" rev="0" advAuto="0" spid="208"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AE-Morpher Technical Details"/>
          <p:cNvSpPr txBox="1"/>
          <p:nvPr>
            <p:ph type="title"/>
          </p:nvPr>
        </p:nvSpPr>
        <p:spPr>
          <a:prstGeom prst="rect">
            <a:avLst/>
          </a:prstGeom>
        </p:spPr>
        <p:txBody>
          <a:bodyPr/>
          <a:lstStyle>
            <a:lvl1pPr>
              <a:defRPr>
                <a:gradFill flip="none" rotWithShape="1">
                  <a:gsLst>
                    <a:gs pos="0">
                      <a:srgbClr val="00FDFF"/>
                    </a:gs>
                    <a:gs pos="100000">
                      <a:srgbClr val="FFFB00"/>
                    </a:gs>
                  </a:gsLst>
                  <a:lin ang="3960000" scaled="0"/>
                </a:gradFill>
              </a:defRPr>
            </a:lvl1pPr>
          </a:lstStyle>
          <a:p>
            <a:pPr/>
            <a:r>
              <a:t>AE-Morpher Technical Details</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v2-f95a138f820a318b48587ed091bce2bb_1440w.jpg" descr="v2-f95a138f820a318b48587ed091bce2bb_1440w.jpg"/>
          <p:cNvPicPr>
            <a:picLocks noChangeAspect="1"/>
          </p:cNvPicPr>
          <p:nvPr>
            <p:ph type="pic" idx="21"/>
          </p:nvPr>
        </p:nvPicPr>
        <p:blipFill>
          <a:blip r:embed="rId2">
            <a:extLst/>
          </a:blip>
          <a:srcRect l="0" t="0" r="0" b="0"/>
          <a:stretch>
            <a:fillRect/>
          </a:stretch>
        </p:blipFill>
        <p:spPr>
          <a:xfrm>
            <a:off x="12204700" y="3570628"/>
            <a:ext cx="12192000" cy="6574744"/>
          </a:xfrm>
          <a:prstGeom prst="rect">
            <a:avLst/>
          </a:prstGeom>
        </p:spPr>
      </p:pic>
      <p:sp>
        <p:nvSpPr>
          <p:cNvPr id="213" name="Valid Vertex Identification"/>
          <p:cNvSpPr txBox="1"/>
          <p:nvPr>
            <p:ph type="title"/>
          </p:nvPr>
        </p:nvSpPr>
        <p:spPr>
          <a:prstGeom prst="rect">
            <a:avLst/>
          </a:prstGeom>
        </p:spPr>
        <p:txBody>
          <a:bodyPr/>
          <a:lstStyle>
            <a:lvl1pPr defTabSz="627379">
              <a:defRPr spc="-191" sz="6384">
                <a:gradFill flip="none" rotWithShape="1">
                  <a:gsLst>
                    <a:gs pos="0">
                      <a:srgbClr val="FFFB00"/>
                    </a:gs>
                    <a:gs pos="100000">
                      <a:srgbClr val="FF00F7"/>
                    </a:gs>
                  </a:gsLst>
                  <a:lin ang="3960000" scaled="0"/>
                </a:gradFill>
              </a:defRPr>
            </a:lvl1pPr>
          </a:lstStyle>
          <a:p>
            <a:pPr/>
            <a:r>
              <a:t>Valid Vertex Identification</a:t>
            </a:r>
          </a:p>
        </p:txBody>
      </p:sp>
      <p:sp>
        <p:nvSpPr>
          <p:cNvPr id="214" name="In AE-Morpher, the identification of valid vertices is achieved through the ray-casting method. This method simulates the LiDAR capture process and evaluates the validity of each vertex by emitting a laser beam. In this way, the system is able to reduce "/>
          <p:cNvSpPr txBox="1"/>
          <p:nvPr>
            <p:ph type="body" sz="half" idx="1"/>
          </p:nvPr>
        </p:nvSpPr>
        <p:spPr>
          <a:prstGeom prst="rect">
            <a:avLst/>
          </a:prstGeom>
        </p:spPr>
        <p:txBody>
          <a:bodyPr/>
          <a:lstStyle/>
          <a:p>
            <a:pPr marL="352043" indent="-352043" defTabSz="1536191">
              <a:spcBef>
                <a:spcPts val="1500"/>
              </a:spcBef>
              <a:defRPr sz="3024"/>
            </a:pPr>
            <a:r>
              <a:t>In AE-Morpher, the identification of valid vertices is achieved through the ray-casting method. This method simulates the LiDAR capture process and evaluates the validity of each vertex by emitting a laser beam. In this way, the system is able to reduce redundant information, thereby building a smaller adversarial object and improving its concealment.</a:t>
            </a:r>
          </a:p>
          <a:p>
            <a:pPr marL="352043" indent="-352043" defTabSz="1536191">
              <a:spcBef>
                <a:spcPts val="1500"/>
              </a:spcBef>
              <a:defRPr sz="3024"/>
            </a:pPr>
            <a:r>
              <a:t>The ray-casting method generates a point cloud corresponding to the original adversarial object by simulating the emission and reflection of the laser beam. Valid vertices are those that successfully deceive the model during the simulation process, and these vertices will be used for subsequent adversarial surface construction.</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212"/>
                                        </p:tgtEl>
                                        <p:attrNameLst>
                                          <p:attrName>style.visibility</p:attrName>
                                        </p:attrNameLst>
                                      </p:cBhvr>
                                      <p:to>
                                        <p:strVal val="visible"/>
                                      </p:to>
                                    </p:set>
                                    <p:anim calcmode="lin" valueType="num">
                                      <p:cBhvr>
                                        <p:cTn id="7" dur="1000" fill="hold"/>
                                        <p:tgtEl>
                                          <p:spTgt spid="212"/>
                                        </p:tgtEl>
                                        <p:attrNameLst>
                                          <p:attrName>ppt_w</p:attrName>
                                        </p:attrNameLst>
                                      </p:cBhvr>
                                      <p:tavLst>
                                        <p:tav tm="0" fmla="#ppt_w*sin(2.5*pi*$)">
                                          <p:val>
                                            <p:fltVal val="0"/>
                                          </p:val>
                                        </p:tav>
                                        <p:tav tm="100000">
                                          <p:val>
                                            <p:fltVal val="1"/>
                                          </p:val>
                                        </p:tav>
                                      </p:tavLst>
                                    </p:anim>
                                    <p:anim calcmode="lin" valueType="num">
                                      <p:cBhvr>
                                        <p:cTn id="8" dur="1000" fill="hold"/>
                                        <p:tgtEl>
                                          <p:spTgt spid="21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214"/>
                                        </p:tgtEl>
                                        <p:attrNameLst>
                                          <p:attrName>style.visibility</p:attrName>
                                        </p:attrNameLst>
                                      </p:cBhvr>
                                      <p:to>
                                        <p:strVal val="visible"/>
                                      </p:to>
                                    </p:set>
                                    <p:anim calcmode="lin" valueType="num">
                                      <p:cBhvr>
                                        <p:cTn id="13" dur="1000" fill="hold"/>
                                        <p:tgtEl>
                                          <p:spTgt spid="214"/>
                                        </p:tgtEl>
                                        <p:attrNameLst>
                                          <p:attrName>ppt_w</p:attrName>
                                        </p:attrNameLst>
                                      </p:cBhvr>
                                      <p:tavLst>
                                        <p:tav tm="0">
                                          <p:val>
                                            <p:strVal val="4*#ppt_w"/>
                                          </p:val>
                                        </p:tav>
                                        <p:tav tm="100000">
                                          <p:val>
                                            <p:strVal val="#ppt_w"/>
                                          </p:val>
                                        </p:tav>
                                      </p:tavLst>
                                    </p:anim>
                                    <p:anim calcmode="lin" valueType="num">
                                      <p:cBhvr>
                                        <p:cTn id="14" dur="1000" fill="hold"/>
                                        <p:tgtEl>
                                          <p:spTgt spid="21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2"/>
      <p:bldP build="whole" bldLvl="1" animBg="1" rev="0" advAuto="0" spid="212"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Counter Surfaces and Counter Objects"/>
          <p:cNvSpPr txBox="1"/>
          <p:nvPr>
            <p:ph type="title"/>
          </p:nvPr>
        </p:nvSpPr>
        <p:spPr>
          <a:prstGeom prst="rect">
            <a:avLst/>
          </a:prstGeom>
        </p:spPr>
        <p:txBody>
          <a:bodyPr/>
          <a:lstStyle>
            <a:lvl1pPr>
              <a:defRPr>
                <a:gradFill flip="none" rotWithShape="1">
                  <a:gsLst>
                    <a:gs pos="0">
                      <a:srgbClr val="FF40FF"/>
                    </a:gs>
                    <a:gs pos="100000">
                      <a:srgbClr val="942192"/>
                    </a:gs>
                  </a:gsLst>
                  <a:lin ang="3960000" scaled="0"/>
                </a:gradFill>
              </a:defRPr>
            </a:lvl1pPr>
          </a:lstStyle>
          <a:p>
            <a:pPr/>
            <a:r>
              <a:t>Counter Surfaces and Counter Objects</a:t>
            </a:r>
          </a:p>
        </p:txBody>
      </p:sp>
      <p:sp>
        <p:nvSpPr>
          <p:cNvPr id="217" name="When constructing the adversarial surface, AE-Morpher uses a planar extension vertex method. The system creates a flat area (adversarial surface) for each valid vertex to reduce the error caused by the laser beam deviating from the valid vertex during Li"/>
          <p:cNvSpPr txBox="1"/>
          <p:nvPr>
            <p:ph type="body" idx="1"/>
          </p:nvPr>
        </p:nvSpPr>
        <p:spPr>
          <a:prstGeom prst="rect">
            <a:avLst/>
          </a:prstGeom>
        </p:spPr>
        <p:txBody>
          <a:bodyPr/>
          <a:lstStyle/>
          <a:p>
            <a:pPr defTabSz="643889">
              <a:spcBef>
                <a:spcPts val="1800"/>
              </a:spcBef>
              <a:defRPr spc="-42" sz="4290"/>
            </a:pPr>
            <a:r>
              <a:t>When constructing the adversarial surface, AE-Morpher uses a planar extension vertex method. The system creates a flat area (adversarial surface) for each valid vertex to reduce the error caused by the laser beam deviating from the valid vertex during LiDAR capture. In this way, the system is able to improve the robustness of the adversarial object in the physical world.</a:t>
            </a:r>
          </a:p>
          <a:p>
            <a:pPr defTabSz="643889">
              <a:spcBef>
                <a:spcPts val="1800"/>
              </a:spcBef>
              <a:defRPr spc="-42" sz="4290"/>
            </a:pPr>
            <a:r>
              <a:t>The optimization of the geometric structure enables the adversarial surface to better capture the laser signal. The flat adversarial surface ensures that the laser beam can accurately hit the valid vertex, thereby generating a capture result that is closer to the ideal adversarial point cloud. This method not only improves the attack success rate of the adversarial object, but also enhances its concealment in the physical environment.</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r"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17">
                                            <p:bg/>
                                          </p:spTgt>
                                        </p:tgtEl>
                                        <p:attrNameLst>
                                          <p:attrName>style.visibility</p:attrName>
                                        </p:attrNameLst>
                                      </p:cBhvr>
                                      <p:to>
                                        <p:strVal val="visible"/>
                                      </p:to>
                                    </p:set>
                                    <p:anim calcmode="lin" valueType="num">
                                      <p:cBhvr>
                                        <p:cTn id="7" dur="1000" fill="hold"/>
                                        <p:tgtEl>
                                          <p:spTgt spid="217">
                                            <p:bg/>
                                          </p:spTgt>
                                        </p:tgtEl>
                                        <p:attrNameLst>
                                          <p:attrName>ppt_x</p:attrName>
                                        </p:attrNameLst>
                                      </p:cBhvr>
                                      <p:tavLst>
                                        <p:tav tm="0">
                                          <p:val>
                                            <p:strVal val="0-#ppt_w/2"/>
                                          </p:val>
                                        </p:tav>
                                        <p:tav tm="100000">
                                          <p:val>
                                            <p:strVal val="#ppt_x"/>
                                          </p:val>
                                        </p:tav>
                                      </p:tavLst>
                                    </p:anim>
                                    <p:anim calcmode="lin" valueType="num">
                                      <p:cBhvr>
                                        <p:cTn id="8" dur="1000" fill="hold"/>
                                        <p:tgtEl>
                                          <p:spTgt spid="217">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17">
                                            <p:txEl>
                                              <p:pRg st="0" end="0"/>
                                            </p:txEl>
                                          </p:spTgt>
                                        </p:tgtEl>
                                        <p:attrNameLst>
                                          <p:attrName>style.visibility</p:attrName>
                                        </p:attrNameLst>
                                      </p:cBhvr>
                                      <p:to>
                                        <p:strVal val="visible"/>
                                      </p:to>
                                    </p:set>
                                    <p:anim calcmode="lin" valueType="num">
                                      <p:cBhvr>
                                        <p:cTn id="11" dur="1000" fill="hold"/>
                                        <p:tgtEl>
                                          <p:spTgt spid="217">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17">
                                            <p:txEl>
                                              <p:pRg st="1" end="1"/>
                                            </p:txEl>
                                          </p:spTgt>
                                        </p:tgtEl>
                                        <p:attrNameLst>
                                          <p:attrName>style.visibility</p:attrName>
                                        </p:attrNameLst>
                                      </p:cBhvr>
                                      <p:to>
                                        <p:strVal val="visible"/>
                                      </p:to>
                                    </p:set>
                                    <p:anim calcmode="lin" valueType="num">
                                      <p:cBhvr>
                                        <p:cTn id="17" dur="1000" fill="hold"/>
                                        <p:tgtEl>
                                          <p:spTgt spid="217">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1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17"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CleanShot 2025-03-18 at 14.32.05@2x.png" descr="CleanShot 2025-03-18 at 14.32.05@2x.png"/>
          <p:cNvPicPr>
            <a:picLocks noChangeAspect="1"/>
          </p:cNvPicPr>
          <p:nvPr>
            <p:ph type="pic" idx="21"/>
          </p:nvPr>
        </p:nvPicPr>
        <p:blipFill>
          <a:blip r:embed="rId2">
            <a:extLst/>
          </a:blip>
          <a:srcRect l="0" t="0" r="0" b="0"/>
          <a:stretch>
            <a:fillRect/>
          </a:stretch>
        </p:blipFill>
        <p:spPr>
          <a:xfrm>
            <a:off x="12204700" y="3389193"/>
            <a:ext cx="12192000" cy="6937614"/>
          </a:xfrm>
          <a:prstGeom prst="rect">
            <a:avLst/>
          </a:prstGeom>
        </p:spPr>
      </p:pic>
      <p:sp>
        <p:nvSpPr>
          <p:cNvPr id="220" name="Adversarial Object Construction"/>
          <p:cNvSpPr txBox="1"/>
          <p:nvPr>
            <p:ph type="title"/>
          </p:nvPr>
        </p:nvSpPr>
        <p:spPr>
          <a:prstGeom prst="rect">
            <a:avLst/>
          </a:prstGeom>
        </p:spPr>
        <p:txBody>
          <a:bodyPr/>
          <a:lstStyle>
            <a:lvl1pPr defTabSz="503555">
              <a:defRPr spc="-153" sz="5124">
                <a:gradFill flip="none" rotWithShape="1">
                  <a:gsLst>
                    <a:gs pos="0">
                      <a:srgbClr val="5E03FF"/>
                    </a:gs>
                    <a:gs pos="100000">
                      <a:srgbClr val="000000"/>
                    </a:gs>
                  </a:gsLst>
                  <a:lin ang="3960000" scaled="0"/>
                </a:gradFill>
              </a:defRPr>
            </a:lvl1pPr>
          </a:lstStyle>
          <a:p>
            <a:pPr/>
            <a:r>
              <a:t>Adversarial Object Construction</a:t>
            </a:r>
          </a:p>
        </p:txBody>
      </p:sp>
      <p:sp>
        <p:nvSpPr>
          <p:cNvPr id="221" name="In the process of constructing the adversarial object, AE-Morpher connects the generated adversarial surfaces to form a continuous 3D surface. This process ensures the structural integrity of the adversarial object and makes it easier to be captured by L"/>
          <p:cNvSpPr txBox="1"/>
          <p:nvPr>
            <p:ph type="body" sz="half" idx="1"/>
          </p:nvPr>
        </p:nvSpPr>
        <p:spPr>
          <a:prstGeom prst="rect">
            <a:avLst/>
          </a:prstGeom>
        </p:spPr>
        <p:txBody>
          <a:bodyPr/>
          <a:lstStyle/>
          <a:p>
            <a:pPr/>
            <a:r>
              <a:t>In the process of constructing the adversarial object, AE-Morpher connects the generated adversarial surfaces to form a continuous 3D surface. This process ensures the structural integrity of the adversarial object and makes it easier to be captured by LiDAR in the physical environment.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19"/>
                                        </p:tgtEl>
                                        <p:attrNameLst>
                                          <p:attrName>style.visibility</p:attrName>
                                        </p:attrNameLst>
                                      </p:cBhvr>
                                      <p:to>
                                        <p:strVal val="visible"/>
                                      </p:to>
                                    </p:set>
                                    <p:anim calcmode="lin" valueType="num">
                                      <p:cBhvr>
                                        <p:cTn id="7" dur="1000" fill="hold"/>
                                        <p:tgtEl>
                                          <p:spTgt spid="219"/>
                                        </p:tgtEl>
                                        <p:attrNameLst>
                                          <p:attrName>ppt_x</p:attrName>
                                        </p:attrNameLst>
                                      </p:cBhvr>
                                      <p:tavLst>
                                        <p:tav tm="0">
                                          <p:val>
                                            <p:strVal val="#ppt_x"/>
                                          </p:val>
                                        </p:tav>
                                        <p:tav tm="100000">
                                          <p:val>
                                            <p:strVal val="#ppt_x"/>
                                          </p:val>
                                        </p:tav>
                                      </p:tavLst>
                                    </p:anim>
                                    <p:anim calcmode="lin" valueType="num">
                                      <p:cBhvr>
                                        <p:cTn id="8" dur="1000" fill="hold"/>
                                        <p:tgtEl>
                                          <p:spTgt spid="2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221"/>
                                        </p:tgtEl>
                                        <p:attrNameLst>
                                          <p:attrName>style.visibility</p:attrName>
                                        </p:attrNameLst>
                                      </p:cBhvr>
                                      <p:to>
                                        <p:strVal val="visible"/>
                                      </p:to>
                                    </p:set>
                                    <p:anim calcmode="lin" valueType="num">
                                      <p:cBhvr>
                                        <p:cTn id="13" dur="1000" fill="hold"/>
                                        <p:tgtEl>
                                          <p:spTgt spid="221"/>
                                        </p:tgtEl>
                                        <p:attrNameLst>
                                          <p:attrName>ppt_x</p:attrName>
                                        </p:attrNameLst>
                                      </p:cBhvr>
                                      <p:tavLst>
                                        <p:tav tm="0">
                                          <p:val>
                                            <p:strVal val="#ppt_x"/>
                                          </p:val>
                                        </p:tav>
                                        <p:tav tm="100000">
                                          <p:val>
                                            <p:strVal val="#ppt_x"/>
                                          </p:val>
                                        </p:tav>
                                      </p:tavLst>
                                    </p:anim>
                                    <p:anim calcmode="lin" valueType="num">
                                      <p:cBhvr>
                                        <p:cTn id="14" dur="1000" fill="hold"/>
                                        <p:tgtEl>
                                          <p:spTgt spid="2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2"/>
      <p:bldP build="whole" bldLvl="1" animBg="1" rev="0" advAuto="0" spid="219"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CleanShot 2025-03-18 at 14.35.41@2x.png" descr="CleanShot 2025-03-18 at 14.35.41@2x.png"/>
          <p:cNvPicPr>
            <a:picLocks noChangeAspect="1"/>
          </p:cNvPicPr>
          <p:nvPr>
            <p:ph type="pic" idx="21"/>
          </p:nvPr>
        </p:nvPicPr>
        <p:blipFill>
          <a:blip r:embed="rId2">
            <a:extLst/>
          </a:blip>
          <a:srcRect l="0" t="0" r="0" b="0"/>
          <a:stretch>
            <a:fillRect/>
          </a:stretch>
        </p:blipFill>
        <p:spPr>
          <a:xfrm>
            <a:off x="406542" y="4202820"/>
            <a:ext cx="12192001" cy="5550091"/>
          </a:xfrm>
          <a:prstGeom prst="rect">
            <a:avLst/>
          </a:prstGeom>
        </p:spPr>
      </p:pic>
      <p:sp>
        <p:nvSpPr>
          <p:cNvPr id="224" name="Concealment Adjustment"/>
          <p:cNvSpPr txBox="1"/>
          <p:nvPr>
            <p:ph type="title"/>
          </p:nvPr>
        </p:nvSpPr>
        <p:spPr>
          <a:xfrm>
            <a:off x="13474699" y="821134"/>
            <a:ext cx="9652001" cy="1549401"/>
          </a:xfrm>
          <a:prstGeom prst="rect">
            <a:avLst/>
          </a:prstGeom>
        </p:spPr>
        <p:txBody>
          <a:bodyPr/>
          <a:lstStyle>
            <a:lvl1pPr defTabSz="627379">
              <a:defRPr spc="-191" sz="6384">
                <a:gradFill flip="none" rotWithShape="1">
                  <a:gsLst>
                    <a:gs pos="0">
                      <a:srgbClr val="000000"/>
                    </a:gs>
                    <a:gs pos="100000">
                      <a:srgbClr val="FFFB00"/>
                    </a:gs>
                  </a:gsLst>
                  <a:lin ang="3960000" scaled="0"/>
                </a:gradFill>
              </a:defRPr>
            </a:lvl1pPr>
          </a:lstStyle>
          <a:p>
            <a:pPr/>
            <a:r>
              <a:t>Concealment Adjustment</a:t>
            </a:r>
          </a:p>
        </p:txBody>
      </p:sp>
      <p:sp>
        <p:nvSpPr>
          <p:cNvPr id="225" name="The system also further improves the stealthiness of adversarial objects by adjusting their size and shape. This process aims to balance the robustness and stealthiness of adversarial objects, making them more practical in real-world applications."/>
          <p:cNvSpPr txBox="1"/>
          <p:nvPr>
            <p:ph type="body" sz="half" idx="1"/>
          </p:nvPr>
        </p:nvSpPr>
        <p:spPr>
          <a:xfrm>
            <a:off x="13188022" y="4264470"/>
            <a:ext cx="9652001" cy="8432801"/>
          </a:xfrm>
          <a:prstGeom prst="rect">
            <a:avLst/>
          </a:prstGeom>
        </p:spPr>
        <p:txBody>
          <a:bodyPr/>
          <a:lstStyle/>
          <a:p>
            <a:pPr/>
            <a:r>
              <a:t>The system also further improves the stealthiness of adversarial objects by adjusting their size and shape. This process aims to balance the robustness and stealthiness of adversarial objects, making them more practical in real-world applications.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23"/>
                                        </p:tgtEl>
                                        <p:attrNameLst>
                                          <p:attrName>style.visibility</p:attrName>
                                        </p:attrNameLst>
                                      </p:cBhvr>
                                      <p:to>
                                        <p:strVal val="visible"/>
                                      </p:to>
                                    </p:set>
                                    <p:animEffect filter="dissolve" transition="in">
                                      <p:cBhvr>
                                        <p:cTn id="7" dur="10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25"/>
                                        </p:tgtEl>
                                        <p:attrNameLst>
                                          <p:attrName>style.visibility</p:attrName>
                                        </p:attrNameLst>
                                      </p:cBhvr>
                                      <p:to>
                                        <p:strVal val="visible"/>
                                      </p:to>
                                    </p:set>
                                    <p:animEffect filter="wipe(left)" transition="in">
                                      <p:cBhvr>
                                        <p:cTn id="12" dur="4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1"/>
      <p:bldP build="whole" bldLvl="1" animBg="1" rev="0" advAuto="0" spid="225"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Experimental Design &amp; Results Analysis"/>
          <p:cNvSpPr txBox="1"/>
          <p:nvPr>
            <p:ph type="title"/>
          </p:nvPr>
        </p:nvSpPr>
        <p:spPr>
          <a:prstGeom prst="rect">
            <a:avLst/>
          </a:prstGeom>
        </p:spPr>
        <p:txBody>
          <a:bodyPr/>
          <a:lstStyle>
            <a:lvl1pPr>
              <a:defRPr spc="-285" sz="9500">
                <a:gradFill flip="none" rotWithShape="1">
                  <a:gsLst>
                    <a:gs pos="0">
                      <a:srgbClr val="FFFB00"/>
                    </a:gs>
                    <a:gs pos="100000">
                      <a:srgbClr val="AA7942"/>
                    </a:gs>
                  </a:gsLst>
                  <a:lin ang="3960000" scaled="0"/>
                </a:gradFill>
              </a:defRPr>
            </a:lvl1pPr>
          </a:lstStyle>
          <a:p>
            <a:pPr/>
            <a:r>
              <a:t>Experimental Design &amp; Results Analysis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9" name="CleanShot 2025-03-18 at 15.13.53@2x.png" descr="CleanShot 2025-03-18 at 15.13.53@2x.png"/>
          <p:cNvPicPr>
            <a:picLocks noChangeAspect="1"/>
          </p:cNvPicPr>
          <p:nvPr>
            <p:ph type="pic" idx="21"/>
          </p:nvPr>
        </p:nvPicPr>
        <p:blipFill>
          <a:blip r:embed="rId2">
            <a:extLst/>
          </a:blip>
          <a:srcRect l="0" t="0" r="0" b="0"/>
          <a:stretch>
            <a:fillRect/>
          </a:stretch>
        </p:blipFill>
        <p:spPr>
          <a:xfrm>
            <a:off x="12204700" y="2399731"/>
            <a:ext cx="12192000" cy="8916538"/>
          </a:xfrm>
          <a:prstGeom prst="rect">
            <a:avLst/>
          </a:prstGeom>
        </p:spPr>
      </p:pic>
      <p:sp>
        <p:nvSpPr>
          <p:cNvPr id="230" name="SVL Simulator + Apollo"/>
          <p:cNvSpPr txBox="1"/>
          <p:nvPr>
            <p:ph type="title"/>
          </p:nvPr>
        </p:nvSpPr>
        <p:spPr>
          <a:prstGeom prst="rect">
            <a:avLst/>
          </a:prstGeom>
        </p:spPr>
        <p:txBody>
          <a:bodyPr/>
          <a:lstStyle>
            <a:lvl1pPr defTabSz="709930">
              <a:defRPr spc="-216" sz="7224">
                <a:gradFill flip="none" rotWithShape="1">
                  <a:gsLst>
                    <a:gs pos="0">
                      <a:srgbClr val="AA7942"/>
                    </a:gs>
                    <a:gs pos="100000">
                      <a:srgbClr val="FF00F7"/>
                    </a:gs>
                  </a:gsLst>
                  <a:lin ang="3960000" scaled="0"/>
                </a:gradFill>
              </a:defRPr>
            </a:lvl1pPr>
          </a:lstStyle>
          <a:p>
            <a:pPr/>
            <a:r>
              <a:t>SVL Simulator + Apollo</a:t>
            </a:r>
          </a:p>
        </p:txBody>
      </p:sp>
      <p:sp>
        <p:nvSpPr>
          <p:cNvPr id="231" name="In the experiment, static and dynamic attacks were designed using SVL Simulator and Apollo. SVL Simulator is an open source autonomous driving simulator that can create environments similar to real-world conditions to obtain sensor data."/>
          <p:cNvSpPr txBox="1"/>
          <p:nvPr>
            <p:ph type="body" sz="half" idx="1"/>
          </p:nvPr>
        </p:nvSpPr>
        <p:spPr>
          <a:prstGeom prst="rect">
            <a:avLst/>
          </a:prstGeom>
        </p:spPr>
        <p:txBody>
          <a:bodyPr/>
          <a:lstStyle/>
          <a:p>
            <a:pPr/>
            <a:r>
              <a:t>In the experiment, static and dynamic attacks were designed using SVL Simulator and Apollo. SVL Simulator is an open source autonomous driving simulator that can create environments similar to real-world conditions to obtain sensor data.</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31"/>
                                        </p:tgtEl>
                                        <p:attrNameLst>
                                          <p:attrName>style.visibility</p:attrName>
                                        </p:attrNameLst>
                                      </p:cBhvr>
                                      <p:to>
                                        <p:strVal val="visible"/>
                                      </p:to>
                                    </p:set>
                                    <p:animEffect filter="box(out)" transition="in">
                                      <p:cBhvr>
                                        <p:cTn id="7" dur="1000"/>
                                        <p:tgtEl>
                                          <p:spTgt spid="23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6" presetID="4" grpId="2" fill="hold">
                                  <p:stCondLst>
                                    <p:cond delay="0"/>
                                  </p:stCondLst>
                                  <p:iterate type="el" backwards="0">
                                    <p:tmAbs val="0"/>
                                  </p:iterate>
                                  <p:childTnLst>
                                    <p:set>
                                      <p:cBhvr>
                                        <p:cTn id="11" fill="hold"/>
                                        <p:tgtEl>
                                          <p:spTgt spid="229"/>
                                        </p:tgtEl>
                                        <p:attrNameLst>
                                          <p:attrName>style.visibility</p:attrName>
                                        </p:attrNameLst>
                                      </p:cBhvr>
                                      <p:to>
                                        <p:strVal val="visible"/>
                                      </p:to>
                                    </p:set>
                                    <p:animEffect filter="box(in)" transition="in">
                                      <p:cBhvr>
                                        <p:cTn id="12"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1" grpId="1"/>
      <p:bldP build="whole" bldLvl="1" animBg="1" rev="0" advAuto="0" spid="229"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Background &amp; Research Motivation"/>
          <p:cNvSpPr txBox="1"/>
          <p:nvPr>
            <p:ph type="title"/>
          </p:nvPr>
        </p:nvSpPr>
        <p:spPr>
          <a:prstGeom prst="rect">
            <a:avLst/>
          </a:prstGeom>
        </p:spPr>
        <p:txBody>
          <a:bodyPr/>
          <a:lstStyle>
            <a:lvl1pPr>
              <a:defRPr spc="-317" sz="10600"/>
            </a:lvl1pPr>
          </a:lstStyle>
          <a:p>
            <a:pPr/>
            <a:r>
              <a:t>Background &amp; Research Motivation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Dynamic Attack Performance Improvement Comparison"/>
          <p:cNvSpPr txBox="1"/>
          <p:nvPr>
            <p:ph type="title"/>
          </p:nvPr>
        </p:nvSpPr>
        <p:spPr>
          <a:xfrm>
            <a:off x="3829342" y="821134"/>
            <a:ext cx="16725316" cy="1549401"/>
          </a:xfrm>
          <a:prstGeom prst="rect">
            <a:avLst/>
          </a:prstGeom>
        </p:spPr>
        <p:txBody>
          <a:bodyPr/>
          <a:lstStyle>
            <a:lvl1pPr defTabSz="495300">
              <a:defRPr spc="-151" sz="5040">
                <a:gradFill flip="none" rotWithShape="1">
                  <a:gsLst>
                    <a:gs pos="0">
                      <a:srgbClr val="FF40FF"/>
                    </a:gs>
                    <a:gs pos="100000">
                      <a:srgbClr val="000000"/>
                    </a:gs>
                  </a:gsLst>
                  <a:lin ang="3960000" scaled="0"/>
                </a:gradFill>
              </a:defRPr>
            </a:lvl1pPr>
          </a:lstStyle>
          <a:p>
            <a:pPr/>
            <a:r>
              <a:t>Dynamic Attack Performance Improvement Comparison</a:t>
            </a:r>
          </a:p>
        </p:txBody>
      </p:sp>
      <p:sp>
        <p:nvSpPr>
          <p:cNvPr id="234" name="According to the experimental results, the attack success rate of the AE-Morpher method increased by 38.64%, while the projection area was reduced by 67.59%. These data show that AE-Morpher performs well in dynamic attack scenarios and can effectively hi"/>
          <p:cNvSpPr txBox="1"/>
          <p:nvPr>
            <p:ph type="body" sz="half" idx="1"/>
          </p:nvPr>
        </p:nvSpPr>
        <p:spPr>
          <a:xfrm>
            <a:off x="13468562" y="4387065"/>
            <a:ext cx="9652001" cy="8432801"/>
          </a:xfrm>
          <a:prstGeom prst="rect">
            <a:avLst/>
          </a:prstGeom>
        </p:spPr>
        <p:txBody>
          <a:bodyPr/>
          <a:lstStyle/>
          <a:p>
            <a:pPr/>
            <a:r>
              <a:t>According to the experimental results, the attack success rate of the AE-Morpher method increased by 38.64%, while the projection area was reduced by 67.59%. These data show that AE-Morpher performs well in dynamic attack scenarios and can effectively hide the target vehicle.</a:t>
            </a:r>
          </a:p>
        </p:txBody>
      </p:sp>
      <p:graphicFrame>
        <p:nvGraphicFramePr>
          <p:cNvPr id="235" name="Table 1"/>
          <p:cNvGraphicFramePr/>
          <p:nvPr/>
        </p:nvGraphicFramePr>
        <p:xfrm>
          <a:off x="1352764" y="6079861"/>
          <a:ext cx="9973487" cy="48201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320262"/>
                <a:gridCol w="3426749"/>
                <a:gridCol w="4106275"/>
              </a:tblGrid>
              <a:tr h="1602492">
                <a:tc>
                  <a:txBody>
                    <a:bodyPr/>
                    <a:lstStyle/>
                    <a:p>
                      <a:pPr defTabSz="914400">
                        <a:defRPr sz="1800"/>
                      </a:pPr>
                      <a:r>
                        <a:rPr sz="3200"/>
                        <a:t>Method</a:t>
                      </a:r>
                    </a:p>
                  </a:txBody>
                  <a:tcPr marL="50800" marR="50800" marT="50800" marB="50800" anchor="ctr" anchorCtr="0" horzOverflow="overflow"/>
                </a:tc>
                <a:tc>
                  <a:txBody>
                    <a:bodyPr/>
                    <a:lstStyle/>
                    <a:p>
                      <a:pPr defTabSz="914400">
                        <a:defRPr sz="1800"/>
                      </a:pPr>
                      <a:r>
                        <a:rPr sz="3200"/>
                        <a:t>Attack success rate</a:t>
                      </a:r>
                    </a:p>
                  </a:txBody>
                  <a:tcPr marL="50800" marR="50800" marT="50800" marB="50800" anchor="ctr" anchorCtr="0" horzOverflow="overflow"/>
                </a:tc>
                <a:tc>
                  <a:txBody>
                    <a:bodyPr/>
                    <a:lstStyle/>
                    <a:p>
                      <a:pPr defTabSz="914400">
                        <a:defRPr sz="1800"/>
                      </a:pPr>
                      <a:r>
                        <a:rPr sz="3200"/>
                        <a:t>Reduced projection area</a:t>
                      </a:r>
                    </a:p>
                  </a:txBody>
                  <a:tcPr marL="50800" marR="50800" marT="50800" marB="50800" anchor="ctr" anchorCtr="0" horzOverflow="overflow"/>
                </a:tc>
              </a:tr>
              <a:tr h="1602492">
                <a:tc>
                  <a:txBody>
                    <a:bodyPr/>
                    <a:lstStyle/>
                    <a:p>
                      <a:pPr defTabSz="914400">
                        <a:defRPr sz="1800"/>
                      </a:pPr>
                      <a:r>
                        <a:rPr sz="3200"/>
                        <a:t>Original</a:t>
                      </a:r>
                    </a:p>
                  </a:txBody>
                  <a:tcPr marL="50800" marR="50800" marT="50800" marB="50800" anchor="ctr" anchorCtr="0" horzOverflow="overflow"/>
                </a:tc>
                <a:tc>
                  <a:txBody>
                    <a:bodyPr/>
                    <a:lstStyle/>
                    <a:p>
                      <a:pPr defTabSz="914400">
                        <a:defRPr sz="1800"/>
                      </a:pPr>
                      <a:r>
                        <a:rPr sz="3200"/>
                        <a:t>100%</a:t>
                      </a:r>
                    </a:p>
                  </a:txBody>
                  <a:tcPr marL="50800" marR="50800" marT="50800" marB="50800" anchor="ctr" anchorCtr="0" horzOverflow="overflow"/>
                </a:tc>
                <a:tc>
                  <a:txBody>
                    <a:bodyPr/>
                    <a:lstStyle/>
                    <a:p>
                      <a:pPr defTabSz="914400">
                        <a:defRPr sz="1800"/>
                      </a:pPr>
                      <a:r>
                        <a:rPr sz="3200"/>
                        <a:t>-</a:t>
                      </a:r>
                    </a:p>
                  </a:txBody>
                  <a:tcPr marL="50800" marR="50800" marT="50800" marB="50800" anchor="ctr" anchorCtr="0" horzOverflow="overflow"/>
                </a:tc>
              </a:tr>
              <a:tr h="1602492">
                <a:tc>
                  <a:txBody>
                    <a:bodyPr/>
                    <a:lstStyle/>
                    <a:p>
                      <a:pPr defTabSz="914400">
                        <a:defRPr sz="1800"/>
                      </a:pPr>
                      <a:r>
                        <a:rPr sz="3200"/>
                        <a:t>AE-Morpher</a:t>
                      </a:r>
                    </a:p>
                  </a:txBody>
                  <a:tcPr marL="50800" marR="50800" marT="50800" marB="50800" anchor="ctr" anchorCtr="0" horzOverflow="overflow"/>
                </a:tc>
                <a:tc>
                  <a:txBody>
                    <a:bodyPr/>
                    <a:lstStyle/>
                    <a:p>
                      <a:pPr defTabSz="914400">
                        <a:defRPr sz="1800"/>
                      </a:pPr>
                      <a:r>
                        <a:rPr sz="3200"/>
                        <a:t>71.4%</a:t>
                      </a:r>
                    </a:p>
                  </a:txBody>
                  <a:tcPr marL="50800" marR="50800" marT="50800" marB="50800" anchor="ctr" anchorCtr="0" horzOverflow="overflow"/>
                </a:tc>
                <a:tc>
                  <a:txBody>
                    <a:bodyPr/>
                    <a:lstStyle/>
                    <a:p>
                      <a:pPr defTabSz="914400">
                        <a:defRPr sz="1800"/>
                      </a:pPr>
                      <a:r>
                        <a:rPr sz="3200"/>
                        <a:t>67.59%</a:t>
                      </a:r>
                    </a:p>
                  </a:txBody>
                  <a:tcPr marL="50800" marR="50800" marT="50800" marB="50800" anchor="ctr"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20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34"/>
                                        </p:tgtEl>
                                        <p:attrNameLst>
                                          <p:attrName>style.visibility</p:attrName>
                                        </p:attrNameLst>
                                      </p:cBhvr>
                                      <p:to>
                                        <p:strVal val="visible"/>
                                      </p:to>
                                    </p:set>
                                    <p:anim calcmode="lin" valueType="num">
                                      <p:cBhvr>
                                        <p:cTn id="7" dur="1000" fill="hold"/>
                                        <p:tgtEl>
                                          <p:spTgt spid="234"/>
                                        </p:tgtEl>
                                        <p:attrNameLst>
                                          <p:attrName>ppt_w</p:attrName>
                                        </p:attrNameLst>
                                      </p:cBhvr>
                                      <p:tavLst>
                                        <p:tav tm="0">
                                          <p:val>
                                            <p:strVal val="4*#ppt_w"/>
                                          </p:val>
                                        </p:tav>
                                        <p:tav tm="100000">
                                          <p:val>
                                            <p:strVal val="#ppt_w"/>
                                          </p:val>
                                        </p:tav>
                                      </p:tavLst>
                                    </p:anim>
                                    <p:anim calcmode="lin" valueType="num">
                                      <p:cBhvr>
                                        <p:cTn id="8" dur="1000" fill="hold"/>
                                        <p:tgtEl>
                                          <p:spTgt spid="23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4"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Real Environment Experiment"/>
          <p:cNvSpPr txBox="1"/>
          <p:nvPr>
            <p:ph type="title"/>
          </p:nvPr>
        </p:nvSpPr>
        <p:spPr>
          <a:prstGeom prst="rect">
            <a:avLst/>
          </a:prstGeom>
        </p:spPr>
        <p:txBody>
          <a:bodyPr/>
          <a:lstStyle>
            <a:lvl1pPr defTabSz="544830">
              <a:defRPr spc="-166" sz="5544">
                <a:gradFill flip="none" rotWithShape="1">
                  <a:gsLst>
                    <a:gs pos="0">
                      <a:srgbClr val="000000"/>
                    </a:gs>
                    <a:gs pos="100000">
                      <a:srgbClr val="FFFFFF"/>
                    </a:gs>
                  </a:gsLst>
                  <a:lin ang="3960000" scaled="0"/>
                </a:gradFill>
              </a:defRPr>
            </a:lvl1pPr>
          </a:lstStyle>
          <a:p>
            <a:pPr/>
            <a:r>
              <a:t>Real Environment Experiment</a:t>
            </a:r>
          </a:p>
        </p:txBody>
      </p:sp>
      <p:sp>
        <p:nvSpPr>
          <p:cNvPr id="238" name="In a real environment, they conducted experiments during the day and at night, using RS-LiDAR-16 to collect point cloud data. In the night experiments, our attack success rate reached 71.4%, while in the day experiments, the success rate was 80.8%."/>
          <p:cNvSpPr txBox="1"/>
          <p:nvPr>
            <p:ph type="body" sz="half" idx="1"/>
          </p:nvPr>
        </p:nvSpPr>
        <p:spPr>
          <a:prstGeom prst="rect">
            <a:avLst/>
          </a:prstGeom>
        </p:spPr>
        <p:txBody>
          <a:bodyPr/>
          <a:lstStyle/>
          <a:p>
            <a:pPr/>
            <a:r>
              <a:t>In a real environment, they conducted experiments during the day and at night, using RS-LiDAR-16 to collect point cloud data. In the night experiments, our attack success rate reached 71.4%, while in the day experiments, the success rate was 80.8%.</a:t>
            </a:r>
          </a:p>
        </p:txBody>
      </p:sp>
      <p:pic>
        <p:nvPicPr>
          <p:cNvPr id="239" name="CleanShot 2025-03-18 at 16.14.45@2x.png" descr="CleanShot 2025-03-18 at 16.14.45@2x.png"/>
          <p:cNvPicPr>
            <a:picLocks noChangeAspect="1"/>
          </p:cNvPicPr>
          <p:nvPr/>
        </p:nvPicPr>
        <p:blipFill>
          <a:blip r:embed="rId2">
            <a:extLst/>
          </a:blip>
          <a:stretch>
            <a:fillRect/>
          </a:stretch>
        </p:blipFill>
        <p:spPr>
          <a:xfrm>
            <a:off x="14890962" y="2327453"/>
            <a:ext cx="6807201" cy="4711701"/>
          </a:xfrm>
          <a:prstGeom prst="rect">
            <a:avLst/>
          </a:prstGeom>
          <a:ln w="12700">
            <a:miter lim="400000"/>
          </a:ln>
        </p:spPr>
      </p:pic>
      <p:pic>
        <p:nvPicPr>
          <p:cNvPr id="240" name="CleanShot 2025-03-18 at 16.14.52@2x.png" descr="CleanShot 2025-03-18 at 16.14.52@2x.png"/>
          <p:cNvPicPr>
            <a:picLocks noChangeAspect="1"/>
          </p:cNvPicPr>
          <p:nvPr/>
        </p:nvPicPr>
        <p:blipFill>
          <a:blip r:embed="rId3">
            <a:extLst/>
          </a:blip>
          <a:stretch>
            <a:fillRect/>
          </a:stretch>
        </p:blipFill>
        <p:spPr>
          <a:xfrm>
            <a:off x="14890962" y="7728520"/>
            <a:ext cx="6807201" cy="4711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38"/>
                                        </p:tgtEl>
                                        <p:attrNameLst>
                                          <p:attrName>style.visibility</p:attrName>
                                        </p:attrNameLst>
                                      </p:cBhvr>
                                      <p:to>
                                        <p:strVal val="visible"/>
                                      </p:to>
                                    </p:set>
                                    <p:anim calcmode="lin" valueType="num">
                                      <p:cBhvr>
                                        <p:cTn id="7" dur="1000" fill="hold"/>
                                        <p:tgtEl>
                                          <p:spTgt spid="238"/>
                                        </p:tgtEl>
                                        <p:attrNameLst>
                                          <p:attrName>ppt_w</p:attrName>
                                        </p:attrNameLst>
                                      </p:cBhvr>
                                      <p:tavLst>
                                        <p:tav tm="0">
                                          <p:val>
                                            <p:fltVal val="0"/>
                                          </p:val>
                                        </p:tav>
                                        <p:tav tm="100000">
                                          <p:val>
                                            <p:strVal val="#ppt_w"/>
                                          </p:val>
                                        </p:tav>
                                      </p:tavLst>
                                    </p:anim>
                                    <p:anim calcmode="lin" valueType="num">
                                      <p:cBhvr>
                                        <p:cTn id="8" dur="1000" fill="hold"/>
                                        <p:tgtEl>
                                          <p:spTgt spid="23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39"/>
                                        </p:tgtEl>
                                        <p:attrNameLst>
                                          <p:attrName>style.visibility</p:attrName>
                                        </p:attrNameLst>
                                      </p:cBhvr>
                                      <p:to>
                                        <p:strVal val="visible"/>
                                      </p:to>
                                    </p:set>
                                    <p:anim calcmode="lin" valueType="num">
                                      <p:cBhvr>
                                        <p:cTn id="13" dur="1000" fill="hold"/>
                                        <p:tgtEl>
                                          <p:spTgt spid="239"/>
                                        </p:tgtEl>
                                        <p:attrNameLst>
                                          <p:attrName>ppt_w</p:attrName>
                                        </p:attrNameLst>
                                      </p:cBhvr>
                                      <p:tavLst>
                                        <p:tav tm="0">
                                          <p:val>
                                            <p:fltVal val="0"/>
                                          </p:val>
                                        </p:tav>
                                        <p:tav tm="100000">
                                          <p:val>
                                            <p:strVal val="#ppt_w"/>
                                          </p:val>
                                        </p:tav>
                                      </p:tavLst>
                                    </p:anim>
                                    <p:anim calcmode="lin" valueType="num">
                                      <p:cBhvr>
                                        <p:cTn id="14" dur="1000" fill="hold"/>
                                        <p:tgtEl>
                                          <p:spTgt spid="23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240"/>
                                        </p:tgtEl>
                                        <p:attrNameLst>
                                          <p:attrName>style.visibility</p:attrName>
                                        </p:attrNameLst>
                                      </p:cBhvr>
                                      <p:to>
                                        <p:strVal val="visible"/>
                                      </p:to>
                                    </p:set>
                                    <p:anim calcmode="lin" valueType="num">
                                      <p:cBhvr>
                                        <p:cTn id="19" dur="1000" fill="hold"/>
                                        <p:tgtEl>
                                          <p:spTgt spid="240"/>
                                        </p:tgtEl>
                                        <p:attrNameLst>
                                          <p:attrName>ppt_w</p:attrName>
                                        </p:attrNameLst>
                                      </p:cBhvr>
                                      <p:tavLst>
                                        <p:tav tm="0">
                                          <p:val>
                                            <p:fltVal val="0"/>
                                          </p:val>
                                        </p:tav>
                                        <p:tav tm="100000">
                                          <p:val>
                                            <p:strVal val="#ppt_w"/>
                                          </p:val>
                                        </p:tav>
                                      </p:tavLst>
                                    </p:anim>
                                    <p:anim calcmode="lin" valueType="num">
                                      <p:cBhvr>
                                        <p:cTn id="20" dur="1000" fill="hold"/>
                                        <p:tgtEl>
                                          <p:spTgt spid="2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8" grpId="1"/>
      <p:bldP build="whole" bldLvl="1" animBg="1" rev="0" advAuto="0" spid="239" grpId="2"/>
      <p:bldP build="whole" bldLvl="1" animBg="1" rev="0" advAuto="0" spid="240" grpId="3"/>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2" name="CleanShot 2025-03-18 at 16.20.43@2x.png" descr="CleanShot 2025-03-18 at 16.20.43@2x.png"/>
          <p:cNvPicPr>
            <a:picLocks noChangeAspect="1"/>
          </p:cNvPicPr>
          <p:nvPr>
            <p:ph type="pic" idx="21"/>
          </p:nvPr>
        </p:nvPicPr>
        <p:blipFill>
          <a:blip r:embed="rId2">
            <a:extLst/>
          </a:blip>
          <a:srcRect l="0" t="0" r="0" b="0"/>
          <a:stretch>
            <a:fillRect/>
          </a:stretch>
        </p:blipFill>
        <p:spPr>
          <a:xfrm>
            <a:off x="12198562" y="4769687"/>
            <a:ext cx="12192001" cy="6505435"/>
          </a:xfrm>
          <a:prstGeom prst="rect">
            <a:avLst/>
          </a:prstGeom>
        </p:spPr>
      </p:pic>
      <p:sp>
        <p:nvSpPr>
          <p:cNvPr id="243" name="Comparison Results with AdvLo"/>
          <p:cNvSpPr txBox="1"/>
          <p:nvPr>
            <p:ph type="title"/>
          </p:nvPr>
        </p:nvSpPr>
        <p:spPr>
          <a:prstGeom prst="rect">
            <a:avLst/>
          </a:prstGeom>
        </p:spPr>
        <p:txBody>
          <a:bodyPr/>
          <a:lstStyle>
            <a:lvl1pPr defTabSz="503555">
              <a:defRPr spc="-153" sz="5124">
                <a:gradFill flip="none" rotWithShape="1">
                  <a:gsLst>
                    <a:gs pos="0">
                      <a:srgbClr val="FFFFFF"/>
                    </a:gs>
                    <a:gs pos="100000">
                      <a:srgbClr val="AA7942"/>
                    </a:gs>
                  </a:gsLst>
                  <a:lin ang="3960000" scaled="0"/>
                </a:gradFill>
              </a:defRPr>
            </a:lvl1pPr>
          </a:lstStyle>
          <a:p>
            <a:pPr/>
            <a:r>
              <a:t>Comparison Results with AdvLo</a:t>
            </a:r>
          </a:p>
        </p:txBody>
      </p:sp>
      <p:sp>
        <p:nvSpPr>
          <p:cNvPr id="244" name="AE-Morpher's success rate after reconstruction is 9% higher than AdvLo, which shows that AE-Morpher has a clear advantage in attack effect. Through these experimental results, we can see the significant advantages of AE-Morpher in improving the attack su"/>
          <p:cNvSpPr txBox="1"/>
          <p:nvPr>
            <p:ph type="body" sz="half" idx="1"/>
          </p:nvPr>
        </p:nvSpPr>
        <p:spPr>
          <a:prstGeom prst="rect">
            <a:avLst/>
          </a:prstGeom>
        </p:spPr>
        <p:txBody>
          <a:bodyPr/>
          <a:lstStyle>
            <a:lvl1pPr marL="542036" indent="-542036" defTabSz="2365248">
              <a:spcBef>
                <a:spcPts val="2300"/>
              </a:spcBef>
              <a:defRPr sz="4656"/>
            </a:lvl1pPr>
          </a:lstStyle>
          <a:p>
            <a:pPr/>
            <a:r>
              <a:t>AE-Morpher's success rate after reconstruction is 9% higher than AdvLo, which shows that AE-Morpher has a clear advantage in attack effect. Through these experimental results, we can see the significant advantages of AE-Morpher in improving the attack success rate and reducing the projection area.</a:t>
            </a:r>
          </a:p>
        </p:txBody>
      </p:sp>
    </p:spTree>
  </p:cSld>
  <p:clrMapOvr>
    <a:masterClrMapping/>
  </p:clrMapOvr>
  <mc:AlternateContent xmlns:mc="http://schemas.openxmlformats.org/markup-compatibility/2006">
    <mc:Choice xmlns:p14="http://schemas.microsoft.com/office/powerpoint/2010/main" Requires="p14">
      <p:transition spd="slow" advClick="1" p14:dur="20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lt" backwards="0">
                                    <p:tmAbs val="0"/>
                                  </p:iterate>
                                  <p:childTnLst>
                                    <p:set>
                                      <p:cBhvr>
                                        <p:cTn id="6" fill="hold"/>
                                        <p:tgtEl>
                                          <p:spTgt spid="244"/>
                                        </p:tgtEl>
                                        <p:attrNameLst>
                                          <p:attrName>style.visibility</p:attrName>
                                        </p:attrNameLst>
                                      </p:cBhvr>
                                      <p:to>
                                        <p:strVal val="visible"/>
                                      </p:to>
                                    </p:set>
                                    <p:animEffect filter="fade" transition="in">
                                      <p:cBhvr>
                                        <p:cTn id="7"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4"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Fusion Attack Effect"/>
          <p:cNvSpPr txBox="1"/>
          <p:nvPr>
            <p:ph type="title"/>
          </p:nvPr>
        </p:nvSpPr>
        <p:spPr>
          <a:prstGeom prst="rect">
            <a:avLst/>
          </a:prstGeom>
        </p:spPr>
        <p:txBody>
          <a:bodyPr/>
          <a:lstStyle>
            <a:lvl1pPr>
              <a:defRPr>
                <a:gradFill flip="none" rotWithShape="1">
                  <a:gsLst>
                    <a:gs pos="0">
                      <a:srgbClr val="AA7942"/>
                    </a:gs>
                    <a:gs pos="100000">
                      <a:srgbClr val="000000"/>
                    </a:gs>
                  </a:gsLst>
                  <a:lin ang="3960000" scaled="0"/>
                </a:gradFill>
              </a:defRPr>
            </a:lvl1pPr>
          </a:lstStyle>
          <a:p>
            <a:pPr/>
            <a:r>
              <a:t>Fusion Attack Effect</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8" name="genImage8365c8e7a52a4b1ba02f7db96b81dabd.png" descr="genImage8365c8e7a52a4b1ba02f7db96b81dabd.png"/>
          <p:cNvPicPr>
            <a:picLocks noChangeAspect="1"/>
          </p:cNvPicPr>
          <p:nvPr>
            <p:ph type="pic" idx="21"/>
          </p:nvPr>
        </p:nvPicPr>
        <p:blipFill>
          <a:blip r:embed="rId2">
            <a:extLst/>
          </a:blip>
          <a:srcRect l="0" t="0" r="0" b="0"/>
          <a:stretch>
            <a:fillRect/>
          </a:stretch>
        </p:blipFill>
        <p:spPr>
          <a:xfrm>
            <a:off x="12204700" y="762000"/>
            <a:ext cx="12192000" cy="12192001"/>
          </a:xfrm>
          <a:prstGeom prst="rect">
            <a:avLst/>
          </a:prstGeom>
        </p:spPr>
      </p:pic>
      <p:sp>
        <p:nvSpPr>
          <p:cNvPr id="249" name="Fusion Attack (LiDAR+Camera)"/>
          <p:cNvSpPr txBox="1"/>
          <p:nvPr>
            <p:ph type="title"/>
          </p:nvPr>
        </p:nvSpPr>
        <p:spPr>
          <a:prstGeom prst="rect">
            <a:avLst/>
          </a:prstGeom>
        </p:spPr>
        <p:txBody>
          <a:bodyPr/>
          <a:lstStyle>
            <a:lvl1pPr defTabSz="528319">
              <a:defRPr spc="-161" sz="5376">
                <a:gradFill flip="none" rotWithShape="1">
                  <a:gsLst>
                    <a:gs pos="0">
                      <a:srgbClr val="000000"/>
                    </a:gs>
                    <a:gs pos="100000">
                      <a:srgbClr val="000000"/>
                    </a:gs>
                  </a:gsLst>
                  <a:lin ang="3960000" scaled="0"/>
                </a:gradFill>
              </a:defRPr>
            </a:lvl1pPr>
          </a:lstStyle>
          <a:p>
            <a:pPr/>
            <a:r>
              <a:t>Fusion Attack (LiDAR+Camera)</a:t>
            </a:r>
          </a:p>
        </p:txBody>
      </p:sp>
      <p:sp>
        <p:nvSpPr>
          <p:cNvPr id="250" name="Fusion attack refers to a strategy that uses both LiDAR and camera models for adversarial attacks. In this attack, the reconstructed adversarial object not only deceives the LiDAR perception model through its shape, but also affects the detection results"/>
          <p:cNvSpPr txBox="1"/>
          <p:nvPr>
            <p:ph type="body" sz="half" idx="1"/>
          </p:nvPr>
        </p:nvSpPr>
        <p:spPr>
          <a:prstGeom prst="rect">
            <a:avLst/>
          </a:prstGeom>
        </p:spPr>
        <p:txBody>
          <a:bodyPr/>
          <a:lstStyle/>
          <a:p>
            <a:pPr marL="424687" indent="-424687" defTabSz="1853183">
              <a:spcBef>
                <a:spcPts val="1800"/>
              </a:spcBef>
              <a:defRPr sz="3648"/>
            </a:pPr>
            <a:r>
              <a:t>Fusion attack refers to a strategy that uses both LiDAR and camera models for adversarial attacks. In this attack, the reconstructed adversarial object not only deceives the LiDAR perception model through its shape, but also affects the detection results of the camera model through its texture information.</a:t>
            </a:r>
          </a:p>
          <a:p>
            <a:pPr marL="424687" indent="-424687" defTabSz="1853183">
              <a:spcBef>
                <a:spcPts val="1800"/>
              </a:spcBef>
              <a:defRPr sz="3648"/>
            </a:pPr>
            <a:r>
              <a:t>In the experiment, they observed that when the LiDAR moved towards the target vehicle from a distance of 20 meters, the attack success rate of the fusion perception module reached 75.6%.</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248"/>
                                        </p:tgtEl>
                                        <p:attrNameLst>
                                          <p:attrName>style.visibility</p:attrName>
                                        </p:attrNameLst>
                                      </p:cBhvr>
                                      <p:to>
                                        <p:strVal val="visible"/>
                                      </p:to>
                                    </p:set>
                                    <p:animEffect filter="blinds(vertical)" transition="in">
                                      <p:cBhvr>
                                        <p:cTn id="7" dur="10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5" presetID="3" grpId="2" fill="hold">
                                  <p:stCondLst>
                                    <p:cond delay="0"/>
                                  </p:stCondLst>
                                  <p:iterate type="el" backwards="0">
                                    <p:tmAbs val="0"/>
                                  </p:iterate>
                                  <p:childTnLst>
                                    <p:set>
                                      <p:cBhvr>
                                        <p:cTn id="11" fill="hold"/>
                                        <p:tgtEl>
                                          <p:spTgt spid="250"/>
                                        </p:tgtEl>
                                        <p:attrNameLst>
                                          <p:attrName>style.visibility</p:attrName>
                                        </p:attrNameLst>
                                      </p:cBhvr>
                                      <p:to>
                                        <p:strVal val="visible"/>
                                      </p:to>
                                    </p:set>
                                    <p:animEffect filter="blinds(vertical)" transition="in">
                                      <p:cBhvr>
                                        <p:cTn id="12"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1"/>
      <p:bldP build="whole" bldLvl="1" animBg="1" rev="0" advAuto="0" spid="250" grpId="2"/>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Advantages &amp; Innovation"/>
          <p:cNvSpPr txBox="1"/>
          <p:nvPr>
            <p:ph type="title"/>
          </p:nvPr>
        </p:nvSpPr>
        <p:spPr>
          <a:prstGeom prst="rect">
            <a:avLst/>
          </a:prstGeom>
        </p:spPr>
        <p:txBody>
          <a:bodyPr/>
          <a:lstStyle>
            <a:lvl1pPr>
              <a:defRPr>
                <a:gradFill flip="none" rotWithShape="1">
                  <a:gsLst>
                    <a:gs pos="0">
                      <a:srgbClr val="000000"/>
                    </a:gs>
                    <a:gs pos="100000">
                      <a:srgbClr val="00FDFF"/>
                    </a:gs>
                  </a:gsLst>
                  <a:lin ang="3960000" scaled="0"/>
                </a:gradFill>
              </a:defRPr>
            </a:lvl1pPr>
          </a:lstStyle>
          <a:p>
            <a:pPr/>
            <a:r>
              <a:t>Advantages &amp; Innovation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Advantages &amp; Innovation"/>
          <p:cNvSpPr txBox="1"/>
          <p:nvPr>
            <p:ph type="title"/>
          </p:nvPr>
        </p:nvSpPr>
        <p:spPr>
          <a:prstGeom prst="rect">
            <a:avLst/>
          </a:prstGeom>
        </p:spPr>
        <p:txBody>
          <a:bodyPr/>
          <a:lstStyle>
            <a:lvl1pPr>
              <a:defRPr>
                <a:gradFill flip="none" rotWithShape="1">
                  <a:gsLst>
                    <a:gs pos="0">
                      <a:srgbClr val="00FDFF"/>
                    </a:gs>
                    <a:gs pos="100000">
                      <a:srgbClr val="00FDFF"/>
                    </a:gs>
                  </a:gsLst>
                  <a:lin ang="3960000" scaled="0"/>
                </a:gradFill>
              </a:defRPr>
            </a:lvl1pPr>
          </a:lstStyle>
          <a:p>
            <a:pPr/>
            <a:r>
              <a:t>Advantages &amp; Innovation</a:t>
            </a:r>
          </a:p>
        </p:txBody>
      </p:sp>
      <p:sp>
        <p:nvSpPr>
          <p:cNvPr id="255" name="The relationship between sparse LiDAR point clouds and adversarial perturbations is revealed for the first time.…"/>
          <p:cNvSpPr txBox="1"/>
          <p:nvPr>
            <p:ph type="body" idx="1"/>
          </p:nvPr>
        </p:nvSpPr>
        <p:spPr>
          <a:prstGeom prst="rect">
            <a:avLst/>
          </a:prstGeom>
        </p:spPr>
        <p:txBody>
          <a:bodyPr/>
          <a:lstStyle/>
          <a:p>
            <a:pPr/>
            <a:r>
              <a:t>The relationship between sparse LiDAR point clouds and adversarial perturbations is revealed for the first time.</a:t>
            </a:r>
          </a:p>
          <a:p>
            <a:pPr/>
            <a:r>
              <a:t>AE-Morpher proposes a geometry reconstruction method suitable for LiDAR to improve the robustness against physical attacks. This method reconstructs the surface of the adversarial object to better adapt it to the sparse laser signal, thereby reducing the error in the LiDAR capture process.</a:t>
            </a:r>
          </a:p>
          <a:p>
            <a:pPr/>
            <a:r>
              <a:t>AE-Morpher does not require expensive 3D printing equipment, emphasizing its practicality and feasibility.</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55">
                                            <p:bg/>
                                          </p:spTgt>
                                        </p:tgtEl>
                                        <p:attrNameLst>
                                          <p:attrName>style.visibility</p:attrName>
                                        </p:attrNameLst>
                                      </p:cBhvr>
                                      <p:to>
                                        <p:strVal val="visible"/>
                                      </p:to>
                                    </p:set>
                                    <p:animEffect filter="fade" transition="in">
                                      <p:cBhvr>
                                        <p:cTn id="7" dur="1000"/>
                                        <p:tgtEl>
                                          <p:spTgt spid="255">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255">
                                            <p:txEl>
                                              <p:pRg st="0" end="0"/>
                                            </p:txEl>
                                          </p:spTgt>
                                        </p:tgtEl>
                                        <p:attrNameLst>
                                          <p:attrName>style.visibility</p:attrName>
                                        </p:attrNameLst>
                                      </p:cBhvr>
                                      <p:to>
                                        <p:strVal val="visible"/>
                                      </p:to>
                                    </p:set>
                                    <p:animEffect filter="fade" transition="in">
                                      <p:cBhvr>
                                        <p:cTn id="10" dur="1000"/>
                                        <p:tgtEl>
                                          <p:spTgt spid="2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255">
                                            <p:txEl>
                                              <p:pRg st="1" end="1"/>
                                            </p:txEl>
                                          </p:spTgt>
                                        </p:tgtEl>
                                        <p:attrNameLst>
                                          <p:attrName>style.visibility</p:attrName>
                                        </p:attrNameLst>
                                      </p:cBhvr>
                                      <p:to>
                                        <p:strVal val="visible"/>
                                      </p:to>
                                    </p:set>
                                    <p:animEffect filter="fade" transition="in">
                                      <p:cBhvr>
                                        <p:cTn id="15" dur="1000"/>
                                        <p:tgtEl>
                                          <p:spTgt spid="25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255">
                                            <p:txEl>
                                              <p:pRg st="2" end="2"/>
                                            </p:txEl>
                                          </p:spTgt>
                                        </p:tgtEl>
                                        <p:attrNameLst>
                                          <p:attrName>style.visibility</p:attrName>
                                        </p:attrNameLst>
                                      </p:cBhvr>
                                      <p:to>
                                        <p:strVal val="visible"/>
                                      </p:to>
                                    </p:set>
                                    <p:animEffect filter="fade" transition="in">
                                      <p:cBhvr>
                                        <p:cTn id="20" dur="1000"/>
                                        <p:tgtEl>
                                          <p:spTgt spid="25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5"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Restriction Analysis"/>
          <p:cNvSpPr txBox="1"/>
          <p:nvPr>
            <p:ph type="title"/>
          </p:nvPr>
        </p:nvSpPr>
        <p:spPr>
          <a:prstGeom prst="rect">
            <a:avLst/>
          </a:prstGeom>
        </p:spPr>
        <p:txBody>
          <a:bodyPr/>
          <a:lstStyle>
            <a:lvl1pPr>
              <a:defRPr>
                <a:gradFill flip="none" rotWithShape="1">
                  <a:gsLst>
                    <a:gs pos="0">
                      <a:srgbClr val="00FDFF"/>
                    </a:gs>
                    <a:gs pos="100000">
                      <a:srgbClr val="FF40FF"/>
                    </a:gs>
                  </a:gsLst>
                  <a:lin ang="3960000" scaled="0"/>
                </a:gradFill>
              </a:defRPr>
            </a:lvl1pPr>
          </a:lstStyle>
          <a:p>
            <a:pPr/>
            <a:r>
              <a:t>Restriction Analysis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9" name="CleanShot 2025-03-19 at 13.27.22@2x.png" descr="CleanShot 2025-03-19 at 13.27.22@2x.png"/>
          <p:cNvPicPr>
            <a:picLocks noChangeAspect="1"/>
          </p:cNvPicPr>
          <p:nvPr>
            <p:ph type="pic" idx="21"/>
          </p:nvPr>
        </p:nvPicPr>
        <p:blipFill>
          <a:blip r:embed="rId2">
            <a:extLst/>
          </a:blip>
          <a:srcRect l="0" t="0" r="0" b="0"/>
          <a:stretch>
            <a:fillRect/>
          </a:stretch>
        </p:blipFill>
        <p:spPr>
          <a:xfrm>
            <a:off x="560655" y="2506951"/>
            <a:ext cx="12192001" cy="8702098"/>
          </a:xfrm>
          <a:prstGeom prst="rect">
            <a:avLst/>
          </a:prstGeom>
        </p:spPr>
      </p:pic>
      <p:sp>
        <p:nvSpPr>
          <p:cNvPr id="260" name="limitation"/>
          <p:cNvSpPr txBox="1"/>
          <p:nvPr>
            <p:ph type="title"/>
          </p:nvPr>
        </p:nvSpPr>
        <p:spPr>
          <a:xfrm>
            <a:off x="12605820" y="821134"/>
            <a:ext cx="9652001" cy="1549401"/>
          </a:xfrm>
          <a:prstGeom prst="rect">
            <a:avLst/>
          </a:prstGeom>
        </p:spPr>
        <p:txBody>
          <a:bodyPr/>
          <a:lstStyle>
            <a:lvl1pPr>
              <a:defRPr>
                <a:gradFill flip="none" rotWithShape="1">
                  <a:gsLst>
                    <a:gs pos="0">
                      <a:srgbClr val="FF40FF"/>
                    </a:gs>
                    <a:gs pos="100000">
                      <a:srgbClr val="FFFFFF"/>
                    </a:gs>
                  </a:gsLst>
                  <a:lin ang="3960000" scaled="0"/>
                </a:gradFill>
              </a:defRPr>
            </a:lvl1pPr>
          </a:lstStyle>
          <a:p>
            <a:pPr/>
            <a:r>
              <a:t>limitation</a:t>
            </a:r>
          </a:p>
        </p:txBody>
      </p:sp>
      <p:sp>
        <p:nvSpPr>
          <p:cNvPr id="261" name="In the AE-Morpher approach, there are some limitations to consider. First, the method currently only works for a single LiDAR sensor, which means it may face challenges in multi-LiDAR scenarios.…"/>
          <p:cNvSpPr txBox="1"/>
          <p:nvPr>
            <p:ph type="body" sz="half" idx="1"/>
          </p:nvPr>
        </p:nvSpPr>
        <p:spPr>
          <a:xfrm>
            <a:off x="13474700" y="4264470"/>
            <a:ext cx="9652000" cy="8432801"/>
          </a:xfrm>
          <a:prstGeom prst="rect">
            <a:avLst/>
          </a:prstGeom>
        </p:spPr>
        <p:txBody>
          <a:bodyPr/>
          <a:lstStyle/>
          <a:p>
            <a:pPr marL="357631" indent="-357631" defTabSz="1560575">
              <a:spcBef>
                <a:spcPts val="1500"/>
              </a:spcBef>
              <a:defRPr sz="3072"/>
            </a:pPr>
            <a:r>
              <a:t>In the AE-Morpher approach, there are some limitations to consider. First, the method currently only works for a single LiDAR sensor, which means it may face challenges in multi-LiDAR scenarios. </a:t>
            </a:r>
          </a:p>
          <a:p>
            <a:pPr marL="357631" indent="-357631" defTabSz="1560575">
              <a:spcBef>
                <a:spcPts val="1500"/>
              </a:spcBef>
              <a:defRPr sz="3072"/>
            </a:pPr>
            <a:r>
              <a:t>Second, environmental complexity is also an important issue. In the real world, dynamic environments (such as pedestrians and other vehicles) may interfere with the effect of adversarial objects, resulting in a decrease in the success rate of the attack. </a:t>
            </a:r>
          </a:p>
          <a:p>
            <a:pPr marL="357631" indent="-357631" defTabSz="1560575">
              <a:spcBef>
                <a:spcPts val="1500"/>
              </a:spcBef>
              <a:defRPr sz="3072"/>
            </a:pPr>
            <a:r>
              <a:t>In addition, the resolution difference of LiDAR may also affect the performance of AE-Morpher, because different types of LiDAR sensors have different accuracy and level of detail when capturing point clouds.</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259"/>
                                        </p:tgtEl>
                                        <p:attrNameLst>
                                          <p:attrName>style.visibility</p:attrName>
                                        </p:attrNameLst>
                                      </p:cBhvr>
                                      <p:to>
                                        <p:strVal val="visible"/>
                                      </p:to>
                                    </p:set>
                                    <p:anim calcmode="lin" valueType="num">
                                      <p:cBhvr>
                                        <p:cTn id="7" dur="1000" fill="hold"/>
                                        <p:tgtEl>
                                          <p:spTgt spid="259"/>
                                        </p:tgtEl>
                                        <p:attrNameLst>
                                          <p:attrName>ppt_w</p:attrName>
                                        </p:attrNameLst>
                                      </p:cBhvr>
                                      <p:tavLst>
                                        <p:tav tm="0">
                                          <p:val>
                                            <p:fltVal val="0"/>
                                          </p:val>
                                        </p:tav>
                                        <p:tav tm="100000">
                                          <p:val>
                                            <p:strVal val="#ppt_w"/>
                                          </p:val>
                                        </p:tav>
                                      </p:tavLst>
                                    </p:anim>
                                    <p:anim calcmode="lin" valueType="num">
                                      <p:cBhvr>
                                        <p:cTn id="8" dur="1000" fill="hold"/>
                                        <p:tgtEl>
                                          <p:spTgt spid="259"/>
                                        </p:tgtEl>
                                        <p:attrNameLst>
                                          <p:attrName>ppt_h</p:attrName>
                                        </p:attrNameLst>
                                      </p:cBhvr>
                                      <p:tavLst>
                                        <p:tav tm="0">
                                          <p:val>
                                            <p:fltVal val="0"/>
                                          </p:val>
                                        </p:tav>
                                        <p:tav tm="100000">
                                          <p:val>
                                            <p:strVal val="#ppt_h"/>
                                          </p:val>
                                        </p:tav>
                                      </p:tavLst>
                                    </p:anim>
                                    <p:anim calcmode="lin" valueType="num">
                                      <p:cBhvr>
                                        <p:cTn id="9" dur="1000" fill="hold"/>
                                        <p:tgtEl>
                                          <p:spTgt spid="25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2" presetID="15" grpId="2" fill="hold">
                                  <p:stCondLst>
                                    <p:cond delay="0"/>
                                  </p:stCondLst>
                                  <p:iterate type="el" backwards="0">
                                    <p:tmAbs val="0"/>
                                  </p:iterate>
                                  <p:childTnLst>
                                    <p:set>
                                      <p:cBhvr>
                                        <p:cTn id="14" fill="hold"/>
                                        <p:tgtEl>
                                          <p:spTgt spid="261"/>
                                        </p:tgtEl>
                                        <p:attrNameLst>
                                          <p:attrName>style.visibility</p:attrName>
                                        </p:attrNameLst>
                                      </p:cBhvr>
                                      <p:to>
                                        <p:strVal val="visible"/>
                                      </p:to>
                                    </p:set>
                                    <p:anim calcmode="lin" valueType="num">
                                      <p:cBhvr>
                                        <p:cTn id="15" dur="1000" fill="hold"/>
                                        <p:tgtEl>
                                          <p:spTgt spid="261"/>
                                        </p:tgtEl>
                                        <p:attrNameLst>
                                          <p:attrName>ppt_w</p:attrName>
                                        </p:attrNameLst>
                                      </p:cBhvr>
                                      <p:tavLst>
                                        <p:tav tm="0">
                                          <p:val>
                                            <p:fltVal val="0"/>
                                          </p:val>
                                        </p:tav>
                                        <p:tav tm="100000">
                                          <p:val>
                                            <p:strVal val="#ppt_w"/>
                                          </p:val>
                                        </p:tav>
                                      </p:tavLst>
                                    </p:anim>
                                    <p:anim calcmode="lin" valueType="num">
                                      <p:cBhvr>
                                        <p:cTn id="16" dur="1000" fill="hold"/>
                                        <p:tgtEl>
                                          <p:spTgt spid="261"/>
                                        </p:tgtEl>
                                        <p:attrNameLst>
                                          <p:attrName>ppt_h</p:attrName>
                                        </p:attrNameLst>
                                      </p:cBhvr>
                                      <p:tavLst>
                                        <p:tav tm="0">
                                          <p:val>
                                            <p:fltVal val="0"/>
                                          </p:val>
                                        </p:tav>
                                        <p:tav tm="100000">
                                          <p:val>
                                            <p:strVal val="#ppt_h"/>
                                          </p:val>
                                        </p:tav>
                                      </p:tavLst>
                                    </p:anim>
                                    <p:anim calcmode="lin" valueType="num">
                                      <p:cBhvr>
                                        <p:cTn id="17" dur="1000" fill="hold"/>
                                        <p:tgtEl>
                                          <p:spTgt spid="26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6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9" grpId="1"/>
      <p:bldP build="whole" bldLvl="1" animBg="1" rev="0" advAuto="0" spid="261" grpId="2"/>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3" name="CleanShot 2025-03-19 at 13.29.04@2x.png" descr="CleanShot 2025-03-19 at 13.29.04@2x.png"/>
          <p:cNvPicPr>
            <a:picLocks noChangeAspect="1"/>
          </p:cNvPicPr>
          <p:nvPr>
            <p:ph type="pic" idx="21"/>
          </p:nvPr>
        </p:nvPicPr>
        <p:blipFill>
          <a:blip r:embed="rId2">
            <a:extLst/>
          </a:blip>
          <a:srcRect l="0" t="0" r="0" b="0"/>
          <a:stretch>
            <a:fillRect/>
          </a:stretch>
        </p:blipFill>
        <p:spPr>
          <a:xfrm>
            <a:off x="12198562" y="5403384"/>
            <a:ext cx="12192001" cy="5066806"/>
          </a:xfrm>
          <a:prstGeom prst="rect">
            <a:avLst/>
          </a:prstGeom>
        </p:spPr>
      </p:pic>
      <p:sp>
        <p:nvSpPr>
          <p:cNvPr id="264" name="Future Work"/>
          <p:cNvSpPr txBox="1"/>
          <p:nvPr>
            <p:ph type="title"/>
          </p:nvPr>
        </p:nvSpPr>
        <p:spPr>
          <a:prstGeom prst="rect">
            <a:avLst/>
          </a:prstGeom>
        </p:spPr>
        <p:txBody>
          <a:bodyPr/>
          <a:lstStyle>
            <a:lvl1pPr>
              <a:defRPr>
                <a:gradFill flip="none" rotWithShape="1">
                  <a:gsLst>
                    <a:gs pos="0">
                      <a:srgbClr val="FFFFFF"/>
                    </a:gs>
                    <a:gs pos="100000">
                      <a:srgbClr val="FF00F7"/>
                    </a:gs>
                  </a:gsLst>
                  <a:lin ang="3960000" scaled="0"/>
                </a:gradFill>
              </a:defRPr>
            </a:lvl1pPr>
          </a:lstStyle>
          <a:p>
            <a:pPr/>
            <a:r>
              <a:t>Future Work</a:t>
            </a:r>
          </a:p>
        </p:txBody>
      </p:sp>
      <p:sp>
        <p:nvSpPr>
          <p:cNvPr id="265" name="First, explore the adaptability of multi-LiDAR systems to improve the effectiveness of attacks in complex scenarios. Researchers can consider how to coordinate information between multiple LiDAR sensors to reduce the differences in captured point clouds."/>
          <p:cNvSpPr txBox="1"/>
          <p:nvPr>
            <p:ph type="body" sz="half" idx="1"/>
          </p:nvPr>
        </p:nvSpPr>
        <p:spPr>
          <a:prstGeom prst="rect">
            <a:avLst/>
          </a:prstGeom>
        </p:spPr>
        <p:txBody>
          <a:bodyPr/>
          <a:lstStyle/>
          <a:p>
            <a:pPr marL="340868" indent="-340868" defTabSz="1487424">
              <a:spcBef>
                <a:spcPts val="1400"/>
              </a:spcBef>
              <a:defRPr sz="2928"/>
            </a:pPr>
            <a:r>
              <a:t>First, explore the adaptability of multi-LiDAR systems to improve the effectiveness of attacks in complex scenarios. Researchers can consider how to coordinate information between multiple LiDAR sensors to reduce the differences in captured point clouds.</a:t>
            </a:r>
          </a:p>
          <a:p>
            <a:pPr marL="340868" indent="-340868" defTabSz="1487424">
              <a:spcBef>
                <a:spcPts val="1400"/>
              </a:spcBef>
              <a:defRPr sz="2928"/>
            </a:pPr>
            <a:r>
              <a:t>Second, develop adversarial strategies for dynamic environments to improve robustness against adversarial objects in the real world. This may involve real-time adjustment of adversarial objects to adapt to changing environments.</a:t>
            </a:r>
          </a:p>
          <a:p>
            <a:pPr marL="340868" indent="-340868" defTabSz="1487424">
              <a:spcBef>
                <a:spcPts val="1400"/>
              </a:spcBef>
              <a:defRPr sz="2928"/>
            </a:pPr>
            <a:r>
              <a:t>Finally, study the adaptability of LiDARs with different resolutions and optimize AE-Morpher to adapt to different types of LiDAR sensors, thereby increasing the possibility of its widespread application.</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263"/>
                                        </p:tgtEl>
                                        <p:attrNameLst>
                                          <p:attrName>style.visibility</p:attrName>
                                        </p:attrNameLst>
                                      </p:cBhvr>
                                      <p:to>
                                        <p:strVal val="visible"/>
                                      </p:to>
                                    </p:set>
                                    <p:anim calcmode="lin" valueType="num">
                                      <p:cBhvr>
                                        <p:cTn id="7" dur="1000" fill="hold"/>
                                        <p:tgtEl>
                                          <p:spTgt spid="263"/>
                                        </p:tgtEl>
                                        <p:attrNameLst>
                                          <p:attrName>ppt_w</p:attrName>
                                        </p:attrNameLst>
                                      </p:cBhvr>
                                      <p:tavLst>
                                        <p:tav tm="0" fmla="#ppt_w*sin(2.5*pi*$)">
                                          <p:val>
                                            <p:fltVal val="0"/>
                                          </p:val>
                                        </p:tav>
                                        <p:tav tm="100000">
                                          <p:val>
                                            <p:fltVal val="1"/>
                                          </p:val>
                                        </p:tav>
                                      </p:tavLst>
                                    </p:anim>
                                    <p:anim calcmode="lin" valueType="num">
                                      <p:cBhvr>
                                        <p:cTn id="8" dur="1000" fill="hold"/>
                                        <p:tgtEl>
                                          <p:spTgt spid="26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el" backwards="0">
                                    <p:tmAbs val="0"/>
                                  </p:iterate>
                                  <p:childTnLst>
                                    <p:set>
                                      <p:cBhvr>
                                        <p:cTn id="12" fill="hold"/>
                                        <p:tgtEl>
                                          <p:spTgt spid="265"/>
                                        </p:tgtEl>
                                        <p:attrNameLst>
                                          <p:attrName>style.visibility</p:attrName>
                                        </p:attrNameLst>
                                      </p:cBhvr>
                                      <p:to>
                                        <p:strVal val="visible"/>
                                      </p:to>
                                    </p:set>
                                    <p:anim calcmode="lin" valueType="num">
                                      <p:cBhvr>
                                        <p:cTn id="13" dur="1000" fill="hold"/>
                                        <p:tgtEl>
                                          <p:spTgt spid="265"/>
                                        </p:tgtEl>
                                        <p:attrNameLst>
                                          <p:attrName>ppt_w</p:attrName>
                                        </p:attrNameLst>
                                      </p:cBhvr>
                                      <p:tavLst>
                                        <p:tav tm="0" fmla="#ppt_w*sin(2.5*pi*$)">
                                          <p:val>
                                            <p:fltVal val="0"/>
                                          </p:val>
                                        </p:tav>
                                        <p:tav tm="100000">
                                          <p:val>
                                            <p:fltVal val="1"/>
                                          </p:val>
                                        </p:tav>
                                      </p:tavLst>
                                    </p:anim>
                                    <p:anim calcmode="lin" valueType="num">
                                      <p:cBhvr>
                                        <p:cTn id="14" dur="1000" fill="hold"/>
                                        <p:tgtEl>
                                          <p:spTgt spid="2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5" grpId="2"/>
      <p:bldP build="whole" bldLvl="1" animBg="1" rev="0" advAuto="0" spid="263"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Importance of Autonomous Driving System and LiDAR"/>
          <p:cNvSpPr txBox="1"/>
          <p:nvPr>
            <p:ph type="title"/>
          </p:nvPr>
        </p:nvSpPr>
        <p:spPr>
          <a:prstGeom prst="rect">
            <a:avLst/>
          </a:prstGeom>
        </p:spPr>
        <p:txBody>
          <a:bodyPr/>
          <a:lstStyle/>
          <a:p>
            <a:pPr defTabSz="685165">
              <a:defRPr spc="-209" sz="6972">
                <a:gradFill flip="none" rotWithShape="1">
                  <a:gsLst>
                    <a:gs pos="0">
                      <a:srgbClr val="5E03FF"/>
                    </a:gs>
                    <a:gs pos="100000">
                      <a:srgbClr val="FF00F7"/>
                    </a:gs>
                  </a:gsLst>
                  <a:lin ang="3960000" scaled="0"/>
                </a:gradFill>
              </a:defRPr>
            </a:pPr>
            <a:r>
              <a:rPr>
                <a:gradFill flip="none" rotWithShape="1">
                  <a:gsLst>
                    <a:gs pos="0">
                      <a:srgbClr val="FF9300"/>
                    </a:gs>
                    <a:gs pos="100000">
                      <a:srgbClr val="942192"/>
                    </a:gs>
                  </a:gsLst>
                  <a:lin ang="3960000" scaled="0"/>
                </a:gradFill>
              </a:rPr>
              <a:t>Importance of Autonomous Driving System and LiDAR</a:t>
            </a:r>
            <a:r>
              <a:t> </a:t>
            </a:r>
          </a:p>
        </p:txBody>
      </p:sp>
      <p:sp>
        <p:nvSpPr>
          <p:cNvPr id="177" name="The importance of safety in autonomous driving systems has become increasingly critical, especially as more vehicles on the road incorporate autonomous features, which raises concerns about their reliability and security.…"/>
          <p:cNvSpPr txBox="1"/>
          <p:nvPr>
            <p:ph type="body" idx="1"/>
          </p:nvPr>
        </p:nvSpPr>
        <p:spPr>
          <a:prstGeom prst="rect">
            <a:avLst/>
          </a:prstGeom>
        </p:spPr>
        <p:txBody>
          <a:bodyPr/>
          <a:lstStyle/>
          <a:p>
            <a:pPr/>
            <a:r>
              <a:t>The importance of safety in autonomous driving systems has become increasingly critical, especially as more vehicles on the road incorporate autonomous features, which raises concerns about their reliability and security.</a:t>
            </a:r>
          </a:p>
          <a:p>
            <a:pPr/>
            <a:r>
              <a:t>LiDAR sensors play a vital role in autonomous driving by using laser pulses to measure distances and create 3D maps, providing precise information about nearby objects such as vehicles, pedestrians, and road signs.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77">
                                            <p:bg/>
                                          </p:spTgt>
                                        </p:tgtEl>
                                        <p:attrNameLst>
                                          <p:attrName>style.visibility</p:attrName>
                                        </p:attrNameLst>
                                      </p:cBhvr>
                                      <p:to>
                                        <p:strVal val="visible"/>
                                      </p:to>
                                    </p:set>
                                    <p:animEffect filter="fade" transition="in">
                                      <p:cBhvr>
                                        <p:cTn id="7" dur="1500"/>
                                        <p:tgtEl>
                                          <p:spTgt spid="177">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77">
                                            <p:txEl>
                                              <p:pRg st="0" end="0"/>
                                            </p:txEl>
                                          </p:spTgt>
                                        </p:tgtEl>
                                        <p:attrNameLst>
                                          <p:attrName>style.visibility</p:attrName>
                                        </p:attrNameLst>
                                      </p:cBhvr>
                                      <p:to>
                                        <p:strVal val="visible"/>
                                      </p:to>
                                    </p:set>
                                    <p:animEffect filter="fade" transition="in">
                                      <p:cBhvr>
                                        <p:cTn id="10" dur="1500"/>
                                        <p:tgtEl>
                                          <p:spTgt spid="17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177">
                                            <p:txEl>
                                              <p:pRg st="1" end="1"/>
                                            </p:txEl>
                                          </p:spTgt>
                                        </p:tgtEl>
                                        <p:attrNameLst>
                                          <p:attrName>style.visibility</p:attrName>
                                        </p:attrNameLst>
                                      </p:cBhvr>
                                      <p:to>
                                        <p:strVal val="visible"/>
                                      </p:to>
                                    </p:set>
                                    <p:animEffect filter="fade" transition="in">
                                      <p:cBhvr>
                                        <p:cTn id="15" dur="1500"/>
                                        <p:tgtEl>
                                          <p:spTgt spid="17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7"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Reflection"/>
          <p:cNvSpPr txBox="1"/>
          <p:nvPr>
            <p:ph type="title"/>
          </p:nvPr>
        </p:nvSpPr>
        <p:spPr>
          <a:prstGeom prst="rect">
            <a:avLst/>
          </a:prstGeom>
        </p:spPr>
        <p:txBody>
          <a:bodyPr/>
          <a:lstStyle>
            <a:lvl1pPr>
              <a:defRPr>
                <a:gradFill flip="none" rotWithShape="1">
                  <a:gsLst>
                    <a:gs pos="0">
                      <a:srgbClr val="FF00D8"/>
                    </a:gs>
                    <a:gs pos="100000">
                      <a:srgbClr val="942192"/>
                    </a:gs>
                  </a:gsLst>
                  <a:lin ang="3960000" scaled="0"/>
                </a:gradFill>
              </a:defRPr>
            </a:lvl1pPr>
          </a:lstStyle>
          <a:p>
            <a:pPr/>
            <a:r>
              <a:t>Reflection</a:t>
            </a:r>
          </a:p>
        </p:txBody>
      </p:sp>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Advantages and Disadvantages"/>
          <p:cNvSpPr txBox="1"/>
          <p:nvPr>
            <p:ph type="title"/>
          </p:nvPr>
        </p:nvSpPr>
        <p:spPr>
          <a:prstGeom prst="rect">
            <a:avLst/>
          </a:prstGeom>
        </p:spPr>
        <p:txBody>
          <a:bodyPr/>
          <a:lstStyle>
            <a:lvl1pPr>
              <a:defRPr>
                <a:gradFill flip="none" rotWithShape="1">
                  <a:gsLst>
                    <a:gs pos="0">
                      <a:srgbClr val="942192"/>
                    </a:gs>
                    <a:gs pos="100000">
                      <a:srgbClr val="0433FF"/>
                    </a:gs>
                  </a:gsLst>
                  <a:lin ang="3960000" scaled="0"/>
                </a:gradFill>
              </a:defRPr>
            </a:lvl1pPr>
          </a:lstStyle>
          <a:p>
            <a:pPr/>
            <a:r>
              <a:t>Advantages and Disadvantages</a:t>
            </a:r>
          </a:p>
        </p:txBody>
      </p:sp>
      <p:sp>
        <p:nvSpPr>
          <p:cNvPr id="270" name="Adversarial attacks in the past have focused on how to optimize point cloud data, but few studies have explored the impact of information loss during LiDAR physical capture.…"/>
          <p:cNvSpPr txBox="1"/>
          <p:nvPr>
            <p:ph type="body" idx="1"/>
          </p:nvPr>
        </p:nvSpPr>
        <p:spPr>
          <a:prstGeom prst="rect">
            <a:avLst/>
          </a:prstGeom>
        </p:spPr>
        <p:txBody>
          <a:bodyPr/>
          <a:lstStyle/>
          <a:p>
            <a:pPr marL="469391" indent="-469391" defTabSz="2048255">
              <a:spcBef>
                <a:spcPts val="2000"/>
              </a:spcBef>
              <a:defRPr sz="4032"/>
            </a:pPr>
            <a:r>
              <a:t>Adversarial attacks in the past have focused on how to optimize point cloud data, but few studies have explored the impact of information loss during LiDAR physical capture.</a:t>
            </a:r>
          </a:p>
          <a:p>
            <a:pPr marL="469391" indent="-469391" defTabSz="2048255">
              <a:spcBef>
                <a:spcPts val="2000"/>
              </a:spcBef>
              <a:defRPr sz="4032"/>
            </a:pPr>
            <a:r>
              <a:t>The adversarial objects proposed in this paper not only improve the attack success rate in the simulated environment, but also achieve 71.4% (night) and 80.8% (day) attack success rates in the real physical environment.</a:t>
            </a:r>
          </a:p>
          <a:p>
            <a:pPr marL="469391" indent="-469391" defTabSz="2048255">
              <a:spcBef>
                <a:spcPts val="2000"/>
              </a:spcBef>
              <a:defRPr sz="4032"/>
            </a:pPr>
            <a:r>
              <a:t>The simulation environment used in the paper uses a 64-line LiDAR, while the real physical experiment uses a 16-line LiDAR.</a:t>
            </a:r>
          </a:p>
          <a:p>
            <a:pPr marL="469391" indent="-469391" defTabSz="2048255">
              <a:spcBef>
                <a:spcPts val="2000"/>
              </a:spcBef>
              <a:defRPr sz="4032"/>
            </a:pPr>
            <a:r>
              <a:t>Although AE-Morpher proposes a method to optimize the geometry of the adversarial object so that it can better deceive the LiDAR system, the method still relies on adversarial ornaments, that is, additional objects need to be added to the target vehicle.</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70">
                                            <p:bg/>
                                          </p:spTgt>
                                        </p:tgtEl>
                                        <p:attrNameLst>
                                          <p:attrName>style.visibility</p:attrName>
                                        </p:attrNameLst>
                                      </p:cBhvr>
                                      <p:to>
                                        <p:strVal val="visible"/>
                                      </p:to>
                                    </p:set>
                                    <p:animEffect filter="box(out)" transition="in">
                                      <p:cBhvr>
                                        <p:cTn id="7" dur="1000"/>
                                        <p:tgtEl>
                                          <p:spTgt spid="270">
                                            <p:bg/>
                                          </p:spTgt>
                                        </p:tgtEl>
                                      </p:cBhvr>
                                    </p:animEffect>
                                  </p:childTnLst>
                                </p:cTn>
                              </p:par>
                              <p:par>
                                <p:cTn id="8" presetClass="entr" nodeType="withEffect" presetSubtype="32" presetID="4" grpId="1" fill="hold">
                                  <p:stCondLst>
                                    <p:cond delay="0"/>
                                  </p:stCondLst>
                                  <p:iterate type="el" backwards="0">
                                    <p:tmAbs val="0"/>
                                  </p:iterate>
                                  <p:childTnLst>
                                    <p:set>
                                      <p:cBhvr>
                                        <p:cTn id="9" fill="hold"/>
                                        <p:tgtEl>
                                          <p:spTgt spid="270">
                                            <p:txEl>
                                              <p:pRg st="0" end="0"/>
                                            </p:txEl>
                                          </p:spTgt>
                                        </p:tgtEl>
                                        <p:attrNameLst>
                                          <p:attrName>style.visibility</p:attrName>
                                        </p:attrNameLst>
                                      </p:cBhvr>
                                      <p:to>
                                        <p:strVal val="visible"/>
                                      </p:to>
                                    </p:set>
                                    <p:animEffect filter="box(out)" transition="in">
                                      <p:cBhvr>
                                        <p:cTn id="10" dur="1000"/>
                                        <p:tgtEl>
                                          <p:spTgt spid="27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32" presetID="4" grpId="1" fill="hold">
                                  <p:stCondLst>
                                    <p:cond delay="0"/>
                                  </p:stCondLst>
                                  <p:iterate type="el" backwards="0">
                                    <p:tmAbs val="0"/>
                                  </p:iterate>
                                  <p:childTnLst>
                                    <p:set>
                                      <p:cBhvr>
                                        <p:cTn id="14" fill="hold"/>
                                        <p:tgtEl>
                                          <p:spTgt spid="270">
                                            <p:txEl>
                                              <p:pRg st="1" end="1"/>
                                            </p:txEl>
                                          </p:spTgt>
                                        </p:tgtEl>
                                        <p:attrNameLst>
                                          <p:attrName>style.visibility</p:attrName>
                                        </p:attrNameLst>
                                      </p:cBhvr>
                                      <p:to>
                                        <p:strVal val="visible"/>
                                      </p:to>
                                    </p:set>
                                    <p:animEffect filter="box(out)" transition="in">
                                      <p:cBhvr>
                                        <p:cTn id="15" dur="1000"/>
                                        <p:tgtEl>
                                          <p:spTgt spid="27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32" presetID="4" grpId="1" fill="hold">
                                  <p:stCondLst>
                                    <p:cond delay="0"/>
                                  </p:stCondLst>
                                  <p:iterate type="el" backwards="0">
                                    <p:tmAbs val="0"/>
                                  </p:iterate>
                                  <p:childTnLst>
                                    <p:set>
                                      <p:cBhvr>
                                        <p:cTn id="19" fill="hold"/>
                                        <p:tgtEl>
                                          <p:spTgt spid="270">
                                            <p:txEl>
                                              <p:pRg st="2" end="2"/>
                                            </p:txEl>
                                          </p:spTgt>
                                        </p:tgtEl>
                                        <p:attrNameLst>
                                          <p:attrName>style.visibility</p:attrName>
                                        </p:attrNameLst>
                                      </p:cBhvr>
                                      <p:to>
                                        <p:strVal val="visible"/>
                                      </p:to>
                                    </p:set>
                                    <p:animEffect filter="box(out)" transition="in">
                                      <p:cBhvr>
                                        <p:cTn id="20" dur="1000"/>
                                        <p:tgtEl>
                                          <p:spTgt spid="27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32" presetID="4" grpId="1" fill="hold">
                                  <p:stCondLst>
                                    <p:cond delay="0"/>
                                  </p:stCondLst>
                                  <p:iterate type="el" backwards="0">
                                    <p:tmAbs val="0"/>
                                  </p:iterate>
                                  <p:childTnLst>
                                    <p:set>
                                      <p:cBhvr>
                                        <p:cTn id="24" fill="hold"/>
                                        <p:tgtEl>
                                          <p:spTgt spid="270">
                                            <p:txEl>
                                              <p:pRg st="3" end="3"/>
                                            </p:txEl>
                                          </p:spTgt>
                                        </p:tgtEl>
                                        <p:attrNameLst>
                                          <p:attrName>style.visibility</p:attrName>
                                        </p:attrNameLst>
                                      </p:cBhvr>
                                      <p:to>
                                        <p:strVal val="visible"/>
                                      </p:to>
                                    </p:set>
                                    <p:animEffect filter="box(out)" transition="in">
                                      <p:cBhvr>
                                        <p:cTn id="25" dur="1000"/>
                                        <p:tgtEl>
                                          <p:spTgt spid="270">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0"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Continuing Research"/>
          <p:cNvSpPr txBox="1"/>
          <p:nvPr>
            <p:ph type="title"/>
          </p:nvPr>
        </p:nvSpPr>
        <p:spPr>
          <a:prstGeom prst="rect">
            <a:avLst/>
          </a:prstGeom>
        </p:spPr>
        <p:txBody>
          <a:bodyPr/>
          <a:lstStyle>
            <a:lvl1pPr>
              <a:defRPr>
                <a:gradFill flip="none" rotWithShape="1">
                  <a:gsLst>
                    <a:gs pos="0">
                      <a:srgbClr val="0433FF"/>
                    </a:gs>
                    <a:gs pos="100000">
                      <a:srgbClr val="942192"/>
                    </a:gs>
                  </a:gsLst>
                  <a:lin ang="3960000" scaled="0"/>
                </a:gradFill>
              </a:defRPr>
            </a:lvl1pPr>
          </a:lstStyle>
          <a:p>
            <a:pPr/>
            <a:r>
              <a:t>Continuing Research</a:t>
            </a:r>
          </a:p>
        </p:txBody>
      </p:sp>
      <p:sp>
        <p:nvSpPr>
          <p:cNvPr id="273" name="The current method is mainly aimed at specific LiDAR devices. If an adaptive adversarial object design method can be constructed based on the scanning characteristics of different LiDAR systems (such as solid-state LiDAR, MEMS LiDAR, etc.) in the future,"/>
          <p:cNvSpPr txBox="1"/>
          <p:nvPr>
            <p:ph type="body" idx="1"/>
          </p:nvPr>
        </p:nvSpPr>
        <p:spPr>
          <a:prstGeom prst="rect">
            <a:avLst/>
          </a:prstGeom>
        </p:spPr>
        <p:txBody>
          <a:bodyPr/>
          <a:lstStyle/>
          <a:p>
            <a:pPr/>
            <a:r>
              <a:t>The current method is mainly aimed at specific LiDAR devices. If an adaptive adversarial object design method can be constructed based on the scanning characteristics of different LiDAR systems (such as solid-state LiDAR, MEMS LiDAR, etc.) in the future, the versatility of this method in different environments can be further improved.</a:t>
            </a:r>
          </a:p>
          <a:p>
            <a:pPr/>
            <a:r>
              <a:t>The current method performs well in static environments and short-distance motion scenarios, but if the target vehicle is driving on a highway or in a complex urban environment, the attack object may fail due to changes in angle and distance.</a:t>
            </a:r>
          </a:p>
        </p:txBody>
      </p:sp>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73">
                                            <p:bg/>
                                          </p:spTgt>
                                        </p:tgtEl>
                                        <p:attrNameLst>
                                          <p:attrName>style.visibility</p:attrName>
                                        </p:attrNameLst>
                                      </p:cBhvr>
                                      <p:to>
                                        <p:strVal val="visible"/>
                                      </p:to>
                                    </p:set>
                                    <p:animEffect filter="dissolve" transition="in">
                                      <p:cBhvr>
                                        <p:cTn id="7" dur="1500"/>
                                        <p:tgtEl>
                                          <p:spTgt spid="27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273">
                                            <p:txEl>
                                              <p:pRg st="0" end="0"/>
                                            </p:txEl>
                                          </p:spTgt>
                                        </p:tgtEl>
                                        <p:attrNameLst>
                                          <p:attrName>style.visibility</p:attrName>
                                        </p:attrNameLst>
                                      </p:cBhvr>
                                      <p:to>
                                        <p:strVal val="visible"/>
                                      </p:to>
                                    </p:set>
                                    <p:animEffect filter="dissolve" transition="in">
                                      <p:cBhvr>
                                        <p:cTn id="10" dur="1500"/>
                                        <p:tgtEl>
                                          <p:spTgt spid="27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273">
                                            <p:txEl>
                                              <p:pRg st="1" end="1"/>
                                            </p:txEl>
                                          </p:spTgt>
                                        </p:tgtEl>
                                        <p:attrNameLst>
                                          <p:attrName>style.visibility</p:attrName>
                                        </p:attrNameLst>
                                      </p:cBhvr>
                                      <p:to>
                                        <p:strVal val="visible"/>
                                      </p:to>
                                    </p:set>
                                    <p:animEffect filter="dissolve" transition="in">
                                      <p:cBhvr>
                                        <p:cTn id="15" dur="1500"/>
                                        <p:tgtEl>
                                          <p:spTgt spid="27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3"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Thanks for watching!"/>
          <p:cNvSpPr txBox="1"/>
          <p:nvPr>
            <p:ph type="body" sz="half" idx="1"/>
          </p:nvPr>
        </p:nvSpPr>
        <p:spPr>
          <a:xfrm>
            <a:off x="1270000" y="464254"/>
            <a:ext cx="21844000" cy="4488604"/>
          </a:xfrm>
          <a:prstGeom prst="rect">
            <a:avLst/>
          </a:prstGeom>
        </p:spPr>
        <p:txBody>
          <a:bodyPr/>
          <a:lstStyle>
            <a:lvl1pPr defTabSz="1926287">
              <a:defRPr spc="-353" sz="17696">
                <a:gradFill flip="none" rotWithShape="1">
                  <a:gsLst>
                    <a:gs pos="0">
                      <a:srgbClr val="FF40FF"/>
                    </a:gs>
                    <a:gs pos="100000">
                      <a:srgbClr val="0433FF"/>
                    </a:gs>
                  </a:gsLst>
                  <a:lin ang="3960000" scaled="0"/>
                </a:gradFill>
              </a:defRPr>
            </a:lvl1pPr>
          </a:lstStyle>
          <a:p>
            <a:pPr/>
            <a:r>
              <a:t>Thanks for watching!</a:t>
            </a:r>
          </a:p>
        </p:txBody>
      </p:sp>
      <p:sp>
        <p:nvSpPr>
          <p:cNvPr id="276" name="Any Questions?"/>
          <p:cNvSpPr txBox="1"/>
          <p:nvPr>
            <p:ph type="body" idx="21"/>
          </p:nvPr>
        </p:nvSpPr>
        <p:spPr>
          <a:xfrm>
            <a:off x="1270000" y="5936036"/>
            <a:ext cx="21844000" cy="1016001"/>
          </a:xfrm>
          <a:prstGeom prst="rect">
            <a:avLst/>
          </a:prstGeom>
          <a:extLst>
            <a:ext uri="{C572A759-6A51-4108-AA02-DFA0A04FC94B}">
              <ma14:wrappingTextBoxFlag xmlns:ma14="http://schemas.microsoft.com/office/mac/drawingml/2011/main" val="1"/>
            </a:ext>
          </a:extLst>
        </p:spPr>
        <p:txBody>
          <a:bodyPr/>
          <a:lstStyle/>
          <a:p>
            <a:pPr/>
            <a:r>
              <a:t>Any Questions?</a:t>
            </a:r>
          </a:p>
        </p:txBody>
      </p:sp>
      <p:sp>
        <p:nvSpPr>
          <p:cNvPr id="277" name="G13…"/>
          <p:cNvSpPr txBox="1"/>
          <p:nvPr/>
        </p:nvSpPr>
        <p:spPr>
          <a:xfrm>
            <a:off x="4643348" y="8513103"/>
            <a:ext cx="4503752" cy="34597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800735">
              <a:spcBef>
                <a:spcPts val="0"/>
              </a:spcBef>
              <a:defRPr b="1" sz="3395"/>
            </a:pPr>
            <a:r>
              <a:t>G13</a:t>
            </a:r>
          </a:p>
          <a:p>
            <a:pPr algn="ctr" defTabSz="800735">
              <a:spcBef>
                <a:spcPts val="0"/>
              </a:spcBef>
              <a:defRPr b="1" sz="3395"/>
            </a:pPr>
            <a:r>
              <a:t>Hui Jin</a:t>
            </a:r>
          </a:p>
          <a:p>
            <a:pPr algn="ctr" defTabSz="800735">
              <a:spcBef>
                <a:spcPts val="0"/>
              </a:spcBef>
              <a:defRPr b="1" sz="3395"/>
            </a:pPr>
            <a:r>
              <a:t>Jiarui Zhu</a:t>
            </a:r>
          </a:p>
          <a:p>
            <a:pPr algn="ctr" defTabSz="800735">
              <a:spcBef>
                <a:spcPts val="0"/>
              </a:spcBef>
              <a:defRPr b="1" sz="3395"/>
            </a:pPr>
            <a:r>
              <a:t>Harshitha Bashyam</a:t>
            </a:r>
          </a:p>
          <a:p>
            <a:pPr algn="ctr" defTabSz="800735">
              <a:spcBef>
                <a:spcPts val="0"/>
              </a:spcBef>
              <a:defRPr b="1" sz="3395"/>
            </a:pPr>
            <a:r>
              <a:t>Apr 21, 2025</a:t>
            </a:r>
          </a:p>
        </p:txBody>
      </p:sp>
      <p:sp>
        <p:nvSpPr>
          <p:cNvPr id="278" name="AE-Morpher: Improve Physical Robustness of…"/>
          <p:cNvSpPr txBox="1"/>
          <p:nvPr/>
        </p:nvSpPr>
        <p:spPr>
          <a:xfrm>
            <a:off x="9232350" y="9251853"/>
            <a:ext cx="11765603" cy="198221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2438338">
              <a:lnSpc>
                <a:spcPct val="90000"/>
              </a:lnSpc>
              <a:spcBef>
                <a:spcPts val="0"/>
              </a:spcBef>
              <a:defRPr spc="-119" sz="4000">
                <a:gradFill flip="none" rotWithShape="1">
                  <a:gsLst>
                    <a:gs pos="0">
                      <a:srgbClr val="1E98FD"/>
                    </a:gs>
                    <a:gs pos="100000">
                      <a:srgbClr val="FF2600"/>
                    </a:gs>
                  </a:gsLst>
                  <a:lin ang="3960000" scaled="0"/>
                </a:gradFill>
                <a:latin typeface="+mn-lt"/>
                <a:ea typeface="+mn-ea"/>
                <a:cs typeface="+mn-cs"/>
                <a:sym typeface="Graphik Semibold"/>
              </a:defRPr>
            </a:pPr>
            <a:r>
              <a:t>AE-Morpher: Improve Physical Robustness of</a:t>
            </a:r>
          </a:p>
          <a:p>
            <a:pPr algn="ctr" defTabSz="2438338">
              <a:lnSpc>
                <a:spcPct val="90000"/>
              </a:lnSpc>
              <a:spcBef>
                <a:spcPts val="0"/>
              </a:spcBef>
              <a:defRPr spc="-119" sz="4000">
                <a:gradFill flip="none" rotWithShape="1">
                  <a:gsLst>
                    <a:gs pos="0">
                      <a:srgbClr val="1E98FD"/>
                    </a:gs>
                    <a:gs pos="100000">
                      <a:srgbClr val="FF2600"/>
                    </a:gs>
                  </a:gsLst>
                  <a:lin ang="3960000" scaled="0"/>
                </a:gradFill>
                <a:latin typeface="+mn-lt"/>
                <a:ea typeface="+mn-ea"/>
                <a:cs typeface="+mn-cs"/>
                <a:sym typeface="Graphik Semibold"/>
              </a:defRPr>
            </a:pPr>
            <a:r>
              <a:t>Adversarial Objects against LiDAR-based</a:t>
            </a:r>
          </a:p>
          <a:p>
            <a:pPr algn="ctr" defTabSz="2438338">
              <a:lnSpc>
                <a:spcPct val="90000"/>
              </a:lnSpc>
              <a:spcBef>
                <a:spcPts val="0"/>
              </a:spcBef>
              <a:defRPr spc="-119" sz="4000">
                <a:gradFill flip="none" rotWithShape="1">
                  <a:gsLst>
                    <a:gs pos="0">
                      <a:srgbClr val="1E98FD"/>
                    </a:gs>
                    <a:gs pos="100000">
                      <a:srgbClr val="FF2600"/>
                    </a:gs>
                  </a:gsLst>
                  <a:lin ang="3960000" scaled="0"/>
                </a:gradFill>
                <a:latin typeface="+mn-lt"/>
                <a:ea typeface="+mn-ea"/>
                <a:cs typeface="+mn-cs"/>
                <a:sym typeface="Graphik Semibold"/>
              </a:defRPr>
            </a:pPr>
            <a:r>
              <a:t>Detectors via Object Reconstruction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hallenges of existing physical adversarial attacks"/>
          <p:cNvSpPr txBox="1"/>
          <p:nvPr>
            <p:ph type="title"/>
          </p:nvPr>
        </p:nvSpPr>
        <p:spPr>
          <a:prstGeom prst="rect">
            <a:avLst/>
          </a:prstGeom>
        </p:spPr>
        <p:txBody>
          <a:bodyPr/>
          <a:lstStyle>
            <a:lvl1pPr defTabSz="734694">
              <a:defRPr spc="-224" sz="7476">
                <a:gradFill flip="none" rotWithShape="1">
                  <a:gsLst>
                    <a:gs pos="0">
                      <a:srgbClr val="5E03FF"/>
                    </a:gs>
                    <a:gs pos="100000">
                      <a:srgbClr val="FF9300"/>
                    </a:gs>
                  </a:gsLst>
                  <a:lin ang="3960000" scaled="0"/>
                </a:gradFill>
              </a:defRPr>
            </a:lvl1pPr>
          </a:lstStyle>
          <a:p>
            <a:pPr/>
            <a:r>
              <a:t>Challenges of existing physical adversarial attacks</a:t>
            </a:r>
          </a:p>
        </p:txBody>
      </p:sp>
      <p:sp>
        <p:nvSpPr>
          <p:cNvPr id="180" name="However, despite the existence of some adversarial attack methods against LiDAR-based perception models, effectively deceiving these models in the physical world remains a significant challenge. Existing methods often focus on optimizing adversarial obje"/>
          <p:cNvSpPr txBox="1"/>
          <p:nvPr>
            <p:ph type="body" idx="1"/>
          </p:nvPr>
        </p:nvSpPr>
        <p:spPr>
          <a:prstGeom prst="rect">
            <a:avLst/>
          </a:prstGeom>
        </p:spPr>
        <p:txBody>
          <a:bodyPr/>
          <a:lstStyle/>
          <a:p>
            <a:pPr/>
            <a:r>
              <a:t>However, despite the existence of some adversarial attack methods against LiDAR-based perception models, effectively deceiving these models in the physical world remains a significant challenge. Existing methods often focus on optimizing adversarial objects in digital environments, but the discrepancies that arise during the LiDAR capturing process can severely undermine the effectiveness of these attacks.</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0"/>
                                        </p:tgtEl>
                                        <p:attrNameLst>
                                          <p:attrName>style.visibility</p:attrName>
                                        </p:attrNameLst>
                                      </p:cBhvr>
                                      <p:to>
                                        <p:strVal val="visible"/>
                                      </p:to>
                                    </p:set>
                                    <p:animEffect filter="dissolve" transition="in">
                                      <p:cBhvr>
                                        <p:cTn id="7"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Problem Analysis &amp; Motivation"/>
          <p:cNvSpPr txBox="1"/>
          <p:nvPr>
            <p:ph type="title"/>
          </p:nvPr>
        </p:nvSpPr>
        <p:spPr>
          <a:prstGeom prst="rect">
            <a:avLst/>
          </a:prstGeom>
        </p:spPr>
        <p:txBody>
          <a:bodyPr/>
          <a:lstStyle>
            <a:lvl1pPr>
              <a:defRPr>
                <a:gradFill flip="none" rotWithShape="1">
                  <a:gsLst>
                    <a:gs pos="0">
                      <a:srgbClr val="FF542E"/>
                    </a:gs>
                    <a:gs pos="100000">
                      <a:srgbClr val="00F900"/>
                    </a:gs>
                  </a:gsLst>
                  <a:lin ang="3960000" scaled="0"/>
                </a:gradFill>
              </a:defRPr>
            </a:lvl1pPr>
          </a:lstStyle>
          <a:p>
            <a:pPr/>
            <a:r>
              <a:t>Problem Analysis &amp; Motivation</a:t>
            </a:r>
          </a:p>
        </p:txBody>
      </p:sp>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CleanShot 2025-03-17 at 23.24.35@2x.png" descr="CleanShot 2025-03-17 at 23.24.35@2x.png"/>
          <p:cNvPicPr>
            <a:picLocks noChangeAspect="1"/>
          </p:cNvPicPr>
          <p:nvPr>
            <p:ph type="pic" idx="21"/>
          </p:nvPr>
        </p:nvPicPr>
        <p:blipFill>
          <a:blip r:embed="rId2">
            <a:extLst/>
          </a:blip>
          <a:srcRect l="5056" t="0" r="0" b="0"/>
          <a:stretch>
            <a:fillRect/>
          </a:stretch>
        </p:blipFill>
        <p:spPr>
          <a:xfrm>
            <a:off x="12204700" y="2457268"/>
            <a:ext cx="11575551" cy="8801464"/>
          </a:xfrm>
          <a:prstGeom prst="rect">
            <a:avLst/>
          </a:prstGeom>
        </p:spPr>
      </p:pic>
      <p:sp>
        <p:nvSpPr>
          <p:cNvPr id="185" name="Why Physical Attacks on LiDAR are Difficult"/>
          <p:cNvSpPr txBox="1"/>
          <p:nvPr>
            <p:ph type="title"/>
          </p:nvPr>
        </p:nvSpPr>
        <p:spPr>
          <a:xfrm>
            <a:off x="1270000" y="838200"/>
            <a:ext cx="9652000" cy="2009062"/>
          </a:xfrm>
          <a:prstGeom prst="rect">
            <a:avLst/>
          </a:prstGeom>
        </p:spPr>
        <p:txBody>
          <a:bodyPr/>
          <a:lstStyle/>
          <a:p>
            <a:pPr defTabSz="495300">
              <a:defRPr spc="-151" sz="5040"/>
            </a:pPr>
            <a:r>
              <a:rPr>
                <a:gradFill flip="none" rotWithShape="1">
                  <a:gsLst>
                    <a:gs pos="0">
                      <a:srgbClr val="00F900"/>
                    </a:gs>
                    <a:gs pos="100000">
                      <a:srgbClr val="AA7942"/>
                    </a:gs>
                  </a:gsLst>
                  <a:lin ang="3960000" scaled="0"/>
                </a:gradFill>
              </a:rPr>
              <a:t>Why Physical Attacks on LiDAR are</a:t>
            </a:r>
            <a:r>
              <a:rPr>
                <a:gradFill flip="none" rotWithShape="1">
                  <a:gsLst>
                    <a:gs pos="0">
                      <a:srgbClr val="5E03FF"/>
                    </a:gs>
                    <a:gs pos="100000">
                      <a:srgbClr val="FF9300"/>
                    </a:gs>
                  </a:gsLst>
                  <a:lin ang="3960000" scaled="0"/>
                </a:gradFill>
              </a:rPr>
              <a:t> </a:t>
            </a:r>
            <a:r>
              <a:rPr spc="-214" sz="7140">
                <a:solidFill>
                  <a:schemeClr val="accent4">
                    <a:hueOff val="-613784"/>
                    <a:lumOff val="1275"/>
                  </a:schemeClr>
                </a:solidFill>
              </a:rPr>
              <a:t>Difficult</a:t>
            </a:r>
          </a:p>
        </p:txBody>
      </p:sp>
      <p:sp>
        <p:nvSpPr>
          <p:cNvPr id="186" name="LiDAR physical attacks are primarily challenging due to the significant differences between the captured point clouds and the ideal point clouds. The ideal point cloud refers to the one generated in a digital environment that can effectively deceive LiDA"/>
          <p:cNvSpPr txBox="1"/>
          <p:nvPr>
            <p:ph type="body" sz="half" idx="1"/>
          </p:nvPr>
        </p:nvSpPr>
        <p:spPr>
          <a:prstGeom prst="rect">
            <a:avLst/>
          </a:prstGeom>
        </p:spPr>
        <p:txBody>
          <a:bodyPr/>
          <a:lstStyle>
            <a:lvl1pPr marL="385572" indent="-385572" defTabSz="1682495">
              <a:spcBef>
                <a:spcPts val="1600"/>
              </a:spcBef>
              <a:defRPr sz="3312"/>
            </a:lvl1pPr>
          </a:lstStyle>
          <a:p>
            <a:pPr/>
            <a:r>
              <a:t>LiDAR physical attacks are primarily challenging due to the significant differences between the captured point clouds and the ideal point clouds. The ideal point cloud refers to the one generated in a digital environment that can effectively deceive LiDAR perception models, while the actual captured point cloud is the result obtained when LiDAR scans objects in the physical world. This discrepancy arises mainly because the sparse laser beams of LiDAR struggle to accurately capture the scattered perturbations on the surfaces of adversarial objects, especially those with irregular surfaces and sharp protrusions.</a:t>
            </a:r>
          </a:p>
        </p:txBody>
      </p:sp>
    </p:spTree>
  </p:cSld>
  <p:clrMapOvr>
    <a:masterClrMapping/>
  </p:clrMapOvr>
  <mc:AlternateContent xmlns:mc="http://schemas.openxmlformats.org/markup-compatibility/2006">
    <mc:Choice xmlns:p14="http://schemas.microsoft.com/office/powerpoint/2010/main" Requires="p14">
      <p:transition spd="med" advClick="1" p14:dur="1000">
        <p14:flip dir="r"/>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84"/>
                                        </p:tgtEl>
                                        <p:attrNameLst>
                                          <p:attrName>style.visibility</p:attrName>
                                        </p:attrNameLst>
                                      </p:cBhvr>
                                      <p:to>
                                        <p:strVal val="visible"/>
                                      </p:to>
                                    </p:set>
                                    <p:animEffect filter="blinds(horizontal)" transition="in">
                                      <p:cBhvr>
                                        <p:cTn id="7" dur="1000"/>
                                        <p:tgtEl>
                                          <p:spTgt spid="18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 grpId="2" fill="hold">
                                  <p:stCondLst>
                                    <p:cond delay="0"/>
                                  </p:stCondLst>
                                  <p:iterate type="el" backwards="0">
                                    <p:tmAbs val="0"/>
                                  </p:iterate>
                                  <p:childTnLst>
                                    <p:set>
                                      <p:cBhvr>
                                        <p:cTn id="11" fill="hold"/>
                                        <p:tgtEl>
                                          <p:spTgt spid="186"/>
                                        </p:tgtEl>
                                        <p:attrNameLst>
                                          <p:attrName>style.visibility</p:attrName>
                                        </p:attrNameLst>
                                      </p:cBhvr>
                                      <p:to>
                                        <p:strVal val="visible"/>
                                      </p:to>
                                    </p:set>
                                    <p:anim calcmode="lin" valueType="num">
                                      <p:cBhvr>
                                        <p:cTn id="12" dur="1000" fill="hold"/>
                                        <p:tgtEl>
                                          <p:spTgt spid="186"/>
                                        </p:tgtEl>
                                        <p:attrNameLst>
                                          <p:attrName>ppt_x</p:attrName>
                                        </p:attrNameLst>
                                      </p:cBhvr>
                                      <p:tavLst>
                                        <p:tav tm="0">
                                          <p:val>
                                            <p:strVal val="#ppt_x"/>
                                          </p:val>
                                        </p:tav>
                                        <p:tav tm="100000">
                                          <p:val>
                                            <p:strVal val="#ppt_x"/>
                                          </p:val>
                                        </p:tav>
                                      </p:tavLst>
                                    </p:anim>
                                    <p:anim calcmode="lin" valueType="num">
                                      <p:cBhvr>
                                        <p:cTn id="13" dur="1000" fill="hold"/>
                                        <p:tgtEl>
                                          <p:spTgt spid="1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2"/>
      <p:bldP build="whole" bldLvl="1" animBg="1" rev="0" advAuto="0" spid="184"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CleanShot 2025-03-17 at 23.29.13@2x.png" descr="CleanShot 2025-03-17 at 23.29.13@2x.png"/>
          <p:cNvPicPr>
            <a:picLocks noChangeAspect="1"/>
          </p:cNvPicPr>
          <p:nvPr>
            <p:ph type="pic" idx="21"/>
          </p:nvPr>
        </p:nvPicPr>
        <p:blipFill>
          <a:blip r:embed="rId2">
            <a:extLst/>
          </a:blip>
          <a:srcRect l="0" t="0" r="0" b="0"/>
          <a:stretch>
            <a:fillRect/>
          </a:stretch>
        </p:blipFill>
        <p:spPr>
          <a:xfrm>
            <a:off x="12204700" y="3978365"/>
            <a:ext cx="12192000" cy="5759270"/>
          </a:xfrm>
          <a:prstGeom prst="rect">
            <a:avLst/>
          </a:prstGeom>
        </p:spPr>
      </p:pic>
      <p:sp>
        <p:nvSpPr>
          <p:cNvPr id="189" name="Why Physical Attacks on LiDAR are Difficult"/>
          <p:cNvSpPr txBox="1"/>
          <p:nvPr>
            <p:ph type="title"/>
          </p:nvPr>
        </p:nvSpPr>
        <p:spPr>
          <a:xfrm>
            <a:off x="1270000" y="838200"/>
            <a:ext cx="9652000" cy="2082640"/>
          </a:xfrm>
          <a:prstGeom prst="rect">
            <a:avLst/>
          </a:prstGeom>
        </p:spPr>
        <p:txBody>
          <a:bodyPr/>
          <a:lstStyle/>
          <a:p>
            <a:pPr defTabSz="520065">
              <a:defRPr spc="-158" sz="5292"/>
            </a:pPr>
            <a:r>
              <a:rPr>
                <a:gradFill flip="none" rotWithShape="1">
                  <a:gsLst>
                    <a:gs pos="0">
                      <a:srgbClr val="AA7942"/>
                    </a:gs>
                    <a:gs pos="100000">
                      <a:srgbClr val="00F900"/>
                    </a:gs>
                  </a:gsLst>
                  <a:lin ang="3960000" scaled="0"/>
                </a:gradFill>
              </a:rPr>
              <a:t>Why Physical Attacks on LiDAR are</a:t>
            </a:r>
            <a:r>
              <a:rPr>
                <a:gradFill flip="none" rotWithShape="1">
                  <a:gsLst>
                    <a:gs pos="0">
                      <a:srgbClr val="5E03FF"/>
                    </a:gs>
                    <a:gs pos="100000">
                      <a:srgbClr val="FF9300"/>
                    </a:gs>
                  </a:gsLst>
                  <a:lin ang="3960000" scaled="0"/>
                </a:gradFill>
              </a:rPr>
              <a:t> </a:t>
            </a:r>
            <a:r>
              <a:rPr spc="-224" sz="7497">
                <a:solidFill>
                  <a:schemeClr val="accent4">
                    <a:hueOff val="-613784"/>
                    <a:lumOff val="1275"/>
                  </a:schemeClr>
                </a:solidFill>
              </a:rPr>
              <a:t>Difficult</a:t>
            </a:r>
          </a:p>
        </p:txBody>
      </p:sp>
      <p:sp>
        <p:nvSpPr>
          <p:cNvPr id="190" name="In practical applications, the point clouds captured by LiDAR often deviate significantly from the ideal point clouds. For instance, when laser beams hit different locations on an object, the captured point clouds can exhibit errors due to surface irregu"/>
          <p:cNvSpPr txBox="1"/>
          <p:nvPr>
            <p:ph type="body" sz="half" idx="1"/>
          </p:nvPr>
        </p:nvSpPr>
        <p:spPr>
          <a:prstGeom prst="rect">
            <a:avLst/>
          </a:prstGeom>
        </p:spPr>
        <p:txBody>
          <a:bodyPr/>
          <a:lstStyle>
            <a:lvl1pPr marL="407924" indent="-407924" defTabSz="1780032">
              <a:spcBef>
                <a:spcPts val="1700"/>
              </a:spcBef>
              <a:defRPr sz="3504"/>
            </a:lvl1pPr>
          </a:lstStyle>
          <a:p>
            <a:pPr/>
            <a:r>
              <a:t>In practical applications, the point clouds captured by LiDAR often deviate significantly from the ideal point clouds. For instance, when laser beams hit different locations on an object, the captured point clouds can exhibit errors due to surface irregularities, making it difficult for LiDAR to accurately reflect the ideal adversarial point cloud. Additionally, the sparsity of the laser beams leads to many effective adversarial perturbations being missed during the capturing process, further undermining the effectiveness of the adversarial attacks.</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88"/>
                                        </p:tgtEl>
                                        <p:attrNameLst>
                                          <p:attrName>style.visibility</p:attrName>
                                        </p:attrNameLst>
                                      </p:cBhvr>
                                      <p:to>
                                        <p:strVal val="visible"/>
                                      </p:to>
                                    </p:set>
                                    <p:anim calcmode="lin" valueType="num">
                                      <p:cBhvr>
                                        <p:cTn id="7" dur="1000" fill="hold"/>
                                        <p:tgtEl>
                                          <p:spTgt spid="188"/>
                                        </p:tgtEl>
                                        <p:attrNameLst>
                                          <p:attrName>ppt_w</p:attrName>
                                        </p:attrNameLst>
                                      </p:cBhvr>
                                      <p:tavLst>
                                        <p:tav tm="0">
                                          <p:val>
                                            <p:fltVal val="0"/>
                                          </p:val>
                                        </p:tav>
                                        <p:tav tm="100000">
                                          <p:val>
                                            <p:strVal val="#ppt_w"/>
                                          </p:val>
                                        </p:tav>
                                      </p:tavLst>
                                    </p:anim>
                                    <p:anim calcmode="lin" valueType="num">
                                      <p:cBhvr>
                                        <p:cTn id="8" dur="1000" fill="hold"/>
                                        <p:tgtEl>
                                          <p:spTgt spid="18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9" grpId="2" fill="hold">
                                  <p:stCondLst>
                                    <p:cond delay="0"/>
                                  </p:stCondLst>
                                  <p:iterate type="el" backwards="0">
                                    <p:tmAbs val="0"/>
                                  </p:iterate>
                                  <p:childTnLst>
                                    <p:set>
                                      <p:cBhvr>
                                        <p:cTn id="12" fill="hold"/>
                                        <p:tgtEl>
                                          <p:spTgt spid="190"/>
                                        </p:tgtEl>
                                        <p:attrNameLst>
                                          <p:attrName>style.visibility</p:attrName>
                                        </p:attrNameLst>
                                      </p:cBhvr>
                                      <p:to>
                                        <p:strVal val="visible"/>
                                      </p:to>
                                    </p:set>
                                    <p:animEffect filter="dissolve" transition="in">
                                      <p:cBhvr>
                                        <p:cTn id="13" dur="8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1"/>
      <p:bldP build="whole" bldLvl="1" animBg="1" rev="0" advAuto="0" spid="190"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ystem framework &amp; innovations"/>
          <p:cNvSpPr txBox="1"/>
          <p:nvPr>
            <p:ph type="title"/>
          </p:nvPr>
        </p:nvSpPr>
        <p:spPr>
          <a:prstGeom prst="rect">
            <a:avLst/>
          </a:prstGeom>
        </p:spPr>
        <p:txBody>
          <a:bodyPr/>
          <a:lstStyle>
            <a:lvl1pPr>
              <a:defRPr spc="-341" sz="11400">
                <a:gradFill flip="none" rotWithShape="1">
                  <a:gsLst>
                    <a:gs pos="0">
                      <a:srgbClr val="00F900"/>
                    </a:gs>
                    <a:gs pos="100000">
                      <a:srgbClr val="0433FF"/>
                    </a:gs>
                  </a:gsLst>
                  <a:lin ang="3960000" scaled="0"/>
                </a:gradFill>
              </a:defRPr>
            </a:lvl1pPr>
          </a:lstStyle>
          <a:p>
            <a:pPr/>
            <a:r>
              <a:t>System framework &amp; innovations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eelOff" invX="1"/>
      </p:transition>
    </mc:Choice>
    <mc:Choice xmlns:p14="http://schemas.microsoft.com/office/powerpoint/2010/main" Requires="p14">
      <p:transition spd="med" advClick="1" p14:dur="1000">
        <p:peelOff/>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CleanShot 2025-03-18 at 14.10.53@2x.png" descr="CleanShot 2025-03-18 at 14.10.53@2x.png"/>
          <p:cNvPicPr>
            <a:picLocks noChangeAspect="1"/>
          </p:cNvPicPr>
          <p:nvPr>
            <p:ph type="pic" idx="21"/>
          </p:nvPr>
        </p:nvPicPr>
        <p:blipFill>
          <a:blip r:embed="rId2">
            <a:extLst/>
          </a:blip>
          <a:srcRect l="0" t="0" r="0" b="0"/>
          <a:stretch>
            <a:fillRect/>
          </a:stretch>
        </p:blipFill>
        <p:spPr>
          <a:xfrm>
            <a:off x="12204700" y="3130884"/>
            <a:ext cx="12192000" cy="7454232"/>
          </a:xfrm>
          <a:prstGeom prst="rect">
            <a:avLst/>
          </a:prstGeom>
        </p:spPr>
      </p:pic>
      <p:sp>
        <p:nvSpPr>
          <p:cNvPr id="195" name="System Overall Design"/>
          <p:cNvSpPr txBox="1"/>
          <p:nvPr>
            <p:ph type="title"/>
          </p:nvPr>
        </p:nvSpPr>
        <p:spPr>
          <a:prstGeom prst="rect">
            <a:avLst/>
          </a:prstGeom>
        </p:spPr>
        <p:txBody>
          <a:bodyPr/>
          <a:lstStyle>
            <a:lvl1pPr defTabSz="718184">
              <a:defRPr spc="-219" sz="7308">
                <a:gradFill flip="none" rotWithShape="1">
                  <a:gsLst>
                    <a:gs pos="0">
                      <a:srgbClr val="00FDFF"/>
                    </a:gs>
                    <a:gs pos="100000">
                      <a:srgbClr val="FF00F7"/>
                    </a:gs>
                  </a:gsLst>
                  <a:lin ang="3960000" scaled="0"/>
                </a:gradFill>
              </a:defRPr>
            </a:lvl1pPr>
          </a:lstStyle>
          <a:p>
            <a:pPr/>
            <a:r>
              <a:t>System Overall Design</a:t>
            </a:r>
          </a:p>
        </p:txBody>
      </p:sp>
      <p:sp>
        <p:nvSpPr>
          <p:cNvPr id="196" name="Extracting effective adversarial vertices: In this stage, the system simulates the LiDAR capture process to identify effective vertices in the adversarial object. These vertices are key points that can effectively attack the LiDAR perception model. By se"/>
          <p:cNvSpPr txBox="1"/>
          <p:nvPr>
            <p:ph type="body" sz="half" idx="1"/>
          </p:nvPr>
        </p:nvSpPr>
        <p:spPr>
          <a:prstGeom prst="rect">
            <a:avLst/>
          </a:prstGeom>
        </p:spPr>
        <p:txBody>
          <a:bodyPr/>
          <a:lstStyle/>
          <a:p>
            <a:pPr marL="480568" indent="-480568" defTabSz="2097023">
              <a:spcBef>
                <a:spcPts val="2000"/>
              </a:spcBef>
              <a:defRPr sz="4128"/>
            </a:pPr>
            <a:r>
              <a:rPr b="1"/>
              <a:t>Extracting effective adversarial vertices</a:t>
            </a:r>
            <a:r>
              <a:t>: In this stage, the system simulates the LiDAR capture process to identify effective vertices in the adversarial object. These vertices are key points that can effectively attack the LiDAR perception model. By selecting effective vertices, the system can reduce redundant information, thereby constructing a smaller adversarial object and improving its concealment.</a:t>
            </a:r>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32" presetID="23" grpId="2" fill="hold">
                                  <p:stCondLst>
                                    <p:cond delay="0"/>
                                  </p:stCondLst>
                                  <p:iterate type="el" backwards="0">
                                    <p:tmAbs val="0"/>
                                  </p:iterate>
                                  <p:childTnLst>
                                    <p:set>
                                      <p:cBhvr>
                                        <p:cTn id="10" fill="hold"/>
                                        <p:tgtEl>
                                          <p:spTgt spid="194"/>
                                        </p:tgtEl>
                                        <p:attrNameLst>
                                          <p:attrName>style.visibility</p:attrName>
                                        </p:attrNameLst>
                                      </p:cBhvr>
                                      <p:to>
                                        <p:strVal val="visible"/>
                                      </p:to>
                                    </p:set>
                                    <p:anim calcmode="lin" valueType="num">
                                      <p:cBhvr>
                                        <p:cTn id="11" dur="1000" fill="hold"/>
                                        <p:tgtEl>
                                          <p:spTgt spid="194"/>
                                        </p:tgtEl>
                                        <p:attrNameLst>
                                          <p:attrName>ppt_w</p:attrName>
                                        </p:attrNameLst>
                                      </p:cBhvr>
                                      <p:tavLst>
                                        <p:tav tm="0">
                                          <p:val>
                                            <p:strVal val="4*#ppt_w"/>
                                          </p:val>
                                        </p:tav>
                                        <p:tav tm="100000">
                                          <p:val>
                                            <p:strVal val="#ppt_w"/>
                                          </p:val>
                                        </p:tav>
                                      </p:tavLst>
                                    </p:anim>
                                    <p:anim calcmode="lin" valueType="num">
                                      <p:cBhvr>
                                        <p:cTn id="12" dur="1000" fill="hold"/>
                                        <p:tgtEl>
                                          <p:spTgt spid="1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P build="whole" bldLvl="1" animBg="1" rev="0" advAuto="0" spid="194" grpId="2"/>
    </p:bldLst>
  </p:timing>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