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3"/>
    <p:sldId id="268" r:id="rId4"/>
    <p:sldId id="274" r:id="rId5"/>
    <p:sldId id="259" r:id="rId6"/>
    <p:sldId id="261" r:id="rId7"/>
    <p:sldId id="260" r:id="rId8"/>
    <p:sldId id="262" r:id="rId9"/>
    <p:sldId id="263" r:id="rId10"/>
    <p:sldId id="264" r:id="rId11"/>
    <p:sldId id="277" r:id="rId12"/>
    <p:sldId id="267" r:id="rId13"/>
    <p:sldId id="279" r:id="rId14"/>
    <p:sldId id="280" r:id="rId15"/>
    <p:sldId id="281" r:id="rId16"/>
  </p:sldIdLst>
  <p:sldSz cx="12192000" cy="6858000"/>
  <p:notesSz cx="6858000" cy="9144000"/>
  <p:embeddedFontLst>
    <p:embeddedFont>
      <p:font typeface="Lavigne" pitchFamily="50" charset="0"/>
      <p:regular r:id="rId20"/>
    </p:embeddedFont>
    <p:embeddedFont>
      <p:font typeface="Bubblegum Sans" panose="02000506000000020004" pitchFamily="2" charset="0"/>
      <p:regular r:id="rId21"/>
    </p:embeddedFont>
    <p:embeddedFont>
      <p:font typeface="Calibri" panose="020F0502020204030204" charset="0"/>
      <p:regular r:id="rId22"/>
      <p:bold r:id="rId23"/>
      <p:italic r:id="rId24"/>
      <p:boldItalic r:id="rId25"/>
    </p:embeddedFont>
    <p:embeddedFont>
      <p:font typeface="Calibri Light" panose="020F0302020204030204" charset="0"/>
      <p:regular r:id="rId26"/>
      <p: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6F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font" Target="fonts/font8.fntdata"/><Relationship Id="rId26" Type="http://schemas.openxmlformats.org/officeDocument/2006/relationships/font" Target="fonts/font7.fntdata"/><Relationship Id="rId25" Type="http://schemas.openxmlformats.org/officeDocument/2006/relationships/font" Target="fonts/font6.fntdata"/><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B25110B-F6BB-403F-A39F-A71CAACC7CD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9FEE4F-8302-4F49-822E-4FC801C8A043}"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B25110B-F6BB-403F-A39F-A71CAACC7CD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9FEE4F-8302-4F49-822E-4FC801C8A04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B25110B-F6BB-403F-A39F-A71CAACC7CD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9FEE4F-8302-4F49-822E-4FC801C8A043}"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B25110B-F6BB-403F-A39F-A71CAACC7CD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9FEE4F-8302-4F49-822E-4FC801C8A043}"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B25110B-F6BB-403F-A39F-A71CAACC7CD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9FEE4F-8302-4F49-822E-4FC801C8A043}"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9B25110B-F6BB-403F-A39F-A71CAACC7CD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9FEE4F-8302-4F49-822E-4FC801C8A04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9B25110B-F6BB-403F-A39F-A71CAACC7CD6}"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9FEE4F-8302-4F49-822E-4FC801C8A04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B25110B-F6BB-403F-A39F-A71CAACC7CD6}"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9FEE4F-8302-4F49-822E-4FC801C8A04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25110B-F6BB-403F-A39F-A71CAACC7CD6}"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9FEE4F-8302-4F49-822E-4FC801C8A04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B25110B-F6BB-403F-A39F-A71CAACC7CD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9FEE4F-8302-4F49-822E-4FC801C8A04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B25110B-F6BB-403F-A39F-A71CAACC7CD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9FEE4F-8302-4F49-822E-4FC801C8A04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25110B-F6BB-403F-A39F-A71CAACC7CD6}"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9FEE4F-8302-4F49-822E-4FC801C8A04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gamedev.stackexchange.com/" TargetMode="External"/><Relationship Id="rId3" Type="http://schemas.openxmlformats.org/officeDocument/2006/relationships/hyperlink" Target="https://learn.unity.com/" TargetMode="External"/><Relationship Id="rId2" Type="http://schemas.openxmlformats.org/officeDocument/2006/relationships/hyperlink" Target="https://docs.unity3d.com/" TargetMode="Externa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1" cstate="email"/>
          <a:stretch>
            <a:fillRect/>
          </a:stretch>
        </p:blipFill>
        <p:spPr>
          <a:xfrm>
            <a:off x="13438" y="1701"/>
            <a:ext cx="12165123" cy="6858957"/>
          </a:xfrm>
          <a:prstGeom prst="rect">
            <a:avLst/>
          </a:prstGeom>
          <a:ln w="88900" cap="sq" cmpd="thickThin">
            <a:solidFill>
              <a:srgbClr val="000000"/>
            </a:solidFill>
            <a:prstDash val="solid"/>
            <a:miter lim="800000"/>
            <a:headEnd/>
            <a:tailEnd/>
          </a:ln>
          <a:effectLst>
            <a:innerShdw blurRad="76200">
              <a:srgbClr val="000000"/>
            </a:innerShdw>
          </a:effectLst>
        </p:spPr>
      </p:pic>
      <p:sp>
        <p:nvSpPr>
          <p:cNvPr id="2" name="Title 1"/>
          <p:cNvSpPr>
            <a:spLocks noGrp="1"/>
          </p:cNvSpPr>
          <p:nvPr>
            <p:ph type="ctrTitle"/>
          </p:nvPr>
        </p:nvSpPr>
        <p:spPr>
          <a:xfrm>
            <a:off x="13970" y="-104140"/>
            <a:ext cx="12165330" cy="1093470"/>
          </a:xfrm>
        </p:spPr>
        <p:txBody>
          <a:bodyPr>
            <a:normAutofit/>
          </a:bodyPr>
          <a:lstStyle/>
          <a:p>
            <a:r>
              <a:rPr lang="en-IN" b="1" dirty="0">
                <a:solidFill>
                  <a:srgbClr val="FC6F30"/>
                </a:solidFill>
                <a:latin typeface="Lavigne" pitchFamily="50" charset="0"/>
              </a:rPr>
              <a:t>CREATIVE AND INNOVATIVE PROJECT</a:t>
            </a:r>
            <a:endParaRPr lang="en-IN" b="1" dirty="0">
              <a:solidFill>
                <a:srgbClr val="FC6F30"/>
              </a:solidFill>
              <a:latin typeface="Lavigne" pitchFamily="50" charset="0"/>
            </a:endParaRPr>
          </a:p>
        </p:txBody>
      </p:sp>
      <p:pic>
        <p:nvPicPr>
          <p:cNvPr id="7" name="Picture 6"/>
          <p:cNvPicPr>
            <a:picLocks noChangeAspect="1"/>
          </p:cNvPicPr>
          <p:nvPr/>
        </p:nvPicPr>
        <p:blipFill>
          <a:blip r:embed="rId2" cstate="email"/>
          <a:stretch>
            <a:fillRect/>
          </a:stretch>
        </p:blipFill>
        <p:spPr>
          <a:xfrm>
            <a:off x="1419225" y="1178560"/>
            <a:ext cx="8903335" cy="2244725"/>
          </a:xfrm>
          <a:prstGeom prst="rect">
            <a:avLst/>
          </a:prstGeom>
        </p:spPr>
      </p:pic>
      <p:sp>
        <p:nvSpPr>
          <p:cNvPr id="10" name="Title 1"/>
          <p:cNvSpPr txBox="1"/>
          <p:nvPr/>
        </p:nvSpPr>
        <p:spPr>
          <a:xfrm>
            <a:off x="6841490" y="4565015"/>
            <a:ext cx="5217795" cy="1986280"/>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400" dirty="0">
                <a:solidFill>
                  <a:srgbClr val="FC6F30"/>
                </a:solidFill>
                <a:latin typeface="Lavigne" pitchFamily="50" charset="0"/>
              </a:rPr>
              <a:t>project by,</a:t>
            </a:r>
            <a:endParaRPr lang="en-IN" sz="2400" dirty="0">
              <a:solidFill>
                <a:srgbClr val="FC6F30"/>
              </a:solidFill>
              <a:latin typeface="Lavigne" pitchFamily="50" charset="0"/>
            </a:endParaRPr>
          </a:p>
          <a:p>
            <a:pPr algn="l"/>
            <a:endParaRPr lang="en-IN" sz="2400" dirty="0">
              <a:solidFill>
                <a:srgbClr val="FC6F30"/>
              </a:solidFill>
              <a:latin typeface="Lavigne" pitchFamily="50" charset="0"/>
            </a:endParaRPr>
          </a:p>
          <a:p>
            <a:pPr algn="l"/>
            <a:r>
              <a:rPr lang="en-IN" sz="2400" dirty="0">
                <a:solidFill>
                  <a:srgbClr val="FC6F30"/>
                </a:solidFill>
                <a:latin typeface="Lavigne" pitchFamily="50" charset="0"/>
              </a:rPr>
              <a:t>1. ANANYA JAYA KUMAR - 2018115140</a:t>
            </a:r>
            <a:endParaRPr lang="en-IN" sz="2400" dirty="0">
              <a:solidFill>
                <a:srgbClr val="FC6F30"/>
              </a:solidFill>
              <a:latin typeface="Lavigne" pitchFamily="50" charset="0"/>
            </a:endParaRPr>
          </a:p>
          <a:p>
            <a:pPr algn="l"/>
            <a:r>
              <a:rPr lang="en-IN" sz="2400" dirty="0">
                <a:solidFill>
                  <a:srgbClr val="FC6F30"/>
                </a:solidFill>
                <a:latin typeface="Lavigne" pitchFamily="50" charset="0"/>
              </a:rPr>
              <a:t>2. HARINI V.K  - 2018115036</a:t>
            </a:r>
            <a:endParaRPr lang="en-IN" sz="2400" dirty="0">
              <a:solidFill>
                <a:srgbClr val="FC6F30"/>
              </a:solidFill>
              <a:latin typeface="Lavigne" pitchFamily="50" charset="0"/>
            </a:endParaRPr>
          </a:p>
          <a:p>
            <a:pPr algn="l"/>
            <a:r>
              <a:rPr lang="en-IN" sz="2400" dirty="0">
                <a:solidFill>
                  <a:srgbClr val="FC6F30"/>
                </a:solidFill>
                <a:latin typeface="Lavigne" pitchFamily="50" charset="0"/>
              </a:rPr>
              <a:t>3. PRASANNA PRIYAN .K - 2018115072 </a:t>
            </a:r>
            <a:endParaRPr lang="en-IN" sz="2400" dirty="0">
              <a:solidFill>
                <a:srgbClr val="FC6F30"/>
              </a:solidFill>
              <a:latin typeface="Lavigne" pitchFamily="50" charset="0"/>
            </a:endParaRPr>
          </a:p>
          <a:p>
            <a:pPr algn="l"/>
            <a:endParaRPr lang="en-IN" sz="2400" dirty="0">
              <a:solidFill>
                <a:srgbClr val="FC6F30"/>
              </a:solidFill>
              <a:latin typeface="Lavigne" pitchFamily="50" charset="0"/>
            </a:endParaRPr>
          </a:p>
          <a:p>
            <a:pPr algn="l"/>
            <a:endParaRPr lang="en-IN" sz="2400" dirty="0">
              <a:solidFill>
                <a:srgbClr val="FC6F30"/>
              </a:solidFill>
              <a:latin typeface="Lavigne" pitchFamily="50" charset="0"/>
            </a:endParaRPr>
          </a:p>
        </p:txBody>
      </p:sp>
      <p:sp>
        <p:nvSpPr>
          <p:cNvPr id="6" name="Subtitle 5"/>
          <p:cNvSpPr>
            <a:spLocks noGrp="1"/>
          </p:cNvSpPr>
          <p:nvPr>
            <p:ph type="subTitle" idx="1"/>
          </p:nvPr>
        </p:nvSpPr>
        <p:spPr>
          <a:xfrm>
            <a:off x="1679575" y="3612515"/>
            <a:ext cx="8834755" cy="591820"/>
          </a:xfrm>
        </p:spPr>
        <p:txBody>
          <a:bodyPr>
            <a:noAutofit/>
          </a:bodyPr>
          <a:p>
            <a:r>
              <a:rPr lang="en-IN" sz="4400" dirty="0">
                <a:solidFill>
                  <a:srgbClr val="FC6F30"/>
                </a:solidFill>
                <a:latin typeface="Lavigne" pitchFamily="50" charset="0"/>
              </a:rPr>
              <a:t>2D SHOOTER GAME using unity &amp; C#</a:t>
            </a:r>
            <a:endParaRPr lang="en-IN"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cstate="email"/>
          <a:stretch>
            <a:fillRect/>
          </a:stretch>
        </p:blipFill>
        <p:spPr>
          <a:xfrm>
            <a:off x="0" y="0"/>
            <a:ext cx="12192000" cy="6858000"/>
          </a:xfrm>
          <a:prstGeom prst="rect">
            <a:avLst/>
          </a:prstGeom>
          <a:ln w="88900" cap="sq" cmpd="thickThin">
            <a:solidFill>
              <a:srgbClr val="000000"/>
            </a:solidFill>
            <a:prstDash val="solid"/>
            <a:miter lim="800000"/>
            <a:headEnd/>
            <a:tailEnd/>
          </a:ln>
          <a:effectLst>
            <a:innerShdw blurRad="76200">
              <a:srgbClr val="000000"/>
            </a:innerShdw>
          </a:effectLst>
        </p:spPr>
      </p:pic>
      <p:sp>
        <p:nvSpPr>
          <p:cNvPr id="2" name="Title 1"/>
          <p:cNvSpPr>
            <a:spLocks noGrp="1"/>
          </p:cNvSpPr>
          <p:nvPr>
            <p:ph type="title"/>
          </p:nvPr>
        </p:nvSpPr>
        <p:spPr>
          <a:xfrm>
            <a:off x="152400" y="158115"/>
            <a:ext cx="11224895" cy="1071880"/>
          </a:xfrm>
        </p:spPr>
        <p:txBody>
          <a:bodyPr>
            <a:normAutofit fontScale="90000"/>
          </a:bodyPr>
          <a:lstStyle/>
          <a:p>
            <a:r>
              <a:rPr lang="en-IN" b="1" dirty="0">
                <a:solidFill>
                  <a:schemeClr val="accent2"/>
                </a:solidFill>
                <a:latin typeface="Lavigne" pitchFamily="50" charset="0"/>
              </a:rPr>
              <a:t>S</a:t>
            </a:r>
            <a:r>
              <a:rPr lang="en-IN" dirty="0">
                <a:solidFill>
                  <a:srgbClr val="FC6F30"/>
                </a:solidFill>
                <a:latin typeface="Lavigne" pitchFamily="50" charset="0"/>
                <a:sym typeface="+mn-ea"/>
              </a:rPr>
              <a:t>ystem Flow Diagram :</a:t>
            </a:r>
            <a:br>
              <a:rPr lang="en-IN" dirty="0">
                <a:solidFill>
                  <a:srgbClr val="FC6F30"/>
                </a:solidFill>
                <a:latin typeface="Lavigne" pitchFamily="50" charset="0"/>
              </a:rPr>
            </a:br>
            <a:endParaRPr lang="en-IN" b="1" dirty="0">
              <a:solidFill>
                <a:schemeClr val="accent2"/>
              </a:solidFill>
              <a:latin typeface="Lavigne" pitchFamily="50"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2255625" y="145605"/>
            <a:ext cx="7680749" cy="656678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a:off x="0" y="0"/>
            <a:ext cx="12192000" cy="6858000"/>
          </a:xfrm>
          <a:prstGeom prst="rect">
            <a:avLst/>
          </a:prstGeom>
          <a:ln w="88900" cap="sq" cmpd="thickThin">
            <a:solidFill>
              <a:srgbClr val="000000"/>
            </a:solidFill>
            <a:prstDash val="solid"/>
            <a:miter lim="800000"/>
            <a:headEnd/>
            <a:tailEnd/>
          </a:ln>
          <a:effectLst>
            <a:innerShdw blurRad="76200">
              <a:srgbClr val="000000"/>
            </a:innerShdw>
          </a:effectLst>
        </p:spPr>
      </p:pic>
      <p:sp>
        <p:nvSpPr>
          <p:cNvPr id="2" name="Title 1"/>
          <p:cNvSpPr>
            <a:spLocks noGrp="1"/>
          </p:cNvSpPr>
          <p:nvPr>
            <p:ph type="title"/>
          </p:nvPr>
        </p:nvSpPr>
        <p:spPr>
          <a:xfrm>
            <a:off x="0" y="-354876"/>
            <a:ext cx="12192000" cy="1325563"/>
          </a:xfrm>
        </p:spPr>
        <p:txBody>
          <a:bodyPr>
            <a:normAutofit/>
          </a:bodyPr>
          <a:lstStyle/>
          <a:p>
            <a:pPr algn="ctr"/>
            <a:r>
              <a:rPr lang="en-IN" sz="4800" dirty="0">
                <a:solidFill>
                  <a:srgbClr val="FC6F30"/>
                </a:solidFill>
                <a:latin typeface="Lavigne" pitchFamily="50" charset="0"/>
              </a:rPr>
              <a:t>Scene Transitions</a:t>
            </a:r>
            <a:endParaRPr lang="en-IN" sz="4800" dirty="0">
              <a:solidFill>
                <a:srgbClr val="FC6F30"/>
              </a:solidFill>
              <a:latin typeface="Lavigne" pitchFamily="50" charset="0"/>
            </a:endParaRPr>
          </a:p>
        </p:txBody>
      </p:sp>
      <p:sp>
        <p:nvSpPr>
          <p:cNvPr id="10" name="Title 1"/>
          <p:cNvSpPr txBox="1"/>
          <p:nvPr/>
        </p:nvSpPr>
        <p:spPr>
          <a:xfrm>
            <a:off x="1226070" y="1675307"/>
            <a:ext cx="2892489" cy="539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dirty="0">
                <a:solidFill>
                  <a:schemeClr val="bg1">
                    <a:lumMod val="95000"/>
                  </a:schemeClr>
                </a:solidFill>
                <a:latin typeface="Bubblegum Sans" panose="02000506000000020004" pitchFamily="2" charset="0"/>
              </a:rPr>
              <a:t>Menu Scene</a:t>
            </a:r>
            <a:endParaRPr lang="en-IN" sz="2800" dirty="0">
              <a:solidFill>
                <a:schemeClr val="bg1">
                  <a:lumMod val="95000"/>
                </a:schemeClr>
              </a:solidFill>
              <a:latin typeface="Bubblegum Sans" panose="02000506000000020004" pitchFamily="2" charset="0"/>
            </a:endParaRPr>
          </a:p>
        </p:txBody>
      </p:sp>
      <p:sp>
        <p:nvSpPr>
          <p:cNvPr id="20" name="Title 1"/>
          <p:cNvSpPr txBox="1"/>
          <p:nvPr/>
        </p:nvSpPr>
        <p:spPr>
          <a:xfrm>
            <a:off x="8056218" y="1675307"/>
            <a:ext cx="2892489" cy="539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dirty="0">
                <a:solidFill>
                  <a:schemeClr val="bg1">
                    <a:lumMod val="95000"/>
                  </a:schemeClr>
                </a:solidFill>
                <a:latin typeface="Bubblegum Sans" panose="02000506000000020004" pitchFamily="2" charset="0"/>
              </a:rPr>
              <a:t>Game Scene</a:t>
            </a:r>
            <a:endParaRPr lang="en-IN" sz="2800" dirty="0">
              <a:solidFill>
                <a:schemeClr val="bg1">
                  <a:lumMod val="95000"/>
                </a:schemeClr>
              </a:solidFill>
              <a:latin typeface="Bubblegum Sans" panose="02000506000000020004" pitchFamily="2" charset="0"/>
            </a:endParaRPr>
          </a:p>
        </p:txBody>
      </p:sp>
      <p:sp>
        <p:nvSpPr>
          <p:cNvPr id="28" name="TextBox 27"/>
          <p:cNvSpPr txBox="1"/>
          <p:nvPr/>
        </p:nvSpPr>
        <p:spPr>
          <a:xfrm>
            <a:off x="5084185" y="1413697"/>
            <a:ext cx="1991361" cy="523220"/>
          </a:xfrm>
          <a:prstGeom prst="rect">
            <a:avLst/>
          </a:prstGeom>
          <a:noFill/>
        </p:spPr>
        <p:txBody>
          <a:bodyPr wrap="square" rtlCol="0">
            <a:spAutoFit/>
          </a:bodyPr>
          <a:lstStyle/>
          <a:p>
            <a:r>
              <a:rPr lang="en-IN" sz="2800" dirty="0">
                <a:solidFill>
                  <a:schemeClr val="bg1">
                    <a:lumMod val="95000"/>
                  </a:schemeClr>
                </a:solidFill>
                <a:latin typeface="Bubblegum Sans" panose="02000506000000020004" pitchFamily="2" charset="0"/>
              </a:rPr>
              <a:t>Pressed Play</a:t>
            </a:r>
            <a:endParaRPr lang="en-IN" sz="2800" dirty="0">
              <a:solidFill>
                <a:schemeClr val="bg1">
                  <a:lumMod val="95000"/>
                </a:schemeClr>
              </a:solidFill>
              <a:latin typeface="Bubblegum Sans" panose="02000506000000020004" pitchFamily="2" charset="0"/>
            </a:endParaRPr>
          </a:p>
        </p:txBody>
      </p:sp>
      <p:cxnSp>
        <p:nvCxnSpPr>
          <p:cNvPr id="35" name="Straight Arrow Connector 34"/>
          <p:cNvCxnSpPr/>
          <p:nvPr/>
        </p:nvCxnSpPr>
        <p:spPr>
          <a:xfrm flipV="1">
            <a:off x="4747895" y="1925955"/>
            <a:ext cx="3477260" cy="1206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a:off x="9107805" y="2291080"/>
            <a:ext cx="6985" cy="3582035"/>
          </a:xfrm>
          <a:prstGeom prst="line">
            <a:avLst/>
          </a:prstGeom>
        </p:spPr>
        <p:style>
          <a:lnRef idx="3">
            <a:schemeClr val="accent2"/>
          </a:lnRef>
          <a:fillRef idx="0">
            <a:schemeClr val="accent2"/>
          </a:fillRef>
          <a:effectRef idx="2">
            <a:schemeClr val="accent2"/>
          </a:effectRef>
          <a:fontRef idx="minor">
            <a:schemeClr val="tx1"/>
          </a:fontRef>
        </p:style>
      </p:cxnSp>
      <p:cxnSp>
        <p:nvCxnSpPr>
          <p:cNvPr id="40" name="Straight Arrow Connector 39"/>
          <p:cNvCxnSpPr/>
          <p:nvPr/>
        </p:nvCxnSpPr>
        <p:spPr>
          <a:xfrm flipH="1">
            <a:off x="4118559" y="4079808"/>
            <a:ext cx="4996033"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2" name="Straight Arrow Connector 41"/>
          <p:cNvCxnSpPr/>
          <p:nvPr/>
        </p:nvCxnSpPr>
        <p:spPr>
          <a:xfrm flipH="1">
            <a:off x="4118559" y="5873146"/>
            <a:ext cx="4996033"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3" name="TextBox 42"/>
          <p:cNvSpPr txBox="1"/>
          <p:nvPr/>
        </p:nvSpPr>
        <p:spPr>
          <a:xfrm>
            <a:off x="5044398" y="3521140"/>
            <a:ext cx="3853075" cy="523220"/>
          </a:xfrm>
          <a:prstGeom prst="rect">
            <a:avLst/>
          </a:prstGeom>
          <a:noFill/>
        </p:spPr>
        <p:txBody>
          <a:bodyPr wrap="square" rtlCol="0">
            <a:spAutoFit/>
          </a:bodyPr>
          <a:lstStyle/>
          <a:p>
            <a:r>
              <a:rPr lang="en-IN" sz="2800" dirty="0">
                <a:solidFill>
                  <a:schemeClr val="bg1">
                    <a:lumMod val="95000"/>
                  </a:schemeClr>
                </a:solidFill>
                <a:latin typeface="Bubblegum Sans" panose="02000506000000020004" pitchFamily="2" charset="0"/>
              </a:rPr>
              <a:t>If Boss health &lt;= 0</a:t>
            </a:r>
            <a:endParaRPr lang="en-IN" sz="2800" dirty="0">
              <a:solidFill>
                <a:schemeClr val="bg1">
                  <a:lumMod val="95000"/>
                </a:schemeClr>
              </a:solidFill>
              <a:latin typeface="Bubblegum Sans" panose="02000506000000020004" pitchFamily="2" charset="0"/>
            </a:endParaRPr>
          </a:p>
        </p:txBody>
      </p:sp>
      <p:sp>
        <p:nvSpPr>
          <p:cNvPr id="45" name="TextBox 44"/>
          <p:cNvSpPr txBox="1"/>
          <p:nvPr/>
        </p:nvSpPr>
        <p:spPr>
          <a:xfrm>
            <a:off x="4978519" y="5314477"/>
            <a:ext cx="3853075" cy="523220"/>
          </a:xfrm>
          <a:prstGeom prst="rect">
            <a:avLst/>
          </a:prstGeom>
          <a:noFill/>
        </p:spPr>
        <p:txBody>
          <a:bodyPr wrap="square" rtlCol="0">
            <a:spAutoFit/>
          </a:bodyPr>
          <a:lstStyle/>
          <a:p>
            <a:r>
              <a:rPr lang="en-IN" sz="2800" dirty="0">
                <a:solidFill>
                  <a:schemeClr val="bg1">
                    <a:lumMod val="95000"/>
                  </a:schemeClr>
                </a:solidFill>
                <a:latin typeface="Bubblegum Sans" panose="02000506000000020004" pitchFamily="2" charset="0"/>
              </a:rPr>
              <a:t>If Player health &lt;= 0</a:t>
            </a:r>
            <a:endParaRPr lang="en-IN" sz="2800" dirty="0">
              <a:solidFill>
                <a:schemeClr val="bg1">
                  <a:lumMod val="95000"/>
                </a:schemeClr>
              </a:solidFill>
              <a:latin typeface="Bubblegum Sans" panose="02000506000000020004" pitchFamily="2" charset="0"/>
            </a:endParaRPr>
          </a:p>
        </p:txBody>
      </p:sp>
      <p:sp>
        <p:nvSpPr>
          <p:cNvPr id="47" name="Title 1"/>
          <p:cNvSpPr txBox="1"/>
          <p:nvPr/>
        </p:nvSpPr>
        <p:spPr>
          <a:xfrm>
            <a:off x="1335370" y="3889692"/>
            <a:ext cx="2641690" cy="44703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dirty="0">
                <a:solidFill>
                  <a:schemeClr val="bg1">
                    <a:lumMod val="95000"/>
                  </a:schemeClr>
                </a:solidFill>
                <a:latin typeface="Bubblegum Sans" panose="02000506000000020004" pitchFamily="2" charset="0"/>
              </a:rPr>
              <a:t>Victory Scene</a:t>
            </a:r>
            <a:endParaRPr lang="en-IN" sz="2800" dirty="0">
              <a:solidFill>
                <a:schemeClr val="bg1">
                  <a:lumMod val="95000"/>
                </a:schemeClr>
              </a:solidFill>
              <a:latin typeface="Bubblegum Sans" panose="02000506000000020004" pitchFamily="2" charset="0"/>
            </a:endParaRPr>
          </a:p>
        </p:txBody>
      </p:sp>
      <p:sp>
        <p:nvSpPr>
          <p:cNvPr id="49" name="Title 1"/>
          <p:cNvSpPr txBox="1"/>
          <p:nvPr/>
        </p:nvSpPr>
        <p:spPr>
          <a:xfrm>
            <a:off x="1335370" y="5614177"/>
            <a:ext cx="2641690" cy="44703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dirty="0">
                <a:solidFill>
                  <a:schemeClr val="bg1">
                    <a:lumMod val="95000"/>
                  </a:schemeClr>
                </a:solidFill>
                <a:latin typeface="Bubblegum Sans" panose="02000506000000020004" pitchFamily="2" charset="0"/>
              </a:rPr>
              <a:t>Losing Scene</a:t>
            </a:r>
            <a:endParaRPr lang="en-IN" sz="2800" dirty="0">
              <a:solidFill>
                <a:schemeClr val="bg1">
                  <a:lumMod val="95000"/>
                </a:schemeClr>
              </a:solidFill>
              <a:latin typeface="Bubblegum Sans" panose="02000506000000020004"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cstate="email"/>
          <a:stretch>
            <a:fillRect/>
          </a:stretch>
        </p:blipFill>
        <p:spPr>
          <a:xfrm>
            <a:off x="0" y="0"/>
            <a:ext cx="12192000" cy="6858000"/>
          </a:xfrm>
          <a:prstGeom prst="rect">
            <a:avLst/>
          </a:prstGeom>
          <a:ln w="88900" cap="sq" cmpd="thickThin">
            <a:solidFill>
              <a:srgbClr val="000000"/>
            </a:solidFill>
            <a:prstDash val="solid"/>
            <a:miter lim="800000"/>
            <a:headEnd/>
            <a:tailEnd/>
          </a:ln>
          <a:effectLst>
            <a:innerShdw blurRad="76200">
              <a:srgbClr val="000000"/>
            </a:innerShdw>
          </a:effectLst>
        </p:spPr>
      </p:pic>
      <p:sp>
        <p:nvSpPr>
          <p:cNvPr id="2" name="Title 1"/>
          <p:cNvSpPr>
            <a:spLocks noGrp="1"/>
          </p:cNvSpPr>
          <p:nvPr>
            <p:ph type="title"/>
          </p:nvPr>
        </p:nvSpPr>
        <p:spPr>
          <a:xfrm>
            <a:off x="0" y="250031"/>
            <a:ext cx="12192000" cy="1325563"/>
          </a:xfrm>
        </p:spPr>
        <p:txBody>
          <a:bodyPr anchor="t">
            <a:normAutofit/>
          </a:bodyPr>
          <a:lstStyle/>
          <a:p>
            <a:pPr algn="ctr"/>
            <a:r>
              <a:rPr lang="en-IN" sz="6000" dirty="0">
                <a:solidFill>
                  <a:srgbClr val="FC6F30"/>
                </a:solidFill>
                <a:latin typeface="Lavigne" pitchFamily="50" charset="0"/>
              </a:rPr>
              <a:t>Scope for further enhancement</a:t>
            </a:r>
            <a:endParaRPr lang="en-IN" sz="6000" dirty="0">
              <a:solidFill>
                <a:srgbClr val="FC6F30"/>
              </a:solidFill>
              <a:latin typeface="Lavigne" pitchFamily="50" charset="0"/>
            </a:endParaRPr>
          </a:p>
        </p:txBody>
      </p:sp>
      <p:sp>
        <p:nvSpPr>
          <p:cNvPr id="3" name="Content Placeholder 2"/>
          <p:cNvSpPr>
            <a:spLocks noGrp="1"/>
          </p:cNvSpPr>
          <p:nvPr>
            <p:ph idx="1"/>
          </p:nvPr>
        </p:nvSpPr>
        <p:spPr>
          <a:xfrm>
            <a:off x="838200" y="1358107"/>
            <a:ext cx="10515600" cy="5282406"/>
          </a:xfrm>
        </p:spPr>
        <p:txBody>
          <a:bodyPr>
            <a:noAutofit/>
          </a:bodyPr>
          <a:lstStyle/>
          <a:p>
            <a:pPr marL="0" indent="0">
              <a:buNone/>
            </a:pPr>
            <a:r>
              <a:rPr lang="en-US" sz="2600" dirty="0">
                <a:solidFill>
                  <a:schemeClr val="bg1">
                    <a:lumMod val="95000"/>
                  </a:schemeClr>
                </a:solidFill>
                <a:latin typeface="Bubblegum Sans" panose="02000506000000020004" pitchFamily="2" charset="0"/>
                <a:cs typeface="Times New Roman" panose="02020603050405020304" pitchFamily="18" charset="0"/>
              </a:rPr>
              <a:t>	Any game no matter how good it is developed can be enhanced or added new features and gameplay. This game </a:t>
            </a:r>
            <a:r>
              <a:rPr lang="en-IN" altLang="en-US" sz="2600" dirty="0">
                <a:solidFill>
                  <a:schemeClr val="bg1">
                    <a:lumMod val="95000"/>
                  </a:schemeClr>
                </a:solidFill>
                <a:latin typeface="Bubblegum Sans" panose="02000506000000020004" pitchFamily="2" charset="0"/>
                <a:cs typeface="Times New Roman" panose="02020603050405020304" pitchFamily="18" charset="0"/>
              </a:rPr>
              <a:t>has </a:t>
            </a:r>
            <a:r>
              <a:rPr lang="en-IN" altLang="en-US" sz="2600" dirty="0">
                <a:solidFill>
                  <a:srgbClr val="FC6F30"/>
                </a:solidFill>
                <a:latin typeface="Bubblegum Sans" panose="02000506000000020004" pitchFamily="2" charset="0"/>
                <a:cs typeface="Times New Roman" panose="02020603050405020304" pitchFamily="18" charset="0"/>
              </a:rPr>
              <a:t>medium difficulty</a:t>
            </a:r>
            <a:r>
              <a:rPr lang="en-US" sz="2600" dirty="0">
                <a:solidFill>
                  <a:schemeClr val="bg1">
                    <a:lumMod val="95000"/>
                  </a:schemeClr>
                </a:solidFill>
                <a:latin typeface="Bubblegum Sans" panose="02000506000000020004" pitchFamily="2" charset="0"/>
                <a:cs typeface="Times New Roman" panose="02020603050405020304" pitchFamily="18" charset="0"/>
              </a:rPr>
              <a:t> so it can be enhanced further more with time and some resources. </a:t>
            </a:r>
            <a:endParaRPr lang="en-US" sz="2600" dirty="0">
              <a:solidFill>
                <a:schemeClr val="bg1">
                  <a:lumMod val="95000"/>
                </a:schemeClr>
              </a:solidFill>
              <a:latin typeface="Bubblegum Sans" panose="02000506000000020004" pitchFamily="2" charset="0"/>
              <a:cs typeface="Times New Roman" panose="02020603050405020304" pitchFamily="18" charset="0"/>
            </a:endParaRPr>
          </a:p>
          <a:p>
            <a:pPr marL="0" indent="0">
              <a:buNone/>
            </a:pPr>
            <a:r>
              <a:rPr lang="en-US" sz="2600" dirty="0">
                <a:solidFill>
                  <a:srgbClr val="FC6F30"/>
                </a:solidFill>
                <a:latin typeface="Bubblegum Sans" panose="02000506000000020004" pitchFamily="2" charset="0"/>
                <a:cs typeface="Times New Roman" panose="02020603050405020304" pitchFamily="18" charset="0"/>
              </a:rPr>
              <a:t>New enemies:</a:t>
            </a:r>
            <a:endParaRPr lang="en-US" sz="2600" dirty="0">
              <a:solidFill>
                <a:srgbClr val="FC6F30"/>
              </a:solidFill>
              <a:latin typeface="Bubblegum Sans" panose="02000506000000020004" pitchFamily="2" charset="0"/>
              <a:cs typeface="Times New Roman" panose="02020603050405020304" pitchFamily="18" charset="0"/>
            </a:endParaRPr>
          </a:p>
          <a:p>
            <a:pPr marL="0" indent="0">
              <a:buNone/>
            </a:pPr>
            <a:r>
              <a:rPr lang="en-US" sz="2600" dirty="0">
                <a:solidFill>
                  <a:schemeClr val="bg1">
                    <a:lumMod val="95000"/>
                  </a:schemeClr>
                </a:solidFill>
                <a:latin typeface="Bubblegum Sans" panose="02000506000000020004" pitchFamily="2" charset="0"/>
                <a:cs typeface="Times New Roman" panose="02020603050405020304" pitchFamily="18" charset="0"/>
              </a:rPr>
              <a:t>	For now, there are only three class of enemies. But we can add new enemies with ease. The wave spawner module is completely dynamic, we can add more enemies with ease. </a:t>
            </a:r>
            <a:endParaRPr lang="en-US" sz="2600" dirty="0">
              <a:solidFill>
                <a:schemeClr val="bg1">
                  <a:lumMod val="95000"/>
                </a:schemeClr>
              </a:solidFill>
              <a:latin typeface="Bubblegum Sans" panose="02000506000000020004" pitchFamily="2" charset="0"/>
              <a:cs typeface="Times New Roman" panose="02020603050405020304" pitchFamily="18" charset="0"/>
            </a:endParaRPr>
          </a:p>
          <a:p>
            <a:pPr marL="0" indent="0">
              <a:buNone/>
            </a:pPr>
            <a:r>
              <a:rPr lang="en-US" sz="2600" dirty="0">
                <a:solidFill>
                  <a:srgbClr val="FC6F30"/>
                </a:solidFill>
                <a:latin typeface="Bubblegum Sans" panose="02000506000000020004" pitchFamily="2" charset="0"/>
                <a:cs typeface="Times New Roman" panose="02020603050405020304" pitchFamily="18" charset="0"/>
              </a:rPr>
              <a:t>Enemy concepts:</a:t>
            </a:r>
            <a:r>
              <a:rPr lang="en-US" sz="2600" dirty="0">
                <a:solidFill>
                  <a:schemeClr val="bg1">
                    <a:lumMod val="95000"/>
                  </a:schemeClr>
                </a:solidFill>
                <a:latin typeface="Bubblegum Sans" panose="02000506000000020004" pitchFamily="2" charset="0"/>
                <a:cs typeface="Times New Roman" panose="02020603050405020304" pitchFamily="18" charset="0"/>
              </a:rPr>
              <a:t> </a:t>
            </a:r>
            <a:endParaRPr lang="en-US" sz="2600" dirty="0">
              <a:solidFill>
                <a:schemeClr val="bg1">
                  <a:lumMod val="95000"/>
                </a:schemeClr>
              </a:solidFill>
              <a:latin typeface="Bubblegum Sans" panose="02000506000000020004" pitchFamily="2" charset="0"/>
              <a:cs typeface="Times New Roman" panose="02020603050405020304" pitchFamily="18" charset="0"/>
            </a:endParaRPr>
          </a:p>
          <a:p>
            <a:pPr marL="0" indent="0">
              <a:buNone/>
            </a:pPr>
            <a:r>
              <a:rPr lang="en-US" sz="2600" dirty="0">
                <a:solidFill>
                  <a:schemeClr val="bg1">
                    <a:lumMod val="95000"/>
                  </a:schemeClr>
                </a:solidFill>
                <a:latin typeface="Bubblegum Sans" panose="02000506000000020004" pitchFamily="2" charset="0"/>
                <a:cs typeface="Times New Roman" panose="02020603050405020304" pitchFamily="18" charset="0"/>
              </a:rPr>
              <a:t>	Shielded enemy: This enemy has a shield upfront so the player has to go behind its back to defeat this enemy.</a:t>
            </a:r>
            <a:endParaRPr lang="en-US" sz="2600" dirty="0">
              <a:solidFill>
                <a:schemeClr val="bg1">
                  <a:lumMod val="95000"/>
                </a:schemeClr>
              </a:solidFill>
              <a:latin typeface="Bubblegum Sans" panose="02000506000000020004" pitchFamily="2" charset="0"/>
              <a:cs typeface="Times New Roman" panose="02020603050405020304" pitchFamily="18" charset="0"/>
            </a:endParaRPr>
          </a:p>
          <a:p>
            <a:pPr marL="0" indent="0">
              <a:buNone/>
            </a:pPr>
            <a:r>
              <a:rPr lang="en-US" sz="2600" dirty="0">
                <a:solidFill>
                  <a:schemeClr val="bg1">
                    <a:lumMod val="95000"/>
                  </a:schemeClr>
                </a:solidFill>
                <a:latin typeface="Bubblegum Sans" panose="02000506000000020004" pitchFamily="2" charset="0"/>
                <a:cs typeface="Times New Roman" panose="02020603050405020304" pitchFamily="18" charset="0"/>
              </a:rPr>
              <a:t>	Splitting enemy: This enemy when defeated splits into 2 small enemies.</a:t>
            </a:r>
            <a:endParaRPr lang="en-US" sz="2600" dirty="0">
              <a:solidFill>
                <a:schemeClr val="bg1">
                  <a:lumMod val="95000"/>
                </a:schemeClr>
              </a:solidFill>
              <a:latin typeface="Bubblegum Sans" panose="02000506000000020004" pitchFamily="2"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cstate="email"/>
          <a:stretch>
            <a:fillRect/>
          </a:stretch>
        </p:blipFill>
        <p:spPr>
          <a:xfrm>
            <a:off x="0" y="0"/>
            <a:ext cx="12192000" cy="6858000"/>
          </a:xfrm>
          <a:prstGeom prst="rect">
            <a:avLst/>
          </a:prstGeom>
          <a:ln w="88900" cap="sq" cmpd="thickThin">
            <a:solidFill>
              <a:srgbClr val="000000"/>
            </a:solidFill>
            <a:prstDash val="solid"/>
            <a:miter lim="800000"/>
            <a:headEnd/>
            <a:tailEnd/>
          </a:ln>
          <a:effectLst>
            <a:innerShdw blurRad="76200">
              <a:srgbClr val="000000"/>
            </a:innerShdw>
          </a:effectLst>
        </p:spPr>
      </p:pic>
      <p:sp>
        <p:nvSpPr>
          <p:cNvPr id="2" name="Title 1"/>
          <p:cNvSpPr>
            <a:spLocks noGrp="1"/>
          </p:cNvSpPr>
          <p:nvPr>
            <p:ph type="title"/>
          </p:nvPr>
        </p:nvSpPr>
        <p:spPr>
          <a:xfrm>
            <a:off x="0" y="250031"/>
            <a:ext cx="12192000" cy="1325563"/>
          </a:xfrm>
        </p:spPr>
        <p:txBody>
          <a:bodyPr anchor="t">
            <a:normAutofit/>
          </a:bodyPr>
          <a:lstStyle/>
          <a:p>
            <a:pPr algn="ctr"/>
            <a:r>
              <a:rPr lang="en-IN" sz="6000" dirty="0">
                <a:solidFill>
                  <a:srgbClr val="FC6F30"/>
                </a:solidFill>
                <a:latin typeface="Lavigne" pitchFamily="50" charset="0"/>
              </a:rPr>
              <a:t>Scope for further enhancement</a:t>
            </a:r>
            <a:endParaRPr lang="en-IN" sz="6000" dirty="0">
              <a:solidFill>
                <a:srgbClr val="FC6F30"/>
              </a:solidFill>
              <a:latin typeface="Lavigne" pitchFamily="50" charset="0"/>
            </a:endParaRPr>
          </a:p>
        </p:txBody>
      </p:sp>
      <p:sp>
        <p:nvSpPr>
          <p:cNvPr id="3" name="Content Placeholder 2"/>
          <p:cNvSpPr>
            <a:spLocks noGrp="1"/>
          </p:cNvSpPr>
          <p:nvPr>
            <p:ph idx="1"/>
          </p:nvPr>
        </p:nvSpPr>
        <p:spPr>
          <a:xfrm>
            <a:off x="838200" y="1325563"/>
            <a:ext cx="10515600" cy="5282406"/>
          </a:xfrm>
        </p:spPr>
        <p:txBody>
          <a:bodyPr>
            <a:noAutofit/>
          </a:bodyPr>
          <a:lstStyle/>
          <a:p>
            <a:pPr marL="0" indent="0">
              <a:buNone/>
            </a:pPr>
            <a:r>
              <a:rPr lang="en-US" sz="2600" dirty="0">
                <a:solidFill>
                  <a:srgbClr val="FC6F30"/>
                </a:solidFill>
                <a:latin typeface="Bubblegum Sans" panose="02000506000000020004" pitchFamily="2" charset="0"/>
                <a:cs typeface="Times New Roman" panose="02020603050405020304" pitchFamily="18" charset="0"/>
              </a:rPr>
              <a:t>New Maps:</a:t>
            </a:r>
            <a:endParaRPr lang="en-US" sz="2600" dirty="0">
              <a:solidFill>
                <a:schemeClr val="bg1">
                  <a:lumMod val="95000"/>
                </a:schemeClr>
              </a:solidFill>
              <a:latin typeface="Bubblegum Sans" panose="02000506000000020004" pitchFamily="2" charset="0"/>
              <a:cs typeface="Times New Roman" panose="02020603050405020304" pitchFamily="18" charset="0"/>
            </a:endParaRPr>
          </a:p>
          <a:p>
            <a:pPr marL="0" indent="0">
              <a:buNone/>
            </a:pPr>
            <a:r>
              <a:rPr lang="en-US" sz="2600" dirty="0">
                <a:solidFill>
                  <a:schemeClr val="bg1">
                    <a:lumMod val="95000"/>
                  </a:schemeClr>
                </a:solidFill>
                <a:latin typeface="Bubblegum Sans" panose="02000506000000020004" pitchFamily="2" charset="0"/>
                <a:cs typeface="Times New Roman" panose="02020603050405020304" pitchFamily="18" charset="0"/>
              </a:rPr>
              <a:t>	Currently this game has only one map. But we can add new maps with some platforming mechanics to enhance the gameplay.</a:t>
            </a:r>
            <a:endParaRPr lang="en-US" sz="2600" dirty="0">
              <a:solidFill>
                <a:schemeClr val="bg1">
                  <a:lumMod val="95000"/>
                </a:schemeClr>
              </a:solidFill>
              <a:latin typeface="Bubblegum Sans" panose="02000506000000020004" pitchFamily="2" charset="0"/>
              <a:cs typeface="Times New Roman" panose="02020603050405020304" pitchFamily="18" charset="0"/>
            </a:endParaRPr>
          </a:p>
          <a:p>
            <a:pPr marL="0" indent="0">
              <a:buNone/>
            </a:pPr>
            <a:r>
              <a:rPr lang="en-US" sz="2600" dirty="0">
                <a:solidFill>
                  <a:srgbClr val="FC6F30"/>
                </a:solidFill>
                <a:latin typeface="Bubblegum Sans" panose="02000506000000020004" pitchFamily="2" charset="0"/>
                <a:cs typeface="Times New Roman" panose="02020603050405020304" pitchFamily="18" charset="0"/>
              </a:rPr>
              <a:t>New Pickups:</a:t>
            </a:r>
            <a:endParaRPr lang="en-US" sz="2600" dirty="0">
              <a:solidFill>
                <a:srgbClr val="FC6F30"/>
              </a:solidFill>
              <a:latin typeface="Bubblegum Sans" panose="02000506000000020004" pitchFamily="2" charset="0"/>
              <a:cs typeface="Times New Roman" panose="02020603050405020304" pitchFamily="18" charset="0"/>
            </a:endParaRPr>
          </a:p>
          <a:p>
            <a:pPr marL="0" indent="0">
              <a:buNone/>
            </a:pPr>
            <a:r>
              <a:rPr lang="en-US" sz="2600" dirty="0">
                <a:solidFill>
                  <a:schemeClr val="bg1">
                    <a:lumMod val="95000"/>
                  </a:schemeClr>
                </a:solidFill>
                <a:latin typeface="Bubblegum Sans" panose="02000506000000020004" pitchFamily="2" charset="0"/>
                <a:cs typeface="Times New Roman" panose="02020603050405020304" pitchFamily="18" charset="0"/>
              </a:rPr>
              <a:t>	For now, the pickups are only health and weapons, but we can add new power up pickups like super speed, shield, increased attack power etc.</a:t>
            </a:r>
            <a:endParaRPr lang="en-US" sz="2600" dirty="0">
              <a:solidFill>
                <a:schemeClr val="bg1">
                  <a:lumMod val="95000"/>
                </a:schemeClr>
              </a:solidFill>
              <a:latin typeface="Bubblegum Sans" panose="02000506000000020004" pitchFamily="2" charset="0"/>
              <a:cs typeface="Times New Roman" panose="02020603050405020304" pitchFamily="18" charset="0"/>
            </a:endParaRPr>
          </a:p>
          <a:p>
            <a:pPr marL="0" indent="0">
              <a:buNone/>
            </a:pPr>
            <a:r>
              <a:rPr lang="en-US" sz="2600" dirty="0">
                <a:solidFill>
                  <a:srgbClr val="FC6F30"/>
                </a:solidFill>
                <a:latin typeface="Bubblegum Sans" panose="02000506000000020004" pitchFamily="2" charset="0"/>
                <a:cs typeface="Times New Roman" panose="02020603050405020304" pitchFamily="18" charset="0"/>
              </a:rPr>
              <a:t>New Bosses:</a:t>
            </a:r>
            <a:endParaRPr lang="en-US" sz="2600" dirty="0">
              <a:solidFill>
                <a:schemeClr val="bg1">
                  <a:lumMod val="95000"/>
                </a:schemeClr>
              </a:solidFill>
              <a:latin typeface="Bubblegum Sans" panose="02000506000000020004" pitchFamily="2" charset="0"/>
              <a:cs typeface="Times New Roman" panose="02020603050405020304" pitchFamily="18" charset="0"/>
            </a:endParaRPr>
          </a:p>
          <a:p>
            <a:pPr marL="0" indent="0">
              <a:buNone/>
            </a:pPr>
            <a:r>
              <a:rPr lang="en-US" sz="2600" dirty="0">
                <a:solidFill>
                  <a:schemeClr val="bg1">
                    <a:lumMod val="95000"/>
                  </a:schemeClr>
                </a:solidFill>
                <a:latin typeface="Bubblegum Sans" panose="02000506000000020004" pitchFamily="2" charset="0"/>
                <a:cs typeface="Times New Roman" panose="02020603050405020304" pitchFamily="18" charset="0"/>
              </a:rPr>
              <a:t>	We can add more bosses to add more fun. This will increase the player play time.</a:t>
            </a:r>
            <a:endParaRPr lang="en-US" sz="2600" dirty="0">
              <a:solidFill>
                <a:schemeClr val="bg1">
                  <a:lumMod val="95000"/>
                </a:schemeClr>
              </a:solidFill>
              <a:latin typeface="Bubblegum Sans" panose="02000506000000020004" pitchFamily="2" charset="0"/>
              <a:cs typeface="Times New Roman" panose="02020603050405020304" pitchFamily="18" charset="0"/>
            </a:endParaRPr>
          </a:p>
          <a:p>
            <a:pPr marL="0" indent="0">
              <a:buNone/>
            </a:pPr>
            <a:r>
              <a:rPr lang="en-US" sz="2600" dirty="0">
                <a:solidFill>
                  <a:srgbClr val="FC6F30"/>
                </a:solidFill>
                <a:latin typeface="Bubblegum Sans" panose="02000506000000020004" pitchFamily="2" charset="0"/>
                <a:cs typeface="Times New Roman" panose="02020603050405020304" pitchFamily="18" charset="0"/>
              </a:rPr>
              <a:t>Achievement system:</a:t>
            </a:r>
            <a:endParaRPr lang="en-US" sz="2600" dirty="0">
              <a:solidFill>
                <a:srgbClr val="FC6F30"/>
              </a:solidFill>
              <a:latin typeface="Bubblegum Sans" panose="02000506000000020004" pitchFamily="2" charset="0"/>
              <a:cs typeface="Times New Roman" panose="02020603050405020304" pitchFamily="18" charset="0"/>
            </a:endParaRPr>
          </a:p>
          <a:p>
            <a:pPr marL="0" indent="0">
              <a:buNone/>
            </a:pPr>
            <a:r>
              <a:rPr lang="en-US" sz="2600" dirty="0">
                <a:solidFill>
                  <a:schemeClr val="bg1">
                    <a:lumMod val="95000"/>
                  </a:schemeClr>
                </a:solidFill>
                <a:latin typeface="Bubblegum Sans" panose="02000506000000020004" pitchFamily="2" charset="0"/>
                <a:cs typeface="Times New Roman" panose="02020603050405020304" pitchFamily="18" charset="0"/>
              </a:rPr>
              <a:t>	We can add achievement systems like defeating the bosses, completing the game without talking any damage etc. This will motivate to player to play more.</a:t>
            </a:r>
            <a:endParaRPr lang="en-US" sz="2600" dirty="0">
              <a:solidFill>
                <a:schemeClr val="bg1">
                  <a:lumMod val="95000"/>
                </a:schemeClr>
              </a:solidFill>
              <a:latin typeface="Bubblegum Sans" panose="02000506000000020004" pitchFamily="2"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cstate="email"/>
          <a:stretch>
            <a:fillRect/>
          </a:stretch>
        </p:blipFill>
        <p:spPr>
          <a:xfrm>
            <a:off x="0" y="0"/>
            <a:ext cx="12192000" cy="6858000"/>
          </a:xfrm>
          <a:prstGeom prst="rect">
            <a:avLst/>
          </a:prstGeom>
          <a:ln w="88900" cap="sq" cmpd="thickThin">
            <a:solidFill>
              <a:srgbClr val="000000"/>
            </a:solidFill>
            <a:prstDash val="solid"/>
            <a:miter lim="800000"/>
            <a:headEnd/>
            <a:tailEnd/>
          </a:ln>
          <a:effectLst>
            <a:innerShdw blurRad="76200">
              <a:srgbClr val="000000"/>
            </a:innerShdw>
          </a:effectLst>
        </p:spPr>
      </p:pic>
      <p:sp>
        <p:nvSpPr>
          <p:cNvPr id="2" name="Title 1"/>
          <p:cNvSpPr>
            <a:spLocks noGrp="1"/>
          </p:cNvSpPr>
          <p:nvPr>
            <p:ph type="title"/>
          </p:nvPr>
        </p:nvSpPr>
        <p:spPr>
          <a:xfrm>
            <a:off x="0" y="250031"/>
            <a:ext cx="12192000" cy="1325563"/>
          </a:xfrm>
        </p:spPr>
        <p:txBody>
          <a:bodyPr anchor="t">
            <a:normAutofit/>
          </a:bodyPr>
          <a:lstStyle/>
          <a:p>
            <a:pPr algn="ctr"/>
            <a:r>
              <a:rPr lang="en-IN" sz="6000" dirty="0">
                <a:solidFill>
                  <a:srgbClr val="FC6F30"/>
                </a:solidFill>
                <a:latin typeface="Lavigne" pitchFamily="50" charset="0"/>
              </a:rPr>
              <a:t>Bibliography</a:t>
            </a:r>
            <a:endParaRPr lang="en-IN" sz="6000" dirty="0">
              <a:solidFill>
                <a:srgbClr val="FC6F30"/>
              </a:solidFill>
              <a:latin typeface="Lavigne" pitchFamily="50" charset="0"/>
            </a:endParaRPr>
          </a:p>
        </p:txBody>
      </p:sp>
      <p:sp>
        <p:nvSpPr>
          <p:cNvPr id="3" name="Content Placeholder 2"/>
          <p:cNvSpPr>
            <a:spLocks noGrp="1"/>
          </p:cNvSpPr>
          <p:nvPr>
            <p:ph idx="1"/>
          </p:nvPr>
        </p:nvSpPr>
        <p:spPr>
          <a:xfrm>
            <a:off x="838200" y="1358107"/>
            <a:ext cx="10515600" cy="5282406"/>
          </a:xfrm>
        </p:spPr>
        <p:txBody>
          <a:bodyPr>
            <a:noAutofit/>
          </a:bodyPr>
          <a:lstStyle/>
          <a:p>
            <a:pPr marL="0" indent="0">
              <a:buNone/>
            </a:pPr>
            <a:r>
              <a:rPr lang="en-US" sz="2400" dirty="0">
                <a:solidFill>
                  <a:srgbClr val="FC6F30"/>
                </a:solidFill>
                <a:effectLst/>
                <a:latin typeface="Bubblegum Sans" panose="02000506000000020004" pitchFamily="2" charset="0"/>
                <a:ea typeface="Times New Roman" panose="02020603050405020304" pitchFamily="18" charset="0"/>
              </a:rPr>
              <a:t>Book Reference:</a:t>
            </a:r>
            <a:endParaRPr lang="en-IN" sz="2400" dirty="0">
              <a:solidFill>
                <a:srgbClr val="FC6F30"/>
              </a:solidFill>
              <a:effectLst/>
              <a:latin typeface="Bubblegum Sans" panose="02000506000000020004" pitchFamily="2" charset="0"/>
              <a:ea typeface="Times New Roman" panose="02020603050405020304" pitchFamily="18" charset="0"/>
            </a:endParaRPr>
          </a:p>
          <a:p>
            <a:pPr marL="0" lvl="0" indent="0" algn="just">
              <a:lnSpc>
                <a:spcPct val="107000"/>
              </a:lnSpc>
              <a:spcAft>
                <a:spcPts val="800"/>
              </a:spcAft>
              <a:buSzPts val="1400"/>
              <a:buFont typeface="+mj-lt"/>
              <a:buNone/>
            </a:pPr>
            <a:r>
              <a:rPr lang="en-IN" altLang="en-US" sz="2400" dirty="0">
                <a:solidFill>
                  <a:schemeClr val="bg1"/>
                </a:solidFill>
                <a:effectLst/>
                <a:latin typeface="Bubblegum Sans" panose="02000506000000020004" pitchFamily="2" charset="0"/>
                <a:ea typeface="Calibri" panose="020F0502020204030204" charset="0"/>
                <a:cs typeface="Mangal" panose="02040503050203030202" pitchFamily="18" charset="0"/>
              </a:rPr>
              <a:t>a.  </a:t>
            </a:r>
            <a:r>
              <a:rPr lang="en-US" sz="2400" dirty="0">
                <a:solidFill>
                  <a:schemeClr val="bg1"/>
                </a:solidFill>
                <a:effectLst/>
                <a:latin typeface="Bubblegum Sans" panose="02000506000000020004" pitchFamily="2" charset="0"/>
                <a:ea typeface="Calibri" panose="020F0502020204030204" charset="0"/>
                <a:cs typeface="Mangal" panose="02040503050203030202" pitchFamily="18" charset="0"/>
              </a:rPr>
              <a:t>Jeremy </a:t>
            </a:r>
            <a:r>
              <a:rPr lang="en-US" sz="2400" dirty="0" err="1">
                <a:solidFill>
                  <a:schemeClr val="bg1"/>
                </a:solidFill>
                <a:effectLst/>
                <a:latin typeface="Bubblegum Sans" panose="02000506000000020004" pitchFamily="2" charset="0"/>
                <a:ea typeface="Calibri" panose="020F0502020204030204" charset="0"/>
                <a:cs typeface="Mangal" panose="02040503050203030202" pitchFamily="18" charset="0"/>
              </a:rPr>
              <a:t>Gibsion</a:t>
            </a:r>
            <a:r>
              <a:rPr lang="en-US" sz="2400" dirty="0">
                <a:solidFill>
                  <a:schemeClr val="bg1"/>
                </a:solidFill>
                <a:effectLst/>
                <a:latin typeface="Bubblegum Sans" panose="02000506000000020004" pitchFamily="2" charset="0"/>
                <a:ea typeface="Calibri" panose="020F0502020204030204" charset="0"/>
                <a:cs typeface="Mangal" panose="02040503050203030202" pitchFamily="18" charset="0"/>
              </a:rPr>
              <a:t> – “Introduction to Game Design, Prototyping, and Development”</a:t>
            </a:r>
            <a:endParaRPr lang="en-IN" sz="2400" dirty="0">
              <a:solidFill>
                <a:schemeClr val="bg1"/>
              </a:solidFill>
              <a:effectLst/>
              <a:latin typeface="Bubblegum Sans" panose="02000506000000020004" pitchFamily="2" charset="0"/>
              <a:ea typeface="Times New Roman" panose="02020603050405020304" pitchFamily="18" charset="0"/>
            </a:endParaRPr>
          </a:p>
          <a:p>
            <a:pPr marL="0" lvl="0" indent="0" algn="just">
              <a:lnSpc>
                <a:spcPct val="107000"/>
              </a:lnSpc>
              <a:spcAft>
                <a:spcPts val="800"/>
              </a:spcAft>
              <a:buSzPts val="1400"/>
              <a:buFont typeface="+mj-lt"/>
              <a:buNone/>
            </a:pPr>
            <a:r>
              <a:rPr lang="en-IN" altLang="en-US" sz="2400" dirty="0">
                <a:solidFill>
                  <a:schemeClr val="bg1"/>
                </a:solidFill>
                <a:effectLst/>
                <a:latin typeface="Bubblegum Sans" panose="02000506000000020004" pitchFamily="2" charset="0"/>
                <a:ea typeface="Calibri" panose="020F0502020204030204" charset="0"/>
                <a:cs typeface="Mangal" panose="02040503050203030202" pitchFamily="18" charset="0"/>
              </a:rPr>
              <a:t>b.  </a:t>
            </a:r>
            <a:r>
              <a:rPr lang="en-US" sz="2400" dirty="0">
                <a:solidFill>
                  <a:schemeClr val="bg1"/>
                </a:solidFill>
                <a:effectLst/>
                <a:latin typeface="Bubblegum Sans" panose="02000506000000020004" pitchFamily="2" charset="0"/>
                <a:ea typeface="Calibri" panose="020F0502020204030204" charset="0"/>
                <a:cs typeface="Mangal" panose="02040503050203030202" pitchFamily="18" charset="0"/>
              </a:rPr>
              <a:t>Greg </a:t>
            </a:r>
            <a:r>
              <a:rPr lang="en-US" sz="2400" dirty="0" err="1">
                <a:solidFill>
                  <a:schemeClr val="bg1"/>
                </a:solidFill>
                <a:effectLst/>
                <a:latin typeface="Bubblegum Sans" panose="02000506000000020004" pitchFamily="2" charset="0"/>
                <a:ea typeface="Calibri" panose="020F0502020204030204" charset="0"/>
                <a:cs typeface="Mangal" panose="02040503050203030202" pitchFamily="18" charset="0"/>
              </a:rPr>
              <a:t>Lukosek</a:t>
            </a:r>
            <a:r>
              <a:rPr lang="en-US" sz="2400" dirty="0">
                <a:solidFill>
                  <a:schemeClr val="bg1"/>
                </a:solidFill>
                <a:effectLst/>
                <a:latin typeface="Bubblegum Sans" panose="02000506000000020004" pitchFamily="2" charset="0"/>
                <a:ea typeface="Calibri" panose="020F0502020204030204" charset="0"/>
                <a:cs typeface="Mangal" panose="02040503050203030202" pitchFamily="18" charset="0"/>
              </a:rPr>
              <a:t> – “Learning C# by Developing Games with Unity 5.x”</a:t>
            </a:r>
            <a:endParaRPr lang="en-IN" sz="2400" dirty="0">
              <a:solidFill>
                <a:schemeClr val="bg1"/>
              </a:solidFill>
              <a:effectLst/>
              <a:latin typeface="Bubblegum Sans" panose="02000506000000020004" pitchFamily="2" charset="0"/>
              <a:ea typeface="Calibri" panose="020F0502020204030204" charset="0"/>
              <a:cs typeface="Mangal" panose="02040503050203030202" pitchFamily="18" charset="0"/>
            </a:endParaRPr>
          </a:p>
          <a:p>
            <a:pPr marL="0" indent="0">
              <a:buNone/>
            </a:pPr>
            <a:r>
              <a:rPr lang="en-US" sz="2400" dirty="0">
                <a:solidFill>
                  <a:srgbClr val="FC6F30"/>
                </a:solidFill>
                <a:effectLst/>
                <a:latin typeface="Bubblegum Sans" panose="02000506000000020004" pitchFamily="2" charset="0"/>
                <a:ea typeface="Times New Roman" panose="02020603050405020304" pitchFamily="18" charset="0"/>
              </a:rPr>
              <a:t>Website Reference:</a:t>
            </a:r>
            <a:endParaRPr lang="en-IN" sz="2400" dirty="0">
              <a:solidFill>
                <a:srgbClr val="FC6F30"/>
              </a:solidFill>
              <a:effectLst/>
              <a:latin typeface="Bubblegum Sans" panose="02000506000000020004" pitchFamily="2" charset="0"/>
              <a:ea typeface="Times New Roman" panose="02020603050405020304" pitchFamily="18" charset="0"/>
            </a:endParaRPr>
          </a:p>
          <a:p>
            <a:pPr marL="0" lvl="0" indent="0">
              <a:lnSpc>
                <a:spcPct val="107000"/>
              </a:lnSpc>
              <a:buFont typeface="+mj-lt"/>
              <a:buNone/>
            </a:pPr>
            <a:r>
              <a:rPr lang="en-IN" altLang="en-US" sz="2400" u="sng" dirty="0">
                <a:solidFill>
                  <a:srgbClr val="0000FF"/>
                </a:solidFill>
                <a:effectLst/>
                <a:latin typeface="Bubblegum Sans" panose="02000506000000020004" pitchFamily="2" charset="0"/>
                <a:ea typeface="Calibri" panose="020F0502020204030204" charset="0"/>
                <a:cs typeface="Mangal" panose="02040503050203030202" pitchFamily="18" charset="0"/>
              </a:rPr>
              <a:t>11</a:t>
            </a:r>
            <a:r>
              <a:rPr lang="en-IN" altLang="en-US" sz="2400" u="sng" dirty="0">
                <a:solidFill>
                  <a:srgbClr val="0000FF"/>
                </a:solidFill>
                <a:effectLst/>
                <a:latin typeface="Bubblegum Sans" panose="02000506000000020004" pitchFamily="2" charset="0"/>
                <a:ea typeface="Calibri" panose="020F0502020204030204" charset="0"/>
                <a:cs typeface="Mangal" panose="02040503050203030202" pitchFamily="18" charset="0"/>
                <a:hlinkClick r:id="rId2"/>
              </a:rPr>
              <a:t>111a. </a:t>
            </a:r>
            <a:r>
              <a:rPr lang="en-US" sz="2400" u="sng" dirty="0">
                <a:solidFill>
                  <a:srgbClr val="0000FF"/>
                </a:solidFill>
                <a:effectLst/>
                <a:latin typeface="Bubblegum Sans" panose="02000506000000020004" pitchFamily="2" charset="0"/>
                <a:ea typeface="Calibri" panose="020F0502020204030204" charset="0"/>
                <a:cs typeface="Mangal" panose="02040503050203030202" pitchFamily="18" charset="0"/>
                <a:hlinkClick r:id="rId2"/>
              </a:rPr>
              <a:t>h</a:t>
            </a:r>
            <a:r>
              <a:rPr lang="en-IN" altLang="en-US" sz="2400" u="sng" dirty="0">
                <a:solidFill>
                  <a:srgbClr val="0000FF"/>
                </a:solidFill>
                <a:effectLst/>
                <a:latin typeface="Bubblegum Sans" panose="02000506000000020004" pitchFamily="2" charset="0"/>
                <a:ea typeface="Calibri" panose="020F0502020204030204" charset="0"/>
                <a:cs typeface="Mangal" panose="02040503050203030202" pitchFamily="18" charset="0"/>
                <a:hlinkClick r:id="rId2"/>
              </a:rPr>
              <a:t>1111</a:t>
            </a:r>
            <a:r>
              <a:rPr lang="en-US" sz="2400" u="sng" dirty="0">
                <a:solidFill>
                  <a:srgbClr val="0000FF"/>
                </a:solidFill>
                <a:effectLst/>
                <a:latin typeface="Bubblegum Sans" panose="02000506000000020004" pitchFamily="2" charset="0"/>
                <a:ea typeface="Calibri" panose="020F0502020204030204" charset="0"/>
                <a:cs typeface="Mangal" panose="02040503050203030202" pitchFamily="18" charset="0"/>
                <a:hlinkClick r:id="rId2"/>
              </a:rPr>
              <a:t>ttps://docs.unity3d.com/</a:t>
            </a:r>
            <a:endParaRPr lang="en-IN" sz="2400" dirty="0">
              <a:effectLst/>
              <a:latin typeface="Bubblegum Sans" panose="02000506000000020004" pitchFamily="2" charset="0"/>
              <a:ea typeface="Calibri" panose="020F0502020204030204" charset="0"/>
              <a:cs typeface="Mangal" panose="02040503050203030202" pitchFamily="18" charset="0"/>
            </a:endParaRPr>
          </a:p>
          <a:p>
            <a:pPr marL="0" lvl="0" indent="0">
              <a:lnSpc>
                <a:spcPct val="107000"/>
              </a:lnSpc>
              <a:buFont typeface="+mj-lt"/>
              <a:buNone/>
            </a:pPr>
            <a:r>
              <a:rPr lang="en-IN" altLang="en-US" sz="2400" u="sng" dirty="0">
                <a:solidFill>
                  <a:srgbClr val="0000FF"/>
                </a:solidFill>
                <a:effectLst/>
                <a:latin typeface="Bubblegum Sans" panose="02000506000000020004" pitchFamily="2" charset="0"/>
                <a:ea typeface="Calibri" panose="020F0502020204030204" charset="0"/>
                <a:cs typeface="Mangal" panose="02040503050203030202" pitchFamily="18" charset="0"/>
                <a:hlinkClick r:id="rId3"/>
              </a:rPr>
              <a:t>b. </a:t>
            </a:r>
            <a:r>
              <a:rPr lang="en-US" sz="2400" u="sng" dirty="0">
                <a:solidFill>
                  <a:srgbClr val="0000FF"/>
                </a:solidFill>
                <a:effectLst/>
                <a:latin typeface="Bubblegum Sans" panose="02000506000000020004" pitchFamily="2" charset="0"/>
                <a:ea typeface="Calibri" panose="020F0502020204030204" charset="0"/>
                <a:cs typeface="Mangal" panose="02040503050203030202" pitchFamily="18" charset="0"/>
                <a:hlinkClick r:id="rId3"/>
              </a:rPr>
              <a:t>https://learn.unity.com/</a:t>
            </a:r>
            <a:endParaRPr lang="en-IN" sz="2400" dirty="0">
              <a:effectLst/>
              <a:latin typeface="Bubblegum Sans" panose="02000506000000020004" pitchFamily="2" charset="0"/>
              <a:ea typeface="Calibri" panose="020F0502020204030204" charset="0"/>
              <a:cs typeface="Mangal" panose="02040503050203030202" pitchFamily="18" charset="0"/>
            </a:endParaRPr>
          </a:p>
          <a:p>
            <a:pPr marL="0" lvl="0" indent="0">
              <a:lnSpc>
                <a:spcPct val="107000"/>
              </a:lnSpc>
              <a:spcAft>
                <a:spcPts val="800"/>
              </a:spcAft>
              <a:buFont typeface="+mj-lt"/>
              <a:buNone/>
            </a:pPr>
            <a:r>
              <a:rPr lang="en-IN" altLang="en-US" sz="2400" u="sng" dirty="0">
                <a:solidFill>
                  <a:srgbClr val="0000FF"/>
                </a:solidFill>
                <a:effectLst/>
                <a:latin typeface="Bubblegum Sans" panose="02000506000000020004" pitchFamily="2" charset="0"/>
                <a:ea typeface="Calibri" panose="020F0502020204030204" charset="0"/>
                <a:cs typeface="Mangal" panose="02040503050203030202" pitchFamily="18" charset="0"/>
                <a:hlinkClick r:id="rId4"/>
              </a:rPr>
              <a:t>c. </a:t>
            </a:r>
            <a:r>
              <a:rPr lang="en-US" sz="2400" u="sng" dirty="0">
                <a:solidFill>
                  <a:srgbClr val="0000FF"/>
                </a:solidFill>
                <a:effectLst/>
                <a:latin typeface="Bubblegum Sans" panose="02000506000000020004" pitchFamily="2" charset="0"/>
                <a:ea typeface="Calibri" panose="020F0502020204030204" charset="0"/>
                <a:cs typeface="Mangal" panose="02040503050203030202" pitchFamily="18" charset="0"/>
                <a:hlinkClick r:id="rId4"/>
              </a:rPr>
              <a:t>https://gamedev.stackexchange.com/</a:t>
            </a:r>
            <a:endParaRPr lang="en-US" sz="2400" u="sng" dirty="0">
              <a:solidFill>
                <a:srgbClr val="0000FF"/>
              </a:solidFill>
              <a:effectLst/>
              <a:latin typeface="Bubblegum Sans" panose="02000506000000020004" pitchFamily="2" charset="0"/>
              <a:ea typeface="Calibri" panose="020F0502020204030204" charset="0"/>
              <a:cs typeface="Mangal" panose="02040503050203030202" pitchFamily="18" charset="0"/>
              <a:hlinkClick r:id="rId4"/>
            </a:endParaRPr>
          </a:p>
          <a:p>
            <a:pPr marL="0" lvl="0" indent="0">
              <a:lnSpc>
                <a:spcPct val="107000"/>
              </a:lnSpc>
              <a:spcAft>
                <a:spcPts val="800"/>
              </a:spcAft>
              <a:buNone/>
            </a:pPr>
            <a:endParaRPr lang="en-IN" sz="2400" dirty="0">
              <a:effectLst/>
              <a:latin typeface="Bubblegum Sans" panose="02000506000000020004" pitchFamily="2" charset="0"/>
              <a:ea typeface="Calibri" panose="020F0502020204030204" charset="0"/>
              <a:cs typeface="Mangal" panose="02040503050203030202"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cstate="email"/>
          <a:stretch>
            <a:fillRect/>
          </a:stretch>
        </p:blipFill>
        <p:spPr>
          <a:xfrm>
            <a:off x="0" y="0"/>
            <a:ext cx="12192000" cy="6858000"/>
          </a:xfrm>
          <a:prstGeom prst="rect">
            <a:avLst/>
          </a:prstGeom>
          <a:ln w="88900" cap="sq" cmpd="thickThin">
            <a:solidFill>
              <a:srgbClr val="000000"/>
            </a:solidFill>
            <a:prstDash val="solid"/>
            <a:miter lim="800000"/>
            <a:headEnd/>
            <a:tailEnd/>
          </a:ln>
          <a:effectLst>
            <a:innerShdw blurRad="76200">
              <a:srgbClr val="000000"/>
            </a:innerShdw>
          </a:effectLst>
        </p:spPr>
      </p:pic>
      <p:sp>
        <p:nvSpPr>
          <p:cNvPr id="2" name="Title 1"/>
          <p:cNvSpPr>
            <a:spLocks noGrp="1"/>
          </p:cNvSpPr>
          <p:nvPr>
            <p:ph type="title"/>
          </p:nvPr>
        </p:nvSpPr>
        <p:spPr>
          <a:xfrm>
            <a:off x="0" y="250031"/>
            <a:ext cx="12192000" cy="1325563"/>
          </a:xfrm>
        </p:spPr>
        <p:txBody>
          <a:bodyPr anchor="t">
            <a:normAutofit/>
          </a:bodyPr>
          <a:lstStyle/>
          <a:p>
            <a:pPr algn="ctr"/>
            <a:r>
              <a:rPr lang="en-IN" sz="6000" dirty="0">
                <a:solidFill>
                  <a:srgbClr val="FC6F30"/>
                </a:solidFill>
                <a:latin typeface="Lavigne" pitchFamily="50" charset="0"/>
              </a:rPr>
              <a:t>Synopsis</a:t>
            </a:r>
            <a:endParaRPr lang="en-IN" sz="6000" dirty="0">
              <a:solidFill>
                <a:srgbClr val="FC6F30"/>
              </a:solidFill>
              <a:latin typeface="Lavigne" pitchFamily="50" charset="0"/>
            </a:endParaRPr>
          </a:p>
        </p:txBody>
      </p:sp>
      <p:sp>
        <p:nvSpPr>
          <p:cNvPr id="3" name="Content Placeholder 2"/>
          <p:cNvSpPr>
            <a:spLocks noGrp="1"/>
          </p:cNvSpPr>
          <p:nvPr>
            <p:ph idx="1"/>
          </p:nvPr>
        </p:nvSpPr>
        <p:spPr>
          <a:xfrm>
            <a:off x="818515" y="1118870"/>
            <a:ext cx="10535285" cy="5202555"/>
          </a:xfrm>
        </p:spPr>
        <p:txBody>
          <a:bodyPr>
            <a:noAutofit/>
          </a:bodyPr>
          <a:lstStyle/>
          <a:p>
            <a:pPr>
              <a:lnSpc>
                <a:spcPct val="150000"/>
              </a:lnSpc>
            </a:pPr>
            <a:r>
              <a:rPr lang="en-US" sz="2200" dirty="0">
                <a:solidFill>
                  <a:schemeClr val="bg1">
                    <a:lumMod val="95000"/>
                  </a:schemeClr>
                </a:solidFill>
                <a:latin typeface="Bubblegum Sans" panose="02000506000000020004" pitchFamily="2" charset="0"/>
                <a:cs typeface="Times New Roman" panose="02020603050405020304" pitchFamily="18" charset="0"/>
              </a:rPr>
              <a:t>The video game sector is immensely large. In fact, it is larger than the movie and music industry combined, and it is </a:t>
            </a:r>
            <a:r>
              <a:rPr lang="en-IN" altLang="en-US" sz="2200" dirty="0">
                <a:solidFill>
                  <a:schemeClr val="bg1">
                    <a:lumMod val="95000"/>
                  </a:schemeClr>
                </a:solidFill>
                <a:latin typeface="Bubblegum Sans" panose="02000506000000020004" pitchFamily="2" charset="0"/>
                <a:cs typeface="Times New Roman" panose="02020603050405020304" pitchFamily="18" charset="0"/>
              </a:rPr>
              <a:t>also</a:t>
            </a:r>
            <a:r>
              <a:rPr lang="en-US" sz="2200" dirty="0">
                <a:solidFill>
                  <a:schemeClr val="bg1">
                    <a:lumMod val="95000"/>
                  </a:schemeClr>
                </a:solidFill>
                <a:latin typeface="Bubblegum Sans" panose="02000506000000020004" pitchFamily="2" charset="0"/>
                <a:cs typeface="Times New Roman" panose="02020603050405020304" pitchFamily="18" charset="0"/>
              </a:rPr>
              <a:t> growing. In this project, we </a:t>
            </a:r>
            <a:r>
              <a:rPr lang="en-IN" altLang="en-US" sz="2200" dirty="0">
                <a:solidFill>
                  <a:schemeClr val="bg1">
                    <a:lumMod val="95000"/>
                  </a:schemeClr>
                </a:solidFill>
                <a:latin typeface="Bubblegum Sans" panose="02000506000000020004" pitchFamily="2" charset="0"/>
                <a:cs typeface="Times New Roman" panose="02020603050405020304" pitchFamily="18" charset="0"/>
              </a:rPr>
              <a:t>are going to </a:t>
            </a:r>
            <a:r>
              <a:rPr lang="en-US" sz="2200" dirty="0">
                <a:solidFill>
                  <a:schemeClr val="bg1">
                    <a:lumMod val="95000"/>
                  </a:schemeClr>
                </a:solidFill>
                <a:latin typeface="Bubblegum Sans" panose="02000506000000020004" pitchFamily="2" charset="0"/>
                <a:cs typeface="Times New Roman" panose="02020603050405020304" pitchFamily="18" charset="0"/>
              </a:rPr>
              <a:t>create a game called “The Flame</a:t>
            </a:r>
            <a:r>
              <a:rPr lang="en-IN" altLang="en-US" sz="2200" dirty="0">
                <a:solidFill>
                  <a:schemeClr val="bg1">
                    <a:lumMod val="95000"/>
                  </a:schemeClr>
                </a:solidFill>
                <a:latin typeface="Bubblegum Sans" panose="02000506000000020004" pitchFamily="2" charset="0"/>
                <a:cs typeface="Times New Roman" panose="02020603050405020304" pitchFamily="18" charset="0"/>
              </a:rPr>
              <a:t>s</a:t>
            </a:r>
            <a:r>
              <a:rPr lang="en-US" sz="2200" dirty="0">
                <a:solidFill>
                  <a:schemeClr val="bg1">
                    <a:lumMod val="95000"/>
                  </a:schemeClr>
                </a:solidFill>
                <a:latin typeface="Bubblegum Sans" panose="02000506000000020004" pitchFamily="2" charset="0"/>
                <a:cs typeface="Times New Roman" panose="02020603050405020304" pitchFamily="18" charset="0"/>
              </a:rPr>
              <a:t>” using </a:t>
            </a:r>
            <a:r>
              <a:rPr lang="en-IN" altLang="en-US" sz="2200" dirty="0">
                <a:solidFill>
                  <a:schemeClr val="bg1">
                    <a:lumMod val="95000"/>
                  </a:schemeClr>
                </a:solidFill>
                <a:latin typeface="Bubblegum Sans" panose="02000506000000020004" pitchFamily="2" charset="0"/>
                <a:cs typeface="Times New Roman" panose="02020603050405020304" pitchFamily="18" charset="0"/>
              </a:rPr>
              <a:t>U</a:t>
            </a:r>
            <a:r>
              <a:rPr lang="en-US" sz="2200" dirty="0">
                <a:solidFill>
                  <a:schemeClr val="bg1">
                    <a:lumMod val="95000"/>
                  </a:schemeClr>
                </a:solidFill>
                <a:latin typeface="Bubblegum Sans" panose="02000506000000020004" pitchFamily="2" charset="0"/>
                <a:cs typeface="Times New Roman" panose="02020603050405020304" pitchFamily="18" charset="0"/>
              </a:rPr>
              <a:t>nity </a:t>
            </a:r>
            <a:r>
              <a:rPr lang="en-IN" altLang="en-US" sz="2200" dirty="0">
                <a:solidFill>
                  <a:schemeClr val="bg1">
                    <a:lumMod val="95000"/>
                  </a:schemeClr>
                </a:solidFill>
                <a:latin typeface="Bubblegum Sans" panose="02000506000000020004" pitchFamily="2" charset="0"/>
                <a:cs typeface="Times New Roman" panose="02020603050405020304" pitchFamily="18" charset="0"/>
              </a:rPr>
              <a:t>Game</a:t>
            </a:r>
            <a:r>
              <a:rPr lang="en-US" sz="2200" dirty="0">
                <a:solidFill>
                  <a:schemeClr val="bg1">
                    <a:lumMod val="95000"/>
                  </a:schemeClr>
                </a:solidFill>
                <a:latin typeface="Bubblegum Sans" panose="02000506000000020004" pitchFamily="2" charset="0"/>
                <a:cs typeface="Times New Roman" panose="02020603050405020304" pitchFamily="18" charset="0"/>
              </a:rPr>
              <a:t> </a:t>
            </a:r>
            <a:r>
              <a:rPr lang="en-IN" altLang="en-US" sz="2200" dirty="0">
                <a:solidFill>
                  <a:schemeClr val="bg1">
                    <a:lumMod val="95000"/>
                  </a:schemeClr>
                </a:solidFill>
                <a:latin typeface="Bubblegum Sans" panose="02000506000000020004" pitchFamily="2" charset="0"/>
                <a:cs typeface="Times New Roman" panose="02020603050405020304" pitchFamily="18" charset="0"/>
              </a:rPr>
              <a:t>E</a:t>
            </a:r>
            <a:r>
              <a:rPr lang="en-US" sz="2200" dirty="0">
                <a:solidFill>
                  <a:schemeClr val="bg1">
                    <a:lumMod val="95000"/>
                  </a:schemeClr>
                </a:solidFill>
                <a:latin typeface="Bubblegum Sans" panose="02000506000000020004" pitchFamily="2" charset="0"/>
                <a:cs typeface="Times New Roman" panose="02020603050405020304" pitchFamily="18" charset="0"/>
              </a:rPr>
              <a:t>ngine.</a:t>
            </a:r>
            <a:endParaRPr lang="en-US" sz="2200" dirty="0">
              <a:solidFill>
                <a:schemeClr val="bg1">
                  <a:lumMod val="95000"/>
                </a:schemeClr>
              </a:solidFill>
              <a:latin typeface="Bubblegum Sans" panose="02000506000000020004" pitchFamily="2" charset="0"/>
              <a:cs typeface="Times New Roman" panose="02020603050405020304" pitchFamily="18" charset="0"/>
            </a:endParaRPr>
          </a:p>
          <a:p>
            <a:pPr>
              <a:lnSpc>
                <a:spcPct val="150000"/>
              </a:lnSpc>
            </a:pPr>
            <a:r>
              <a:rPr lang="en-US" sz="2200" dirty="0">
                <a:solidFill>
                  <a:schemeClr val="bg1">
                    <a:lumMod val="95000"/>
                  </a:schemeClr>
                </a:solidFill>
                <a:latin typeface="Bubblegum Sans" panose="02000506000000020004" pitchFamily="2" charset="0"/>
                <a:cs typeface="Times New Roman" panose="02020603050405020304" pitchFamily="18" charset="0"/>
              </a:rPr>
              <a:t>This project is a game that is simple and fun to play. This game is a </a:t>
            </a:r>
            <a:r>
              <a:rPr lang="en-IN" altLang="en-US" sz="2200" dirty="0">
                <a:solidFill>
                  <a:schemeClr val="bg1">
                    <a:lumMod val="95000"/>
                  </a:schemeClr>
                </a:solidFill>
                <a:latin typeface="Bubblegum Sans" panose="02000506000000020004" pitchFamily="2" charset="0"/>
                <a:cs typeface="Times New Roman" panose="02020603050405020304" pitchFamily="18" charset="0"/>
              </a:rPr>
              <a:t>2D</a:t>
            </a:r>
            <a:r>
              <a:rPr lang="en-US" sz="2200" dirty="0">
                <a:solidFill>
                  <a:schemeClr val="bg1">
                    <a:lumMod val="95000"/>
                  </a:schemeClr>
                </a:solidFill>
                <a:latin typeface="Bubblegum Sans" panose="02000506000000020004" pitchFamily="2" charset="0"/>
                <a:cs typeface="Times New Roman" panose="02020603050405020304" pitchFamily="18" charset="0"/>
              </a:rPr>
              <a:t> shooter game. The gameplay is simple, the enemies are spawned in waves. If the player defeats all the enemies the next wave is spawned. When the player defeats all the enemies of the last wave the boss spawns. If the player defeats the boss then the player wins.</a:t>
            </a:r>
            <a:endParaRPr lang="en-US" sz="2200" dirty="0">
              <a:solidFill>
                <a:schemeClr val="bg1">
                  <a:lumMod val="95000"/>
                </a:schemeClr>
              </a:solidFill>
              <a:latin typeface="Bubblegum Sans" panose="02000506000000020004" pitchFamily="2" charset="0"/>
              <a:cs typeface="Times New Roman" panose="02020603050405020304" pitchFamily="18" charset="0"/>
            </a:endParaRPr>
          </a:p>
          <a:p>
            <a:pPr>
              <a:lnSpc>
                <a:spcPct val="150000"/>
              </a:lnSpc>
            </a:pPr>
            <a:r>
              <a:rPr lang="en-US" sz="2200" dirty="0">
                <a:solidFill>
                  <a:schemeClr val="bg1">
                    <a:lumMod val="95000"/>
                  </a:schemeClr>
                </a:solidFill>
                <a:latin typeface="Bubblegum Sans" panose="02000506000000020004" pitchFamily="2" charset="0"/>
                <a:cs typeface="Times New Roman" panose="02020603050405020304" pitchFamily="18" charset="0"/>
              </a:rPr>
              <a:t>The game also presents different types of enemies, so the player has to change how they play to defeat each of the enemies. There are many different types of weapons in the game, they have different stats so they player can choose the weapon that best suits their gameplay style.</a:t>
            </a:r>
            <a:endParaRPr lang="en-US" sz="2200" dirty="0">
              <a:solidFill>
                <a:schemeClr val="bg1">
                  <a:lumMod val="95000"/>
                </a:schemeClr>
              </a:solidFill>
              <a:latin typeface="Bubblegum Sans" panose="02000506000000020004" pitchFamily="2" charset="0"/>
              <a:cs typeface="Times New Roman" panose="02020603050405020304" pitchFamily="18" charset="0"/>
            </a:endParaRPr>
          </a:p>
          <a:p>
            <a:pPr marL="0" indent="0">
              <a:lnSpc>
                <a:spcPct val="150000"/>
              </a:lnSpc>
              <a:buNone/>
            </a:pPr>
            <a:endParaRPr lang="en-US" sz="1500" dirty="0">
              <a:solidFill>
                <a:schemeClr val="bg1">
                  <a:lumMod val="95000"/>
                </a:schemeClr>
              </a:solidFill>
              <a:latin typeface="Bubblegum Sans" panose="02000506000000020004" pitchFamily="2"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cstate="email"/>
          <a:stretch>
            <a:fillRect/>
          </a:stretch>
        </p:blipFill>
        <p:spPr>
          <a:xfrm>
            <a:off x="0" y="0"/>
            <a:ext cx="12192000" cy="6858000"/>
          </a:xfrm>
          <a:prstGeom prst="rect">
            <a:avLst/>
          </a:prstGeom>
          <a:ln w="88900" cap="sq" cmpd="thickThin">
            <a:solidFill>
              <a:srgbClr val="000000"/>
            </a:solidFill>
            <a:prstDash val="solid"/>
            <a:miter lim="800000"/>
            <a:headEnd/>
            <a:tailEnd/>
          </a:ln>
          <a:effectLst>
            <a:innerShdw blurRad="76200">
              <a:srgbClr val="000000"/>
            </a:innerShdw>
          </a:effectLst>
        </p:spPr>
      </p:pic>
      <p:sp>
        <p:nvSpPr>
          <p:cNvPr id="2" name="Title 1"/>
          <p:cNvSpPr>
            <a:spLocks noGrp="1"/>
          </p:cNvSpPr>
          <p:nvPr>
            <p:ph type="title"/>
          </p:nvPr>
        </p:nvSpPr>
        <p:spPr/>
        <p:txBody>
          <a:bodyPr/>
          <a:lstStyle/>
          <a:p>
            <a:r>
              <a:rPr lang="en-IN" sz="4400" dirty="0">
                <a:solidFill>
                  <a:srgbClr val="FC6F30"/>
                </a:solidFill>
                <a:latin typeface="Lavigne" pitchFamily="50" charset="0"/>
              </a:rPr>
              <a:t>Hardware &amp; Software Requirements</a:t>
            </a:r>
            <a:endParaRPr lang="en-IN" dirty="0">
              <a:solidFill>
                <a:srgbClr val="FC6F30"/>
              </a:solidFill>
            </a:endParaRPr>
          </a:p>
        </p:txBody>
      </p:sp>
      <p:sp>
        <p:nvSpPr>
          <p:cNvPr id="3" name="Text Placeholder 2"/>
          <p:cNvSpPr>
            <a:spLocks noGrp="1"/>
          </p:cNvSpPr>
          <p:nvPr>
            <p:ph type="body" idx="1"/>
          </p:nvPr>
        </p:nvSpPr>
        <p:spPr/>
        <p:txBody>
          <a:bodyPr>
            <a:normAutofit/>
          </a:bodyPr>
          <a:lstStyle/>
          <a:p>
            <a:r>
              <a:rPr lang="en-IN" sz="3600" b="0" dirty="0">
                <a:solidFill>
                  <a:srgbClr val="FC6F30"/>
                </a:solidFill>
                <a:latin typeface="Lavigne" pitchFamily="50" charset="0"/>
              </a:rPr>
              <a:t>HARDWARE</a:t>
            </a:r>
            <a:endParaRPr lang="en-IN" sz="3600" b="0" dirty="0">
              <a:solidFill>
                <a:srgbClr val="FC6F30"/>
              </a:solidFill>
              <a:latin typeface="Lavigne" pitchFamily="50" charset="0"/>
            </a:endParaRPr>
          </a:p>
        </p:txBody>
      </p:sp>
      <p:sp>
        <p:nvSpPr>
          <p:cNvPr id="5" name="Text Placeholder 4"/>
          <p:cNvSpPr>
            <a:spLocks noGrp="1"/>
          </p:cNvSpPr>
          <p:nvPr>
            <p:ph type="body" sz="quarter" idx="3"/>
          </p:nvPr>
        </p:nvSpPr>
        <p:spPr/>
        <p:txBody>
          <a:bodyPr>
            <a:normAutofit/>
          </a:bodyPr>
          <a:lstStyle/>
          <a:p>
            <a:r>
              <a:rPr lang="en-IN" sz="3600" b="0" dirty="0">
                <a:solidFill>
                  <a:srgbClr val="FC6F30"/>
                </a:solidFill>
                <a:latin typeface="Lavigne" pitchFamily="50" charset="0"/>
              </a:rPr>
              <a:t>SOFTWARE</a:t>
            </a:r>
            <a:endParaRPr lang="en-IN" sz="3600" b="0" dirty="0">
              <a:solidFill>
                <a:srgbClr val="FC6F30"/>
              </a:solidFill>
              <a:latin typeface="Lavigne" pitchFamily="50" charset="0"/>
            </a:endParaRPr>
          </a:p>
        </p:txBody>
      </p:sp>
      <p:graphicFrame>
        <p:nvGraphicFramePr>
          <p:cNvPr id="16" name="Table 16"/>
          <p:cNvGraphicFramePr>
            <a:graphicFrameLocks noGrp="1"/>
          </p:cNvGraphicFramePr>
          <p:nvPr>
            <p:ph sz="quarter" idx="4"/>
          </p:nvPr>
        </p:nvGraphicFramePr>
        <p:xfrm>
          <a:off x="6172200" y="2505075"/>
          <a:ext cx="5183188" cy="1396706"/>
        </p:xfrm>
        <a:graphic>
          <a:graphicData uri="http://schemas.openxmlformats.org/drawingml/2006/table">
            <a:tbl>
              <a:tblPr firstRow="1" bandRow="1">
                <a:tableStyleId>{073A0DAA-6AF3-43AB-8588-CEC1D06C72B9}</a:tableStyleId>
              </a:tblPr>
              <a:tblGrid>
                <a:gridCol w="2591594"/>
                <a:gridCol w="2591594"/>
              </a:tblGrid>
              <a:tr h="378313">
                <a:tc>
                  <a:txBody>
                    <a:bodyPr/>
                    <a:lstStyle/>
                    <a:p>
                      <a:r>
                        <a:rPr lang="en-IN" dirty="0"/>
                        <a:t>Components</a:t>
                      </a:r>
                      <a:endParaRPr lang="en-IN" dirty="0"/>
                    </a:p>
                  </a:txBody>
                  <a:tcPr/>
                </a:tc>
                <a:tc>
                  <a:txBody>
                    <a:bodyPr/>
                    <a:lstStyle/>
                    <a:p>
                      <a:r>
                        <a:rPr lang="en-IN" dirty="0"/>
                        <a:t>Minimum Requirements</a:t>
                      </a:r>
                      <a:endParaRPr lang="en-IN" dirty="0"/>
                    </a:p>
                  </a:txBody>
                  <a:tcPr/>
                </a:tc>
              </a:tr>
              <a:tr h="378313">
                <a:tc>
                  <a:txBody>
                    <a:bodyPr/>
                    <a:lstStyle/>
                    <a:p>
                      <a:r>
                        <a:rPr lang="en-IN" dirty="0"/>
                        <a:t>Operating System</a:t>
                      </a:r>
                      <a:endParaRPr lang="en-IN" dirty="0"/>
                    </a:p>
                  </a:txBody>
                  <a:tcPr/>
                </a:tc>
                <a:tc>
                  <a:txBody>
                    <a:bodyPr/>
                    <a:lstStyle/>
                    <a:p>
                      <a:r>
                        <a:rPr lang="en-IN" dirty="0"/>
                        <a:t>Windows 8 and above</a:t>
                      </a:r>
                      <a:endParaRPr lang="en-IN" dirty="0"/>
                    </a:p>
                  </a:txBody>
                  <a:tcPr/>
                </a:tc>
              </a:tr>
              <a:tr h="378313">
                <a:tc>
                  <a:txBody>
                    <a:bodyPr/>
                    <a:lstStyle/>
                    <a:p>
                      <a:r>
                        <a:rPr lang="en-IN" dirty="0"/>
                        <a:t>Graphics</a:t>
                      </a:r>
                      <a:endParaRPr lang="en-IN" dirty="0"/>
                    </a:p>
                  </a:txBody>
                  <a:tcPr/>
                </a:tc>
                <a:tc>
                  <a:txBody>
                    <a:bodyPr/>
                    <a:lstStyle/>
                    <a:p>
                      <a:r>
                        <a:rPr lang="en-IN" dirty="0" err="1"/>
                        <a:t>Nvdia</a:t>
                      </a:r>
                      <a:r>
                        <a:rPr lang="en-IN" dirty="0"/>
                        <a:t> or Intel HD Graphics</a:t>
                      </a:r>
                      <a:endParaRPr lang="en-IN" dirty="0"/>
                    </a:p>
                  </a:txBody>
                  <a:tcPr/>
                </a:tc>
              </a:tr>
            </a:tbl>
          </a:graphicData>
        </a:graphic>
      </p:graphicFrame>
      <p:graphicFrame>
        <p:nvGraphicFramePr>
          <p:cNvPr id="13" name="Table 13"/>
          <p:cNvGraphicFramePr>
            <a:graphicFrameLocks noGrp="1"/>
          </p:cNvGraphicFramePr>
          <p:nvPr>
            <p:ph sz="half" idx="2"/>
          </p:nvPr>
        </p:nvGraphicFramePr>
        <p:xfrm>
          <a:off x="839788" y="2505074"/>
          <a:ext cx="5157786" cy="4013839"/>
        </p:xfrm>
        <a:graphic>
          <a:graphicData uri="http://schemas.openxmlformats.org/drawingml/2006/table">
            <a:tbl>
              <a:tblPr firstRow="1" bandRow="1">
                <a:tableStyleId>{073A0DAA-6AF3-43AB-8588-CEC1D06C72B9}</a:tableStyleId>
              </a:tblPr>
              <a:tblGrid>
                <a:gridCol w="2578893"/>
                <a:gridCol w="2578893"/>
              </a:tblGrid>
              <a:tr h="423830">
                <a:tc>
                  <a:txBody>
                    <a:bodyPr/>
                    <a:lstStyle/>
                    <a:p>
                      <a:r>
                        <a:rPr lang="en-IN" dirty="0"/>
                        <a:t>Components</a:t>
                      </a:r>
                      <a:endParaRPr lang="en-IN" dirty="0"/>
                    </a:p>
                  </a:txBody>
                  <a:tcPr/>
                </a:tc>
                <a:tc>
                  <a:txBody>
                    <a:bodyPr/>
                    <a:lstStyle/>
                    <a:p>
                      <a:r>
                        <a:rPr lang="en-IN" dirty="0"/>
                        <a:t>Minimum Requirements</a:t>
                      </a:r>
                      <a:endParaRPr lang="en-IN" dirty="0"/>
                    </a:p>
                  </a:txBody>
                  <a:tcPr/>
                </a:tc>
              </a:tr>
              <a:tr h="800211">
                <a:tc>
                  <a:txBody>
                    <a:bodyPr/>
                    <a:lstStyle/>
                    <a:p>
                      <a:r>
                        <a:rPr lang="en-IN" dirty="0"/>
                        <a:t>Processor</a:t>
                      </a:r>
                      <a:endParaRPr lang="en-IN" dirty="0"/>
                    </a:p>
                  </a:txBody>
                  <a:tcPr/>
                </a:tc>
                <a:tc>
                  <a:txBody>
                    <a:bodyPr/>
                    <a:lstStyle/>
                    <a:p>
                      <a:r>
                        <a:rPr lang="it-IT" sz="1800" b="0" i="0" kern="1200" dirty="0">
                          <a:solidFill>
                            <a:schemeClr val="dk1"/>
                          </a:solidFill>
                          <a:effectLst/>
                          <a:latin typeface="+mn-lt"/>
                          <a:ea typeface="+mn-ea"/>
                          <a:cs typeface="+mn-cs"/>
                        </a:rPr>
                        <a:t>Intel Core 2 Duo E5200 </a:t>
                      </a:r>
                      <a:r>
                        <a:rPr lang="en-US" dirty="0"/>
                        <a:t>or above</a:t>
                      </a:r>
                      <a:endParaRPr lang="en-IN" dirty="0"/>
                    </a:p>
                  </a:txBody>
                  <a:tcPr/>
                </a:tc>
              </a:tr>
              <a:tr h="617659">
                <a:tc>
                  <a:txBody>
                    <a:bodyPr/>
                    <a:lstStyle/>
                    <a:p>
                      <a:r>
                        <a:rPr lang="en-IN" dirty="0"/>
                        <a:t>RAM</a:t>
                      </a:r>
                      <a:endParaRPr lang="en-IN" dirty="0"/>
                    </a:p>
                  </a:txBody>
                  <a:tcPr/>
                </a:tc>
                <a:tc>
                  <a:txBody>
                    <a:bodyPr/>
                    <a:lstStyle/>
                    <a:p>
                      <a:r>
                        <a:rPr lang="en-IN" dirty="0"/>
                        <a:t>4 GB</a:t>
                      </a:r>
                      <a:endParaRPr lang="en-IN" dirty="0"/>
                    </a:p>
                  </a:txBody>
                  <a:tcPr/>
                </a:tc>
              </a:tr>
              <a:tr h="617659">
                <a:tc>
                  <a:txBody>
                    <a:bodyPr/>
                    <a:lstStyle/>
                    <a:p>
                      <a:r>
                        <a:rPr lang="en-IN" dirty="0"/>
                        <a:t>HDD</a:t>
                      </a:r>
                      <a:endParaRPr lang="en-IN" dirty="0"/>
                    </a:p>
                  </a:txBody>
                  <a:tcPr/>
                </a:tc>
                <a:tc>
                  <a:txBody>
                    <a:bodyPr/>
                    <a:lstStyle/>
                    <a:p>
                      <a:r>
                        <a:rPr lang="en-IN" dirty="0"/>
                        <a:t>256 GB</a:t>
                      </a:r>
                      <a:endParaRPr lang="en-IN" dirty="0"/>
                    </a:p>
                  </a:txBody>
                  <a:tcPr/>
                </a:tc>
              </a:tr>
              <a:tr h="617659">
                <a:tc>
                  <a:txBody>
                    <a:bodyPr/>
                    <a:lstStyle/>
                    <a:p>
                      <a:r>
                        <a:rPr lang="en-IN" dirty="0"/>
                        <a:t>Graphics</a:t>
                      </a:r>
                      <a:endParaRPr lang="en-IN" dirty="0"/>
                    </a:p>
                  </a:txBody>
                  <a:tcPr/>
                </a:tc>
                <a:tc>
                  <a:txBody>
                    <a:bodyPr/>
                    <a:lstStyle/>
                    <a:p>
                      <a:r>
                        <a:rPr lang="en-IN" sz="1800" b="0" i="0" kern="1200" dirty="0">
                          <a:solidFill>
                            <a:schemeClr val="dk1"/>
                          </a:solidFill>
                          <a:effectLst/>
                          <a:latin typeface="+mn-lt"/>
                          <a:ea typeface="+mn-ea"/>
                          <a:cs typeface="+mn-cs"/>
                        </a:rPr>
                        <a:t>GeForce 9800GTX (1GB) or  Intel HD 3000 or above</a:t>
                      </a:r>
                      <a:endParaRPr lang="en-IN" dirty="0"/>
                    </a:p>
                  </a:txBody>
                  <a:tcPr/>
                </a:tc>
              </a:tr>
              <a:tr h="607569">
                <a:tc>
                  <a:txBody>
                    <a:bodyPr/>
                    <a:lstStyle/>
                    <a:p>
                      <a:r>
                        <a:rPr lang="en-IN" dirty="0"/>
                        <a:t>Basic Components</a:t>
                      </a:r>
                      <a:endParaRPr lang="en-IN" dirty="0"/>
                    </a:p>
                  </a:txBody>
                  <a:tcPr/>
                </a:tc>
                <a:tc>
                  <a:txBody>
                    <a:bodyPr/>
                    <a:lstStyle/>
                    <a:p>
                      <a:r>
                        <a:rPr lang="en-IN" dirty="0"/>
                        <a:t>Mouse, Keyboard, Speakers.</a:t>
                      </a:r>
                      <a:endParaRPr lang="en-IN"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a:off x="81280" y="90170"/>
            <a:ext cx="12192000" cy="6858000"/>
          </a:xfrm>
          <a:prstGeom prst="rect">
            <a:avLst/>
          </a:prstGeom>
          <a:ln w="88900" cap="sq" cmpd="thickThin">
            <a:solidFill>
              <a:srgbClr val="000000"/>
            </a:solidFill>
            <a:prstDash val="solid"/>
            <a:miter lim="800000"/>
            <a:headEnd/>
            <a:tailEnd/>
          </a:ln>
          <a:effectLst>
            <a:innerShdw blurRad="76200">
              <a:srgbClr val="000000"/>
            </a:innerShdw>
          </a:effectLst>
        </p:spPr>
      </p:pic>
      <p:sp>
        <p:nvSpPr>
          <p:cNvPr id="2" name="Title 1"/>
          <p:cNvSpPr>
            <a:spLocks noGrp="1"/>
          </p:cNvSpPr>
          <p:nvPr>
            <p:ph type="title"/>
          </p:nvPr>
        </p:nvSpPr>
        <p:spPr>
          <a:xfrm>
            <a:off x="2971165" y="0"/>
            <a:ext cx="5994400" cy="1325880"/>
          </a:xfrm>
        </p:spPr>
        <p:txBody>
          <a:bodyPr>
            <a:normAutofit/>
          </a:bodyPr>
          <a:lstStyle/>
          <a:p>
            <a:pPr algn="ctr"/>
            <a:r>
              <a:rPr lang="en-IN" sz="4800" dirty="0">
                <a:solidFill>
                  <a:srgbClr val="FC6F30"/>
                </a:solidFill>
                <a:latin typeface="Lavigne" pitchFamily="50" charset="0"/>
              </a:rPr>
              <a:t>Player</a:t>
            </a:r>
            <a:endParaRPr lang="en-IN" sz="4800" dirty="0">
              <a:solidFill>
                <a:srgbClr val="FC6F30"/>
              </a:solidFill>
              <a:latin typeface="Lavigne" pitchFamily="50" charset="0"/>
            </a:endParaRPr>
          </a:p>
        </p:txBody>
      </p:sp>
      <p:sp>
        <p:nvSpPr>
          <p:cNvPr id="24" name="TextBox 23"/>
          <p:cNvSpPr txBox="1"/>
          <p:nvPr/>
        </p:nvSpPr>
        <p:spPr>
          <a:xfrm>
            <a:off x="332740" y="1097915"/>
            <a:ext cx="11270615" cy="5469890"/>
          </a:xfrm>
          <a:prstGeom prst="rect">
            <a:avLst/>
          </a:prstGeom>
          <a:noFill/>
        </p:spPr>
        <p:txBody>
          <a:bodyPr wrap="square" rtlCol="0">
            <a:spAutoFit/>
          </a:bodyPr>
          <a:lstStyle/>
          <a:p>
            <a:pPr marL="342900" indent="-342900">
              <a:lnSpc>
                <a:spcPct val="110000"/>
              </a:lnSpc>
              <a:buFont typeface="Arial" panose="020B0604020202020204" pitchFamily="34" charset="0"/>
              <a:buChar char="•"/>
            </a:pPr>
            <a:r>
              <a:rPr lang="en-IN" sz="3200" dirty="0">
                <a:solidFill>
                  <a:schemeClr val="bg1">
                    <a:lumMod val="95000"/>
                  </a:schemeClr>
                </a:solidFill>
                <a:latin typeface="Bubblegum Sans" panose="02000506000000020004" pitchFamily="2" charset="0"/>
              </a:rPr>
              <a:t>The player will have two animations, </a:t>
            </a:r>
            <a:r>
              <a:rPr lang="en-IN" sz="3200" dirty="0">
                <a:solidFill>
                  <a:srgbClr val="FC6F30"/>
                </a:solidFill>
                <a:latin typeface="Bubblegum Sans" panose="02000506000000020004" pitchFamily="2" charset="0"/>
              </a:rPr>
              <a:t>walk</a:t>
            </a:r>
            <a:r>
              <a:rPr lang="en-IN" sz="3200" dirty="0">
                <a:solidFill>
                  <a:schemeClr val="bg1">
                    <a:lumMod val="95000"/>
                  </a:schemeClr>
                </a:solidFill>
                <a:latin typeface="Bubblegum Sans" panose="02000506000000020004" pitchFamily="2" charset="0"/>
              </a:rPr>
              <a:t> animation and a </a:t>
            </a:r>
            <a:r>
              <a:rPr lang="en-IN" sz="3200" dirty="0">
                <a:solidFill>
                  <a:srgbClr val="FC6F30"/>
                </a:solidFill>
                <a:latin typeface="Bubblegum Sans" panose="02000506000000020004" pitchFamily="2" charset="0"/>
              </a:rPr>
              <a:t>wiggling</a:t>
            </a:r>
            <a:r>
              <a:rPr lang="en-IN" sz="3200" dirty="0">
                <a:solidFill>
                  <a:schemeClr val="bg1">
                    <a:lumMod val="95000"/>
                  </a:schemeClr>
                </a:solidFill>
                <a:latin typeface="Bubblegum Sans" panose="02000506000000020004" pitchFamily="2" charset="0"/>
              </a:rPr>
              <a:t> animation (idle). </a:t>
            </a:r>
            <a:endParaRPr lang="en-IN" sz="3200" dirty="0">
              <a:solidFill>
                <a:schemeClr val="bg1">
                  <a:lumMod val="95000"/>
                </a:schemeClr>
              </a:solidFill>
              <a:latin typeface="Bubblegum Sans" panose="02000506000000020004" pitchFamily="2" charset="0"/>
            </a:endParaRPr>
          </a:p>
          <a:p>
            <a:pPr marL="342900" indent="-342900">
              <a:lnSpc>
                <a:spcPct val="110000"/>
              </a:lnSpc>
              <a:buFont typeface="Arial" panose="020B0604020202020204" pitchFamily="34" charset="0"/>
              <a:buChar char="•"/>
            </a:pPr>
            <a:r>
              <a:rPr lang="en-IN" sz="3200" dirty="0">
                <a:solidFill>
                  <a:schemeClr val="bg1">
                    <a:lumMod val="95000"/>
                  </a:schemeClr>
                </a:solidFill>
                <a:latin typeface="Bubblegum Sans" panose="02000506000000020004" pitchFamily="2" charset="0"/>
              </a:rPr>
              <a:t>The wiggling animation is to give the player some life.</a:t>
            </a:r>
            <a:endParaRPr lang="en-IN" sz="3200" dirty="0">
              <a:solidFill>
                <a:schemeClr val="bg1">
                  <a:lumMod val="95000"/>
                </a:schemeClr>
              </a:solidFill>
              <a:latin typeface="Bubblegum Sans" panose="02000506000000020004" pitchFamily="2" charset="0"/>
            </a:endParaRPr>
          </a:p>
          <a:p>
            <a:pPr marL="342900" indent="-342900">
              <a:lnSpc>
                <a:spcPct val="110000"/>
              </a:lnSpc>
              <a:buFont typeface="Arial" panose="020B0604020202020204" pitchFamily="34" charset="0"/>
              <a:buChar char="•"/>
            </a:pPr>
            <a:r>
              <a:rPr lang="en-IN" sz="3200" dirty="0">
                <a:solidFill>
                  <a:schemeClr val="bg1">
                    <a:lumMod val="95000"/>
                  </a:schemeClr>
                </a:solidFill>
                <a:latin typeface="Bubblegum Sans" panose="02000506000000020004" pitchFamily="2" charset="0"/>
              </a:rPr>
              <a:t>The player is controlled using </a:t>
            </a:r>
            <a:r>
              <a:rPr lang="en-IN" sz="3200" dirty="0">
                <a:solidFill>
                  <a:srgbClr val="FC6F30"/>
                </a:solidFill>
                <a:latin typeface="Bubblegum Sans" panose="02000506000000020004" pitchFamily="2" charset="0"/>
              </a:rPr>
              <a:t>W,A,S,D</a:t>
            </a:r>
            <a:r>
              <a:rPr lang="en-IN" sz="3200" dirty="0">
                <a:solidFill>
                  <a:schemeClr val="bg1">
                    <a:lumMod val="95000"/>
                  </a:schemeClr>
                </a:solidFill>
                <a:latin typeface="Bubblegum Sans" panose="02000506000000020004" pitchFamily="2" charset="0"/>
              </a:rPr>
              <a:t> keys. </a:t>
            </a:r>
            <a:endParaRPr lang="en-IN" sz="3200" dirty="0">
              <a:solidFill>
                <a:schemeClr val="bg1">
                  <a:lumMod val="95000"/>
                </a:schemeClr>
              </a:solidFill>
              <a:latin typeface="Bubblegum Sans" panose="02000506000000020004" pitchFamily="2" charset="0"/>
            </a:endParaRPr>
          </a:p>
          <a:p>
            <a:pPr marL="342900" indent="-342900">
              <a:lnSpc>
                <a:spcPct val="110000"/>
              </a:lnSpc>
              <a:buFont typeface="Arial" panose="020B0604020202020204" pitchFamily="34" charset="0"/>
              <a:buChar char="•"/>
            </a:pPr>
            <a:r>
              <a:rPr lang="en-IN" sz="3200" dirty="0">
                <a:solidFill>
                  <a:schemeClr val="bg1">
                    <a:lumMod val="95000"/>
                  </a:schemeClr>
                </a:solidFill>
                <a:latin typeface="Bubblegum Sans" panose="02000506000000020004" pitchFamily="2" charset="0"/>
              </a:rPr>
              <a:t>The player can shoot by pointing the cursor and pressing the LMB.</a:t>
            </a:r>
            <a:endParaRPr lang="en-IN" sz="3200" dirty="0">
              <a:solidFill>
                <a:schemeClr val="bg1">
                  <a:lumMod val="95000"/>
                </a:schemeClr>
              </a:solidFill>
              <a:latin typeface="Bubblegum Sans" panose="02000506000000020004" pitchFamily="2" charset="0"/>
            </a:endParaRPr>
          </a:p>
          <a:p>
            <a:pPr marL="342900" indent="-342900">
              <a:lnSpc>
                <a:spcPct val="110000"/>
              </a:lnSpc>
              <a:buFont typeface="Arial" panose="020B0604020202020204" pitchFamily="34" charset="0"/>
              <a:buChar char="•"/>
            </a:pPr>
            <a:r>
              <a:rPr lang="en-IN" sz="3200" dirty="0">
                <a:solidFill>
                  <a:schemeClr val="bg1">
                    <a:lumMod val="95000"/>
                  </a:schemeClr>
                </a:solidFill>
                <a:latin typeface="Bubblegum Sans" panose="02000506000000020004" pitchFamily="2" charset="0"/>
              </a:rPr>
              <a:t>The player has </a:t>
            </a:r>
            <a:r>
              <a:rPr lang="en-IN" sz="3200" dirty="0">
                <a:solidFill>
                  <a:srgbClr val="FC6F30"/>
                </a:solidFill>
                <a:latin typeface="Bubblegum Sans" panose="02000506000000020004" pitchFamily="2" charset="0"/>
              </a:rPr>
              <a:t>5 HP</a:t>
            </a:r>
            <a:r>
              <a:rPr lang="en-IN" sz="3200" dirty="0">
                <a:solidFill>
                  <a:schemeClr val="bg1">
                    <a:lumMod val="95000"/>
                  </a:schemeClr>
                </a:solidFill>
                <a:latin typeface="Bubblegum Sans" panose="02000506000000020004" pitchFamily="2" charset="0"/>
              </a:rPr>
              <a:t>. Each is denoted as a heart in the UI.</a:t>
            </a:r>
            <a:endParaRPr lang="en-IN" sz="3200" dirty="0">
              <a:solidFill>
                <a:schemeClr val="bg1">
                  <a:lumMod val="95000"/>
                </a:schemeClr>
              </a:solidFill>
              <a:latin typeface="Bubblegum Sans" panose="02000506000000020004" pitchFamily="2" charset="0"/>
            </a:endParaRPr>
          </a:p>
          <a:p>
            <a:pPr marL="342900" indent="-342900">
              <a:lnSpc>
                <a:spcPct val="110000"/>
              </a:lnSpc>
              <a:buFont typeface="Arial" panose="020B0604020202020204" pitchFamily="34" charset="0"/>
              <a:buChar char="•"/>
            </a:pPr>
            <a:r>
              <a:rPr lang="en-IN" sz="3200" dirty="0">
                <a:solidFill>
                  <a:schemeClr val="bg1">
                    <a:lumMod val="95000"/>
                  </a:schemeClr>
                </a:solidFill>
                <a:latin typeface="Bubblegum Sans" panose="02000506000000020004" pitchFamily="2" charset="0"/>
              </a:rPr>
              <a:t>The player can replenish their HP by picking up a Heart that is dropped when an enemy is defeated.</a:t>
            </a:r>
            <a:endParaRPr lang="en-IN" sz="3200" dirty="0">
              <a:solidFill>
                <a:schemeClr val="bg1">
                  <a:lumMod val="95000"/>
                </a:schemeClr>
              </a:solidFill>
              <a:latin typeface="Bubblegum Sans" panose="02000506000000020004" pitchFamily="2" charset="0"/>
            </a:endParaRPr>
          </a:p>
          <a:p>
            <a:pPr marL="342900" indent="-342900">
              <a:lnSpc>
                <a:spcPct val="110000"/>
              </a:lnSpc>
              <a:buFont typeface="Arial" panose="020B0604020202020204" pitchFamily="34" charset="0"/>
              <a:buChar char="•"/>
            </a:pPr>
            <a:r>
              <a:rPr lang="en-IN" sz="3200" dirty="0">
                <a:solidFill>
                  <a:schemeClr val="bg1">
                    <a:lumMod val="95000"/>
                  </a:schemeClr>
                </a:solidFill>
                <a:latin typeface="Bubblegum Sans" panose="02000506000000020004" pitchFamily="2" charset="0"/>
              </a:rPr>
              <a:t>If the player health </a:t>
            </a:r>
            <a:r>
              <a:rPr lang="en-IN" sz="3200" dirty="0">
                <a:solidFill>
                  <a:srgbClr val="FF0000"/>
                </a:solidFill>
                <a:latin typeface="Bubblegum Sans" panose="02000506000000020004" pitchFamily="2" charset="0"/>
              </a:rPr>
              <a:t>&lt;=</a:t>
            </a:r>
            <a:r>
              <a:rPr lang="en-IN" sz="3200" dirty="0">
                <a:solidFill>
                  <a:schemeClr val="bg1">
                    <a:lumMod val="95000"/>
                  </a:schemeClr>
                </a:solidFill>
                <a:latin typeface="Bubblegum Sans" panose="02000506000000020004" pitchFamily="2" charset="0"/>
              </a:rPr>
              <a:t> 0 then the scene transition to the lost scene. </a:t>
            </a:r>
            <a:endParaRPr lang="en-IN" sz="3200" dirty="0">
              <a:solidFill>
                <a:schemeClr val="bg1">
                  <a:lumMod val="95000"/>
                </a:schemeClr>
              </a:solidFill>
              <a:latin typeface="Bubblegum Sans" panose="02000506000000020004" pitchFamily="2" charset="0"/>
            </a:endParaRPr>
          </a:p>
          <a:p>
            <a:pPr marL="342900" indent="-342900">
              <a:lnSpc>
                <a:spcPct val="110000"/>
              </a:lnSpc>
              <a:buFont typeface="Arial" panose="020B0604020202020204" pitchFamily="34" charset="0"/>
              <a:buChar char="•"/>
            </a:pPr>
            <a:endParaRPr lang="en-IN" sz="3000" dirty="0">
              <a:solidFill>
                <a:schemeClr val="bg1">
                  <a:lumMod val="95000"/>
                </a:schemeClr>
              </a:solidFill>
              <a:latin typeface="Bubblegum Sans" panose="02000506000000020004"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a:off x="0" y="0"/>
            <a:ext cx="12192000" cy="6858000"/>
          </a:xfrm>
          <a:prstGeom prst="rect">
            <a:avLst/>
          </a:prstGeom>
          <a:ln w="88900" cap="sq" cmpd="thickThin">
            <a:solidFill>
              <a:srgbClr val="000000"/>
            </a:solidFill>
            <a:prstDash val="solid"/>
            <a:miter lim="800000"/>
            <a:headEnd/>
            <a:tailEnd/>
          </a:ln>
          <a:effectLst>
            <a:innerShdw blurRad="76200">
              <a:srgbClr val="000000"/>
            </a:innerShdw>
          </a:effectLst>
        </p:spPr>
      </p:pic>
      <p:sp>
        <p:nvSpPr>
          <p:cNvPr id="2" name="Title 1"/>
          <p:cNvSpPr>
            <a:spLocks noGrp="1"/>
          </p:cNvSpPr>
          <p:nvPr>
            <p:ph type="title"/>
          </p:nvPr>
        </p:nvSpPr>
        <p:spPr>
          <a:xfrm>
            <a:off x="5923406" y="-197356"/>
            <a:ext cx="6139092" cy="1325563"/>
          </a:xfrm>
        </p:spPr>
        <p:txBody>
          <a:bodyPr/>
          <a:lstStyle/>
          <a:p>
            <a:r>
              <a:rPr lang="en-IN" dirty="0">
                <a:solidFill>
                  <a:srgbClr val="FC6F30"/>
                </a:solidFill>
                <a:latin typeface="Lavigne" pitchFamily="50" charset="0"/>
              </a:rPr>
              <a:t>Projectile</a:t>
            </a:r>
            <a:endParaRPr lang="en-IN" dirty="0">
              <a:solidFill>
                <a:srgbClr val="FC6F30"/>
              </a:solidFill>
              <a:latin typeface="Lavigne" pitchFamily="50" charset="0"/>
            </a:endParaRPr>
          </a:p>
        </p:txBody>
      </p:sp>
      <p:sp>
        <p:nvSpPr>
          <p:cNvPr id="16" name="TextBox 15"/>
          <p:cNvSpPr txBox="1"/>
          <p:nvPr/>
        </p:nvSpPr>
        <p:spPr>
          <a:xfrm>
            <a:off x="6599157" y="1122716"/>
            <a:ext cx="5607211" cy="4493538"/>
          </a:xfrm>
          <a:prstGeom prst="rect">
            <a:avLst/>
          </a:prstGeom>
          <a:noFill/>
        </p:spPr>
        <p:txBody>
          <a:bodyPr wrap="square" rtlCol="0">
            <a:spAutoFit/>
          </a:bodyPr>
          <a:lstStyle/>
          <a:p>
            <a:pPr marL="342900" indent="-342900">
              <a:buFont typeface="Arial" panose="020B0604020202020204" pitchFamily="34" charset="0"/>
              <a:buChar char="•"/>
            </a:pPr>
            <a:r>
              <a:rPr lang="en-IN" sz="2600" dirty="0">
                <a:solidFill>
                  <a:schemeClr val="bg1">
                    <a:lumMod val="95000"/>
                  </a:schemeClr>
                </a:solidFill>
                <a:latin typeface="Bubblegum Sans" panose="02000506000000020004" pitchFamily="2" charset="0"/>
              </a:rPr>
              <a:t>When LMB is pressed, the projectile object is instantiated and is translated toward a specific direction based on the cursor’s position.</a:t>
            </a:r>
            <a:endParaRPr lang="en-IN" sz="2600" dirty="0">
              <a:solidFill>
                <a:schemeClr val="bg1">
                  <a:lumMod val="95000"/>
                </a:schemeClr>
              </a:solidFill>
              <a:latin typeface="Bubblegum Sans" panose="02000506000000020004" pitchFamily="2" charset="0"/>
            </a:endParaRPr>
          </a:p>
          <a:p>
            <a:pPr marL="342900" indent="-342900">
              <a:buFont typeface="Arial" panose="020B0604020202020204" pitchFamily="34" charset="0"/>
              <a:buChar char="•"/>
            </a:pPr>
            <a:r>
              <a:rPr lang="en-IN" sz="2600" dirty="0">
                <a:solidFill>
                  <a:schemeClr val="bg1">
                    <a:lumMod val="95000"/>
                  </a:schemeClr>
                </a:solidFill>
                <a:latin typeface="Bubblegum Sans" panose="02000506000000020004" pitchFamily="2" charset="0"/>
              </a:rPr>
              <a:t>Each weapon has different projectiles and each projectiles have different damage points.</a:t>
            </a:r>
            <a:endParaRPr lang="en-IN" sz="2600" dirty="0">
              <a:solidFill>
                <a:schemeClr val="bg1">
                  <a:lumMod val="95000"/>
                </a:schemeClr>
              </a:solidFill>
              <a:latin typeface="Bubblegum Sans" panose="02000506000000020004" pitchFamily="2" charset="0"/>
            </a:endParaRPr>
          </a:p>
          <a:p>
            <a:pPr marL="342900" indent="-342900">
              <a:buFont typeface="Arial" panose="020B0604020202020204" pitchFamily="34" charset="0"/>
              <a:buChar char="•"/>
            </a:pPr>
            <a:r>
              <a:rPr lang="en-IN" sz="2600" dirty="0">
                <a:solidFill>
                  <a:schemeClr val="bg1">
                    <a:lumMod val="95000"/>
                  </a:schemeClr>
                </a:solidFill>
                <a:latin typeface="Bubblegum Sans" panose="02000506000000020004" pitchFamily="2" charset="0"/>
              </a:rPr>
              <a:t>The Ranged enemy also finds the player position and instantiates the projectile. This projectile works the same way.</a:t>
            </a:r>
            <a:endParaRPr lang="en-IN" sz="2600" dirty="0">
              <a:solidFill>
                <a:schemeClr val="bg1">
                  <a:lumMod val="95000"/>
                </a:schemeClr>
              </a:solidFill>
              <a:latin typeface="Bubblegum Sans" panose="02000506000000020004" pitchFamily="2" charset="0"/>
            </a:endParaRPr>
          </a:p>
          <a:p>
            <a:endParaRPr lang="en-IN" sz="2600" dirty="0">
              <a:solidFill>
                <a:schemeClr val="bg1">
                  <a:lumMod val="95000"/>
                </a:schemeClr>
              </a:solidFill>
              <a:latin typeface="Bubblegum Sans" panose="02000506000000020004" pitchFamily="2" charset="0"/>
            </a:endParaRPr>
          </a:p>
        </p:txBody>
      </p:sp>
      <p:sp>
        <p:nvSpPr>
          <p:cNvPr id="18" name="Title 1"/>
          <p:cNvSpPr txBox="1"/>
          <p:nvPr/>
        </p:nvSpPr>
        <p:spPr>
          <a:xfrm>
            <a:off x="129500" y="-197356"/>
            <a:ext cx="567689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rgbClr val="FC6F30"/>
                </a:solidFill>
                <a:latin typeface="Lavigne" pitchFamily="50" charset="0"/>
              </a:rPr>
              <a:t>Weapons</a:t>
            </a:r>
            <a:endParaRPr lang="en-IN" dirty="0">
              <a:solidFill>
                <a:srgbClr val="FC6F30"/>
              </a:solidFill>
              <a:latin typeface="Lavigne" pitchFamily="50" charset="0"/>
            </a:endParaRPr>
          </a:p>
        </p:txBody>
      </p:sp>
      <p:sp>
        <p:nvSpPr>
          <p:cNvPr id="22" name="TextBox 21"/>
          <p:cNvSpPr txBox="1"/>
          <p:nvPr/>
        </p:nvSpPr>
        <p:spPr>
          <a:xfrm>
            <a:off x="578165" y="1127537"/>
            <a:ext cx="5382458" cy="4093428"/>
          </a:xfrm>
          <a:prstGeom prst="rect">
            <a:avLst/>
          </a:prstGeom>
          <a:noFill/>
        </p:spPr>
        <p:txBody>
          <a:bodyPr wrap="square" rtlCol="0">
            <a:spAutoFit/>
          </a:bodyPr>
          <a:lstStyle/>
          <a:p>
            <a:pPr marL="342900" indent="-342900">
              <a:buFont typeface="Arial" panose="020B0604020202020204" pitchFamily="34" charset="0"/>
              <a:buChar char="•"/>
            </a:pPr>
            <a:r>
              <a:rPr lang="en-IN" sz="2600" dirty="0">
                <a:solidFill>
                  <a:schemeClr val="bg1">
                    <a:lumMod val="95000"/>
                  </a:schemeClr>
                </a:solidFill>
                <a:latin typeface="Bubblegum Sans" panose="02000506000000020004" pitchFamily="2" charset="0"/>
              </a:rPr>
              <a:t>There are </a:t>
            </a:r>
            <a:r>
              <a:rPr lang="en-IN" sz="2600" dirty="0">
                <a:solidFill>
                  <a:srgbClr val="FC6F30"/>
                </a:solidFill>
                <a:latin typeface="Bubblegum Sans" panose="02000506000000020004" pitchFamily="2" charset="0"/>
              </a:rPr>
              <a:t>4 types of weapons</a:t>
            </a:r>
            <a:r>
              <a:rPr lang="en-IN" sz="2600" dirty="0">
                <a:solidFill>
                  <a:schemeClr val="bg1">
                    <a:lumMod val="95000"/>
                  </a:schemeClr>
                </a:solidFill>
                <a:latin typeface="Bubblegum Sans" panose="02000506000000020004" pitchFamily="2" charset="0"/>
              </a:rPr>
              <a:t> in the game.</a:t>
            </a:r>
            <a:endParaRPr lang="en-IN" sz="2600" dirty="0">
              <a:solidFill>
                <a:schemeClr val="bg1">
                  <a:lumMod val="95000"/>
                </a:schemeClr>
              </a:solidFill>
              <a:latin typeface="Bubblegum Sans" panose="02000506000000020004" pitchFamily="2" charset="0"/>
            </a:endParaRPr>
          </a:p>
          <a:p>
            <a:pPr marL="342900" indent="-342900">
              <a:buFont typeface="Arial" panose="020B0604020202020204" pitchFamily="34" charset="0"/>
              <a:buChar char="•"/>
            </a:pPr>
            <a:r>
              <a:rPr lang="en-IN" sz="2600" dirty="0">
                <a:solidFill>
                  <a:schemeClr val="bg1">
                    <a:lumMod val="95000"/>
                  </a:schemeClr>
                </a:solidFill>
                <a:latin typeface="Bubblegum Sans" panose="02000506000000020004" pitchFamily="2" charset="0"/>
              </a:rPr>
              <a:t>The weapons points in the direction where the cursor is placed. This is done by</a:t>
            </a:r>
            <a:r>
              <a:rPr lang="en-IN" sz="2600" dirty="0">
                <a:solidFill>
                  <a:srgbClr val="FC6F30"/>
                </a:solidFill>
                <a:latin typeface="Bubblegum Sans" panose="02000506000000020004" pitchFamily="2" charset="0"/>
              </a:rPr>
              <a:t> finding the tan(x, y)</a:t>
            </a:r>
            <a:r>
              <a:rPr lang="en-IN" sz="2600" dirty="0">
                <a:solidFill>
                  <a:schemeClr val="bg1">
                    <a:lumMod val="95000"/>
                  </a:schemeClr>
                </a:solidFill>
                <a:latin typeface="Bubblegum Sans" panose="02000506000000020004" pitchFamily="2" charset="0"/>
              </a:rPr>
              <a:t> from where the cursor is placed on the screen.</a:t>
            </a:r>
            <a:endParaRPr lang="en-IN" sz="2600" dirty="0">
              <a:solidFill>
                <a:schemeClr val="bg1">
                  <a:lumMod val="95000"/>
                </a:schemeClr>
              </a:solidFill>
              <a:latin typeface="Bubblegum Sans" panose="02000506000000020004" pitchFamily="2" charset="0"/>
            </a:endParaRPr>
          </a:p>
          <a:p>
            <a:pPr marL="342900" indent="-342900">
              <a:buFont typeface="Arial" panose="020B0604020202020204" pitchFamily="34" charset="0"/>
              <a:buChar char="•"/>
            </a:pPr>
            <a:r>
              <a:rPr lang="en-IN" sz="2600" dirty="0">
                <a:solidFill>
                  <a:schemeClr val="bg1">
                    <a:lumMod val="95000"/>
                  </a:schemeClr>
                </a:solidFill>
                <a:latin typeface="Bubblegum Sans" panose="02000506000000020004" pitchFamily="2" charset="0"/>
              </a:rPr>
              <a:t>As the enemies are defeated they drop new weapons.</a:t>
            </a:r>
            <a:endParaRPr lang="en-IN" sz="2600" dirty="0">
              <a:solidFill>
                <a:schemeClr val="bg1">
                  <a:lumMod val="95000"/>
                </a:schemeClr>
              </a:solidFill>
              <a:latin typeface="Bubblegum Sans" panose="02000506000000020004" pitchFamily="2" charset="0"/>
            </a:endParaRPr>
          </a:p>
          <a:p>
            <a:pPr marL="342900" indent="-342900">
              <a:buFont typeface="Arial" panose="020B0604020202020204" pitchFamily="34" charset="0"/>
              <a:buChar char="•"/>
            </a:pPr>
            <a:r>
              <a:rPr lang="en-IN" sz="2600" dirty="0">
                <a:solidFill>
                  <a:schemeClr val="bg1">
                    <a:lumMod val="95000"/>
                  </a:schemeClr>
                </a:solidFill>
                <a:latin typeface="Bubblegum Sans" panose="02000506000000020004" pitchFamily="2" charset="0"/>
              </a:rPr>
              <a:t>Whenever </a:t>
            </a:r>
            <a:r>
              <a:rPr lang="en-IN" sz="2600" dirty="0">
                <a:solidFill>
                  <a:srgbClr val="FC6F30"/>
                </a:solidFill>
                <a:latin typeface="Bubblegum Sans" panose="02000506000000020004" pitchFamily="2" charset="0"/>
              </a:rPr>
              <a:t>LMB</a:t>
            </a:r>
            <a:r>
              <a:rPr lang="en-IN" sz="2600" dirty="0">
                <a:solidFill>
                  <a:schemeClr val="bg1">
                    <a:lumMod val="95000"/>
                  </a:schemeClr>
                </a:solidFill>
                <a:latin typeface="Bubblegum Sans" panose="02000506000000020004" pitchFamily="2" charset="0"/>
              </a:rPr>
              <a:t> is clicked, the projectile object is instantiated.</a:t>
            </a:r>
            <a:endParaRPr lang="en-IN" sz="2600" dirty="0">
              <a:solidFill>
                <a:schemeClr val="bg1">
                  <a:lumMod val="95000"/>
                </a:schemeClr>
              </a:solidFill>
              <a:latin typeface="Bubblegum Sans" panose="02000506000000020004" pitchFamily="2" charset="0"/>
            </a:endParaRPr>
          </a:p>
        </p:txBody>
      </p:sp>
      <p:cxnSp>
        <p:nvCxnSpPr>
          <p:cNvPr id="23" name="Straight Connector 22"/>
          <p:cNvCxnSpPr/>
          <p:nvPr/>
        </p:nvCxnSpPr>
        <p:spPr>
          <a:xfrm>
            <a:off x="5925596" y="1188720"/>
            <a:ext cx="0" cy="4480560"/>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a:off x="0" y="0"/>
            <a:ext cx="12192000" cy="6858000"/>
          </a:xfrm>
          <a:prstGeom prst="rect">
            <a:avLst/>
          </a:prstGeom>
          <a:ln w="88900" cap="sq" cmpd="thickThin">
            <a:solidFill>
              <a:srgbClr val="000000"/>
            </a:solidFill>
            <a:prstDash val="solid"/>
            <a:miter lim="800000"/>
            <a:headEnd/>
            <a:tailEnd/>
          </a:ln>
          <a:effectLst>
            <a:innerShdw blurRad="76200">
              <a:srgbClr val="000000"/>
            </a:innerShdw>
          </a:effectLst>
        </p:spPr>
      </p:pic>
      <p:sp>
        <p:nvSpPr>
          <p:cNvPr id="2" name="Title 1"/>
          <p:cNvSpPr>
            <a:spLocks noGrp="1"/>
          </p:cNvSpPr>
          <p:nvPr>
            <p:ph type="title"/>
          </p:nvPr>
        </p:nvSpPr>
        <p:spPr>
          <a:xfrm>
            <a:off x="-20620" y="-321997"/>
            <a:ext cx="12191999" cy="1325563"/>
          </a:xfrm>
        </p:spPr>
        <p:txBody>
          <a:bodyPr anchor="ctr">
            <a:normAutofit/>
          </a:bodyPr>
          <a:lstStyle/>
          <a:p>
            <a:pPr algn="ctr"/>
            <a:r>
              <a:rPr lang="en-IN" sz="4800" dirty="0">
                <a:solidFill>
                  <a:srgbClr val="FC6F30"/>
                </a:solidFill>
                <a:effectLst>
                  <a:outerShdw blurRad="38100" dist="38100" dir="2700000" algn="tl">
                    <a:srgbClr val="000000">
                      <a:alpha val="43137"/>
                    </a:srgbClr>
                  </a:outerShdw>
                </a:effectLst>
                <a:latin typeface="Lavigne" pitchFamily="50" charset="0"/>
              </a:rPr>
              <a:t>Enemies</a:t>
            </a:r>
            <a:endParaRPr lang="en-IN" sz="4800" dirty="0">
              <a:solidFill>
                <a:srgbClr val="FC6F30"/>
              </a:solidFill>
              <a:effectLst>
                <a:outerShdw blurRad="38100" dist="38100" dir="2700000" algn="tl">
                  <a:srgbClr val="000000">
                    <a:alpha val="43137"/>
                  </a:srgbClr>
                </a:outerShdw>
              </a:effectLst>
              <a:latin typeface="Lavigne" pitchFamily="50" charset="0"/>
            </a:endParaRPr>
          </a:p>
        </p:txBody>
      </p:sp>
      <p:sp>
        <p:nvSpPr>
          <p:cNvPr id="20" name="TextBox 19"/>
          <p:cNvSpPr txBox="1"/>
          <p:nvPr/>
        </p:nvSpPr>
        <p:spPr>
          <a:xfrm>
            <a:off x="515620" y="1003935"/>
            <a:ext cx="11177905" cy="1383665"/>
          </a:xfrm>
          <a:prstGeom prst="rect">
            <a:avLst/>
          </a:prstGeom>
          <a:noFill/>
        </p:spPr>
        <p:txBody>
          <a:bodyPr wrap="square" rtlCol="0">
            <a:spAutoFit/>
          </a:bodyPr>
          <a:lstStyle/>
          <a:p>
            <a:r>
              <a:rPr lang="en-IN" sz="2800" dirty="0">
                <a:solidFill>
                  <a:srgbClr val="FC6F30"/>
                </a:solidFill>
                <a:latin typeface="Bubblegum Sans" panose="02000506000000020004" pitchFamily="2" charset="0"/>
              </a:rPr>
              <a:t>Melee enemy :</a:t>
            </a:r>
            <a:r>
              <a:rPr lang="en-IN" sz="2800" dirty="0">
                <a:solidFill>
                  <a:schemeClr val="bg1">
                    <a:lumMod val="95000"/>
                  </a:schemeClr>
                </a:solidFill>
                <a:latin typeface="Bubblegum Sans" panose="02000506000000020004" pitchFamily="2" charset="0"/>
              </a:rPr>
              <a:t> </a:t>
            </a:r>
            <a:endParaRPr lang="en-IN" sz="2800" dirty="0">
              <a:solidFill>
                <a:schemeClr val="bg1">
                  <a:lumMod val="95000"/>
                </a:schemeClr>
              </a:solidFill>
              <a:latin typeface="Bubblegum Sans" panose="02000506000000020004" pitchFamily="2" charset="0"/>
            </a:endParaRPr>
          </a:p>
          <a:p>
            <a:r>
              <a:rPr lang="en-IN" sz="2800" dirty="0">
                <a:solidFill>
                  <a:schemeClr val="bg1">
                    <a:lumMod val="95000"/>
                  </a:schemeClr>
                </a:solidFill>
                <a:latin typeface="Bubblegum Sans" panose="02000506000000020004" pitchFamily="2" charset="0"/>
              </a:rPr>
              <a:t>		This enemy moves towards the player and attacks. If an attack is successful the enemy moves back a calculated distance and moves again to attack.</a:t>
            </a:r>
            <a:endParaRPr lang="en-IN" sz="2800" dirty="0">
              <a:solidFill>
                <a:schemeClr val="bg1">
                  <a:lumMod val="95000"/>
                </a:schemeClr>
              </a:solidFill>
              <a:latin typeface="Bubblegum Sans" panose="02000506000000020004" pitchFamily="2" charset="0"/>
            </a:endParaRPr>
          </a:p>
        </p:txBody>
      </p:sp>
      <p:sp>
        <p:nvSpPr>
          <p:cNvPr id="26" name="TextBox 25"/>
          <p:cNvSpPr txBox="1"/>
          <p:nvPr/>
        </p:nvSpPr>
        <p:spPr>
          <a:xfrm>
            <a:off x="637540" y="2558415"/>
            <a:ext cx="10478135" cy="1814830"/>
          </a:xfrm>
          <a:prstGeom prst="rect">
            <a:avLst/>
          </a:prstGeom>
          <a:noFill/>
        </p:spPr>
        <p:txBody>
          <a:bodyPr wrap="square" rtlCol="0">
            <a:spAutoFit/>
          </a:bodyPr>
          <a:lstStyle/>
          <a:p>
            <a:r>
              <a:rPr lang="en-IN" sz="2800" dirty="0">
                <a:solidFill>
                  <a:srgbClr val="FC6F30"/>
                </a:solidFill>
                <a:latin typeface="Bubblegum Sans" panose="02000506000000020004" pitchFamily="2" charset="0"/>
              </a:rPr>
              <a:t>Ranged enemy :</a:t>
            </a:r>
            <a:endParaRPr lang="en-IN" sz="2800" dirty="0">
              <a:solidFill>
                <a:srgbClr val="FC6F30"/>
              </a:solidFill>
              <a:latin typeface="Bubblegum Sans" panose="02000506000000020004" pitchFamily="2" charset="0"/>
            </a:endParaRPr>
          </a:p>
          <a:p>
            <a:r>
              <a:rPr lang="en-IN" sz="2800" dirty="0">
                <a:solidFill>
                  <a:srgbClr val="FC6F30"/>
                </a:solidFill>
                <a:latin typeface="Bubblegum Sans" panose="02000506000000020004" pitchFamily="2" charset="0"/>
              </a:rPr>
              <a:t>		</a:t>
            </a:r>
            <a:r>
              <a:rPr lang="en-IN" sz="2800" dirty="0">
                <a:solidFill>
                  <a:schemeClr val="bg1">
                    <a:lumMod val="95000"/>
                  </a:schemeClr>
                </a:solidFill>
                <a:latin typeface="Bubblegum Sans" panose="02000506000000020004" pitchFamily="2" charset="0"/>
              </a:rPr>
              <a:t>This enemy gets the player position and </a:t>
            </a:r>
            <a:r>
              <a:rPr lang="en-IN" sz="2800" dirty="0">
                <a:solidFill>
                  <a:srgbClr val="FC6F30"/>
                </a:solidFill>
                <a:latin typeface="Bubblegum Sans" panose="02000506000000020004" pitchFamily="2" charset="0"/>
              </a:rPr>
              <a:t>fires a projectile</a:t>
            </a:r>
            <a:r>
              <a:rPr lang="en-IN" sz="2800" dirty="0">
                <a:solidFill>
                  <a:schemeClr val="bg1">
                    <a:lumMod val="95000"/>
                  </a:schemeClr>
                </a:solidFill>
                <a:latin typeface="Bubblegum Sans" panose="02000506000000020004" pitchFamily="2" charset="0"/>
              </a:rPr>
              <a:t>. This enemy maintains a distance from the player. If the projectile hits the player, the </a:t>
            </a:r>
            <a:r>
              <a:rPr lang="en-IN" sz="2800" dirty="0">
                <a:solidFill>
                  <a:srgbClr val="FC6F30"/>
                </a:solidFill>
                <a:latin typeface="Bubblegum Sans" panose="02000506000000020004" pitchFamily="2" charset="0"/>
              </a:rPr>
              <a:t>player health is reduced</a:t>
            </a:r>
            <a:endParaRPr lang="en-IN" sz="2800" dirty="0">
              <a:solidFill>
                <a:srgbClr val="FC6F30"/>
              </a:solidFill>
              <a:latin typeface="Bubblegum Sans" panose="02000506000000020004" pitchFamily="2" charset="0"/>
            </a:endParaRPr>
          </a:p>
        </p:txBody>
      </p:sp>
      <p:sp>
        <p:nvSpPr>
          <p:cNvPr id="28" name="TextBox 27"/>
          <p:cNvSpPr txBox="1"/>
          <p:nvPr/>
        </p:nvSpPr>
        <p:spPr>
          <a:xfrm>
            <a:off x="768985" y="4472305"/>
            <a:ext cx="10203180" cy="2245360"/>
          </a:xfrm>
          <a:prstGeom prst="rect">
            <a:avLst/>
          </a:prstGeom>
          <a:noFill/>
        </p:spPr>
        <p:txBody>
          <a:bodyPr wrap="square" rtlCol="0">
            <a:spAutoFit/>
          </a:bodyPr>
          <a:lstStyle/>
          <a:p>
            <a:r>
              <a:rPr lang="en-IN" sz="2800" dirty="0">
                <a:solidFill>
                  <a:srgbClr val="FC6F30"/>
                </a:solidFill>
                <a:latin typeface="Bubblegum Sans" panose="02000506000000020004" pitchFamily="2" charset="0"/>
              </a:rPr>
              <a:t>Summoner :</a:t>
            </a:r>
            <a:r>
              <a:rPr lang="en-IN" sz="2800" dirty="0">
                <a:solidFill>
                  <a:schemeClr val="bg1">
                    <a:lumMod val="95000"/>
                  </a:schemeClr>
                </a:solidFill>
                <a:latin typeface="Bubblegum Sans" panose="02000506000000020004" pitchFamily="2" charset="0"/>
              </a:rPr>
              <a:t> </a:t>
            </a:r>
            <a:endParaRPr lang="en-IN" sz="2800" dirty="0">
              <a:solidFill>
                <a:schemeClr val="bg1">
                  <a:lumMod val="95000"/>
                </a:schemeClr>
              </a:solidFill>
              <a:latin typeface="Bubblegum Sans" panose="02000506000000020004" pitchFamily="2" charset="0"/>
            </a:endParaRPr>
          </a:p>
          <a:p>
            <a:r>
              <a:rPr lang="en-IN" sz="2800" dirty="0">
                <a:solidFill>
                  <a:schemeClr val="bg1">
                    <a:lumMod val="95000"/>
                  </a:schemeClr>
                </a:solidFill>
                <a:latin typeface="Bubblegum Sans" panose="02000506000000020004" pitchFamily="2" charset="0"/>
              </a:rPr>
              <a:t>                        This enemy stays away from the player and summons new melee enemies. The time between summoning is fed using a variable. The summoned enemy has the same behaviour as the </a:t>
            </a:r>
            <a:r>
              <a:rPr lang="en-IN" sz="2800" dirty="0">
                <a:solidFill>
                  <a:srgbClr val="FC6F30"/>
                </a:solidFill>
                <a:latin typeface="Bubblegum Sans" panose="02000506000000020004" pitchFamily="2" charset="0"/>
              </a:rPr>
              <a:t>Melee enemy</a:t>
            </a:r>
            <a:r>
              <a:rPr lang="en-IN" sz="2800" dirty="0">
                <a:solidFill>
                  <a:schemeClr val="bg1">
                    <a:lumMod val="95000"/>
                  </a:schemeClr>
                </a:solidFill>
                <a:latin typeface="Bubblegum Sans" panose="02000506000000020004" pitchFamily="2" charset="0"/>
              </a:rPr>
              <a:t>. If the player gets close to the Summoner, it melees the player.</a:t>
            </a:r>
            <a:endParaRPr lang="en-IN" sz="2800" dirty="0">
              <a:solidFill>
                <a:schemeClr val="bg1">
                  <a:lumMod val="95000"/>
                </a:schemeClr>
              </a:solidFill>
              <a:latin typeface="Bubblegum Sans" panose="02000506000000020004"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a:off x="0" y="0"/>
            <a:ext cx="12192000" cy="6858000"/>
          </a:xfrm>
          <a:prstGeom prst="rect">
            <a:avLst/>
          </a:prstGeom>
          <a:ln w="88900" cap="sq" cmpd="thickThin">
            <a:solidFill>
              <a:srgbClr val="000000"/>
            </a:solidFill>
            <a:prstDash val="solid"/>
            <a:miter lim="800000"/>
            <a:headEnd/>
            <a:tailEnd/>
          </a:ln>
          <a:effectLst>
            <a:innerShdw blurRad="76200">
              <a:srgbClr val="000000"/>
            </a:innerShdw>
          </a:effectLst>
        </p:spPr>
      </p:pic>
      <p:sp>
        <p:nvSpPr>
          <p:cNvPr id="2" name="Title 1"/>
          <p:cNvSpPr>
            <a:spLocks noGrp="1"/>
          </p:cNvSpPr>
          <p:nvPr>
            <p:ph type="title"/>
          </p:nvPr>
        </p:nvSpPr>
        <p:spPr>
          <a:xfrm>
            <a:off x="-71120" y="-331728"/>
            <a:ext cx="12334240" cy="1325563"/>
          </a:xfrm>
        </p:spPr>
        <p:txBody>
          <a:bodyPr>
            <a:normAutofit/>
          </a:bodyPr>
          <a:lstStyle/>
          <a:p>
            <a:pPr algn="ctr"/>
            <a:r>
              <a:rPr lang="en-IN" sz="4800" dirty="0">
                <a:solidFill>
                  <a:srgbClr val="FC6F30"/>
                </a:solidFill>
                <a:latin typeface="Lavigne" pitchFamily="50" charset="0"/>
              </a:rPr>
              <a:t>Wave Spawner</a:t>
            </a:r>
            <a:endParaRPr lang="en-IN" sz="4800" dirty="0">
              <a:solidFill>
                <a:srgbClr val="FC6F30"/>
              </a:solidFill>
              <a:latin typeface="Lavigne" pitchFamily="50" charset="0"/>
            </a:endParaRPr>
          </a:p>
        </p:txBody>
      </p:sp>
      <p:sp>
        <p:nvSpPr>
          <p:cNvPr id="3" name="Content Placeholder 2"/>
          <p:cNvSpPr>
            <a:spLocks noGrp="1"/>
          </p:cNvSpPr>
          <p:nvPr>
            <p:ph sz="half" idx="1"/>
          </p:nvPr>
        </p:nvSpPr>
        <p:spPr>
          <a:xfrm>
            <a:off x="243068" y="1032630"/>
            <a:ext cx="11613652" cy="5244405"/>
          </a:xfrm>
        </p:spPr>
        <p:txBody>
          <a:bodyPr>
            <a:noAutofit/>
          </a:bodyPr>
          <a:lstStyle/>
          <a:p>
            <a:r>
              <a:rPr lang="en-IN" sz="3200" dirty="0">
                <a:solidFill>
                  <a:schemeClr val="bg1">
                    <a:lumMod val="95000"/>
                  </a:schemeClr>
                </a:solidFill>
                <a:latin typeface="Bubblegum Sans" panose="02000506000000020004" pitchFamily="2" charset="0"/>
              </a:rPr>
              <a:t>Wave spawner is a C# script that spawns enemies in the game. It spawns enemies in the form of waves.</a:t>
            </a:r>
            <a:endParaRPr lang="en-IN" sz="3200" dirty="0">
              <a:solidFill>
                <a:schemeClr val="bg1">
                  <a:lumMod val="95000"/>
                </a:schemeClr>
              </a:solidFill>
              <a:latin typeface="Bubblegum Sans" panose="02000506000000020004" pitchFamily="2" charset="0"/>
            </a:endParaRPr>
          </a:p>
          <a:p>
            <a:r>
              <a:rPr lang="en-IN" sz="3200" dirty="0">
                <a:solidFill>
                  <a:schemeClr val="bg1">
                    <a:lumMod val="95000"/>
                  </a:schemeClr>
                </a:solidFill>
                <a:latin typeface="Bubblegum Sans" panose="02000506000000020004" pitchFamily="2" charset="0"/>
              </a:rPr>
              <a:t>The total no. of waves, enemies, enemy type and time between spawn is specified.</a:t>
            </a:r>
            <a:endParaRPr lang="en-IN" sz="3200" dirty="0">
              <a:solidFill>
                <a:schemeClr val="bg1">
                  <a:lumMod val="95000"/>
                </a:schemeClr>
              </a:solidFill>
              <a:latin typeface="Bubblegum Sans" panose="02000506000000020004" pitchFamily="2" charset="0"/>
            </a:endParaRPr>
          </a:p>
          <a:p>
            <a:r>
              <a:rPr lang="en-IN" sz="3200" dirty="0">
                <a:solidFill>
                  <a:schemeClr val="bg1">
                    <a:lumMod val="95000"/>
                  </a:schemeClr>
                </a:solidFill>
                <a:latin typeface="Bubblegum Sans" panose="02000506000000020004" pitchFamily="2" charset="0"/>
              </a:rPr>
              <a:t>This script is completely </a:t>
            </a:r>
            <a:r>
              <a:rPr lang="en-IN" sz="3200" dirty="0">
                <a:solidFill>
                  <a:srgbClr val="FC6F30"/>
                </a:solidFill>
                <a:latin typeface="Bubblegum Sans" panose="02000506000000020004" pitchFamily="2" charset="0"/>
              </a:rPr>
              <a:t>dynamic</a:t>
            </a:r>
            <a:r>
              <a:rPr lang="en-IN" sz="3200" dirty="0">
                <a:solidFill>
                  <a:schemeClr val="bg1">
                    <a:lumMod val="95000"/>
                  </a:schemeClr>
                </a:solidFill>
                <a:latin typeface="Bubblegum Sans" panose="02000506000000020004" pitchFamily="2" charset="0"/>
              </a:rPr>
              <a:t>. The values can be changed at any time and the script will run as usual.</a:t>
            </a:r>
            <a:endParaRPr lang="en-IN" sz="3200" dirty="0">
              <a:solidFill>
                <a:schemeClr val="bg1">
                  <a:lumMod val="95000"/>
                </a:schemeClr>
              </a:solidFill>
              <a:latin typeface="Bubblegum Sans" panose="02000506000000020004" pitchFamily="2" charset="0"/>
            </a:endParaRPr>
          </a:p>
          <a:p>
            <a:r>
              <a:rPr lang="en-IN" sz="3200" dirty="0">
                <a:solidFill>
                  <a:schemeClr val="bg1">
                    <a:lumMod val="95000"/>
                  </a:schemeClr>
                </a:solidFill>
                <a:latin typeface="Bubblegum Sans" panose="02000506000000020004" pitchFamily="2" charset="0"/>
              </a:rPr>
              <a:t>Different </a:t>
            </a:r>
            <a:r>
              <a:rPr lang="en-IN" sz="3200" dirty="0">
                <a:solidFill>
                  <a:srgbClr val="FC6F30"/>
                </a:solidFill>
                <a:latin typeface="Bubblegum Sans" panose="02000506000000020004" pitchFamily="2" charset="0"/>
              </a:rPr>
              <a:t>types of enemies </a:t>
            </a:r>
            <a:r>
              <a:rPr lang="en-IN" sz="3200" dirty="0">
                <a:solidFill>
                  <a:schemeClr val="bg1">
                    <a:lumMod val="95000"/>
                  </a:schemeClr>
                </a:solidFill>
                <a:latin typeface="Bubblegum Sans" panose="02000506000000020004" pitchFamily="2" charset="0"/>
              </a:rPr>
              <a:t>can be spawned in a </a:t>
            </a:r>
            <a:r>
              <a:rPr lang="en-IN" sz="3200" dirty="0">
                <a:solidFill>
                  <a:srgbClr val="FC6F30"/>
                </a:solidFill>
                <a:latin typeface="Bubblegum Sans" panose="02000506000000020004" pitchFamily="2" charset="0"/>
              </a:rPr>
              <a:t>single wave</a:t>
            </a:r>
            <a:r>
              <a:rPr lang="en-IN" sz="3200" dirty="0">
                <a:solidFill>
                  <a:schemeClr val="bg1">
                    <a:lumMod val="95000"/>
                  </a:schemeClr>
                </a:solidFill>
                <a:latin typeface="Bubblegum Sans" panose="02000506000000020004" pitchFamily="2" charset="0"/>
              </a:rPr>
              <a:t>. For e.g., Melee enemy and Summoner enemy can be spawned in a single wave.</a:t>
            </a:r>
            <a:endParaRPr lang="en-IN" sz="3200" dirty="0">
              <a:solidFill>
                <a:schemeClr val="bg1">
                  <a:lumMod val="95000"/>
                </a:schemeClr>
              </a:solidFill>
              <a:latin typeface="Bubblegum Sans" panose="02000506000000020004" pitchFamily="2" charset="0"/>
            </a:endParaRPr>
          </a:p>
          <a:p>
            <a:r>
              <a:rPr lang="en-IN" sz="3200" dirty="0">
                <a:solidFill>
                  <a:schemeClr val="bg1">
                    <a:lumMod val="95000"/>
                  </a:schemeClr>
                </a:solidFill>
                <a:latin typeface="Bubblegum Sans" panose="02000506000000020004" pitchFamily="2" charset="0"/>
              </a:rPr>
              <a:t>The specified enemies will spawn at a randomly selected predefined spawn points</a:t>
            </a:r>
            <a:endParaRPr lang="en-IN" sz="3200" dirty="0">
              <a:solidFill>
                <a:schemeClr val="bg1">
                  <a:lumMod val="95000"/>
                </a:schemeClr>
              </a:solidFill>
              <a:latin typeface="Bubblegum Sans" panose="02000506000000020004"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a:off x="0" y="9525"/>
            <a:ext cx="12192000" cy="6858000"/>
          </a:xfrm>
          <a:prstGeom prst="rect">
            <a:avLst/>
          </a:prstGeom>
          <a:ln w="88900" cap="sq" cmpd="thickThin">
            <a:solidFill>
              <a:srgbClr val="000000"/>
            </a:solidFill>
            <a:prstDash val="solid"/>
            <a:miter lim="800000"/>
            <a:headEnd/>
            <a:tailEnd/>
          </a:ln>
          <a:effectLst>
            <a:innerShdw blurRad="76200">
              <a:srgbClr val="000000"/>
            </a:innerShdw>
          </a:effectLst>
        </p:spPr>
      </p:pic>
      <p:sp>
        <p:nvSpPr>
          <p:cNvPr id="9" name="TextBox 8"/>
          <p:cNvSpPr txBox="1"/>
          <p:nvPr/>
        </p:nvSpPr>
        <p:spPr>
          <a:xfrm>
            <a:off x="552450" y="181610"/>
            <a:ext cx="11031220" cy="6492875"/>
          </a:xfrm>
          <a:prstGeom prst="rect">
            <a:avLst/>
          </a:prstGeom>
          <a:noFill/>
        </p:spPr>
        <p:txBody>
          <a:bodyPr wrap="square" rtlCol="0">
            <a:spAutoFit/>
          </a:bodyPr>
          <a:lstStyle/>
          <a:p>
            <a:r>
              <a:rPr lang="en-IN" sz="2600" dirty="0">
                <a:solidFill>
                  <a:srgbClr val="FC6F30"/>
                </a:solidFill>
                <a:latin typeface="Bubblegum Sans" panose="02000506000000020004" pitchFamily="2" charset="0"/>
              </a:rPr>
              <a:t>Wave Size: </a:t>
            </a:r>
            <a:endParaRPr lang="en-IN" sz="2600" dirty="0">
              <a:solidFill>
                <a:srgbClr val="FC6F30"/>
              </a:solidFill>
              <a:latin typeface="Bubblegum Sans" panose="02000506000000020004" pitchFamily="2" charset="0"/>
            </a:endParaRPr>
          </a:p>
          <a:p>
            <a:r>
              <a:rPr lang="en-IN" sz="2600" dirty="0">
                <a:solidFill>
                  <a:srgbClr val="FC6F30"/>
                </a:solidFill>
                <a:latin typeface="Bubblegum Sans" panose="02000506000000020004" pitchFamily="2" charset="0"/>
              </a:rPr>
              <a:t>		</a:t>
            </a:r>
            <a:r>
              <a:rPr lang="en-IN" sz="2600" dirty="0">
                <a:solidFill>
                  <a:schemeClr val="bg1">
                    <a:lumMod val="95000"/>
                  </a:schemeClr>
                </a:solidFill>
                <a:latin typeface="Bubblegum Sans" panose="02000506000000020004" pitchFamily="2" charset="0"/>
              </a:rPr>
              <a:t>This is the total no. of waves. The value 4 is assigned so, it has 4 elements.</a:t>
            </a:r>
            <a:endParaRPr lang="en-IN" sz="2600" dirty="0">
              <a:solidFill>
                <a:schemeClr val="bg1">
                  <a:lumMod val="95000"/>
                </a:schemeClr>
              </a:solidFill>
              <a:latin typeface="Bubblegum Sans" panose="02000506000000020004" pitchFamily="2" charset="0"/>
            </a:endParaRPr>
          </a:p>
          <a:p>
            <a:endParaRPr lang="en-IN" sz="2600" dirty="0">
              <a:solidFill>
                <a:schemeClr val="bg1">
                  <a:lumMod val="95000"/>
                </a:schemeClr>
              </a:solidFill>
              <a:latin typeface="Bubblegum Sans" panose="02000506000000020004" pitchFamily="2" charset="0"/>
            </a:endParaRPr>
          </a:p>
          <a:p>
            <a:r>
              <a:rPr lang="en-IN" sz="2600" dirty="0">
                <a:solidFill>
                  <a:srgbClr val="FC6F30"/>
                </a:solidFill>
                <a:latin typeface="Bubblegum Sans" panose="02000506000000020004" pitchFamily="2" charset="0"/>
              </a:rPr>
              <a:t>Count: </a:t>
            </a:r>
            <a:endParaRPr lang="en-IN" sz="2600" dirty="0">
              <a:solidFill>
                <a:srgbClr val="FC6F30"/>
              </a:solidFill>
              <a:latin typeface="Bubblegum Sans" panose="02000506000000020004" pitchFamily="2" charset="0"/>
            </a:endParaRPr>
          </a:p>
          <a:p>
            <a:r>
              <a:rPr lang="en-IN" sz="2600" dirty="0">
                <a:solidFill>
                  <a:srgbClr val="FC6F30"/>
                </a:solidFill>
                <a:latin typeface="Bubblegum Sans" panose="02000506000000020004" pitchFamily="2" charset="0"/>
              </a:rPr>
              <a:t>		</a:t>
            </a:r>
            <a:r>
              <a:rPr lang="en-IN" sz="2600" dirty="0">
                <a:solidFill>
                  <a:schemeClr val="bg1">
                    <a:lumMod val="95000"/>
                  </a:schemeClr>
                </a:solidFill>
                <a:latin typeface="Bubblegum Sans" panose="02000506000000020004" pitchFamily="2" charset="0"/>
              </a:rPr>
              <a:t>This is the total no. of enemies spawned in the current wave.</a:t>
            </a:r>
            <a:endParaRPr lang="en-IN" sz="2600" dirty="0">
              <a:solidFill>
                <a:schemeClr val="bg1">
                  <a:lumMod val="95000"/>
                </a:schemeClr>
              </a:solidFill>
              <a:latin typeface="Bubblegum Sans" panose="02000506000000020004" pitchFamily="2" charset="0"/>
            </a:endParaRPr>
          </a:p>
          <a:p>
            <a:endParaRPr lang="en-IN" sz="2600" dirty="0">
              <a:solidFill>
                <a:schemeClr val="bg1">
                  <a:lumMod val="95000"/>
                </a:schemeClr>
              </a:solidFill>
              <a:latin typeface="Bubblegum Sans" panose="02000506000000020004" pitchFamily="2" charset="0"/>
            </a:endParaRPr>
          </a:p>
          <a:p>
            <a:r>
              <a:rPr lang="en-IN" sz="2600" dirty="0">
                <a:solidFill>
                  <a:srgbClr val="FC6F30"/>
                </a:solidFill>
                <a:latin typeface="Bubblegum Sans" panose="02000506000000020004" pitchFamily="2" charset="0"/>
              </a:rPr>
              <a:t>Enemies Size: </a:t>
            </a:r>
            <a:endParaRPr lang="en-IN" sz="2600" dirty="0">
              <a:solidFill>
                <a:srgbClr val="FC6F30"/>
              </a:solidFill>
              <a:latin typeface="Bubblegum Sans" panose="02000506000000020004" pitchFamily="2" charset="0"/>
            </a:endParaRPr>
          </a:p>
          <a:p>
            <a:r>
              <a:rPr lang="en-IN" sz="2600" dirty="0">
                <a:solidFill>
                  <a:srgbClr val="FC6F30"/>
                </a:solidFill>
                <a:latin typeface="Bubblegum Sans" panose="02000506000000020004" pitchFamily="2" charset="0"/>
              </a:rPr>
              <a:t>		</a:t>
            </a:r>
            <a:r>
              <a:rPr lang="en-IN" sz="2600" dirty="0">
                <a:solidFill>
                  <a:schemeClr val="bg1">
                    <a:lumMod val="95000"/>
                  </a:schemeClr>
                </a:solidFill>
                <a:latin typeface="Bubblegum Sans" panose="02000506000000020004" pitchFamily="2" charset="0"/>
              </a:rPr>
              <a:t>This is the total no. of enemy type. Notice the highlighted spot, value 2 is assigned so, it spawns two different enemy types. In this case, Melee enemy and Ranged enemy.</a:t>
            </a:r>
            <a:endParaRPr lang="en-IN" sz="2600" dirty="0">
              <a:solidFill>
                <a:schemeClr val="bg1">
                  <a:lumMod val="95000"/>
                </a:schemeClr>
              </a:solidFill>
              <a:latin typeface="Bubblegum Sans" panose="02000506000000020004" pitchFamily="2" charset="0"/>
            </a:endParaRPr>
          </a:p>
          <a:p>
            <a:endParaRPr lang="en-IN" sz="2600" dirty="0">
              <a:solidFill>
                <a:schemeClr val="bg1">
                  <a:lumMod val="95000"/>
                </a:schemeClr>
              </a:solidFill>
              <a:latin typeface="Bubblegum Sans" panose="02000506000000020004" pitchFamily="2" charset="0"/>
            </a:endParaRPr>
          </a:p>
          <a:p>
            <a:r>
              <a:rPr lang="en-IN" sz="2600" dirty="0">
                <a:solidFill>
                  <a:srgbClr val="FC6F30"/>
                </a:solidFill>
                <a:latin typeface="Bubblegum Sans" panose="02000506000000020004" pitchFamily="2" charset="0"/>
              </a:rPr>
              <a:t>Time between spawn: </a:t>
            </a:r>
            <a:endParaRPr lang="en-IN" sz="2600" dirty="0">
              <a:solidFill>
                <a:srgbClr val="FC6F30"/>
              </a:solidFill>
              <a:latin typeface="Bubblegum Sans" panose="02000506000000020004" pitchFamily="2" charset="0"/>
            </a:endParaRPr>
          </a:p>
          <a:p>
            <a:r>
              <a:rPr lang="en-IN" sz="2600" dirty="0">
                <a:solidFill>
                  <a:srgbClr val="FC6F30"/>
                </a:solidFill>
                <a:latin typeface="Bubblegum Sans" panose="02000506000000020004" pitchFamily="2" charset="0"/>
              </a:rPr>
              <a:t>		</a:t>
            </a:r>
            <a:r>
              <a:rPr lang="en-IN" sz="2600" dirty="0">
                <a:solidFill>
                  <a:schemeClr val="bg1">
                    <a:lumMod val="95000"/>
                  </a:schemeClr>
                </a:solidFill>
                <a:latin typeface="Bubblegum Sans" panose="02000506000000020004" pitchFamily="2" charset="0"/>
              </a:rPr>
              <a:t>This is the time between an enemy is spawned in that wave.</a:t>
            </a:r>
            <a:endParaRPr lang="en-IN" sz="2600" dirty="0">
              <a:solidFill>
                <a:schemeClr val="bg1">
                  <a:lumMod val="95000"/>
                </a:schemeClr>
              </a:solidFill>
              <a:latin typeface="Bubblegum Sans" panose="02000506000000020004" pitchFamily="2" charset="0"/>
            </a:endParaRPr>
          </a:p>
          <a:p>
            <a:endParaRPr lang="en-IN" sz="2600" dirty="0">
              <a:solidFill>
                <a:schemeClr val="bg1">
                  <a:lumMod val="95000"/>
                </a:schemeClr>
              </a:solidFill>
              <a:latin typeface="Bubblegum Sans" panose="02000506000000020004" pitchFamily="2" charset="0"/>
            </a:endParaRPr>
          </a:p>
          <a:p>
            <a:r>
              <a:rPr lang="en-IN" sz="2600" dirty="0">
                <a:solidFill>
                  <a:srgbClr val="FC6F30"/>
                </a:solidFill>
                <a:latin typeface="Bubblegum Sans" panose="02000506000000020004" pitchFamily="2" charset="0"/>
              </a:rPr>
              <a:t>Time between waves:</a:t>
            </a:r>
            <a:endParaRPr lang="en-IN" sz="2600" dirty="0">
              <a:solidFill>
                <a:srgbClr val="FC6F30"/>
              </a:solidFill>
              <a:latin typeface="Bubblegum Sans" panose="02000506000000020004" pitchFamily="2" charset="0"/>
            </a:endParaRPr>
          </a:p>
          <a:p>
            <a:r>
              <a:rPr lang="en-IN" sz="2600" dirty="0">
                <a:solidFill>
                  <a:srgbClr val="FC6F30"/>
                </a:solidFill>
                <a:latin typeface="Bubblegum Sans" panose="02000506000000020004" pitchFamily="2" charset="0"/>
              </a:rPr>
              <a:t>		 </a:t>
            </a:r>
            <a:r>
              <a:rPr lang="en-IN" sz="2600" dirty="0">
                <a:solidFill>
                  <a:schemeClr val="bg1">
                    <a:lumMod val="95000"/>
                  </a:schemeClr>
                </a:solidFill>
                <a:latin typeface="Bubblegum Sans" panose="02000506000000020004" pitchFamily="2" charset="0"/>
              </a:rPr>
              <a:t>This is the time taken to start the next wave. In this case, 3 seconds.</a:t>
            </a:r>
            <a:endParaRPr lang="en-IN" sz="2600" dirty="0">
              <a:solidFill>
                <a:srgbClr val="FC6F30"/>
              </a:solidFill>
              <a:latin typeface="Bubblegum Sans" panose="02000506000000020004"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a:off x="0" y="0"/>
            <a:ext cx="12192000" cy="6858000"/>
          </a:xfrm>
          <a:prstGeom prst="rect">
            <a:avLst/>
          </a:prstGeom>
          <a:ln w="88900" cap="sq" cmpd="thickThin">
            <a:solidFill>
              <a:srgbClr val="000000"/>
            </a:solidFill>
            <a:prstDash val="solid"/>
            <a:miter lim="800000"/>
            <a:headEnd/>
            <a:tailEnd/>
          </a:ln>
          <a:effectLst>
            <a:innerShdw blurRad="76200">
              <a:srgbClr val="000000"/>
            </a:innerShdw>
          </a:effectLst>
        </p:spPr>
      </p:pic>
      <p:sp>
        <p:nvSpPr>
          <p:cNvPr id="2" name="Title 1"/>
          <p:cNvSpPr>
            <a:spLocks noGrp="1"/>
          </p:cNvSpPr>
          <p:nvPr>
            <p:ph type="title"/>
          </p:nvPr>
        </p:nvSpPr>
        <p:spPr>
          <a:xfrm>
            <a:off x="0" y="-263006"/>
            <a:ext cx="12354560" cy="1325563"/>
          </a:xfrm>
        </p:spPr>
        <p:txBody>
          <a:bodyPr>
            <a:normAutofit/>
          </a:bodyPr>
          <a:lstStyle/>
          <a:p>
            <a:pPr algn="ctr"/>
            <a:r>
              <a:rPr lang="en-IN" sz="4800" dirty="0">
                <a:solidFill>
                  <a:srgbClr val="FC6F30"/>
                </a:solidFill>
                <a:latin typeface="Lavigne" pitchFamily="50" charset="0"/>
              </a:rPr>
              <a:t>Boss</a:t>
            </a:r>
            <a:endParaRPr lang="en-IN" sz="4800" dirty="0">
              <a:solidFill>
                <a:srgbClr val="FC6F30"/>
              </a:solidFill>
              <a:latin typeface="Lavigne" pitchFamily="50" charset="0"/>
            </a:endParaRPr>
          </a:p>
        </p:txBody>
      </p:sp>
      <p:sp>
        <p:nvSpPr>
          <p:cNvPr id="4" name="Content Placeholder 3"/>
          <p:cNvSpPr>
            <a:spLocks noGrp="1"/>
          </p:cNvSpPr>
          <p:nvPr>
            <p:ph sz="half" idx="2"/>
          </p:nvPr>
        </p:nvSpPr>
        <p:spPr>
          <a:xfrm>
            <a:off x="289560" y="1062990"/>
            <a:ext cx="11425555" cy="5722620"/>
          </a:xfrm>
        </p:spPr>
        <p:txBody>
          <a:bodyPr>
            <a:normAutofit fontScale="80000"/>
          </a:bodyPr>
          <a:lstStyle/>
          <a:p>
            <a:pPr>
              <a:lnSpc>
                <a:spcPct val="80000"/>
              </a:lnSpc>
            </a:pPr>
            <a:r>
              <a:rPr lang="en-IN" dirty="0">
                <a:solidFill>
                  <a:schemeClr val="bg1">
                    <a:lumMod val="95000"/>
                  </a:schemeClr>
                </a:solidFill>
                <a:latin typeface="Bubblegum Sans" panose="02000506000000020004" pitchFamily="2" charset="0"/>
              </a:rPr>
              <a:t>When all the waves are completed, the boss is spawned at a predefined location.</a:t>
            </a:r>
            <a:endParaRPr lang="en-IN" dirty="0">
              <a:solidFill>
                <a:schemeClr val="bg1">
                  <a:lumMod val="95000"/>
                </a:schemeClr>
              </a:solidFill>
              <a:latin typeface="Bubblegum Sans" panose="02000506000000020004" pitchFamily="2" charset="0"/>
            </a:endParaRPr>
          </a:p>
          <a:p>
            <a:pPr marL="0" indent="0">
              <a:lnSpc>
                <a:spcPct val="80000"/>
              </a:lnSpc>
              <a:buNone/>
            </a:pPr>
            <a:endParaRPr lang="en-IN" dirty="0">
              <a:solidFill>
                <a:schemeClr val="bg1">
                  <a:lumMod val="95000"/>
                </a:schemeClr>
              </a:solidFill>
              <a:latin typeface="Bubblegum Sans" panose="02000506000000020004" pitchFamily="2" charset="0"/>
            </a:endParaRPr>
          </a:p>
          <a:p>
            <a:pPr>
              <a:lnSpc>
                <a:spcPct val="80000"/>
              </a:lnSpc>
            </a:pPr>
            <a:r>
              <a:rPr lang="en-IN" dirty="0">
                <a:solidFill>
                  <a:schemeClr val="bg1">
                    <a:lumMod val="95000"/>
                  </a:schemeClr>
                </a:solidFill>
                <a:latin typeface="Bubblegum Sans" panose="02000506000000020004" pitchFamily="2" charset="0"/>
              </a:rPr>
              <a:t>The boss has two behaviour based on it’s health points.</a:t>
            </a:r>
            <a:endParaRPr lang="en-IN" dirty="0">
              <a:solidFill>
                <a:schemeClr val="bg1">
                  <a:lumMod val="95000"/>
                </a:schemeClr>
              </a:solidFill>
              <a:latin typeface="Bubblegum Sans" panose="02000506000000020004" pitchFamily="2" charset="0"/>
            </a:endParaRPr>
          </a:p>
          <a:p>
            <a:pPr marL="0" indent="0">
              <a:lnSpc>
                <a:spcPct val="80000"/>
              </a:lnSpc>
              <a:buNone/>
            </a:pPr>
            <a:endParaRPr lang="en-IN" dirty="0">
              <a:solidFill>
                <a:schemeClr val="bg1">
                  <a:lumMod val="95000"/>
                </a:schemeClr>
              </a:solidFill>
              <a:latin typeface="Bubblegum Sans" panose="02000506000000020004" pitchFamily="2" charset="0"/>
            </a:endParaRPr>
          </a:p>
          <a:p>
            <a:pPr>
              <a:lnSpc>
                <a:spcPct val="80000"/>
              </a:lnSpc>
            </a:pPr>
            <a:r>
              <a:rPr lang="en-IN" dirty="0">
                <a:solidFill>
                  <a:schemeClr val="bg1">
                    <a:lumMod val="95000"/>
                  </a:schemeClr>
                </a:solidFill>
                <a:latin typeface="Bubblegum Sans" panose="02000506000000020004" pitchFamily="2" charset="0"/>
              </a:rPr>
              <a:t>If the boss’s health is </a:t>
            </a:r>
            <a:r>
              <a:rPr lang="en-IN" b="1" dirty="0">
                <a:solidFill>
                  <a:srgbClr val="FF0000"/>
                </a:solidFill>
                <a:latin typeface="Bubblegum Sans" panose="02000506000000020004" pitchFamily="2" charset="0"/>
              </a:rPr>
              <a:t>&gt;</a:t>
            </a:r>
            <a:r>
              <a:rPr lang="en-IN" dirty="0">
                <a:solidFill>
                  <a:schemeClr val="bg1">
                    <a:lumMod val="95000"/>
                  </a:schemeClr>
                </a:solidFill>
                <a:latin typeface="Bubblegum Sans" panose="02000506000000020004" pitchFamily="2" charset="0"/>
              </a:rPr>
              <a:t> half health points, it follows patrol behaviour.</a:t>
            </a:r>
            <a:endParaRPr lang="en-IN" dirty="0">
              <a:solidFill>
                <a:schemeClr val="bg1">
                  <a:lumMod val="95000"/>
                </a:schemeClr>
              </a:solidFill>
              <a:latin typeface="Bubblegum Sans" panose="02000506000000020004" pitchFamily="2" charset="0"/>
            </a:endParaRPr>
          </a:p>
          <a:p>
            <a:pPr marL="0" indent="0">
              <a:lnSpc>
                <a:spcPct val="80000"/>
              </a:lnSpc>
              <a:buNone/>
            </a:pPr>
            <a:endParaRPr lang="en-IN" dirty="0">
              <a:solidFill>
                <a:schemeClr val="bg1">
                  <a:lumMod val="95000"/>
                </a:schemeClr>
              </a:solidFill>
              <a:latin typeface="Bubblegum Sans" panose="02000506000000020004" pitchFamily="2" charset="0"/>
            </a:endParaRPr>
          </a:p>
          <a:p>
            <a:pPr>
              <a:lnSpc>
                <a:spcPct val="80000"/>
              </a:lnSpc>
            </a:pPr>
            <a:r>
              <a:rPr lang="en-IN" dirty="0">
                <a:solidFill>
                  <a:schemeClr val="bg1">
                    <a:lumMod val="95000"/>
                  </a:schemeClr>
                </a:solidFill>
                <a:latin typeface="Bubblegum Sans" panose="02000506000000020004" pitchFamily="2" charset="0"/>
              </a:rPr>
              <a:t>In patrol behaviour the boss moves towards a randomly selected predefined locations and spawns enemies.</a:t>
            </a:r>
            <a:endParaRPr lang="en-IN" dirty="0">
              <a:solidFill>
                <a:schemeClr val="bg1">
                  <a:lumMod val="95000"/>
                </a:schemeClr>
              </a:solidFill>
              <a:latin typeface="Bubblegum Sans" panose="02000506000000020004" pitchFamily="2" charset="0"/>
            </a:endParaRPr>
          </a:p>
          <a:p>
            <a:pPr marL="0" indent="0">
              <a:lnSpc>
                <a:spcPct val="80000"/>
              </a:lnSpc>
              <a:buNone/>
            </a:pPr>
            <a:endParaRPr lang="en-IN" dirty="0">
              <a:solidFill>
                <a:schemeClr val="bg1">
                  <a:lumMod val="95000"/>
                </a:schemeClr>
              </a:solidFill>
              <a:latin typeface="Bubblegum Sans" panose="02000506000000020004" pitchFamily="2" charset="0"/>
            </a:endParaRPr>
          </a:p>
          <a:p>
            <a:pPr>
              <a:lnSpc>
                <a:spcPct val="80000"/>
              </a:lnSpc>
            </a:pPr>
            <a:r>
              <a:rPr lang="en-IN" dirty="0">
                <a:solidFill>
                  <a:schemeClr val="bg1">
                    <a:lumMod val="95000"/>
                  </a:schemeClr>
                </a:solidFill>
                <a:latin typeface="Bubblegum Sans" panose="02000506000000020004" pitchFamily="2" charset="0"/>
              </a:rPr>
              <a:t>If the boss’s health </a:t>
            </a:r>
            <a:r>
              <a:rPr lang="en-IN" dirty="0">
                <a:solidFill>
                  <a:srgbClr val="FF0000"/>
                </a:solidFill>
                <a:latin typeface="Bubblegum Sans" panose="02000506000000020004" pitchFamily="2" charset="0"/>
              </a:rPr>
              <a:t>&lt; </a:t>
            </a:r>
            <a:r>
              <a:rPr lang="en-IN" dirty="0">
                <a:solidFill>
                  <a:schemeClr val="bg1">
                    <a:lumMod val="95000"/>
                  </a:schemeClr>
                </a:solidFill>
                <a:latin typeface="Bubblegum Sans" panose="02000506000000020004" pitchFamily="2" charset="0"/>
              </a:rPr>
              <a:t>half health, it follows chase behaviour</a:t>
            </a:r>
            <a:endParaRPr lang="en-IN" dirty="0">
              <a:solidFill>
                <a:schemeClr val="bg1">
                  <a:lumMod val="95000"/>
                </a:schemeClr>
              </a:solidFill>
              <a:latin typeface="Bubblegum Sans" panose="02000506000000020004" pitchFamily="2" charset="0"/>
            </a:endParaRPr>
          </a:p>
          <a:p>
            <a:pPr marL="0" indent="0">
              <a:lnSpc>
                <a:spcPct val="80000"/>
              </a:lnSpc>
              <a:buNone/>
            </a:pPr>
            <a:endParaRPr lang="en-IN" dirty="0">
              <a:solidFill>
                <a:schemeClr val="bg1">
                  <a:lumMod val="95000"/>
                </a:schemeClr>
              </a:solidFill>
              <a:latin typeface="Bubblegum Sans" panose="02000506000000020004" pitchFamily="2" charset="0"/>
            </a:endParaRPr>
          </a:p>
          <a:p>
            <a:pPr>
              <a:lnSpc>
                <a:spcPct val="80000"/>
              </a:lnSpc>
            </a:pPr>
            <a:r>
              <a:rPr lang="en-IN" dirty="0">
                <a:solidFill>
                  <a:schemeClr val="bg1">
                    <a:lumMod val="95000"/>
                  </a:schemeClr>
                </a:solidFill>
                <a:latin typeface="Bubblegum Sans" panose="02000506000000020004" pitchFamily="2" charset="0"/>
                <a:sym typeface="+mn-ea"/>
              </a:rPr>
              <a:t>In chase behaviour, the boss chases the player and melees him. The boss’s attacks have a lot of damage points.</a:t>
            </a:r>
            <a:endParaRPr lang="en-IN" dirty="0">
              <a:solidFill>
                <a:schemeClr val="bg1">
                  <a:lumMod val="95000"/>
                </a:schemeClr>
              </a:solidFill>
              <a:latin typeface="Bubblegum Sans" panose="02000506000000020004" pitchFamily="2" charset="0"/>
              <a:sym typeface="+mn-ea"/>
            </a:endParaRPr>
          </a:p>
          <a:p>
            <a:pPr marL="0" indent="0">
              <a:lnSpc>
                <a:spcPct val="80000"/>
              </a:lnSpc>
              <a:buNone/>
            </a:pPr>
            <a:endParaRPr lang="en-IN" dirty="0">
              <a:solidFill>
                <a:schemeClr val="bg1">
                  <a:lumMod val="95000"/>
                </a:schemeClr>
              </a:solidFill>
              <a:latin typeface="Bubblegum Sans" panose="02000506000000020004" pitchFamily="2" charset="0"/>
            </a:endParaRPr>
          </a:p>
          <a:p>
            <a:pPr>
              <a:lnSpc>
                <a:spcPct val="80000"/>
              </a:lnSpc>
            </a:pPr>
            <a:r>
              <a:rPr lang="en-IN" dirty="0">
                <a:solidFill>
                  <a:schemeClr val="bg1">
                    <a:lumMod val="95000"/>
                  </a:schemeClr>
                </a:solidFill>
                <a:latin typeface="Bubblegum Sans" panose="02000506000000020004" pitchFamily="2" charset="0"/>
                <a:sym typeface="+mn-ea"/>
              </a:rPr>
              <a:t>If the boss is defeated, the scene transitions to victory scene</a:t>
            </a:r>
            <a:endParaRPr lang="en-IN" dirty="0">
              <a:solidFill>
                <a:schemeClr val="bg1">
                  <a:lumMod val="95000"/>
                </a:schemeClr>
              </a:solidFill>
              <a:latin typeface="Bubblegum Sans" panose="02000506000000020004" pitchFamily="2" charset="0"/>
            </a:endParaRPr>
          </a:p>
          <a:p>
            <a:pPr>
              <a:lnSpc>
                <a:spcPct val="80000"/>
              </a:lnSpc>
            </a:pPr>
            <a:endParaRPr lang="en-IN" dirty="0">
              <a:solidFill>
                <a:schemeClr val="bg1">
                  <a:lumMod val="95000"/>
                </a:schemeClr>
              </a:solidFill>
              <a:latin typeface="Bubblegum Sans" panose="02000506000000020004" pitchFamily="2" charset="0"/>
            </a:endParaRPr>
          </a:p>
          <a:p>
            <a:pPr>
              <a:lnSpc>
                <a:spcPct val="80000"/>
              </a:lnSpc>
            </a:pPr>
            <a:endParaRPr lang="en-IN" dirty="0">
              <a:solidFill>
                <a:schemeClr val="bg1">
                  <a:lumMod val="95000"/>
                </a:schemeClr>
              </a:solidFill>
              <a:latin typeface="Bubblegum Sans" panose="02000506000000020004" pitchFamily="2" charset="0"/>
            </a:endParaRPr>
          </a:p>
          <a:p>
            <a:pPr>
              <a:lnSpc>
                <a:spcPct val="80000"/>
              </a:lnSpc>
            </a:pPr>
            <a:endParaRPr lang="en-IN" dirty="0">
              <a:solidFill>
                <a:schemeClr val="bg1">
                  <a:lumMod val="95000"/>
                </a:schemeClr>
              </a:solidFill>
              <a:latin typeface="Bubblegum Sans" panose="02000506000000020004" pitchFamily="2"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6307</Words>
  <Application>WPS Presentation</Application>
  <PresentationFormat>Widescreen</PresentationFormat>
  <Paragraphs>188</Paragraphs>
  <Slides>14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SimSun</vt:lpstr>
      <vt:lpstr>Wingdings</vt:lpstr>
      <vt:lpstr>Lavigne</vt:lpstr>
      <vt:lpstr>Bubblegum Sans</vt:lpstr>
      <vt:lpstr>Times New Roman</vt:lpstr>
      <vt:lpstr>Calibri</vt:lpstr>
      <vt:lpstr>Mangal</vt:lpstr>
      <vt:lpstr>Segoe Print</vt:lpstr>
      <vt:lpstr>Microsoft YaHei</vt:lpstr>
      <vt:lpstr>Arial Unicode MS</vt:lpstr>
      <vt:lpstr>Calibri Light</vt:lpstr>
      <vt:lpstr>Office Theme</vt:lpstr>
      <vt:lpstr>CREATIVE AND INNOVATIVE PROJECT</vt:lpstr>
      <vt:lpstr>Synopsis</vt:lpstr>
      <vt:lpstr>Hardware &amp; Software Requirements</vt:lpstr>
      <vt:lpstr>Player</vt:lpstr>
      <vt:lpstr>Projectile</vt:lpstr>
      <vt:lpstr>Enemies</vt:lpstr>
      <vt:lpstr>Wave Spawner</vt:lpstr>
      <vt:lpstr>PowerPoint 演示文稿</vt:lpstr>
      <vt:lpstr>Boss</vt:lpstr>
      <vt:lpstr>System Flow Diagram : </vt:lpstr>
      <vt:lpstr>Scene Transitions</vt:lpstr>
      <vt:lpstr>Scope for further enhancement</vt:lpstr>
      <vt:lpstr>Scope for further enhancement</vt:lpstr>
      <vt:lpstr>Bibliography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PSG College of Arts &amp; Science</dc:title>
  <dc:creator>Loges</dc:creator>
  <cp:lastModifiedBy>Prasanna Priyan</cp:lastModifiedBy>
  <cp:revision>39</cp:revision>
  <dcterms:created xsi:type="dcterms:W3CDTF">2021-01-27T03:35:00Z</dcterms:created>
  <dcterms:modified xsi:type="dcterms:W3CDTF">2021-03-02T08:40:15Z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1033-11.2.0.9669</vt:lpwstr>
  </property>
</Properties>
</file>