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ED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2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92E8-216D-4954-9F4F-07D1CAE45EAD}" type="datetimeFigureOut">
              <a:rPr lang="en-GB" smtClean="0"/>
              <a:t>2014-03-11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0707-F310-4D10-B0AA-5B929AFAA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23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92E8-216D-4954-9F4F-07D1CAE45EAD}" type="datetimeFigureOut">
              <a:rPr lang="en-GB" smtClean="0"/>
              <a:t>2014-03-11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0707-F310-4D10-B0AA-5B929AFAA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75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92E8-216D-4954-9F4F-07D1CAE45EAD}" type="datetimeFigureOut">
              <a:rPr lang="en-GB" smtClean="0"/>
              <a:t>2014-03-11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0707-F310-4D10-B0AA-5B929AFAA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87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92E8-216D-4954-9F4F-07D1CAE45EAD}" type="datetimeFigureOut">
              <a:rPr lang="en-GB" smtClean="0"/>
              <a:t>2014-03-11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0707-F310-4D10-B0AA-5B929AFAA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19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92E8-216D-4954-9F4F-07D1CAE45EAD}" type="datetimeFigureOut">
              <a:rPr lang="en-GB" smtClean="0"/>
              <a:t>2014-03-11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0707-F310-4D10-B0AA-5B929AFAA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02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92E8-216D-4954-9F4F-07D1CAE45EAD}" type="datetimeFigureOut">
              <a:rPr lang="en-GB" smtClean="0"/>
              <a:t>2014-03-11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0707-F310-4D10-B0AA-5B929AFAA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99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92E8-216D-4954-9F4F-07D1CAE45EAD}" type="datetimeFigureOut">
              <a:rPr lang="en-GB" smtClean="0"/>
              <a:t>2014-03-11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0707-F310-4D10-B0AA-5B929AFAA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80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92E8-216D-4954-9F4F-07D1CAE45EAD}" type="datetimeFigureOut">
              <a:rPr lang="en-GB" smtClean="0"/>
              <a:t>2014-03-11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0707-F310-4D10-B0AA-5B929AFAA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05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92E8-216D-4954-9F4F-07D1CAE45EAD}" type="datetimeFigureOut">
              <a:rPr lang="en-GB" smtClean="0"/>
              <a:t>2014-03-11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0707-F310-4D10-B0AA-5B929AFAA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94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92E8-216D-4954-9F4F-07D1CAE45EAD}" type="datetimeFigureOut">
              <a:rPr lang="en-GB" smtClean="0"/>
              <a:t>2014-03-11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0707-F310-4D10-B0AA-5B929AFAA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795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92E8-216D-4954-9F4F-07D1CAE45EAD}" type="datetimeFigureOut">
              <a:rPr lang="en-GB" smtClean="0"/>
              <a:t>2014-03-11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0707-F310-4D10-B0AA-5B929AFAA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58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92E8-216D-4954-9F4F-07D1CAE45EAD}" type="datetimeFigureOut">
              <a:rPr lang="en-GB" smtClean="0"/>
              <a:t>2014-03-11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A0707-F310-4D10-B0AA-5B929AFAA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45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0" r="21726"/>
          <a:stretch/>
        </p:blipFill>
        <p:spPr bwMode="auto">
          <a:xfrm>
            <a:off x="0" y="103687"/>
            <a:ext cx="8287377" cy="65655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45315" y="399227"/>
            <a:ext cx="4715650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Figure 1. </a:t>
            </a:r>
            <a:r>
              <a:rPr lang="en-US" sz="1600" dirty="0"/>
              <a:t>Schematic illustration of the </a:t>
            </a:r>
            <a:r>
              <a:rPr lang="en-US" sz="1600" dirty="0" smtClean="0"/>
              <a:t>constructed</a:t>
            </a:r>
          </a:p>
          <a:p>
            <a:r>
              <a:rPr lang="en-US" sz="1600" dirty="0" smtClean="0"/>
              <a:t>networks </a:t>
            </a:r>
            <a:r>
              <a:rPr lang="en-US" sz="1600" dirty="0"/>
              <a:t>using graph theory. (</a:t>
            </a:r>
            <a:r>
              <a:rPr lang="en-US" sz="1600" b="1" dirty="0"/>
              <a:t>A</a:t>
            </a:r>
            <a:r>
              <a:rPr lang="en-US" sz="1600" dirty="0"/>
              <a:t>) Spike trains of </a:t>
            </a:r>
            <a:endParaRPr lang="en-US" sz="1600" dirty="0" smtClean="0"/>
          </a:p>
          <a:p>
            <a:r>
              <a:rPr lang="en-US" sz="1600" dirty="0" smtClean="0"/>
              <a:t>1.2 </a:t>
            </a:r>
            <a:r>
              <a:rPr lang="en-US" sz="1600" dirty="0"/>
              <a:t>seconds recorded from 13 neurons in </a:t>
            </a:r>
            <a:r>
              <a:rPr lang="en-US" sz="1600" dirty="0" smtClean="0"/>
              <a:t>a</a:t>
            </a:r>
          </a:p>
          <a:p>
            <a:r>
              <a:rPr lang="en-US" sz="1600" dirty="0" smtClean="0"/>
              <a:t>freely-moving </a:t>
            </a:r>
            <a:r>
              <a:rPr lang="en-US" sz="1600" dirty="0"/>
              <a:t>rat’s frontal cortex during sleep. </a:t>
            </a:r>
            <a:endParaRPr lang="en-US" sz="1600" dirty="0" smtClean="0"/>
          </a:p>
          <a:p>
            <a:r>
              <a:rPr lang="en-US" sz="1600" dirty="0" smtClean="0"/>
              <a:t>(</a:t>
            </a:r>
            <a:r>
              <a:rPr lang="en-US" sz="1600" b="1" dirty="0"/>
              <a:t>B</a:t>
            </a:r>
            <a:r>
              <a:rPr lang="en-US" sz="1600" dirty="0"/>
              <a:t>) The Multiunit Activity (MUA) firing rate per </a:t>
            </a:r>
            <a:r>
              <a:rPr lang="en-US" sz="1600" dirty="0" smtClean="0"/>
              <a:t>20ms</a:t>
            </a:r>
          </a:p>
          <a:p>
            <a:r>
              <a:rPr lang="en-US" sz="1600" dirty="0" smtClean="0"/>
              <a:t>of </a:t>
            </a:r>
            <a:r>
              <a:rPr lang="en-US" sz="1600" dirty="0"/>
              <a:t>the neuronal group is used to detect </a:t>
            </a:r>
            <a:r>
              <a:rPr lang="en-US" sz="1600" dirty="0" smtClean="0"/>
              <a:t>microstates. </a:t>
            </a:r>
          </a:p>
          <a:p>
            <a:r>
              <a:rPr lang="en-US" sz="1600" dirty="0" smtClean="0"/>
              <a:t>The </a:t>
            </a:r>
            <a:r>
              <a:rPr lang="en-US" sz="1600" dirty="0"/>
              <a:t>criteria of a qualifying microstate are </a:t>
            </a:r>
            <a:endParaRPr lang="en-US" sz="1600" dirty="0" smtClean="0"/>
          </a:p>
          <a:p>
            <a:r>
              <a:rPr lang="en-US" sz="1600" dirty="0" smtClean="0"/>
              <a:t>1) microstate </a:t>
            </a:r>
            <a:r>
              <a:rPr lang="en-US" sz="1600" dirty="0"/>
              <a:t>is at least 80ms in duration; </a:t>
            </a:r>
            <a:endParaRPr lang="en-US" sz="1600" dirty="0" smtClean="0"/>
          </a:p>
          <a:p>
            <a:r>
              <a:rPr lang="en-US" sz="1600" dirty="0" smtClean="0"/>
              <a:t>2</a:t>
            </a:r>
            <a:r>
              <a:rPr lang="en-US" sz="1600" dirty="0"/>
              <a:t>) 75% or more of the neurons in the ensemble </a:t>
            </a:r>
            <a:endParaRPr lang="en-US" sz="1600" dirty="0" smtClean="0"/>
          </a:p>
          <a:p>
            <a:r>
              <a:rPr lang="en-US" sz="1600" dirty="0" smtClean="0"/>
              <a:t>have </a:t>
            </a:r>
            <a:r>
              <a:rPr lang="en-US" sz="1600" dirty="0"/>
              <a:t>fired within each </a:t>
            </a:r>
            <a:r>
              <a:rPr lang="en-US" sz="1600" dirty="0" smtClean="0"/>
              <a:t>microstate; 3) Spikes occurred </a:t>
            </a:r>
          </a:p>
          <a:p>
            <a:r>
              <a:rPr lang="en-US" sz="1600" dirty="0" smtClean="0"/>
              <a:t>within 20ms only are considered be to linked. </a:t>
            </a:r>
            <a:r>
              <a:rPr lang="en-US" sz="1600" dirty="0"/>
              <a:t>(</a:t>
            </a:r>
            <a:r>
              <a:rPr lang="en-US" sz="1600" b="1" dirty="0"/>
              <a:t>C</a:t>
            </a:r>
            <a:r>
              <a:rPr lang="en-US" sz="1600" dirty="0"/>
              <a:t>) The </a:t>
            </a:r>
            <a:endParaRPr lang="en-US" sz="1600" dirty="0" smtClean="0"/>
          </a:p>
          <a:p>
            <a:r>
              <a:rPr lang="en-US" sz="1600" dirty="0" smtClean="0"/>
              <a:t>schematics </a:t>
            </a:r>
            <a:r>
              <a:rPr lang="en-US" sz="1600" dirty="0"/>
              <a:t>of the two neuronal networks constructed </a:t>
            </a:r>
            <a:endParaRPr lang="en-US" sz="1600" dirty="0" smtClean="0"/>
          </a:p>
          <a:p>
            <a:r>
              <a:rPr lang="en-US" sz="1600" dirty="0" smtClean="0"/>
              <a:t>based </a:t>
            </a:r>
            <a:r>
              <a:rPr lang="en-US" sz="1600" dirty="0"/>
              <a:t>on the temporal firing sequences of neurons </a:t>
            </a:r>
            <a:endParaRPr lang="en-US" sz="1600" dirty="0" smtClean="0"/>
          </a:p>
          <a:p>
            <a:r>
              <a:rPr lang="en-US" sz="1600" dirty="0" smtClean="0"/>
              <a:t>within </a:t>
            </a:r>
            <a:r>
              <a:rPr lang="en-US" sz="1600" dirty="0"/>
              <a:t>each microstates.</a:t>
            </a:r>
            <a:endParaRPr lang="en-GB" sz="1600" dirty="0"/>
          </a:p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3018" t="8902" r="9510" b="11680"/>
          <a:stretch/>
        </p:blipFill>
        <p:spPr>
          <a:xfrm>
            <a:off x="956930" y="399227"/>
            <a:ext cx="6392474" cy="140830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63656" y="399226"/>
            <a:ext cx="2568944" cy="1408309"/>
          </a:xfrm>
          <a:prstGeom prst="rect">
            <a:avLst/>
          </a:prstGeom>
          <a:solidFill>
            <a:srgbClr val="FFDEDD">
              <a:alpha val="79000"/>
            </a:srgbClr>
          </a:solidFill>
          <a:ln>
            <a:solidFill>
              <a:srgbClr val="FFDE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956930" y="399225"/>
            <a:ext cx="1202070" cy="1408309"/>
          </a:xfrm>
          <a:prstGeom prst="rect">
            <a:avLst/>
          </a:prstGeom>
          <a:solidFill>
            <a:srgbClr val="FFDEDD">
              <a:alpha val="79000"/>
            </a:srgbClr>
          </a:solidFill>
          <a:ln>
            <a:solidFill>
              <a:srgbClr val="FFDE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4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8086" y="5431971"/>
            <a:ext cx="10361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/>
              <a:t>Figure 2</a:t>
            </a:r>
            <a:r>
              <a:rPr lang="en-GB" sz="1600" dirty="0" smtClean="0"/>
              <a:t>, </a:t>
            </a:r>
            <a:r>
              <a:rPr lang="en-GB" sz="1600" dirty="0" err="1" smtClean="0"/>
              <a:t>Unweighted</a:t>
            </a:r>
            <a:r>
              <a:rPr lang="en-GB" sz="1600" dirty="0" smtClean="0"/>
              <a:t> (binary) connectivity matrices of the two networks. The weightings of connections between neurons</a:t>
            </a:r>
          </a:p>
          <a:p>
            <a:r>
              <a:rPr lang="en-GB" sz="1600" dirty="0"/>
              <a:t>c</a:t>
            </a:r>
            <a:r>
              <a:rPr lang="en-GB" sz="1600" dirty="0" smtClean="0"/>
              <a:t>an be remodelled based on  inters-spike intervals (ISI) of consecutive spikes within each microstates.</a:t>
            </a:r>
            <a:endParaRPr lang="en-GB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472"/>
            <a:ext cx="6473814" cy="48568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186" y="253472"/>
            <a:ext cx="6473814" cy="485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71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289"/>
            <a:ext cx="6473814" cy="48568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270" y="279289"/>
            <a:ext cx="6473814" cy="48568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99444" y="5357543"/>
            <a:ext cx="9503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/>
              <a:t>Figure 3</a:t>
            </a:r>
            <a:r>
              <a:rPr lang="en-GB" sz="1600" dirty="0" smtClean="0"/>
              <a:t>, </a:t>
            </a:r>
            <a:r>
              <a:rPr lang="en-GB" sz="1600" dirty="0"/>
              <a:t>W</a:t>
            </a:r>
            <a:r>
              <a:rPr lang="en-GB" sz="1600" dirty="0" smtClean="0"/>
              <a:t>eighted connectivity matrices of the two networks. The weightings of connections between neurons</a:t>
            </a:r>
          </a:p>
          <a:p>
            <a:r>
              <a:rPr lang="en-GB" sz="1600" dirty="0" smtClean="0"/>
              <a:t>Is </a:t>
            </a:r>
            <a:r>
              <a:rPr lang="en-GB" sz="1600" dirty="0" smtClean="0"/>
              <a:t>inversely </a:t>
            </a:r>
            <a:r>
              <a:rPr lang="en-GB" sz="1600" smtClean="0"/>
              <a:t>related to  </a:t>
            </a:r>
            <a:r>
              <a:rPr lang="en-GB" sz="1600" dirty="0" smtClean="0"/>
              <a:t>inters-spike intervals (ISI).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270268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Statistical measures applicable to Connectivity matrices (examples)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Matching Index – computes for any two neurons the amount of overlap in the connection patterns. </a:t>
            </a:r>
          </a:p>
          <a:p>
            <a:r>
              <a:rPr lang="en-GB" dirty="0" smtClean="0"/>
              <a:t>Clustering Coefficient – the fraction of neuron’s neighbours that neighbours of each other.</a:t>
            </a:r>
          </a:p>
          <a:p>
            <a:r>
              <a:rPr lang="en-GB" dirty="0" smtClean="0"/>
              <a:t>Paths and Distances – the reachability matrix describes whether pairs of neurons are connected by paths (reachable). The distance matrix contains lengths of shortest paths between all pairs of neurons.</a:t>
            </a:r>
          </a:p>
          <a:p>
            <a:r>
              <a:rPr lang="en-GB" dirty="0" smtClean="0"/>
              <a:t>Functional Motifs – subsets of connection patterns embedded within matrix structure. The frequency of functional motif occurrence around a neuron is counted.</a:t>
            </a:r>
          </a:p>
          <a:p>
            <a:r>
              <a:rPr lang="en-GB" dirty="0" smtClean="0"/>
              <a:t>Etc…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0905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athinsight.org/media/image/image/three_node_motif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072" y="525353"/>
            <a:ext cx="395287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02834" y="4433777"/>
            <a:ext cx="62971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Figure 4</a:t>
            </a:r>
            <a:r>
              <a:rPr lang="en-GB" dirty="0" smtClean="0"/>
              <a:t>, Possible functional motifs of a three-neuron sub-group. </a:t>
            </a:r>
          </a:p>
          <a:p>
            <a:r>
              <a:rPr lang="en-GB" dirty="0" smtClean="0"/>
              <a:t>Motifs 1, 2 and 3 are not considered in our analysis, since not all</a:t>
            </a:r>
          </a:p>
          <a:p>
            <a:r>
              <a:rPr lang="en-GB" dirty="0" smtClean="0"/>
              <a:t>three neurons are connected.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10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99444" y="5357543"/>
            <a:ext cx="8870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/>
              <a:t>Figure 5</a:t>
            </a:r>
            <a:r>
              <a:rPr lang="en-GB" sz="1600" dirty="0" smtClean="0"/>
              <a:t>, Frequency count of functional 3-motifs embedded in the connectivity matrix network structure.</a:t>
            </a:r>
            <a:endParaRPr lang="en-GB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8108" y="256315"/>
            <a:ext cx="6473814" cy="48568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92" y="256315"/>
            <a:ext cx="6473814" cy="485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92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static.freepik.com/free-photo/simple-cartoon-mouse-clip-art_42439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960" y="2530289"/>
            <a:ext cx="665162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4790" y="3955308"/>
            <a:ext cx="274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Spontaneous visual cortex</a:t>
            </a:r>
          </a:p>
          <a:p>
            <a:r>
              <a:rPr lang="en-GB" dirty="0" smtClean="0"/>
              <a:t>activity as </a:t>
            </a:r>
            <a:r>
              <a:rPr lang="en-GB" b="1" dirty="0" smtClean="0"/>
              <a:t>Priori</a:t>
            </a:r>
            <a:r>
              <a:rPr lang="en-GB" dirty="0" smtClean="0"/>
              <a:t> condition.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345" y="4723208"/>
            <a:ext cx="1634398" cy="1331995"/>
          </a:xfrm>
          <a:prstGeom prst="rect">
            <a:avLst/>
          </a:prstGeom>
        </p:spPr>
      </p:pic>
      <p:pic>
        <p:nvPicPr>
          <p:cNvPr id="7" name="Picture 6" descr="http://static.freepik.com/free-photo/simple-cartoon-mouse-clip-art_42439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893" y="2507849"/>
            <a:ext cx="665162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90760" y="3958848"/>
            <a:ext cx="360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Effect of visual stimuli as </a:t>
            </a:r>
            <a:r>
              <a:rPr lang="en-GB" b="1" dirty="0" smtClean="0"/>
              <a:t>Posteriori 1</a:t>
            </a:r>
            <a:endParaRPr lang="en-GB" b="1" dirty="0"/>
          </a:p>
        </p:txBody>
      </p:sp>
      <p:pic>
        <p:nvPicPr>
          <p:cNvPr id="10" name="Picture 9" descr="H:\round_+45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77" y="694410"/>
            <a:ext cx="7413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689" y="694410"/>
            <a:ext cx="720725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277" y="1507210"/>
            <a:ext cx="719137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 descr="H:\round_+45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489" y="1505623"/>
            <a:ext cx="7413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3200400" y="3088757"/>
            <a:ext cx="6911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8893" y="4662144"/>
            <a:ext cx="1920298" cy="14541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623622" y="2695729"/>
            <a:ext cx="184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Sleep Deprivation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2903222" y="3087502"/>
            <a:ext cx="119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Vs. Control</a:t>
            </a:r>
            <a:endParaRPr lang="en-GB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529876" y="3065061"/>
            <a:ext cx="6911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7" name="Picture 26" descr="http://static.freepik.com/free-photo/simple-cartoon-mouse-clip-art_42439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386" y="2507848"/>
            <a:ext cx="665162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8305801" y="3955309"/>
            <a:ext cx="3226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  <a:r>
              <a:rPr lang="en-GB" dirty="0" smtClean="0"/>
              <a:t>eural assembly activity during </a:t>
            </a:r>
          </a:p>
          <a:p>
            <a:r>
              <a:rPr lang="en-GB" dirty="0" smtClean="0"/>
              <a:t>subsequent sleep as </a:t>
            </a:r>
            <a:r>
              <a:rPr lang="en-GB" b="1" dirty="0" smtClean="0"/>
              <a:t>Posteriori 2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5768" y="4719737"/>
            <a:ext cx="1634398" cy="133199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198122" y="160391"/>
            <a:ext cx="6928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Spatiotemporal dynamic changes in the </a:t>
            </a:r>
            <a:r>
              <a:rPr lang="en-GB" sz="2000" dirty="0"/>
              <a:t>c</a:t>
            </a:r>
            <a:r>
              <a:rPr lang="en-GB" sz="2000" dirty="0" smtClean="0"/>
              <a:t>ortical neuronal activity</a:t>
            </a:r>
            <a:endParaRPr lang="en-GB" sz="20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200400" y="5374039"/>
            <a:ext cx="6911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529876" y="5385734"/>
            <a:ext cx="6911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642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9163</TotalTime>
  <Words>375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Statistical measures applicable to Connectivity matrices (examples)</vt:lpstr>
      <vt:lpstr>PowerPoint Presentation</vt:lpstr>
      <vt:lpstr>PowerPoint Presentation</vt:lpstr>
      <vt:lpstr>PowerPoint Presentation</vt:lpstr>
    </vt:vector>
  </TitlesOfParts>
  <Company>University of Oxford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Cui, Nanyi</dc:creator>
  <cp:lastModifiedBy>Cui, Nanyi</cp:lastModifiedBy>
  <cp:revision>31</cp:revision>
  <dcterms:created xsi:type="dcterms:W3CDTF">2014-02-26T10:55:26Z</dcterms:created>
  <dcterms:modified xsi:type="dcterms:W3CDTF">2014-03-11T14:53:43Z</dcterms:modified>
</cp:coreProperties>
</file>