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1CC2-3C18-4CFB-B0B7-395E0632A1FB}" type="datetimeFigureOut">
              <a:rPr lang="en-GB" smtClean="0"/>
              <a:t>2014-04-15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9DF-23BE-49EF-ADF1-9892FA4AF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1CC2-3C18-4CFB-B0B7-395E0632A1FB}" type="datetimeFigureOut">
              <a:rPr lang="en-GB" smtClean="0"/>
              <a:t>2014-04-15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9DF-23BE-49EF-ADF1-9892FA4AF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6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1CC2-3C18-4CFB-B0B7-395E0632A1FB}" type="datetimeFigureOut">
              <a:rPr lang="en-GB" smtClean="0"/>
              <a:t>2014-04-15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9DF-23BE-49EF-ADF1-9892FA4AF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6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1CC2-3C18-4CFB-B0B7-395E0632A1FB}" type="datetimeFigureOut">
              <a:rPr lang="en-GB" smtClean="0"/>
              <a:t>2014-04-15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9DF-23BE-49EF-ADF1-9892FA4AF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09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1CC2-3C18-4CFB-B0B7-395E0632A1FB}" type="datetimeFigureOut">
              <a:rPr lang="en-GB" smtClean="0"/>
              <a:t>2014-04-15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9DF-23BE-49EF-ADF1-9892FA4AF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1CC2-3C18-4CFB-B0B7-395E0632A1FB}" type="datetimeFigureOut">
              <a:rPr lang="en-GB" smtClean="0"/>
              <a:t>2014-04-15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9DF-23BE-49EF-ADF1-9892FA4AF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3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1CC2-3C18-4CFB-B0B7-395E0632A1FB}" type="datetimeFigureOut">
              <a:rPr lang="en-GB" smtClean="0"/>
              <a:t>2014-04-15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9DF-23BE-49EF-ADF1-9892FA4AF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85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1CC2-3C18-4CFB-B0B7-395E0632A1FB}" type="datetimeFigureOut">
              <a:rPr lang="en-GB" smtClean="0"/>
              <a:t>2014-04-15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9DF-23BE-49EF-ADF1-9892FA4AF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30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1CC2-3C18-4CFB-B0B7-395E0632A1FB}" type="datetimeFigureOut">
              <a:rPr lang="en-GB" smtClean="0"/>
              <a:t>2014-04-15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9DF-23BE-49EF-ADF1-9892FA4AF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1CC2-3C18-4CFB-B0B7-395E0632A1FB}" type="datetimeFigureOut">
              <a:rPr lang="en-GB" smtClean="0"/>
              <a:t>2014-04-15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9DF-23BE-49EF-ADF1-9892FA4AF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1CC2-3C18-4CFB-B0B7-395E0632A1FB}" type="datetimeFigureOut">
              <a:rPr lang="en-GB" smtClean="0"/>
              <a:t>2014-04-15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9DF-23BE-49EF-ADF1-9892FA4AF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09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1CC2-3C18-4CFB-B0B7-395E0632A1FB}" type="datetimeFigureOut">
              <a:rPr lang="en-GB" smtClean="0"/>
              <a:t>2014-04-15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59DF-23BE-49EF-ADF1-9892FA4AF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g"/><Relationship Id="rId3" Type="http://schemas.openxmlformats.org/officeDocument/2006/relationships/image" Target="../media/image4.emf"/><Relationship Id="rId7" Type="http://schemas.openxmlformats.org/officeDocument/2006/relationships/image" Target="../media/image7.jpg"/><Relationship Id="rId12" Type="http://schemas.openxmlformats.org/officeDocument/2006/relationships/image" Target="../media/image12.jpeg"/><Relationship Id="rId2" Type="http://schemas.openxmlformats.org/officeDocument/2006/relationships/image" Target="../media/image3.emf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9.jp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7.jpg"/><Relationship Id="rId7" Type="http://schemas.openxmlformats.org/officeDocument/2006/relationships/image" Target="../media/image24.jpg"/><Relationship Id="rId12" Type="http://schemas.openxmlformats.org/officeDocument/2006/relationships/image" Target="../media/image27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26.jpg"/><Relationship Id="rId4" Type="http://schemas.openxmlformats.org/officeDocument/2006/relationships/image" Target="../media/image22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9921"/>
          <a:stretch/>
        </p:blipFill>
        <p:spPr>
          <a:xfrm>
            <a:off x="349806" y="138223"/>
            <a:ext cx="6473814" cy="61758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3620" y="563525"/>
            <a:ext cx="41506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</a:rPr>
              <a:t>rw170-BSL3-VS2-TS-LFP-500ms-F-Epi1</a:t>
            </a:r>
          </a:p>
          <a:p>
            <a:r>
              <a:rPr lang="en-GB" sz="2000" dirty="0" smtClean="0">
                <a:solidFill>
                  <a:srgbClr val="C00000"/>
                </a:solidFill>
              </a:rPr>
              <a:t>Epoch number 12910:12924</a:t>
            </a:r>
          </a:p>
          <a:p>
            <a:r>
              <a:rPr lang="en-GB" sz="2000" dirty="0" smtClean="0">
                <a:solidFill>
                  <a:srgbClr val="C00000"/>
                </a:solidFill>
              </a:rPr>
              <a:t>One epoch = 4 seconds</a:t>
            </a:r>
            <a:endParaRPr lang="en-GB" sz="20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media.npr.org/assets/img/2011/12/08/rat-987c78e8f6d5124306d52a0a978ad8853a9d8988-s6-c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505" y="4285016"/>
            <a:ext cx="2377803" cy="178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2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8696"/>
          <a:stretch/>
        </p:blipFill>
        <p:spPr>
          <a:xfrm>
            <a:off x="-115675" y="2296629"/>
            <a:ext cx="12412800" cy="24960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b="20230"/>
          <a:stretch/>
        </p:blipFill>
        <p:spPr>
          <a:xfrm>
            <a:off x="-128033" y="194746"/>
            <a:ext cx="12428525" cy="21869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46177" t="88" r="42804" b="92930"/>
          <a:stretch/>
        </p:blipFill>
        <p:spPr>
          <a:xfrm>
            <a:off x="5008632" y="40648"/>
            <a:ext cx="2008160" cy="28021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125973" y="414670"/>
            <a:ext cx="63795" cy="394467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839633" y="414670"/>
            <a:ext cx="63795" cy="394467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976380" y="420639"/>
            <a:ext cx="63795" cy="394467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410592" y="416005"/>
            <a:ext cx="63795" cy="394467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859276" y="420639"/>
            <a:ext cx="63795" cy="394467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142617" y="418903"/>
            <a:ext cx="63795" cy="394467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554721" y="420639"/>
            <a:ext cx="63795" cy="394467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855886" y="420639"/>
            <a:ext cx="63795" cy="394467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8505751" y="420640"/>
            <a:ext cx="63795" cy="394467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8706293" y="420639"/>
            <a:ext cx="63795" cy="394467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9657512" y="420639"/>
            <a:ext cx="63795" cy="394467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347523" y="6487476"/>
            <a:ext cx="715753" cy="260951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31744" y="6367631"/>
                <a:ext cx="6817828" cy="48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Qualified ON-periods. Criteria: &gt;100ms duration; 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 smtClean="0"/>
                  <a:t> of population fired.</a:t>
                </a:r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744" y="6367631"/>
                <a:ext cx="6817828" cy="484876"/>
              </a:xfrm>
              <a:prstGeom prst="rect">
                <a:avLst/>
              </a:prstGeom>
              <a:blipFill rotWithShape="0">
                <a:blip r:embed="rId4"/>
                <a:stretch>
                  <a:fillRect l="-715" r="-894"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3" r="73693" b="74085"/>
          <a:stretch/>
        </p:blipFill>
        <p:spPr bwMode="auto">
          <a:xfrm>
            <a:off x="1186905" y="163764"/>
            <a:ext cx="291662" cy="22759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186905" y="33784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14</a:t>
            </a:r>
            <a:endParaRPr lang="en-GB" sz="1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9" t="37364" r="35997" b="31318"/>
          <a:stretch/>
        </p:blipFill>
        <p:spPr>
          <a:xfrm>
            <a:off x="202253" y="5220543"/>
            <a:ext cx="864583" cy="75278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8" t="-192" r="51040" b="61258"/>
          <a:stretch/>
        </p:blipFill>
        <p:spPr>
          <a:xfrm>
            <a:off x="1303867" y="5210129"/>
            <a:ext cx="808684" cy="7538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46981" r="67520" b="23806"/>
          <a:stretch/>
        </p:blipFill>
        <p:spPr>
          <a:xfrm>
            <a:off x="2306297" y="5273203"/>
            <a:ext cx="652163" cy="66707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5" t="59126" r="44768"/>
          <a:stretch/>
        </p:blipFill>
        <p:spPr>
          <a:xfrm>
            <a:off x="3274832" y="5180522"/>
            <a:ext cx="894395" cy="7928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" t="16030" r="57368" b="52150"/>
          <a:stretch/>
        </p:blipFill>
        <p:spPr>
          <a:xfrm>
            <a:off x="4355581" y="5221703"/>
            <a:ext cx="790050" cy="6894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4" t="43503" r="29102" b="24559"/>
          <a:stretch/>
        </p:blipFill>
        <p:spPr>
          <a:xfrm>
            <a:off x="5442064" y="5209930"/>
            <a:ext cx="913029" cy="7602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3" t="65430" r="47770"/>
          <a:stretch/>
        </p:blipFill>
        <p:spPr>
          <a:xfrm>
            <a:off x="6671441" y="5220034"/>
            <a:ext cx="640984" cy="7305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5" t="33041" b="34474"/>
          <a:stretch/>
        </p:blipFill>
        <p:spPr>
          <a:xfrm>
            <a:off x="7443012" y="5196806"/>
            <a:ext cx="889542" cy="76023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8" r="58215" b="41480"/>
          <a:stretch/>
        </p:blipFill>
        <p:spPr>
          <a:xfrm>
            <a:off x="8686508" y="5213578"/>
            <a:ext cx="859303" cy="7266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t="39373" r="47268" b="19253"/>
          <a:stretch/>
        </p:blipFill>
        <p:spPr>
          <a:xfrm>
            <a:off x="9744244" y="5105006"/>
            <a:ext cx="954023" cy="95029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1" t="42412" r="47845" b="23970"/>
          <a:stretch/>
        </p:blipFill>
        <p:spPr>
          <a:xfrm>
            <a:off x="10913144" y="5196308"/>
            <a:ext cx="872036" cy="76769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endCxn id="35" idx="0"/>
          </p:cNvCxnSpPr>
          <p:nvPr/>
        </p:nvCxnSpPr>
        <p:spPr>
          <a:xfrm flipH="1">
            <a:off x="634545" y="4593265"/>
            <a:ext cx="2523326" cy="62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36" idx="0"/>
          </p:cNvCxnSpPr>
          <p:nvPr/>
        </p:nvCxnSpPr>
        <p:spPr>
          <a:xfrm flipH="1">
            <a:off x="1708209" y="4551088"/>
            <a:ext cx="1928126" cy="659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7" idx="0"/>
          </p:cNvCxnSpPr>
          <p:nvPr/>
        </p:nvCxnSpPr>
        <p:spPr>
          <a:xfrm flipH="1">
            <a:off x="2632379" y="4551088"/>
            <a:ext cx="1344001" cy="722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8" idx="0"/>
          </p:cNvCxnSpPr>
          <p:nvPr/>
        </p:nvCxnSpPr>
        <p:spPr>
          <a:xfrm flipH="1">
            <a:off x="3722030" y="4562029"/>
            <a:ext cx="688562" cy="61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39" idx="0"/>
          </p:cNvCxnSpPr>
          <p:nvPr/>
        </p:nvCxnSpPr>
        <p:spPr>
          <a:xfrm flipH="1">
            <a:off x="4750606" y="4593265"/>
            <a:ext cx="108670" cy="628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 flipH="1">
            <a:off x="5898579" y="4562029"/>
            <a:ext cx="244038" cy="647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1" idx="0"/>
          </p:cNvCxnSpPr>
          <p:nvPr/>
        </p:nvCxnSpPr>
        <p:spPr>
          <a:xfrm flipH="1">
            <a:off x="6991933" y="4551088"/>
            <a:ext cx="594685" cy="668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2" idx="0"/>
          </p:cNvCxnSpPr>
          <p:nvPr/>
        </p:nvCxnSpPr>
        <p:spPr>
          <a:xfrm>
            <a:off x="7887783" y="4562029"/>
            <a:ext cx="0" cy="63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5" idx="0"/>
          </p:cNvCxnSpPr>
          <p:nvPr/>
        </p:nvCxnSpPr>
        <p:spPr>
          <a:xfrm>
            <a:off x="9721307" y="4562029"/>
            <a:ext cx="1627855" cy="634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4" idx="0"/>
          </p:cNvCxnSpPr>
          <p:nvPr/>
        </p:nvCxnSpPr>
        <p:spPr>
          <a:xfrm>
            <a:off x="8738190" y="4562029"/>
            <a:ext cx="1483066" cy="542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3" idx="0"/>
          </p:cNvCxnSpPr>
          <p:nvPr/>
        </p:nvCxnSpPr>
        <p:spPr>
          <a:xfrm>
            <a:off x="8569546" y="4562029"/>
            <a:ext cx="546614" cy="651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9" t="37364" r="35997" b="31318"/>
          <a:stretch/>
        </p:blipFill>
        <p:spPr>
          <a:xfrm>
            <a:off x="1886144" y="4553780"/>
            <a:ext cx="2466754" cy="2147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8" t="-192" r="51040" b="61258"/>
          <a:stretch/>
        </p:blipFill>
        <p:spPr>
          <a:xfrm>
            <a:off x="7851173" y="4550679"/>
            <a:ext cx="2307266" cy="2150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50" y="135397"/>
            <a:ext cx="5885285" cy="4415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163" y="135397"/>
            <a:ext cx="5885285" cy="44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1" y="322665"/>
            <a:ext cx="5885285" cy="5149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476" y="343640"/>
            <a:ext cx="5885285" cy="51284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1237" y="5624624"/>
            <a:ext cx="10810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Weighted connectivity matrices of the two networks. The weightings of connections between neurons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Is inversely related to  inters-spike intervals (ISI</a:t>
            </a:r>
            <a:r>
              <a:rPr lang="en-GB" sz="2000" dirty="0" smtClean="0">
                <a:solidFill>
                  <a:srgbClr val="FF0000"/>
                </a:solidFill>
              </a:rPr>
              <a:t>).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9" t="37364" r="35997" b="31318"/>
          <a:stretch/>
        </p:blipFill>
        <p:spPr>
          <a:xfrm>
            <a:off x="569729" y="130635"/>
            <a:ext cx="2466754" cy="21477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8" t="-192" r="51040" b="61258"/>
          <a:stretch/>
        </p:blipFill>
        <p:spPr>
          <a:xfrm>
            <a:off x="3519376" y="78858"/>
            <a:ext cx="2307266" cy="2150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46981" r="67520" b="23806"/>
          <a:stretch/>
        </p:blipFill>
        <p:spPr>
          <a:xfrm>
            <a:off x="6416747" y="130635"/>
            <a:ext cx="1860698" cy="1903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5" t="59126" r="44768"/>
          <a:stretch/>
        </p:blipFill>
        <p:spPr>
          <a:xfrm>
            <a:off x="8867550" y="73540"/>
            <a:ext cx="2551814" cy="2261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" t="16030" r="57368" b="52150"/>
          <a:stretch/>
        </p:blipFill>
        <p:spPr>
          <a:xfrm>
            <a:off x="584792" y="2330745"/>
            <a:ext cx="2254102" cy="1967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4" t="43503" r="29102" b="24559"/>
          <a:stretch/>
        </p:blipFill>
        <p:spPr>
          <a:xfrm>
            <a:off x="3347039" y="2229736"/>
            <a:ext cx="2604977" cy="2169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3" t="65430" r="47770"/>
          <a:stretch/>
        </p:blipFill>
        <p:spPr>
          <a:xfrm>
            <a:off x="6502305" y="2229736"/>
            <a:ext cx="1828801" cy="2084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5" t="33041" b="34474"/>
          <a:stretch/>
        </p:blipFill>
        <p:spPr>
          <a:xfrm>
            <a:off x="8867550" y="2229737"/>
            <a:ext cx="2537969" cy="2169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8" r="58215" b="41480"/>
          <a:stretch/>
        </p:blipFill>
        <p:spPr>
          <a:xfrm>
            <a:off x="584792" y="4398778"/>
            <a:ext cx="2451691" cy="20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t="39373" r="47268" b="19253"/>
          <a:stretch/>
        </p:blipFill>
        <p:spPr>
          <a:xfrm>
            <a:off x="3230080" y="4297768"/>
            <a:ext cx="2721936" cy="27113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1" t="42412" r="47845" b="23970"/>
          <a:stretch/>
        </p:blipFill>
        <p:spPr>
          <a:xfrm>
            <a:off x="6172695" y="4509922"/>
            <a:ext cx="2488020" cy="219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thinsight.org/media/image/image/three_node_moti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72" y="525353"/>
            <a:ext cx="39528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2834" y="4433777"/>
            <a:ext cx="6297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Possible functional motifs of a three-neuron sub-group. </a:t>
            </a:r>
          </a:p>
          <a:p>
            <a:r>
              <a:rPr lang="en-GB" dirty="0" smtClean="0"/>
              <a:t>Motifs 1, 2 and 3 are not considered in our analysis, since not all</a:t>
            </a:r>
          </a:p>
          <a:p>
            <a:r>
              <a:rPr lang="en-GB" dirty="0" smtClean="0"/>
              <a:t>three neurons are connected.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3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243" y="-162029"/>
            <a:ext cx="9012468" cy="6416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91561"/>
          <a:stretch/>
        </p:blipFill>
        <p:spPr>
          <a:xfrm>
            <a:off x="153705" y="374980"/>
            <a:ext cx="600949" cy="5342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1889"/>
          <a:stretch/>
        </p:blipFill>
        <p:spPr>
          <a:xfrm>
            <a:off x="936970" y="5885407"/>
            <a:ext cx="7121195" cy="433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6808" y="4501641"/>
            <a:ext cx="496443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</a:rPr>
              <a:t>Functional Motifs – subsets of connection </a:t>
            </a:r>
          </a:p>
          <a:p>
            <a:r>
              <a:rPr lang="en-GB" sz="2000" dirty="0" smtClean="0">
                <a:solidFill>
                  <a:srgbClr val="C00000"/>
                </a:solidFill>
              </a:rPr>
              <a:t>patterns embedded within matrix structure. </a:t>
            </a:r>
          </a:p>
          <a:p>
            <a:r>
              <a:rPr lang="en-GB" sz="2000" dirty="0" smtClean="0">
                <a:solidFill>
                  <a:srgbClr val="C00000"/>
                </a:solidFill>
              </a:rPr>
              <a:t>The frequency of functional motif occurrence </a:t>
            </a:r>
          </a:p>
          <a:p>
            <a:r>
              <a:rPr lang="en-GB" sz="2000" dirty="0" smtClean="0">
                <a:solidFill>
                  <a:srgbClr val="C00000"/>
                </a:solidFill>
              </a:rPr>
              <a:t>around a neuron is counted.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6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static.freepik.com/free-photo/simple-cartoon-mouse-clip-art_4243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60" y="2530289"/>
            <a:ext cx="6651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4790" y="3955308"/>
            <a:ext cx="274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Spontaneous visual cortex</a:t>
            </a:r>
          </a:p>
          <a:p>
            <a:r>
              <a:rPr lang="en-GB" dirty="0" smtClean="0"/>
              <a:t>activity as </a:t>
            </a:r>
            <a:r>
              <a:rPr lang="en-GB" b="1" dirty="0" smtClean="0"/>
              <a:t>Priori</a:t>
            </a:r>
            <a:r>
              <a:rPr lang="en-GB" dirty="0" smtClean="0"/>
              <a:t> condition.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45" y="4723208"/>
            <a:ext cx="1634398" cy="1331995"/>
          </a:xfrm>
          <a:prstGeom prst="rect">
            <a:avLst/>
          </a:prstGeom>
        </p:spPr>
      </p:pic>
      <p:pic>
        <p:nvPicPr>
          <p:cNvPr id="7" name="Picture 6" descr="http://static.freepik.com/free-photo/simple-cartoon-mouse-clip-art_4243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93" y="2507849"/>
            <a:ext cx="6651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90760" y="3958848"/>
            <a:ext cx="360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Effect of visual stimuli as </a:t>
            </a:r>
            <a:r>
              <a:rPr lang="en-GB" b="1" dirty="0" smtClean="0"/>
              <a:t>Posteriori 1</a:t>
            </a:r>
            <a:endParaRPr lang="en-GB" b="1" dirty="0"/>
          </a:p>
        </p:txBody>
      </p:sp>
      <p:pic>
        <p:nvPicPr>
          <p:cNvPr id="10" name="Picture 9" descr="H:\round_+4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77" y="694410"/>
            <a:ext cx="741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689" y="694410"/>
            <a:ext cx="72072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77" y="1507210"/>
            <a:ext cx="719137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H:\round_+4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89" y="1505623"/>
            <a:ext cx="7413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200400" y="3088757"/>
            <a:ext cx="691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8893" y="4662144"/>
            <a:ext cx="1920298" cy="14541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23622" y="2695729"/>
            <a:ext cx="184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Sleep Deprivation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903222" y="3087502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Vs. Control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529876" y="3065061"/>
            <a:ext cx="691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http://static.freepik.com/free-photo/simple-cartoon-mouse-clip-art_4243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86" y="2507848"/>
            <a:ext cx="6651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305801" y="3955309"/>
            <a:ext cx="322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GB" dirty="0" smtClean="0"/>
              <a:t>eural assembly activity during </a:t>
            </a:r>
          </a:p>
          <a:p>
            <a:r>
              <a:rPr lang="en-GB" dirty="0" smtClean="0"/>
              <a:t>subsequent sleep as </a:t>
            </a:r>
            <a:r>
              <a:rPr lang="en-GB" b="1" dirty="0" smtClean="0"/>
              <a:t>Posteriori 2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768" y="4719737"/>
            <a:ext cx="1634398" cy="133199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98122" y="160391"/>
            <a:ext cx="6928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Spatiotemporal dynamic changes in the </a:t>
            </a:r>
            <a:r>
              <a:rPr lang="en-GB" sz="2000" dirty="0"/>
              <a:t>c</a:t>
            </a:r>
            <a:r>
              <a:rPr lang="en-GB" sz="2000" dirty="0" smtClean="0"/>
              <a:t>ortical neuronal activity</a:t>
            </a:r>
            <a:endParaRPr lang="en-GB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00400" y="5374039"/>
            <a:ext cx="691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29876" y="5385734"/>
            <a:ext cx="691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7127</TotalTime>
  <Words>135</Words>
  <Application>Microsoft Office PowerPoint</Application>
  <PresentationFormat>Widescreen</PresentationFormat>
  <Paragraphs>22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Nanyi</dc:creator>
  <cp:lastModifiedBy>Cui, Nanyi</cp:lastModifiedBy>
  <cp:revision>13</cp:revision>
  <dcterms:created xsi:type="dcterms:W3CDTF">2014-03-10T15:23:25Z</dcterms:created>
  <dcterms:modified xsi:type="dcterms:W3CDTF">2014-04-15T09:27:10Z</dcterms:modified>
</cp:coreProperties>
</file>