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58" r:id="rId5"/>
    <p:sldId id="277" r:id="rId6"/>
    <p:sldId id="278" r:id="rId7"/>
    <p:sldId id="281" r:id="rId8"/>
    <p:sldId id="282" r:id="rId9"/>
    <p:sldId id="259" r:id="rId10"/>
    <p:sldId id="263" r:id="rId11"/>
    <p:sldId id="270"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BE47BCD-2FC4-46CB-B06B-40E251604A74}">
          <p14:sldIdLst>
            <p14:sldId id="256"/>
            <p14:sldId id="276"/>
            <p14:sldId id="257"/>
            <p14:sldId id="258"/>
            <p14:sldId id="277"/>
            <p14:sldId id="278"/>
            <p14:sldId id="281"/>
            <p14:sldId id="282"/>
            <p14:sldId id="259"/>
            <p14:sldId id="263"/>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01C0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5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单击此处编辑母版文本样式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12/16/2024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12/16/2024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transition spd="slow">
    <p:push dir="u"/>
  </p:transition>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ee.com/nanyu999/Just-HuBu.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X-lab2017/open-digger"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2E85C-69CF-504B-2390-15FB08AF274D}"/>
              </a:ext>
            </a:extLst>
          </p:cNvPr>
          <p:cNvSpPr>
            <a:spLocks noGrp="1"/>
          </p:cNvSpPr>
          <p:nvPr>
            <p:ph type="ctrTitle"/>
          </p:nvPr>
        </p:nvSpPr>
        <p:spPr>
          <a:xfrm>
            <a:off x="810001" y="3215148"/>
            <a:ext cx="10572000" cy="1205050"/>
          </a:xfrm>
        </p:spPr>
        <p:txBody>
          <a:bodyPr/>
          <a:lstStyle/>
          <a:p>
            <a:r>
              <a:rPr lang="zh-CN" altLang="en-US" sz="5400"/>
              <a:t>开源项目健康度</a:t>
            </a:r>
            <a:r>
              <a:rPr lang="zh-CN" altLang="en-US"/>
              <a:t>分析</a:t>
            </a:r>
            <a:endParaRPr lang="zh-CN" altLang="en-US" dirty="0"/>
          </a:p>
        </p:txBody>
      </p:sp>
      <p:sp>
        <p:nvSpPr>
          <p:cNvPr id="3" name="副标题 2">
            <a:extLst>
              <a:ext uri="{FF2B5EF4-FFF2-40B4-BE49-F238E27FC236}">
                <a16:creationId xmlns:a16="http://schemas.microsoft.com/office/drawing/2014/main" id="{BF9787CB-082B-1601-F166-5181AD81DF83}"/>
              </a:ext>
            </a:extLst>
          </p:cNvPr>
          <p:cNvSpPr>
            <a:spLocks noGrp="1"/>
          </p:cNvSpPr>
          <p:nvPr>
            <p:ph type="subTitle" idx="1"/>
          </p:nvPr>
        </p:nvSpPr>
        <p:spPr>
          <a:xfrm>
            <a:off x="810001" y="5280846"/>
            <a:ext cx="10572000" cy="1299247"/>
          </a:xfrm>
        </p:spPr>
        <p:txBody>
          <a:bodyPr>
            <a:normAutofit/>
          </a:bodyPr>
          <a:lstStyle/>
          <a:p>
            <a:r>
              <a:rPr lang="zh-CN" altLang="en-US" dirty="0"/>
              <a:t>团队名称：</a:t>
            </a:r>
            <a:r>
              <a:rPr lang="en-US" altLang="zh-CN" dirty="0"/>
              <a:t>Just </a:t>
            </a:r>
            <a:r>
              <a:rPr lang="en-US" altLang="zh-CN" dirty="0" err="1"/>
              <a:t>Hubu</a:t>
            </a:r>
            <a:endParaRPr lang="en-US" altLang="zh-CN" dirty="0"/>
          </a:p>
          <a:p>
            <a:r>
              <a:rPr lang="zh-CN" altLang="en-US" dirty="0"/>
              <a:t>单位：湖北大学</a:t>
            </a:r>
            <a:endParaRPr lang="en-US" altLang="zh-CN" dirty="0"/>
          </a:p>
          <a:p>
            <a:r>
              <a:rPr lang="zh-CN" altLang="en-US" dirty="0"/>
              <a:t>成员：刘珈铭</a:t>
            </a:r>
            <a:r>
              <a:rPr lang="zh-CN" altLang="en-US"/>
              <a:t>、丁志君、闵航</a:t>
            </a:r>
            <a:endParaRPr lang="en-US" altLang="zh-CN" dirty="0"/>
          </a:p>
          <a:p>
            <a:endParaRPr lang="zh-CN" altLang="en-US" dirty="0"/>
          </a:p>
        </p:txBody>
      </p:sp>
    </p:spTree>
    <p:extLst>
      <p:ext uri="{BB962C8B-B14F-4D97-AF65-F5344CB8AC3E}">
        <p14:creationId xmlns:p14="http://schemas.microsoft.com/office/powerpoint/2010/main" val="102420351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EF678D-9D77-A6F2-4D0D-05F67F1CA6CB}"/>
              </a:ext>
            </a:extLst>
          </p:cNvPr>
          <p:cNvSpPr txBox="1"/>
          <p:nvPr/>
        </p:nvSpPr>
        <p:spPr>
          <a:xfrm>
            <a:off x="818711" y="2593881"/>
            <a:ext cx="10724359" cy="1699504"/>
          </a:xfrm>
          <a:prstGeom prst="rect">
            <a:avLst/>
          </a:prstGeom>
          <a:noFill/>
        </p:spPr>
        <p:txBody>
          <a:bodyPr wrap="square" rtlCol="0">
            <a:spAutoFit/>
          </a:bodyPr>
          <a:lstStyle/>
          <a:p>
            <a:pPr>
              <a:lnSpc>
                <a:spcPct val="150000"/>
              </a:lnSpc>
            </a:pPr>
            <a:r>
              <a:rPr lang="zh-CN" altLang="en-US"/>
              <a:t>合适的算法是保证结果尽量准确的根本，本项目的难点主要体现在指标创新算法的选取，其中算法的选取又体现在以下两个方面：</a:t>
            </a:r>
            <a:endParaRPr lang="en-US" altLang="zh-CN"/>
          </a:p>
          <a:p>
            <a:pPr>
              <a:lnSpc>
                <a:spcPct val="150000"/>
              </a:lnSpc>
            </a:pPr>
            <a:r>
              <a:rPr lang="en-US" altLang="zh-CN"/>
              <a:t>1</a:t>
            </a:r>
            <a:r>
              <a:rPr lang="zh-CN" altLang="en-US"/>
              <a:t>、健康度指标的融合算法的选取</a:t>
            </a:r>
            <a:endParaRPr lang="en-US" altLang="zh-CN"/>
          </a:p>
          <a:p>
            <a:pPr>
              <a:lnSpc>
                <a:spcPct val="150000"/>
              </a:lnSpc>
            </a:pPr>
            <a:r>
              <a:rPr lang="en-US" altLang="zh-CN"/>
              <a:t>2</a:t>
            </a:r>
            <a:r>
              <a:rPr lang="zh-CN" altLang="en-US"/>
              <a:t>、活跃度、</a:t>
            </a:r>
            <a:r>
              <a:rPr lang="en-US" altLang="zh-CN"/>
              <a:t>star</a:t>
            </a:r>
            <a:r>
              <a:rPr lang="zh-CN" altLang="en-US"/>
              <a:t>、</a:t>
            </a:r>
            <a:r>
              <a:rPr lang="en-US" altLang="zh-CN"/>
              <a:t>fork</a:t>
            </a:r>
            <a:r>
              <a:rPr lang="zh-CN" altLang="en-US"/>
              <a:t>机器学习算法的选取</a:t>
            </a:r>
            <a:endParaRPr lang="en-US" altLang="zh-CN"/>
          </a:p>
        </p:txBody>
      </p:sp>
      <p:sp>
        <p:nvSpPr>
          <p:cNvPr id="2" name="标题 1">
            <a:extLst>
              <a:ext uri="{FF2B5EF4-FFF2-40B4-BE49-F238E27FC236}">
                <a16:creationId xmlns:a16="http://schemas.microsoft.com/office/drawing/2014/main" id="{384F605A-6C2A-3172-0B35-4A1CC9AFDB0A}"/>
              </a:ext>
            </a:extLst>
          </p:cNvPr>
          <p:cNvSpPr>
            <a:spLocks noGrp="1"/>
          </p:cNvSpPr>
          <p:nvPr>
            <p:ph type="title"/>
          </p:nvPr>
        </p:nvSpPr>
        <p:spPr/>
        <p:txBody>
          <a:bodyPr/>
          <a:lstStyle/>
          <a:p>
            <a:r>
              <a:rPr lang="zh-CN" altLang="en-US" dirty="0"/>
              <a:t>三、项目中的技术挑战</a:t>
            </a:r>
          </a:p>
        </p:txBody>
      </p:sp>
    </p:spTree>
    <p:extLst>
      <p:ext uri="{BB962C8B-B14F-4D97-AF65-F5344CB8AC3E}">
        <p14:creationId xmlns:p14="http://schemas.microsoft.com/office/powerpoint/2010/main" val="11502351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FBE44-08B3-E607-7B54-5578AC3BEC32}"/>
              </a:ext>
            </a:extLst>
          </p:cNvPr>
          <p:cNvSpPr>
            <a:spLocks noGrp="1"/>
          </p:cNvSpPr>
          <p:nvPr>
            <p:ph type="title"/>
          </p:nvPr>
        </p:nvSpPr>
        <p:spPr/>
        <p:txBody>
          <a:bodyPr/>
          <a:lstStyle/>
          <a:p>
            <a:r>
              <a:rPr lang="zh-CN" altLang="en-US" dirty="0"/>
              <a:t>四</a:t>
            </a:r>
            <a:r>
              <a:rPr lang="zh-CN" altLang="en-US"/>
              <a:t>、</a:t>
            </a:r>
            <a:r>
              <a:rPr lang="zh-CN" altLang="en-US" dirty="0"/>
              <a:t>应用场景</a:t>
            </a:r>
          </a:p>
        </p:txBody>
      </p:sp>
      <p:sp>
        <p:nvSpPr>
          <p:cNvPr id="6" name="文本框 5">
            <a:extLst>
              <a:ext uri="{FF2B5EF4-FFF2-40B4-BE49-F238E27FC236}">
                <a16:creationId xmlns:a16="http://schemas.microsoft.com/office/drawing/2014/main" id="{95BCB4FE-B5E8-1508-F023-FEC2BCAADCCE}"/>
              </a:ext>
            </a:extLst>
          </p:cNvPr>
          <p:cNvSpPr txBox="1"/>
          <p:nvPr/>
        </p:nvSpPr>
        <p:spPr>
          <a:xfrm>
            <a:off x="818711" y="2593881"/>
            <a:ext cx="10724359" cy="3361498"/>
          </a:xfrm>
          <a:prstGeom prst="rect">
            <a:avLst/>
          </a:prstGeom>
          <a:noFill/>
        </p:spPr>
        <p:txBody>
          <a:bodyPr wrap="square" rtlCol="0">
            <a:spAutoFit/>
          </a:bodyPr>
          <a:lstStyle/>
          <a:p>
            <a:pPr>
              <a:lnSpc>
                <a:spcPct val="150000"/>
              </a:lnSpc>
            </a:pPr>
            <a:r>
              <a:rPr lang="zh-CN" altLang="en-US"/>
              <a:t>本项目即可为开发者提供开源社区和开源项目的参考，又可为项目运行者提供一定的运营思路。</a:t>
            </a:r>
            <a:endParaRPr lang="en-US" altLang="zh-CN"/>
          </a:p>
          <a:p>
            <a:pPr>
              <a:lnSpc>
                <a:spcPct val="150000"/>
              </a:lnSpc>
            </a:pPr>
            <a:endParaRPr lang="en-US" altLang="zh-CN"/>
          </a:p>
          <a:p>
            <a:pPr>
              <a:lnSpc>
                <a:spcPct val="150000"/>
              </a:lnSpc>
            </a:pPr>
            <a:r>
              <a:rPr lang="zh-CN" altLang="en-US"/>
              <a:t>本项目实现一套可视化面板，面版内不仅包含对开源社区基本直指标的可视化，同时可以对指定项目的基本指标以及健康度指标进行可视化。即开发者可通过可视化面板了解开源社区的动向，也可以指定一个项目，通过观察其健康度指标判断当前项目是否有继续投入精力开发的价值，未来的发展趋势是否明朗。</a:t>
            </a:r>
            <a:endParaRPr lang="en-US" altLang="zh-CN"/>
          </a:p>
          <a:p>
            <a:pPr>
              <a:lnSpc>
                <a:spcPct val="150000"/>
              </a:lnSpc>
            </a:pPr>
            <a:endParaRPr lang="en-US" altLang="zh-CN"/>
          </a:p>
          <a:p>
            <a:pPr>
              <a:lnSpc>
                <a:spcPct val="150000"/>
              </a:lnSpc>
            </a:pPr>
            <a:r>
              <a:rPr lang="zh-CN" altLang="en-US"/>
              <a:t>除此之外，本项目也可以为项目管理员提供一定的运营辅助，当项目健康度较低时，应及时做出相应的调整，以避免开发人员的流失</a:t>
            </a:r>
            <a:endParaRPr lang="en-US" altLang="zh-CN"/>
          </a:p>
        </p:txBody>
      </p:sp>
    </p:spTree>
    <p:extLst>
      <p:ext uri="{BB962C8B-B14F-4D97-AF65-F5344CB8AC3E}">
        <p14:creationId xmlns:p14="http://schemas.microsoft.com/office/powerpoint/2010/main" val="36992563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F42DD-75AE-7615-B609-DC429553CD63}"/>
              </a:ext>
            </a:extLst>
          </p:cNvPr>
          <p:cNvSpPr>
            <a:spLocks noGrp="1"/>
          </p:cNvSpPr>
          <p:nvPr>
            <p:ph type="title"/>
          </p:nvPr>
        </p:nvSpPr>
        <p:spPr/>
        <p:txBody>
          <a:bodyPr/>
          <a:lstStyle/>
          <a:p>
            <a:r>
              <a:rPr lang="zh-CN" altLang="en-US" dirty="0"/>
              <a:t>五</a:t>
            </a:r>
            <a:r>
              <a:rPr lang="zh-CN" altLang="en-US"/>
              <a:t>、</a:t>
            </a:r>
            <a:r>
              <a:rPr lang="zh-CN" altLang="en-US" dirty="0"/>
              <a:t>开源价值</a:t>
            </a:r>
          </a:p>
        </p:txBody>
      </p:sp>
      <p:sp>
        <p:nvSpPr>
          <p:cNvPr id="11" name="文本框 10">
            <a:extLst>
              <a:ext uri="{FF2B5EF4-FFF2-40B4-BE49-F238E27FC236}">
                <a16:creationId xmlns:a16="http://schemas.microsoft.com/office/drawing/2014/main" id="{9F84FB42-665F-3B6D-4C3D-4EC9A24F342A}"/>
              </a:ext>
            </a:extLst>
          </p:cNvPr>
          <p:cNvSpPr txBox="1"/>
          <p:nvPr/>
        </p:nvSpPr>
        <p:spPr>
          <a:xfrm>
            <a:off x="818711" y="2593881"/>
            <a:ext cx="10724359" cy="1699504"/>
          </a:xfrm>
          <a:prstGeom prst="rect">
            <a:avLst/>
          </a:prstGeom>
          <a:noFill/>
        </p:spPr>
        <p:txBody>
          <a:bodyPr wrap="square" rtlCol="0">
            <a:spAutoFit/>
          </a:bodyPr>
          <a:lstStyle/>
          <a:p>
            <a:pPr>
              <a:lnSpc>
                <a:spcPct val="150000"/>
              </a:lnSpc>
            </a:pPr>
            <a:r>
              <a:rPr lang="zh-CN" altLang="en-US"/>
              <a:t>为了进一步促进了开源社区的繁荣与发展，本开源项目将会把完整的源码上传至：</a:t>
            </a:r>
            <a:r>
              <a:rPr lang="zh-CN" altLang="en-US" b="1">
                <a:solidFill>
                  <a:schemeClr val="accent1">
                    <a:lumMod val="60000"/>
                    <a:lumOff val="40000"/>
                  </a:schemeClr>
                </a:solidFill>
                <a:hlinkClick r:id="rId2">
                  <a:extLst>
                    <a:ext uri="{A12FA001-AC4F-418D-AE19-62706E023703}">
                      <ahyp:hlinkClr xmlns:ahyp="http://schemas.microsoft.com/office/drawing/2018/hyperlinkcolor" val="tx"/>
                    </a:ext>
                  </a:extLst>
                </a:hlinkClick>
              </a:rPr>
              <a:t>代码仓库</a:t>
            </a:r>
            <a:endParaRPr lang="en-US" altLang="zh-CN" b="1">
              <a:solidFill>
                <a:schemeClr val="accent1">
                  <a:lumMod val="60000"/>
                  <a:lumOff val="40000"/>
                </a:schemeClr>
              </a:solidFill>
            </a:endParaRPr>
          </a:p>
          <a:p>
            <a:pPr>
              <a:lnSpc>
                <a:spcPct val="150000"/>
              </a:lnSpc>
            </a:pPr>
            <a:endParaRPr lang="en-US" altLang="zh-CN"/>
          </a:p>
          <a:p>
            <a:pPr>
              <a:lnSpc>
                <a:spcPct val="150000"/>
              </a:lnSpc>
            </a:pPr>
            <a:r>
              <a:rPr lang="zh-CN" altLang="en-US"/>
              <a:t>此</a:t>
            </a:r>
            <a:r>
              <a:rPr lang="en-US" altLang="zh-CN"/>
              <a:t>URL</a:t>
            </a:r>
            <a:r>
              <a:rPr lang="zh-CN" altLang="en-US"/>
              <a:t>对应的仓库中，并且对所有用户免费开放，后续该项目的更新与改进对应的源码也会同步上传至上述仓库</a:t>
            </a:r>
            <a:endParaRPr lang="en-US" altLang="zh-CN"/>
          </a:p>
        </p:txBody>
      </p:sp>
    </p:spTree>
    <p:extLst>
      <p:ext uri="{BB962C8B-B14F-4D97-AF65-F5344CB8AC3E}">
        <p14:creationId xmlns:p14="http://schemas.microsoft.com/office/powerpoint/2010/main" val="177262937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1CC96A6-33CD-3BCC-47AE-BD3C8D5672BF}"/>
              </a:ext>
            </a:extLst>
          </p:cNvPr>
          <p:cNvSpPr txBox="1"/>
          <p:nvPr/>
        </p:nvSpPr>
        <p:spPr>
          <a:xfrm>
            <a:off x="2716306" y="2921168"/>
            <a:ext cx="6759388" cy="1015663"/>
          </a:xfrm>
          <a:prstGeom prst="rect">
            <a:avLst/>
          </a:prstGeom>
          <a:noFill/>
        </p:spPr>
        <p:txBody>
          <a:bodyPr wrap="square" rtlCol="0">
            <a:spAutoFit/>
          </a:bodyPr>
          <a:lstStyle/>
          <a:p>
            <a:pPr algn="ctr"/>
            <a:r>
              <a:rPr lang="zh-CN" altLang="en-US" sz="6000" dirty="0"/>
              <a:t>谢谢观看！</a:t>
            </a:r>
          </a:p>
        </p:txBody>
      </p:sp>
    </p:spTree>
    <p:extLst>
      <p:ext uri="{BB962C8B-B14F-4D97-AF65-F5344CB8AC3E}">
        <p14:creationId xmlns:p14="http://schemas.microsoft.com/office/powerpoint/2010/main" val="28167518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62A5237-B0BA-C3D9-22C3-FCAF07853606}"/>
              </a:ext>
            </a:extLst>
          </p:cNvPr>
          <p:cNvSpPr txBox="1"/>
          <p:nvPr/>
        </p:nvSpPr>
        <p:spPr>
          <a:xfrm>
            <a:off x="1795545" y="2921168"/>
            <a:ext cx="2429435" cy="1015663"/>
          </a:xfrm>
          <a:prstGeom prst="rect">
            <a:avLst/>
          </a:prstGeom>
          <a:noFill/>
        </p:spPr>
        <p:txBody>
          <a:bodyPr wrap="square" rtlCol="0">
            <a:spAutoFit/>
          </a:bodyPr>
          <a:lstStyle/>
          <a:p>
            <a:pPr algn="ctr"/>
            <a:r>
              <a:rPr lang="zh-CN" altLang="en-US" sz="6000" dirty="0">
                <a:latin typeface="DOUYU Font" pitchFamily="2" charset="-122"/>
                <a:ea typeface="DOUYU Font" pitchFamily="2" charset="-122"/>
              </a:rPr>
              <a:t>目录</a:t>
            </a:r>
          </a:p>
        </p:txBody>
      </p:sp>
      <p:sp>
        <p:nvSpPr>
          <p:cNvPr id="2" name="文本框 1">
            <a:extLst>
              <a:ext uri="{FF2B5EF4-FFF2-40B4-BE49-F238E27FC236}">
                <a16:creationId xmlns:a16="http://schemas.microsoft.com/office/drawing/2014/main" id="{16D61F14-A531-E250-338A-C7CE4652380B}"/>
              </a:ext>
            </a:extLst>
          </p:cNvPr>
          <p:cNvSpPr txBox="1"/>
          <p:nvPr/>
        </p:nvSpPr>
        <p:spPr>
          <a:xfrm>
            <a:off x="5957481" y="1245112"/>
            <a:ext cx="5485534" cy="646331"/>
          </a:xfrm>
          <a:prstGeom prst="rect">
            <a:avLst/>
          </a:prstGeom>
          <a:noFill/>
        </p:spPr>
        <p:txBody>
          <a:bodyPr wrap="square" rtlCol="0">
            <a:spAutoFit/>
          </a:bodyPr>
          <a:lstStyle/>
          <a:p>
            <a:r>
              <a:rPr lang="zh-CN" altLang="en-US" sz="3600">
                <a:latin typeface="黑体" panose="02010609060101010101" pitchFamily="49" charset="-122"/>
                <a:ea typeface="黑体" panose="02010609060101010101" pitchFamily="49" charset="-122"/>
              </a:rPr>
              <a:t>一、项目简介</a:t>
            </a:r>
            <a:endParaRPr lang="en-US" altLang="zh-CN" sz="360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BDD4BC13-BC9F-0586-4AC7-AE080B42313B}"/>
              </a:ext>
            </a:extLst>
          </p:cNvPr>
          <p:cNvSpPr txBox="1"/>
          <p:nvPr/>
        </p:nvSpPr>
        <p:spPr>
          <a:xfrm>
            <a:off x="5957481" y="2222501"/>
            <a:ext cx="5485534" cy="646331"/>
          </a:xfrm>
          <a:prstGeom prst="rect">
            <a:avLst/>
          </a:prstGeom>
          <a:noFill/>
        </p:spPr>
        <p:txBody>
          <a:bodyPr wrap="square" rtlCol="0">
            <a:spAutoFit/>
          </a:bodyPr>
          <a:lstStyle/>
          <a:p>
            <a:r>
              <a:rPr lang="zh-CN" altLang="en-US" sz="3600">
                <a:latin typeface="黑体" panose="02010609060101010101" pitchFamily="49" charset="-122"/>
                <a:ea typeface="黑体" panose="02010609060101010101" pitchFamily="49" charset="-122"/>
              </a:rPr>
              <a:t>二、项目创新性</a:t>
            </a:r>
            <a:endParaRPr lang="en-US" altLang="zh-CN" sz="360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D0ABC237-712F-24BF-D8B0-FE718A43EC42}"/>
              </a:ext>
            </a:extLst>
          </p:cNvPr>
          <p:cNvSpPr txBox="1"/>
          <p:nvPr/>
        </p:nvSpPr>
        <p:spPr>
          <a:xfrm>
            <a:off x="5957481" y="3199890"/>
            <a:ext cx="5485534" cy="646331"/>
          </a:xfrm>
          <a:prstGeom prst="rect">
            <a:avLst/>
          </a:prstGeom>
          <a:noFill/>
        </p:spPr>
        <p:txBody>
          <a:bodyPr wrap="square" rtlCol="0">
            <a:spAutoFit/>
          </a:bodyPr>
          <a:lstStyle/>
          <a:p>
            <a:r>
              <a:rPr lang="zh-CN" altLang="en-US" sz="3600">
                <a:latin typeface="黑体" panose="02010609060101010101" pitchFamily="49" charset="-122"/>
                <a:ea typeface="黑体" panose="02010609060101010101" pitchFamily="49" charset="-122"/>
              </a:rPr>
              <a:t>三、项目中的技术挑战</a:t>
            </a:r>
            <a:endParaRPr lang="en-US" altLang="zh-CN" sz="3600" dirty="0">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BDF80088-606D-DDB7-D300-54B60332D544}"/>
              </a:ext>
            </a:extLst>
          </p:cNvPr>
          <p:cNvSpPr txBox="1"/>
          <p:nvPr/>
        </p:nvSpPr>
        <p:spPr>
          <a:xfrm>
            <a:off x="5957481" y="4177279"/>
            <a:ext cx="3106250" cy="646331"/>
          </a:xfrm>
          <a:prstGeom prst="rect">
            <a:avLst/>
          </a:prstGeom>
          <a:noFill/>
        </p:spPr>
        <p:txBody>
          <a:bodyPr wrap="square" rtlCol="0">
            <a:spAutoFit/>
          </a:bodyPr>
          <a:lstStyle/>
          <a:p>
            <a:r>
              <a:rPr lang="zh-CN" altLang="en-US" sz="3600">
                <a:latin typeface="黑体" panose="02010609060101010101" pitchFamily="49" charset="-122"/>
                <a:ea typeface="黑体" panose="02010609060101010101" pitchFamily="49" charset="-122"/>
              </a:rPr>
              <a:t>四、应用场景</a:t>
            </a:r>
            <a:endParaRPr lang="en-US" altLang="zh-CN" sz="3600" dirty="0">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AF096DD9-592B-6398-41C0-FBFF1C7ACF6F}"/>
              </a:ext>
            </a:extLst>
          </p:cNvPr>
          <p:cNvSpPr txBox="1"/>
          <p:nvPr/>
        </p:nvSpPr>
        <p:spPr>
          <a:xfrm>
            <a:off x="5957481" y="5154669"/>
            <a:ext cx="5485534" cy="646331"/>
          </a:xfrm>
          <a:prstGeom prst="rect">
            <a:avLst/>
          </a:prstGeom>
          <a:noFill/>
        </p:spPr>
        <p:txBody>
          <a:bodyPr wrap="square" rtlCol="0">
            <a:spAutoFit/>
          </a:bodyPr>
          <a:lstStyle/>
          <a:p>
            <a:r>
              <a:rPr lang="zh-CN" altLang="en-US" sz="3600">
                <a:latin typeface="黑体" panose="02010609060101010101" pitchFamily="49" charset="-122"/>
                <a:ea typeface="黑体" panose="02010609060101010101" pitchFamily="49" charset="-122"/>
              </a:rPr>
              <a:t>五、开源价值</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2637642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8AAF3-342E-9E28-3580-FEC905523078}"/>
              </a:ext>
            </a:extLst>
          </p:cNvPr>
          <p:cNvSpPr>
            <a:spLocks noGrp="1"/>
          </p:cNvSpPr>
          <p:nvPr>
            <p:ph type="title"/>
          </p:nvPr>
        </p:nvSpPr>
        <p:spPr/>
        <p:txBody>
          <a:bodyPr/>
          <a:lstStyle/>
          <a:p>
            <a:r>
              <a:rPr lang="zh-CN" altLang="en-US"/>
              <a:t>一、</a:t>
            </a:r>
            <a:r>
              <a:rPr lang="zh-CN" altLang="en-US" sz="4000"/>
              <a:t>项目简介</a:t>
            </a:r>
            <a:endParaRPr lang="zh-CN" altLang="en-US" dirty="0"/>
          </a:p>
        </p:txBody>
      </p:sp>
      <p:sp>
        <p:nvSpPr>
          <p:cNvPr id="3" name="内容占位符 2">
            <a:extLst>
              <a:ext uri="{FF2B5EF4-FFF2-40B4-BE49-F238E27FC236}">
                <a16:creationId xmlns:a16="http://schemas.microsoft.com/office/drawing/2014/main" id="{C5FF44D5-0BD3-B6EC-3F87-23DCFB7CC49F}"/>
              </a:ext>
            </a:extLst>
          </p:cNvPr>
          <p:cNvSpPr>
            <a:spLocks noGrp="1"/>
          </p:cNvSpPr>
          <p:nvPr>
            <p:ph idx="1"/>
          </p:nvPr>
        </p:nvSpPr>
        <p:spPr>
          <a:xfrm>
            <a:off x="801288" y="2910348"/>
            <a:ext cx="6494247" cy="737419"/>
          </a:xfrm>
        </p:spPr>
        <p:txBody>
          <a:bodyPr>
            <a:normAutofit/>
          </a:bodyPr>
          <a:lstStyle/>
          <a:p>
            <a:r>
              <a:rPr lang="en-US" altLang="zh-CN" sz="3200" err="1"/>
              <a:t>OpenDigger</a:t>
            </a:r>
            <a:r>
              <a:rPr lang="zh-CN" altLang="en-US" sz="3200"/>
              <a:t>简介</a:t>
            </a:r>
            <a:endParaRPr lang="en-US" altLang="zh-CN" sz="3200"/>
          </a:p>
        </p:txBody>
      </p:sp>
      <p:sp>
        <p:nvSpPr>
          <p:cNvPr id="6" name="内容占位符 2">
            <a:extLst>
              <a:ext uri="{FF2B5EF4-FFF2-40B4-BE49-F238E27FC236}">
                <a16:creationId xmlns:a16="http://schemas.microsoft.com/office/drawing/2014/main" id="{72FFC234-4BF1-8FE8-4203-3E6D2925BCCA}"/>
              </a:ext>
            </a:extLst>
          </p:cNvPr>
          <p:cNvSpPr txBox="1">
            <a:spLocks/>
          </p:cNvSpPr>
          <p:nvPr/>
        </p:nvSpPr>
        <p:spPr>
          <a:xfrm>
            <a:off x="810000" y="3937819"/>
            <a:ext cx="6494247" cy="73741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3200"/>
              <a:t>开源项目健康度分析</a:t>
            </a:r>
            <a:endParaRPr lang="en-US" altLang="zh-CN" sz="3200"/>
          </a:p>
        </p:txBody>
      </p:sp>
      <p:sp>
        <p:nvSpPr>
          <p:cNvPr id="7" name="内容占位符 2">
            <a:extLst>
              <a:ext uri="{FF2B5EF4-FFF2-40B4-BE49-F238E27FC236}">
                <a16:creationId xmlns:a16="http://schemas.microsoft.com/office/drawing/2014/main" id="{C5BFF36A-9014-D084-DF7B-A6A7C62AACB5}"/>
              </a:ext>
            </a:extLst>
          </p:cNvPr>
          <p:cNvSpPr txBox="1">
            <a:spLocks/>
          </p:cNvSpPr>
          <p:nvPr/>
        </p:nvSpPr>
        <p:spPr>
          <a:xfrm>
            <a:off x="810000" y="4965290"/>
            <a:ext cx="6494247" cy="73741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3200"/>
              <a:t>技术架构</a:t>
            </a:r>
            <a:endParaRPr lang="en-US" altLang="zh-CN" sz="3200"/>
          </a:p>
        </p:txBody>
      </p:sp>
    </p:spTree>
    <p:extLst>
      <p:ext uri="{BB962C8B-B14F-4D97-AF65-F5344CB8AC3E}">
        <p14:creationId xmlns:p14="http://schemas.microsoft.com/office/powerpoint/2010/main" val="15886757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25BAB-51C2-4C4D-3C7C-3DF3BE210854}"/>
              </a:ext>
            </a:extLst>
          </p:cNvPr>
          <p:cNvSpPr>
            <a:spLocks noGrp="1"/>
          </p:cNvSpPr>
          <p:nvPr>
            <p:ph type="title"/>
          </p:nvPr>
        </p:nvSpPr>
        <p:spPr/>
        <p:txBody>
          <a:bodyPr/>
          <a:lstStyle/>
          <a:p>
            <a:r>
              <a:rPr lang="zh-CN" altLang="en-US"/>
              <a:t>一、项目</a:t>
            </a:r>
            <a:r>
              <a:rPr lang="zh-CN" altLang="en-US" dirty="0"/>
              <a:t>简介</a:t>
            </a:r>
          </a:p>
        </p:txBody>
      </p:sp>
      <p:pic>
        <p:nvPicPr>
          <p:cNvPr id="6" name="内容占位符 5">
            <a:extLst>
              <a:ext uri="{FF2B5EF4-FFF2-40B4-BE49-F238E27FC236}">
                <a16:creationId xmlns:a16="http://schemas.microsoft.com/office/drawing/2014/main" id="{6CF80781-80E2-130E-4C66-183BF8C5CB49}"/>
              </a:ext>
            </a:extLst>
          </p:cNvPr>
          <p:cNvPicPr>
            <a:picLocks noGrp="1" noChangeAspect="1"/>
          </p:cNvPicPr>
          <p:nvPr>
            <p:ph sz="half" idx="2"/>
          </p:nvPr>
        </p:nvPicPr>
        <p:blipFill>
          <a:blip r:embed="rId2"/>
          <a:stretch>
            <a:fillRect/>
          </a:stretch>
        </p:blipFill>
        <p:spPr>
          <a:xfrm>
            <a:off x="7098891" y="3094703"/>
            <a:ext cx="4822781" cy="2332702"/>
          </a:xfrm>
        </p:spPr>
      </p:pic>
      <p:sp>
        <p:nvSpPr>
          <p:cNvPr id="4" name="文本框 3">
            <a:extLst>
              <a:ext uri="{FF2B5EF4-FFF2-40B4-BE49-F238E27FC236}">
                <a16:creationId xmlns:a16="http://schemas.microsoft.com/office/drawing/2014/main" id="{640CEA14-B5A3-169A-9EE5-87D379F9AA6B}"/>
              </a:ext>
            </a:extLst>
          </p:cNvPr>
          <p:cNvSpPr txBox="1"/>
          <p:nvPr/>
        </p:nvSpPr>
        <p:spPr>
          <a:xfrm>
            <a:off x="818712" y="2703872"/>
            <a:ext cx="6191688" cy="3361498"/>
          </a:xfrm>
          <a:prstGeom prst="rect">
            <a:avLst/>
          </a:prstGeom>
          <a:noFill/>
        </p:spPr>
        <p:txBody>
          <a:bodyPr wrap="square" rtlCol="0">
            <a:spAutoFit/>
          </a:bodyPr>
          <a:lstStyle/>
          <a:p>
            <a:pPr marL="0" indent="0">
              <a:lnSpc>
                <a:spcPct val="150000"/>
              </a:lnSpc>
              <a:buNone/>
            </a:pPr>
            <a:r>
              <a:rPr lang="en-US" altLang="zh-CN">
                <a:hlinkClick r:id="rId3"/>
              </a:rPr>
              <a:t>OpenDigger</a:t>
            </a:r>
            <a:r>
              <a:rPr lang="zh-CN" altLang="en-US"/>
              <a:t>是</a:t>
            </a:r>
            <a:r>
              <a:rPr lang="en-US" altLang="zh-CN"/>
              <a:t>X-lab</a:t>
            </a:r>
            <a:r>
              <a:rPr lang="zh-CN" altLang="en-US"/>
              <a:t>发起的针对所有开源数据的开源分析报告项目，此项目旨在结合全球开发者的智慧，共同分析洞察开源相关数据，帮助大家更好地了解开源、参与开源。</a:t>
            </a:r>
            <a:endParaRPr lang="en-US" altLang="zh-CN"/>
          </a:p>
          <a:p>
            <a:pPr marL="0" indent="0">
              <a:lnSpc>
                <a:spcPct val="150000"/>
              </a:lnSpc>
              <a:buNone/>
            </a:pPr>
            <a:endParaRPr lang="en-US" altLang="zh-CN"/>
          </a:p>
          <a:p>
            <a:pPr marL="0" indent="0">
              <a:lnSpc>
                <a:spcPct val="150000"/>
              </a:lnSpc>
              <a:buNone/>
            </a:pPr>
            <a:r>
              <a:rPr lang="en-US" altLang="zh-CN"/>
              <a:t> OpenDigger</a:t>
            </a:r>
            <a:r>
              <a:rPr lang="zh-CN" altLang="en-US"/>
              <a:t>提供了一系列开源社区的数据指标，这些指标不仅可直观反映开源项目的影响力，如全域</a:t>
            </a:r>
            <a:r>
              <a:rPr lang="en-US" altLang="zh-CN"/>
              <a:t>OpenRank</a:t>
            </a:r>
            <a:r>
              <a:rPr lang="zh-CN" altLang="en-US"/>
              <a:t>指标，同时还可以反映出开源项目的基本状况，如项目</a:t>
            </a:r>
            <a:r>
              <a:rPr lang="en-US" altLang="zh-CN"/>
              <a:t>star</a:t>
            </a:r>
            <a:r>
              <a:rPr lang="zh-CN" altLang="en-US"/>
              <a:t>数、</a:t>
            </a:r>
            <a:r>
              <a:rPr lang="en-US" altLang="zh-CN"/>
              <a:t>fork</a:t>
            </a:r>
            <a:r>
              <a:rPr lang="zh-CN" altLang="en-US"/>
              <a:t>数、仓库活跃度、贡献者等。</a:t>
            </a:r>
            <a:endParaRPr lang="en-US" altLang="zh-CN"/>
          </a:p>
        </p:txBody>
      </p:sp>
      <p:sp>
        <p:nvSpPr>
          <p:cNvPr id="10" name="内容占位符 2">
            <a:extLst>
              <a:ext uri="{FF2B5EF4-FFF2-40B4-BE49-F238E27FC236}">
                <a16:creationId xmlns:a16="http://schemas.microsoft.com/office/drawing/2014/main" id="{587A9004-D8A9-1FE1-28E1-DA35BC2A108C}"/>
              </a:ext>
            </a:extLst>
          </p:cNvPr>
          <p:cNvSpPr>
            <a:spLocks noGrp="1"/>
          </p:cNvSpPr>
          <p:nvPr>
            <p:ph idx="1"/>
          </p:nvPr>
        </p:nvSpPr>
        <p:spPr>
          <a:xfrm>
            <a:off x="818712" y="2133800"/>
            <a:ext cx="4225236" cy="648732"/>
          </a:xfrm>
        </p:spPr>
        <p:txBody>
          <a:bodyPr/>
          <a:lstStyle/>
          <a:p>
            <a:r>
              <a:rPr lang="en-US" altLang="zh-CN" b="1">
                <a:solidFill>
                  <a:srgbClr val="01C0B6"/>
                </a:solidFill>
              </a:rPr>
              <a:t>OpenDigger</a:t>
            </a:r>
            <a:r>
              <a:rPr lang="zh-CN" altLang="en-US" b="1">
                <a:solidFill>
                  <a:srgbClr val="01C0B6"/>
                </a:solidFill>
              </a:rPr>
              <a:t>简介</a:t>
            </a:r>
            <a:endParaRPr lang="zh-CN" altLang="en-US" sz="1800" b="1">
              <a:solidFill>
                <a:srgbClr val="01C0B6"/>
              </a:solidFill>
            </a:endParaRPr>
          </a:p>
        </p:txBody>
      </p:sp>
    </p:spTree>
    <p:extLst>
      <p:ext uri="{BB962C8B-B14F-4D97-AF65-F5344CB8AC3E}">
        <p14:creationId xmlns:p14="http://schemas.microsoft.com/office/powerpoint/2010/main" val="321220143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91929-CB58-A9FF-A4BC-1BB7E13EDDE8}"/>
              </a:ext>
            </a:extLst>
          </p:cNvPr>
          <p:cNvSpPr>
            <a:spLocks noGrp="1"/>
          </p:cNvSpPr>
          <p:nvPr>
            <p:ph type="title"/>
          </p:nvPr>
        </p:nvSpPr>
        <p:spPr/>
        <p:txBody>
          <a:bodyPr/>
          <a:lstStyle/>
          <a:p>
            <a:r>
              <a:rPr lang="zh-CN" altLang="en-US"/>
              <a:t>一、</a:t>
            </a:r>
            <a:r>
              <a:rPr lang="zh-CN" altLang="en-US" sz="4000"/>
              <a:t>项目简介</a:t>
            </a:r>
            <a:endParaRPr lang="zh-CN" altLang="en-US" dirty="0"/>
          </a:p>
        </p:txBody>
      </p:sp>
      <p:sp>
        <p:nvSpPr>
          <p:cNvPr id="5" name="文本框 4">
            <a:extLst>
              <a:ext uri="{FF2B5EF4-FFF2-40B4-BE49-F238E27FC236}">
                <a16:creationId xmlns:a16="http://schemas.microsoft.com/office/drawing/2014/main" id="{3B7B86C9-F322-9B9C-64EA-1B817467150D}"/>
              </a:ext>
            </a:extLst>
          </p:cNvPr>
          <p:cNvSpPr txBox="1"/>
          <p:nvPr/>
        </p:nvSpPr>
        <p:spPr>
          <a:xfrm>
            <a:off x="810000" y="2739417"/>
            <a:ext cx="6977148" cy="3361498"/>
          </a:xfrm>
          <a:prstGeom prst="rect">
            <a:avLst/>
          </a:prstGeom>
          <a:noFill/>
        </p:spPr>
        <p:txBody>
          <a:bodyPr wrap="square" rtlCol="0">
            <a:spAutoFit/>
          </a:bodyPr>
          <a:lstStyle/>
          <a:p>
            <a:pPr>
              <a:lnSpc>
                <a:spcPct val="150000"/>
              </a:lnSpc>
            </a:pPr>
            <a:r>
              <a:rPr lang="en-US" altLang="zh-CN"/>
              <a:t>OpenDigger</a:t>
            </a:r>
            <a:r>
              <a:rPr lang="zh-CN" altLang="en-US"/>
              <a:t>虽然提供了较为全面的数据指标，但整体是相对片面的，无法准确呈现出一个项目的健康状况。如果想要获取一个项目的健康状况并对该项目未来可能的发展趋势做出分析，需要进一步挖掘信息。</a:t>
            </a:r>
            <a:endParaRPr lang="en-US" altLang="zh-CN"/>
          </a:p>
          <a:p>
            <a:pPr>
              <a:lnSpc>
                <a:spcPct val="150000"/>
              </a:lnSpc>
            </a:pPr>
            <a:endParaRPr lang="en-US" altLang="zh-CN"/>
          </a:p>
          <a:p>
            <a:pPr>
              <a:lnSpc>
                <a:spcPct val="150000"/>
              </a:lnSpc>
            </a:pPr>
            <a:r>
              <a:rPr lang="zh-CN" altLang="en-US"/>
              <a:t>因此，本项目通过对原始指标的分析，设计出更能体现项目健康状况的关键性指标，开发人员通过此指标可对项目当下与未来的发展趋势有更准确的把握。</a:t>
            </a:r>
            <a:endParaRPr lang="en-US" altLang="zh-CN"/>
          </a:p>
        </p:txBody>
      </p:sp>
      <p:sp>
        <p:nvSpPr>
          <p:cNvPr id="13" name="内容占位符 2">
            <a:extLst>
              <a:ext uri="{FF2B5EF4-FFF2-40B4-BE49-F238E27FC236}">
                <a16:creationId xmlns:a16="http://schemas.microsoft.com/office/drawing/2014/main" id="{4E76831B-73E6-2334-2C8F-8A3C032BD459}"/>
              </a:ext>
            </a:extLst>
          </p:cNvPr>
          <p:cNvSpPr>
            <a:spLocks noGrp="1"/>
          </p:cNvSpPr>
          <p:nvPr>
            <p:ph idx="1"/>
          </p:nvPr>
        </p:nvSpPr>
        <p:spPr>
          <a:xfrm>
            <a:off x="818712" y="2133800"/>
            <a:ext cx="4225236" cy="648732"/>
          </a:xfrm>
        </p:spPr>
        <p:txBody>
          <a:bodyPr/>
          <a:lstStyle/>
          <a:p>
            <a:r>
              <a:rPr lang="zh-CN" altLang="en-US" b="1">
                <a:solidFill>
                  <a:srgbClr val="01C0B6"/>
                </a:solidFill>
              </a:rPr>
              <a:t>开源项目健康度分析</a:t>
            </a:r>
          </a:p>
        </p:txBody>
      </p:sp>
      <p:sp>
        <p:nvSpPr>
          <p:cNvPr id="14" name="五边形 13">
            <a:extLst>
              <a:ext uri="{FF2B5EF4-FFF2-40B4-BE49-F238E27FC236}">
                <a16:creationId xmlns:a16="http://schemas.microsoft.com/office/drawing/2014/main" id="{9DE80AA1-60EF-A706-53BD-A7151E9C1428}"/>
              </a:ext>
            </a:extLst>
          </p:cNvPr>
          <p:cNvSpPr/>
          <p:nvPr/>
        </p:nvSpPr>
        <p:spPr>
          <a:xfrm>
            <a:off x="8886396" y="2895603"/>
            <a:ext cx="2281574" cy="2172928"/>
          </a:xfrm>
          <a:prstGeom prst="pentagon">
            <a:avLst/>
          </a:prstGeom>
          <a:noFill/>
          <a:ln>
            <a:solidFill>
              <a:srgbClr val="E6E6E6">
                <a:alpha val="51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五边形 14">
            <a:extLst>
              <a:ext uri="{FF2B5EF4-FFF2-40B4-BE49-F238E27FC236}">
                <a16:creationId xmlns:a16="http://schemas.microsoft.com/office/drawing/2014/main" id="{2E4835B8-EF5A-7092-F4D8-4E36D857F5B4}"/>
              </a:ext>
            </a:extLst>
          </p:cNvPr>
          <p:cNvSpPr/>
          <p:nvPr/>
        </p:nvSpPr>
        <p:spPr>
          <a:xfrm>
            <a:off x="9058708" y="3127369"/>
            <a:ext cx="1936950" cy="1837212"/>
          </a:xfrm>
          <a:custGeom>
            <a:avLst/>
            <a:gdLst>
              <a:gd name="connsiteX0" fmla="*/ 2 w 1936954"/>
              <a:gd name="connsiteY0" fmla="*/ 652930 h 1709396"/>
              <a:gd name="connsiteX1" fmla="*/ 968477 w 1936954"/>
              <a:gd name="connsiteY1" fmla="*/ 0 h 1709396"/>
              <a:gd name="connsiteX2" fmla="*/ 1936952 w 1936954"/>
              <a:gd name="connsiteY2" fmla="*/ 652930 h 1709396"/>
              <a:gd name="connsiteX3" fmla="*/ 1567027 w 1936954"/>
              <a:gd name="connsiteY3" fmla="*/ 1709392 h 1709396"/>
              <a:gd name="connsiteX4" fmla="*/ 369927 w 1936954"/>
              <a:gd name="connsiteY4" fmla="*/ 1709392 h 1709396"/>
              <a:gd name="connsiteX5" fmla="*/ 2 w 1936954"/>
              <a:gd name="connsiteY5" fmla="*/ 652930 h 1709396"/>
              <a:gd name="connsiteX0" fmla="*/ 0 w 1936950"/>
              <a:gd name="connsiteY0" fmla="*/ 652930 h 1906038"/>
              <a:gd name="connsiteX1" fmla="*/ 968475 w 1936950"/>
              <a:gd name="connsiteY1" fmla="*/ 0 h 1906038"/>
              <a:gd name="connsiteX2" fmla="*/ 1936950 w 1936950"/>
              <a:gd name="connsiteY2" fmla="*/ 652930 h 1906038"/>
              <a:gd name="connsiteX3" fmla="*/ 1567025 w 1936950"/>
              <a:gd name="connsiteY3" fmla="*/ 1709392 h 1906038"/>
              <a:gd name="connsiteX4" fmla="*/ 320764 w 1936950"/>
              <a:gd name="connsiteY4" fmla="*/ 1906038 h 1906038"/>
              <a:gd name="connsiteX5" fmla="*/ 0 w 1936950"/>
              <a:gd name="connsiteY5" fmla="*/ 652930 h 1906038"/>
              <a:gd name="connsiteX0" fmla="*/ 0 w 1936950"/>
              <a:gd name="connsiteY0" fmla="*/ 652930 h 1837212"/>
              <a:gd name="connsiteX1" fmla="*/ 968475 w 1936950"/>
              <a:gd name="connsiteY1" fmla="*/ 0 h 1837212"/>
              <a:gd name="connsiteX2" fmla="*/ 1936950 w 1936950"/>
              <a:gd name="connsiteY2" fmla="*/ 652930 h 1837212"/>
              <a:gd name="connsiteX3" fmla="*/ 1567025 w 1936950"/>
              <a:gd name="connsiteY3" fmla="*/ 1709392 h 1837212"/>
              <a:gd name="connsiteX4" fmla="*/ 330596 w 1936950"/>
              <a:gd name="connsiteY4" fmla="*/ 1837212 h 1837212"/>
              <a:gd name="connsiteX5" fmla="*/ 0 w 1936950"/>
              <a:gd name="connsiteY5" fmla="*/ 652930 h 1837212"/>
              <a:gd name="connsiteX0" fmla="*/ 0 w 1936950"/>
              <a:gd name="connsiteY0" fmla="*/ 652930 h 1837212"/>
              <a:gd name="connsiteX1" fmla="*/ 968475 w 1936950"/>
              <a:gd name="connsiteY1" fmla="*/ 0 h 1837212"/>
              <a:gd name="connsiteX2" fmla="*/ 1936950 w 1936950"/>
              <a:gd name="connsiteY2" fmla="*/ 652930 h 1837212"/>
              <a:gd name="connsiteX3" fmla="*/ 1449038 w 1936950"/>
              <a:gd name="connsiteY3" fmla="*/ 1620902 h 1837212"/>
              <a:gd name="connsiteX4" fmla="*/ 330596 w 1936950"/>
              <a:gd name="connsiteY4" fmla="*/ 1837212 h 1837212"/>
              <a:gd name="connsiteX5" fmla="*/ 0 w 1936950"/>
              <a:gd name="connsiteY5" fmla="*/ 652930 h 183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6950" h="1837212">
                <a:moveTo>
                  <a:pt x="0" y="652930"/>
                </a:moveTo>
                <a:lnTo>
                  <a:pt x="968475" y="0"/>
                </a:lnTo>
                <a:lnTo>
                  <a:pt x="1936950" y="652930"/>
                </a:lnTo>
                <a:lnTo>
                  <a:pt x="1449038" y="1620902"/>
                </a:lnTo>
                <a:lnTo>
                  <a:pt x="330596" y="1837212"/>
                </a:lnTo>
                <a:lnTo>
                  <a:pt x="0" y="652930"/>
                </a:lnTo>
                <a:close/>
              </a:path>
            </a:pathLst>
          </a:custGeom>
          <a:solidFill>
            <a:schemeClr val="accent1">
              <a:alpha val="71000"/>
            </a:schemeClr>
          </a:solidFill>
          <a:ln>
            <a:solidFill>
              <a:schemeClr val="tx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056BE1B-D951-F5C5-128E-BBFBED7A2D9B}"/>
              </a:ext>
            </a:extLst>
          </p:cNvPr>
          <p:cNvSpPr txBox="1"/>
          <p:nvPr/>
        </p:nvSpPr>
        <p:spPr>
          <a:xfrm>
            <a:off x="9704017" y="2618604"/>
            <a:ext cx="646331" cy="276999"/>
          </a:xfrm>
          <a:prstGeom prst="rect">
            <a:avLst/>
          </a:prstGeom>
          <a:noFill/>
        </p:spPr>
        <p:txBody>
          <a:bodyPr wrap="none" rtlCol="0">
            <a:spAutoFit/>
          </a:bodyPr>
          <a:lstStyle/>
          <a:p>
            <a:r>
              <a:rPr lang="zh-CN" altLang="en-US" sz="1200">
                <a:latin typeface="黑体" panose="02010609060101010101" pitchFamily="49" charset="-122"/>
                <a:ea typeface="黑体" panose="02010609060101010101" pitchFamily="49" charset="-122"/>
              </a:rPr>
              <a:t>贡献者</a:t>
            </a:r>
          </a:p>
        </p:txBody>
      </p:sp>
      <p:sp>
        <p:nvSpPr>
          <p:cNvPr id="17" name="文本框 16">
            <a:extLst>
              <a:ext uri="{FF2B5EF4-FFF2-40B4-BE49-F238E27FC236}">
                <a16:creationId xmlns:a16="http://schemas.microsoft.com/office/drawing/2014/main" id="{4BC0B755-DAB9-8854-A8C6-16A4C3230B9A}"/>
              </a:ext>
            </a:extLst>
          </p:cNvPr>
          <p:cNvSpPr txBox="1"/>
          <p:nvPr/>
        </p:nvSpPr>
        <p:spPr>
          <a:xfrm>
            <a:off x="10672492" y="5083279"/>
            <a:ext cx="492443" cy="276999"/>
          </a:xfrm>
          <a:prstGeom prst="rect">
            <a:avLst/>
          </a:prstGeom>
          <a:noFill/>
        </p:spPr>
        <p:txBody>
          <a:bodyPr wrap="none" rtlCol="0">
            <a:spAutoFit/>
          </a:bodyPr>
          <a:lstStyle/>
          <a:p>
            <a:r>
              <a:rPr lang="zh-CN" altLang="en-US" sz="1200">
                <a:latin typeface="黑体" panose="02010609060101010101" pitchFamily="49" charset="-122"/>
                <a:ea typeface="黑体" panose="02010609060101010101" pitchFamily="49" charset="-122"/>
              </a:rPr>
              <a:t>其他</a:t>
            </a:r>
          </a:p>
        </p:txBody>
      </p:sp>
      <p:sp>
        <p:nvSpPr>
          <p:cNvPr id="18" name="文本框 17">
            <a:extLst>
              <a:ext uri="{FF2B5EF4-FFF2-40B4-BE49-F238E27FC236}">
                <a16:creationId xmlns:a16="http://schemas.microsoft.com/office/drawing/2014/main" id="{AD0EFA73-74D7-5039-05B3-F569689423CE}"/>
              </a:ext>
            </a:extLst>
          </p:cNvPr>
          <p:cNvSpPr txBox="1"/>
          <p:nvPr/>
        </p:nvSpPr>
        <p:spPr>
          <a:xfrm>
            <a:off x="8903798" y="5083278"/>
            <a:ext cx="800219" cy="276999"/>
          </a:xfrm>
          <a:prstGeom prst="rect">
            <a:avLst/>
          </a:prstGeom>
          <a:noFill/>
        </p:spPr>
        <p:txBody>
          <a:bodyPr wrap="none" rtlCol="0">
            <a:spAutoFit/>
          </a:bodyPr>
          <a:lstStyle/>
          <a:p>
            <a:r>
              <a:rPr lang="zh-CN" altLang="en-US" sz="1200">
                <a:latin typeface="黑体" panose="02010609060101010101" pitchFamily="49" charset="-122"/>
                <a:ea typeface="黑体" panose="02010609060101010101" pitchFamily="49" charset="-122"/>
              </a:rPr>
              <a:t>问题处理</a:t>
            </a:r>
          </a:p>
        </p:txBody>
      </p:sp>
      <p:sp>
        <p:nvSpPr>
          <p:cNvPr id="19" name="文本框 18">
            <a:extLst>
              <a:ext uri="{FF2B5EF4-FFF2-40B4-BE49-F238E27FC236}">
                <a16:creationId xmlns:a16="http://schemas.microsoft.com/office/drawing/2014/main" id="{2A5A5DE8-1535-F857-6100-10A654E0BBB7}"/>
              </a:ext>
            </a:extLst>
          </p:cNvPr>
          <p:cNvSpPr txBox="1"/>
          <p:nvPr/>
        </p:nvSpPr>
        <p:spPr>
          <a:xfrm>
            <a:off x="8261080" y="3290500"/>
            <a:ext cx="800219" cy="276999"/>
          </a:xfrm>
          <a:prstGeom prst="rect">
            <a:avLst/>
          </a:prstGeom>
          <a:noFill/>
        </p:spPr>
        <p:txBody>
          <a:bodyPr wrap="none" rtlCol="0">
            <a:spAutoFit/>
          </a:bodyPr>
          <a:lstStyle/>
          <a:p>
            <a:r>
              <a:rPr lang="zh-CN" altLang="en-US" sz="1200">
                <a:latin typeface="黑体" panose="02010609060101010101" pitchFamily="49" charset="-122"/>
                <a:ea typeface="黑体" panose="02010609060101010101" pitchFamily="49" charset="-122"/>
              </a:rPr>
              <a:t>变更请求</a:t>
            </a:r>
          </a:p>
        </p:txBody>
      </p:sp>
      <p:sp>
        <p:nvSpPr>
          <p:cNvPr id="20" name="文本框 19">
            <a:extLst>
              <a:ext uri="{FF2B5EF4-FFF2-40B4-BE49-F238E27FC236}">
                <a16:creationId xmlns:a16="http://schemas.microsoft.com/office/drawing/2014/main" id="{E1922611-9A77-D682-DDF3-BF2B5C724F53}"/>
              </a:ext>
            </a:extLst>
          </p:cNvPr>
          <p:cNvSpPr txBox="1"/>
          <p:nvPr/>
        </p:nvSpPr>
        <p:spPr>
          <a:xfrm>
            <a:off x="9617240" y="3852118"/>
            <a:ext cx="800219" cy="338554"/>
          </a:xfrm>
          <a:prstGeom prst="rect">
            <a:avLst/>
          </a:prstGeom>
          <a:noFill/>
        </p:spPr>
        <p:txBody>
          <a:bodyPr wrap="none" rtlCol="0">
            <a:spAutoFit/>
          </a:bodyPr>
          <a:lstStyle/>
          <a:p>
            <a:r>
              <a:rPr lang="zh-CN" altLang="en-US" sz="1600" b="1">
                <a:latin typeface="黑体" panose="02010609060101010101" pitchFamily="49" charset="-122"/>
                <a:ea typeface="黑体" panose="02010609060101010101" pitchFamily="49" charset="-122"/>
              </a:rPr>
              <a:t>健康度</a:t>
            </a:r>
          </a:p>
        </p:txBody>
      </p:sp>
      <p:sp>
        <p:nvSpPr>
          <p:cNvPr id="21" name="文本框 20">
            <a:extLst>
              <a:ext uri="{FF2B5EF4-FFF2-40B4-BE49-F238E27FC236}">
                <a16:creationId xmlns:a16="http://schemas.microsoft.com/office/drawing/2014/main" id="{CDBDD508-0F27-DE50-8EE6-47D93C6C2AC9}"/>
              </a:ext>
            </a:extLst>
          </p:cNvPr>
          <p:cNvSpPr txBox="1"/>
          <p:nvPr/>
        </p:nvSpPr>
        <p:spPr>
          <a:xfrm>
            <a:off x="11058832" y="3290500"/>
            <a:ext cx="646331" cy="276999"/>
          </a:xfrm>
          <a:prstGeom prst="rect">
            <a:avLst/>
          </a:prstGeom>
          <a:noFill/>
        </p:spPr>
        <p:txBody>
          <a:bodyPr wrap="none" rtlCol="0">
            <a:spAutoFit/>
          </a:bodyPr>
          <a:lstStyle/>
          <a:p>
            <a:r>
              <a:rPr lang="zh-CN" altLang="en-US" sz="1200">
                <a:latin typeface="黑体" panose="02010609060101010101" pitchFamily="49" charset="-122"/>
                <a:ea typeface="黑体" panose="02010609060101010101" pitchFamily="49" charset="-122"/>
              </a:rPr>
              <a:t>活跃度</a:t>
            </a:r>
          </a:p>
        </p:txBody>
      </p:sp>
    </p:spTree>
    <p:extLst>
      <p:ext uri="{BB962C8B-B14F-4D97-AF65-F5344CB8AC3E}">
        <p14:creationId xmlns:p14="http://schemas.microsoft.com/office/powerpoint/2010/main" val="42286969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4E94E-1E4D-949E-9B92-BE628CF86A3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BA2EBDA-C4FA-558D-D645-B27B677C65A1}"/>
              </a:ext>
            </a:extLst>
          </p:cNvPr>
          <p:cNvSpPr>
            <a:spLocks noGrp="1"/>
          </p:cNvSpPr>
          <p:nvPr>
            <p:ph type="title"/>
          </p:nvPr>
        </p:nvSpPr>
        <p:spPr/>
        <p:txBody>
          <a:bodyPr/>
          <a:lstStyle/>
          <a:p>
            <a:r>
              <a:rPr lang="zh-CN" altLang="en-US"/>
              <a:t>一、</a:t>
            </a:r>
            <a:r>
              <a:rPr lang="zh-CN" altLang="en-US" sz="4000"/>
              <a:t>项目简介</a:t>
            </a:r>
            <a:endParaRPr lang="zh-CN" altLang="en-US" dirty="0"/>
          </a:p>
        </p:txBody>
      </p:sp>
      <p:sp>
        <p:nvSpPr>
          <p:cNvPr id="6" name="文本框 5">
            <a:extLst>
              <a:ext uri="{FF2B5EF4-FFF2-40B4-BE49-F238E27FC236}">
                <a16:creationId xmlns:a16="http://schemas.microsoft.com/office/drawing/2014/main" id="{B2D7FDC0-68B8-FE8A-7F7C-DC033382B0C0}"/>
              </a:ext>
            </a:extLst>
          </p:cNvPr>
          <p:cNvSpPr txBox="1"/>
          <p:nvPr/>
        </p:nvSpPr>
        <p:spPr>
          <a:xfrm>
            <a:off x="810000" y="2713705"/>
            <a:ext cx="11156978" cy="868507"/>
          </a:xfrm>
          <a:prstGeom prst="rect">
            <a:avLst/>
          </a:prstGeom>
          <a:noFill/>
        </p:spPr>
        <p:txBody>
          <a:bodyPr wrap="square" rtlCol="0">
            <a:spAutoFit/>
          </a:bodyPr>
          <a:lstStyle/>
          <a:p>
            <a:pPr>
              <a:lnSpc>
                <a:spcPct val="150000"/>
              </a:lnSpc>
            </a:pPr>
            <a:r>
              <a:rPr lang="zh-CN" altLang="en-US"/>
              <a:t>为了更贴切的反映出项目健康度，本项目从贡献者、活跃度、问题响应与解决、变更请求、</a:t>
            </a:r>
            <a:r>
              <a:rPr lang="en-US" altLang="zh-CN"/>
              <a:t>start</a:t>
            </a:r>
            <a:r>
              <a:rPr lang="zh-CN" altLang="en-US"/>
              <a:t>、</a:t>
            </a:r>
            <a:r>
              <a:rPr lang="en-US" altLang="zh-CN"/>
              <a:t>fork</a:t>
            </a:r>
            <a:r>
              <a:rPr lang="zh-CN" altLang="en-US"/>
              <a:t>等多个维度入手，设计出一个综合性指标</a:t>
            </a:r>
            <a:r>
              <a:rPr lang="en-US" altLang="zh-CN"/>
              <a:t>——</a:t>
            </a:r>
            <a:r>
              <a:rPr lang="zh-CN" altLang="en-US"/>
              <a:t>健康度。具体设计方案将由后续展开介绍。</a:t>
            </a:r>
            <a:endParaRPr lang="en-US" altLang="zh-CN"/>
          </a:p>
        </p:txBody>
      </p:sp>
      <p:pic>
        <p:nvPicPr>
          <p:cNvPr id="9" name="图片 8">
            <a:extLst>
              <a:ext uri="{FF2B5EF4-FFF2-40B4-BE49-F238E27FC236}">
                <a16:creationId xmlns:a16="http://schemas.microsoft.com/office/drawing/2014/main" id="{A2979D1C-0277-31F2-0EA5-618B962A6E61}"/>
              </a:ext>
            </a:extLst>
          </p:cNvPr>
          <p:cNvPicPr>
            <a:picLocks noChangeAspect="1"/>
          </p:cNvPicPr>
          <p:nvPr/>
        </p:nvPicPr>
        <p:blipFill>
          <a:blip r:embed="rId2"/>
          <a:stretch>
            <a:fillRect/>
          </a:stretch>
        </p:blipFill>
        <p:spPr>
          <a:xfrm>
            <a:off x="1730478" y="3763968"/>
            <a:ext cx="7839360" cy="2639409"/>
          </a:xfrm>
          <a:prstGeom prst="rect">
            <a:avLst/>
          </a:prstGeom>
        </p:spPr>
      </p:pic>
      <p:sp>
        <p:nvSpPr>
          <p:cNvPr id="10" name="内容占位符 2">
            <a:extLst>
              <a:ext uri="{FF2B5EF4-FFF2-40B4-BE49-F238E27FC236}">
                <a16:creationId xmlns:a16="http://schemas.microsoft.com/office/drawing/2014/main" id="{67E366F6-8FD0-2635-BA85-D291A3B5DF54}"/>
              </a:ext>
            </a:extLst>
          </p:cNvPr>
          <p:cNvSpPr>
            <a:spLocks noGrp="1"/>
          </p:cNvSpPr>
          <p:nvPr>
            <p:ph idx="1"/>
          </p:nvPr>
        </p:nvSpPr>
        <p:spPr>
          <a:xfrm>
            <a:off x="818712" y="2133800"/>
            <a:ext cx="4225236" cy="648732"/>
          </a:xfrm>
        </p:spPr>
        <p:txBody>
          <a:bodyPr/>
          <a:lstStyle/>
          <a:p>
            <a:r>
              <a:rPr lang="zh-CN" altLang="en-US" b="1">
                <a:solidFill>
                  <a:srgbClr val="01C0B6"/>
                </a:solidFill>
              </a:rPr>
              <a:t>开源项目健康度分析</a:t>
            </a:r>
          </a:p>
        </p:txBody>
      </p:sp>
    </p:spTree>
    <p:extLst>
      <p:ext uri="{BB962C8B-B14F-4D97-AF65-F5344CB8AC3E}">
        <p14:creationId xmlns:p14="http://schemas.microsoft.com/office/powerpoint/2010/main" val="419454747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02725-DA42-9060-C860-A74195AD9A0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5A7D07B-4AF4-9E25-1B96-AED009E337E9}"/>
              </a:ext>
            </a:extLst>
          </p:cNvPr>
          <p:cNvSpPr>
            <a:spLocks noGrp="1"/>
          </p:cNvSpPr>
          <p:nvPr>
            <p:ph type="title"/>
          </p:nvPr>
        </p:nvSpPr>
        <p:spPr/>
        <p:txBody>
          <a:bodyPr/>
          <a:lstStyle/>
          <a:p>
            <a:r>
              <a:rPr lang="zh-CN" altLang="en-US"/>
              <a:t>一、</a:t>
            </a:r>
            <a:r>
              <a:rPr lang="zh-CN" altLang="en-US" sz="4000"/>
              <a:t>项目简介</a:t>
            </a:r>
            <a:endParaRPr lang="zh-CN" altLang="en-US" dirty="0"/>
          </a:p>
        </p:txBody>
      </p:sp>
      <p:sp>
        <p:nvSpPr>
          <p:cNvPr id="3" name="内容占位符 2">
            <a:extLst>
              <a:ext uri="{FF2B5EF4-FFF2-40B4-BE49-F238E27FC236}">
                <a16:creationId xmlns:a16="http://schemas.microsoft.com/office/drawing/2014/main" id="{E40F79C1-692D-F83F-A397-99559EA38A7C}"/>
              </a:ext>
            </a:extLst>
          </p:cNvPr>
          <p:cNvSpPr>
            <a:spLocks noGrp="1"/>
          </p:cNvSpPr>
          <p:nvPr>
            <p:ph idx="1"/>
          </p:nvPr>
        </p:nvSpPr>
        <p:spPr>
          <a:xfrm>
            <a:off x="818712" y="2133800"/>
            <a:ext cx="4225236" cy="648732"/>
          </a:xfrm>
        </p:spPr>
        <p:txBody>
          <a:bodyPr/>
          <a:lstStyle/>
          <a:p>
            <a:r>
              <a:rPr lang="zh-CN" altLang="en-US">
                <a:solidFill>
                  <a:srgbClr val="01C0B6"/>
                </a:solidFill>
              </a:rPr>
              <a:t>开源社区数据洞察与可视化</a:t>
            </a:r>
            <a:endParaRPr lang="zh-CN" altLang="en-US" sz="1800" b="1">
              <a:solidFill>
                <a:srgbClr val="01C0B6"/>
              </a:solidFill>
            </a:endParaRPr>
          </a:p>
        </p:txBody>
      </p:sp>
      <p:sp>
        <p:nvSpPr>
          <p:cNvPr id="4" name="文本框 3">
            <a:extLst>
              <a:ext uri="{FF2B5EF4-FFF2-40B4-BE49-F238E27FC236}">
                <a16:creationId xmlns:a16="http://schemas.microsoft.com/office/drawing/2014/main" id="{0277273F-A239-91C8-AE38-BA3B78BE7036}"/>
              </a:ext>
            </a:extLst>
          </p:cNvPr>
          <p:cNvSpPr txBox="1"/>
          <p:nvPr/>
        </p:nvSpPr>
        <p:spPr>
          <a:xfrm>
            <a:off x="818712" y="2780695"/>
            <a:ext cx="6879946" cy="2945999"/>
          </a:xfrm>
          <a:prstGeom prst="rect">
            <a:avLst/>
          </a:prstGeom>
          <a:noFill/>
        </p:spPr>
        <p:txBody>
          <a:bodyPr wrap="square" rtlCol="0">
            <a:spAutoFit/>
          </a:bodyPr>
          <a:lstStyle/>
          <a:p>
            <a:pPr>
              <a:lnSpc>
                <a:spcPct val="150000"/>
              </a:lnSpc>
            </a:pPr>
            <a:r>
              <a:rPr lang="zh-CN" altLang="en-US"/>
              <a:t>除了设计了一个项目健康度指标，本项目还将设计可视化面板，以此对项目健康度、</a:t>
            </a:r>
            <a:r>
              <a:rPr lang="en-US" altLang="zh-CN"/>
              <a:t>start</a:t>
            </a:r>
            <a:r>
              <a:rPr lang="zh-CN" altLang="en-US"/>
              <a:t>、贡献者、活跃度等指标做出可视化展示。</a:t>
            </a:r>
            <a:endParaRPr lang="en-US" altLang="zh-CN"/>
          </a:p>
          <a:p>
            <a:pPr>
              <a:lnSpc>
                <a:spcPct val="150000"/>
              </a:lnSpc>
            </a:pPr>
            <a:endParaRPr lang="en-US" altLang="zh-CN"/>
          </a:p>
          <a:p>
            <a:pPr>
              <a:lnSpc>
                <a:spcPct val="150000"/>
              </a:lnSpc>
            </a:pPr>
            <a:r>
              <a:rPr lang="zh-CN" altLang="en-US"/>
              <a:t>同时，还将使用机器学习算法对项目活跃度、</a:t>
            </a:r>
            <a:r>
              <a:rPr lang="en-US" altLang="zh-CN"/>
              <a:t>start</a:t>
            </a:r>
            <a:r>
              <a:rPr lang="zh-CN" altLang="en-US"/>
              <a:t>、</a:t>
            </a:r>
            <a:r>
              <a:rPr lang="en-US" altLang="zh-CN"/>
              <a:t>fork</a:t>
            </a:r>
            <a:r>
              <a:rPr lang="zh-CN" altLang="en-US"/>
              <a:t>等维度做出预测，并将预测结果以其他方法结合，使开发者不仅对项目当前的健康状态有所了解，还能对项目未来的发展态势有所洞察，提前做出应对方案。</a:t>
            </a:r>
          </a:p>
        </p:txBody>
      </p:sp>
      <p:pic>
        <p:nvPicPr>
          <p:cNvPr id="8" name="图片 7">
            <a:extLst>
              <a:ext uri="{FF2B5EF4-FFF2-40B4-BE49-F238E27FC236}">
                <a16:creationId xmlns:a16="http://schemas.microsoft.com/office/drawing/2014/main" id="{BD5FB840-D2DE-0AFE-E939-12A097D53B6C}"/>
              </a:ext>
            </a:extLst>
          </p:cNvPr>
          <p:cNvPicPr>
            <a:picLocks noChangeAspect="1"/>
          </p:cNvPicPr>
          <p:nvPr/>
        </p:nvPicPr>
        <p:blipFill>
          <a:blip r:embed="rId2"/>
          <a:stretch>
            <a:fillRect/>
          </a:stretch>
        </p:blipFill>
        <p:spPr>
          <a:xfrm>
            <a:off x="7910052" y="2254592"/>
            <a:ext cx="4075471" cy="3056604"/>
          </a:xfrm>
          <a:prstGeom prst="rect">
            <a:avLst/>
          </a:prstGeom>
        </p:spPr>
      </p:pic>
    </p:spTree>
    <p:extLst>
      <p:ext uri="{BB962C8B-B14F-4D97-AF65-F5344CB8AC3E}">
        <p14:creationId xmlns:p14="http://schemas.microsoft.com/office/powerpoint/2010/main" val="35770216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883B6-B6D4-12F6-A7A5-E3B14F1B3C9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EA3D2E5-343B-CB28-5698-3C99B79317FD}"/>
              </a:ext>
            </a:extLst>
          </p:cNvPr>
          <p:cNvSpPr>
            <a:spLocks noGrp="1"/>
          </p:cNvSpPr>
          <p:nvPr>
            <p:ph type="title"/>
          </p:nvPr>
        </p:nvSpPr>
        <p:spPr/>
        <p:txBody>
          <a:bodyPr/>
          <a:lstStyle/>
          <a:p>
            <a:r>
              <a:rPr lang="zh-CN" altLang="en-US"/>
              <a:t>一、项目</a:t>
            </a:r>
            <a:r>
              <a:rPr lang="zh-CN" altLang="en-US" dirty="0"/>
              <a:t>简介</a:t>
            </a:r>
          </a:p>
        </p:txBody>
      </p:sp>
      <p:sp>
        <p:nvSpPr>
          <p:cNvPr id="3" name="内容占位符 2">
            <a:extLst>
              <a:ext uri="{FF2B5EF4-FFF2-40B4-BE49-F238E27FC236}">
                <a16:creationId xmlns:a16="http://schemas.microsoft.com/office/drawing/2014/main" id="{5987A4B7-EBAE-3BA1-B218-EA28BF4882E9}"/>
              </a:ext>
            </a:extLst>
          </p:cNvPr>
          <p:cNvSpPr>
            <a:spLocks noGrp="1"/>
          </p:cNvSpPr>
          <p:nvPr>
            <p:ph idx="1"/>
          </p:nvPr>
        </p:nvSpPr>
        <p:spPr>
          <a:xfrm>
            <a:off x="818712" y="2133800"/>
            <a:ext cx="4225236" cy="648732"/>
          </a:xfrm>
        </p:spPr>
        <p:txBody>
          <a:bodyPr/>
          <a:lstStyle/>
          <a:p>
            <a:r>
              <a:rPr lang="zh-CN" altLang="en-US" b="1">
                <a:solidFill>
                  <a:srgbClr val="01C0B6"/>
                </a:solidFill>
              </a:rPr>
              <a:t>技术架构</a:t>
            </a:r>
            <a:endParaRPr lang="zh-CN" altLang="en-US" sz="1800" b="1">
              <a:solidFill>
                <a:srgbClr val="01C0B6"/>
              </a:solidFill>
            </a:endParaRPr>
          </a:p>
        </p:txBody>
      </p:sp>
      <p:sp>
        <p:nvSpPr>
          <p:cNvPr id="4" name="文本框 3">
            <a:extLst>
              <a:ext uri="{FF2B5EF4-FFF2-40B4-BE49-F238E27FC236}">
                <a16:creationId xmlns:a16="http://schemas.microsoft.com/office/drawing/2014/main" id="{6CC1C542-68DC-1B49-30AE-CC836C6BA1F1}"/>
              </a:ext>
            </a:extLst>
          </p:cNvPr>
          <p:cNvSpPr txBox="1"/>
          <p:nvPr/>
        </p:nvSpPr>
        <p:spPr>
          <a:xfrm>
            <a:off x="806251" y="2890684"/>
            <a:ext cx="2930013" cy="369332"/>
          </a:xfrm>
          <a:prstGeom prst="rect">
            <a:avLst/>
          </a:prstGeom>
          <a:noFill/>
        </p:spPr>
        <p:txBody>
          <a:bodyPr wrap="square" rtlCol="0">
            <a:spAutoFit/>
          </a:bodyPr>
          <a:lstStyle/>
          <a:p>
            <a:r>
              <a:rPr lang="zh-CN" altLang="en-US"/>
              <a:t>前端：</a:t>
            </a:r>
            <a:r>
              <a:rPr lang="en-US" altLang="zh-CN"/>
              <a:t>Vue+Echarts</a:t>
            </a:r>
            <a:endParaRPr lang="zh-CN" altLang="en-US"/>
          </a:p>
        </p:txBody>
      </p:sp>
      <p:sp>
        <p:nvSpPr>
          <p:cNvPr id="5" name="文本框 4">
            <a:extLst>
              <a:ext uri="{FF2B5EF4-FFF2-40B4-BE49-F238E27FC236}">
                <a16:creationId xmlns:a16="http://schemas.microsoft.com/office/drawing/2014/main" id="{8DC13E4F-E462-60D5-DF40-022A14CBE576}"/>
              </a:ext>
            </a:extLst>
          </p:cNvPr>
          <p:cNvSpPr txBox="1"/>
          <p:nvPr/>
        </p:nvSpPr>
        <p:spPr>
          <a:xfrm>
            <a:off x="806250" y="3475703"/>
            <a:ext cx="3667433" cy="369332"/>
          </a:xfrm>
          <a:prstGeom prst="rect">
            <a:avLst/>
          </a:prstGeom>
          <a:noFill/>
        </p:spPr>
        <p:txBody>
          <a:bodyPr wrap="square" rtlCol="0">
            <a:spAutoFit/>
          </a:bodyPr>
          <a:lstStyle/>
          <a:p>
            <a:r>
              <a:rPr lang="zh-CN" altLang="en-US"/>
              <a:t>后端：</a:t>
            </a:r>
            <a:r>
              <a:rPr lang="en-US" altLang="zh-CN"/>
              <a:t>Python+Flask+MySQL</a:t>
            </a:r>
            <a:endParaRPr lang="zh-CN" altLang="en-US"/>
          </a:p>
        </p:txBody>
      </p:sp>
    </p:spTree>
    <p:extLst>
      <p:ext uri="{BB962C8B-B14F-4D97-AF65-F5344CB8AC3E}">
        <p14:creationId xmlns:p14="http://schemas.microsoft.com/office/powerpoint/2010/main" val="35076316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0FCC10-AA90-DC52-EEA1-036936AF7B52}"/>
              </a:ext>
            </a:extLst>
          </p:cNvPr>
          <p:cNvSpPr txBox="1"/>
          <p:nvPr/>
        </p:nvSpPr>
        <p:spPr>
          <a:xfrm>
            <a:off x="818711" y="2593881"/>
            <a:ext cx="10724359" cy="2532681"/>
          </a:xfrm>
          <a:prstGeom prst="rect">
            <a:avLst/>
          </a:prstGeom>
          <a:noFill/>
        </p:spPr>
        <p:txBody>
          <a:bodyPr wrap="square" rtlCol="0">
            <a:spAutoFit/>
          </a:bodyPr>
          <a:lstStyle/>
          <a:p>
            <a:pPr>
              <a:lnSpc>
                <a:spcPct val="150000"/>
              </a:lnSpc>
            </a:pPr>
            <a:r>
              <a:rPr lang="zh-CN" altLang="en-US"/>
              <a:t>本项目的创新主要体现在指标的创新，虽然</a:t>
            </a:r>
            <a:r>
              <a:rPr lang="en-US" altLang="zh-CN"/>
              <a:t>OpenDigger</a:t>
            </a:r>
            <a:r>
              <a:rPr lang="zh-CN" altLang="en-US"/>
              <a:t>提供了较为全面的基础指标数据，但是却不足以体现一个项目的健康状况，因此本项目通过贡献者、活跃度、问题响应与解决、变更请求、</a:t>
            </a:r>
            <a:r>
              <a:rPr lang="en-US" altLang="zh-CN"/>
              <a:t>start</a:t>
            </a:r>
            <a:r>
              <a:rPr lang="zh-CN" altLang="en-US"/>
              <a:t>、</a:t>
            </a:r>
            <a:r>
              <a:rPr lang="en-US" altLang="zh-CN"/>
              <a:t>fork</a:t>
            </a:r>
            <a:r>
              <a:rPr lang="zh-CN" altLang="en-US"/>
              <a:t>等多个维度创新出一个新的健康度指标。</a:t>
            </a:r>
            <a:endParaRPr lang="en-US" altLang="zh-CN"/>
          </a:p>
          <a:p>
            <a:pPr>
              <a:lnSpc>
                <a:spcPct val="150000"/>
              </a:lnSpc>
            </a:pPr>
            <a:endParaRPr lang="en-US" altLang="zh-CN"/>
          </a:p>
          <a:p>
            <a:pPr>
              <a:lnSpc>
                <a:spcPct val="150000"/>
              </a:lnSpc>
            </a:pPr>
            <a:r>
              <a:rPr lang="zh-CN" altLang="en-US"/>
              <a:t>除此之外，本项目还使用机器学习算法对项目活跃度、</a:t>
            </a:r>
            <a:r>
              <a:rPr lang="en-US" altLang="zh-CN"/>
              <a:t>start</a:t>
            </a:r>
            <a:r>
              <a:rPr lang="zh-CN" altLang="en-US"/>
              <a:t>、</a:t>
            </a:r>
            <a:r>
              <a:rPr lang="en-US" altLang="zh-CN"/>
              <a:t>fork</a:t>
            </a:r>
            <a:r>
              <a:rPr lang="zh-CN" altLang="en-US"/>
              <a:t>等做出预测，结合多维度的预测结果来反映项目未来的发展趋势，从该角度看也不失为一种创新。</a:t>
            </a:r>
          </a:p>
        </p:txBody>
      </p:sp>
      <p:sp>
        <p:nvSpPr>
          <p:cNvPr id="2" name="标题 1">
            <a:extLst>
              <a:ext uri="{FF2B5EF4-FFF2-40B4-BE49-F238E27FC236}">
                <a16:creationId xmlns:a16="http://schemas.microsoft.com/office/drawing/2014/main" id="{F1F7233F-231B-25A6-53D2-8C39860D8622}"/>
              </a:ext>
            </a:extLst>
          </p:cNvPr>
          <p:cNvSpPr>
            <a:spLocks noGrp="1"/>
          </p:cNvSpPr>
          <p:nvPr>
            <p:ph type="title"/>
          </p:nvPr>
        </p:nvSpPr>
        <p:spPr/>
        <p:txBody>
          <a:bodyPr/>
          <a:lstStyle/>
          <a:p>
            <a:r>
              <a:rPr lang="zh-CN" altLang="en-US" dirty="0"/>
              <a:t>二、项目创新性</a:t>
            </a:r>
          </a:p>
        </p:txBody>
      </p:sp>
    </p:spTree>
    <p:extLst>
      <p:ext uri="{BB962C8B-B14F-4D97-AF65-F5344CB8AC3E}">
        <p14:creationId xmlns:p14="http://schemas.microsoft.com/office/powerpoint/2010/main" val="238918089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987</TotalTime>
  <Words>889</Words>
  <Application>Microsoft Office PowerPoint</Application>
  <PresentationFormat>宽屏</PresentationFormat>
  <Paragraphs>61</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DOUYU Font</vt:lpstr>
      <vt:lpstr>黑体</vt:lpstr>
      <vt:lpstr>Century Gothic</vt:lpstr>
      <vt:lpstr>Wingdings 2</vt:lpstr>
      <vt:lpstr>引用</vt:lpstr>
      <vt:lpstr>开源项目健康度分析</vt:lpstr>
      <vt:lpstr>PowerPoint 演示文稿</vt:lpstr>
      <vt:lpstr>一、项目简介</vt:lpstr>
      <vt:lpstr>一、项目简介</vt:lpstr>
      <vt:lpstr>一、项目简介</vt:lpstr>
      <vt:lpstr>一、项目简介</vt:lpstr>
      <vt:lpstr>一、项目简介</vt:lpstr>
      <vt:lpstr>一、项目简介</vt:lpstr>
      <vt:lpstr>二、项目创新性</vt:lpstr>
      <vt:lpstr>三、项目中的技术挑战</vt:lpstr>
      <vt:lpstr>四、应用场景</vt:lpstr>
      <vt:lpstr>五、开源价值</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珈铭 刘</dc:creator>
  <cp:lastModifiedBy>志君 丁</cp:lastModifiedBy>
  <cp:revision>39</cp:revision>
  <dcterms:created xsi:type="dcterms:W3CDTF">2024-12-05T06:23:55Z</dcterms:created>
  <dcterms:modified xsi:type="dcterms:W3CDTF">2024-12-16T14:30:40Z</dcterms:modified>
</cp:coreProperties>
</file>