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8" r:id="rId5"/>
    <p:sldId id="294" r:id="rId6"/>
    <p:sldId id="297" r:id="rId7"/>
    <p:sldId id="298" r:id="rId8"/>
    <p:sldId id="278" r:id="rId9"/>
  </p:sldIdLst>
  <p:sldSz cx="9144000" cy="5143500" type="screen16x9"/>
  <p:notesSz cx="6797675" cy="9926638"/>
  <p:defaultTextStyle>
    <a:defPPr>
      <a:defRPr lang="fr-FR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642" userDrawn="1">
          <p15:clr>
            <a:srgbClr val="A4A3A4"/>
          </p15:clr>
        </p15:guide>
        <p15:guide id="3" orient="horz" pos="3367">
          <p15:clr>
            <a:srgbClr val="A4A3A4"/>
          </p15:clr>
        </p15:guide>
        <p15:guide id="4" pos="7" userDrawn="1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orient="horz" pos="2525">
          <p15:clr>
            <a:srgbClr val="A4A3A4"/>
          </p15:clr>
        </p15:guide>
        <p15:guide id="7" pos="482">
          <p15:clr>
            <a:srgbClr val="A4A3A4"/>
          </p15:clr>
        </p15:guide>
        <p15:guide id="8" pos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784">
          <p15:clr>
            <a:srgbClr val="A4A3A4"/>
          </p15:clr>
        </p15:guide>
        <p15:guide id="4" pos="1848">
          <p15:clr>
            <a:srgbClr val="A4A3A4"/>
          </p15:clr>
        </p15:guide>
        <p15:guide id="5" orient="horz" pos="3234">
          <p15:clr>
            <a:srgbClr val="A4A3A4"/>
          </p15:clr>
        </p15:guide>
        <p15:guide id="6" orient="horz" pos="3127">
          <p15:clr>
            <a:srgbClr val="A4A3A4"/>
          </p15:clr>
        </p15:guide>
        <p15:guide id="7" pos="2502">
          <p15:clr>
            <a:srgbClr val="A4A3A4"/>
          </p15:clr>
        </p15:guide>
        <p15:guide id="8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E85290"/>
    <a:srgbClr val="64C0E5"/>
    <a:srgbClr val="BFBFBF"/>
    <a:srgbClr val="00578E"/>
    <a:srgbClr val="7F7F7F"/>
    <a:srgbClr val="008BD2"/>
    <a:srgbClr val="F6A800"/>
    <a:srgbClr val="D4D700"/>
    <a:srgbClr val="C4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408" autoAdjust="0"/>
    <p:restoredTop sz="86347" autoAdjust="0"/>
  </p:normalViewPr>
  <p:slideViewPr>
    <p:cSldViewPr snapToGrid="0">
      <p:cViewPr varScale="1">
        <p:scale>
          <a:sx n="132" d="100"/>
          <a:sy n="132" d="100"/>
        </p:scale>
        <p:origin x="1794" y="126"/>
      </p:cViewPr>
      <p:guideLst>
        <p:guide orient="horz" pos="2160"/>
        <p:guide pos="642"/>
        <p:guide orient="horz" pos="3367"/>
        <p:guide pos="7"/>
        <p:guide orient="horz" pos="1620"/>
        <p:guide orient="horz" pos="2525"/>
        <p:guide pos="482"/>
        <p:guide pos="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  <p:guide orient="horz" pos="2784"/>
        <p:guide pos="1848"/>
        <p:guide orient="horz" pos="3234"/>
        <p:guide orient="horz" pos="3127"/>
        <p:guide pos="2502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r">
              <a:defRPr sz="1300"/>
            </a:lvl1pPr>
          </a:lstStyle>
          <a:p>
            <a:fld id="{1692AFF0-966E-4944-9B71-C3349F505074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r">
              <a:defRPr sz="1300"/>
            </a:lvl1pPr>
          </a:lstStyle>
          <a:p>
            <a:fld id="{2BEF044B-AA01-42EA-9159-7C8CE6C245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564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r">
              <a:defRPr sz="1300"/>
            </a:lvl1pPr>
          </a:lstStyle>
          <a:p>
            <a:fld id="{671F75ED-E255-404A-932D-7A621A57D8AA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4" rIns="91426" bIns="4571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26" tIns="45714" rIns="91426" bIns="45714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r">
              <a:defRPr sz="1300"/>
            </a:lvl1pPr>
          </a:lstStyle>
          <a:p>
            <a:fld id="{C4E3ACA0-A57E-467F-A4C3-2040FFF32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536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3ACA0-A57E-467F-A4C3-2040FFF32C1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22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" y="708"/>
            <a:ext cx="9145259" cy="5142792"/>
          </a:xfrm>
          <a:prstGeom prst="rect">
            <a:avLst/>
          </a:prstGeom>
        </p:spPr>
      </p:pic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671512" y="971550"/>
            <a:ext cx="1700213" cy="48577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1pPr>
            <a:lvl2pPr marL="271463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471488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942975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214438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Event - Date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1"/>
          </p:nvPr>
        </p:nvSpPr>
        <p:spPr>
          <a:xfrm>
            <a:off x="671513" y="2543176"/>
            <a:ext cx="6522244" cy="31361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 b="1" cap="all" baseline="0">
                <a:solidFill>
                  <a:schemeClr val="accent4"/>
                </a:solidFill>
              </a:defRPr>
            </a:lvl1pPr>
            <a:lvl2pPr marL="271463" indent="0">
              <a:buFont typeface="Arial" panose="020B0604020202020204" pitchFamily="34" charset="0"/>
              <a:buNone/>
              <a:defRPr/>
            </a:lvl2pPr>
            <a:lvl3pPr marL="471488" indent="0">
              <a:buFont typeface="Arial" panose="020B0604020202020204" pitchFamily="34" charset="0"/>
              <a:buNone/>
              <a:defRPr/>
            </a:lvl3pPr>
            <a:lvl4pPr marL="942975" indent="0">
              <a:buFont typeface="Arial" panose="020B0604020202020204" pitchFamily="34" charset="0"/>
              <a:buNone/>
              <a:defRPr/>
            </a:lvl4pPr>
            <a:lvl5pPr marL="1214438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2" hasCustomPrompt="1"/>
          </p:nvPr>
        </p:nvSpPr>
        <p:spPr>
          <a:xfrm>
            <a:off x="671513" y="2957513"/>
            <a:ext cx="6522244" cy="31361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271463" indent="0">
              <a:buFont typeface="Arial" panose="020B0604020202020204" pitchFamily="34" charset="0"/>
              <a:buNone/>
              <a:defRPr/>
            </a:lvl2pPr>
            <a:lvl3pPr marL="471488" indent="0">
              <a:buFont typeface="Arial" panose="020B0604020202020204" pitchFamily="34" charset="0"/>
              <a:buNone/>
              <a:defRPr/>
            </a:lvl3pPr>
            <a:lvl4pPr marL="942975" indent="0">
              <a:buFont typeface="Arial" panose="020B0604020202020204" pitchFamily="34" charset="0"/>
              <a:buNone/>
              <a:defRPr/>
            </a:lvl4pPr>
            <a:lvl5pPr marL="1214438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Intervenant / Contact / Tel / Compte Twitter</a:t>
            </a:r>
          </a:p>
        </p:txBody>
      </p:sp>
    </p:spTree>
    <p:extLst>
      <p:ext uri="{BB962C8B-B14F-4D97-AF65-F5344CB8AC3E}">
        <p14:creationId xmlns:p14="http://schemas.microsoft.com/office/powerpoint/2010/main" val="3400749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19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hapitr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>
          <a:xfrm>
            <a:off x="540000" y="734400"/>
            <a:ext cx="8267400" cy="3788100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Triangle isocèle 5"/>
          <p:cNvSpPr/>
          <p:nvPr userDrawn="1"/>
        </p:nvSpPr>
        <p:spPr>
          <a:xfrm rot="5400000">
            <a:off x="-81000" y="260930"/>
            <a:ext cx="432000" cy="27000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27000" rtlCol="0" anchor="ctr"/>
          <a:lstStyle/>
          <a:p>
            <a:pPr algn="ctr"/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6598"/>
            <a:ext cx="270000" cy="378665"/>
          </a:xfrm>
        </p:spPr>
        <p:txBody>
          <a:bodyPr lIns="27000" tIns="0" rIns="0" bIns="0" anchor="ctr"/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271463" indent="0">
              <a:buFont typeface="Arial" panose="020B0604020202020204" pitchFamily="34" charset="0"/>
              <a:buNone/>
              <a:defRPr/>
            </a:lvl2pPr>
            <a:lvl3pPr marL="471488" indent="0">
              <a:buFont typeface="Arial" panose="020B0604020202020204" pitchFamily="34" charset="0"/>
              <a:buNone/>
              <a:defRPr/>
            </a:lvl3pPr>
            <a:lvl4pPr marL="942975" indent="0">
              <a:buFont typeface="Arial" panose="020B0604020202020204" pitchFamily="34" charset="0"/>
              <a:buNone/>
              <a:defRPr/>
            </a:lvl4pPr>
            <a:lvl5pPr marL="1214438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241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5499" y="206598"/>
            <a:ext cx="7477506" cy="378665"/>
          </a:xfrm>
        </p:spPr>
        <p:txBody>
          <a:bodyPr/>
          <a:lstStyle>
            <a:lvl1pPr>
              <a:defRPr sz="23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>
          <a:xfrm>
            <a:off x="540000" y="734400"/>
            <a:ext cx="8267400" cy="3788100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689" y="-17104"/>
            <a:ext cx="825188" cy="85572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604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838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" y="708"/>
            <a:ext cx="9142741" cy="51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3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 sz="900" b="1" dirty="0">
                <a:solidFill>
                  <a:srgbClr val="CECA3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497A5-3EEF-4575-910E-F071F479627D}" type="slidenum">
              <a:rPr lang="fr-FR"/>
              <a:pPr>
                <a:defRPr/>
              </a:pPr>
              <a:t>‹N°›</a:t>
            </a:fld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2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86305" y="206598"/>
            <a:ext cx="8082995" cy="37866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</a:pPr>
            <a:r>
              <a:rPr lang="fr-FR" dirty="0"/>
              <a:t>Titre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539751" y="734072"/>
            <a:ext cx="8267700" cy="378792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6" name="Connecteur droit 5"/>
          <p:cNvCxnSpPr/>
          <p:nvPr userDrawn="1"/>
        </p:nvCxnSpPr>
        <p:spPr>
          <a:xfrm>
            <a:off x="1556737" y="4850998"/>
            <a:ext cx="3482266" cy="510"/>
          </a:xfrm>
          <a:prstGeom prst="line">
            <a:avLst/>
          </a:prstGeom>
          <a:ln>
            <a:solidFill>
              <a:srgbClr val="E8529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40250" y="4708812"/>
            <a:ext cx="3192408" cy="273844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 anchor="ctr"/>
          <a:lstStyle>
            <a:lvl1pPr algn="l">
              <a:defRPr sz="700" i="1"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292228" y="4708812"/>
            <a:ext cx="479425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marL="0" algn="l" defTabSz="685800" rtl="0" eaLnBrk="1" latinLnBrk="0" hangingPunct="1">
              <a:defRPr lang="fr-FR" sz="7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ECE1661-AE8E-4B23-8144-2F4A39DE61A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885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55" r:id="rId5"/>
    <p:sldLayoutId id="2147483669" r:id="rId6"/>
  </p:sldLayoutIdLst>
  <p:hf hdr="0" dt="0"/>
  <p:txStyles>
    <p:titleStyle>
      <a:lvl1pPr marL="0" algn="l" defTabSz="685800" rtl="0" eaLnBrk="1" latinLnBrk="0" hangingPunct="1">
        <a:lnSpc>
          <a:spcPct val="90000"/>
        </a:lnSpc>
        <a:spcBef>
          <a:spcPct val="0"/>
        </a:spcBef>
        <a:buNone/>
        <a:defRPr lang="fr-FR" sz="2300" kern="1200" cap="small" baseline="0" dirty="0">
          <a:solidFill>
            <a:srgbClr val="008BD2"/>
          </a:solidFill>
          <a:latin typeface="+mj-lt"/>
          <a:ea typeface="+mn-ea"/>
          <a:cs typeface="+mn-cs"/>
        </a:defRPr>
      </a:lvl1pPr>
    </p:titleStyle>
    <p:bodyStyle>
      <a:lvl1pPr marL="271463" indent="-271463" algn="l" defTabSz="685800" rtl="0" eaLnBrk="1" latinLnBrk="0" hangingPunct="1">
        <a:lnSpc>
          <a:spcPct val="100000"/>
        </a:lnSpc>
        <a:spcBef>
          <a:spcPts val="750"/>
        </a:spcBef>
        <a:buSzPct val="150000"/>
        <a:buFontTx/>
        <a:buBlip>
          <a:blip r:embed="rId9"/>
        </a:buBlip>
        <a:defRPr sz="1500" kern="1200">
          <a:solidFill>
            <a:schemeClr val="tx1"/>
          </a:solidFill>
          <a:latin typeface="+mj-lt"/>
          <a:ea typeface="+mn-ea"/>
          <a:cs typeface="+mn-cs"/>
        </a:defRPr>
      </a:lvl1pPr>
      <a:lvl2pPr marL="471488" indent="-200025" algn="l" defTabSz="685800" rtl="0" eaLnBrk="1" latinLnBrk="0" hangingPunct="1">
        <a:lnSpc>
          <a:spcPct val="100000"/>
        </a:lnSpc>
        <a:spcBef>
          <a:spcPts val="375"/>
        </a:spcBef>
        <a:buSzPct val="100000"/>
        <a:buFontTx/>
        <a:buBlip>
          <a:blip r:embed="rId10"/>
        </a:buBlip>
        <a:defRPr lang="fr-FR" sz="1500" kern="1200" dirty="0" smtClean="0">
          <a:solidFill>
            <a:schemeClr val="tx1"/>
          </a:solidFill>
          <a:latin typeface="+mj-lt"/>
          <a:ea typeface="+mn-ea"/>
          <a:cs typeface="+mn-cs"/>
        </a:defRPr>
      </a:lvl2pPr>
      <a:lvl3pPr marL="742950" indent="-271463" algn="l" defTabSz="685800" rtl="0" eaLnBrk="1" latinLnBrk="0" hangingPunct="1">
        <a:lnSpc>
          <a:spcPct val="100000"/>
        </a:lnSpc>
        <a:spcBef>
          <a:spcPts val="375"/>
        </a:spcBef>
        <a:buSzPct val="80000"/>
        <a:buFontTx/>
        <a:buBlip>
          <a:blip r:embed="rId11"/>
        </a:buBlip>
        <a:defRPr lang="fr-FR" sz="1500" kern="1200" dirty="0" smtClean="0">
          <a:solidFill>
            <a:schemeClr val="tx1"/>
          </a:solidFill>
          <a:latin typeface="+mj-lt"/>
          <a:ea typeface="+mn-ea"/>
          <a:cs typeface="+mn-cs"/>
        </a:defRPr>
      </a:lvl3pPr>
      <a:lvl4pPr marL="942975" indent="0" algn="l" defTabSz="685800" rtl="0" eaLnBrk="1" latinLnBrk="0" hangingPunct="1">
        <a:lnSpc>
          <a:spcPct val="100000"/>
        </a:lnSpc>
        <a:spcBef>
          <a:spcPts val="375"/>
        </a:spcBef>
        <a:buFontTx/>
        <a:buNone/>
        <a:defRPr lang="fr-FR" sz="1500" kern="1200" dirty="0" smtClean="0">
          <a:solidFill>
            <a:schemeClr val="tx1"/>
          </a:solidFill>
          <a:latin typeface="+mj-lt"/>
          <a:ea typeface="+mn-ea"/>
          <a:cs typeface="+mn-cs"/>
        </a:defRPr>
      </a:lvl4pPr>
      <a:lvl5pPr marL="1214438" indent="0" algn="l" defTabSz="685800" rtl="0" eaLnBrk="1" latinLnBrk="0" hangingPunct="1">
        <a:lnSpc>
          <a:spcPct val="100000"/>
        </a:lnSpc>
        <a:spcBef>
          <a:spcPts val="375"/>
        </a:spcBef>
        <a:buFontTx/>
        <a:buNone/>
        <a:defRPr lang="fr-FR" sz="1400" kern="1200" dirty="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31/01/2017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671512" y="2543176"/>
            <a:ext cx="7158037" cy="313617"/>
          </a:xfrm>
        </p:spPr>
        <p:txBody>
          <a:bodyPr/>
          <a:lstStyle/>
          <a:p>
            <a:r>
              <a:rPr lang="fr-FR" dirty="0"/>
              <a:t>SUIVI DES PROJETS INNOVATION DATA-SCIENCES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FICHES DESCRIPTIVES</a:t>
            </a:r>
          </a:p>
        </p:txBody>
      </p:sp>
    </p:spTree>
    <p:extLst>
      <p:ext uri="{BB962C8B-B14F-4D97-AF65-F5344CB8AC3E}">
        <p14:creationId xmlns:p14="http://schemas.microsoft.com/office/powerpoint/2010/main" val="321545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Fiche qualification projet interne </a:t>
            </a:r>
            <a:r>
              <a:rPr lang="fr-FR" i="1" dirty="0" smtClean="0"/>
              <a:t>data science</a:t>
            </a:r>
            <a:endParaRPr lang="fr-FR" i="1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2</a:t>
            </a:fld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188541"/>
              </p:ext>
            </p:extLst>
          </p:nvPr>
        </p:nvGraphicFramePr>
        <p:xfrm>
          <a:off x="713388" y="613203"/>
          <a:ext cx="7922612" cy="42156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55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16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474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774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428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12254">
                <a:tc gridSpan="4">
                  <a:txBody>
                    <a:bodyPr/>
                    <a:lstStyle/>
                    <a:p>
                      <a:r>
                        <a:rPr lang="fr-FR" sz="1200" dirty="0" smtClean="0"/>
                        <a:t>Intitulé</a:t>
                      </a:r>
                      <a:r>
                        <a:rPr lang="fr-FR" sz="1200" baseline="0" dirty="0" smtClean="0"/>
                        <a:t> Projet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Détection de la tendance de la mode : la tendance des tops pour les femmes </a:t>
                      </a:r>
                      <a:endParaRPr lang="fr-FR" sz="14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N°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77212">
                <a:tc gridSpan="2"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FR" sz="800" b="1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Contexte</a:t>
                      </a:r>
                      <a:endParaRPr lang="fr-FR" sz="80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tendances dans le domaine de la mode évolue</a:t>
                      </a:r>
                      <a:r>
                        <a:rPr lang="fr-FR" sz="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 régulièrement et sont difficiles à caractériser. </a:t>
                      </a:r>
                      <a:r>
                        <a:rPr lang="fr-F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L'objectif du projet est de parvenir à détecter</a:t>
                      </a:r>
                      <a:r>
                        <a:rPr lang="fr-FR" sz="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 </a:t>
                      </a:r>
                      <a:r>
                        <a:rPr lang="fr-F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tendances dans le domaine de la mode à partir d'images issues des réseaux sociaux, des blogs, et de magazines</a:t>
                      </a:r>
                      <a:r>
                        <a:rPr lang="fr-FR" sz="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numériques</a:t>
                      </a:r>
                      <a:endParaRPr lang="fr-FR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fr-FR" sz="800" b="1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Problématique</a:t>
                      </a:r>
                      <a:endParaRPr lang="fr-FR" sz="8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Pour définir les tendances de la mode, plusieurs verrous technologiques ont été identifiés : 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Déterminer les algorithmes avec les meilleures performances de reconnaissance des images et de traitement automatique du langage naturel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Identifier les caractéristiques d’un objet (formes, motifs, coupe d’un vêtement…) dans une sous-partie d’une image, alors que les algorithmes existants sont surtout pour détecter un objet entier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Pouvoir traiter un volume représentatif d’images afin de réaliser un entraînement qualifié</a:t>
                      </a:r>
                      <a:endParaRPr lang="fr-FR" sz="8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1899">
                <a:tc gridSpan="5">
                  <a:txBody>
                    <a:bodyPr/>
                    <a:lstStyle/>
                    <a:p>
                      <a:r>
                        <a:rPr lang="fr-FR" sz="800" b="1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 </a:t>
                      </a:r>
                      <a:r>
                        <a:rPr lang="fr-FR" sz="800" b="1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projet</a:t>
                      </a:r>
                    </a:p>
                    <a:p>
                      <a:r>
                        <a:rPr lang="fr-F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 point de vue technologique, des algorithmes de </a:t>
                      </a:r>
                      <a:r>
                        <a:rPr lang="fr-FR" sz="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</a:t>
                      </a:r>
                      <a:r>
                        <a:rPr lang="fr-FR" sz="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Learning </a:t>
                      </a:r>
                      <a:r>
                        <a:rPr lang="fr-FR" sz="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seront utilisés </a:t>
                      </a:r>
                      <a:r>
                        <a:rPr lang="fr-F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afin de réaliser des reconnaissances de formes et d'objets sur des images. Également, des algorithmes permettant de décrire de façon sémantique le contenu d'une image seront mis en œuvre</a:t>
                      </a:r>
                      <a:r>
                        <a:rPr lang="fr-FR" sz="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fr-FR" sz="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8749">
                <a:tc gridSpan="2">
                  <a:txBody>
                    <a:bodyPr/>
                    <a:lstStyle/>
                    <a:p>
                      <a:r>
                        <a:rPr lang="fr-FR" sz="800" b="1" i="0" dirty="0"/>
                        <a:t>Objectifs</a:t>
                      </a:r>
                      <a:r>
                        <a:rPr lang="fr-FR" sz="800" b="1" i="0" baseline="0" dirty="0"/>
                        <a:t> business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800" b="0" dirty="0" smtClean="0"/>
                        <a:t>Arriver</a:t>
                      </a:r>
                      <a:r>
                        <a:rPr lang="fr-FR" sz="800" b="0" baseline="0" dirty="0" smtClean="0"/>
                        <a:t> </a:t>
                      </a:r>
                      <a:r>
                        <a:rPr lang="fr-FR" sz="800" b="0" baseline="0" dirty="0" smtClean="0"/>
                        <a:t>à définir </a:t>
                      </a:r>
                      <a:r>
                        <a:rPr lang="fr-FR" sz="800" b="0" baseline="0" dirty="0" smtClean="0"/>
                        <a:t>les grandes tendances actuelles dans les grandes villes (nous nous arrêterons ici sur les </a:t>
                      </a:r>
                      <a:r>
                        <a:rPr lang="fr-FR" sz="800" b="0" baseline="0" dirty="0" smtClean="0"/>
                        <a:t>tendances </a:t>
                      </a:r>
                      <a:r>
                        <a:rPr lang="fr-FR" sz="800" b="0" baseline="0" dirty="0" smtClean="0"/>
                        <a:t>à </a:t>
                      </a:r>
                      <a:r>
                        <a:rPr lang="fr-FR" sz="800" b="0" baseline="0" dirty="0" smtClean="0"/>
                        <a:t>Paris</a:t>
                      </a:r>
                      <a:r>
                        <a:rPr lang="fr-FR" sz="800" b="0" baseline="0" dirty="0" smtClean="0"/>
                        <a:t>). Cela pourrait servir de base de support dans l’industrie du </a:t>
                      </a:r>
                      <a:r>
                        <a:rPr lang="fr-FR" sz="800" b="0" baseline="0" dirty="0" smtClean="0"/>
                        <a:t>textile.</a:t>
                      </a:r>
                      <a:endParaRPr lang="fr-FR" sz="800" b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dirty="0"/>
                        <a:t>Objectifs</a:t>
                      </a:r>
                      <a:r>
                        <a:rPr lang="fr-FR" sz="800" b="1" baseline="0" dirty="0"/>
                        <a:t> scientifiques / </a:t>
                      </a:r>
                      <a:r>
                        <a:rPr lang="fr-FR" sz="800" b="1" baseline="0" dirty="0" smtClean="0"/>
                        <a:t>techniques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baseline="0" dirty="0" smtClean="0"/>
                        <a:t>Qualifier en langage naturel des caractéristiques d’un objet inclus dans une image</a:t>
                      </a:r>
                      <a:endParaRPr lang="fr-FR" sz="800" b="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2858">
                <a:tc>
                  <a:txBody>
                    <a:bodyPr/>
                    <a:lstStyle/>
                    <a:p>
                      <a:r>
                        <a:rPr lang="fr-FR" sz="800" b="1" i="1" dirty="0"/>
                        <a:t>Sources de </a:t>
                      </a:r>
                      <a:r>
                        <a:rPr lang="fr-FR" sz="800" b="1" i="1" dirty="0" smtClean="0"/>
                        <a:t>données</a:t>
                      </a:r>
                      <a:endParaRPr lang="fr-FR" sz="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Sites de ventes : ASOS, ZALANDO etc.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Blogs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Réseaux sociaux : Instagram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Magazines numériques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i="1" dirty="0"/>
                        <a:t>Méthodes et approches statistiques / </a:t>
                      </a:r>
                      <a:r>
                        <a:rPr lang="fr-FR" sz="800" b="1" i="0" dirty="0" err="1" smtClean="0"/>
                        <a:t>big</a:t>
                      </a:r>
                      <a:r>
                        <a:rPr lang="fr-FR" sz="800" b="1" i="0" dirty="0" smtClean="0"/>
                        <a:t> data</a:t>
                      </a:r>
                      <a:endParaRPr lang="fr-FR" sz="800" b="1" i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Deep</a:t>
                      </a:r>
                      <a:r>
                        <a:rPr lang="fr-F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</a:t>
                      </a:r>
                      <a:r>
                        <a:rPr lang="fr-F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reconnaissance d’images, vision</a:t>
                      </a:r>
                      <a:r>
                        <a:rPr lang="fr-FR" sz="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 ordinateur et traitement automatique du langage naturel</a:t>
                      </a:r>
                      <a:endParaRPr lang="fr-FR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2585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i="1" dirty="0"/>
                        <a:t>Etat de l’Art</a:t>
                      </a:r>
                    </a:p>
                    <a:p>
                      <a:r>
                        <a:rPr lang="fr-FR" sz="800" b="1" i="1" dirty="0"/>
                        <a:t>(CIR)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bureaux de tendances ou encore bureau de « style » sont des sociétés qui la détection et l’analyse des tendances. </a:t>
                      </a:r>
                      <a:r>
                        <a:rPr lang="fr-FR" sz="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Deepomatic</a:t>
                      </a:r>
                      <a:r>
                        <a:rPr lang="fr-F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est une entreprise spécialisé dans le </a:t>
                      </a:r>
                      <a:r>
                        <a:rPr lang="fr-FR" sz="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</a:t>
                      </a:r>
                      <a:r>
                        <a:rPr lang="fr-F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</a:t>
                      </a:r>
                      <a:r>
                        <a:rPr lang="fr-F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principalement la reconnaissance de forme sur des images</a:t>
                      </a:r>
                      <a:r>
                        <a:rPr lang="fr-FR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  <a:endParaRPr lang="fr-FR" sz="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b="1" i="1" dirty="0"/>
                        <a:t>Cluster / Technologies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dirty="0" err="1" smtClean="0"/>
                        <a:t>TensorFlow</a:t>
                      </a:r>
                      <a:r>
                        <a:rPr lang="fr-FR" sz="800" b="1" dirty="0" smtClean="0"/>
                        <a:t> : </a:t>
                      </a:r>
                      <a:r>
                        <a:rPr lang="fr-FR" sz="800" dirty="0" err="1" smtClean="0"/>
                        <a:t>Deep</a:t>
                      </a:r>
                      <a:r>
                        <a:rPr lang="fr-FR" sz="800" dirty="0" smtClean="0"/>
                        <a:t> </a:t>
                      </a:r>
                      <a:r>
                        <a:rPr lang="fr-FR" sz="800" dirty="0" err="1" smtClean="0"/>
                        <a:t>convolutional</a:t>
                      </a:r>
                      <a:r>
                        <a:rPr lang="fr-FR" sz="800" dirty="0" smtClean="0"/>
                        <a:t> neural network,</a:t>
                      </a:r>
                      <a:r>
                        <a:rPr lang="fr-FR" sz="800" baseline="0" dirty="0" smtClean="0"/>
                        <a:t> </a:t>
                      </a:r>
                      <a:r>
                        <a:rPr lang="fr-FR" sz="800" dirty="0" smtClean="0"/>
                        <a:t>Inception-v3,</a:t>
                      </a:r>
                      <a:r>
                        <a:rPr lang="fr-FR" sz="800" baseline="0" dirty="0" smtClean="0"/>
                        <a:t> e</a:t>
                      </a:r>
                      <a:r>
                        <a:rPr lang="fr-FR" sz="800" dirty="0" smtClean="0"/>
                        <a:t>tc.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dirty="0" err="1" smtClean="0"/>
                        <a:t>Waston</a:t>
                      </a:r>
                      <a:r>
                        <a:rPr lang="fr-FR" sz="800" b="1" dirty="0" smtClean="0"/>
                        <a:t> : </a:t>
                      </a:r>
                      <a:r>
                        <a:rPr lang="fr-FR" sz="800" dirty="0" smtClean="0"/>
                        <a:t>Visual Insights, Visual Recognition</a:t>
                      </a:r>
                      <a:endParaRPr lang="fr-FR" sz="800" dirty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800" b="1" dirty="0" smtClean="0"/>
                        <a:t>Autres : </a:t>
                      </a:r>
                      <a:r>
                        <a:rPr lang="fr-FR" sz="800" dirty="0" smtClean="0"/>
                        <a:t>Python, </a:t>
                      </a:r>
                      <a:r>
                        <a:rPr lang="fr-FR" sz="800" dirty="0" err="1" smtClean="0"/>
                        <a:t>Spark</a:t>
                      </a:r>
                      <a:r>
                        <a:rPr lang="fr-FR" sz="800" dirty="0" smtClean="0"/>
                        <a:t>, </a:t>
                      </a:r>
                      <a:r>
                        <a:rPr lang="fr-FR" sz="800" dirty="0" err="1" smtClean="0"/>
                        <a:t>Dashbording</a:t>
                      </a:r>
                      <a:r>
                        <a:rPr lang="fr-FR" sz="800" dirty="0" smtClean="0"/>
                        <a:t> (ELK)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80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5634"/>
            <a:ext cx="5916779" cy="4385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642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9"/>
          <a:stretch/>
        </p:blipFill>
        <p:spPr bwMode="auto">
          <a:xfrm>
            <a:off x="1042545" y="158601"/>
            <a:ext cx="6867525" cy="4861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64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9795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Pen">
      <a:dk1>
        <a:srgbClr val="575757"/>
      </a:dk1>
      <a:lt1>
        <a:sysClr val="window" lastClr="FFFFFF"/>
      </a:lt1>
      <a:dk2>
        <a:srgbClr val="008BD2"/>
      </a:dk2>
      <a:lt2>
        <a:srgbClr val="DBDBDB"/>
      </a:lt2>
      <a:accent1>
        <a:srgbClr val="F6A800"/>
      </a:accent1>
      <a:accent2>
        <a:srgbClr val="A1CDF0"/>
      </a:accent2>
      <a:accent3>
        <a:srgbClr val="E85290"/>
      </a:accent3>
      <a:accent4>
        <a:srgbClr val="00578E"/>
      </a:accent4>
      <a:accent5>
        <a:srgbClr val="D4D700"/>
      </a:accent5>
      <a:accent6>
        <a:srgbClr val="3A687D"/>
      </a:accent6>
      <a:hlink>
        <a:srgbClr val="009FDD"/>
      </a:hlink>
      <a:folHlink>
        <a:srgbClr val="E95899"/>
      </a:folHlink>
    </a:clrScheme>
    <a:fontScheme name="Op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72000" tIns="72000" rIns="72000" bIns="72000" rtlCol="0" anchor="ctr">
        <a:noAutofit/>
      </a:bodyPr>
      <a:lstStyle>
        <a:defPPr>
          <a:defRPr sz="2800" dirty="0" err="1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BB5ED899C6764DB29535B32B572DD7" ma:contentTypeVersion="2" ma:contentTypeDescription="Crée un document." ma:contentTypeScope="" ma:versionID="ec4473713e326aff0be84fddf1d8ab21">
  <xsd:schema xmlns:xsd="http://www.w3.org/2001/XMLSchema" xmlns:xs="http://www.w3.org/2001/XMLSchema" xmlns:p="http://schemas.microsoft.com/office/2006/metadata/properties" xmlns:ns2="a019708b-598a-4d10-9350-01586bab042c" targetNamespace="http://schemas.microsoft.com/office/2006/metadata/properties" ma:root="true" ma:fieldsID="34a72776d575cb78b437e9b36f38b15c" ns2:_="">
    <xsd:import namespace="a019708b-598a-4d10-9350-01586bab042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19708b-598a-4d10-9350-01586bab04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6BE6C-81AC-41D0-B43A-0638FC6D042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6C07C23-6044-4136-A43F-D2264D5AB5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DF033A-9763-49D0-919D-FD3BB9616C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19708b-598a-4d10-9350-01586bab04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5104</TotalTime>
  <Words>350</Words>
  <Application>Microsoft Office PowerPoint</Application>
  <PresentationFormat>Affichage à l'écran (16:9)</PresentationFormat>
  <Paragraphs>38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Thème Office</vt:lpstr>
      <vt:lpstr>Présentation PowerPoint</vt:lpstr>
      <vt:lpstr>Fiche qualification projet interne data science</vt:lpstr>
      <vt:lpstr>Présentation PowerPoint</vt:lpstr>
      <vt:lpstr>Présentation PowerPoint</vt:lpstr>
      <vt:lpstr>Présentation PowerPoint</vt:lpstr>
    </vt:vector>
  </TitlesOfParts>
  <Company>OPEN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MREJEN NATHALIE</dc:creator>
  <cp:lastModifiedBy>OPEN</cp:lastModifiedBy>
  <cp:revision>250</cp:revision>
  <cp:lastPrinted>2016-06-09T16:38:26Z</cp:lastPrinted>
  <dcterms:created xsi:type="dcterms:W3CDTF">2016-01-07T16:21:56Z</dcterms:created>
  <dcterms:modified xsi:type="dcterms:W3CDTF">2017-02-09T23:42:23Z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0x010100B7BB5ED899C6764DB29535B32B572DD7</vt:lpwstr>
  </property>
</Properties>
</file>