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307" r:id="rId3"/>
    <p:sldId id="299" r:id="rId4"/>
    <p:sldId id="301" r:id="rId5"/>
    <p:sldId id="300" r:id="rId6"/>
    <p:sldId id="302" r:id="rId7"/>
    <p:sldId id="303" r:id="rId8"/>
    <p:sldId id="304" r:id="rId9"/>
    <p:sldId id="305" r:id="rId10"/>
    <p:sldId id="308" r:id="rId11"/>
    <p:sldId id="278" r:id="rId12"/>
  </p:sldIdLst>
  <p:sldSz cx="9144000" cy="5143500" type="screen16x9"/>
  <p:notesSz cx="6797675" cy="9926638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42" userDrawn="1">
          <p15:clr>
            <a:srgbClr val="A4A3A4"/>
          </p15:clr>
        </p15:guide>
        <p15:guide id="3" orient="horz" pos="3367">
          <p15:clr>
            <a:srgbClr val="A4A3A4"/>
          </p15:clr>
        </p15:guide>
        <p15:guide id="4" pos="7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orient="horz" pos="2525">
          <p15:clr>
            <a:srgbClr val="A4A3A4"/>
          </p15:clr>
        </p15:guide>
        <p15:guide id="7" pos="482">
          <p15:clr>
            <a:srgbClr val="A4A3A4"/>
          </p15:clr>
        </p15:guide>
        <p15:guide id="8" pos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784">
          <p15:clr>
            <a:srgbClr val="A4A3A4"/>
          </p15:clr>
        </p15:guide>
        <p15:guide id="4" pos="1848">
          <p15:clr>
            <a:srgbClr val="A4A3A4"/>
          </p15:clr>
        </p15:guide>
        <p15:guide id="5" orient="horz" pos="3234">
          <p15:clr>
            <a:srgbClr val="A4A3A4"/>
          </p15:clr>
        </p15:guide>
        <p15:guide id="6" orient="horz" pos="3127">
          <p15:clr>
            <a:srgbClr val="A4A3A4"/>
          </p15:clr>
        </p15:guide>
        <p15:guide id="7" pos="2502">
          <p15:clr>
            <a:srgbClr val="A4A3A4"/>
          </p15:clr>
        </p15:guide>
        <p15:guide id="8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290"/>
    <a:srgbClr val="575757"/>
    <a:srgbClr val="64C0E5"/>
    <a:srgbClr val="BFBFBF"/>
    <a:srgbClr val="00578E"/>
    <a:srgbClr val="7F7F7F"/>
    <a:srgbClr val="008BD2"/>
    <a:srgbClr val="F6A800"/>
    <a:srgbClr val="D4D700"/>
    <a:srgbClr val="C4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1" autoAdjust="0"/>
    <p:restoredTop sz="86347" autoAdjust="0"/>
  </p:normalViewPr>
  <p:slideViewPr>
    <p:cSldViewPr snapToGrid="0">
      <p:cViewPr varScale="1">
        <p:scale>
          <a:sx n="132" d="100"/>
          <a:sy n="132" d="100"/>
        </p:scale>
        <p:origin x="1416" y="108"/>
      </p:cViewPr>
      <p:guideLst>
        <p:guide orient="horz" pos="2160"/>
        <p:guide pos="642"/>
        <p:guide orient="horz" pos="3367"/>
        <p:guide pos="7"/>
        <p:guide orient="horz" pos="1620"/>
        <p:guide orient="horz" pos="2525"/>
        <p:guide pos="482"/>
        <p:guide pos="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  <p:guide orient="horz" pos="2784"/>
        <p:guide pos="1848"/>
        <p:guide orient="horz" pos="3234"/>
        <p:guide orient="horz" pos="3127"/>
        <p:guide pos="250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9F4FA-2125-4C35-9699-17FC1B446B1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FE09A4E-C6E2-4D5F-8BDD-0CAC08904B5D}">
      <dgm:prSet phldrT="[Texte]" custT="1"/>
      <dgm:spPr/>
      <dgm:t>
        <a:bodyPr/>
        <a:lstStyle/>
        <a:p>
          <a:r>
            <a:rPr lang="fr-FR" sz="1600" dirty="0" smtClean="0"/>
            <a:t>Préparation</a:t>
          </a:r>
          <a:endParaRPr lang="fr-FR" sz="1600" dirty="0"/>
        </a:p>
      </dgm:t>
    </dgm:pt>
    <dgm:pt modelId="{42F46F30-F117-409A-8A74-7E6B15849066}" type="parTrans" cxnId="{9D19B23A-B8E8-4F82-A448-BA9AFE42922A}">
      <dgm:prSet/>
      <dgm:spPr/>
      <dgm:t>
        <a:bodyPr/>
        <a:lstStyle/>
        <a:p>
          <a:endParaRPr lang="fr-FR"/>
        </a:p>
      </dgm:t>
    </dgm:pt>
    <dgm:pt modelId="{419C5BD0-0C8A-499D-843D-512E87662CAD}" type="sibTrans" cxnId="{9D19B23A-B8E8-4F82-A448-BA9AFE42922A}">
      <dgm:prSet/>
      <dgm:spPr/>
      <dgm:t>
        <a:bodyPr/>
        <a:lstStyle/>
        <a:p>
          <a:endParaRPr lang="fr-FR"/>
        </a:p>
      </dgm:t>
    </dgm:pt>
    <dgm:pt modelId="{69727BFC-18EE-4444-8787-12CA5E2BF5AC}">
      <dgm:prSet phldrT="[Texte]" custT="1"/>
      <dgm:spPr/>
      <dgm:t>
        <a:bodyPr/>
        <a:lstStyle/>
        <a:p>
          <a:r>
            <a:rPr lang="fr-FR" sz="1100" dirty="0" smtClean="0"/>
            <a:t>État de l’art sur les algorithmes</a:t>
          </a:r>
          <a:endParaRPr lang="fr-FR" sz="1100" dirty="0"/>
        </a:p>
      </dgm:t>
    </dgm:pt>
    <dgm:pt modelId="{67AAE3C0-1A93-4688-9959-2D5B11C9720F}" type="parTrans" cxnId="{C670D0D8-62D9-469F-8ADA-5CC216815A15}">
      <dgm:prSet/>
      <dgm:spPr/>
      <dgm:t>
        <a:bodyPr/>
        <a:lstStyle/>
        <a:p>
          <a:endParaRPr lang="fr-FR"/>
        </a:p>
      </dgm:t>
    </dgm:pt>
    <dgm:pt modelId="{DCE5FECC-090E-413C-B364-5F1558E72A0A}" type="sibTrans" cxnId="{C670D0D8-62D9-469F-8ADA-5CC216815A15}">
      <dgm:prSet/>
      <dgm:spPr/>
      <dgm:t>
        <a:bodyPr/>
        <a:lstStyle/>
        <a:p>
          <a:endParaRPr lang="fr-FR"/>
        </a:p>
      </dgm:t>
    </dgm:pt>
    <dgm:pt modelId="{338B8F4C-EE92-44DC-8154-9DDD61587F1D}">
      <dgm:prSet phldrT="[Texte]" custT="1"/>
      <dgm:spPr/>
      <dgm:t>
        <a:bodyPr/>
        <a:lstStyle/>
        <a:p>
          <a:r>
            <a:rPr lang="fr-FR" sz="1600" dirty="0" smtClean="0"/>
            <a:t>Collection des données</a:t>
          </a:r>
          <a:endParaRPr lang="fr-FR" sz="1600" dirty="0"/>
        </a:p>
      </dgm:t>
    </dgm:pt>
    <dgm:pt modelId="{0D35ECCF-689C-4901-8BC7-C6809BAB56E3}" type="parTrans" cxnId="{BF2E0070-55A5-43AF-A0A3-F70545F1D75C}">
      <dgm:prSet/>
      <dgm:spPr/>
      <dgm:t>
        <a:bodyPr/>
        <a:lstStyle/>
        <a:p>
          <a:endParaRPr lang="fr-FR"/>
        </a:p>
      </dgm:t>
    </dgm:pt>
    <dgm:pt modelId="{DABDEA36-008C-4707-A234-AAF89F1DF505}" type="sibTrans" cxnId="{BF2E0070-55A5-43AF-A0A3-F70545F1D75C}">
      <dgm:prSet/>
      <dgm:spPr/>
      <dgm:t>
        <a:bodyPr/>
        <a:lstStyle/>
        <a:p>
          <a:endParaRPr lang="fr-FR"/>
        </a:p>
      </dgm:t>
    </dgm:pt>
    <dgm:pt modelId="{71A3DDA1-DA88-42E7-BB52-1405F617C29E}">
      <dgm:prSet phldrT="[Texte]" custT="1"/>
      <dgm:spPr/>
      <dgm:t>
        <a:bodyPr/>
        <a:lstStyle/>
        <a:p>
          <a:r>
            <a:rPr lang="fr-FR" sz="1100" dirty="0" smtClean="0"/>
            <a:t>Composants des vêtements</a:t>
          </a:r>
          <a:endParaRPr lang="fr-FR" sz="1100" dirty="0"/>
        </a:p>
      </dgm:t>
    </dgm:pt>
    <dgm:pt modelId="{7EC528DB-37BE-4B18-A35F-E9646587EC04}" type="parTrans" cxnId="{DEFBC493-DF94-4F12-9C29-A8DE9135E84E}">
      <dgm:prSet/>
      <dgm:spPr/>
      <dgm:t>
        <a:bodyPr/>
        <a:lstStyle/>
        <a:p>
          <a:endParaRPr lang="fr-FR"/>
        </a:p>
      </dgm:t>
    </dgm:pt>
    <dgm:pt modelId="{E94671B7-8A64-451F-B423-577A15B75BB3}" type="sibTrans" cxnId="{DEFBC493-DF94-4F12-9C29-A8DE9135E84E}">
      <dgm:prSet/>
      <dgm:spPr/>
      <dgm:t>
        <a:bodyPr/>
        <a:lstStyle/>
        <a:p>
          <a:endParaRPr lang="fr-FR"/>
        </a:p>
      </dgm:t>
    </dgm:pt>
    <dgm:pt modelId="{0208ED21-5D99-46DC-A879-FA82D1539FD3}">
      <dgm:prSet phldrT="[Texte]" custT="1"/>
      <dgm:spPr/>
      <dgm:t>
        <a:bodyPr/>
        <a:lstStyle/>
        <a:p>
          <a:r>
            <a:rPr lang="fr-FR" sz="1600" dirty="0" smtClean="0"/>
            <a:t>Modélisation</a:t>
          </a:r>
          <a:endParaRPr lang="fr-FR" sz="1600" dirty="0"/>
        </a:p>
      </dgm:t>
    </dgm:pt>
    <dgm:pt modelId="{DD3028F5-E89B-4985-8046-ECAA3BEC205B}" type="parTrans" cxnId="{D1E0CB83-7A23-4830-9285-04E27578F7F2}">
      <dgm:prSet/>
      <dgm:spPr/>
      <dgm:t>
        <a:bodyPr/>
        <a:lstStyle/>
        <a:p>
          <a:endParaRPr lang="fr-FR"/>
        </a:p>
      </dgm:t>
    </dgm:pt>
    <dgm:pt modelId="{AA74629F-635A-4565-9A1A-541729513493}" type="sibTrans" cxnId="{D1E0CB83-7A23-4830-9285-04E27578F7F2}">
      <dgm:prSet/>
      <dgm:spPr/>
      <dgm:t>
        <a:bodyPr/>
        <a:lstStyle/>
        <a:p>
          <a:endParaRPr lang="fr-FR"/>
        </a:p>
      </dgm:t>
    </dgm:pt>
    <dgm:pt modelId="{2E0AC65A-47ED-41AA-952C-C12237C2B919}">
      <dgm:prSet phldrT="[Texte]" custT="1"/>
      <dgm:spPr/>
      <dgm:t>
        <a:bodyPr/>
        <a:lstStyle/>
        <a:p>
          <a:r>
            <a:rPr lang="fr-FR" sz="1100" dirty="0" smtClean="0"/>
            <a:t>Entrainement des </a:t>
          </a:r>
          <a:r>
            <a:rPr lang="fr-FR" sz="1100" dirty="0" err="1" smtClean="0"/>
            <a:t>classifers</a:t>
          </a:r>
          <a:endParaRPr lang="fr-FR" sz="1100" dirty="0"/>
        </a:p>
      </dgm:t>
    </dgm:pt>
    <dgm:pt modelId="{079E07AA-0CBF-437D-8E60-1729A6AB491A}" type="parTrans" cxnId="{35AA0BFC-5445-4605-8047-06FBFB0DFB68}">
      <dgm:prSet/>
      <dgm:spPr/>
      <dgm:t>
        <a:bodyPr/>
        <a:lstStyle/>
        <a:p>
          <a:endParaRPr lang="fr-FR"/>
        </a:p>
      </dgm:t>
    </dgm:pt>
    <dgm:pt modelId="{BCD80A27-F127-4023-BE93-460B1C717405}" type="sibTrans" cxnId="{35AA0BFC-5445-4605-8047-06FBFB0DFB68}">
      <dgm:prSet/>
      <dgm:spPr/>
      <dgm:t>
        <a:bodyPr/>
        <a:lstStyle/>
        <a:p>
          <a:endParaRPr lang="fr-FR"/>
        </a:p>
      </dgm:t>
    </dgm:pt>
    <dgm:pt modelId="{A96345F6-3AE4-42BF-9A53-EB6248243EBE}">
      <dgm:prSet phldrT="[Texte]" custT="1"/>
      <dgm:spPr/>
      <dgm:t>
        <a:bodyPr/>
        <a:lstStyle/>
        <a:p>
          <a:r>
            <a:rPr lang="fr-FR" sz="1100" dirty="0" smtClean="0"/>
            <a:t>Méthode de </a:t>
          </a:r>
          <a:r>
            <a:rPr lang="fr-FR" sz="1100" i="1" dirty="0" err="1" smtClean="0"/>
            <a:t>scrapying</a:t>
          </a:r>
          <a:r>
            <a:rPr lang="fr-FR" sz="1100" dirty="0" smtClean="0"/>
            <a:t> des images</a:t>
          </a:r>
          <a:endParaRPr lang="fr-FR" sz="1100" dirty="0"/>
        </a:p>
      </dgm:t>
    </dgm:pt>
    <dgm:pt modelId="{E55F235A-0A0C-4A01-AE5F-AAEDFB8F59CC}" type="parTrans" cxnId="{0EE2E187-7CEC-447D-95BC-952AB8CE5546}">
      <dgm:prSet/>
      <dgm:spPr/>
      <dgm:t>
        <a:bodyPr/>
        <a:lstStyle/>
        <a:p>
          <a:endParaRPr lang="fr-FR"/>
        </a:p>
      </dgm:t>
    </dgm:pt>
    <dgm:pt modelId="{C1EEB7FA-D170-4610-90E5-AC61E53813BC}" type="sibTrans" cxnId="{0EE2E187-7CEC-447D-95BC-952AB8CE5546}">
      <dgm:prSet/>
      <dgm:spPr/>
      <dgm:t>
        <a:bodyPr/>
        <a:lstStyle/>
        <a:p>
          <a:endParaRPr lang="fr-FR"/>
        </a:p>
      </dgm:t>
    </dgm:pt>
    <dgm:pt modelId="{6B798C4E-ACE5-48EA-853D-C1CA504359E6}">
      <dgm:prSet phldrT="[Texte]" custT="1"/>
      <dgm:spPr/>
      <dgm:t>
        <a:bodyPr/>
        <a:lstStyle/>
        <a:p>
          <a:r>
            <a:rPr lang="fr-FR" sz="1100" i="1" dirty="0" err="1" smtClean="0"/>
            <a:t>Convolutional</a:t>
          </a:r>
          <a:r>
            <a:rPr lang="fr-FR" sz="1100" i="1" dirty="0" smtClean="0"/>
            <a:t> Neural Networks</a:t>
          </a:r>
          <a:r>
            <a:rPr lang="fr-FR" sz="1100" dirty="0" smtClean="0"/>
            <a:t> (CNN), </a:t>
          </a:r>
          <a:r>
            <a:rPr lang="fr-FR" sz="1100" i="1" dirty="0" err="1" smtClean="0"/>
            <a:t>Restricted</a:t>
          </a:r>
          <a:r>
            <a:rPr lang="fr-FR" sz="1100" i="1" dirty="0" smtClean="0"/>
            <a:t> Boltzmann Machines</a:t>
          </a:r>
          <a:r>
            <a:rPr lang="fr-FR" sz="1100" dirty="0" smtClean="0"/>
            <a:t> (RBM), </a:t>
          </a:r>
          <a:r>
            <a:rPr lang="fr-FR" sz="1100" i="1" dirty="0" err="1" smtClean="0"/>
            <a:t>Deep</a:t>
          </a:r>
          <a:r>
            <a:rPr lang="fr-FR" sz="1100" i="1" dirty="0" smtClean="0"/>
            <a:t> </a:t>
          </a:r>
          <a:r>
            <a:rPr lang="fr-FR" sz="1100" i="1" dirty="0" err="1" smtClean="0"/>
            <a:t>Belief</a:t>
          </a:r>
          <a:r>
            <a:rPr lang="fr-FR" sz="1100" i="1" dirty="0" smtClean="0"/>
            <a:t> Networks</a:t>
          </a:r>
          <a:r>
            <a:rPr lang="fr-FR" sz="1100" dirty="0" smtClean="0"/>
            <a:t> (DBN)  </a:t>
          </a:r>
          <a:endParaRPr lang="fr-FR" sz="1100" dirty="0"/>
        </a:p>
      </dgm:t>
    </dgm:pt>
    <dgm:pt modelId="{B0581C13-EEFF-4CB9-9CA8-1CB2743E8C34}" type="parTrans" cxnId="{0DB10337-2840-40C7-835A-17D67F4A00C9}">
      <dgm:prSet/>
      <dgm:spPr/>
      <dgm:t>
        <a:bodyPr/>
        <a:lstStyle/>
        <a:p>
          <a:endParaRPr lang="fr-FR"/>
        </a:p>
      </dgm:t>
    </dgm:pt>
    <dgm:pt modelId="{CA18F455-64F2-4A6D-B770-BAD1883478E6}" type="sibTrans" cxnId="{0DB10337-2840-40C7-835A-17D67F4A00C9}">
      <dgm:prSet/>
      <dgm:spPr/>
      <dgm:t>
        <a:bodyPr/>
        <a:lstStyle/>
        <a:p>
          <a:endParaRPr lang="fr-FR"/>
        </a:p>
      </dgm:t>
    </dgm:pt>
    <dgm:pt modelId="{E70B141A-C8D1-456A-9ED2-DD75C5766F9A}">
      <dgm:prSet phldrT="[Texte]" custT="1"/>
      <dgm:spPr/>
      <dgm:t>
        <a:bodyPr/>
        <a:lstStyle/>
        <a:p>
          <a:r>
            <a:rPr lang="fr-FR" sz="1100" i="0" dirty="0" smtClean="0"/>
            <a:t>Python</a:t>
          </a:r>
          <a:r>
            <a:rPr lang="fr-FR" sz="1100" i="1" dirty="0" smtClean="0"/>
            <a:t> </a:t>
          </a:r>
          <a:r>
            <a:rPr lang="fr-FR" sz="1100" i="1" dirty="0" err="1" smtClean="0"/>
            <a:t>framework</a:t>
          </a:r>
          <a:r>
            <a:rPr lang="fr-FR" sz="1100" i="1" dirty="0" smtClean="0"/>
            <a:t> </a:t>
          </a:r>
          <a:r>
            <a:rPr lang="fr-FR" sz="1100" i="1" dirty="0" err="1" smtClean="0"/>
            <a:t>Scrapy</a:t>
          </a:r>
          <a:r>
            <a:rPr lang="fr-FR" sz="1100" dirty="0" smtClean="0"/>
            <a:t>   </a:t>
          </a:r>
          <a:endParaRPr lang="fr-FR" sz="1100" dirty="0"/>
        </a:p>
      </dgm:t>
    </dgm:pt>
    <dgm:pt modelId="{535F92DC-1C4E-4EA3-8D54-3B162A580767}" type="parTrans" cxnId="{1F094F91-52A2-413F-A31E-6A11719F7BDD}">
      <dgm:prSet/>
      <dgm:spPr/>
      <dgm:t>
        <a:bodyPr/>
        <a:lstStyle/>
        <a:p>
          <a:endParaRPr lang="fr-FR"/>
        </a:p>
      </dgm:t>
    </dgm:pt>
    <dgm:pt modelId="{35A65379-58F0-4B44-B00A-1995D9E5E73F}" type="sibTrans" cxnId="{1F094F91-52A2-413F-A31E-6A11719F7BDD}">
      <dgm:prSet/>
      <dgm:spPr/>
      <dgm:t>
        <a:bodyPr/>
        <a:lstStyle/>
        <a:p>
          <a:endParaRPr lang="fr-FR"/>
        </a:p>
      </dgm:t>
    </dgm:pt>
    <dgm:pt modelId="{644F090A-E3DF-4F88-885D-27891C9A633E}">
      <dgm:prSet phldrT="[Texte]" custT="1"/>
      <dgm:spPr/>
      <dgm:t>
        <a:bodyPr/>
        <a:lstStyle/>
        <a:p>
          <a:r>
            <a:rPr lang="fr-FR" sz="1100" dirty="0" smtClean="0"/>
            <a:t>motif, formes, textures, etc.</a:t>
          </a:r>
          <a:endParaRPr lang="fr-FR" sz="1100" dirty="0"/>
        </a:p>
      </dgm:t>
    </dgm:pt>
    <dgm:pt modelId="{A5027104-7A10-47EB-9435-8432723AF30F}" type="parTrans" cxnId="{AF556CDF-C94D-4D60-98AF-8054C7704A5B}">
      <dgm:prSet/>
      <dgm:spPr/>
      <dgm:t>
        <a:bodyPr/>
        <a:lstStyle/>
        <a:p>
          <a:endParaRPr lang="fr-FR"/>
        </a:p>
      </dgm:t>
    </dgm:pt>
    <dgm:pt modelId="{6CE05A2D-FEAE-4000-9DEB-966F5C45F0DD}" type="sibTrans" cxnId="{AF556CDF-C94D-4D60-98AF-8054C7704A5B}">
      <dgm:prSet/>
      <dgm:spPr/>
      <dgm:t>
        <a:bodyPr/>
        <a:lstStyle/>
        <a:p>
          <a:endParaRPr lang="fr-FR"/>
        </a:p>
      </dgm:t>
    </dgm:pt>
    <dgm:pt modelId="{99135157-93E7-4FA3-BB67-63B14448AF35}">
      <dgm:prSet phldrT="[Texte]" custT="1"/>
      <dgm:spPr/>
      <dgm:t>
        <a:bodyPr/>
        <a:lstStyle/>
        <a:p>
          <a:r>
            <a:rPr lang="fr-FR" sz="1100" dirty="0" smtClean="0"/>
            <a:t>Ressources: </a:t>
          </a:r>
          <a:r>
            <a:rPr lang="fr-FR" sz="1100" dirty="0" err="1" smtClean="0"/>
            <a:t>google</a:t>
          </a:r>
          <a:r>
            <a:rPr lang="fr-FR" sz="1100" dirty="0" smtClean="0"/>
            <a:t> image, </a:t>
          </a:r>
          <a:r>
            <a:rPr lang="fr-FR" sz="1100" dirty="0" err="1" smtClean="0"/>
            <a:t>flicker</a:t>
          </a:r>
          <a:r>
            <a:rPr lang="fr-FR" sz="1100" dirty="0" smtClean="0"/>
            <a:t>, bing, etc.</a:t>
          </a:r>
          <a:endParaRPr lang="fr-FR" sz="1100" dirty="0"/>
        </a:p>
      </dgm:t>
    </dgm:pt>
    <dgm:pt modelId="{7D64ABA6-C0DA-45F4-A293-9D530C95AED7}" type="parTrans" cxnId="{DDC7C484-7ACB-4F71-A2ED-2C0DADE41FC4}">
      <dgm:prSet/>
      <dgm:spPr/>
      <dgm:t>
        <a:bodyPr/>
        <a:lstStyle/>
        <a:p>
          <a:endParaRPr lang="fr-FR"/>
        </a:p>
      </dgm:t>
    </dgm:pt>
    <dgm:pt modelId="{857F03E0-16F0-4B4A-9DB3-F2B6461A1155}" type="sibTrans" cxnId="{DDC7C484-7ACB-4F71-A2ED-2C0DADE41FC4}">
      <dgm:prSet/>
      <dgm:spPr/>
      <dgm:t>
        <a:bodyPr/>
        <a:lstStyle/>
        <a:p>
          <a:endParaRPr lang="fr-FR"/>
        </a:p>
      </dgm:t>
    </dgm:pt>
    <dgm:pt modelId="{FABE3891-AD7B-4259-8200-DBB796CAC844}">
      <dgm:prSet phldrT="[Texte]" custT="1"/>
      <dgm:spPr/>
      <dgm:t>
        <a:bodyPr/>
        <a:lstStyle/>
        <a:p>
          <a:r>
            <a:rPr lang="fr-FR" sz="1100" dirty="0" smtClean="0"/>
            <a:t>Collections des vêtements venants des différentes marques (ex: ZARA, H&amp;M etc.)</a:t>
          </a:r>
          <a:endParaRPr lang="fr-FR" sz="1100" dirty="0"/>
        </a:p>
      </dgm:t>
    </dgm:pt>
    <dgm:pt modelId="{00B7C992-FDFC-4728-A311-B4461A920D4D}" type="parTrans" cxnId="{4905C0DD-C40C-4294-9481-10F566E91B69}">
      <dgm:prSet/>
      <dgm:spPr/>
      <dgm:t>
        <a:bodyPr/>
        <a:lstStyle/>
        <a:p>
          <a:endParaRPr lang="fr-FR"/>
        </a:p>
      </dgm:t>
    </dgm:pt>
    <dgm:pt modelId="{819E2C08-B8A3-4E94-8896-31E82370FC8B}" type="sibTrans" cxnId="{4905C0DD-C40C-4294-9481-10F566E91B69}">
      <dgm:prSet/>
      <dgm:spPr/>
      <dgm:t>
        <a:bodyPr/>
        <a:lstStyle/>
        <a:p>
          <a:endParaRPr lang="fr-FR"/>
        </a:p>
      </dgm:t>
    </dgm:pt>
    <dgm:pt modelId="{D40A470A-102B-4C10-9A98-B2634E7FC110}">
      <dgm:prSet phldrT="[Texte]" custT="1"/>
      <dgm:spPr/>
      <dgm:t>
        <a:bodyPr/>
        <a:lstStyle/>
        <a:p>
          <a:r>
            <a:rPr lang="fr-FR" sz="1100" dirty="0" smtClean="0"/>
            <a:t>Nettoyage des images</a:t>
          </a:r>
          <a:endParaRPr lang="fr-FR" sz="1100" dirty="0"/>
        </a:p>
      </dgm:t>
    </dgm:pt>
    <dgm:pt modelId="{C9D58F2D-D536-4BB5-A25F-688E6811E965}" type="parTrans" cxnId="{DA1C6E81-ABBA-4CAE-8924-70A758C60E81}">
      <dgm:prSet/>
      <dgm:spPr/>
      <dgm:t>
        <a:bodyPr/>
        <a:lstStyle/>
        <a:p>
          <a:endParaRPr lang="fr-FR"/>
        </a:p>
      </dgm:t>
    </dgm:pt>
    <dgm:pt modelId="{FC157E50-0362-44D5-90B9-E6D8E45C0BFF}" type="sibTrans" cxnId="{DA1C6E81-ABBA-4CAE-8924-70A758C60E81}">
      <dgm:prSet/>
      <dgm:spPr/>
      <dgm:t>
        <a:bodyPr/>
        <a:lstStyle/>
        <a:p>
          <a:endParaRPr lang="fr-FR"/>
        </a:p>
      </dgm:t>
    </dgm:pt>
    <dgm:pt modelId="{E6460A14-6CB6-4571-8981-5D6FB804959A}">
      <dgm:prSet phldrT="[Texte]" custT="1"/>
      <dgm:spPr/>
      <dgm:t>
        <a:bodyPr/>
        <a:lstStyle/>
        <a:p>
          <a:r>
            <a:rPr lang="fr-FR" sz="1100" dirty="0" smtClean="0"/>
            <a:t>Test de la performance de la connaissance de image</a:t>
          </a:r>
          <a:endParaRPr lang="fr-FR" sz="1100" dirty="0"/>
        </a:p>
      </dgm:t>
    </dgm:pt>
    <dgm:pt modelId="{A3BF6871-57DC-474D-915F-14D294432F32}" type="parTrans" cxnId="{9E672E90-1E3F-43FA-9F25-19577184632D}">
      <dgm:prSet/>
      <dgm:spPr/>
      <dgm:t>
        <a:bodyPr/>
        <a:lstStyle/>
        <a:p>
          <a:endParaRPr lang="fr-FR"/>
        </a:p>
      </dgm:t>
    </dgm:pt>
    <dgm:pt modelId="{1A086E72-562D-4B0C-97AB-447702CE46F4}" type="sibTrans" cxnId="{9E672E90-1E3F-43FA-9F25-19577184632D}">
      <dgm:prSet/>
      <dgm:spPr/>
      <dgm:t>
        <a:bodyPr/>
        <a:lstStyle/>
        <a:p>
          <a:endParaRPr lang="fr-FR"/>
        </a:p>
      </dgm:t>
    </dgm:pt>
    <dgm:pt modelId="{5FFD04AE-75F8-4CB7-B365-D166237101F0}">
      <dgm:prSet phldrT="[Texte]" custT="1"/>
      <dgm:spPr/>
      <dgm:t>
        <a:bodyPr/>
        <a:lstStyle/>
        <a:p>
          <a:r>
            <a:rPr lang="fr-FR" sz="1100" dirty="0" smtClean="0"/>
            <a:t>Comparaison entre différents algorithmes de </a:t>
          </a:r>
          <a:r>
            <a:rPr lang="fr-FR" sz="1100" dirty="0" err="1" smtClean="0"/>
            <a:t>Deep</a:t>
          </a:r>
          <a:r>
            <a:rPr lang="fr-FR" sz="1100" dirty="0" smtClean="0"/>
            <a:t> Learning et les services Watson et </a:t>
          </a:r>
          <a:r>
            <a:rPr lang="fr-FR" sz="1100" dirty="0" err="1" smtClean="0"/>
            <a:t>Tensorflow</a:t>
          </a:r>
          <a:endParaRPr lang="fr-FR" sz="1100" dirty="0"/>
        </a:p>
      </dgm:t>
    </dgm:pt>
    <dgm:pt modelId="{AF4763C8-9B85-477C-A63D-C14D7A504107}" type="parTrans" cxnId="{4B171EC1-4D2B-42A1-9487-458A2B394349}">
      <dgm:prSet/>
      <dgm:spPr/>
      <dgm:t>
        <a:bodyPr/>
        <a:lstStyle/>
        <a:p>
          <a:endParaRPr lang="fr-FR"/>
        </a:p>
      </dgm:t>
    </dgm:pt>
    <dgm:pt modelId="{AE53AE37-7E17-4DE6-BE4D-FD80612B52C5}" type="sibTrans" cxnId="{4B171EC1-4D2B-42A1-9487-458A2B394349}">
      <dgm:prSet/>
      <dgm:spPr/>
      <dgm:t>
        <a:bodyPr/>
        <a:lstStyle/>
        <a:p>
          <a:endParaRPr lang="fr-FR"/>
        </a:p>
      </dgm:t>
    </dgm:pt>
    <dgm:pt modelId="{F28E2261-9BB5-476F-8AE9-8548DDFD322D}">
      <dgm:prSet phldrT="[Texte]" custT="1"/>
      <dgm:spPr/>
      <dgm:t>
        <a:bodyPr/>
        <a:lstStyle/>
        <a:p>
          <a:r>
            <a:rPr lang="fr-FR" sz="1400" b="1" dirty="0" err="1" smtClean="0"/>
            <a:t>Scoring</a:t>
          </a:r>
          <a:endParaRPr lang="fr-FR" sz="1400" b="1" dirty="0"/>
        </a:p>
      </dgm:t>
    </dgm:pt>
    <dgm:pt modelId="{22E5B2FB-373B-4A51-B53C-491E3B9EA930}" type="parTrans" cxnId="{28137738-5069-4EE5-A552-3AAC8D7B74A4}">
      <dgm:prSet/>
      <dgm:spPr/>
      <dgm:t>
        <a:bodyPr/>
        <a:lstStyle/>
        <a:p>
          <a:endParaRPr lang="fr-FR"/>
        </a:p>
      </dgm:t>
    </dgm:pt>
    <dgm:pt modelId="{FBDBB156-7B08-4BCE-BB7B-EC9ED3314341}" type="sibTrans" cxnId="{28137738-5069-4EE5-A552-3AAC8D7B74A4}">
      <dgm:prSet/>
      <dgm:spPr/>
      <dgm:t>
        <a:bodyPr/>
        <a:lstStyle/>
        <a:p>
          <a:endParaRPr lang="fr-FR"/>
        </a:p>
      </dgm:t>
    </dgm:pt>
    <dgm:pt modelId="{70329760-9C4D-48D8-8EA1-FCD3EBA0883F}" type="pres">
      <dgm:prSet presAssocID="{1E59F4FA-2125-4C35-9699-17FC1B446B1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818BF564-DDB2-4411-BB80-9D6932BAE946}" type="pres">
      <dgm:prSet presAssocID="{4FE09A4E-C6E2-4D5F-8BDD-0CAC08904B5D}" presName="composite" presStyleCnt="0"/>
      <dgm:spPr/>
    </dgm:pt>
    <dgm:pt modelId="{11FB7237-8546-47A0-A46F-5FBD2C8DBB89}" type="pres">
      <dgm:prSet presAssocID="{4FE09A4E-C6E2-4D5F-8BDD-0CAC08904B5D}" presName="bentUpArrow1" presStyleLbl="alignImgPlace1" presStyleIdx="0" presStyleCnt="3" custScaleX="68303" custScaleY="69252" custLinFactNeighborX="-55677" custLinFactNeighborY="56370"/>
      <dgm:spPr/>
    </dgm:pt>
    <dgm:pt modelId="{B6CD8CD0-F008-4FC2-BF5C-556A9517CF95}" type="pres">
      <dgm:prSet presAssocID="{4FE09A4E-C6E2-4D5F-8BDD-0CAC08904B5D}" presName="ParentText" presStyleLbl="node1" presStyleIdx="0" presStyleCnt="4" custScaleX="124243" custScaleY="56961" custLinFactNeighborX="-9873" custLinFactNeighborY="648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768D5B-4EB5-4FD9-BC3B-B8E957D304F8}" type="pres">
      <dgm:prSet presAssocID="{4FE09A4E-C6E2-4D5F-8BDD-0CAC08904B5D}" presName="ChildText" presStyleLbl="revTx" presStyleIdx="0" presStyleCnt="3" custScaleX="487328" custScaleY="146745" custLinFactX="100000" custLinFactNeighborX="104173" custLinFactNeighborY="862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B7385B-5159-464E-BA19-20562B67D551}" type="pres">
      <dgm:prSet presAssocID="{419C5BD0-0C8A-499D-843D-512E87662CAD}" presName="sibTrans" presStyleCnt="0"/>
      <dgm:spPr/>
    </dgm:pt>
    <dgm:pt modelId="{7E49A539-B0FA-41AA-9CC5-53F9B09198F1}" type="pres">
      <dgm:prSet presAssocID="{338B8F4C-EE92-44DC-8154-9DDD61587F1D}" presName="composite" presStyleCnt="0"/>
      <dgm:spPr/>
    </dgm:pt>
    <dgm:pt modelId="{3173FE58-512B-465D-986C-D4D610647DD7}" type="pres">
      <dgm:prSet presAssocID="{338B8F4C-EE92-44DC-8154-9DDD61587F1D}" presName="bentUpArrow1" presStyleLbl="alignImgPlace1" presStyleIdx="1" presStyleCnt="3" custScaleX="66976" custScaleY="65208" custLinFactX="-100000" custLinFactNeighborX="-131802" custLinFactNeighborY="48533"/>
      <dgm:spPr/>
    </dgm:pt>
    <dgm:pt modelId="{FEAEE636-5B63-4451-ABEE-0CE6435C4E50}" type="pres">
      <dgm:prSet presAssocID="{338B8F4C-EE92-44DC-8154-9DDD61587F1D}" presName="ParentText" presStyleLbl="node1" presStyleIdx="1" presStyleCnt="4" custScaleX="131912" custScaleY="68826" custLinFactX="-23501" custLinFactNeighborX="-100000" custLinFactNeighborY="57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9B2005-36E4-4BB3-9D03-3371E772C037}" type="pres">
      <dgm:prSet presAssocID="{338B8F4C-EE92-44DC-8154-9DDD61587F1D}" presName="ChildText" presStyleLbl="revTx" presStyleIdx="1" presStyleCnt="3" custScaleX="494258" custScaleY="129160" custLinFactNeighborX="59083" custLinFactNeighborY="865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EA100A-EE4F-4000-814A-CC188527EE47}" type="pres">
      <dgm:prSet presAssocID="{DABDEA36-008C-4707-A234-AAF89F1DF505}" presName="sibTrans" presStyleCnt="0"/>
      <dgm:spPr/>
    </dgm:pt>
    <dgm:pt modelId="{894D93D6-A1D2-4ED7-974F-A5CA0475CDB3}" type="pres">
      <dgm:prSet presAssocID="{0208ED21-5D99-46DC-A879-FA82D1539FD3}" presName="composite" presStyleCnt="0"/>
      <dgm:spPr/>
    </dgm:pt>
    <dgm:pt modelId="{8A55F929-C4E2-4747-B018-577C378CB7A4}" type="pres">
      <dgm:prSet presAssocID="{0208ED21-5D99-46DC-A879-FA82D1539FD3}" presName="bentUpArrow1" presStyleLbl="alignImgPlace1" presStyleIdx="2" presStyleCnt="3" custScaleX="66107" custScaleY="64229" custLinFactX="-144971" custLinFactNeighborX="-200000" custLinFactNeighborY="61097"/>
      <dgm:spPr/>
    </dgm:pt>
    <dgm:pt modelId="{8100AE61-BE74-4046-870A-CAB467A4FEB8}" type="pres">
      <dgm:prSet presAssocID="{0208ED21-5D99-46DC-A879-FA82D1539FD3}" presName="ParentText" presStyleLbl="node1" presStyleIdx="2" presStyleCnt="4" custScaleX="122575" custScaleY="59978" custLinFactX="-100000" custLinFactNeighborX="-106979" custLinFactNeighborY="721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C6EE97-94C1-4CB9-9327-A410EFE824DC}" type="pres">
      <dgm:prSet presAssocID="{0208ED21-5D99-46DC-A879-FA82D1539FD3}" presName="ChildText" presStyleLbl="revTx" presStyleIdx="2" presStyleCnt="3" custScaleX="389911" custScaleY="95958" custLinFactX="-15938" custLinFactNeighborX="-100000" custLinFactNeighborY="933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D434C6-D3C9-437C-BF57-23D1C0609561}" type="pres">
      <dgm:prSet presAssocID="{AA74629F-635A-4565-9A1A-541729513493}" presName="sibTrans" presStyleCnt="0"/>
      <dgm:spPr/>
    </dgm:pt>
    <dgm:pt modelId="{2403AE36-33E5-4EC1-AF54-4952A19C9437}" type="pres">
      <dgm:prSet presAssocID="{F28E2261-9BB5-476F-8AE9-8548DDFD322D}" presName="composite" presStyleCnt="0"/>
      <dgm:spPr/>
    </dgm:pt>
    <dgm:pt modelId="{E3206A42-2813-4C45-8EA8-302407570C45}" type="pres">
      <dgm:prSet presAssocID="{F28E2261-9BB5-476F-8AE9-8548DDFD322D}" presName="ParentText" presStyleLbl="node1" presStyleIdx="3" presStyleCnt="4" custScaleX="117819" custScaleY="53471" custLinFactX="-121770" custLinFactNeighborX="-200000" custLinFactNeighborY="744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DC7C484-7ACB-4F71-A2ED-2C0DADE41FC4}" srcId="{71A3DDA1-DA88-42E7-BB52-1405F617C29E}" destId="{99135157-93E7-4FA3-BB67-63B14448AF35}" srcOrd="1" destOrd="0" parTransId="{7D64ABA6-C0DA-45F4-A293-9D530C95AED7}" sibTransId="{857F03E0-16F0-4B4A-9DB3-F2B6461A1155}"/>
    <dgm:cxn modelId="{D1E0CB83-7A23-4830-9285-04E27578F7F2}" srcId="{1E59F4FA-2125-4C35-9699-17FC1B446B1A}" destId="{0208ED21-5D99-46DC-A879-FA82D1539FD3}" srcOrd="2" destOrd="0" parTransId="{DD3028F5-E89B-4985-8046-ECAA3BEC205B}" sibTransId="{AA74629F-635A-4565-9A1A-541729513493}"/>
    <dgm:cxn modelId="{4E1C3AEB-336D-4BE4-8C5D-6FACCA88A331}" type="presOf" srcId="{FABE3891-AD7B-4259-8200-DBB796CAC844}" destId="{639B2005-36E4-4BB3-9D03-3371E772C037}" srcOrd="0" destOrd="3" presId="urn:microsoft.com/office/officeart/2005/8/layout/StepDownProcess"/>
    <dgm:cxn modelId="{28137738-5069-4EE5-A552-3AAC8D7B74A4}" srcId="{1E59F4FA-2125-4C35-9699-17FC1B446B1A}" destId="{F28E2261-9BB5-476F-8AE9-8548DDFD322D}" srcOrd="3" destOrd="0" parTransId="{22E5B2FB-373B-4A51-B53C-491E3B9EA930}" sibTransId="{FBDBB156-7B08-4BCE-BB7B-EC9ED3314341}"/>
    <dgm:cxn modelId="{0EE2E187-7CEC-447D-95BC-952AB8CE5546}" srcId="{4FE09A4E-C6E2-4D5F-8BDD-0CAC08904B5D}" destId="{A96345F6-3AE4-42BF-9A53-EB6248243EBE}" srcOrd="1" destOrd="0" parTransId="{E55F235A-0A0C-4A01-AE5F-AAEDFB8F59CC}" sibTransId="{C1EEB7FA-D170-4610-90E5-AC61E53813BC}"/>
    <dgm:cxn modelId="{C89D75E9-F14B-45A8-8226-E6CD5075A700}" type="presOf" srcId="{71A3DDA1-DA88-42E7-BB52-1405F617C29E}" destId="{639B2005-36E4-4BB3-9D03-3371E772C037}" srcOrd="0" destOrd="0" presId="urn:microsoft.com/office/officeart/2005/8/layout/StepDownProcess"/>
    <dgm:cxn modelId="{51D57014-B0FD-4756-A8CC-A82B6F4CED98}" type="presOf" srcId="{4FE09A4E-C6E2-4D5F-8BDD-0CAC08904B5D}" destId="{B6CD8CD0-F008-4FC2-BF5C-556A9517CF95}" srcOrd="0" destOrd="0" presId="urn:microsoft.com/office/officeart/2005/8/layout/StepDownProcess"/>
    <dgm:cxn modelId="{24754251-6873-4961-B340-DEAC8E86B0EE}" type="presOf" srcId="{A96345F6-3AE4-42BF-9A53-EB6248243EBE}" destId="{D6768D5B-4EB5-4FD9-BC3B-B8E957D304F8}" srcOrd="0" destOrd="2" presId="urn:microsoft.com/office/officeart/2005/8/layout/StepDownProcess"/>
    <dgm:cxn modelId="{AF556CDF-C94D-4D60-98AF-8054C7704A5B}" srcId="{71A3DDA1-DA88-42E7-BB52-1405F617C29E}" destId="{644F090A-E3DF-4F88-885D-27891C9A633E}" srcOrd="0" destOrd="0" parTransId="{A5027104-7A10-47EB-9435-8432723AF30F}" sibTransId="{6CE05A2D-FEAE-4000-9DEB-966F5C45F0DD}"/>
    <dgm:cxn modelId="{F7CA9FD4-8250-42CF-BD70-726C68CE3E3B}" type="presOf" srcId="{5FFD04AE-75F8-4CB7-B365-D166237101F0}" destId="{D6C6EE97-94C1-4CB9-9327-A410EFE824DC}" srcOrd="0" destOrd="2" presId="urn:microsoft.com/office/officeart/2005/8/layout/StepDownProcess"/>
    <dgm:cxn modelId="{BDE1103A-D823-4A4F-9B7E-47701FB2A245}" type="presOf" srcId="{99135157-93E7-4FA3-BB67-63B14448AF35}" destId="{639B2005-36E4-4BB3-9D03-3371E772C037}" srcOrd="0" destOrd="2" presId="urn:microsoft.com/office/officeart/2005/8/layout/StepDownProcess"/>
    <dgm:cxn modelId="{35AA0BFC-5445-4605-8047-06FBFB0DFB68}" srcId="{0208ED21-5D99-46DC-A879-FA82D1539FD3}" destId="{2E0AC65A-47ED-41AA-952C-C12237C2B919}" srcOrd="0" destOrd="0" parTransId="{079E07AA-0CBF-437D-8E60-1729A6AB491A}" sibTransId="{BCD80A27-F127-4023-BE93-460B1C717405}"/>
    <dgm:cxn modelId="{48163408-9567-4856-92AC-626BC141A364}" type="presOf" srcId="{6B798C4E-ACE5-48EA-853D-C1CA504359E6}" destId="{D6768D5B-4EB5-4FD9-BC3B-B8E957D304F8}" srcOrd="0" destOrd="1" presId="urn:microsoft.com/office/officeart/2005/8/layout/StepDownProcess"/>
    <dgm:cxn modelId="{DA1C6E81-ABBA-4CAE-8924-70A758C60E81}" srcId="{338B8F4C-EE92-44DC-8154-9DDD61587F1D}" destId="{D40A470A-102B-4C10-9A98-B2634E7FC110}" srcOrd="2" destOrd="0" parTransId="{C9D58F2D-D536-4BB5-A25F-688E6811E965}" sibTransId="{FC157E50-0362-44D5-90B9-E6D8E45C0BFF}"/>
    <dgm:cxn modelId="{4B171EC1-4D2B-42A1-9487-458A2B394349}" srcId="{0208ED21-5D99-46DC-A879-FA82D1539FD3}" destId="{5FFD04AE-75F8-4CB7-B365-D166237101F0}" srcOrd="2" destOrd="0" parTransId="{AF4763C8-9B85-477C-A63D-C14D7A504107}" sibTransId="{AE53AE37-7E17-4DE6-BE4D-FD80612B52C5}"/>
    <dgm:cxn modelId="{1F094F91-52A2-413F-A31E-6A11719F7BDD}" srcId="{A96345F6-3AE4-42BF-9A53-EB6248243EBE}" destId="{E70B141A-C8D1-456A-9ED2-DD75C5766F9A}" srcOrd="0" destOrd="0" parTransId="{535F92DC-1C4E-4EA3-8D54-3B162A580767}" sibTransId="{35A65379-58F0-4B44-B00A-1995D9E5E73F}"/>
    <dgm:cxn modelId="{C670D0D8-62D9-469F-8ADA-5CC216815A15}" srcId="{4FE09A4E-C6E2-4D5F-8BDD-0CAC08904B5D}" destId="{69727BFC-18EE-4444-8787-12CA5E2BF5AC}" srcOrd="0" destOrd="0" parTransId="{67AAE3C0-1A93-4688-9959-2D5B11C9720F}" sibTransId="{DCE5FECC-090E-413C-B364-5F1558E72A0A}"/>
    <dgm:cxn modelId="{C29F9A65-2805-4E17-9FD0-EC030322B325}" type="presOf" srcId="{E6460A14-6CB6-4571-8981-5D6FB804959A}" destId="{D6C6EE97-94C1-4CB9-9327-A410EFE824DC}" srcOrd="0" destOrd="1" presId="urn:microsoft.com/office/officeart/2005/8/layout/StepDownProcess"/>
    <dgm:cxn modelId="{043CB83E-CD30-4C64-98F7-34727CFCFB09}" type="presOf" srcId="{2E0AC65A-47ED-41AA-952C-C12237C2B919}" destId="{D6C6EE97-94C1-4CB9-9327-A410EFE824DC}" srcOrd="0" destOrd="0" presId="urn:microsoft.com/office/officeart/2005/8/layout/StepDownProcess"/>
    <dgm:cxn modelId="{9E672E90-1E3F-43FA-9F25-19577184632D}" srcId="{0208ED21-5D99-46DC-A879-FA82D1539FD3}" destId="{E6460A14-6CB6-4571-8981-5D6FB804959A}" srcOrd="1" destOrd="0" parTransId="{A3BF6871-57DC-474D-915F-14D294432F32}" sibTransId="{1A086E72-562D-4B0C-97AB-447702CE46F4}"/>
    <dgm:cxn modelId="{5E8735D0-675A-4F2D-8962-B504441818E7}" type="presOf" srcId="{D40A470A-102B-4C10-9A98-B2634E7FC110}" destId="{639B2005-36E4-4BB3-9D03-3371E772C037}" srcOrd="0" destOrd="4" presId="urn:microsoft.com/office/officeart/2005/8/layout/StepDownProcess"/>
    <dgm:cxn modelId="{DEFBC493-DF94-4F12-9C29-A8DE9135E84E}" srcId="{338B8F4C-EE92-44DC-8154-9DDD61587F1D}" destId="{71A3DDA1-DA88-42E7-BB52-1405F617C29E}" srcOrd="0" destOrd="0" parTransId="{7EC528DB-37BE-4B18-A35F-E9646587EC04}" sibTransId="{E94671B7-8A64-451F-B423-577A15B75BB3}"/>
    <dgm:cxn modelId="{7868B9FB-CA22-4CDB-A0AF-5B08206E1125}" type="presOf" srcId="{69727BFC-18EE-4444-8787-12CA5E2BF5AC}" destId="{D6768D5B-4EB5-4FD9-BC3B-B8E957D304F8}" srcOrd="0" destOrd="0" presId="urn:microsoft.com/office/officeart/2005/8/layout/StepDownProcess"/>
    <dgm:cxn modelId="{CCF18D31-32C0-46C7-B727-0AF4B2B0CB95}" type="presOf" srcId="{338B8F4C-EE92-44DC-8154-9DDD61587F1D}" destId="{FEAEE636-5B63-4451-ABEE-0CE6435C4E50}" srcOrd="0" destOrd="0" presId="urn:microsoft.com/office/officeart/2005/8/layout/StepDownProcess"/>
    <dgm:cxn modelId="{34A83FA2-9990-4EC6-8702-0DAFCE8381E0}" type="presOf" srcId="{F28E2261-9BB5-476F-8AE9-8548DDFD322D}" destId="{E3206A42-2813-4C45-8EA8-302407570C45}" srcOrd="0" destOrd="0" presId="urn:microsoft.com/office/officeart/2005/8/layout/StepDownProcess"/>
    <dgm:cxn modelId="{C65DBD6B-6733-4076-AD80-C1CD34F7410C}" type="presOf" srcId="{0208ED21-5D99-46DC-A879-FA82D1539FD3}" destId="{8100AE61-BE74-4046-870A-CAB467A4FEB8}" srcOrd="0" destOrd="0" presId="urn:microsoft.com/office/officeart/2005/8/layout/StepDownProcess"/>
    <dgm:cxn modelId="{BF2E0070-55A5-43AF-A0A3-F70545F1D75C}" srcId="{1E59F4FA-2125-4C35-9699-17FC1B446B1A}" destId="{338B8F4C-EE92-44DC-8154-9DDD61587F1D}" srcOrd="1" destOrd="0" parTransId="{0D35ECCF-689C-4901-8BC7-C6809BAB56E3}" sibTransId="{DABDEA36-008C-4707-A234-AAF89F1DF505}"/>
    <dgm:cxn modelId="{9A041767-F135-411C-9165-4B98B9DB83FB}" type="presOf" srcId="{644F090A-E3DF-4F88-885D-27891C9A633E}" destId="{639B2005-36E4-4BB3-9D03-3371E772C037}" srcOrd="0" destOrd="1" presId="urn:microsoft.com/office/officeart/2005/8/layout/StepDownProcess"/>
    <dgm:cxn modelId="{C7FF4D69-F99A-431D-AEE1-70AC601FAB78}" type="presOf" srcId="{1E59F4FA-2125-4C35-9699-17FC1B446B1A}" destId="{70329760-9C4D-48D8-8EA1-FCD3EBA0883F}" srcOrd="0" destOrd="0" presId="urn:microsoft.com/office/officeart/2005/8/layout/StepDownProcess"/>
    <dgm:cxn modelId="{4905C0DD-C40C-4294-9481-10F566E91B69}" srcId="{338B8F4C-EE92-44DC-8154-9DDD61587F1D}" destId="{FABE3891-AD7B-4259-8200-DBB796CAC844}" srcOrd="1" destOrd="0" parTransId="{00B7C992-FDFC-4728-A311-B4461A920D4D}" sibTransId="{819E2C08-B8A3-4E94-8896-31E82370FC8B}"/>
    <dgm:cxn modelId="{0DB10337-2840-40C7-835A-17D67F4A00C9}" srcId="{69727BFC-18EE-4444-8787-12CA5E2BF5AC}" destId="{6B798C4E-ACE5-48EA-853D-C1CA504359E6}" srcOrd="0" destOrd="0" parTransId="{B0581C13-EEFF-4CB9-9CA8-1CB2743E8C34}" sibTransId="{CA18F455-64F2-4A6D-B770-BAD1883478E6}"/>
    <dgm:cxn modelId="{F1A8AAA5-C2C7-4834-A36D-765A2F866C3D}" type="presOf" srcId="{E70B141A-C8D1-456A-9ED2-DD75C5766F9A}" destId="{D6768D5B-4EB5-4FD9-BC3B-B8E957D304F8}" srcOrd="0" destOrd="3" presId="urn:microsoft.com/office/officeart/2005/8/layout/StepDownProcess"/>
    <dgm:cxn modelId="{9D19B23A-B8E8-4F82-A448-BA9AFE42922A}" srcId="{1E59F4FA-2125-4C35-9699-17FC1B446B1A}" destId="{4FE09A4E-C6E2-4D5F-8BDD-0CAC08904B5D}" srcOrd="0" destOrd="0" parTransId="{42F46F30-F117-409A-8A74-7E6B15849066}" sibTransId="{419C5BD0-0C8A-499D-843D-512E87662CAD}"/>
    <dgm:cxn modelId="{2962516E-C426-447C-8DD3-0A51363428C0}" type="presParOf" srcId="{70329760-9C4D-48D8-8EA1-FCD3EBA0883F}" destId="{818BF564-DDB2-4411-BB80-9D6932BAE946}" srcOrd="0" destOrd="0" presId="urn:microsoft.com/office/officeart/2005/8/layout/StepDownProcess"/>
    <dgm:cxn modelId="{50395C0F-D6CE-43EC-9D8A-D68C35007422}" type="presParOf" srcId="{818BF564-DDB2-4411-BB80-9D6932BAE946}" destId="{11FB7237-8546-47A0-A46F-5FBD2C8DBB89}" srcOrd="0" destOrd="0" presId="urn:microsoft.com/office/officeart/2005/8/layout/StepDownProcess"/>
    <dgm:cxn modelId="{2D068D6A-409B-4842-A101-27923A702610}" type="presParOf" srcId="{818BF564-DDB2-4411-BB80-9D6932BAE946}" destId="{B6CD8CD0-F008-4FC2-BF5C-556A9517CF95}" srcOrd="1" destOrd="0" presId="urn:microsoft.com/office/officeart/2005/8/layout/StepDownProcess"/>
    <dgm:cxn modelId="{D3049393-9319-4C35-A2FD-829963420952}" type="presParOf" srcId="{818BF564-DDB2-4411-BB80-9D6932BAE946}" destId="{D6768D5B-4EB5-4FD9-BC3B-B8E957D304F8}" srcOrd="2" destOrd="0" presId="urn:microsoft.com/office/officeart/2005/8/layout/StepDownProcess"/>
    <dgm:cxn modelId="{ABABB2E4-5F9C-4759-B6AD-F9CECDF2A7F6}" type="presParOf" srcId="{70329760-9C4D-48D8-8EA1-FCD3EBA0883F}" destId="{90B7385B-5159-464E-BA19-20562B67D551}" srcOrd="1" destOrd="0" presId="urn:microsoft.com/office/officeart/2005/8/layout/StepDownProcess"/>
    <dgm:cxn modelId="{BFE6E767-ABEC-41F9-9100-C756F311D9AE}" type="presParOf" srcId="{70329760-9C4D-48D8-8EA1-FCD3EBA0883F}" destId="{7E49A539-B0FA-41AA-9CC5-53F9B09198F1}" srcOrd="2" destOrd="0" presId="urn:microsoft.com/office/officeart/2005/8/layout/StepDownProcess"/>
    <dgm:cxn modelId="{F95922F2-9526-43C6-8377-E088D3C880C2}" type="presParOf" srcId="{7E49A539-B0FA-41AA-9CC5-53F9B09198F1}" destId="{3173FE58-512B-465D-986C-D4D610647DD7}" srcOrd="0" destOrd="0" presId="urn:microsoft.com/office/officeart/2005/8/layout/StepDownProcess"/>
    <dgm:cxn modelId="{AEBF1176-E7A8-4DEC-9B16-5E7006AED04F}" type="presParOf" srcId="{7E49A539-B0FA-41AA-9CC5-53F9B09198F1}" destId="{FEAEE636-5B63-4451-ABEE-0CE6435C4E50}" srcOrd="1" destOrd="0" presId="urn:microsoft.com/office/officeart/2005/8/layout/StepDownProcess"/>
    <dgm:cxn modelId="{B2972925-8F2B-404C-85A1-A9B3A4E95916}" type="presParOf" srcId="{7E49A539-B0FA-41AA-9CC5-53F9B09198F1}" destId="{639B2005-36E4-4BB3-9D03-3371E772C037}" srcOrd="2" destOrd="0" presId="urn:microsoft.com/office/officeart/2005/8/layout/StepDownProcess"/>
    <dgm:cxn modelId="{0BE58F99-3FCC-45E2-9F13-3E1432D9BCC7}" type="presParOf" srcId="{70329760-9C4D-48D8-8EA1-FCD3EBA0883F}" destId="{24EA100A-EE4F-4000-814A-CC188527EE47}" srcOrd="3" destOrd="0" presId="urn:microsoft.com/office/officeart/2005/8/layout/StepDownProcess"/>
    <dgm:cxn modelId="{061C1692-CC3D-4499-A068-0CA72E9149F0}" type="presParOf" srcId="{70329760-9C4D-48D8-8EA1-FCD3EBA0883F}" destId="{894D93D6-A1D2-4ED7-974F-A5CA0475CDB3}" srcOrd="4" destOrd="0" presId="urn:microsoft.com/office/officeart/2005/8/layout/StepDownProcess"/>
    <dgm:cxn modelId="{21383FC8-0469-4601-A606-0FD510D89A42}" type="presParOf" srcId="{894D93D6-A1D2-4ED7-974F-A5CA0475CDB3}" destId="{8A55F929-C4E2-4747-B018-577C378CB7A4}" srcOrd="0" destOrd="0" presId="urn:microsoft.com/office/officeart/2005/8/layout/StepDownProcess"/>
    <dgm:cxn modelId="{16D82A2A-2618-40D3-9F46-69531FA704C3}" type="presParOf" srcId="{894D93D6-A1D2-4ED7-974F-A5CA0475CDB3}" destId="{8100AE61-BE74-4046-870A-CAB467A4FEB8}" srcOrd="1" destOrd="0" presId="urn:microsoft.com/office/officeart/2005/8/layout/StepDownProcess"/>
    <dgm:cxn modelId="{25226895-4F27-4E05-A201-E35AF0C48D6D}" type="presParOf" srcId="{894D93D6-A1D2-4ED7-974F-A5CA0475CDB3}" destId="{D6C6EE97-94C1-4CB9-9327-A410EFE824DC}" srcOrd="2" destOrd="0" presId="urn:microsoft.com/office/officeart/2005/8/layout/StepDownProcess"/>
    <dgm:cxn modelId="{4880E86A-A0A8-4D2F-9C4E-E10A1F5C9361}" type="presParOf" srcId="{70329760-9C4D-48D8-8EA1-FCD3EBA0883F}" destId="{E4D434C6-D3C9-437C-BF57-23D1C0609561}" srcOrd="5" destOrd="0" presId="urn:microsoft.com/office/officeart/2005/8/layout/StepDownProcess"/>
    <dgm:cxn modelId="{EC45255F-1CA1-48BF-8621-053CFEA97872}" type="presParOf" srcId="{70329760-9C4D-48D8-8EA1-FCD3EBA0883F}" destId="{2403AE36-33E5-4EC1-AF54-4952A19C9437}" srcOrd="6" destOrd="0" presId="urn:microsoft.com/office/officeart/2005/8/layout/StepDownProcess"/>
    <dgm:cxn modelId="{659943A0-8CCB-4AF2-8C7D-96E1C0B45F3B}" type="presParOf" srcId="{2403AE36-33E5-4EC1-AF54-4952A19C9437}" destId="{E3206A42-2813-4C45-8EA8-302407570C4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B7237-8546-47A0-A46F-5FBD2C8DBB89}">
      <dsp:nvSpPr>
        <dsp:cNvPr id="0" name=""/>
        <dsp:cNvSpPr/>
      </dsp:nvSpPr>
      <dsp:spPr>
        <a:xfrm rot="5400000">
          <a:off x="392811" y="2154828"/>
          <a:ext cx="570342" cy="6404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D8CD0-F008-4FC2-BF5C-556A9517CF95}">
      <dsp:nvSpPr>
        <dsp:cNvPr id="0" name=""/>
        <dsp:cNvSpPr/>
      </dsp:nvSpPr>
      <dsp:spPr>
        <a:xfrm>
          <a:off x="265096" y="1467667"/>
          <a:ext cx="1722526" cy="55277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Préparation</a:t>
          </a:r>
          <a:endParaRPr lang="fr-FR" sz="1600" kern="1200" dirty="0"/>
        </a:p>
      </dsp:txBody>
      <dsp:txXfrm>
        <a:off x="292085" y="1494656"/>
        <a:ext cx="1668548" cy="498798"/>
      </dsp:txXfrm>
    </dsp:sp>
    <dsp:sp modelId="{D6768D5B-4EB5-4FD9-BC3B-B8E957D304F8}">
      <dsp:nvSpPr>
        <dsp:cNvPr id="0" name=""/>
        <dsp:cNvSpPr/>
      </dsp:nvSpPr>
      <dsp:spPr>
        <a:xfrm>
          <a:off x="2062416" y="1214464"/>
          <a:ext cx="4913961" cy="115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État de l’art sur les algorithmes</a:t>
          </a:r>
          <a:endParaRPr lang="fr-FR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i="1" kern="1200" dirty="0" err="1" smtClean="0"/>
            <a:t>Convolutional</a:t>
          </a:r>
          <a:r>
            <a:rPr lang="fr-FR" sz="1100" i="1" kern="1200" dirty="0" smtClean="0"/>
            <a:t> Neural Networks</a:t>
          </a:r>
          <a:r>
            <a:rPr lang="fr-FR" sz="1100" kern="1200" dirty="0" smtClean="0"/>
            <a:t> (CNN), </a:t>
          </a:r>
          <a:r>
            <a:rPr lang="fr-FR" sz="1100" i="1" kern="1200" dirty="0" err="1" smtClean="0"/>
            <a:t>Restricted</a:t>
          </a:r>
          <a:r>
            <a:rPr lang="fr-FR" sz="1100" i="1" kern="1200" dirty="0" smtClean="0"/>
            <a:t> Boltzmann Machines</a:t>
          </a:r>
          <a:r>
            <a:rPr lang="fr-FR" sz="1100" kern="1200" dirty="0" smtClean="0"/>
            <a:t> (RBM), </a:t>
          </a:r>
          <a:r>
            <a:rPr lang="fr-FR" sz="1100" i="1" kern="1200" dirty="0" err="1" smtClean="0"/>
            <a:t>Deep</a:t>
          </a:r>
          <a:r>
            <a:rPr lang="fr-FR" sz="1100" i="1" kern="1200" dirty="0" smtClean="0"/>
            <a:t> </a:t>
          </a:r>
          <a:r>
            <a:rPr lang="fr-FR" sz="1100" i="1" kern="1200" dirty="0" err="1" smtClean="0"/>
            <a:t>Belief</a:t>
          </a:r>
          <a:r>
            <a:rPr lang="fr-FR" sz="1100" i="1" kern="1200" dirty="0" smtClean="0"/>
            <a:t> Networks</a:t>
          </a:r>
          <a:r>
            <a:rPr lang="fr-FR" sz="1100" kern="1200" dirty="0" smtClean="0"/>
            <a:t> (DBN)  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Méthode de </a:t>
          </a:r>
          <a:r>
            <a:rPr lang="fr-FR" sz="1100" i="1" kern="1200" dirty="0" err="1" smtClean="0"/>
            <a:t>scrapying</a:t>
          </a:r>
          <a:r>
            <a:rPr lang="fr-FR" sz="1100" kern="1200" dirty="0" smtClean="0"/>
            <a:t> des images</a:t>
          </a:r>
          <a:endParaRPr lang="fr-FR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i="0" kern="1200" dirty="0" smtClean="0"/>
            <a:t>Python</a:t>
          </a:r>
          <a:r>
            <a:rPr lang="fr-FR" sz="1100" i="1" kern="1200" dirty="0" smtClean="0"/>
            <a:t> </a:t>
          </a:r>
          <a:r>
            <a:rPr lang="fr-FR" sz="1100" i="1" kern="1200" dirty="0" err="1" smtClean="0"/>
            <a:t>framework</a:t>
          </a:r>
          <a:r>
            <a:rPr lang="fr-FR" sz="1100" i="1" kern="1200" dirty="0" smtClean="0"/>
            <a:t> </a:t>
          </a:r>
          <a:r>
            <a:rPr lang="fr-FR" sz="1100" i="1" kern="1200" dirty="0" err="1" smtClean="0"/>
            <a:t>Scrapy</a:t>
          </a:r>
          <a:r>
            <a:rPr lang="fr-FR" sz="1100" kern="1200" dirty="0" smtClean="0"/>
            <a:t>   </a:t>
          </a:r>
          <a:endParaRPr lang="fr-FR" sz="1100" kern="1200" dirty="0"/>
        </a:p>
      </dsp:txBody>
      <dsp:txXfrm>
        <a:off x="2062416" y="1214464"/>
        <a:ext cx="4913961" cy="1151006"/>
      </dsp:txXfrm>
    </dsp:sp>
    <dsp:sp modelId="{3173FE58-512B-465D-986C-D4D610647DD7}">
      <dsp:nvSpPr>
        <dsp:cNvPr id="0" name=""/>
        <dsp:cNvSpPr/>
      </dsp:nvSpPr>
      <dsp:spPr>
        <a:xfrm rot="5400000">
          <a:off x="1151735" y="3081827"/>
          <a:ext cx="537037" cy="627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EE636-5B63-4451-ABEE-0CE6435C4E50}">
      <dsp:nvSpPr>
        <dsp:cNvPr id="0" name=""/>
        <dsp:cNvSpPr/>
      </dsp:nvSpPr>
      <dsp:spPr>
        <a:xfrm>
          <a:off x="1030216" y="2328416"/>
          <a:ext cx="1828850" cy="6679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Collection des données</a:t>
          </a:r>
          <a:endParaRPr lang="fr-FR" sz="1600" kern="1200" dirty="0"/>
        </a:p>
      </dsp:txBody>
      <dsp:txXfrm>
        <a:off x="1062827" y="2361027"/>
        <a:ext cx="1763628" cy="602697"/>
      </dsp:txXfrm>
    </dsp:sp>
    <dsp:sp modelId="{639B2005-36E4-4BB3-9D03-3371E772C037}">
      <dsp:nvSpPr>
        <dsp:cNvPr id="0" name=""/>
        <dsp:cNvSpPr/>
      </dsp:nvSpPr>
      <dsp:spPr>
        <a:xfrm>
          <a:off x="2958105" y="2271793"/>
          <a:ext cx="4983839" cy="101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Composants des vêtements</a:t>
          </a:r>
          <a:endParaRPr lang="fr-FR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motif, formes, textures, etc.</a:t>
          </a:r>
          <a:endParaRPr lang="fr-FR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Ressources: </a:t>
          </a:r>
          <a:r>
            <a:rPr lang="fr-FR" sz="1100" kern="1200" dirty="0" err="1" smtClean="0"/>
            <a:t>google</a:t>
          </a:r>
          <a:r>
            <a:rPr lang="fr-FR" sz="1100" kern="1200" dirty="0" smtClean="0"/>
            <a:t> image, </a:t>
          </a:r>
          <a:r>
            <a:rPr lang="fr-FR" sz="1100" kern="1200" dirty="0" err="1" smtClean="0"/>
            <a:t>flicker</a:t>
          </a:r>
          <a:r>
            <a:rPr lang="fr-FR" sz="1100" kern="1200" dirty="0" smtClean="0"/>
            <a:t>, bing, etc.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Collections des vêtements venants des différentes marques (ex: ZARA, H&amp;M etc.)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Nettoyage des images</a:t>
          </a:r>
          <a:endParaRPr lang="fr-FR" sz="1100" kern="1200" dirty="0"/>
        </a:p>
      </dsp:txBody>
      <dsp:txXfrm>
        <a:off x="2958105" y="2271793"/>
        <a:ext cx="4983839" cy="1013077"/>
      </dsp:txXfrm>
    </dsp:sp>
    <dsp:sp modelId="{8A55F929-C4E2-4747-B018-577C378CB7A4}">
      <dsp:nvSpPr>
        <dsp:cNvPr id="0" name=""/>
        <dsp:cNvSpPr/>
      </dsp:nvSpPr>
      <dsp:spPr>
        <a:xfrm rot="5400000">
          <a:off x="2008544" y="4027832"/>
          <a:ext cx="528974" cy="6198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0AE61-BE74-4046-870A-CAB467A4FEB8}">
      <dsp:nvSpPr>
        <dsp:cNvPr id="0" name=""/>
        <dsp:cNvSpPr/>
      </dsp:nvSpPr>
      <dsp:spPr>
        <a:xfrm>
          <a:off x="1851452" y="3347551"/>
          <a:ext cx="1699401" cy="58205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Modélisation</a:t>
          </a:r>
          <a:endParaRPr lang="fr-FR" sz="1600" kern="1200" dirty="0"/>
        </a:p>
      </dsp:txBody>
      <dsp:txXfrm>
        <a:off x="1879871" y="3375970"/>
        <a:ext cx="1642563" cy="525216"/>
      </dsp:txXfrm>
    </dsp:sp>
    <dsp:sp modelId="{D6C6EE97-94C1-4CB9-9327-A410EFE824DC}">
      <dsp:nvSpPr>
        <dsp:cNvPr id="0" name=""/>
        <dsp:cNvSpPr/>
      </dsp:nvSpPr>
      <dsp:spPr>
        <a:xfrm>
          <a:off x="3633240" y="3293523"/>
          <a:ext cx="3931659" cy="75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Entrainement des </a:t>
          </a:r>
          <a:r>
            <a:rPr lang="fr-FR" sz="1100" kern="1200" dirty="0" err="1" smtClean="0"/>
            <a:t>classifers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Test de la performance de la connaissance de image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Comparaison entre différents algorithmes de </a:t>
          </a:r>
          <a:r>
            <a:rPr lang="fr-FR" sz="1100" kern="1200" dirty="0" err="1" smtClean="0"/>
            <a:t>Deep</a:t>
          </a:r>
          <a:r>
            <a:rPr lang="fr-FR" sz="1100" kern="1200" dirty="0" smtClean="0"/>
            <a:t> Learning et les services Watson et </a:t>
          </a:r>
          <a:r>
            <a:rPr lang="fr-FR" sz="1100" kern="1200" dirty="0" err="1" smtClean="0"/>
            <a:t>Tensorflow</a:t>
          </a:r>
          <a:endParaRPr lang="fr-FR" sz="1100" kern="1200" dirty="0"/>
        </a:p>
      </dsp:txBody>
      <dsp:txXfrm>
        <a:off x="3633240" y="3293523"/>
        <a:ext cx="3931659" cy="752654"/>
      </dsp:txXfrm>
    </dsp:sp>
    <dsp:sp modelId="{E3206A42-2813-4C45-8EA8-302407570C45}">
      <dsp:nvSpPr>
        <dsp:cNvPr id="0" name=""/>
        <dsp:cNvSpPr/>
      </dsp:nvSpPr>
      <dsp:spPr>
        <a:xfrm>
          <a:off x="2618671" y="4118406"/>
          <a:ext cx="1633463" cy="51890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Scoring</a:t>
          </a:r>
          <a:endParaRPr lang="fr-FR" sz="1400" b="1" kern="1200" dirty="0"/>
        </a:p>
      </dsp:txBody>
      <dsp:txXfrm>
        <a:off x="2644007" y="4143742"/>
        <a:ext cx="1582791" cy="468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1692AFF0-966E-4944-9B71-C3349F505074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2BEF044B-AA01-42EA-9159-7C8CE6C24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564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671F75ED-E255-404A-932D-7A621A57D8A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26" tIns="45714" rIns="91426" bIns="4571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C4E3ACA0-A57E-467F-A4C3-2040FFF32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36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3ACA0-A57E-467F-A4C3-2040FFF32C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2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3ACA0-A57E-467F-A4C3-2040FFF32C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31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" y="708"/>
            <a:ext cx="9145259" cy="5142792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2" y="971550"/>
            <a:ext cx="1700213" cy="4857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714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942975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21443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Event - Date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671513" y="2543176"/>
            <a:ext cx="6522244" cy="31361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 cap="all" baseline="0">
                <a:solidFill>
                  <a:schemeClr val="accent4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671513" y="2957513"/>
            <a:ext cx="6522244" cy="31361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Intervenant / Contact / Tel / Compte Twitter</a:t>
            </a:r>
          </a:p>
        </p:txBody>
      </p:sp>
    </p:spTree>
    <p:extLst>
      <p:ext uri="{BB962C8B-B14F-4D97-AF65-F5344CB8AC3E}">
        <p14:creationId xmlns:p14="http://schemas.microsoft.com/office/powerpoint/2010/main" val="3400749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pit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Triangle isocèle 5"/>
          <p:cNvSpPr/>
          <p:nvPr userDrawn="1"/>
        </p:nvSpPr>
        <p:spPr>
          <a:xfrm rot="5400000">
            <a:off x="-81000" y="260930"/>
            <a:ext cx="432000" cy="270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27000"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6598"/>
            <a:ext cx="270000" cy="378665"/>
          </a:xfrm>
        </p:spPr>
        <p:txBody>
          <a:bodyPr lIns="27000" tIns="0" rIns="0" bIns="0" anchor="ctr"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41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499" y="206598"/>
            <a:ext cx="7477506" cy="378665"/>
          </a:xfrm>
        </p:spPr>
        <p:txBody>
          <a:bodyPr/>
          <a:lstStyle>
            <a:lvl1pPr>
              <a:defRPr sz="23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89" y="-17104"/>
            <a:ext cx="825188" cy="85572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3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" y="708"/>
            <a:ext cx="9142741" cy="51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900" b="1" dirty="0">
                <a:solidFill>
                  <a:srgbClr val="CECA3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97A5-3EEF-4575-910E-F071F479627D}" type="slidenum">
              <a:rPr lang="fr-FR"/>
              <a:pPr>
                <a:defRPr/>
              </a:p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6305" y="206598"/>
            <a:ext cx="8082995" cy="37866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lang="fr-FR" dirty="0"/>
              <a:t>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9751" y="734072"/>
            <a:ext cx="8267700" cy="37879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1556737" y="4850998"/>
            <a:ext cx="3482266" cy="510"/>
          </a:xfrm>
          <a:prstGeom prst="line">
            <a:avLst/>
          </a:prstGeom>
          <a:ln>
            <a:solidFill>
              <a:srgbClr val="E8529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40250" y="4708812"/>
            <a:ext cx="3192408" cy="2738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/>
          <a:lstStyle>
            <a:lvl1pPr algn="l">
              <a:defRPr sz="700" i="1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292228" y="4708812"/>
            <a:ext cx="47942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algn="l" defTabSz="685800" rtl="0" eaLnBrk="1" latinLnBrk="0" hangingPunct="1">
              <a:defRPr lang="fr-FR" sz="7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8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5" r:id="rId5"/>
    <p:sldLayoutId id="2147483669" r:id="rId6"/>
  </p:sldLayoutIdLst>
  <p:hf hdr="0" dt="0"/>
  <p:txStyles>
    <p:titleStyle>
      <a:lvl1pPr marL="0" algn="l" defTabSz="685800" rtl="0" eaLnBrk="1" latinLnBrk="0" hangingPunct="1">
        <a:lnSpc>
          <a:spcPct val="90000"/>
        </a:lnSpc>
        <a:spcBef>
          <a:spcPct val="0"/>
        </a:spcBef>
        <a:buNone/>
        <a:defRPr lang="fr-FR" sz="2300" kern="1200" cap="small" baseline="0" dirty="0">
          <a:solidFill>
            <a:srgbClr val="008BD2"/>
          </a:solidFill>
          <a:latin typeface="+mj-lt"/>
          <a:ea typeface="+mn-ea"/>
          <a:cs typeface="+mn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750"/>
        </a:spcBef>
        <a:buSzPct val="150000"/>
        <a:buFontTx/>
        <a:buBlip>
          <a:blip r:embed="rId9"/>
        </a:buBlip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471488" indent="-200025" algn="l" defTabSz="685800" rtl="0" eaLnBrk="1" latinLnBrk="0" hangingPunct="1">
        <a:lnSpc>
          <a:spcPct val="100000"/>
        </a:lnSpc>
        <a:spcBef>
          <a:spcPts val="375"/>
        </a:spcBef>
        <a:buSzPct val="100000"/>
        <a:buFontTx/>
        <a:buBlip>
          <a:blip r:embed="rId10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742950" indent="-271463" algn="l" defTabSz="685800" rtl="0" eaLnBrk="1" latinLnBrk="0" hangingPunct="1">
        <a:lnSpc>
          <a:spcPct val="100000"/>
        </a:lnSpc>
        <a:spcBef>
          <a:spcPts val="375"/>
        </a:spcBef>
        <a:buSzPct val="80000"/>
        <a:buFontTx/>
        <a:buBlip>
          <a:blip r:embed="rId11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942975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214438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40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27/03/2017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671512" y="2543176"/>
            <a:ext cx="7158037" cy="313617"/>
          </a:xfrm>
        </p:spPr>
        <p:txBody>
          <a:bodyPr/>
          <a:lstStyle/>
          <a:p>
            <a:r>
              <a:rPr lang="fr-FR" dirty="0" smtClean="0"/>
              <a:t>Avancement du projet CIR Mode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Laurent LOMBE</a:t>
            </a:r>
          </a:p>
          <a:p>
            <a:r>
              <a:rPr lang="fr-FR" dirty="0" err="1" smtClean="0"/>
              <a:t>Yu</a:t>
            </a:r>
            <a:r>
              <a:rPr lang="fr-FR" dirty="0" smtClean="0"/>
              <a:t> LIU</a:t>
            </a:r>
          </a:p>
          <a:p>
            <a:r>
              <a:rPr lang="fr-FR" smtClean="0"/>
              <a:t>Nan ZHAO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45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 des données : Problème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540000" y="611026"/>
            <a:ext cx="8267400" cy="3788100"/>
          </a:xfrm>
        </p:spPr>
        <p:txBody>
          <a:bodyPr/>
          <a:lstStyle/>
          <a:p>
            <a:r>
              <a:rPr lang="fr-FR" dirty="0" smtClean="0"/>
              <a:t>Il y a trop des répertoires des patterns, les tailles de ces répertoires ne sont pas équivalentes. =&gt; Il y aura trop de </a:t>
            </a:r>
            <a:r>
              <a:rPr lang="fr-FR" dirty="0" err="1" smtClean="0"/>
              <a:t>classifiers</a:t>
            </a:r>
            <a:r>
              <a:rPr lang="fr-FR" dirty="0" smtClean="0"/>
              <a:t> à entrainer.</a:t>
            </a:r>
          </a:p>
          <a:p>
            <a:pPr lvl="1"/>
            <a:r>
              <a:rPr lang="fr-FR" dirty="0" smtClean="0"/>
              <a:t>Solution : </a:t>
            </a:r>
            <a:r>
              <a:rPr lang="fr-FR" dirty="0" smtClean="0"/>
              <a:t>réduire le nombre des répertoires et fusionner </a:t>
            </a:r>
            <a:r>
              <a:rPr lang="fr-FR" dirty="0" smtClean="0"/>
              <a:t>certains </a:t>
            </a:r>
            <a:r>
              <a:rPr lang="fr-FR" dirty="0" smtClean="0"/>
              <a:t>répertoires similaires </a:t>
            </a:r>
            <a:r>
              <a:rPr lang="fr-FR" dirty="0" smtClean="0"/>
              <a:t>entre eux </a:t>
            </a:r>
          </a:p>
          <a:p>
            <a:r>
              <a:rPr lang="fr-FR" dirty="0" smtClean="0"/>
              <a:t>Les résultats des recherches ne sont pas 100% corrects. =&gt; Des </a:t>
            </a:r>
            <a:r>
              <a:rPr lang="fr-FR" dirty="0"/>
              <a:t>b</a:t>
            </a:r>
            <a:r>
              <a:rPr lang="fr-FR" dirty="0" smtClean="0"/>
              <a:t>ruits existent pour chaque mot clé, influencent la précision des </a:t>
            </a:r>
            <a:r>
              <a:rPr lang="fr-FR" dirty="0" err="1" smtClean="0"/>
              <a:t>classifiers</a:t>
            </a:r>
            <a:r>
              <a:rPr lang="fr-FR" dirty="0" smtClean="0"/>
              <a:t> à entrainer. </a:t>
            </a:r>
          </a:p>
          <a:p>
            <a:pPr lvl="1"/>
            <a:r>
              <a:rPr lang="fr-FR" dirty="0" smtClean="0"/>
              <a:t>Exemple :</a:t>
            </a:r>
          </a:p>
          <a:p>
            <a:pPr lvl="1"/>
            <a:endParaRPr lang="fr-FR" dirty="0"/>
          </a:p>
          <a:p>
            <a:pPr marL="271463" lvl="1" indent="0">
              <a:buNone/>
            </a:pPr>
            <a:endParaRPr lang="fr-FR" dirty="0" smtClean="0">
              <a:solidFill>
                <a:srgbClr val="E85290"/>
              </a:solidFill>
            </a:endParaRPr>
          </a:p>
          <a:p>
            <a:pPr lvl="1"/>
            <a:endParaRPr lang="fr-FR" dirty="0"/>
          </a:p>
          <a:p>
            <a:pPr marL="271463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Solution : réaliser une classification afin de filtrer des images correspondant à la recherche</a:t>
            </a:r>
          </a:p>
          <a:p>
            <a:pPr lvl="1"/>
            <a:r>
              <a:rPr lang="fr-FR" u="sng" dirty="0"/>
              <a:t>U</a:t>
            </a:r>
            <a:r>
              <a:rPr lang="fr-FR" u="sng" dirty="0" smtClean="0"/>
              <a:t>ne </a:t>
            </a:r>
            <a:r>
              <a:rPr lang="fr-FR" i="1" u="sng" dirty="0" smtClean="0"/>
              <a:t>machine </a:t>
            </a:r>
            <a:r>
              <a:rPr lang="fr-FR" i="1" u="sng" dirty="0" err="1" smtClean="0"/>
              <a:t>learning</a:t>
            </a:r>
            <a:r>
              <a:rPr lang="fr-FR" u="sng" dirty="0" smtClean="0"/>
              <a:t> modèle</a:t>
            </a:r>
            <a:r>
              <a:rPr lang="fr-FR" dirty="0" smtClean="0"/>
              <a:t>, cette modèle sera testé et implémentée dans le Sprint </a:t>
            </a:r>
            <a:r>
              <a:rPr lang="fr-FR" dirty="0" smtClean="0"/>
              <a:t>3</a:t>
            </a:r>
          </a:p>
          <a:p>
            <a:pPr lvl="2"/>
            <a:r>
              <a:rPr lang="fr-FR" dirty="0" smtClean="0"/>
              <a:t>PCA + SVM</a:t>
            </a:r>
          </a:p>
          <a:p>
            <a:pPr lvl="2"/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6" name="Image 5" descr="circle_wr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59" y="2368915"/>
            <a:ext cx="888007" cy="1021208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3140720" y="2546577"/>
            <a:ext cx="1083004" cy="4429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 étoiles </a:t>
            </a:r>
            <a:endParaRPr lang="fr-FR" dirty="0"/>
          </a:p>
        </p:txBody>
      </p:sp>
      <p:sp>
        <p:nvSpPr>
          <p:cNvPr id="8" name="Flèche vers la droite 7"/>
          <p:cNvSpPr/>
          <p:nvPr/>
        </p:nvSpPr>
        <p:spPr>
          <a:xfrm>
            <a:off x="2904428" y="2704081"/>
            <a:ext cx="393819" cy="1575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smtClean="0">
                <a:solidFill>
                  <a:srgbClr val="FFC000"/>
                </a:solidFill>
              </a:rPr>
              <a:t>X</a:t>
            </a:r>
            <a:endParaRPr lang="fr-FR" sz="2400" dirty="0">
              <a:solidFill>
                <a:srgbClr val="FFC000"/>
              </a:solidFill>
            </a:endParaRPr>
          </a:p>
        </p:txBody>
      </p:sp>
      <p:pic>
        <p:nvPicPr>
          <p:cNvPr id="9" name="Image 8" descr="feu_motif_wr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62" y="2221724"/>
            <a:ext cx="1084854" cy="1240801"/>
          </a:xfrm>
          <a:prstGeom prst="rect">
            <a:avLst/>
          </a:prstGeom>
        </p:spPr>
      </p:pic>
      <p:pic>
        <p:nvPicPr>
          <p:cNvPr id="10" name="Image 9" descr="heart_fabric_wro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24" y="2219276"/>
            <a:ext cx="947081" cy="1183851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5488660" y="2521785"/>
            <a:ext cx="1083004" cy="4429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feu motif</a:t>
            </a:r>
            <a:endParaRPr lang="fr-FR" dirty="0"/>
          </a:p>
        </p:txBody>
      </p:sp>
      <p:sp>
        <p:nvSpPr>
          <p:cNvPr id="12" name="Flèche vers la droite 11"/>
          <p:cNvSpPr/>
          <p:nvPr/>
        </p:nvSpPr>
        <p:spPr>
          <a:xfrm>
            <a:off x="5272060" y="2659601"/>
            <a:ext cx="393819" cy="1575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FC000"/>
                </a:solidFill>
              </a:rPr>
              <a:t>X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962546" y="2516681"/>
            <a:ext cx="1083004" cy="4429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heart</a:t>
            </a:r>
            <a:r>
              <a:rPr lang="fr-FR" dirty="0" smtClean="0"/>
              <a:t> </a:t>
            </a:r>
            <a:r>
              <a:rPr lang="fr-FR" dirty="0" err="1" smtClean="0"/>
              <a:t>fabric</a:t>
            </a:r>
            <a:endParaRPr lang="fr-FR" dirty="0"/>
          </a:p>
        </p:txBody>
      </p:sp>
      <p:sp>
        <p:nvSpPr>
          <p:cNvPr id="14" name="Flèche vers la droite 13"/>
          <p:cNvSpPr/>
          <p:nvPr/>
        </p:nvSpPr>
        <p:spPr>
          <a:xfrm>
            <a:off x="7726254" y="2674185"/>
            <a:ext cx="393819" cy="1575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FC000"/>
                </a:solidFill>
              </a:rPr>
              <a:t>X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LogisticRegression</a:t>
            </a:r>
            <a:r>
              <a:rPr kumimoji="0" lang="fr-FR" altLang="fr-F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6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7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Avancement du Sprint 1 (p.3-p.5)</a:t>
            </a:r>
          </a:p>
          <a:p>
            <a:pPr lvl="1"/>
            <a:r>
              <a:rPr lang="fr-FR" dirty="0" smtClean="0"/>
              <a:t>Planning du projet</a:t>
            </a:r>
          </a:p>
          <a:p>
            <a:pPr lvl="1"/>
            <a:r>
              <a:rPr lang="fr-FR" dirty="0" smtClean="0"/>
              <a:t>Collection des données</a:t>
            </a:r>
          </a:p>
          <a:p>
            <a:pPr lvl="1"/>
            <a:r>
              <a:rPr lang="fr-FR" dirty="0" smtClean="0"/>
              <a:t>Méthodologie principale</a:t>
            </a:r>
          </a:p>
          <a:p>
            <a:r>
              <a:rPr lang="fr-FR" dirty="0" smtClean="0"/>
              <a:t>Avancement du </a:t>
            </a:r>
            <a:r>
              <a:rPr lang="fr-FR" smtClean="0"/>
              <a:t>Sprint 2 (p.6-p.10)</a:t>
            </a:r>
            <a:endParaRPr lang="fr-FR" dirty="0" smtClean="0"/>
          </a:p>
          <a:p>
            <a:pPr lvl="1"/>
            <a:r>
              <a:rPr lang="fr-FR" dirty="0" smtClean="0"/>
              <a:t>Verrous technologiques</a:t>
            </a:r>
          </a:p>
          <a:p>
            <a:pPr lvl="1"/>
            <a:r>
              <a:rPr lang="fr-FR" dirty="0" smtClean="0"/>
              <a:t>Création de la base des données</a:t>
            </a:r>
          </a:p>
          <a:p>
            <a:r>
              <a:rPr lang="fr-FR" dirty="0" smtClean="0"/>
              <a:t>Plus tard </a:t>
            </a:r>
            <a:r>
              <a:rPr lang="mr-IN" dirty="0" smtClean="0"/>
              <a:t>…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26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du projet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488343117"/>
              </p:ext>
            </p:extLst>
          </p:nvPr>
        </p:nvGraphicFramePr>
        <p:xfrm>
          <a:off x="185964" y="-568093"/>
          <a:ext cx="8737600" cy="46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488713" y="3396342"/>
            <a:ext cx="2811972" cy="723677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100" dirty="0" smtClean="0"/>
              <a:t>•Méthodes de </a:t>
            </a:r>
            <a:r>
              <a:rPr lang="fr-FR" sz="1100" i="1" dirty="0" err="1" smtClean="0"/>
              <a:t>scoring</a:t>
            </a:r>
            <a:r>
              <a:rPr lang="fr-FR" sz="1100" dirty="0" smtClean="0"/>
              <a:t> afin de donner un    </a:t>
            </a:r>
          </a:p>
          <a:p>
            <a:r>
              <a:rPr lang="fr-FR" sz="1100" dirty="0"/>
              <a:t> </a:t>
            </a:r>
            <a:r>
              <a:rPr lang="fr-FR" sz="1100" dirty="0" smtClean="0"/>
              <a:t>poids d’importance à chaque vêtement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8562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 des données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" y="3264217"/>
            <a:ext cx="1829533" cy="1222499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527312" y="783488"/>
            <a:ext cx="1346546" cy="1409652"/>
            <a:chOff x="1544491" y="1014292"/>
            <a:chExt cx="1111623" cy="1249937"/>
          </a:xfrm>
        </p:grpSpPr>
        <p:sp>
          <p:nvSpPr>
            <p:cNvPr id="7" name="Rectangle 6"/>
            <p:cNvSpPr/>
            <p:nvPr/>
          </p:nvSpPr>
          <p:spPr>
            <a:xfrm>
              <a:off x="1544491" y="1014292"/>
              <a:ext cx="806823" cy="9451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6891" y="1166692"/>
              <a:ext cx="806823" cy="9451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9291" y="1319092"/>
              <a:ext cx="806823" cy="94513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…</a:t>
              </a:r>
            </a:p>
            <a:p>
              <a:pPr algn="ctr"/>
              <a:r>
                <a:rPr lang="fr-FR" sz="1100" dirty="0" smtClean="0"/>
                <a:t>url/image</a:t>
              </a:r>
            </a:p>
            <a:p>
              <a:pPr algn="ctr"/>
              <a:r>
                <a:rPr lang="fr-FR" sz="1100" dirty="0" smtClean="0"/>
                <a:t>…</a:t>
              </a:r>
              <a:endParaRPr lang="fr-FR" sz="1100" dirty="0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57886">
            <a:off x="2067772" y="2295698"/>
            <a:ext cx="897951" cy="89795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7629">
            <a:off x="3615045" y="2083182"/>
            <a:ext cx="897951" cy="89795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933761" y="2670815"/>
            <a:ext cx="1682803" cy="355398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dirty="0" err="1" smtClean="0">
                <a:latin typeface="+mj-lt"/>
              </a:rPr>
              <a:t>Scrapy</a:t>
            </a:r>
            <a:r>
              <a:rPr lang="fr-FR" sz="1200" dirty="0" smtClean="0">
                <a:latin typeface="+mj-lt"/>
              </a:rPr>
              <a:t> des moteurs des images</a:t>
            </a:r>
            <a:endParaRPr lang="fr-FR" sz="1200" dirty="0"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31115" y="941763"/>
            <a:ext cx="2543222" cy="992979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dirty="0" smtClean="0">
                <a:latin typeface="+mj-lt"/>
              </a:rPr>
              <a:t>Deux type de Ressources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+mj-lt"/>
              </a:rPr>
              <a:t>Images </a:t>
            </a:r>
            <a:r>
              <a:rPr lang="fr-FR" sz="1200" dirty="0" err="1" smtClean="0">
                <a:latin typeface="+mj-lt"/>
              </a:rPr>
              <a:t>search</a:t>
            </a:r>
            <a:r>
              <a:rPr lang="fr-FR" sz="1200" dirty="0" smtClean="0">
                <a:latin typeface="+mj-lt"/>
              </a:rPr>
              <a:t>: </a:t>
            </a:r>
            <a:r>
              <a:rPr lang="fr-FR" sz="1200" dirty="0" err="1" smtClean="0">
                <a:latin typeface="+mj-lt"/>
              </a:rPr>
              <a:t>google</a:t>
            </a:r>
            <a:r>
              <a:rPr lang="fr-FR" sz="1200" dirty="0" smtClean="0">
                <a:latin typeface="+mj-lt"/>
              </a:rPr>
              <a:t>, </a:t>
            </a:r>
            <a:r>
              <a:rPr lang="fr-FR" sz="1200" dirty="0" err="1" smtClean="0">
                <a:latin typeface="+mj-lt"/>
              </a:rPr>
              <a:t>flicker</a:t>
            </a:r>
            <a:r>
              <a:rPr lang="fr-FR" sz="1200" dirty="0" smtClean="0">
                <a:latin typeface="+mj-lt"/>
              </a:rPr>
              <a:t>, bing, </a:t>
            </a:r>
            <a:r>
              <a:rPr lang="fr-FR" sz="1200" dirty="0" err="1" smtClean="0">
                <a:latin typeface="+mj-lt"/>
              </a:rPr>
              <a:t>yahoo</a:t>
            </a:r>
            <a:r>
              <a:rPr lang="fr-FR" sz="1200" dirty="0" smtClean="0">
                <a:latin typeface="+mj-lt"/>
              </a:rPr>
              <a:t>, </a:t>
            </a:r>
            <a:r>
              <a:rPr lang="fr-FR" sz="1200" dirty="0" err="1" smtClean="0">
                <a:latin typeface="+mj-lt"/>
              </a:rPr>
              <a:t>kiddle</a:t>
            </a:r>
            <a:r>
              <a:rPr lang="fr-FR" sz="1200" dirty="0" smtClean="0">
                <a:latin typeface="+mj-lt"/>
              </a:rPr>
              <a:t>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+mj-lt"/>
              </a:rPr>
              <a:t>Sites des marques des vêtements: Zara, H&amp;M, etc.</a:t>
            </a:r>
            <a:endParaRPr lang="fr-FR" sz="1200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86754" y="1734326"/>
            <a:ext cx="1682803" cy="355398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dirty="0" smtClean="0">
                <a:latin typeface="+mj-lt"/>
              </a:rPr>
              <a:t>Télécharger des images à local</a:t>
            </a:r>
            <a:endParaRPr lang="fr-FR" sz="1200" dirty="0"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814712" y="4070391"/>
            <a:ext cx="1682803" cy="355398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b="1" dirty="0" smtClean="0">
                <a:latin typeface="+mj-lt"/>
              </a:rPr>
              <a:t>python</a:t>
            </a:r>
            <a:endParaRPr lang="fr-FR" sz="1200" b="1" dirty="0">
              <a:latin typeface="+mj-lt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4503108" y="69157"/>
            <a:ext cx="3850898" cy="4639655"/>
            <a:chOff x="4072804" y="69157"/>
            <a:chExt cx="3850898" cy="4639655"/>
          </a:xfrm>
        </p:grpSpPr>
        <p:grpSp>
          <p:nvGrpSpPr>
            <p:cNvPr id="28" name="Groupe 27"/>
            <p:cNvGrpSpPr/>
            <p:nvPr/>
          </p:nvGrpSpPr>
          <p:grpSpPr>
            <a:xfrm>
              <a:off x="4072804" y="967752"/>
              <a:ext cx="1567278" cy="3166258"/>
              <a:chOff x="4072804" y="967752"/>
              <a:chExt cx="1567278" cy="3166258"/>
            </a:xfrm>
          </p:grpSpPr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2804" y="2111828"/>
                <a:ext cx="1112393" cy="857341"/>
              </a:xfrm>
              <a:prstGeom prst="rect">
                <a:avLst/>
              </a:prstGeom>
            </p:spPr>
          </p:pic>
          <p:sp>
            <p:nvSpPr>
              <p:cNvPr id="17" name="Accolade ouvrante 16"/>
              <p:cNvSpPr/>
              <p:nvPr/>
            </p:nvSpPr>
            <p:spPr>
              <a:xfrm>
                <a:off x="5152149" y="967752"/>
                <a:ext cx="487933" cy="316625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192988" y="2969170"/>
                <a:ext cx="1156825" cy="355398"/>
              </a:xfrm>
              <a:prstGeom prst="rect">
                <a:avLst/>
              </a:prstGeom>
              <a:noFill/>
            </p:spPr>
            <p:txBody>
              <a:bodyPr wrap="square" lIns="72000" tIns="72000" rIns="72000" bIns="72000" rtlCol="0" anchor="ctr">
                <a:noAutofit/>
              </a:bodyPr>
              <a:lstStyle/>
              <a:p>
                <a:r>
                  <a:rPr lang="fr-FR" sz="1200" dirty="0" smtClean="0">
                    <a:latin typeface="+mj-lt"/>
                  </a:rPr>
                  <a:t>Deux types des images</a:t>
                </a:r>
                <a:endParaRPr lang="fr-FR" sz="1200" dirty="0">
                  <a:latin typeface="+mj-lt"/>
                </a:endParaRPr>
              </a:p>
            </p:txBody>
          </p:sp>
        </p:grpSp>
        <p:grpSp>
          <p:nvGrpSpPr>
            <p:cNvPr id="29" name="Groupe 28"/>
            <p:cNvGrpSpPr/>
            <p:nvPr/>
          </p:nvGrpSpPr>
          <p:grpSpPr>
            <a:xfrm>
              <a:off x="5640082" y="69157"/>
              <a:ext cx="2283620" cy="4639655"/>
              <a:chOff x="5640082" y="69157"/>
              <a:chExt cx="2283620" cy="4639655"/>
            </a:xfrm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5640082" y="69157"/>
                <a:ext cx="1280670" cy="219507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Pois</a:t>
                </a:r>
              </a:p>
              <a:p>
                <a:pPr algn="ctr"/>
                <a:r>
                  <a:rPr lang="fr-FR" sz="1100" dirty="0" smtClean="0"/>
                  <a:t>Rayure</a:t>
                </a:r>
              </a:p>
              <a:p>
                <a:pPr algn="ctr"/>
                <a:r>
                  <a:rPr lang="fr-FR" sz="1100" dirty="0" smtClean="0"/>
                  <a:t>Carreau</a:t>
                </a:r>
              </a:p>
              <a:p>
                <a:pPr algn="ctr"/>
                <a:r>
                  <a:rPr lang="fr-FR" sz="1100" dirty="0" smtClean="0"/>
                  <a:t>Dentelle</a:t>
                </a:r>
              </a:p>
              <a:p>
                <a:pPr algn="ctr"/>
                <a:r>
                  <a:rPr lang="fr-FR" sz="1100" dirty="0" smtClean="0"/>
                  <a:t>Fleur</a:t>
                </a:r>
              </a:p>
              <a:p>
                <a:pPr algn="ctr"/>
                <a:r>
                  <a:rPr lang="fr-FR" sz="1100" dirty="0" smtClean="0"/>
                  <a:t>Papillon</a:t>
                </a:r>
              </a:p>
              <a:p>
                <a:pPr algn="ctr"/>
                <a:r>
                  <a:rPr lang="fr-FR" sz="1100" dirty="0" smtClean="0"/>
                  <a:t>Plant</a:t>
                </a:r>
              </a:p>
              <a:p>
                <a:pPr algn="ctr"/>
                <a:r>
                  <a:rPr lang="fr-FR" sz="1100" dirty="0" smtClean="0"/>
                  <a:t>Cœur</a:t>
                </a:r>
              </a:p>
              <a:p>
                <a:pPr algn="ctr"/>
                <a:r>
                  <a:rPr lang="fr-FR" sz="1100" dirty="0" smtClean="0"/>
                  <a:t>Plume</a:t>
                </a:r>
              </a:p>
              <a:p>
                <a:pPr algn="ctr"/>
                <a:r>
                  <a:rPr lang="fr-FR" sz="1100" dirty="0" err="1" smtClean="0"/>
                  <a:t>Chiodri</a:t>
                </a:r>
                <a:endParaRPr lang="fr-FR" sz="1100" dirty="0" smtClean="0"/>
              </a:p>
              <a:p>
                <a:pPr algn="ctr"/>
                <a:r>
                  <a:rPr lang="fr-FR" sz="1100" dirty="0" smtClean="0"/>
                  <a:t>Flamme</a:t>
                </a:r>
              </a:p>
              <a:p>
                <a:pPr algn="ctr"/>
                <a:r>
                  <a:rPr lang="fr-FR" sz="1100" dirty="0" smtClean="0"/>
                  <a:t>vague</a:t>
                </a:r>
              </a:p>
              <a:p>
                <a:pPr algn="ctr"/>
                <a:r>
                  <a:rPr lang="fr-FR" sz="1100" dirty="0" smtClean="0"/>
                  <a:t>…</a:t>
                </a:r>
                <a:endParaRPr lang="fr-FR" sz="1100" dirty="0"/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5640082" y="3094040"/>
                <a:ext cx="1283233" cy="161477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Chemise</a:t>
                </a:r>
              </a:p>
              <a:p>
                <a:pPr algn="ctr"/>
                <a:r>
                  <a:rPr lang="fr-FR" sz="1100" dirty="0"/>
                  <a:t>T</a:t>
                </a:r>
                <a:r>
                  <a:rPr lang="fr-FR" sz="1100" dirty="0" smtClean="0"/>
                  <a:t>op</a:t>
                </a:r>
              </a:p>
              <a:p>
                <a:pPr algn="ctr"/>
                <a:r>
                  <a:rPr lang="fr-FR" sz="1100" dirty="0" smtClean="0"/>
                  <a:t>Blouson</a:t>
                </a:r>
              </a:p>
              <a:p>
                <a:pPr algn="ctr"/>
                <a:r>
                  <a:rPr lang="fr-FR" sz="1100" dirty="0" smtClean="0"/>
                  <a:t>T-shirt</a:t>
                </a:r>
              </a:p>
              <a:p>
                <a:pPr algn="ctr"/>
                <a:r>
                  <a:rPr lang="fr-FR" sz="1100" dirty="0" err="1" smtClean="0"/>
                  <a:t>Knitwear</a:t>
                </a:r>
                <a:endParaRPr lang="fr-FR" sz="1100" dirty="0" smtClean="0"/>
              </a:p>
              <a:p>
                <a:pPr algn="ctr"/>
                <a:r>
                  <a:rPr lang="fr-FR" sz="1100" dirty="0" smtClean="0"/>
                  <a:t>Pull</a:t>
                </a:r>
              </a:p>
              <a:p>
                <a:pPr algn="ctr"/>
                <a:r>
                  <a:rPr lang="fr-FR" sz="1100" dirty="0" smtClean="0"/>
                  <a:t>Débardeur</a:t>
                </a:r>
              </a:p>
              <a:p>
                <a:pPr algn="ctr"/>
                <a:r>
                  <a:rPr lang="fr-FR" sz="1100" dirty="0" smtClean="0"/>
                  <a:t>…</a:t>
                </a: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6735409" y="891649"/>
                <a:ext cx="1156825" cy="3553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72000" tIns="72000" rIns="72000" bIns="72000" rtlCol="0" anchor="ctr">
                <a:noAutofit/>
              </a:bodyPr>
              <a:lstStyle/>
              <a:p>
                <a:r>
                  <a:rPr lang="fr-FR" sz="1200" dirty="0" err="1" smtClean="0">
                    <a:latin typeface="+mj-lt"/>
                  </a:rPr>
                  <a:t>Classifers</a:t>
                </a:r>
                <a:r>
                  <a:rPr lang="fr-FR" sz="1200" dirty="0" smtClean="0">
                    <a:latin typeface="+mj-lt"/>
                  </a:rPr>
                  <a:t> des </a:t>
                </a:r>
              </a:p>
              <a:p>
                <a:r>
                  <a:rPr lang="fr-FR" sz="1200" dirty="0" smtClean="0">
                    <a:latin typeface="+mj-lt"/>
                  </a:rPr>
                  <a:t>patterns </a:t>
                </a:r>
                <a:endParaRPr lang="fr-FR" sz="1200" dirty="0">
                  <a:latin typeface="+mj-lt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6766877" y="3714993"/>
                <a:ext cx="1156825" cy="3553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72000" tIns="72000" rIns="72000" bIns="72000" rtlCol="0" anchor="ctr">
                <a:noAutofit/>
              </a:bodyPr>
              <a:lstStyle/>
              <a:p>
                <a:r>
                  <a:rPr lang="fr-FR" sz="1200" dirty="0" smtClean="0">
                    <a:latin typeface="+mj-lt"/>
                  </a:rPr>
                  <a:t>Vêtements des test </a:t>
                </a:r>
                <a:endParaRPr lang="fr-FR" sz="1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516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principale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41829" y="1719942"/>
            <a:ext cx="1915886" cy="20322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167742" y="772874"/>
            <a:ext cx="3227612" cy="3892396"/>
            <a:chOff x="2442028" y="736589"/>
            <a:chExt cx="3227612" cy="389239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2812141" y="736589"/>
              <a:ext cx="2507344" cy="389239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/>
                <a:t>Ensemble des </a:t>
              </a:r>
              <a:r>
                <a:rPr lang="fr-FR" i="1" dirty="0" err="1" smtClean="0"/>
                <a:t>classifers</a:t>
              </a:r>
              <a:endParaRPr lang="fr-FR" i="1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34228" y="1177466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Motif pois</a:t>
              </a:r>
              <a:endParaRPr lang="fr-FR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534228" y="1795609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Motif fleur</a:t>
              </a:r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534228" y="2415563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Rayure </a:t>
              </a:r>
              <a:endParaRPr lang="fr-FR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534229" y="3032946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Motif </a:t>
              </a:r>
              <a:r>
                <a:rPr lang="fr-FR" dirty="0" smtClean="0"/>
                <a:t>cœur</a:t>
              </a:r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534228" y="3650329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Autre motif</a:t>
              </a:r>
              <a:endParaRPr lang="fr-FR" dirty="0"/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2442028" y="2404142"/>
              <a:ext cx="682171" cy="4473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4987469" y="2425156"/>
              <a:ext cx="682171" cy="4473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à coins arrondis 15"/>
          <p:cNvSpPr/>
          <p:nvPr/>
        </p:nvSpPr>
        <p:spPr>
          <a:xfrm>
            <a:off x="6542940" y="1745576"/>
            <a:ext cx="1750159" cy="20065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Composants détectés: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306289" y="1502229"/>
            <a:ext cx="1035328" cy="435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145658" y="529225"/>
            <a:ext cx="1317138" cy="627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Recognition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862168" y="1464122"/>
            <a:ext cx="1035328" cy="435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68713" y="830296"/>
            <a:ext cx="2999029" cy="426899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600" dirty="0" smtClean="0">
                <a:solidFill>
                  <a:srgbClr val="E85290"/>
                </a:solidFill>
                <a:latin typeface="+mj-lt"/>
              </a:rPr>
              <a:t>Détection des composants sur un vêtement …</a:t>
            </a:r>
            <a:endParaRPr lang="fr-FR" sz="1600" dirty="0">
              <a:solidFill>
                <a:srgbClr val="E85290"/>
              </a:solidFill>
              <a:latin typeface="+mj-lt"/>
            </a:endParaRP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64819"/>
              </p:ext>
            </p:extLst>
          </p:nvPr>
        </p:nvGraphicFramePr>
        <p:xfrm>
          <a:off x="6818684" y="2472312"/>
          <a:ext cx="1198670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99335"/>
                <a:gridCol w="599335"/>
              </a:tblGrid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items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score</a:t>
                      </a:r>
                      <a:endParaRPr lang="fr-FR" sz="1200" dirty="0"/>
                    </a:p>
                  </a:txBody>
                  <a:tcPr/>
                </a:tc>
              </a:tr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pois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0,95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fleur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0,25</a:t>
                      </a:r>
                      <a:endParaRPr lang="fr-FR" sz="1200" dirty="0"/>
                    </a:p>
                  </a:txBody>
                  <a:tcPr/>
                </a:tc>
              </a:tr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autre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…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4" y="2024743"/>
            <a:ext cx="1654685" cy="165468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720886" y="4310743"/>
            <a:ext cx="1003631" cy="35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Watson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873168" y="4333309"/>
            <a:ext cx="1050145" cy="35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Tensorflow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49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Verrous Technologiques : Volumétrie des Images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Image 5" descr="google_images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0" y="766349"/>
            <a:ext cx="4101336" cy="252155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479699" y="580798"/>
            <a:ext cx="4184333" cy="39080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538776" y="649705"/>
            <a:ext cx="4066184" cy="3770260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Moteurs de recherche des images modernes : un </a:t>
            </a:r>
            <a:r>
              <a:rPr lang="fr-FR" i="1" dirty="0" err="1" smtClean="0">
                <a:latin typeface="+mj-lt"/>
              </a:rPr>
              <a:t>framework</a:t>
            </a:r>
            <a:r>
              <a:rPr lang="fr-FR" i="1" dirty="0" smtClean="0">
                <a:latin typeface="+mj-lt"/>
              </a:rPr>
              <a:t> web</a:t>
            </a:r>
            <a:r>
              <a:rPr lang="fr-FR" dirty="0" smtClean="0">
                <a:latin typeface="+mj-lt"/>
              </a:rPr>
              <a:t> </a:t>
            </a:r>
            <a:r>
              <a:rPr lang="fr-FR" b="1" dirty="0" smtClean="0">
                <a:latin typeface="+mj-lt"/>
              </a:rPr>
              <a:t>dynamique</a:t>
            </a:r>
            <a:r>
              <a:rPr lang="fr-FR" dirty="0" smtClean="0">
                <a:latin typeface="+mj-lt"/>
              </a:rPr>
              <a:t>, les résultats de la recherche sont envoyés par </a:t>
            </a:r>
            <a:r>
              <a:rPr lang="fr-FR" b="1" dirty="0" smtClean="0">
                <a:latin typeface="+mj-lt"/>
              </a:rPr>
              <a:t>un flux dynamique</a:t>
            </a:r>
            <a:r>
              <a:rPr lang="fr-FR" dirty="0" smtClean="0">
                <a:latin typeface="+mj-lt"/>
              </a:rPr>
              <a:t> (ex: clique bouton pour afficher plus de résultats).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Le package </a:t>
            </a:r>
            <a:r>
              <a:rPr lang="fr-FR" i="1" dirty="0" err="1" smtClean="0">
                <a:latin typeface="+mj-lt"/>
              </a:rPr>
              <a:t>scrapy</a:t>
            </a:r>
            <a:r>
              <a:rPr lang="fr-FR" dirty="0" smtClean="0">
                <a:latin typeface="+mj-lt"/>
              </a:rPr>
              <a:t> ne peut pas récupérer ces flux dynamiques.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Les images récupérés depuis ces </a:t>
            </a:r>
            <a:r>
              <a:rPr lang="fr-FR" i="1" dirty="0" err="1" smtClean="0">
                <a:latin typeface="+mj-lt"/>
              </a:rPr>
              <a:t>frameworks</a:t>
            </a:r>
            <a:r>
              <a:rPr lang="fr-FR" i="1" dirty="0" smtClean="0">
                <a:latin typeface="+mj-lt"/>
              </a:rPr>
              <a:t> web</a:t>
            </a:r>
            <a:r>
              <a:rPr lang="fr-FR" dirty="0" smtClean="0">
                <a:latin typeface="+mj-lt"/>
              </a:rPr>
              <a:t> dynamiques sont des </a:t>
            </a:r>
            <a:r>
              <a:rPr lang="fr-FR" b="1" dirty="0" smtClean="0">
                <a:latin typeface="+mj-lt"/>
              </a:rPr>
              <a:t>liens vers des images statiques</a:t>
            </a:r>
            <a:r>
              <a:rPr lang="fr-FR" dirty="0" smtClean="0">
                <a:latin typeface="+mj-lt"/>
              </a:rPr>
              <a:t> qui sont limités à </a:t>
            </a:r>
            <a:r>
              <a:rPr lang="fr-FR" b="1" dirty="0" smtClean="0">
                <a:latin typeface="+mj-lt"/>
              </a:rPr>
              <a:t>20 ou 30 maximum</a:t>
            </a:r>
            <a:r>
              <a:rPr lang="fr-FR" dirty="0" smtClean="0">
                <a:latin typeface="+mj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Combinaison des mots : cette proposition n’augmente pas beaucoup la volumétrie des images recherchées. En plus les images retournées ne correspondent pas au mot clé. </a:t>
            </a:r>
          </a:p>
          <a:p>
            <a:pPr marL="628650" lvl="1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Cette proposition n’est pas réalisable.   </a:t>
            </a:r>
          </a:p>
        </p:txBody>
      </p:sp>
      <p:sp>
        <p:nvSpPr>
          <p:cNvPr id="9" name="Flèche vers la droite 8"/>
          <p:cNvSpPr/>
          <p:nvPr/>
        </p:nvSpPr>
        <p:spPr>
          <a:xfrm>
            <a:off x="4784908" y="4065580"/>
            <a:ext cx="433202" cy="2264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56557" y="3465094"/>
            <a:ext cx="2973338" cy="12797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recherche des images dynamique (appliqué par </a:t>
            </a:r>
            <a:r>
              <a:rPr lang="fr-FR" dirty="0" err="1" smtClean="0"/>
              <a:t>google</a:t>
            </a:r>
            <a:r>
              <a:rPr lang="fr-FR" dirty="0" smtClean="0"/>
              <a:t>, </a:t>
            </a:r>
            <a:r>
              <a:rPr lang="fr-FR" dirty="0" err="1" smtClean="0"/>
              <a:t>flicker</a:t>
            </a:r>
            <a:r>
              <a:rPr lang="fr-FR" dirty="0" smtClean="0"/>
              <a:t>, bing, etc.)</a:t>
            </a:r>
          </a:p>
          <a:p>
            <a:pPr algn="ctr"/>
            <a:r>
              <a:rPr lang="fr-FR" dirty="0" smtClean="0"/>
              <a:t>«plus de résultats» c’est l’action pour demander un flux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10" idx="0"/>
          </p:cNvCxnSpPr>
          <p:nvPr/>
        </p:nvCxnSpPr>
        <p:spPr>
          <a:xfrm flipV="1">
            <a:off x="2343226" y="3041802"/>
            <a:ext cx="1" cy="42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7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3662523" y="630017"/>
            <a:ext cx="5227950" cy="26381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Verrous Technologiques : Volumétrie des Images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6" name="Image 5" descr="dogpile_images_sear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0" y="639862"/>
            <a:ext cx="3229320" cy="402503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51133" y="462672"/>
            <a:ext cx="5109810" cy="285476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Une solution la plus adaptée : un moteur de recherche des images traditionnel donc </a:t>
            </a:r>
            <a:r>
              <a:rPr lang="fr-FR" b="1" dirty="0" smtClean="0">
                <a:latin typeface="+mj-lt"/>
              </a:rPr>
              <a:t>un moteur de recherche statique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Pour un moteur de rechercher statique, les liens vers les résultats sont </a:t>
            </a:r>
            <a:r>
              <a:rPr lang="fr-FR" b="1" dirty="0" smtClean="0">
                <a:latin typeface="+mj-lt"/>
              </a:rPr>
              <a:t>intégrés</a:t>
            </a:r>
            <a:r>
              <a:rPr lang="fr-FR" dirty="0" smtClean="0">
                <a:latin typeface="+mj-lt"/>
              </a:rPr>
              <a:t> dans le </a:t>
            </a:r>
            <a:r>
              <a:rPr lang="fr-FR" i="1" dirty="0" err="1" smtClean="0">
                <a:latin typeface="+mj-lt"/>
              </a:rPr>
              <a:t>framework</a:t>
            </a:r>
            <a:r>
              <a:rPr lang="fr-FR" i="1" dirty="0" smtClean="0">
                <a:latin typeface="+mj-lt"/>
              </a:rPr>
              <a:t> web</a:t>
            </a:r>
            <a:r>
              <a:rPr lang="fr-FR" dirty="0" smtClean="0">
                <a:latin typeface="+mj-lt"/>
              </a:rPr>
              <a:t>, retournés avec le code HTML du page web. Avec ceci, le package de </a:t>
            </a:r>
            <a:r>
              <a:rPr lang="fr-FR" i="1" dirty="0" err="1" smtClean="0">
                <a:latin typeface="+mj-lt"/>
              </a:rPr>
              <a:t>scrapy</a:t>
            </a:r>
            <a:r>
              <a:rPr lang="fr-FR" dirty="0" smtClean="0">
                <a:latin typeface="+mj-lt"/>
              </a:rPr>
              <a:t> peut fonctionner.</a:t>
            </a:r>
            <a:endParaRPr lang="fr-FR" dirty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fr-FR" b="1" dirty="0" err="1" smtClean="0">
                <a:latin typeface="+mj-lt"/>
              </a:rPr>
              <a:t>Dogpile.com</a:t>
            </a:r>
            <a:r>
              <a:rPr lang="fr-FR" dirty="0" smtClean="0">
                <a:latin typeface="+mj-lt"/>
              </a:rPr>
              <a:t> :  un moteur de recherche statique, avec une quantité des réponses acceptables</a:t>
            </a:r>
            <a:endParaRPr lang="fr-FR" dirty="0">
              <a:latin typeface="+mj-lt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820051" y="3406031"/>
            <a:ext cx="2894575" cy="12501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Dans un moteur de recherche statique, les résultats sont affichés sur plusieurs pages et le nombre total des pages est indiqué par le moteur de recherche</a:t>
            </a:r>
            <a:endParaRPr lang="fr-FR" dirty="0"/>
          </a:p>
        </p:txBody>
      </p:sp>
      <p:pic>
        <p:nvPicPr>
          <p:cNvPr id="9" name="Image 8" descr="dogpil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71" y="2719783"/>
            <a:ext cx="1749163" cy="433736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stCxn id="8" idx="1"/>
          </p:cNvCxnSpPr>
          <p:nvPr/>
        </p:nvCxnSpPr>
        <p:spPr>
          <a:xfrm flipH="1">
            <a:off x="1919871" y="4031126"/>
            <a:ext cx="1900180" cy="428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8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la base des données: motif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27554"/>
              </p:ext>
            </p:extLst>
          </p:nvPr>
        </p:nvGraphicFramePr>
        <p:xfrm>
          <a:off x="2264463" y="630250"/>
          <a:ext cx="6527560" cy="451325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89818"/>
                <a:gridCol w="5437742"/>
              </a:tblGrid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Motif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Mots </a:t>
                      </a:r>
                      <a:r>
                        <a:rPr lang="en-US" sz="800" u="none" strike="noStrike" dirty="0" err="1">
                          <a:effectLst/>
                        </a:rPr>
                        <a:t>Cles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 err="1">
                          <a:effectLst/>
                        </a:rPr>
                        <a:t>soleil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soleil',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sun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sun</a:t>
                      </a:r>
                      <a:r>
                        <a:rPr lang="nl-NL" sz="800" u="none" strike="noStrike" dirty="0">
                          <a:effectLst/>
                        </a:rPr>
                        <a:t>',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pois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’</a:t>
                      </a:r>
                      <a:r>
                        <a:rPr lang="nl-NL" sz="800" u="none" strike="noStrike" dirty="0" err="1" smtClean="0">
                          <a:effectLst/>
                        </a:rPr>
                        <a:t>motif</a:t>
                      </a:r>
                      <a:r>
                        <a:rPr lang="nl-NL" sz="800" u="none" strike="noStrike" dirty="0" smtClean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pois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spot', 'spot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pois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tissu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 err="1" smtClean="0">
                          <a:effectLst/>
                        </a:rPr>
                        <a:t>rayure</a:t>
                      </a:r>
                      <a:r>
                        <a:rPr lang="tr-TR" sz="800" u="none" strike="noStrike" dirty="0" smtClean="0">
                          <a:effectLst/>
                        </a:rPr>
                        <a:t> 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 err="1">
                          <a:effectLst/>
                        </a:rPr>
                        <a:t>rayure</a:t>
                      </a:r>
                      <a:r>
                        <a:rPr lang="en-US" sz="800" u="none" strike="noStrike" dirty="0">
                          <a:effectLst/>
                        </a:rPr>
                        <a:t>', 'pattern strips', '</a:t>
                      </a:r>
                      <a:r>
                        <a:rPr lang="en-US" sz="800" u="none" strike="noStrike" dirty="0" err="1">
                          <a:effectLst/>
                        </a:rPr>
                        <a:t>rayure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carrés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’motif </a:t>
                      </a:r>
                      <a:r>
                        <a:rPr lang="en-US" sz="800" u="none" strike="noStrike" dirty="0" err="1">
                          <a:effectLst/>
                        </a:rPr>
                        <a:t>carrés</a:t>
                      </a:r>
                      <a:r>
                        <a:rPr lang="en-US" sz="800" u="none" strike="noStrike" dirty="0">
                          <a:effectLst/>
                        </a:rPr>
                        <a:t>', 'pattern squares', 'squares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detelle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800" u="none" strike="noStrike" dirty="0" smtClean="0">
                          <a:effectLst/>
                        </a:rPr>
                        <a:t> ’</a:t>
                      </a:r>
                      <a:r>
                        <a:rPr lang="es-ES_tradnl" sz="800" u="none" strike="noStrike" dirty="0" err="1" smtClean="0">
                          <a:effectLst/>
                        </a:rPr>
                        <a:t>motif</a:t>
                      </a:r>
                      <a:r>
                        <a:rPr lang="es-ES_tradnl" sz="800" u="none" strike="noStrike" dirty="0" smtClean="0">
                          <a:effectLst/>
                        </a:rPr>
                        <a:t> </a:t>
                      </a:r>
                      <a:r>
                        <a:rPr lang="es-ES_tradnl" sz="800" u="none" strike="noStrike" dirty="0">
                          <a:effectLst/>
                        </a:rPr>
                        <a:t>dentelle', '</a:t>
                      </a:r>
                      <a:r>
                        <a:rPr lang="es-ES_tradnl" sz="800" u="none" strike="noStrike" dirty="0" err="1">
                          <a:effectLst/>
                        </a:rPr>
                        <a:t>pattern</a:t>
                      </a:r>
                      <a:r>
                        <a:rPr lang="es-ES_tradnl" sz="800" u="none" strike="noStrike" dirty="0">
                          <a:effectLst/>
                        </a:rPr>
                        <a:t> laces', 'laces </a:t>
                      </a:r>
                      <a:r>
                        <a:rPr lang="es-ES_tradnl" sz="800" u="none" strike="noStrike" dirty="0" err="1">
                          <a:effectLst/>
                        </a:rPr>
                        <a:t>fabric</a:t>
                      </a:r>
                      <a:r>
                        <a:rPr lang="es-ES_tradnl" sz="800" u="none" strike="noStrike" dirty="0">
                          <a:effectLst/>
                        </a:rPr>
                        <a:t>'</a:t>
                      </a:r>
                      <a:endParaRPr lang="es-ES_trad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fleur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fleurs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flowers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flower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800" u="none" strike="noStrike">
                          <a:effectLst/>
                        </a:rPr>
                        <a:t>papillon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 err="1">
                          <a:effectLst/>
                        </a:rPr>
                        <a:t>papillon</a:t>
                      </a:r>
                      <a:r>
                        <a:rPr lang="en-US" sz="800" u="none" strike="noStrike" dirty="0">
                          <a:effectLst/>
                        </a:rPr>
                        <a:t>', 'pattern butterfly', '</a:t>
                      </a:r>
                      <a:r>
                        <a:rPr lang="en-US" sz="800" u="none" strike="noStrike" dirty="0" err="1">
                          <a:effectLst/>
                        </a:rPr>
                        <a:t>papillon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','butterfly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chat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’motif </a:t>
                      </a:r>
                      <a:r>
                        <a:rPr lang="en-US" sz="800" u="none" strike="noStrike" dirty="0">
                          <a:effectLst/>
                        </a:rPr>
                        <a:t>chat', 'motif cat', 'motif </a:t>
                      </a:r>
                      <a:r>
                        <a:rPr lang="en-US" sz="800" u="none" strike="noStrike" dirty="0" err="1">
                          <a:effectLst/>
                        </a:rPr>
                        <a:t>chaton</a:t>
                      </a:r>
                      <a:r>
                        <a:rPr lang="en-US" sz="800" u="none" strike="noStrike" dirty="0">
                          <a:effectLst/>
                        </a:rPr>
                        <a:t>', 'pattern cat', 'pattern kitty', 'chat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 'cat fabric',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étoile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‘étoiles</a:t>
                      </a:r>
                      <a:r>
                        <a:rPr lang="fr-FR" sz="800" u="none" strike="noStrike" dirty="0">
                          <a:effectLst/>
                        </a:rPr>
                        <a:t>', 'motif étoile', 'pattern stars', 'étoiles tissu', 'stars </a:t>
                      </a:r>
                      <a:r>
                        <a:rPr lang="fr-FR" sz="800" u="none" strike="noStrike" dirty="0" err="1">
                          <a:effectLst/>
                        </a:rPr>
                        <a:t>fabric</a:t>
                      </a:r>
                      <a:r>
                        <a:rPr lang="fr-FR" sz="800" u="none" strike="noStrike" dirty="0">
                          <a:effectLst/>
                        </a:rPr>
                        <a:t>'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>
                          <a:effectLst/>
                        </a:rPr>
                        <a:t>rond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circle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rond', '</a:t>
                      </a:r>
                      <a:r>
                        <a:rPr lang="nl-NL" sz="800" u="none" strike="noStrike" dirty="0" err="1">
                          <a:effectLst/>
                        </a:rPr>
                        <a:t>circle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800" u="none" strike="noStrike" dirty="0">
                          <a:effectLst/>
                        </a:rPr>
                        <a:t>plante</a:t>
                      </a:r>
                      <a:endParaRPr lang="es-ES_trad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’motif </a:t>
                      </a:r>
                      <a:r>
                        <a:rPr lang="en-US" sz="800" u="none" strike="noStrike" dirty="0" err="1">
                          <a:effectLst/>
                        </a:rPr>
                        <a:t>plante</a:t>
                      </a:r>
                      <a:r>
                        <a:rPr lang="en-US" sz="800" u="none" strike="noStrike" dirty="0">
                          <a:effectLst/>
                        </a:rPr>
                        <a:t>', 'pattern plant'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feu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flamme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feu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H</a:t>
                      </a:r>
                      <a:r>
                        <a:rPr lang="en-US" sz="800" u="none" strike="noStrike" dirty="0" err="1" smtClean="0">
                          <a:effectLst/>
                        </a:rPr>
                        <a:t>ibou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 err="1">
                          <a:effectLst/>
                        </a:rPr>
                        <a:t>hibou</a:t>
                      </a:r>
                      <a:r>
                        <a:rPr lang="en-US" sz="800" u="none" strike="noStrike" dirty="0">
                          <a:effectLst/>
                        </a:rPr>
                        <a:t>', 'pattern owl', '</a:t>
                      </a:r>
                      <a:r>
                        <a:rPr lang="en-US" sz="800" u="none" strike="noStrike" dirty="0" err="1">
                          <a:effectLst/>
                        </a:rPr>
                        <a:t>hibou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 'owl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u="none" strike="noStrike">
                          <a:effectLst/>
                        </a:rPr>
                        <a:t>lys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lis',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lily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lis', '</a:t>
                      </a:r>
                      <a:r>
                        <a:rPr lang="nl-NL" sz="800" u="none" strike="noStrike" dirty="0" err="1">
                          <a:effectLst/>
                        </a:rPr>
                        <a:t>lily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plume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’pattern </a:t>
                      </a:r>
                      <a:r>
                        <a:rPr lang="en-US" sz="800" u="none" strike="noStrike" dirty="0">
                          <a:effectLst/>
                        </a:rPr>
                        <a:t>feather', 'motif plume', 'plume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goutte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‘</a:t>
                      </a:r>
                      <a:r>
                        <a:rPr lang="nl-NL" sz="800" u="none" strike="noStrike" dirty="0" err="1" smtClean="0">
                          <a:effectLst/>
                        </a:rPr>
                        <a:t>motif</a:t>
                      </a:r>
                      <a:r>
                        <a:rPr lang="nl-NL" sz="800" u="none" strike="noStrike" dirty="0" smtClean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goutte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drop', '</a:t>
                      </a:r>
                      <a:r>
                        <a:rPr lang="nl-NL" sz="800" u="none" strike="noStrike" dirty="0" err="1">
                          <a:effectLst/>
                        </a:rPr>
                        <a:t>goutte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tissu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cœur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'</a:t>
                      </a:r>
                      <a:r>
                        <a:rPr lang="en-US" sz="800" u="none" strike="noStrike" dirty="0">
                          <a:effectLst/>
                        </a:rPr>
                        <a:t>pattern heart', 'motif </a:t>
                      </a:r>
                      <a:r>
                        <a:rPr lang="en-US" sz="800" u="none" strike="noStrike" dirty="0" err="1">
                          <a:effectLst/>
                        </a:rPr>
                        <a:t>coeur</a:t>
                      </a:r>
                      <a:r>
                        <a:rPr lang="en-US" sz="800" u="none" strike="noStrike" dirty="0">
                          <a:effectLst/>
                        </a:rPr>
                        <a:t>', 'heart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éclair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'</a:t>
                      </a:r>
                      <a:r>
                        <a:rPr lang="fr-FR" sz="800" u="none" strike="noStrike" dirty="0">
                          <a:effectLst/>
                        </a:rPr>
                        <a:t>éclair motif'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vague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’</a:t>
                      </a:r>
                      <a:r>
                        <a:rPr lang="nl-NL" sz="800" u="none" strike="noStrike" dirty="0" err="1" smtClean="0">
                          <a:effectLst/>
                        </a:rPr>
                        <a:t>motif</a:t>
                      </a:r>
                      <a:r>
                        <a:rPr lang="nl-NL" sz="800" u="none" strike="noStrike" dirty="0" smtClean="0">
                          <a:effectLst/>
                        </a:rPr>
                        <a:t> </a:t>
                      </a:r>
                      <a:r>
                        <a:rPr lang="nl-NL" sz="800" u="none" strike="noStrike" dirty="0">
                          <a:effectLst/>
                        </a:rPr>
                        <a:t>vague',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wave', 'wave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u="none" strike="noStrike">
                          <a:effectLst/>
                        </a:rPr>
                        <a:t>kilt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kilt',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scotish</a:t>
                      </a:r>
                      <a:r>
                        <a:rPr lang="nl-NL" sz="800" u="none" strike="noStrike" dirty="0">
                          <a:effectLst/>
                        </a:rPr>
                        <a:t> clan', 'kilt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retro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>
                          <a:effectLst/>
                        </a:rPr>
                        <a:t>retro'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tête de mort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'</a:t>
                      </a:r>
                      <a:r>
                        <a:rPr lang="fr-FR" sz="800" u="none" strike="noStrike" dirty="0">
                          <a:effectLst/>
                        </a:rPr>
                        <a:t>motif tête de mort', 'pattern </a:t>
                      </a:r>
                      <a:r>
                        <a:rPr lang="fr-FR" sz="800" u="none" strike="noStrike" dirty="0" err="1">
                          <a:effectLst/>
                        </a:rPr>
                        <a:t>skull</a:t>
                      </a:r>
                      <a:r>
                        <a:rPr lang="fr-FR" sz="800" u="none" strike="noStrike" dirty="0">
                          <a:effectLst/>
                        </a:rPr>
                        <a:t>', 'tête de mort tissu', '</a:t>
                      </a:r>
                      <a:r>
                        <a:rPr lang="fr-FR" sz="800" u="none" strike="noStrike" dirty="0" err="1">
                          <a:effectLst/>
                        </a:rPr>
                        <a:t>skull</a:t>
                      </a:r>
                      <a:r>
                        <a:rPr lang="fr-FR" sz="800" u="none" strike="noStrike" dirty="0">
                          <a:effectLst/>
                        </a:rPr>
                        <a:t> </a:t>
                      </a:r>
                      <a:r>
                        <a:rPr lang="fr-FR" sz="800" u="none" strike="noStrike" dirty="0" err="1">
                          <a:effectLst/>
                        </a:rPr>
                        <a:t>fabric</a:t>
                      </a:r>
                      <a:r>
                        <a:rPr lang="fr-FR" sz="800" u="none" strike="noStrike" dirty="0">
                          <a:effectLst/>
                        </a:rPr>
                        <a:t>'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chidori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chidori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chidori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>
                          <a:effectLst/>
                        </a:rPr>
                        <a:t>lune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'</a:t>
                      </a:r>
                      <a:r>
                        <a:rPr lang="en-US" sz="800" u="none" strike="noStrike" dirty="0">
                          <a:effectLst/>
                        </a:rPr>
                        <a:t>motif </a:t>
                      </a:r>
                      <a:r>
                        <a:rPr lang="en-US" sz="800" u="none" strike="noStrike" dirty="0" err="1">
                          <a:effectLst/>
                        </a:rPr>
                        <a:t>lune</a:t>
                      </a:r>
                      <a:r>
                        <a:rPr lang="en-US" sz="800" u="none" strike="noStrike" dirty="0">
                          <a:effectLst/>
                        </a:rPr>
                        <a:t>', 'pattern </a:t>
                      </a:r>
                      <a:r>
                        <a:rPr lang="en-US" sz="800" u="none" strike="noStrike" dirty="0" err="1">
                          <a:effectLst/>
                        </a:rPr>
                        <a:t>moon','moon</a:t>
                      </a:r>
                      <a:r>
                        <a:rPr lang="en-US" sz="800" u="none" strike="noStrike" dirty="0">
                          <a:effectLst/>
                        </a:rPr>
                        <a:t> fabric', '</a:t>
                      </a:r>
                      <a:r>
                        <a:rPr lang="en-US" sz="800" u="none" strike="noStrike" dirty="0" err="1">
                          <a:effectLst/>
                        </a:rPr>
                        <a:t>lune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feuille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</a:t>
                      </a:r>
                      <a:r>
                        <a:rPr lang="en-US" sz="800" u="none" strike="noStrike" dirty="0" err="1" smtClean="0">
                          <a:effectLst/>
                        </a:rPr>
                        <a:t>feuille</a:t>
                      </a:r>
                      <a:r>
                        <a:rPr 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motif', 'leave pattern', 'leave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palmier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palmier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palmier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tissu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palm', 'palm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poisson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 err="1">
                          <a:effectLst/>
                        </a:rPr>
                        <a:t>poisson</a:t>
                      </a:r>
                      <a:r>
                        <a:rPr lang="en-US" sz="800" u="none" strike="noStrike" dirty="0">
                          <a:effectLst/>
                        </a:rPr>
                        <a:t>', '</a:t>
                      </a:r>
                      <a:r>
                        <a:rPr lang="en-US" sz="800" u="none" strike="noStrike" dirty="0" err="1">
                          <a:effectLst/>
                        </a:rPr>
                        <a:t>poisson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 'fish pattern', 'fish fabric',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dauphin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 smtClean="0">
                          <a:effectLst/>
                        </a:rPr>
                        <a:t> ’</a:t>
                      </a:r>
                      <a:r>
                        <a:rPr lang="tr-TR" sz="800" u="none" strike="noStrike" dirty="0" err="1" smtClean="0">
                          <a:effectLst/>
                        </a:rPr>
                        <a:t>dauphin</a:t>
                      </a:r>
                      <a:r>
                        <a:rPr lang="tr-TR" sz="800" u="none" strike="noStrike" dirty="0" smtClean="0">
                          <a:effectLst/>
                        </a:rPr>
                        <a:t> </a:t>
                      </a:r>
                      <a:r>
                        <a:rPr lang="tr-TR" sz="800" u="none" strike="noStrike" dirty="0" err="1">
                          <a:effectLst/>
                        </a:rPr>
                        <a:t>tissu</a:t>
                      </a:r>
                      <a:r>
                        <a:rPr lang="tr-TR" sz="800" u="none" strike="noStrike" dirty="0">
                          <a:effectLst/>
                        </a:rPr>
                        <a:t>', '</a:t>
                      </a:r>
                      <a:r>
                        <a:rPr lang="tr-TR" sz="800" u="none" strike="noStrike" dirty="0" err="1">
                          <a:effectLst/>
                        </a:rPr>
                        <a:t>dauphin</a:t>
                      </a:r>
                      <a:r>
                        <a:rPr lang="tr-TR" sz="800" u="none" strike="noStrike" dirty="0">
                          <a:effectLst/>
                        </a:rPr>
                        <a:t> motif',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nb-NO" sz="800" u="none" strike="noStrike" dirty="0">
                          <a:effectLst/>
                        </a:rPr>
                        <a:t>triangle</a:t>
                      </a:r>
                      <a:endParaRPr lang="nb-NO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’motif </a:t>
                      </a:r>
                      <a:r>
                        <a:rPr lang="en-US" sz="800" u="none" strike="noStrike" dirty="0">
                          <a:effectLst/>
                        </a:rPr>
                        <a:t>triangle', 'pattern triangle', 'triangle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 'triangle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circulaire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'</a:t>
                      </a:r>
                      <a:r>
                        <a:rPr lang="fr-FR" sz="800" u="none" strike="noStrike" dirty="0">
                          <a:effectLst/>
                        </a:rPr>
                        <a:t>motif circulaire'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err="1">
                          <a:effectLst/>
                        </a:rPr>
                        <a:t>pagne</a:t>
                      </a:r>
                      <a:r>
                        <a:rPr lang="nl-NL" sz="800" u="none" strike="noStrike" dirty="0">
                          <a:effectLst/>
                        </a:rPr>
                        <a:t> wax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‘</a:t>
                      </a:r>
                      <a:r>
                        <a:rPr lang="nl-NL" sz="800" u="none" strike="noStrike" dirty="0" err="1" smtClean="0">
                          <a:effectLst/>
                        </a:rPr>
                        <a:t>pagne</a:t>
                      </a:r>
                      <a:r>
                        <a:rPr lang="nl-NL" sz="800" u="none" strike="noStrike" dirty="0" smtClean="0">
                          <a:effectLst/>
                        </a:rPr>
                        <a:t> </a:t>
                      </a:r>
                      <a:r>
                        <a:rPr lang="nl-NL" sz="800" u="none" strike="noStrike" dirty="0">
                          <a:effectLst/>
                        </a:rPr>
                        <a:t>wax </a:t>
                      </a:r>
                      <a:r>
                        <a:rPr lang="nl-NL" sz="800" u="none" strike="noStrike" dirty="0" err="1">
                          <a:effectLst/>
                        </a:rPr>
                        <a:t>tissu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pagne</a:t>
                      </a:r>
                      <a:r>
                        <a:rPr lang="nl-NL" sz="800" u="none" strike="noStrike" dirty="0">
                          <a:effectLst/>
                        </a:rPr>
                        <a:t> wax 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',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 err="1">
                          <a:effectLst/>
                        </a:rPr>
                        <a:t>patchwork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‘patchwork </a:t>
                      </a:r>
                      <a:r>
                        <a:rPr lang="en-US" sz="800" u="none" strike="noStrike" dirty="0">
                          <a:effectLst/>
                        </a:rPr>
                        <a:t>fabric', 'patchwork pattern'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seanless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'</a:t>
                      </a:r>
                      <a:r>
                        <a:rPr lang="en-US" sz="800" u="none" strike="noStrike" dirty="0" err="1">
                          <a:effectLst/>
                        </a:rPr>
                        <a:t>seanless</a:t>
                      </a:r>
                      <a:r>
                        <a:rPr lang="en-US" sz="800" u="none" strike="noStrike" dirty="0">
                          <a:effectLst/>
                        </a:rPr>
                        <a:t> motif', '</a:t>
                      </a:r>
                      <a:r>
                        <a:rPr lang="en-US" sz="800" u="none" strike="noStrike" dirty="0" err="1">
                          <a:effectLst/>
                        </a:rPr>
                        <a:t>seanless</a:t>
                      </a:r>
                      <a:r>
                        <a:rPr lang="en-US" sz="800" u="none" strike="noStrike" dirty="0">
                          <a:effectLst/>
                        </a:rPr>
                        <a:t> pattern'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hr-HR" sz="800" u="none" strike="noStrike" dirty="0">
                          <a:effectLst/>
                        </a:rPr>
                        <a:t>jean</a:t>
                      </a:r>
                      <a:endParaRPr lang="hr-H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</a:t>
                      </a:r>
                      <a:r>
                        <a:rPr lang="mr-IN" sz="800" u="none" strike="noStrike" dirty="0" smtClean="0">
                          <a:effectLst/>
                        </a:rPr>
                        <a:t>’jean tissu’, </a:t>
                      </a:r>
                      <a:r>
                        <a:rPr lang="fr-FR" sz="800" u="none" strike="noStrike" dirty="0" smtClean="0">
                          <a:effectLst/>
                        </a:rPr>
                        <a:t>‘</a:t>
                      </a:r>
                      <a:r>
                        <a:rPr lang="mr-IN" sz="800" u="none" strike="noStrike" dirty="0" smtClean="0">
                          <a:effectLst/>
                        </a:rPr>
                        <a:t>jean fabric’</a:t>
                      </a:r>
                      <a:r>
                        <a:rPr lang="fr-FR" sz="800" u="none" strike="noStrike" dirty="0" smtClean="0">
                          <a:effectLst/>
                        </a:rPr>
                        <a:t>’</a:t>
                      </a:r>
                      <a:endParaRPr lang="mr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403665" y="2096776"/>
            <a:ext cx="1703270" cy="885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Tableau des motifs de recherche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4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 des </a:t>
            </a:r>
            <a:r>
              <a:rPr lang="fr-FR" dirty="0" smtClean="0"/>
              <a:t>données : résumé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46" y="631707"/>
            <a:ext cx="3899225" cy="2822876"/>
          </a:xfrm>
          <a:prstGeom prst="rect">
            <a:avLst/>
          </a:prstGeom>
        </p:spPr>
      </p:pic>
      <p:pic>
        <p:nvPicPr>
          <p:cNvPr id="9" name="Image 8" descr="s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1" y="608280"/>
            <a:ext cx="3957460" cy="2850191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817189" y="3470017"/>
            <a:ext cx="3573914" cy="15701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fr-FR" b="1" dirty="0" smtClean="0"/>
              <a:t>102</a:t>
            </a:r>
            <a:r>
              <a:rPr lang="fr-FR" dirty="0" smtClean="0"/>
              <a:t> répertoires crées, chaque répertoire correspond à un mot clé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Distribution du nombre des images </a:t>
            </a:r>
            <a:r>
              <a:rPr lang="fr-FR" dirty="0" smtClean="0"/>
              <a:t>collectées </a:t>
            </a:r>
            <a:r>
              <a:rPr lang="fr-FR" dirty="0" smtClean="0"/>
              <a:t>par mot clé: </a:t>
            </a:r>
            <a:r>
              <a:rPr lang="fr-FR" dirty="0" smtClean="0"/>
              <a:t>pas d’équivalant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Nombre total des images récupérées : 72 724   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986550" y="3455069"/>
            <a:ext cx="3573914" cy="15701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Distribution de la taille </a:t>
            </a:r>
            <a:r>
              <a:rPr lang="fr-FR" dirty="0" smtClean="0"/>
              <a:t>de </a:t>
            </a:r>
            <a:r>
              <a:rPr lang="fr-FR" dirty="0" smtClean="0"/>
              <a:t>chaque répertoire : </a:t>
            </a:r>
          </a:p>
          <a:p>
            <a:pPr marL="628650" lvl="1" indent="-285750">
              <a:buFont typeface="Arial"/>
              <a:buChar char="•"/>
            </a:pPr>
            <a:r>
              <a:rPr lang="fr-FR" dirty="0" smtClean="0"/>
              <a:t>entre 1 Mo et 6 Mo</a:t>
            </a:r>
          </a:p>
          <a:p>
            <a:pPr marL="628650" lvl="1" indent="-285750">
              <a:buFont typeface="Arial"/>
              <a:buChar char="•"/>
            </a:pPr>
            <a:r>
              <a:rPr lang="fr-FR" dirty="0" smtClean="0"/>
              <a:t>Les pixels des images collectées ne sont pas tout pareils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Taille totale des images récupérées : ~481.6 Mo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651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Pen">
      <a:dk1>
        <a:srgbClr val="575757"/>
      </a:dk1>
      <a:lt1>
        <a:sysClr val="window" lastClr="FFFFFF"/>
      </a:lt1>
      <a:dk2>
        <a:srgbClr val="008BD2"/>
      </a:dk2>
      <a:lt2>
        <a:srgbClr val="DBDBDB"/>
      </a:lt2>
      <a:accent1>
        <a:srgbClr val="F6A800"/>
      </a:accent1>
      <a:accent2>
        <a:srgbClr val="A1CDF0"/>
      </a:accent2>
      <a:accent3>
        <a:srgbClr val="E85290"/>
      </a:accent3>
      <a:accent4>
        <a:srgbClr val="00578E"/>
      </a:accent4>
      <a:accent5>
        <a:srgbClr val="D4D700"/>
      </a:accent5>
      <a:accent6>
        <a:srgbClr val="3A687D"/>
      </a:accent6>
      <a:hlink>
        <a:srgbClr val="009FDD"/>
      </a:hlink>
      <a:folHlink>
        <a:srgbClr val="E95899"/>
      </a:folHlink>
    </a:clrScheme>
    <a:fontScheme name="Op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72000" tIns="72000" rIns="72000" bIns="72000" rtlCol="0" anchor="ctr">
        <a:no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5845</TotalTime>
  <Words>1145</Words>
  <Application>Microsoft Office PowerPoint</Application>
  <PresentationFormat>Affichage à l'écran (16:9)</PresentationFormat>
  <Paragraphs>233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Présentation PowerPoint</vt:lpstr>
      <vt:lpstr>Planning</vt:lpstr>
      <vt:lpstr>Planning du projet</vt:lpstr>
      <vt:lpstr>Collection des données</vt:lpstr>
      <vt:lpstr>Méthodologie principale </vt:lpstr>
      <vt:lpstr>Verrous Technologiques : Volumétrie des Images</vt:lpstr>
      <vt:lpstr>Verrous Technologiques : Volumétrie des Images</vt:lpstr>
      <vt:lpstr>Création de la base des données: motif</vt:lpstr>
      <vt:lpstr>Création de la base des données : résumé</vt:lpstr>
      <vt:lpstr>Création de la base des données : Problème</vt:lpstr>
      <vt:lpstr>Présentation PowerPoint</vt:lpstr>
    </vt:vector>
  </TitlesOfParts>
  <Company>OPEN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MREJEN NATHALIE</dc:creator>
  <cp:lastModifiedBy>OPEN</cp:lastModifiedBy>
  <cp:revision>326</cp:revision>
  <cp:lastPrinted>2016-06-09T16:38:26Z</cp:lastPrinted>
  <dcterms:created xsi:type="dcterms:W3CDTF">2016-01-07T16:21:56Z</dcterms:created>
  <dcterms:modified xsi:type="dcterms:W3CDTF">2017-04-10T16:37:30Z</dcterms:modified>
</cp:coreProperties>
</file>