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7" r:id="rId2"/>
    <p:sldMasterId id="2147483698" r:id="rId3"/>
  </p:sldMasterIdLst>
  <p:notesMasterIdLst>
    <p:notesMasterId r:id="rId33"/>
  </p:notesMasterIdLst>
  <p:handoutMasterIdLst>
    <p:handoutMasterId r:id="rId34"/>
  </p:handoutMasterIdLst>
  <p:sldIdLst>
    <p:sldId id="350" r:id="rId4"/>
    <p:sldId id="306" r:id="rId5"/>
    <p:sldId id="316" r:id="rId6"/>
    <p:sldId id="375" r:id="rId7"/>
    <p:sldId id="327" r:id="rId8"/>
    <p:sldId id="352" r:id="rId9"/>
    <p:sldId id="351" r:id="rId10"/>
    <p:sldId id="353" r:id="rId11"/>
    <p:sldId id="376" r:id="rId12"/>
    <p:sldId id="354" r:id="rId13"/>
    <p:sldId id="355" r:id="rId14"/>
    <p:sldId id="377" r:id="rId15"/>
    <p:sldId id="356" r:id="rId16"/>
    <p:sldId id="358" r:id="rId17"/>
    <p:sldId id="359" r:id="rId18"/>
    <p:sldId id="361" r:id="rId19"/>
    <p:sldId id="362" r:id="rId20"/>
    <p:sldId id="378" r:id="rId21"/>
    <p:sldId id="365" r:id="rId22"/>
    <p:sldId id="366" r:id="rId23"/>
    <p:sldId id="363" r:id="rId24"/>
    <p:sldId id="364" r:id="rId25"/>
    <p:sldId id="367" r:id="rId26"/>
    <p:sldId id="379" r:id="rId27"/>
    <p:sldId id="369" r:id="rId28"/>
    <p:sldId id="370" r:id="rId29"/>
    <p:sldId id="380" r:id="rId30"/>
    <p:sldId id="373" r:id="rId31"/>
    <p:sldId id="374" r:id="rId32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nda Guo" initials="" lastIdx="15" clrIdx="0"/>
  <p:cmAuthor id="1" name="Cs" initials="C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B558"/>
    <a:srgbClr val="FF5C00"/>
    <a:srgbClr val="2EAA46"/>
    <a:srgbClr val="666666"/>
    <a:srgbClr val="F9F9F9"/>
    <a:srgbClr val="F4F4F4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88" autoAdjust="0"/>
    <p:restoredTop sz="80705" autoAdjust="0"/>
  </p:normalViewPr>
  <p:slideViewPr>
    <p:cSldViewPr snapToGrid="0" snapToObjects="1">
      <p:cViewPr>
        <p:scale>
          <a:sx n="32" d="100"/>
          <a:sy n="32" d="100"/>
        </p:scale>
        <p:origin x="-2022" y="-576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-22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pPr/>
              <a:t>2016/6/1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0800" indent="0"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273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0800" indent="0"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273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0800" indent="0"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2738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0800" indent="0"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273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0800" indent="0"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2738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0800" indent="0"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2738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0800" indent="0"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2738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0800" indent="0"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2738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0800" indent="0"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2738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0800" indent="0"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273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0800" indent="0"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273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0800" indent="0"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273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0800" indent="0"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273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0800" indent="0"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273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0800" indent="0"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r>
              <a:rPr kumimoji="1" lang="zh-CN" altLang="en-US" dirty="0" smtClean="0"/>
              <a:t>消息传递三种语义：</a:t>
            </a:r>
            <a:endParaRPr kumimoji="1" lang="en-US" altLang="zh-CN" dirty="0" smtClean="0"/>
          </a:p>
          <a:p>
            <a:pPr marL="190800" indent="0"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）至多一次；</a:t>
            </a:r>
            <a:endParaRPr kumimoji="1" lang="en-US" altLang="zh-CN" dirty="0" smtClean="0"/>
          </a:p>
          <a:p>
            <a:pPr marL="190800" indent="0"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）最少一次；</a:t>
            </a:r>
            <a:endParaRPr kumimoji="1" lang="en-US" altLang="zh-CN" dirty="0" smtClean="0"/>
          </a:p>
          <a:p>
            <a:pPr marL="190800" indent="0"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）恰好一次；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273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0800" indent="0"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273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0800" indent="0"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273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0800" indent="0">
              <a:buClr>
                <a:srgbClr val="35B558"/>
              </a:buClr>
              <a:buSzPct val="105000"/>
              <a:buFont typeface="Arial" panose="020B0604020202020204" pitchFamily="34" charset="0"/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273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r>
              <a:rPr lang="zh-CN" altLang="en-US" smtClean="0"/>
              <a:t>单行版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60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r>
              <a:rPr lang="zh-CN" altLang="en-US" smtClean="0"/>
              <a:t>单行版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615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aseline="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9600" dirty="0" smtClean="0">
                <a:solidFill>
                  <a:srgbClr val="FFFFFF"/>
                </a:solidFill>
              </a:rPr>
              <a:t>课程主标题两行版，课程主标题过长用此模板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44691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674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/>
            </a:pPr>
            <a:endParaRPr sz="36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8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300350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一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4372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二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/>
            </a:pPr>
            <a:endParaRPr sz="3600"/>
          </a:p>
        </p:txBody>
      </p:sp>
      <p:sp>
        <p:nvSpPr>
          <p:cNvPr id="7" name="标题 1"/>
          <p:cNvSpPr>
            <a:spLocks noGrp="1" noChangeAspect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7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 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第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N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个知识点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2541600"/>
            <a:ext cx="22201200" cy="10119600"/>
          </a:xfrm>
        </p:spPr>
        <p:txBody>
          <a:bodyPr anchor="t">
            <a:noAutofit/>
          </a:bodyPr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36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/>
            </a:pPr>
            <a:endParaRPr sz="36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2015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.jp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0715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11200" dirty="0" smtClean="0">
                <a:solidFill>
                  <a:srgbClr val="FFFFFF"/>
                </a:solidFill>
              </a:rPr>
              <a:t>单击此处编辑母版标题样式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200" dirty="0" smtClean="0">
                <a:solidFill>
                  <a:srgbClr val="FFFFFF"/>
                </a:solidFill>
              </a:rPr>
              <a:t>单击此处编辑母版文本样式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zh-CN" altLang="en-US" sz="5200" dirty="0" smtClean="0">
                <a:solidFill>
                  <a:srgbClr val="FFFFFF"/>
                </a:solidFill>
              </a:rPr>
              <a:t>第二级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zh-CN" altLang="en-US" sz="5200" dirty="0" smtClean="0">
                <a:solidFill>
                  <a:srgbClr val="FFFFFF"/>
                </a:solidFill>
              </a:rPr>
              <a:t>第三级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zh-CN" altLang="en-US" sz="5200" dirty="0" smtClean="0">
                <a:solidFill>
                  <a:srgbClr val="FFFFFF"/>
                </a:solidFill>
              </a:rPr>
              <a:t>第四级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zh-CN" altLang="en-US" sz="5200" dirty="0" smtClean="0">
                <a:solidFill>
                  <a:srgbClr val="FFFFFF"/>
                </a:solidFill>
              </a:rPr>
              <a:t>第五级</a:t>
            </a:r>
            <a:endParaRPr sz="5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4167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aseline="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9600" dirty="0" smtClean="0">
                <a:solidFill>
                  <a:srgbClr val="FFFFFF"/>
                </a:solidFill>
              </a:rPr>
              <a:t>课程主标题两行版，课程主标题过长用此模板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176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r>
              <a:rPr lang="zh-CN" altLang="en-US" smtClean="0"/>
              <a:t>单行版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511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aseline="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9600" dirty="0" smtClean="0">
                <a:solidFill>
                  <a:srgbClr val="FFFFFF"/>
                </a:solidFill>
              </a:rPr>
              <a:t>课程主标题两行版，课程主标题过长用此模板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874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804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/>
            </a:pPr>
            <a:endParaRPr sz="36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8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344224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一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6582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二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/>
            </a:pPr>
            <a:endParaRPr sz="3600"/>
          </a:p>
        </p:txBody>
      </p:sp>
      <p:sp>
        <p:nvSpPr>
          <p:cNvPr id="7" name="标题 1"/>
          <p:cNvSpPr>
            <a:spLocks noGrp="1" noChangeAspect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659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 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第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N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个知识点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2541600"/>
            <a:ext cx="22201200" cy="10119600"/>
          </a:xfrm>
        </p:spPr>
        <p:txBody>
          <a:bodyPr anchor="t">
            <a:noAutofit/>
          </a:bodyPr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815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600"/>
            </a:pPr>
            <a:endParaRPr sz="36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9083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.jp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5550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8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一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8604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二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 noChangeAspect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3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 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第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N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个知识点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2541600"/>
            <a:ext cx="22201200" cy="10119600"/>
          </a:xfrm>
        </p:spPr>
        <p:txBody>
          <a:bodyPr anchor="t">
            <a:noAutofit/>
          </a:bodyPr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6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055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课时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课时知识点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690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6" r:id="rId3"/>
    <p:sldLayoutId id="2147483680" r:id="rId4"/>
    <p:sldLayoutId id="2147483676" r:id="rId5"/>
    <p:sldLayoutId id="2147483677" r:id="rId6"/>
    <p:sldLayoutId id="2147483678" r:id="rId7"/>
    <p:sldLayoutId id="2147483675" r:id="rId8"/>
    <p:sldLayoutId id="2147483708" r:id="rId9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496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6993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490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3987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4842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09810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477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7974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471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36802748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496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6993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490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3987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4842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09810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477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7974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471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25218582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496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6993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490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3987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4842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09810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477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7974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471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Kafka</a:t>
            </a:r>
            <a:r>
              <a:rPr lang="zh-CN" altLang="en-US" dirty="0" smtClean="0"/>
              <a:t>基础实战：消费者和生产者实例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130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Kafka</a:t>
            </a:r>
            <a:r>
              <a:rPr lang="zh-CN" altLang="en-US" dirty="0" smtClean="0"/>
              <a:t>消费者编程模型</a:t>
            </a:r>
            <a:r>
              <a:rPr lang="en-US" altLang="zh-CN" dirty="0" smtClean="0"/>
              <a:t>—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两种消费模型对比</a:t>
            </a:r>
            <a:endParaRPr lang="zh-CN" altLang="en-US" dirty="0"/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1553518" y="2802183"/>
            <a:ext cx="22201200" cy="6430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zh-CN" altLang="en-US" dirty="0"/>
              <a:t>分区</a:t>
            </a:r>
            <a:r>
              <a:rPr lang="zh-CN" altLang="en-US" dirty="0" smtClean="0"/>
              <a:t>消费模型更加灵活但是：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）需要自己处理各种异常情况；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）需要自己管理</a:t>
            </a:r>
            <a:r>
              <a:rPr lang="en-US" altLang="zh-CN" dirty="0" smtClean="0"/>
              <a:t>offset(</a:t>
            </a:r>
            <a:r>
              <a:rPr lang="zh-CN" altLang="en-US" dirty="0" smtClean="0"/>
              <a:t>以实现消息传递的其他语义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组消费模型更加简单，但是不灵活：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/>
              <a:t>1</a:t>
            </a:r>
            <a:r>
              <a:rPr lang="zh-CN" altLang="en-US" dirty="0" smtClean="0"/>
              <a:t>）不需要自己处理异常情况，不需要自己管理</a:t>
            </a:r>
            <a:r>
              <a:rPr lang="en-US" altLang="zh-CN" dirty="0" smtClean="0"/>
              <a:t>offset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）只能实现</a:t>
            </a:r>
            <a:r>
              <a:rPr lang="en-US" altLang="zh-CN" dirty="0" err="1" smtClean="0"/>
              <a:t>kafka</a:t>
            </a:r>
            <a:r>
              <a:rPr lang="zh-CN" altLang="en-US" dirty="0" smtClean="0"/>
              <a:t>默认的最少一次消息传递语义；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7207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Kafka</a:t>
            </a:r>
            <a:r>
              <a:rPr lang="zh-CN" altLang="en-US" dirty="0" smtClean="0"/>
              <a:t>基础实战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Kafka</a:t>
            </a:r>
            <a:r>
              <a:rPr lang="zh-CN" altLang="en-US" dirty="0" smtClean="0"/>
              <a:t>消费者的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客户端实现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021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Kafka</a:t>
            </a:r>
            <a:r>
              <a:rPr lang="zh-CN" altLang="en-US" dirty="0"/>
              <a:t>消费者的</a:t>
            </a:r>
            <a:r>
              <a:rPr lang="en-US" altLang="zh-CN" dirty="0"/>
              <a:t>Python</a:t>
            </a:r>
            <a:r>
              <a:rPr lang="zh-CN" altLang="en-US" dirty="0"/>
              <a:t>和</a:t>
            </a:r>
            <a:r>
              <a:rPr lang="en-US" altLang="zh-CN" dirty="0"/>
              <a:t>Java</a:t>
            </a:r>
            <a:r>
              <a:rPr lang="zh-CN" altLang="en-US" dirty="0"/>
              <a:t>客户端实现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课时</a:t>
            </a:r>
            <a:r>
              <a:rPr lang="en-US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知识点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Python</a:t>
            </a:r>
            <a:r>
              <a:rPr kumimoji="1" lang="zh-CN" altLang="en-US" dirty="0"/>
              <a:t>客户端</a:t>
            </a:r>
            <a:r>
              <a:rPr kumimoji="1" lang="zh-CN" altLang="en-US" dirty="0" smtClean="0"/>
              <a:t>实例讲解</a:t>
            </a:r>
            <a:endParaRPr kumimoji="1" lang="en-US" altLang="zh-CN" dirty="0" smtClean="0"/>
          </a:p>
          <a:p>
            <a:r>
              <a:rPr kumimoji="1" lang="en-US" altLang="zh-CN" dirty="0" smtClean="0"/>
              <a:t>Python</a:t>
            </a:r>
            <a:r>
              <a:rPr kumimoji="1" lang="zh-CN" altLang="en-US" dirty="0" smtClean="0"/>
              <a:t>客户端参数调优</a:t>
            </a:r>
            <a:endParaRPr kumimoji="1" lang="en-US" altLang="zh-CN" dirty="0" smtClean="0"/>
          </a:p>
          <a:p>
            <a:r>
              <a:rPr kumimoji="1" lang="en-US" altLang="zh-CN" dirty="0" smtClean="0"/>
              <a:t>Java</a:t>
            </a:r>
            <a:r>
              <a:rPr kumimoji="1" lang="zh-CN" altLang="en-US" dirty="0"/>
              <a:t>客户端</a:t>
            </a:r>
            <a:r>
              <a:rPr kumimoji="1" lang="zh-CN" altLang="en-US" dirty="0" smtClean="0"/>
              <a:t>实例讲解</a:t>
            </a:r>
            <a:endParaRPr kumimoji="1" lang="en-US" altLang="zh-CN" dirty="0" smtClean="0"/>
          </a:p>
          <a:p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客户端参数调优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550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Kafka</a:t>
            </a:r>
            <a:r>
              <a:rPr lang="zh-CN" altLang="en-US" dirty="0" smtClean="0"/>
              <a:t>消费者的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客户端实现</a:t>
            </a:r>
            <a:r>
              <a:rPr lang="en-US" altLang="zh-CN" dirty="0"/>
              <a:t>— 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Python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客户端实例讲解</a:t>
            </a:r>
            <a:endParaRPr lang="zh-CN" altLang="en-US" dirty="0"/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3097972" y="4107591"/>
            <a:ext cx="13892168" cy="24406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800">
              <a:buClr>
                <a:srgbClr val="35B558"/>
              </a:buClr>
              <a:buSzPct val="105000"/>
            </a:pPr>
            <a:endParaRPr lang="zh-CN" altLang="en-US" dirty="0"/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2036090" y="3696698"/>
            <a:ext cx="18346182" cy="62732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defRPr/>
            </a:pPr>
            <a:r>
              <a:rPr lang="zh-CN" altLang="en-US" dirty="0" smtClean="0"/>
              <a:t>需要</a:t>
            </a:r>
            <a:r>
              <a:rPr lang="zh-CN" altLang="en-US" dirty="0"/>
              <a:t>的</a:t>
            </a:r>
            <a:r>
              <a:rPr lang="zh-CN" altLang="en-US" dirty="0" smtClean="0"/>
              <a:t>软件环境</a:t>
            </a:r>
            <a:r>
              <a:rPr lang="en-US" altLang="zh-CN" dirty="0" smtClean="0"/>
              <a:t>:</a:t>
            </a:r>
          </a:p>
          <a:p>
            <a:pPr marL="190800">
              <a:buClr>
                <a:srgbClr val="35B558"/>
              </a:buClr>
              <a:buSzPct val="105000"/>
              <a:defRPr/>
            </a:pPr>
            <a:r>
              <a:rPr lang="zh-CN" altLang="en-US" dirty="0" smtClean="0"/>
              <a:t>     已</a:t>
            </a:r>
            <a:r>
              <a:rPr lang="zh-CN" altLang="en-US" dirty="0"/>
              <a:t>搭建好的</a:t>
            </a:r>
            <a:r>
              <a:rPr lang="en-US" altLang="zh-CN" dirty="0" err="1"/>
              <a:t>kafka</a:t>
            </a:r>
            <a:r>
              <a:rPr lang="zh-CN" altLang="en-US" dirty="0"/>
              <a:t>集群、</a:t>
            </a:r>
            <a:r>
              <a:rPr lang="en-US" altLang="zh-CN" dirty="0"/>
              <a:t>Linux</a:t>
            </a:r>
            <a:r>
              <a:rPr lang="zh-CN" altLang="en-US" dirty="0"/>
              <a:t>服务器一台、</a:t>
            </a:r>
            <a:r>
              <a:rPr lang="en-US" altLang="zh-CN" dirty="0"/>
              <a:t>Python2.7.6 </a:t>
            </a:r>
            <a:r>
              <a:rPr lang="zh-CN" altLang="en-US" dirty="0" smtClean="0"/>
              <a:t>、          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kafka</a:t>
            </a:r>
            <a:r>
              <a:rPr lang="en-US" altLang="zh-CN" dirty="0" smtClean="0"/>
              <a:t>-Python</a:t>
            </a:r>
            <a:r>
              <a:rPr lang="zh-CN" altLang="en-US" dirty="0"/>
              <a:t>软件包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defRPr/>
            </a:pPr>
            <a:r>
              <a:rPr lang="zh-CN" altLang="en-US" dirty="0" smtClean="0"/>
              <a:t>分区</a:t>
            </a:r>
            <a:r>
              <a:rPr lang="zh-CN" altLang="en-US" dirty="0"/>
              <a:t>消费模型的</a:t>
            </a:r>
            <a:r>
              <a:rPr lang="en-US" altLang="zh-CN" dirty="0"/>
              <a:t>Python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defRPr/>
            </a:pPr>
            <a:r>
              <a:rPr lang="zh-CN" altLang="en-US" dirty="0" smtClean="0"/>
              <a:t>组</a:t>
            </a:r>
            <a:r>
              <a:rPr lang="en-US" altLang="zh-CN" dirty="0"/>
              <a:t>(Group)</a:t>
            </a:r>
            <a:r>
              <a:rPr lang="zh-CN" altLang="en-US" dirty="0"/>
              <a:t>消费模型的</a:t>
            </a:r>
            <a:r>
              <a:rPr lang="en-US" altLang="zh-CN" dirty="0"/>
              <a:t>Python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625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Kafka</a:t>
            </a:r>
            <a:r>
              <a:rPr lang="zh-CN" altLang="en-US" dirty="0" smtClean="0"/>
              <a:t>消费者的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客户端实现</a:t>
            </a:r>
            <a:r>
              <a:rPr lang="en-US" altLang="zh-CN" dirty="0"/>
              <a:t>— </a:t>
            </a:r>
            <a:r>
              <a:rPr lang="en-US" altLang="zh-CN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Python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客户端参数调优</a:t>
            </a:r>
            <a:endParaRPr lang="zh-CN" altLang="en-US" dirty="0"/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3097972" y="4107591"/>
            <a:ext cx="13892168" cy="24406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800">
              <a:buClr>
                <a:srgbClr val="35B558"/>
              </a:buClr>
              <a:buSzPct val="105000"/>
            </a:pPr>
            <a:endParaRPr lang="zh-CN" altLang="en-US" dirty="0"/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1682129" y="3418179"/>
            <a:ext cx="17254800" cy="4427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fetch_size_bytes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从服务器获取单包大小</a:t>
            </a:r>
            <a:r>
              <a:rPr lang="en-US" altLang="zh-CN" dirty="0" smtClean="0"/>
              <a:t>;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buffer_size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kafka</a:t>
            </a:r>
            <a:r>
              <a:rPr lang="zh-CN" altLang="en-US" dirty="0" smtClean="0"/>
              <a:t>客户端缓冲区大小</a:t>
            </a:r>
            <a:r>
              <a:rPr lang="en-US" altLang="zh-CN" dirty="0" smtClean="0"/>
              <a:t>;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Group:</a:t>
            </a:r>
            <a:r>
              <a:rPr lang="zh-CN" altLang="en-US" dirty="0"/>
              <a:t>分组消费时分组名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auto_commit</a:t>
            </a:r>
            <a:r>
              <a:rPr lang="en-US" altLang="zh-CN" dirty="0" smtClean="0"/>
              <a:t>: offset</a:t>
            </a:r>
            <a:r>
              <a:rPr lang="zh-CN" altLang="en-US" dirty="0" smtClean="0"/>
              <a:t>是否自动提交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262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Kafka</a:t>
            </a:r>
            <a:r>
              <a:rPr lang="zh-CN" altLang="en-US" dirty="0" smtClean="0"/>
              <a:t>消费者的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客户端实现</a:t>
            </a:r>
            <a:r>
              <a:rPr lang="en-US" altLang="zh-CN" dirty="0"/>
              <a:t>— 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Java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客户端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实例讲解</a:t>
            </a:r>
            <a:endParaRPr lang="zh-CN" altLang="en-US" dirty="0"/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3097972" y="4107591"/>
            <a:ext cx="13892168" cy="24406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800">
              <a:buClr>
                <a:srgbClr val="35B558"/>
              </a:buClr>
              <a:buSzPct val="105000"/>
            </a:pPr>
            <a:endParaRPr lang="zh-CN" altLang="en-US" dirty="0"/>
          </a:p>
        </p:txBody>
      </p:sp>
      <p:sp>
        <p:nvSpPr>
          <p:cNvPr id="7" name="副标题 2"/>
          <p:cNvSpPr txBox="1">
            <a:spLocks/>
          </p:cNvSpPr>
          <p:nvPr/>
        </p:nvSpPr>
        <p:spPr>
          <a:xfrm>
            <a:off x="2036090" y="3165752"/>
            <a:ext cx="18346182" cy="62732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defRPr/>
            </a:pPr>
            <a:r>
              <a:rPr lang="zh-CN" altLang="en-US" dirty="0" smtClean="0"/>
              <a:t>需要</a:t>
            </a:r>
            <a:r>
              <a:rPr lang="zh-CN" altLang="en-US" dirty="0"/>
              <a:t>的</a:t>
            </a:r>
            <a:r>
              <a:rPr lang="zh-CN" altLang="en-US" dirty="0" smtClean="0"/>
              <a:t>软件环境</a:t>
            </a:r>
            <a:r>
              <a:rPr lang="en-US" altLang="zh-CN" dirty="0" smtClean="0"/>
              <a:t>:</a:t>
            </a:r>
          </a:p>
          <a:p>
            <a:pPr marL="190800">
              <a:buClr>
                <a:srgbClr val="35B558"/>
              </a:buClr>
              <a:buSzPct val="105000"/>
            </a:pPr>
            <a:r>
              <a:rPr lang="zh-CN" altLang="en-US" dirty="0" smtClean="0"/>
              <a:t>     已</a:t>
            </a:r>
            <a:r>
              <a:rPr lang="zh-CN" altLang="en-US" dirty="0"/>
              <a:t>搭建好的</a:t>
            </a:r>
            <a:r>
              <a:rPr lang="en-US" altLang="zh-CN" dirty="0" err="1"/>
              <a:t>kafka</a:t>
            </a:r>
            <a:r>
              <a:rPr lang="zh-CN" altLang="en-US" dirty="0"/>
              <a:t>集群、</a:t>
            </a:r>
            <a:r>
              <a:rPr lang="en-US" altLang="zh-CN" dirty="0"/>
              <a:t>Linux</a:t>
            </a:r>
            <a:r>
              <a:rPr lang="zh-CN" altLang="en-US" dirty="0"/>
              <a:t>服务器一台</a:t>
            </a:r>
            <a:r>
              <a:rPr lang="zh-CN" altLang="en-US" dirty="0" smtClean="0"/>
              <a:t>、</a:t>
            </a:r>
            <a:r>
              <a:rPr lang="en-US" altLang="zh-CN" dirty="0"/>
              <a:t>Apache Maven 3.2.3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kafka</a:t>
            </a:r>
            <a:r>
              <a:rPr lang="en-US" altLang="zh-CN" dirty="0" smtClean="0"/>
              <a:t> </a:t>
            </a:r>
            <a:r>
              <a:rPr lang="en-US" altLang="zh-CN" dirty="0"/>
              <a:t>0.8.1</a:t>
            </a:r>
            <a:endParaRPr lang="zh-CN" altLang="en-US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defRPr/>
            </a:pPr>
            <a:r>
              <a:rPr lang="zh-CN" altLang="en-US" dirty="0" smtClean="0"/>
              <a:t>分区</a:t>
            </a:r>
            <a:r>
              <a:rPr lang="zh-CN" altLang="en-US" dirty="0"/>
              <a:t>消费模型</a:t>
            </a:r>
            <a:r>
              <a:rPr lang="zh-CN" altLang="en-US" dirty="0" smtClean="0"/>
              <a:t>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defRPr/>
            </a:pPr>
            <a:r>
              <a:rPr lang="zh-CN" altLang="en-US" dirty="0" smtClean="0"/>
              <a:t>组</a:t>
            </a:r>
            <a:r>
              <a:rPr lang="en-US" altLang="zh-CN" dirty="0"/>
              <a:t>(Group)</a:t>
            </a:r>
            <a:r>
              <a:rPr lang="zh-CN" altLang="en-US" dirty="0"/>
              <a:t>消费模型</a:t>
            </a:r>
            <a:r>
              <a:rPr lang="zh-CN" altLang="en-US" dirty="0" smtClean="0"/>
              <a:t>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866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Kafka</a:t>
            </a:r>
            <a:r>
              <a:rPr lang="zh-CN" altLang="en-US" dirty="0" smtClean="0"/>
              <a:t>消费者的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客户端实现</a:t>
            </a:r>
            <a:r>
              <a:rPr lang="en-US" altLang="zh-CN" dirty="0"/>
              <a:t>— </a:t>
            </a:r>
            <a:r>
              <a:rPr lang="en-US" altLang="zh-CN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J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ava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客户端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参数调优</a:t>
            </a:r>
            <a:endParaRPr lang="zh-CN" altLang="en-US" dirty="0"/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3097972" y="4107591"/>
            <a:ext cx="13892168" cy="24406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800">
              <a:buClr>
                <a:srgbClr val="35B558"/>
              </a:buClr>
              <a:buSzPct val="105000"/>
            </a:pPr>
            <a:endParaRPr lang="zh-CN" altLang="en-US" dirty="0"/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1682129" y="3654155"/>
            <a:ext cx="17254800" cy="3454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err="1"/>
              <a:t>fetchSize</a:t>
            </a:r>
            <a:r>
              <a:rPr lang="en-US" altLang="zh-CN" dirty="0"/>
              <a:t>: </a:t>
            </a:r>
            <a:r>
              <a:rPr lang="zh-CN" altLang="en-US" dirty="0" smtClean="0"/>
              <a:t>从服务器获取单包大小</a:t>
            </a:r>
            <a:r>
              <a:rPr lang="en-US" altLang="zh-CN" dirty="0" smtClean="0"/>
              <a:t>;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err="1"/>
              <a:t>bufferSize</a:t>
            </a:r>
            <a:r>
              <a:rPr lang="en-US" altLang="zh-CN" dirty="0"/>
              <a:t>: </a:t>
            </a:r>
            <a:r>
              <a:rPr lang="en-US" altLang="zh-CN" dirty="0" err="1" smtClean="0"/>
              <a:t>kafka</a:t>
            </a:r>
            <a:r>
              <a:rPr lang="zh-CN" altLang="en-US" dirty="0" smtClean="0"/>
              <a:t>客户端缓冲区大小</a:t>
            </a:r>
            <a:r>
              <a:rPr lang="en-US" altLang="zh-CN" dirty="0" smtClean="0"/>
              <a:t>;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group.id:  </a:t>
            </a:r>
            <a:r>
              <a:rPr lang="zh-CN" altLang="en-US" dirty="0" smtClean="0"/>
              <a:t>分组消费时分组名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5045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Kafka</a:t>
            </a:r>
            <a:r>
              <a:rPr lang="zh-CN" altLang="en-US" dirty="0" smtClean="0"/>
              <a:t>基础实战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Kafka</a:t>
            </a:r>
            <a:r>
              <a:rPr lang="zh-CN" altLang="en-US" dirty="0" smtClean="0"/>
              <a:t>生产者编程模型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692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Kafka</a:t>
            </a:r>
            <a:r>
              <a:rPr lang="zh-CN" altLang="en-US" dirty="0" smtClean="0"/>
              <a:t>生产者编程</a:t>
            </a:r>
            <a:r>
              <a:rPr lang="zh-CN" altLang="en-US" dirty="0"/>
              <a:t>模型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课时</a:t>
            </a:r>
            <a:r>
              <a:rPr lang="en-US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知识点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同步生产模型</a:t>
            </a:r>
            <a:endParaRPr kumimoji="1" lang="en-US" altLang="zh-CN" dirty="0" smtClean="0"/>
          </a:p>
          <a:p>
            <a:r>
              <a:rPr kumimoji="1" lang="zh-CN" altLang="en-US" dirty="0" smtClean="0"/>
              <a:t>异步生产模型</a:t>
            </a:r>
            <a:endParaRPr kumimoji="1" lang="en-US" altLang="zh-CN" dirty="0" smtClean="0"/>
          </a:p>
          <a:p>
            <a:r>
              <a:rPr kumimoji="1" lang="zh-CN" altLang="en-US" dirty="0" smtClean="0"/>
              <a:t>两种生产模型伪代码描述</a:t>
            </a:r>
            <a:endParaRPr kumimoji="1" lang="en-US" altLang="zh-CN" dirty="0" smtClean="0"/>
          </a:p>
          <a:p>
            <a:r>
              <a:rPr kumimoji="1" lang="zh-CN" altLang="en-US" dirty="0" smtClean="0"/>
              <a:t>两种生产模型对比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40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Kafka</a:t>
            </a:r>
            <a:r>
              <a:rPr lang="zh-CN" altLang="en-US" dirty="0" smtClean="0"/>
              <a:t>生产者编程模型</a:t>
            </a:r>
            <a:r>
              <a:rPr lang="en-US" altLang="zh-CN" dirty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同步生产模型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201" y="1821888"/>
            <a:ext cx="11159922" cy="11127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541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Kafka</a:t>
            </a:r>
            <a:r>
              <a:rPr lang="zh-CN" altLang="en-US" dirty="0" smtClean="0"/>
              <a:t>基础实战 </a:t>
            </a:r>
            <a:r>
              <a:rPr lang="en-US" altLang="zh-CN" dirty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课程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概要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Kafka</a:t>
            </a:r>
            <a:r>
              <a:rPr lang="zh-CN" altLang="en-US" dirty="0" smtClean="0"/>
              <a:t>消费者编程模型</a:t>
            </a:r>
            <a:endParaRPr lang="en-US" altLang="zh-CN" dirty="0" smtClean="0"/>
          </a:p>
          <a:p>
            <a:r>
              <a:rPr lang="en-US" altLang="zh-CN" dirty="0" smtClean="0"/>
              <a:t>Kafka</a:t>
            </a:r>
            <a:r>
              <a:rPr lang="zh-CN" altLang="en-US" dirty="0" smtClean="0"/>
              <a:t>消费者的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和</a:t>
            </a:r>
            <a:r>
              <a:rPr lang="en-US" altLang="zh-CN" dirty="0"/>
              <a:t>J</a:t>
            </a:r>
            <a:r>
              <a:rPr lang="en-US" altLang="zh-CN" dirty="0" smtClean="0"/>
              <a:t>ava</a:t>
            </a:r>
            <a:r>
              <a:rPr lang="zh-CN" altLang="en-US" dirty="0" smtClean="0"/>
              <a:t>客户端实现</a:t>
            </a:r>
            <a:endParaRPr lang="en-US" altLang="zh-CN" dirty="0" smtClean="0"/>
          </a:p>
          <a:p>
            <a:r>
              <a:rPr lang="en-US" altLang="zh-CN" dirty="0" smtClean="0"/>
              <a:t>Kafka</a:t>
            </a:r>
            <a:r>
              <a:rPr lang="zh-CN" altLang="en-US" dirty="0" smtClean="0"/>
              <a:t>生产者编程模型</a:t>
            </a:r>
            <a:endParaRPr lang="en-US" altLang="zh-CN" dirty="0" smtClean="0"/>
          </a:p>
          <a:p>
            <a:r>
              <a:rPr lang="en-US" altLang="zh-CN" dirty="0" smtClean="0"/>
              <a:t>Kafka</a:t>
            </a:r>
            <a:r>
              <a:rPr lang="zh-CN" altLang="en-US" dirty="0" smtClean="0"/>
              <a:t>生产者的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客户端实现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2666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Kafka</a:t>
            </a:r>
            <a:r>
              <a:rPr lang="zh-CN" altLang="en-US" dirty="0" smtClean="0"/>
              <a:t>生产者编程模型</a:t>
            </a:r>
            <a:r>
              <a:rPr lang="en-US" altLang="zh-CN" dirty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异步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生产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模型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796" y="2282082"/>
            <a:ext cx="12724630" cy="9785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610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Kafka</a:t>
            </a:r>
            <a:r>
              <a:rPr lang="zh-CN" altLang="en-US" dirty="0" smtClean="0"/>
              <a:t>生产者编程模型</a:t>
            </a:r>
            <a:r>
              <a:rPr lang="en-US" altLang="zh-CN" dirty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两种生产模型伪代码描述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51865" y="3106323"/>
            <a:ext cx="13067071" cy="7119898"/>
          </a:xfrm>
          <a:prstGeom prst="rect">
            <a:avLst/>
          </a:prstGeom>
          <a:blipFill rotWithShape="1"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190800" algn="l">
              <a:buClr>
                <a:srgbClr val="35B558"/>
              </a:buClr>
              <a:buSzPct val="105000"/>
            </a:pP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main()</a:t>
            </a:r>
          </a:p>
          <a:p>
            <a:pPr marL="190800" algn="l">
              <a:buClr>
                <a:srgbClr val="35B558"/>
              </a:buClr>
              <a:buSzPct val="105000"/>
            </a:pPr>
            <a:r>
              <a:rPr lang="zh-CN" altLang="en-US" sz="3200" dirty="0">
                <a:latin typeface="Noto Sans CJK SC Regular" pitchFamily="34" charset="-122"/>
                <a:ea typeface="Noto Sans CJK SC Regular" pitchFamily="34" charset="-122"/>
              </a:rPr>
              <a:t>  创建到</a:t>
            </a:r>
            <a:r>
              <a:rPr lang="en-US" altLang="zh-CN" sz="3200" dirty="0" err="1">
                <a:latin typeface="Noto Sans CJK SC Regular" pitchFamily="34" charset="-122"/>
                <a:ea typeface="Noto Sans CJK SC Regular" pitchFamily="34" charset="-122"/>
              </a:rPr>
              <a:t>kafka</a:t>
            </a: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 broker</a:t>
            </a:r>
            <a:r>
              <a:rPr lang="zh-CN" altLang="en-US" sz="3200" dirty="0">
                <a:latin typeface="Noto Sans CJK SC Regular" pitchFamily="34" charset="-122"/>
                <a:ea typeface="Noto Sans CJK SC Regular" pitchFamily="34" charset="-122"/>
              </a:rPr>
              <a:t>的连接</a:t>
            </a: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:</a:t>
            </a:r>
            <a:r>
              <a:rPr lang="en-US" altLang="zh-CN" sz="3200" dirty="0" err="1">
                <a:latin typeface="Noto Sans CJK SC Regular" pitchFamily="34" charset="-122"/>
                <a:ea typeface="Noto Sans CJK SC Regular" pitchFamily="34" charset="-122"/>
              </a:rPr>
              <a:t>KafkaClient</a:t>
            </a: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(</a:t>
            </a:r>
            <a:r>
              <a:rPr lang="en-US" altLang="zh-CN" sz="3200" dirty="0" err="1">
                <a:latin typeface="Noto Sans CJK SC Regular" pitchFamily="34" charset="-122"/>
                <a:ea typeface="Noto Sans CJK SC Regular" pitchFamily="34" charset="-122"/>
              </a:rPr>
              <a:t>host,port</a:t>
            </a: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)</a:t>
            </a:r>
          </a:p>
          <a:p>
            <a:pPr marL="190800" algn="l">
              <a:buClr>
                <a:srgbClr val="35B558"/>
              </a:buClr>
              <a:buSzPct val="105000"/>
            </a:pP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  </a:t>
            </a:r>
            <a:r>
              <a:rPr lang="zh-CN" altLang="en-US" sz="3200" dirty="0">
                <a:latin typeface="Noto Sans CJK SC Regular" pitchFamily="34" charset="-122"/>
                <a:ea typeface="Noto Sans CJK SC Regular" pitchFamily="34" charset="-122"/>
              </a:rPr>
              <a:t>选择或者自定义生产者负载均衡算法 </a:t>
            </a:r>
            <a:r>
              <a:rPr lang="en-US" altLang="zh-CN" sz="3200" dirty="0" err="1">
                <a:latin typeface="Noto Sans CJK SC Regular" pitchFamily="34" charset="-122"/>
                <a:ea typeface="Noto Sans CJK SC Regular" pitchFamily="34" charset="-122"/>
              </a:rPr>
              <a:t>partitioner</a:t>
            </a:r>
            <a:endParaRPr lang="en-US" altLang="zh-CN" sz="3200" dirty="0">
              <a:latin typeface="Noto Sans CJK SC Regular" pitchFamily="34" charset="-122"/>
              <a:ea typeface="Noto Sans CJK SC Regular" pitchFamily="34" charset="-122"/>
            </a:endParaRPr>
          </a:p>
          <a:p>
            <a:pPr marL="190800" algn="l">
              <a:buClr>
                <a:srgbClr val="35B558"/>
              </a:buClr>
              <a:buSzPct val="105000"/>
            </a:pP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  </a:t>
            </a:r>
            <a:r>
              <a:rPr lang="zh-CN" altLang="en-US" sz="3200" dirty="0">
                <a:latin typeface="Noto Sans CJK SC Regular" pitchFamily="34" charset="-122"/>
                <a:ea typeface="Noto Sans CJK SC Regular" pitchFamily="34" charset="-122"/>
              </a:rPr>
              <a:t>设置生产者参数</a:t>
            </a:r>
            <a:endParaRPr lang="en-US" altLang="zh-CN" sz="3200" dirty="0">
              <a:latin typeface="Noto Sans CJK SC Regular" pitchFamily="34" charset="-122"/>
              <a:ea typeface="Noto Sans CJK SC Regular" pitchFamily="34" charset="-122"/>
            </a:endParaRPr>
          </a:p>
          <a:p>
            <a:pPr marL="190800" algn="l">
              <a:buClr>
                <a:srgbClr val="35B558"/>
              </a:buClr>
              <a:buSzPct val="105000"/>
            </a:pP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  </a:t>
            </a:r>
            <a:r>
              <a:rPr lang="zh-CN" altLang="en-US" sz="3200" dirty="0">
                <a:latin typeface="Noto Sans CJK SC Regular" pitchFamily="34" charset="-122"/>
                <a:ea typeface="Noto Sans CJK SC Regular" pitchFamily="34" charset="-122"/>
              </a:rPr>
              <a:t>根据负载均衡算法和设置的生产者参数构造</a:t>
            </a: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Producer</a:t>
            </a:r>
            <a:r>
              <a:rPr lang="zh-CN" altLang="en-US" sz="3200" dirty="0">
                <a:latin typeface="Noto Sans CJK SC Regular" pitchFamily="34" charset="-122"/>
                <a:ea typeface="Noto Sans CJK SC Regular" pitchFamily="34" charset="-122"/>
              </a:rPr>
              <a:t>对象</a:t>
            </a:r>
            <a:endParaRPr lang="en-US" altLang="zh-CN" sz="3200" dirty="0">
              <a:latin typeface="Noto Sans CJK SC Regular" pitchFamily="34" charset="-122"/>
              <a:ea typeface="Noto Sans CJK SC Regular" pitchFamily="34" charset="-122"/>
            </a:endParaRPr>
          </a:p>
          <a:p>
            <a:pPr marL="190800" algn="l">
              <a:buClr>
                <a:srgbClr val="35B558"/>
              </a:buClr>
              <a:buSzPct val="105000"/>
            </a:pPr>
            <a:endParaRPr lang="en-US" altLang="zh-CN" sz="3200" dirty="0">
              <a:latin typeface="Noto Sans CJK SC Regular" pitchFamily="34" charset="-122"/>
              <a:ea typeface="Noto Sans CJK SC Regular" pitchFamily="34" charset="-122"/>
            </a:endParaRPr>
          </a:p>
          <a:p>
            <a:pPr marL="190800" algn="l">
              <a:buClr>
                <a:srgbClr val="35B558"/>
              </a:buClr>
              <a:buSzPct val="105000"/>
            </a:pP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  while True</a:t>
            </a:r>
          </a:p>
          <a:p>
            <a:pPr marL="190800" algn="l">
              <a:buClr>
                <a:srgbClr val="35B558"/>
              </a:buClr>
              <a:buSzPct val="105000"/>
            </a:pP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    </a:t>
            </a:r>
            <a:r>
              <a:rPr lang="en-US" altLang="zh-CN" sz="3200" dirty="0" err="1">
                <a:latin typeface="Noto Sans CJK SC Regular" pitchFamily="34" charset="-122"/>
                <a:ea typeface="Noto Sans CJK SC Regular" pitchFamily="34" charset="-122"/>
              </a:rPr>
              <a:t>getMessage</a:t>
            </a:r>
            <a:r>
              <a:rPr lang="zh-CN" altLang="en-US" sz="3200" dirty="0">
                <a:latin typeface="Noto Sans CJK SC Regular" pitchFamily="34" charset="-122"/>
                <a:ea typeface="Noto Sans CJK SC Regular" pitchFamily="34" charset="-122"/>
              </a:rPr>
              <a:t>：从上游获得一条消息</a:t>
            </a:r>
            <a:endParaRPr lang="en-US" altLang="zh-CN" sz="3200" dirty="0">
              <a:latin typeface="Noto Sans CJK SC Regular" pitchFamily="34" charset="-122"/>
              <a:ea typeface="Noto Sans CJK SC Regular" pitchFamily="34" charset="-122"/>
            </a:endParaRPr>
          </a:p>
          <a:p>
            <a:pPr marL="190800" algn="l">
              <a:buClr>
                <a:srgbClr val="35B558"/>
              </a:buClr>
              <a:buSzPct val="105000"/>
            </a:pP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    </a:t>
            </a:r>
            <a:r>
              <a:rPr lang="zh-CN" altLang="en-US" sz="3200" dirty="0">
                <a:latin typeface="Noto Sans CJK SC Regular" pitchFamily="34" charset="-122"/>
                <a:ea typeface="Noto Sans CJK SC Regular" pitchFamily="34" charset="-122"/>
              </a:rPr>
              <a:t>按照</a:t>
            </a:r>
            <a:r>
              <a:rPr lang="en-US" altLang="zh-CN" sz="3200" dirty="0" err="1">
                <a:latin typeface="Noto Sans CJK SC Regular" pitchFamily="34" charset="-122"/>
                <a:ea typeface="Noto Sans CJK SC Regular" pitchFamily="34" charset="-122"/>
              </a:rPr>
              <a:t>kafka</a:t>
            </a:r>
            <a:r>
              <a:rPr lang="zh-CN" altLang="en-US" sz="3200" dirty="0">
                <a:latin typeface="Noto Sans CJK SC Regular" pitchFamily="34" charset="-122"/>
                <a:ea typeface="Noto Sans CJK SC Regular" pitchFamily="34" charset="-122"/>
              </a:rPr>
              <a:t>要求的消息格式构造</a:t>
            </a:r>
            <a:r>
              <a:rPr lang="en-US" altLang="zh-CN" sz="3200" dirty="0" err="1">
                <a:latin typeface="Noto Sans CJK SC Regular" pitchFamily="34" charset="-122"/>
                <a:ea typeface="Noto Sans CJK SC Regular" pitchFamily="34" charset="-122"/>
              </a:rPr>
              <a:t>kafka</a:t>
            </a:r>
            <a:r>
              <a:rPr lang="zh-CN" altLang="en-US" sz="3200" dirty="0">
                <a:latin typeface="Noto Sans CJK SC Regular" pitchFamily="34" charset="-122"/>
                <a:ea typeface="Noto Sans CJK SC Regular" pitchFamily="34" charset="-122"/>
              </a:rPr>
              <a:t>消息</a:t>
            </a:r>
            <a:endParaRPr lang="en-US" altLang="zh-CN" sz="3200" dirty="0">
              <a:latin typeface="Noto Sans CJK SC Regular" pitchFamily="34" charset="-122"/>
              <a:ea typeface="Noto Sans CJK SC Regular" pitchFamily="34" charset="-122"/>
            </a:endParaRPr>
          </a:p>
          <a:p>
            <a:pPr marL="190800" algn="l">
              <a:buClr>
                <a:srgbClr val="35B558"/>
              </a:buClr>
              <a:buSzPct val="105000"/>
            </a:pP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	 </a:t>
            </a:r>
            <a:r>
              <a:rPr lang="zh-CN" altLang="en-US" sz="3200" dirty="0">
                <a:latin typeface="Noto Sans CJK SC Regular" pitchFamily="34" charset="-122"/>
                <a:ea typeface="Noto Sans CJK SC Regular" pitchFamily="34" charset="-122"/>
              </a:rPr>
              <a:t>根据分区算法得到分区</a:t>
            </a:r>
            <a:endParaRPr lang="en-US" altLang="zh-CN" sz="3200" dirty="0">
              <a:latin typeface="Noto Sans CJK SC Regular" pitchFamily="34" charset="-122"/>
              <a:ea typeface="Noto Sans CJK SC Regular" pitchFamily="34" charset="-122"/>
            </a:endParaRPr>
          </a:p>
          <a:p>
            <a:pPr marL="190800" algn="l">
              <a:buClr>
                <a:srgbClr val="35B558"/>
              </a:buClr>
              <a:buSzPct val="105000"/>
            </a:pPr>
            <a:r>
              <a:rPr lang="zh-CN" altLang="en-US" sz="3200" dirty="0">
                <a:latin typeface="Noto Sans CJK SC Regular" pitchFamily="34" charset="-122"/>
                <a:ea typeface="Noto Sans CJK SC Regular" pitchFamily="34" charset="-122"/>
              </a:rPr>
              <a:t>    发送消息</a:t>
            </a:r>
          </a:p>
          <a:p>
            <a:pPr marL="190800" algn="l">
              <a:buClr>
                <a:srgbClr val="35B558"/>
              </a:buClr>
              <a:buSzPct val="105000"/>
            </a:pPr>
            <a:r>
              <a:rPr lang="zh-CN" altLang="en-US" sz="3200" dirty="0">
                <a:latin typeface="Noto Sans CJK SC Regular" pitchFamily="34" charset="-122"/>
                <a:ea typeface="Noto Sans CJK SC Regular" pitchFamily="34" charset="-122"/>
              </a:rPr>
              <a:t>    处理异常</a:t>
            </a:r>
            <a:endParaRPr lang="en-US" altLang="zh-CN" sz="3200" dirty="0">
              <a:latin typeface="Noto Sans CJK SC Regular" pitchFamily="34" charset="-122"/>
              <a:ea typeface="Noto Sans CJK SC Regular" pitchFamily="34" charset="-122"/>
            </a:endParaRPr>
          </a:p>
          <a:p>
            <a:pPr marL="190800" algn="l">
              <a:buClr>
                <a:srgbClr val="35B558"/>
              </a:buClr>
              <a:buSzPct val="105000"/>
            </a:pPr>
            <a:r>
              <a:rPr lang="en-US" altLang="zh-CN" sz="3600" dirty="0"/>
              <a:t> </a:t>
            </a:r>
            <a:r>
              <a:rPr lang="en-US" altLang="zh-CN" sz="3600" dirty="0" smtClean="0"/>
              <a:t>   </a:t>
            </a:r>
            <a:endParaRPr lang="en-US" altLang="zh-CN" sz="3600" dirty="0"/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14157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Kafka</a:t>
            </a:r>
            <a:r>
              <a:rPr lang="zh-CN" altLang="en-US" dirty="0" smtClean="0"/>
              <a:t>生产者编程模型</a:t>
            </a:r>
            <a:r>
              <a:rPr lang="en-US" altLang="zh-CN" dirty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两种生产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模型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对比</a:t>
            </a:r>
            <a:endParaRPr lang="zh-CN" altLang="en-US" dirty="0"/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1553518" y="2743188"/>
            <a:ext cx="22201200" cy="828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zh-CN" altLang="en-US" dirty="0" smtClean="0"/>
              <a:t>同步生产模型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）低消息丢失率；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）高消息重复率</a:t>
            </a:r>
            <a:r>
              <a:rPr lang="en-US" altLang="zh-CN" dirty="0" smtClean="0"/>
              <a:t>(</a:t>
            </a:r>
            <a:r>
              <a:rPr lang="zh-CN" altLang="en-US" dirty="0" smtClean="0"/>
              <a:t>由于网络原因，回复确认未收到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）高延迟</a:t>
            </a:r>
            <a:endParaRPr lang="en-US" altLang="zh-CN" dirty="0" smtClean="0"/>
          </a:p>
          <a:p>
            <a:r>
              <a:rPr lang="zh-CN" altLang="en-US" dirty="0" smtClean="0"/>
              <a:t>异步生产模型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）低延迟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（</a:t>
            </a:r>
            <a:r>
              <a:rPr lang="en-US" altLang="zh-CN" dirty="0"/>
              <a:t>2</a:t>
            </a:r>
            <a:r>
              <a:rPr lang="zh-CN" altLang="en-US" dirty="0" smtClean="0"/>
              <a:t>）高发送性能；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en-US" dirty="0"/>
              <a:t>高</a:t>
            </a:r>
            <a:r>
              <a:rPr lang="zh-CN" altLang="en-US" dirty="0" smtClean="0"/>
              <a:t>消息丢失率</a:t>
            </a:r>
            <a:r>
              <a:rPr lang="en-US" altLang="zh-CN" dirty="0" smtClean="0"/>
              <a:t>(</a:t>
            </a:r>
            <a:r>
              <a:rPr lang="zh-CN" altLang="en-US" dirty="0" smtClean="0"/>
              <a:t>无确认机制，发送端队列满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5558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Kafka</a:t>
            </a:r>
            <a:r>
              <a:rPr lang="zh-CN" altLang="en-US" dirty="0" smtClean="0"/>
              <a:t>基础实战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Kafka</a:t>
            </a:r>
            <a:r>
              <a:rPr lang="zh-CN" altLang="en-US" dirty="0"/>
              <a:t>生产者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客户端实现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388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Kafka</a:t>
            </a:r>
            <a:r>
              <a:rPr lang="zh-CN" altLang="en-US" dirty="0" smtClean="0"/>
              <a:t>生产者的</a:t>
            </a:r>
            <a:r>
              <a:rPr lang="en-US" altLang="zh-CN" dirty="0"/>
              <a:t>Python</a:t>
            </a:r>
            <a:r>
              <a:rPr lang="zh-CN" altLang="en-US" dirty="0"/>
              <a:t>和</a:t>
            </a:r>
            <a:r>
              <a:rPr lang="en-US" altLang="zh-CN" dirty="0"/>
              <a:t>Java</a:t>
            </a:r>
            <a:r>
              <a:rPr lang="zh-CN" altLang="en-US" dirty="0"/>
              <a:t>客户端实现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课时</a:t>
            </a:r>
            <a:r>
              <a:rPr lang="en-US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知识点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Python</a:t>
            </a:r>
            <a:r>
              <a:rPr kumimoji="1" lang="zh-CN" altLang="en-US" dirty="0"/>
              <a:t>客户端</a:t>
            </a:r>
            <a:r>
              <a:rPr kumimoji="1" lang="zh-CN" altLang="en-US" dirty="0" smtClean="0"/>
              <a:t>实例讲解</a:t>
            </a:r>
            <a:endParaRPr kumimoji="1" lang="en-US" altLang="zh-CN" dirty="0" smtClean="0"/>
          </a:p>
          <a:p>
            <a:r>
              <a:rPr kumimoji="1" lang="en-US" altLang="zh-CN" dirty="0" smtClean="0"/>
              <a:t>Python</a:t>
            </a:r>
            <a:r>
              <a:rPr kumimoji="1" lang="zh-CN" altLang="en-US" dirty="0" smtClean="0"/>
              <a:t>客户端参数调优</a:t>
            </a:r>
            <a:endParaRPr kumimoji="1" lang="en-US" altLang="zh-CN" dirty="0" smtClean="0"/>
          </a:p>
          <a:p>
            <a:r>
              <a:rPr kumimoji="1" lang="en-US" altLang="zh-CN" dirty="0" smtClean="0"/>
              <a:t>Java</a:t>
            </a:r>
            <a:r>
              <a:rPr kumimoji="1" lang="zh-CN" altLang="en-US" dirty="0"/>
              <a:t>客户端</a:t>
            </a:r>
            <a:r>
              <a:rPr kumimoji="1" lang="zh-CN" altLang="en-US" dirty="0" smtClean="0"/>
              <a:t>实例讲解</a:t>
            </a:r>
            <a:endParaRPr kumimoji="1" lang="en-US" altLang="zh-CN" dirty="0" smtClean="0"/>
          </a:p>
          <a:p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客户端参数调优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72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Kafka</a:t>
            </a:r>
            <a:r>
              <a:rPr lang="zh-CN" altLang="en-US" dirty="0" smtClean="0"/>
              <a:t>生产者的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客户端实现</a:t>
            </a:r>
            <a:r>
              <a:rPr lang="en-US" altLang="zh-CN" dirty="0"/>
              <a:t>— </a:t>
            </a:r>
            <a:r>
              <a:rPr lang="en-US" altLang="zh-CN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Python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客户端实例讲解</a:t>
            </a:r>
            <a:endParaRPr lang="zh-CN" altLang="en-US" dirty="0"/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1711613" y="4107591"/>
            <a:ext cx="13892168" cy="24406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800">
              <a:buClr>
                <a:srgbClr val="35B558"/>
              </a:buClr>
              <a:buSzPct val="105000"/>
            </a:pPr>
            <a:endParaRPr lang="zh-CN" altLang="en-US" dirty="0"/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1682129" y="3425728"/>
            <a:ext cx="17254800" cy="6042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需要的软件环境</a:t>
            </a:r>
            <a:r>
              <a:rPr lang="en-US" altLang="zh-CN" dirty="0"/>
              <a:t>:</a:t>
            </a:r>
          </a:p>
          <a:p>
            <a:pPr marL="190800">
              <a:buClr>
                <a:srgbClr val="35B558"/>
              </a:buClr>
              <a:buSzPct val="105000"/>
              <a:defRPr/>
            </a:pPr>
            <a:r>
              <a:rPr lang="zh-CN" altLang="en-US" dirty="0"/>
              <a:t>     已搭建好的</a:t>
            </a:r>
            <a:r>
              <a:rPr lang="en-US" altLang="zh-CN" dirty="0" err="1"/>
              <a:t>kafka</a:t>
            </a:r>
            <a:r>
              <a:rPr lang="zh-CN" altLang="en-US" dirty="0"/>
              <a:t>集群、</a:t>
            </a:r>
            <a:r>
              <a:rPr lang="en-US" altLang="zh-CN" dirty="0"/>
              <a:t>Linux</a:t>
            </a:r>
            <a:r>
              <a:rPr lang="zh-CN" altLang="en-US" dirty="0"/>
              <a:t>服务器一台、</a:t>
            </a:r>
            <a:r>
              <a:rPr lang="en-US" altLang="zh-CN" dirty="0"/>
              <a:t>Python2.7.6 </a:t>
            </a:r>
            <a:r>
              <a:rPr lang="zh-CN" altLang="en-US" dirty="0"/>
              <a:t>、          </a:t>
            </a:r>
            <a:r>
              <a:rPr lang="en-US" altLang="zh-CN" dirty="0"/>
              <a:t>	</a:t>
            </a:r>
            <a:r>
              <a:rPr lang="en-US" altLang="zh-CN" dirty="0" err="1"/>
              <a:t>kafka</a:t>
            </a:r>
            <a:r>
              <a:rPr lang="en-US" altLang="zh-CN" dirty="0"/>
              <a:t>-Python</a:t>
            </a:r>
            <a:r>
              <a:rPr lang="zh-CN" altLang="en-US" dirty="0" smtClean="0"/>
              <a:t>软件包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同步</a:t>
            </a:r>
            <a:r>
              <a:rPr lang="zh-CN" altLang="en-US" dirty="0"/>
              <a:t>生产</a:t>
            </a:r>
            <a:r>
              <a:rPr lang="zh-CN" altLang="en-US" dirty="0" smtClean="0"/>
              <a:t>模型的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异步</a:t>
            </a:r>
            <a:r>
              <a:rPr lang="zh-CN" altLang="en-US" dirty="0"/>
              <a:t>生产</a:t>
            </a:r>
            <a:r>
              <a:rPr lang="zh-CN" altLang="en-US" dirty="0" smtClean="0"/>
              <a:t>模型的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89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Kafka</a:t>
            </a:r>
            <a:r>
              <a:rPr lang="zh-CN" altLang="en-US" dirty="0" smtClean="0"/>
              <a:t>生产者的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客户端实现</a:t>
            </a:r>
            <a:r>
              <a:rPr lang="en-US" altLang="zh-CN" dirty="0"/>
              <a:t>— </a:t>
            </a:r>
            <a:r>
              <a:rPr lang="en-US" altLang="zh-CN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Python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客户端参数调优</a:t>
            </a:r>
            <a:endParaRPr lang="zh-CN" altLang="en-US" dirty="0"/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3097972" y="4107591"/>
            <a:ext cx="13892168" cy="24406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800">
              <a:buClr>
                <a:srgbClr val="35B558"/>
              </a:buClr>
              <a:buSzPct val="105000"/>
            </a:pPr>
            <a:endParaRPr lang="zh-CN" altLang="en-US" dirty="0"/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2036091" y="2946241"/>
            <a:ext cx="17254800" cy="540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err="1"/>
              <a:t>req_acks</a:t>
            </a:r>
            <a:r>
              <a:rPr lang="en-US" altLang="zh-CN" dirty="0" smtClean="0"/>
              <a:t>:</a:t>
            </a:r>
            <a:r>
              <a:rPr lang="zh-CN" altLang="en-US" dirty="0" smtClean="0"/>
              <a:t>发送失败重试次数</a:t>
            </a:r>
            <a:r>
              <a:rPr lang="en-US" altLang="zh-CN" dirty="0" smtClean="0"/>
              <a:t>;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err="1"/>
              <a:t>ack_timeout</a:t>
            </a:r>
            <a:r>
              <a:rPr lang="en-US" altLang="zh-CN" dirty="0" smtClean="0"/>
              <a:t>: </a:t>
            </a:r>
            <a:r>
              <a:rPr lang="zh-CN" altLang="en-US" dirty="0"/>
              <a:t> </a:t>
            </a:r>
            <a:r>
              <a:rPr lang="zh-CN" altLang="en-US" dirty="0" smtClean="0"/>
              <a:t>未接到确认，认为发送失败的时间</a:t>
            </a:r>
            <a:r>
              <a:rPr lang="en-US" altLang="zh-CN" dirty="0" smtClean="0"/>
              <a:t>;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err="1"/>
              <a:t>a</a:t>
            </a:r>
            <a:r>
              <a:rPr lang="en-US" altLang="zh-CN" dirty="0" err="1" smtClean="0"/>
              <a:t>sync</a:t>
            </a:r>
            <a:r>
              <a:rPr lang="en-US" altLang="zh-CN" dirty="0" smtClean="0"/>
              <a:t> :  </a:t>
            </a:r>
            <a:r>
              <a:rPr lang="zh-CN" altLang="en-US" dirty="0" smtClean="0"/>
              <a:t>是否异步发送；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batch_send_every_n</a:t>
            </a:r>
            <a:r>
              <a:rPr lang="en-US" altLang="zh-CN" dirty="0" smtClean="0"/>
              <a:t>:  </a:t>
            </a:r>
            <a:r>
              <a:rPr lang="zh-CN" altLang="en-US" dirty="0" smtClean="0"/>
              <a:t>异步发送时，累计最大消息数；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batch_send_every_t</a:t>
            </a:r>
            <a:r>
              <a:rPr lang="en-US" altLang="zh-CN" dirty="0" smtClean="0"/>
              <a:t>:</a:t>
            </a:r>
            <a:r>
              <a:rPr lang="zh-CN" altLang="en-US" dirty="0"/>
              <a:t>异步发送时，累计</a:t>
            </a:r>
            <a:r>
              <a:rPr lang="zh-CN" altLang="en-US" dirty="0" smtClean="0"/>
              <a:t>最大</a:t>
            </a:r>
            <a:r>
              <a:rPr lang="zh-CN" altLang="en-US" dirty="0"/>
              <a:t>时间</a:t>
            </a:r>
            <a:r>
              <a:rPr lang="zh-CN" altLang="en-US" dirty="0" smtClean="0"/>
              <a:t>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5383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Kafka</a:t>
            </a:r>
            <a:r>
              <a:rPr lang="zh-CN" altLang="en-US" dirty="0" smtClean="0"/>
              <a:t>生产者的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客户端实现</a:t>
            </a:r>
            <a:r>
              <a:rPr lang="en-US" altLang="zh-CN" dirty="0"/>
              <a:t>— </a:t>
            </a:r>
            <a:r>
              <a:rPr lang="en-US" altLang="zh-CN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Java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客户端实例讲解</a:t>
            </a:r>
            <a:endParaRPr lang="zh-CN" altLang="en-US" dirty="0"/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3097972" y="4107591"/>
            <a:ext cx="13892168" cy="24406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800">
              <a:buClr>
                <a:srgbClr val="35B558"/>
              </a:buClr>
              <a:buSzPct val="105000"/>
            </a:pPr>
            <a:endParaRPr lang="zh-CN" altLang="en-US" dirty="0"/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1682129" y="3064215"/>
            <a:ext cx="19083600" cy="58142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需要的软件环境</a:t>
            </a:r>
            <a:r>
              <a:rPr lang="en-US" altLang="zh-CN" dirty="0"/>
              <a:t>:</a:t>
            </a:r>
          </a:p>
          <a:p>
            <a:pPr marL="190800">
              <a:buClr>
                <a:srgbClr val="35B558"/>
              </a:buClr>
              <a:buSzPct val="105000"/>
            </a:pPr>
            <a:r>
              <a:rPr lang="zh-CN" altLang="en-US" dirty="0"/>
              <a:t>     已搭建好的</a:t>
            </a:r>
            <a:r>
              <a:rPr lang="en-US" altLang="zh-CN" dirty="0" err="1"/>
              <a:t>kafka</a:t>
            </a:r>
            <a:r>
              <a:rPr lang="zh-CN" altLang="en-US" dirty="0"/>
              <a:t>集群、</a:t>
            </a:r>
            <a:r>
              <a:rPr lang="en-US" altLang="zh-CN" dirty="0"/>
              <a:t>Linux</a:t>
            </a:r>
            <a:r>
              <a:rPr lang="zh-CN" altLang="en-US" dirty="0"/>
              <a:t>服务器一台、</a:t>
            </a:r>
            <a:r>
              <a:rPr lang="en-US" altLang="zh-CN" dirty="0"/>
              <a:t>Apache Maven </a:t>
            </a:r>
            <a:r>
              <a:rPr lang="en-US" altLang="zh-CN" dirty="0" smtClean="0"/>
              <a:t>   	3.2.3</a:t>
            </a:r>
            <a:r>
              <a:rPr lang="zh-CN" altLang="en-US" dirty="0"/>
              <a:t>、</a:t>
            </a:r>
            <a:r>
              <a:rPr lang="en-US" altLang="zh-CN" dirty="0"/>
              <a:t>	</a:t>
            </a:r>
            <a:r>
              <a:rPr lang="en-US" altLang="zh-CN" dirty="0" err="1"/>
              <a:t>kafka</a:t>
            </a:r>
            <a:r>
              <a:rPr lang="en-US" altLang="zh-CN" dirty="0"/>
              <a:t> </a:t>
            </a:r>
            <a:r>
              <a:rPr lang="en-US" altLang="zh-CN" dirty="0" smtClean="0"/>
              <a:t>0.8.1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同步模型的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异步模型的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760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Kafka</a:t>
            </a:r>
            <a:r>
              <a:rPr lang="zh-CN" altLang="en-US" dirty="0" smtClean="0"/>
              <a:t>消费者的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客户端实现</a:t>
            </a:r>
            <a:r>
              <a:rPr lang="en-US" altLang="zh-CN" dirty="0"/>
              <a:t>— </a:t>
            </a:r>
            <a:r>
              <a:rPr lang="en-US" altLang="zh-CN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Java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客户端参数调优</a:t>
            </a:r>
            <a:endParaRPr lang="zh-CN" altLang="en-US" dirty="0"/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3097972" y="4107591"/>
            <a:ext cx="13892168" cy="24406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800">
              <a:buClr>
                <a:srgbClr val="35B558"/>
              </a:buClr>
              <a:buSzPct val="105000"/>
            </a:pPr>
            <a:endParaRPr lang="zh-CN" altLang="en-US" dirty="0"/>
          </a:p>
        </p:txBody>
      </p:sp>
      <p:sp>
        <p:nvSpPr>
          <p:cNvPr id="7" name="副标题 2"/>
          <p:cNvSpPr txBox="1">
            <a:spLocks/>
          </p:cNvSpPr>
          <p:nvPr/>
        </p:nvSpPr>
        <p:spPr>
          <a:xfrm>
            <a:off x="1533252" y="2861181"/>
            <a:ext cx="22201200" cy="74036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err="1"/>
              <a:t>message.send.max.retries</a:t>
            </a:r>
            <a:r>
              <a:rPr lang="en-US" altLang="zh-CN" dirty="0"/>
              <a:t>: </a:t>
            </a:r>
            <a:r>
              <a:rPr lang="zh-CN" altLang="en-US" dirty="0"/>
              <a:t>发送失败重试次数</a:t>
            </a:r>
            <a:r>
              <a:rPr lang="en-US" altLang="zh-CN" dirty="0"/>
              <a:t>;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/>
              <a:t>retry.backoff.ms :</a:t>
            </a:r>
            <a:r>
              <a:rPr lang="zh-CN" altLang="en-US" dirty="0"/>
              <a:t>未接到确认，认为发送失败的时间</a:t>
            </a:r>
            <a:r>
              <a:rPr lang="en-US" altLang="zh-CN" dirty="0"/>
              <a:t>;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err="1"/>
              <a:t>producer.type</a:t>
            </a:r>
            <a:r>
              <a:rPr lang="en-US" altLang="zh-CN" dirty="0"/>
              <a:t>:</a:t>
            </a:r>
            <a:r>
              <a:rPr lang="zh-CN" altLang="en-US" dirty="0"/>
              <a:t>  同步发送或者异步发送；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err="1"/>
              <a:t>batch.num.messages</a:t>
            </a:r>
            <a:r>
              <a:rPr lang="en-US" altLang="zh-CN" dirty="0"/>
              <a:t>: </a:t>
            </a:r>
            <a:r>
              <a:rPr lang="zh-CN" altLang="en-US" dirty="0"/>
              <a:t>异步发送时，累计最大消息数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/>
              <a:t>queue.buffering.max.ms:</a:t>
            </a:r>
            <a:r>
              <a:rPr lang="zh-CN" altLang="en-US" dirty="0"/>
              <a:t>异步发送时，累计最大时间</a:t>
            </a:r>
            <a:r>
              <a:rPr lang="zh-CN" altLang="en-US" dirty="0" smtClean="0"/>
              <a:t>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6948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Kafka</a:t>
            </a:r>
            <a:r>
              <a:rPr lang="zh-CN" altLang="en-US" dirty="0" smtClean="0"/>
              <a:t>基础实战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通过本课程的学习，达到以下目标：</a:t>
            </a:r>
            <a:endParaRPr lang="en-US" altLang="zh-CN" dirty="0" smtClean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defRPr/>
            </a:pPr>
            <a:r>
              <a:rPr lang="zh-CN" altLang="en-US" dirty="0" smtClean="0"/>
              <a:t>理解</a:t>
            </a:r>
            <a:r>
              <a:rPr lang="en-US" altLang="zh-CN" dirty="0" err="1" smtClean="0"/>
              <a:t>kafka</a:t>
            </a:r>
            <a:r>
              <a:rPr lang="zh-CN" altLang="en-US" dirty="0" smtClean="0"/>
              <a:t>的两种消费模型；</a:t>
            </a:r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defRPr/>
            </a:pPr>
            <a:r>
              <a:rPr lang="zh-CN" altLang="en-US" dirty="0" smtClean="0"/>
              <a:t>能够使用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Java</a:t>
            </a:r>
            <a:r>
              <a:rPr lang="zh-CN" altLang="en-US" dirty="0"/>
              <a:t>实现</a:t>
            </a:r>
            <a:r>
              <a:rPr lang="zh-CN" altLang="en-US" dirty="0" smtClean="0"/>
              <a:t>两种消费模型；</a:t>
            </a:r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defRPr/>
            </a:pPr>
            <a:r>
              <a:rPr lang="zh-CN" altLang="en-US" dirty="0" smtClean="0"/>
              <a:t>理解</a:t>
            </a:r>
            <a:r>
              <a:rPr lang="en-US" altLang="zh-CN" dirty="0" err="1" smtClean="0"/>
              <a:t>kafka</a:t>
            </a:r>
            <a:r>
              <a:rPr lang="zh-CN" altLang="en-US" dirty="0" smtClean="0"/>
              <a:t>两种生产模型；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能够使用</a:t>
            </a:r>
            <a:r>
              <a:rPr lang="en-US" altLang="zh-CN" dirty="0"/>
              <a:t>Python</a:t>
            </a:r>
            <a:r>
              <a:rPr lang="zh-CN" altLang="en-US" dirty="0"/>
              <a:t>和</a:t>
            </a:r>
            <a:r>
              <a:rPr lang="en-US" altLang="zh-CN" dirty="0"/>
              <a:t>Java</a:t>
            </a:r>
            <a:r>
              <a:rPr lang="zh-CN" altLang="en-US" dirty="0"/>
              <a:t>实现</a:t>
            </a:r>
            <a:r>
              <a:rPr lang="zh-CN" altLang="en-US" dirty="0" smtClean="0"/>
              <a:t>两种</a:t>
            </a:r>
            <a:r>
              <a:rPr lang="zh-CN" altLang="en-US" dirty="0"/>
              <a:t>生产</a:t>
            </a:r>
            <a:r>
              <a:rPr lang="zh-CN" altLang="en-US" dirty="0" smtClean="0"/>
              <a:t>模型</a:t>
            </a:r>
            <a:r>
              <a:rPr lang="zh-CN" altLang="en-US" dirty="0"/>
              <a:t>；</a:t>
            </a:r>
          </a:p>
          <a:p>
            <a:pPr marL="698400" lvl="0" indent="-507600">
              <a:buClr>
                <a:srgbClr val="35B558"/>
              </a:buClr>
              <a:buSzPct val="105000"/>
              <a:defRPr/>
            </a:pPr>
            <a:endParaRPr lang="en-US" altLang="zh-CN" dirty="0" smtClean="0"/>
          </a:p>
          <a:p>
            <a:r>
              <a:rPr lang="zh-CN" altLang="en-US" dirty="0" smtClean="0"/>
              <a:t>如想继续提高，请关注下个课程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kafka</a:t>
            </a:r>
            <a:r>
              <a:rPr lang="zh-CN" altLang="en-US" dirty="0" smtClean="0"/>
              <a:t>实现原理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544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Kafka</a:t>
            </a:r>
            <a:r>
              <a:rPr lang="zh-CN" altLang="en-US" dirty="0" smtClean="0"/>
              <a:t>基础实战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Kafka</a:t>
            </a:r>
            <a:r>
              <a:rPr lang="zh-CN" altLang="en-US" dirty="0" smtClean="0"/>
              <a:t>消费者编程模型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158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Kafka</a:t>
            </a:r>
            <a:r>
              <a:rPr lang="zh-CN" altLang="en-US" dirty="0"/>
              <a:t>消费者编程模型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课时</a:t>
            </a:r>
            <a:r>
              <a:rPr lang="en-US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知识点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分区消费模型</a:t>
            </a:r>
            <a:endParaRPr kumimoji="1" lang="en-US" altLang="zh-CN" dirty="0" smtClean="0"/>
          </a:p>
          <a:p>
            <a:r>
              <a:rPr kumimoji="1" lang="zh-CN" altLang="en-US" dirty="0" smtClean="0"/>
              <a:t>组</a:t>
            </a:r>
            <a:r>
              <a:rPr kumimoji="1" lang="en-US" altLang="zh-CN" dirty="0" smtClean="0"/>
              <a:t>(Group)</a:t>
            </a:r>
            <a:r>
              <a:rPr kumimoji="1" lang="zh-CN" altLang="en-US" dirty="0" smtClean="0"/>
              <a:t>消费模型</a:t>
            </a:r>
            <a:endParaRPr kumimoji="1" lang="en-US" altLang="zh-CN" dirty="0" smtClean="0"/>
          </a:p>
          <a:p>
            <a:r>
              <a:rPr kumimoji="1" lang="zh-CN" altLang="en-US" dirty="0" smtClean="0"/>
              <a:t>两种消费模型对比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915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Kafka</a:t>
            </a:r>
            <a:r>
              <a:rPr lang="zh-CN" altLang="en-US" dirty="0" smtClean="0"/>
              <a:t>消费者编程模型</a:t>
            </a:r>
            <a:r>
              <a:rPr lang="en-US" altLang="zh-CN" dirty="0" smtClean="0"/>
              <a:t>—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分区消费模型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227570" y="2101820"/>
            <a:ext cx="11384942" cy="1496786"/>
          </a:xfrm>
        </p:spPr>
        <p:txBody>
          <a:bodyPr/>
          <a:lstStyle/>
          <a:p>
            <a:pPr marL="190800" algn="ctr">
              <a:buClr>
                <a:srgbClr val="35B558"/>
              </a:buClr>
              <a:buSzPct val="105000"/>
            </a:pPr>
            <a:r>
              <a:rPr lang="zh-CN" altLang="en-US" dirty="0" smtClean="0"/>
              <a:t>分区消费架构图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574" y="3462186"/>
            <a:ext cx="14659742" cy="8665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727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Kafka</a:t>
            </a:r>
            <a:r>
              <a:rPr lang="zh-CN" altLang="en-US" dirty="0" smtClean="0"/>
              <a:t>消费者编程模型</a:t>
            </a:r>
            <a:r>
              <a:rPr lang="en-US" altLang="zh-CN" dirty="0"/>
              <a:t>—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分区消费模型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3606" y="1423389"/>
            <a:ext cx="11384942" cy="1496786"/>
          </a:xfrm>
        </p:spPr>
        <p:txBody>
          <a:bodyPr/>
          <a:lstStyle/>
          <a:p>
            <a:pPr marL="190800" algn="ctr">
              <a:buClr>
                <a:srgbClr val="35B558"/>
              </a:buClr>
              <a:buSzPct val="105000"/>
            </a:pPr>
            <a:r>
              <a:rPr lang="zh-CN" altLang="en-US" dirty="0" smtClean="0"/>
              <a:t>分区消费伪代码描述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926769" y="3121109"/>
            <a:ext cx="15367016" cy="8535670"/>
          </a:xfrm>
          <a:prstGeom prst="rect">
            <a:avLst/>
          </a:prstGeom>
          <a:blipFill rotWithShape="1"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190800" algn="l">
              <a:buClr>
                <a:srgbClr val="35B558"/>
              </a:buClr>
              <a:buSzPct val="105000"/>
            </a:pP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main</a:t>
            </a:r>
            <a:r>
              <a:rPr lang="en-US" altLang="zh-CN" sz="3200" dirty="0" smtClean="0">
                <a:latin typeface="Noto Sans CJK SC Regular" pitchFamily="34" charset="-122"/>
                <a:ea typeface="Noto Sans CJK SC Regular" pitchFamily="34" charset="-122"/>
              </a:rPr>
              <a:t>()</a:t>
            </a:r>
          </a:p>
          <a:p>
            <a:pPr marL="190800" algn="l">
              <a:buClr>
                <a:srgbClr val="35B558"/>
              </a:buClr>
              <a:buSzPct val="105000"/>
            </a:pP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 </a:t>
            </a:r>
            <a:r>
              <a:rPr lang="en-US" altLang="zh-CN" sz="3200" dirty="0" smtClean="0">
                <a:latin typeface="Noto Sans CJK SC Regular" pitchFamily="34" charset="-122"/>
                <a:ea typeface="Noto Sans CJK SC Regular" pitchFamily="34" charset="-122"/>
              </a:rPr>
              <a:t>  </a:t>
            </a:r>
            <a:r>
              <a:rPr lang="zh-CN" altLang="en-US" sz="3200" dirty="0" smtClean="0">
                <a:latin typeface="Noto Sans CJK SC Regular" pitchFamily="34" charset="-122"/>
                <a:ea typeface="Noto Sans CJK SC Regular" pitchFamily="34" charset="-122"/>
              </a:rPr>
              <a:t>获取分区的</a:t>
            </a:r>
            <a:r>
              <a:rPr lang="en-US" altLang="zh-CN" sz="3200" dirty="0" smtClean="0">
                <a:latin typeface="Noto Sans CJK SC Regular" pitchFamily="34" charset="-122"/>
                <a:ea typeface="Noto Sans CJK SC Regular" pitchFamily="34" charset="-122"/>
              </a:rPr>
              <a:t>size</a:t>
            </a:r>
            <a:endParaRPr lang="en-US" altLang="zh-CN" sz="3200" dirty="0">
              <a:latin typeface="Noto Sans CJK SC Regular" pitchFamily="34" charset="-122"/>
              <a:ea typeface="Noto Sans CJK SC Regular" pitchFamily="34" charset="-122"/>
            </a:endParaRPr>
          </a:p>
          <a:p>
            <a:pPr marL="190800" algn="l">
              <a:buClr>
                <a:srgbClr val="35B558"/>
              </a:buClr>
              <a:buSzPct val="105000"/>
            </a:pP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   for index =0 to </a:t>
            </a:r>
            <a:r>
              <a:rPr lang="en-US" altLang="zh-CN" sz="3200" dirty="0" smtClean="0">
                <a:latin typeface="Noto Sans CJK SC Regular" pitchFamily="34" charset="-122"/>
                <a:ea typeface="Noto Sans CJK SC Regular" pitchFamily="34" charset="-122"/>
              </a:rPr>
              <a:t>size</a:t>
            </a:r>
            <a:endParaRPr lang="zh-CN" altLang="en-US" sz="3200" dirty="0">
              <a:latin typeface="Noto Sans CJK SC Regular" pitchFamily="34" charset="-122"/>
              <a:ea typeface="Noto Sans CJK SC Regular" pitchFamily="34" charset="-122"/>
            </a:endParaRPr>
          </a:p>
          <a:p>
            <a:pPr marL="190800" algn="l">
              <a:buClr>
                <a:srgbClr val="35B558"/>
              </a:buClr>
              <a:buSzPct val="105000"/>
            </a:pPr>
            <a:r>
              <a:rPr lang="zh-CN" altLang="en-US" sz="3200" dirty="0">
                <a:latin typeface="Noto Sans CJK SC Regular" pitchFamily="34" charset="-122"/>
                <a:ea typeface="Noto Sans CJK SC Regular" pitchFamily="34" charset="-122"/>
              </a:rPr>
              <a:t>     </a:t>
            </a: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create thread(or process) </a:t>
            </a:r>
            <a:r>
              <a:rPr lang="en-US" altLang="zh-CN" sz="3200" dirty="0" smtClean="0">
                <a:latin typeface="Noto Sans CJK SC Regular" pitchFamily="34" charset="-122"/>
                <a:ea typeface="Noto Sans CJK SC Regular" pitchFamily="34" charset="-122"/>
              </a:rPr>
              <a:t>consumer(Index</a:t>
            </a: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)</a:t>
            </a:r>
          </a:p>
          <a:p>
            <a:pPr marL="190800" algn="l">
              <a:buClr>
                <a:srgbClr val="35B558"/>
              </a:buClr>
              <a:buSzPct val="105000"/>
            </a:pPr>
            <a:endParaRPr lang="en-US" altLang="zh-CN" sz="3200" dirty="0">
              <a:latin typeface="Noto Sans CJK SC Regular" pitchFamily="34" charset="-122"/>
              <a:ea typeface="Noto Sans CJK SC Regular" pitchFamily="34" charset="-122"/>
            </a:endParaRPr>
          </a:p>
          <a:p>
            <a:pPr marL="190800" algn="l">
              <a:buClr>
                <a:srgbClr val="35B558"/>
              </a:buClr>
              <a:buSzPct val="105000"/>
            </a:pPr>
            <a:endParaRPr lang="en-US" altLang="zh-CN" sz="3200" dirty="0" smtClean="0">
              <a:latin typeface="Noto Sans CJK SC Regular" pitchFamily="34" charset="-122"/>
              <a:ea typeface="Noto Sans CJK SC Regular" pitchFamily="34" charset="-122"/>
            </a:endParaRPr>
          </a:p>
          <a:p>
            <a:pPr marL="190800" algn="l">
              <a:buClr>
                <a:srgbClr val="35B558"/>
              </a:buClr>
              <a:buSzPct val="105000"/>
            </a:pPr>
            <a:r>
              <a:rPr lang="zh-CN" altLang="en-US" sz="3200" dirty="0" smtClean="0">
                <a:latin typeface="Noto Sans CJK SC Regular" pitchFamily="34" charset="-122"/>
                <a:ea typeface="Noto Sans CJK SC Regular" pitchFamily="34" charset="-122"/>
              </a:rPr>
              <a:t>第</a:t>
            </a:r>
            <a:r>
              <a:rPr lang="en-US" altLang="zh-CN" sz="3200" dirty="0" smtClean="0">
                <a:latin typeface="Noto Sans CJK SC Regular" pitchFamily="34" charset="-122"/>
                <a:ea typeface="Noto Sans CJK SC Regular" pitchFamily="34" charset="-122"/>
              </a:rPr>
              <a:t>index</a:t>
            </a:r>
            <a:r>
              <a:rPr lang="zh-CN" altLang="en-US" sz="3200" dirty="0" smtClean="0">
                <a:latin typeface="Noto Sans CJK SC Regular" pitchFamily="34" charset="-122"/>
                <a:ea typeface="Noto Sans CJK SC Regular" pitchFamily="34" charset="-122"/>
              </a:rPr>
              <a:t>个线程</a:t>
            </a:r>
            <a:r>
              <a:rPr lang="en-US" altLang="zh-CN" sz="3200" dirty="0" smtClean="0">
                <a:latin typeface="Noto Sans CJK SC Regular" pitchFamily="34" charset="-122"/>
                <a:ea typeface="Noto Sans CJK SC Regular" pitchFamily="34" charset="-122"/>
              </a:rPr>
              <a:t>(</a:t>
            </a:r>
            <a:r>
              <a:rPr lang="zh-CN" altLang="en-US" sz="3200" dirty="0">
                <a:latin typeface="Noto Sans CJK SC Regular" pitchFamily="34" charset="-122"/>
                <a:ea typeface="Noto Sans CJK SC Regular" pitchFamily="34" charset="-122"/>
              </a:rPr>
              <a:t>进程</a:t>
            </a:r>
            <a:r>
              <a:rPr lang="en-US" altLang="zh-CN" sz="3200" dirty="0" smtClean="0">
                <a:latin typeface="Noto Sans CJK SC Regular" pitchFamily="34" charset="-122"/>
                <a:ea typeface="Noto Sans CJK SC Regular" pitchFamily="34" charset="-122"/>
              </a:rPr>
              <a:t>)</a:t>
            </a:r>
            <a:endParaRPr lang="en-US" altLang="zh-CN" sz="3200" dirty="0">
              <a:latin typeface="Noto Sans CJK SC Regular" pitchFamily="34" charset="-122"/>
              <a:ea typeface="Noto Sans CJK SC Regular" pitchFamily="34" charset="-122"/>
            </a:endParaRPr>
          </a:p>
          <a:p>
            <a:pPr marL="190800" algn="l">
              <a:buClr>
                <a:srgbClr val="35B558"/>
              </a:buClr>
              <a:buSzPct val="105000"/>
            </a:pPr>
            <a:r>
              <a:rPr lang="en-US" altLang="zh-CN" sz="3200" dirty="0" smtClean="0">
                <a:latin typeface="Noto Sans CJK SC Regular" pitchFamily="34" charset="-122"/>
                <a:ea typeface="Noto Sans CJK SC Regular" pitchFamily="34" charset="-122"/>
              </a:rPr>
              <a:t>consumer(index)</a:t>
            </a:r>
          </a:p>
          <a:p>
            <a:pPr marL="190800" algn="l">
              <a:buClr>
                <a:srgbClr val="35B558"/>
              </a:buClr>
              <a:buSzPct val="105000"/>
            </a:pP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 </a:t>
            </a:r>
            <a:r>
              <a:rPr lang="en-US" altLang="zh-CN" sz="3200" dirty="0" smtClean="0">
                <a:latin typeface="Noto Sans CJK SC Regular" pitchFamily="34" charset="-122"/>
                <a:ea typeface="Noto Sans CJK SC Regular" pitchFamily="34" charset="-122"/>
              </a:rPr>
              <a:t>   </a:t>
            </a:r>
            <a:r>
              <a:rPr lang="zh-CN" altLang="en-US" sz="3200" dirty="0" smtClean="0">
                <a:latin typeface="Noto Sans CJK SC Regular" pitchFamily="34" charset="-122"/>
                <a:ea typeface="Noto Sans CJK SC Regular" pitchFamily="34" charset="-122"/>
              </a:rPr>
              <a:t>创建到</a:t>
            </a:r>
            <a:r>
              <a:rPr lang="en-US" altLang="zh-CN" sz="3200" dirty="0" err="1" smtClean="0">
                <a:latin typeface="Noto Sans CJK SC Regular" pitchFamily="34" charset="-122"/>
                <a:ea typeface="Noto Sans CJK SC Regular" pitchFamily="34" charset="-122"/>
              </a:rPr>
              <a:t>kafka</a:t>
            </a:r>
            <a:r>
              <a:rPr lang="en-US" altLang="zh-CN" sz="3200" dirty="0" smtClean="0">
                <a:latin typeface="Noto Sans CJK SC Regular" pitchFamily="34" charset="-122"/>
                <a:ea typeface="Noto Sans CJK SC Regular" pitchFamily="34" charset="-122"/>
              </a:rPr>
              <a:t> broker</a:t>
            </a:r>
            <a:r>
              <a:rPr lang="zh-CN" altLang="en-US" sz="3200" dirty="0" smtClean="0">
                <a:latin typeface="Noto Sans CJK SC Regular" pitchFamily="34" charset="-122"/>
                <a:ea typeface="Noto Sans CJK SC Regular" pitchFamily="34" charset="-122"/>
              </a:rPr>
              <a:t>的连接</a:t>
            </a:r>
            <a:r>
              <a:rPr lang="en-US" altLang="zh-CN" sz="3200" dirty="0" smtClean="0">
                <a:latin typeface="Noto Sans CJK SC Regular" pitchFamily="34" charset="-122"/>
                <a:ea typeface="Noto Sans CJK SC Regular" pitchFamily="34" charset="-122"/>
              </a:rPr>
              <a:t>: </a:t>
            </a:r>
            <a:r>
              <a:rPr lang="en-US" altLang="zh-CN" sz="3200" dirty="0" err="1" smtClean="0">
                <a:latin typeface="Noto Sans CJK SC Regular" pitchFamily="34" charset="-122"/>
                <a:ea typeface="Noto Sans CJK SC Regular" pitchFamily="34" charset="-122"/>
              </a:rPr>
              <a:t>KafkaClient</a:t>
            </a:r>
            <a:r>
              <a:rPr lang="en-US" altLang="zh-CN" sz="3200" dirty="0" smtClean="0">
                <a:latin typeface="Noto Sans CJK SC Regular" pitchFamily="34" charset="-122"/>
                <a:ea typeface="Noto Sans CJK SC Regular" pitchFamily="34" charset="-122"/>
              </a:rPr>
              <a:t>(</a:t>
            </a:r>
            <a:r>
              <a:rPr lang="en-US" altLang="zh-CN" sz="3200" dirty="0" err="1" smtClean="0">
                <a:latin typeface="Noto Sans CJK SC Regular" pitchFamily="34" charset="-122"/>
                <a:ea typeface="Noto Sans CJK SC Regular" pitchFamily="34" charset="-122"/>
              </a:rPr>
              <a:t>host,port</a:t>
            </a:r>
            <a:r>
              <a:rPr lang="en-US" altLang="zh-CN" sz="3200" dirty="0" smtClean="0">
                <a:latin typeface="Noto Sans CJK SC Regular" pitchFamily="34" charset="-122"/>
                <a:ea typeface="Noto Sans CJK SC Regular" pitchFamily="34" charset="-122"/>
              </a:rPr>
              <a:t>)</a:t>
            </a:r>
          </a:p>
          <a:p>
            <a:pPr marL="190800" algn="l">
              <a:buClr>
                <a:srgbClr val="35B558"/>
              </a:buClr>
              <a:buSzPct val="105000"/>
            </a:pP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 </a:t>
            </a:r>
            <a:r>
              <a:rPr lang="en-US" altLang="zh-CN" sz="3200" dirty="0" smtClean="0">
                <a:latin typeface="Noto Sans CJK SC Regular" pitchFamily="34" charset="-122"/>
                <a:ea typeface="Noto Sans CJK SC Regular" pitchFamily="34" charset="-122"/>
              </a:rPr>
              <a:t>   </a:t>
            </a:r>
            <a:r>
              <a:rPr lang="zh-CN" altLang="en-US" sz="3200" dirty="0" smtClean="0">
                <a:latin typeface="Noto Sans CJK SC Regular" pitchFamily="34" charset="-122"/>
                <a:ea typeface="Noto Sans CJK SC Regular" pitchFamily="34" charset="-122"/>
              </a:rPr>
              <a:t>指定消费参数构建</a:t>
            </a:r>
            <a:r>
              <a:rPr lang="en-US" altLang="zh-CN" sz="3200" dirty="0" smtClean="0">
                <a:latin typeface="Noto Sans CJK SC Regular" pitchFamily="34" charset="-122"/>
                <a:ea typeface="Noto Sans CJK SC Regular" pitchFamily="34" charset="-122"/>
              </a:rPr>
              <a:t>consumer: </a:t>
            </a:r>
            <a:r>
              <a:rPr lang="en-US" altLang="zh-CN" sz="3200" dirty="0" err="1" smtClean="0">
                <a:latin typeface="Noto Sans CJK SC Regular" pitchFamily="34" charset="-122"/>
                <a:ea typeface="Noto Sans CJK SC Regular" pitchFamily="34" charset="-122"/>
              </a:rPr>
              <a:t>SimpleConsumer</a:t>
            </a: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(topic, partitions</a:t>
            </a:r>
            <a:r>
              <a:rPr lang="en-US" altLang="zh-CN" sz="3200" dirty="0" smtClean="0">
                <a:latin typeface="Noto Sans CJK SC Regular" pitchFamily="34" charset="-122"/>
                <a:ea typeface="Noto Sans CJK SC Regular" pitchFamily="34" charset="-122"/>
              </a:rPr>
              <a:t>)</a:t>
            </a:r>
          </a:p>
          <a:p>
            <a:pPr marL="190800" algn="l">
              <a:buClr>
                <a:srgbClr val="35B558"/>
              </a:buClr>
              <a:buSzPct val="105000"/>
            </a:pP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 </a:t>
            </a:r>
            <a:r>
              <a:rPr lang="en-US" altLang="zh-CN" sz="3200" dirty="0" smtClean="0">
                <a:latin typeface="Noto Sans CJK SC Regular" pitchFamily="34" charset="-122"/>
                <a:ea typeface="Noto Sans CJK SC Regular" pitchFamily="34" charset="-122"/>
              </a:rPr>
              <a:t>   </a:t>
            </a:r>
            <a:r>
              <a:rPr lang="zh-CN" altLang="en-US" sz="3200" dirty="0" smtClean="0">
                <a:latin typeface="Noto Sans CJK SC Regular" pitchFamily="34" charset="-122"/>
                <a:ea typeface="Noto Sans CJK SC Regular" pitchFamily="34" charset="-122"/>
              </a:rPr>
              <a:t>设置消费</a:t>
            </a:r>
            <a:r>
              <a:rPr lang="en-US" altLang="zh-CN" sz="3200" dirty="0" smtClean="0">
                <a:latin typeface="Noto Sans CJK SC Regular" pitchFamily="34" charset="-122"/>
                <a:ea typeface="Noto Sans CJK SC Regular" pitchFamily="34" charset="-122"/>
              </a:rPr>
              <a:t>offset : </a:t>
            </a:r>
            <a:r>
              <a:rPr lang="en-US" altLang="zh-CN" sz="3200" dirty="0" err="1" smtClean="0">
                <a:latin typeface="Noto Sans CJK SC Regular" pitchFamily="34" charset="-122"/>
                <a:ea typeface="Noto Sans CJK SC Regular" pitchFamily="34" charset="-122"/>
              </a:rPr>
              <a:t>consumer.seek</a:t>
            </a:r>
            <a:r>
              <a:rPr lang="en-US" altLang="zh-CN" sz="3200" dirty="0" smtClean="0">
                <a:latin typeface="Noto Sans CJK SC Regular" pitchFamily="34" charset="-122"/>
                <a:ea typeface="Noto Sans CJK SC Regular" pitchFamily="34" charset="-122"/>
              </a:rPr>
              <a:t>(offset,0)</a:t>
            </a:r>
            <a:endParaRPr lang="en-US" altLang="zh-CN" sz="3200" dirty="0">
              <a:latin typeface="Noto Sans CJK SC Regular" pitchFamily="34" charset="-122"/>
              <a:ea typeface="Noto Sans CJK SC Regular" pitchFamily="34" charset="-122"/>
            </a:endParaRPr>
          </a:p>
          <a:p>
            <a:pPr marL="190800" algn="l">
              <a:buClr>
                <a:srgbClr val="35B558"/>
              </a:buClr>
              <a:buSzPct val="105000"/>
            </a:pP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    while  True</a:t>
            </a:r>
          </a:p>
          <a:p>
            <a:pPr marL="190800" algn="l">
              <a:buClr>
                <a:srgbClr val="35B558"/>
              </a:buClr>
              <a:buSzPct val="105000"/>
            </a:pP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	  </a:t>
            </a:r>
            <a:r>
              <a:rPr lang="zh-CN" altLang="en-US" sz="3200" dirty="0">
                <a:latin typeface="Noto Sans CJK SC Regular" pitchFamily="34" charset="-122"/>
                <a:ea typeface="Noto Sans CJK SC Regular" pitchFamily="34" charset="-122"/>
              </a:rPr>
              <a:t>消费指定</a:t>
            </a: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topic</a:t>
            </a:r>
            <a:r>
              <a:rPr lang="zh-CN" altLang="en-US" sz="3200" dirty="0">
                <a:latin typeface="Noto Sans CJK SC Regular" pitchFamily="34" charset="-122"/>
                <a:ea typeface="Noto Sans CJK SC Regular" pitchFamily="34" charset="-122"/>
              </a:rPr>
              <a:t>第</a:t>
            </a: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index</a:t>
            </a:r>
            <a:r>
              <a:rPr lang="zh-CN" altLang="en-US" sz="3200" dirty="0">
                <a:latin typeface="Noto Sans CJK SC Regular" pitchFamily="34" charset="-122"/>
                <a:ea typeface="Noto Sans CJK SC Regular" pitchFamily="34" charset="-122"/>
              </a:rPr>
              <a:t>个分区的数据</a:t>
            </a:r>
          </a:p>
          <a:p>
            <a:pPr marL="190800" algn="l">
              <a:buClr>
                <a:srgbClr val="35B558"/>
              </a:buClr>
              <a:buSzPct val="105000"/>
            </a:pPr>
            <a:r>
              <a:rPr lang="zh-CN" altLang="en-US" sz="3200" dirty="0">
                <a:latin typeface="Noto Sans CJK SC Regular" pitchFamily="34" charset="-122"/>
                <a:ea typeface="Noto Sans CJK SC Regular" pitchFamily="34" charset="-122"/>
              </a:rPr>
              <a:t>	  </a:t>
            </a:r>
            <a:r>
              <a:rPr lang="zh-CN" altLang="en-US" sz="3200" dirty="0" smtClean="0">
                <a:latin typeface="Noto Sans CJK SC Regular" pitchFamily="34" charset="-122"/>
                <a:ea typeface="Noto Sans CJK SC Regular" pitchFamily="34" charset="-122"/>
              </a:rPr>
              <a:t>处理</a:t>
            </a:r>
            <a:endParaRPr lang="en-US" altLang="zh-CN" sz="3200" dirty="0" smtClean="0">
              <a:latin typeface="Noto Sans CJK SC Regular" pitchFamily="34" charset="-122"/>
              <a:ea typeface="Noto Sans CJK SC Regular" pitchFamily="34" charset="-122"/>
            </a:endParaRPr>
          </a:p>
          <a:p>
            <a:pPr marL="190800" algn="l">
              <a:buClr>
                <a:srgbClr val="35B558"/>
              </a:buClr>
              <a:buSzPct val="105000"/>
            </a:pP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 </a:t>
            </a:r>
            <a:r>
              <a:rPr lang="en-US" altLang="zh-CN" sz="3200" dirty="0" smtClean="0">
                <a:latin typeface="Noto Sans CJK SC Regular" pitchFamily="34" charset="-122"/>
                <a:ea typeface="Noto Sans CJK SC Regular" pitchFamily="34" charset="-122"/>
              </a:rPr>
              <a:t>    </a:t>
            </a:r>
            <a:r>
              <a:rPr lang="zh-CN" altLang="en-US" sz="3200" dirty="0" smtClean="0">
                <a:latin typeface="Noto Sans CJK SC Regular" pitchFamily="34" charset="-122"/>
                <a:ea typeface="Noto Sans CJK SC Regular" pitchFamily="34" charset="-122"/>
              </a:rPr>
              <a:t>记录当前消息</a:t>
            </a:r>
            <a:r>
              <a:rPr lang="en-US" altLang="zh-CN" sz="3200" dirty="0" smtClean="0">
                <a:latin typeface="Noto Sans CJK SC Regular" pitchFamily="34" charset="-122"/>
                <a:ea typeface="Noto Sans CJK SC Regular" pitchFamily="34" charset="-122"/>
              </a:rPr>
              <a:t>offset</a:t>
            </a:r>
            <a:endParaRPr lang="en-US" altLang="zh-CN" sz="3200" dirty="0">
              <a:latin typeface="Noto Sans CJK SC Regular" pitchFamily="34" charset="-122"/>
              <a:ea typeface="Noto Sans CJK SC Regular" pitchFamily="34" charset="-122"/>
            </a:endParaRPr>
          </a:p>
          <a:p>
            <a:pPr marL="190800" algn="l">
              <a:buClr>
                <a:srgbClr val="35B558"/>
              </a:buClr>
              <a:buSzPct val="105000"/>
            </a:pPr>
            <a:r>
              <a:rPr lang="en-US" altLang="zh-CN" sz="3200" dirty="0" smtClean="0">
                <a:latin typeface="Noto Sans CJK SC Regular" pitchFamily="34" charset="-122"/>
                <a:ea typeface="Noto Sans CJK SC Regular" pitchFamily="34" charset="-122"/>
              </a:rPr>
              <a:t>     </a:t>
            </a:r>
            <a:r>
              <a:rPr lang="zh-CN" altLang="en-US" sz="3200" dirty="0" smtClean="0">
                <a:latin typeface="Noto Sans CJK SC Regular" pitchFamily="34" charset="-122"/>
                <a:ea typeface="Noto Sans CJK SC Regular" pitchFamily="34" charset="-122"/>
              </a:rPr>
              <a:t>提交当前</a:t>
            </a:r>
            <a:r>
              <a:rPr lang="en-US" altLang="zh-CN" sz="3200" dirty="0" smtClean="0">
                <a:latin typeface="Noto Sans CJK SC Regular" pitchFamily="34" charset="-122"/>
                <a:ea typeface="Noto Sans CJK SC Regular" pitchFamily="34" charset="-122"/>
              </a:rPr>
              <a:t>offset</a:t>
            </a:r>
            <a:r>
              <a:rPr lang="zh-CN" altLang="en-US" sz="3200" dirty="0" smtClean="0">
                <a:latin typeface="Noto Sans CJK SC Regular" pitchFamily="34" charset="-122"/>
                <a:ea typeface="Noto Sans CJK SC Regular" pitchFamily="34" charset="-122"/>
              </a:rPr>
              <a:t>（可选）</a:t>
            </a:r>
            <a:endParaRPr lang="zh-CN" altLang="en-US" sz="3200" dirty="0">
              <a:latin typeface="Noto Sans CJK SC Regular" pitchFamily="34" charset="-122"/>
              <a:ea typeface="Noto Sans CJK SC Regular" pitchFamily="34" charset="-122"/>
            </a:endParaRP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71593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Kafka</a:t>
            </a:r>
            <a:r>
              <a:rPr lang="zh-CN" altLang="en-US" dirty="0" smtClean="0"/>
              <a:t>消费者编程模型</a:t>
            </a:r>
            <a:r>
              <a:rPr lang="en-US" altLang="zh-CN" dirty="0" smtClean="0"/>
              <a:t>—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组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(Group)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消费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模型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897307" y="2101820"/>
            <a:ext cx="11384942" cy="1496786"/>
          </a:xfrm>
        </p:spPr>
        <p:txBody>
          <a:bodyPr/>
          <a:lstStyle/>
          <a:p>
            <a:pPr marL="190800" algn="ctr">
              <a:buClr>
                <a:srgbClr val="35B558"/>
              </a:buClr>
              <a:buSzPct val="105000"/>
            </a:pPr>
            <a:r>
              <a:rPr lang="zh-CN" altLang="en-US" dirty="0"/>
              <a:t>组</a:t>
            </a:r>
            <a:r>
              <a:rPr lang="zh-CN" altLang="en-US" dirty="0" smtClean="0"/>
              <a:t>消费架构图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490" y="3586923"/>
            <a:ext cx="15243702" cy="7621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527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Kafka</a:t>
            </a:r>
            <a:r>
              <a:rPr lang="zh-CN" altLang="en-US" dirty="0" smtClean="0"/>
              <a:t>消费者编程模型</a:t>
            </a:r>
            <a:r>
              <a:rPr lang="en-US" altLang="zh-CN" dirty="0"/>
              <a:t>—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组</a:t>
            </a:r>
            <a:r>
              <a:rPr lang="en-US" altLang="zh-CN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(Group)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消费模型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06684" y="1777353"/>
            <a:ext cx="11384942" cy="1496786"/>
          </a:xfrm>
        </p:spPr>
        <p:txBody>
          <a:bodyPr/>
          <a:lstStyle/>
          <a:p>
            <a:pPr marL="190800" algn="ctr">
              <a:buClr>
                <a:srgbClr val="35B558"/>
              </a:buClr>
              <a:buSzPct val="105000"/>
            </a:pPr>
            <a:r>
              <a:rPr lang="zh-CN" altLang="en-US" dirty="0"/>
              <a:t>按组</a:t>
            </a:r>
            <a:r>
              <a:rPr lang="en-US" altLang="zh-CN" dirty="0"/>
              <a:t>(Group)</a:t>
            </a:r>
            <a:r>
              <a:rPr lang="zh-CN" altLang="en-US" dirty="0" smtClean="0"/>
              <a:t>消费伪代码描述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015294" y="3628299"/>
            <a:ext cx="14806530" cy="7550785"/>
          </a:xfrm>
          <a:prstGeom prst="rect">
            <a:avLst/>
          </a:prstGeom>
          <a:blipFill rotWithShape="1"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190800" algn="l">
              <a:buClr>
                <a:srgbClr val="35B558"/>
              </a:buClr>
              <a:buSzPct val="105000"/>
            </a:pP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main()</a:t>
            </a:r>
          </a:p>
          <a:p>
            <a:pPr marL="190800" algn="l">
              <a:buClr>
                <a:srgbClr val="35B558"/>
              </a:buClr>
              <a:buSzPct val="105000"/>
            </a:pP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   </a:t>
            </a:r>
            <a:r>
              <a:rPr lang="zh-CN" altLang="en-US" sz="3200" dirty="0">
                <a:latin typeface="Noto Sans CJK SC Regular" pitchFamily="34" charset="-122"/>
                <a:ea typeface="Noto Sans CJK SC Regular" pitchFamily="34" charset="-122"/>
              </a:rPr>
              <a:t>设置需要创建的流数</a:t>
            </a: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N</a:t>
            </a:r>
          </a:p>
          <a:p>
            <a:pPr marL="190800" algn="l">
              <a:buClr>
                <a:srgbClr val="35B558"/>
              </a:buClr>
              <a:buSzPct val="105000"/>
            </a:pP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   for index =0 to N</a:t>
            </a:r>
            <a:endParaRPr lang="zh-CN" altLang="en-US" sz="3200" dirty="0">
              <a:latin typeface="Noto Sans CJK SC Regular" pitchFamily="34" charset="-122"/>
              <a:ea typeface="Noto Sans CJK SC Regular" pitchFamily="34" charset="-122"/>
            </a:endParaRPr>
          </a:p>
          <a:p>
            <a:pPr marL="190800" algn="l">
              <a:buClr>
                <a:srgbClr val="35B558"/>
              </a:buClr>
              <a:buSzPct val="105000"/>
            </a:pPr>
            <a:r>
              <a:rPr lang="zh-CN" altLang="en-US" sz="3200" dirty="0">
                <a:latin typeface="Noto Sans CJK SC Regular" pitchFamily="34" charset="-122"/>
                <a:ea typeface="Noto Sans CJK SC Regular" pitchFamily="34" charset="-122"/>
              </a:rPr>
              <a:t>     </a:t>
            </a: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create thread  consumer(Index)</a:t>
            </a:r>
          </a:p>
          <a:p>
            <a:pPr marL="190800" algn="l">
              <a:buClr>
                <a:srgbClr val="35B558"/>
              </a:buClr>
              <a:buSzPct val="105000"/>
            </a:pPr>
            <a:endParaRPr lang="en-US" altLang="zh-CN" sz="3200" dirty="0">
              <a:latin typeface="Noto Sans CJK SC Regular" pitchFamily="34" charset="-122"/>
              <a:ea typeface="Noto Sans CJK SC Regular" pitchFamily="34" charset="-122"/>
            </a:endParaRPr>
          </a:p>
          <a:p>
            <a:pPr marL="190800" algn="l">
              <a:buClr>
                <a:srgbClr val="35B558"/>
              </a:buClr>
              <a:buSzPct val="105000"/>
            </a:pPr>
            <a:r>
              <a:rPr lang="zh-CN" altLang="en-US" sz="3200" dirty="0">
                <a:latin typeface="Noto Sans CJK SC Regular" pitchFamily="34" charset="-122"/>
                <a:ea typeface="Noto Sans CJK SC Regular" pitchFamily="34" charset="-122"/>
              </a:rPr>
              <a:t>第</a:t>
            </a: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index</a:t>
            </a:r>
            <a:r>
              <a:rPr lang="zh-CN" altLang="en-US" sz="3200" dirty="0">
                <a:latin typeface="Noto Sans CJK SC Regular" pitchFamily="34" charset="-122"/>
                <a:ea typeface="Noto Sans CJK SC Regular" pitchFamily="34" charset="-122"/>
              </a:rPr>
              <a:t>个线程</a:t>
            </a:r>
            <a:endParaRPr lang="en-US" altLang="zh-CN" sz="3200" dirty="0">
              <a:latin typeface="Noto Sans CJK SC Regular" pitchFamily="34" charset="-122"/>
              <a:ea typeface="Noto Sans CJK SC Regular" pitchFamily="34" charset="-122"/>
            </a:endParaRPr>
          </a:p>
          <a:p>
            <a:pPr marL="190800" algn="l">
              <a:buClr>
                <a:srgbClr val="35B558"/>
              </a:buClr>
              <a:buSzPct val="105000"/>
            </a:pP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consumer(index)</a:t>
            </a:r>
          </a:p>
          <a:p>
            <a:pPr marL="190800" algn="l">
              <a:buClr>
                <a:srgbClr val="35B558"/>
              </a:buClr>
              <a:buSzPct val="105000"/>
            </a:pPr>
            <a:r>
              <a:rPr lang="zh-CN" altLang="en-US" sz="3200" dirty="0">
                <a:latin typeface="Noto Sans CJK SC Regular" pitchFamily="34" charset="-122"/>
                <a:ea typeface="Noto Sans CJK SC Regular" pitchFamily="34" charset="-122"/>
              </a:rPr>
              <a:t>    创建到</a:t>
            </a:r>
            <a:r>
              <a:rPr lang="en-US" altLang="zh-CN" sz="3200" dirty="0" err="1">
                <a:latin typeface="Noto Sans CJK SC Regular" pitchFamily="34" charset="-122"/>
                <a:ea typeface="Noto Sans CJK SC Regular" pitchFamily="34" charset="-122"/>
              </a:rPr>
              <a:t>kafka</a:t>
            </a: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 broker</a:t>
            </a:r>
            <a:r>
              <a:rPr lang="zh-CN" altLang="en-US" sz="3200" dirty="0">
                <a:latin typeface="Noto Sans CJK SC Regular" pitchFamily="34" charset="-122"/>
                <a:ea typeface="Noto Sans CJK SC Regular" pitchFamily="34" charset="-122"/>
              </a:rPr>
              <a:t>的连接</a:t>
            </a: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: </a:t>
            </a:r>
            <a:r>
              <a:rPr lang="en-US" altLang="zh-CN" sz="3200" dirty="0" err="1">
                <a:latin typeface="Noto Sans CJK SC Regular" pitchFamily="34" charset="-122"/>
                <a:ea typeface="Noto Sans CJK SC Regular" pitchFamily="34" charset="-122"/>
              </a:rPr>
              <a:t>KafkaClient</a:t>
            </a: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(</a:t>
            </a:r>
            <a:r>
              <a:rPr lang="en-US" altLang="zh-CN" sz="3200" dirty="0" err="1">
                <a:latin typeface="Noto Sans CJK SC Regular" pitchFamily="34" charset="-122"/>
                <a:ea typeface="Noto Sans CJK SC Regular" pitchFamily="34" charset="-122"/>
              </a:rPr>
              <a:t>host,port</a:t>
            </a: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)</a:t>
            </a:r>
          </a:p>
          <a:p>
            <a:pPr marL="190800" algn="l">
              <a:buClr>
                <a:srgbClr val="35B558"/>
              </a:buClr>
              <a:buSzPct val="105000"/>
            </a:pP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    </a:t>
            </a:r>
            <a:r>
              <a:rPr lang="zh-CN" altLang="en-US" sz="3200" dirty="0">
                <a:latin typeface="Noto Sans CJK SC Regular" pitchFamily="34" charset="-122"/>
                <a:ea typeface="Noto Sans CJK SC Regular" pitchFamily="34" charset="-122"/>
              </a:rPr>
              <a:t>指定消费参数构建</a:t>
            </a: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consumer: </a:t>
            </a:r>
            <a:r>
              <a:rPr lang="en-US" altLang="zh-CN" sz="3200" dirty="0" err="1">
                <a:latin typeface="Noto Sans CJK SC Regular" pitchFamily="34" charset="-122"/>
                <a:ea typeface="Noto Sans CJK SC Regular" pitchFamily="34" charset="-122"/>
              </a:rPr>
              <a:t>SimpleConsumer</a:t>
            </a: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(topic, partitions)</a:t>
            </a:r>
          </a:p>
          <a:p>
            <a:pPr marL="190800" algn="l">
              <a:buClr>
                <a:srgbClr val="35B558"/>
              </a:buClr>
              <a:buSzPct val="105000"/>
            </a:pP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    </a:t>
            </a:r>
            <a:r>
              <a:rPr lang="zh-CN" altLang="en-US" sz="3200" dirty="0">
                <a:latin typeface="Noto Sans CJK SC Regular" pitchFamily="34" charset="-122"/>
                <a:ea typeface="Noto Sans CJK SC Regular" pitchFamily="34" charset="-122"/>
              </a:rPr>
              <a:t>设置从头消费还是从最新的消费</a:t>
            </a: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(smallest</a:t>
            </a:r>
            <a:r>
              <a:rPr lang="zh-CN" altLang="en-US" sz="3200" dirty="0">
                <a:latin typeface="Noto Sans CJK SC Regular" pitchFamily="34" charset="-122"/>
                <a:ea typeface="Noto Sans CJK SC Regular" pitchFamily="34" charset="-122"/>
              </a:rPr>
              <a:t>或</a:t>
            </a: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largest)</a:t>
            </a:r>
          </a:p>
          <a:p>
            <a:pPr marL="190800" algn="l">
              <a:buClr>
                <a:srgbClr val="35B558"/>
              </a:buClr>
              <a:buSzPct val="105000"/>
            </a:pP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    while  True</a:t>
            </a:r>
          </a:p>
          <a:p>
            <a:pPr marL="190800" algn="l">
              <a:buClr>
                <a:srgbClr val="35B558"/>
              </a:buClr>
              <a:buSzPct val="105000"/>
            </a:pP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	    </a:t>
            </a:r>
            <a:r>
              <a:rPr lang="zh-CN" altLang="en-US" sz="3200" dirty="0">
                <a:latin typeface="Noto Sans CJK SC Regular" pitchFamily="34" charset="-122"/>
                <a:ea typeface="Noto Sans CJK SC Regular" pitchFamily="34" charset="-122"/>
              </a:rPr>
              <a:t>从指定</a:t>
            </a: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topic</a:t>
            </a:r>
            <a:r>
              <a:rPr lang="zh-CN" altLang="en-US" sz="3200" dirty="0">
                <a:latin typeface="Noto Sans CJK SC Regular" pitchFamily="34" charset="-122"/>
                <a:ea typeface="Noto Sans CJK SC Regular" pitchFamily="34" charset="-122"/>
              </a:rPr>
              <a:t>的第</a:t>
            </a: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index</a:t>
            </a:r>
            <a:r>
              <a:rPr lang="zh-CN" altLang="en-US" sz="3200" dirty="0">
                <a:latin typeface="Noto Sans CJK SC Regular" pitchFamily="34" charset="-122"/>
                <a:ea typeface="Noto Sans CJK SC Regular" pitchFamily="34" charset="-122"/>
              </a:rPr>
              <a:t>个流取数据</a:t>
            </a:r>
          </a:p>
          <a:p>
            <a:pPr marL="190800" algn="l">
              <a:buClr>
                <a:srgbClr val="35B558"/>
              </a:buClr>
              <a:buSzPct val="105000"/>
            </a:pPr>
            <a:r>
              <a:rPr lang="zh-CN" altLang="en-US" sz="3200" dirty="0">
                <a:latin typeface="Noto Sans CJK SC Regular" pitchFamily="34" charset="-122"/>
                <a:ea typeface="Noto Sans CJK SC Regular" pitchFamily="34" charset="-122"/>
              </a:rPr>
              <a:t>	    处理</a:t>
            </a:r>
            <a:endParaRPr lang="en-US" altLang="zh-CN" sz="3200" dirty="0">
              <a:latin typeface="Noto Sans CJK SC Regular" pitchFamily="34" charset="-122"/>
              <a:ea typeface="Noto Sans CJK SC Regular" pitchFamily="34" charset="-122"/>
            </a:endParaRPr>
          </a:p>
          <a:p>
            <a:pPr marL="190800" algn="l">
              <a:buClr>
                <a:srgbClr val="35B558"/>
              </a:buClr>
              <a:buSzPct val="105000"/>
            </a:pP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     </a:t>
            </a:r>
            <a:r>
              <a:rPr lang="zh-CN" altLang="en-US" sz="3200" dirty="0">
                <a:latin typeface="Noto Sans CJK SC Regular" pitchFamily="34" charset="-122"/>
                <a:ea typeface="Noto Sans CJK SC Regular" pitchFamily="34" charset="-122"/>
              </a:rPr>
              <a:t>（</a:t>
            </a: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offset</a:t>
            </a:r>
            <a:r>
              <a:rPr lang="zh-CN" altLang="en-US" sz="3200" dirty="0">
                <a:latin typeface="Noto Sans CJK SC Regular" pitchFamily="34" charset="-122"/>
                <a:ea typeface="Noto Sans CJK SC Regular" pitchFamily="34" charset="-122"/>
              </a:rPr>
              <a:t>会自动提交到</a:t>
            </a: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zookeeper,</a:t>
            </a:r>
            <a:r>
              <a:rPr lang="zh-CN" altLang="en-US" sz="3200" dirty="0">
                <a:latin typeface="Noto Sans CJK SC Regular" pitchFamily="34" charset="-122"/>
                <a:ea typeface="Noto Sans CJK SC Regular" pitchFamily="34" charset="-122"/>
              </a:rPr>
              <a:t>无需我们操作）</a:t>
            </a: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54464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Kafka</a:t>
            </a:r>
            <a:r>
              <a:rPr lang="zh-CN" altLang="en-US" dirty="0" smtClean="0"/>
              <a:t>消费者编程模型</a:t>
            </a:r>
            <a:r>
              <a:rPr lang="en-US" altLang="zh-CN" dirty="0"/>
              <a:t>—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组</a:t>
            </a:r>
            <a:r>
              <a:rPr lang="en-US" altLang="zh-CN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(Group)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消费模型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06684" y="2042826"/>
            <a:ext cx="11384942" cy="1496786"/>
          </a:xfrm>
        </p:spPr>
        <p:txBody>
          <a:bodyPr/>
          <a:lstStyle/>
          <a:p>
            <a:pPr marL="190800" algn="ctr">
              <a:buClr>
                <a:srgbClr val="35B558"/>
              </a:buClr>
              <a:buSzPct val="105000"/>
            </a:pPr>
            <a:r>
              <a:rPr lang="en-US" altLang="zh-CN" dirty="0" smtClean="0"/>
              <a:t>Consumer</a:t>
            </a:r>
            <a:r>
              <a:rPr lang="zh-CN" altLang="en-US" dirty="0" smtClean="0"/>
              <a:t>分配算法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97996" y="4347871"/>
            <a:ext cx="18434641" cy="5519460"/>
          </a:xfrm>
          <a:prstGeom prst="rect">
            <a:avLst/>
          </a:prstGeom>
          <a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190800" indent="-742950" algn="l">
              <a:buClr>
                <a:srgbClr val="35B558"/>
              </a:buClr>
              <a:buSzPct val="105000"/>
              <a:buAutoNum type="arabicPeriod"/>
            </a:pP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For each topic T that </a:t>
            </a:r>
            <a:r>
              <a:rPr lang="en-US" altLang="zh-CN" sz="3200" dirty="0" err="1">
                <a:latin typeface="Noto Sans CJK SC Regular" pitchFamily="34" charset="-122"/>
                <a:ea typeface="Noto Sans CJK SC Regular" pitchFamily="34" charset="-122"/>
              </a:rPr>
              <a:t>Ci</a:t>
            </a: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 subscribes to </a:t>
            </a:r>
          </a:p>
          <a:p>
            <a:pPr marL="190800" indent="-742950" algn="l">
              <a:buClr>
                <a:srgbClr val="35B558"/>
              </a:buClr>
              <a:buSzPct val="105000"/>
              <a:buAutoNum type="arabicPeriod"/>
            </a:pP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let PT be all partitions producing topic T </a:t>
            </a:r>
          </a:p>
          <a:p>
            <a:pPr marL="190800" indent="-742950" algn="l">
              <a:buClr>
                <a:srgbClr val="35B558"/>
              </a:buClr>
              <a:buSzPct val="105000"/>
              <a:buAutoNum type="arabicPeriod"/>
            </a:pP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let CG be all consumers in the same group as </a:t>
            </a:r>
            <a:r>
              <a:rPr lang="en-US" altLang="zh-CN" sz="3200" dirty="0" err="1">
                <a:latin typeface="Noto Sans CJK SC Regular" pitchFamily="34" charset="-122"/>
                <a:ea typeface="Noto Sans CJK SC Regular" pitchFamily="34" charset="-122"/>
              </a:rPr>
              <a:t>Ci</a:t>
            </a: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 that consume topic T </a:t>
            </a:r>
          </a:p>
          <a:p>
            <a:pPr marL="190800" indent="-742950" algn="l">
              <a:buClr>
                <a:srgbClr val="35B558"/>
              </a:buClr>
              <a:buSzPct val="105000"/>
              <a:buAutoNum type="arabicPeriod"/>
            </a:pP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sort PT (so partitions on the same broker are clustered together) </a:t>
            </a:r>
          </a:p>
          <a:p>
            <a:pPr marL="190800" indent="-742950" algn="l">
              <a:buClr>
                <a:srgbClr val="35B558"/>
              </a:buClr>
              <a:buSzPct val="105000"/>
              <a:buAutoNum type="arabicPeriod"/>
            </a:pP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sort CG </a:t>
            </a:r>
          </a:p>
          <a:p>
            <a:pPr marL="190800" indent="-742950" algn="l">
              <a:buClr>
                <a:srgbClr val="35B558"/>
              </a:buClr>
              <a:buSzPct val="105000"/>
              <a:buAutoNum type="arabicPeriod"/>
            </a:pP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let i be the index position of </a:t>
            </a:r>
            <a:r>
              <a:rPr lang="en-US" altLang="zh-CN" sz="3200" dirty="0" err="1">
                <a:latin typeface="Noto Sans CJK SC Regular" pitchFamily="34" charset="-122"/>
                <a:ea typeface="Noto Sans CJK SC Regular" pitchFamily="34" charset="-122"/>
              </a:rPr>
              <a:t>Ci</a:t>
            </a: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 in CG and let N = size(PT)/size(CG) </a:t>
            </a:r>
          </a:p>
          <a:p>
            <a:pPr marL="190800" indent="-742950" algn="l">
              <a:buClr>
                <a:srgbClr val="35B558"/>
              </a:buClr>
              <a:buSzPct val="105000"/>
              <a:buAutoNum type="arabicPeriod"/>
            </a:pP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assign partitions from i*N to (i+1)*N - 1 to consumer </a:t>
            </a:r>
            <a:r>
              <a:rPr lang="en-US" altLang="zh-CN" sz="3200" dirty="0" err="1">
                <a:latin typeface="Noto Sans CJK SC Regular" pitchFamily="34" charset="-122"/>
                <a:ea typeface="Noto Sans CJK SC Regular" pitchFamily="34" charset="-122"/>
              </a:rPr>
              <a:t>Ci</a:t>
            </a: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 </a:t>
            </a:r>
          </a:p>
          <a:p>
            <a:pPr marL="190800" indent="-742950" algn="l">
              <a:buClr>
                <a:srgbClr val="35B558"/>
              </a:buClr>
              <a:buSzPct val="105000"/>
              <a:buAutoNum type="arabicPeriod"/>
            </a:pP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remove current entries owned by </a:t>
            </a:r>
            <a:r>
              <a:rPr lang="en-US" altLang="zh-CN" sz="3200" dirty="0" err="1">
                <a:latin typeface="Noto Sans CJK SC Regular" pitchFamily="34" charset="-122"/>
                <a:ea typeface="Noto Sans CJK SC Regular" pitchFamily="34" charset="-122"/>
              </a:rPr>
              <a:t>Ci</a:t>
            </a: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 from the partition owner registry</a:t>
            </a:r>
          </a:p>
          <a:p>
            <a:pPr marL="190800" indent="-742950" algn="l">
              <a:buClr>
                <a:srgbClr val="35B558"/>
              </a:buClr>
              <a:buSzPct val="105000"/>
              <a:buAutoNum type="arabicPeriod"/>
            </a:pP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add newly assigned partitions to the partition owner registry</a:t>
            </a:r>
          </a:p>
          <a:p>
            <a:pPr marL="190800" algn="l">
              <a:buClr>
                <a:srgbClr val="35B558"/>
              </a:buClr>
              <a:buSzPct val="105000"/>
            </a:pP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   (we may need to re-try this until the original partition owner releases </a:t>
            </a:r>
          </a:p>
          <a:p>
            <a:pPr marL="190800" algn="l">
              <a:buClr>
                <a:srgbClr val="35B558"/>
              </a:buClr>
              <a:buSzPct val="105000"/>
            </a:pPr>
            <a:r>
              <a:rPr lang="en-US" altLang="zh-CN" sz="3200" dirty="0">
                <a:latin typeface="Noto Sans CJK SC Regular" pitchFamily="34" charset="-122"/>
                <a:ea typeface="Noto Sans CJK SC Regular" pitchFamily="34" charset="-122"/>
              </a:rPr>
              <a:t>   its ownership)</a:t>
            </a:r>
            <a:endParaRPr lang="zh-CN" altLang="en-US" sz="3200" dirty="0">
              <a:latin typeface="Noto Sans CJK SC Regular" pitchFamily="34" charset="-122"/>
              <a:ea typeface="Noto Sans CJK SC Regular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301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12700">
          <a:miter lim="400000"/>
        </a:ln>
        <a:extLst>
          <a:ext uri="{C572A759-6A51-4108-AA02-DFA0A04FC94B}">
            <ma14:wrappingTextBoxFlag xmlns="" xmlns:ma14="http://schemas.microsoft.com/office/mac/drawingml/2011/main" xmlns:p="http://schemas.openxmlformats.org/presentationml/2006/main" xmlns:r="http://schemas.openxmlformats.org/officeDocument/2006/relationships" val="1"/>
          </a:ext>
        </a:extLst>
      </a:spPr>
      <a:bodyPr lIns="0" tIns="0" rIns="0" bIns="0" anchor="t">
        <a:noAutofit/>
      </a:bodyPr>
      <a:lstStyle>
        <a:defPPr marL="190800">
          <a:buClr>
            <a:srgbClr val="35B558"/>
          </a:buClr>
          <a:buSzPct val="105000"/>
          <a:defRPr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1_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PT模板V2-Windows-PowerPoint-PPT.potx" id="{20762C19-B23E-4BEB-93D1-C3851CE18177}" vid="{DBA93716-93B0-4C40-BF2A-3EFAFA21AD83}"/>
    </a:ext>
  </a:extLst>
</a:theme>
</file>

<file path=ppt/theme/theme3.xml><?xml version="1.0" encoding="utf-8"?>
<a:theme xmlns:a="http://schemas.openxmlformats.org/drawingml/2006/main" name="2_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PT模板V2-Windows-PowerPoint-PPT.potx" id="{20762C19-B23E-4BEB-93D1-C3851CE18177}" vid="{DBA93716-93B0-4C40-BF2A-3EFAFA21AD83}"/>
    </a:ext>
  </a:extLst>
</a:theme>
</file>

<file path=ppt/theme/theme4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2118</TotalTime>
  <Words>1149</Words>
  <Application>Microsoft Office PowerPoint</Application>
  <PresentationFormat>自定义</PresentationFormat>
  <Paragraphs>169</Paragraphs>
  <Slides>29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29</vt:i4>
      </vt:variant>
    </vt:vector>
  </HeadingPairs>
  <TitlesOfParts>
    <vt:vector size="32" baseType="lpstr">
      <vt:lpstr>Black</vt:lpstr>
      <vt:lpstr>1_Black</vt:lpstr>
      <vt:lpstr>2_Black</vt:lpstr>
      <vt:lpstr>Kafka基础实战：消费者和生产者实例</vt:lpstr>
      <vt:lpstr>Kafka基础实战 — 课程概要</vt:lpstr>
      <vt:lpstr>Kafka基础实战</vt:lpstr>
      <vt:lpstr>Kafka消费者编程模型— 课时知识点</vt:lpstr>
      <vt:lpstr>Kafka消费者编程模型—分区消费模型</vt:lpstr>
      <vt:lpstr>Kafka消费者编程模型—分区消费模型</vt:lpstr>
      <vt:lpstr>Kafka消费者编程模型—组(Group)消费模型</vt:lpstr>
      <vt:lpstr>Kafka消费者编程模型—组(Group)消费模型</vt:lpstr>
      <vt:lpstr>Kafka消费者编程模型—组(Group)消费模型</vt:lpstr>
      <vt:lpstr>Kafka消费者编程模型—两种消费模型对比</vt:lpstr>
      <vt:lpstr>Kafka基础实战</vt:lpstr>
      <vt:lpstr>Kafka消费者的Python和Java客户端实现— 课时知识点</vt:lpstr>
      <vt:lpstr>Kafka消费者的Python和Java客户端实现— Python客户端实例讲解</vt:lpstr>
      <vt:lpstr>Kafka消费者的Python和Java客户端实现— Python客户端参数调优</vt:lpstr>
      <vt:lpstr>Kafka消费者的Python和Java客户端实现— Java客户端实例讲解</vt:lpstr>
      <vt:lpstr>Kafka消费者的Python和Java客户端实现— Java客户端参数调优</vt:lpstr>
      <vt:lpstr>Kafka基础实战</vt:lpstr>
      <vt:lpstr>Kafka生产者编程模型— 课时知识点</vt:lpstr>
      <vt:lpstr>Kafka生产者编程模型— 同步生产模型</vt:lpstr>
      <vt:lpstr>Kafka生产者编程模型— 异步生产模型</vt:lpstr>
      <vt:lpstr>Kafka生产者编程模型— 两种生产模型伪代码描述</vt:lpstr>
      <vt:lpstr>Kafka生产者编程模型— 两种生产模型对比</vt:lpstr>
      <vt:lpstr>Kafka基础实战</vt:lpstr>
      <vt:lpstr>Kafka生产者的Python和Java客户端实现— 课时知识点</vt:lpstr>
      <vt:lpstr>Kafka生产者的Python和Java客户端实现— Python客户端实例讲解</vt:lpstr>
      <vt:lpstr>Kafka生产者的Python和Java客户端实现— Python客户端参数调优</vt:lpstr>
      <vt:lpstr>Kafka生产者的Python和Java客户端实现— Java客户端实例讲解</vt:lpstr>
      <vt:lpstr>Kafka消费者的Python和Java客户端实现— Java客户端参数调优</vt:lpstr>
      <vt:lpstr>Kafka基础实战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Administrator</cp:lastModifiedBy>
  <cp:revision>787</cp:revision>
  <dcterms:created xsi:type="dcterms:W3CDTF">2015-03-23T11:35:35Z</dcterms:created>
  <dcterms:modified xsi:type="dcterms:W3CDTF">2016-06-01T06:33:36Z</dcterms:modified>
</cp:coreProperties>
</file>