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999" r:id="rId2"/>
    <p:sldId id="1032" r:id="rId3"/>
    <p:sldId id="1033" r:id="rId4"/>
    <p:sldId id="1034" r:id="rId5"/>
    <p:sldId id="1035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99FF33"/>
    <a:srgbClr val="00CC00"/>
    <a:srgbClr val="CC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21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0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E1BA058-4599-45A7-AA12-85C00C70E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002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F65AD1-09B0-42CB-8A30-C47A866AD26E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28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333375"/>
            <a:ext cx="8424862" cy="626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735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708201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C5BBC-DD2B-46C5-A4F3-11D75E49EB2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80331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413" y="461963"/>
            <a:ext cx="7772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0413" y="1452563"/>
            <a:ext cx="3810000" cy="46402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813" y="1452563"/>
            <a:ext cx="3810000" cy="46402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B4FA-5307-4F19-A102-785BDF827DB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7197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0413" y="46196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0413" y="1452563"/>
            <a:ext cx="7772400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7813" y="6284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FF92BAD-EBC4-4A2A-A488-59F765A55CF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30" name="Rectangle 6" descr="Small checker board"/>
          <p:cNvSpPr>
            <a:spLocks noChangeArrowheads="1"/>
          </p:cNvSpPr>
          <p:nvPr/>
        </p:nvSpPr>
        <p:spPr bwMode="auto">
          <a:xfrm>
            <a:off x="760413" y="6132513"/>
            <a:ext cx="7772400" cy="1524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1" name="Rectangle 7" descr="Small checker board"/>
          <p:cNvSpPr>
            <a:spLocks noChangeArrowheads="1"/>
          </p:cNvSpPr>
          <p:nvPr/>
        </p:nvSpPr>
        <p:spPr bwMode="auto">
          <a:xfrm>
            <a:off x="760413" y="1223963"/>
            <a:ext cx="7772400" cy="1524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412207" y="6284913"/>
            <a:ext cx="4464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00FF"/>
                </a:solidFill>
                <a:latin typeface="Arial" charset="0"/>
              </a:rPr>
              <a:t>Quine-McClusky</a:t>
            </a:r>
            <a:r>
              <a:rPr lang="en-US" altLang="zh-TW" sz="1400" b="1" baseline="0" dirty="0">
                <a:solidFill>
                  <a:srgbClr val="0000FF"/>
                </a:solidFill>
                <a:latin typeface="Arial" charset="0"/>
              </a:rPr>
              <a:t> Algorithm and </a:t>
            </a:r>
            <a:r>
              <a:rPr lang="en-US" altLang="zh-TW" sz="1400" b="1" baseline="0" dirty="0" err="1">
                <a:solidFill>
                  <a:srgbClr val="0000FF"/>
                </a:solidFill>
                <a:latin typeface="Arial" charset="0"/>
              </a:rPr>
              <a:t>Petrick’s</a:t>
            </a:r>
            <a:r>
              <a:rPr lang="en-US" altLang="zh-TW" sz="1400" b="1" baseline="0" dirty="0">
                <a:solidFill>
                  <a:srgbClr val="0000FF"/>
                </a:solidFill>
                <a:latin typeface="Arial" charset="0"/>
              </a:rPr>
              <a:t> Method</a:t>
            </a:r>
            <a:endParaRPr lang="en-US" altLang="zh-TW" sz="14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5288" y="333375"/>
            <a:ext cx="8424862" cy="626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42" r:id="rId3"/>
  </p:sldLayoutIdLst>
  <p:transition>
    <p:wipe dir="r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9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ab-hinton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62200"/>
            <a:ext cx="830580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Two-level Exact Boolean Function Minimization</a:t>
            </a:r>
            <a:endParaRPr lang="en-US" altLang="zh-TW" sz="4400" dirty="0">
              <a:ea typeface="新細明體" pitchFamily="18" charset="-120"/>
              <a:hlinkClick r:id="rId3" action="ppaction://hlinkpres?slideindex=1&amp;slidetitle=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ea typeface="新細明體" pitchFamily="18" charset="-120"/>
              </a:rPr>
              <a:t>Quine-</a:t>
            </a:r>
            <a:r>
              <a:rPr lang="en-US" altLang="zh-TW" sz="3600" dirty="0" err="1">
                <a:ea typeface="新細明體" pitchFamily="18" charset="-120"/>
              </a:rPr>
              <a:t>McClusky</a:t>
            </a:r>
            <a:r>
              <a:rPr lang="en-US" altLang="zh-TW" sz="3600" dirty="0">
                <a:ea typeface="新細明體" pitchFamily="18" charset="-120"/>
              </a:rPr>
              <a:t> Algorithm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F =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a'b'd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' +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a'cd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 +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ac'd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 +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a'bc'd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 +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ab'c</a:t>
            </a: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' +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b'c</a:t>
            </a:r>
            <a:endParaRPr lang="en-US" altLang="zh-TW" dirty="0">
              <a:latin typeface="Calibri" panose="020F0502020204030204" pitchFamily="34" charset="0"/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Don't care: </a:t>
            </a:r>
            <a:r>
              <a:rPr lang="en-US" altLang="zh-TW" dirty="0" err="1">
                <a:latin typeface="Calibri" panose="020F0502020204030204" pitchFamily="34" charset="0"/>
                <a:ea typeface="新細明體" pitchFamily="18" charset="-120"/>
              </a:rPr>
              <a:t>abcd</a:t>
            </a:r>
            <a:endParaRPr lang="en-US" altLang="zh-TW" dirty="0">
              <a:latin typeface="Calibri" panose="020F0502020204030204" pitchFamily="34" charset="0"/>
              <a:ea typeface="新細明體" pitchFamily="18" charset="-12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a'b'd</a:t>
            </a:r>
            <a:r>
              <a:rPr lang="en-US" altLang="zh-TW" dirty="0">
                <a:latin typeface="Calibri" panose="020F0502020204030204" pitchFamily="34" charset="0"/>
              </a:rPr>
              <a:t>':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a'cd</a:t>
            </a:r>
            <a:r>
              <a:rPr lang="en-US" altLang="zh-TW" dirty="0">
                <a:latin typeface="Calibri" panose="020F0502020204030204" pitchFamily="34" charset="0"/>
              </a:rPr>
              <a:t>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ac'd</a:t>
            </a:r>
            <a:r>
              <a:rPr lang="en-US" altLang="zh-TW" dirty="0">
                <a:latin typeface="Calibri" panose="020F0502020204030204" pitchFamily="34" charset="0"/>
              </a:rPr>
              <a:t>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a'bc'd</a:t>
            </a:r>
            <a:r>
              <a:rPr lang="en-US" altLang="zh-TW" dirty="0">
                <a:latin typeface="Calibri" panose="020F0502020204030204" pitchFamily="34" charset="0"/>
              </a:rPr>
              <a:t>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ab'c</a:t>
            </a:r>
            <a:r>
              <a:rPr lang="en-US" altLang="zh-TW" dirty="0">
                <a:latin typeface="Calibri" panose="020F0502020204030204" pitchFamily="34" charset="0"/>
              </a:rPr>
              <a:t>':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b'c</a:t>
            </a:r>
            <a:r>
              <a:rPr lang="en-US" altLang="zh-TW" dirty="0">
                <a:latin typeface="Calibri" panose="020F0502020204030204" pitchFamily="34" charset="0"/>
              </a:rPr>
              <a:t>:</a:t>
            </a:r>
            <a:endParaRPr lang="zh-TW" altLang="zh-TW" dirty="0">
              <a:latin typeface="Calibri" panose="020F0502020204030204" pitchFamily="34" charset="0"/>
            </a:endParaRPr>
          </a:p>
          <a:p>
            <a:r>
              <a:rPr lang="en-US" altLang="zh-TW" dirty="0" err="1">
                <a:latin typeface="Calibri" panose="020F0502020204030204" pitchFamily="34" charset="0"/>
              </a:rPr>
              <a:t>abcd</a:t>
            </a:r>
            <a:r>
              <a:rPr lang="en-US" altLang="zh-TW" dirty="0">
                <a:latin typeface="Calibri" panose="020F0502020204030204" pitchFamily="34" charset="0"/>
              </a:rPr>
              <a:t>:</a:t>
            </a:r>
            <a:endParaRPr lang="en-US" altLang="zh-TW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C5BBC-DD2B-46C5-A4F3-11D75E49EB2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3"/>
              <p:cNvSpPr txBox="1">
                <a:spLocks noChangeArrowheads="1"/>
              </p:cNvSpPr>
              <p:nvPr/>
            </p:nvSpPr>
            <p:spPr bwMode="auto">
              <a:xfrm>
                <a:off x="755576" y="1453034"/>
                <a:ext cx="7772400" cy="4640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55613" indent="-4556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55663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985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F =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a'b'd</a:t>
                </a:r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' +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a'cd</a:t>
                </a:r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 +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ac'd</a:t>
                </a:r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 +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a'bc'd</a:t>
                </a:r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 +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ab'c</a:t>
                </a:r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' +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b'c</a:t>
                </a:r>
                <a:endParaRPr lang="en-US" altLang="zh-TW" kern="0" dirty="0">
                  <a:latin typeface="Calibri" panose="020F0502020204030204" pitchFamily="34" charset="0"/>
                  <a:ea typeface="新細明體" pitchFamily="18" charset="-120"/>
                </a:endParaRPr>
              </a:p>
              <a:p>
                <a:pPr eaLnBrk="1" hangingPunct="1"/>
                <a:r>
                  <a:rPr lang="en-US" altLang="zh-TW" kern="0" dirty="0">
                    <a:latin typeface="Calibri" panose="020F0502020204030204" pitchFamily="34" charset="0"/>
                    <a:ea typeface="新細明體" pitchFamily="18" charset="-120"/>
                  </a:rPr>
                  <a:t>Don't care: </a:t>
                </a:r>
                <a:r>
                  <a:rPr lang="en-US" altLang="zh-TW" kern="0" dirty="0" err="1">
                    <a:latin typeface="Calibri" panose="020F0502020204030204" pitchFamily="34" charset="0"/>
                    <a:ea typeface="新細明體" pitchFamily="18" charset="-120"/>
                  </a:rPr>
                  <a:t>abcd</a:t>
                </a:r>
                <a:endParaRPr lang="en-US" altLang="zh-TW" kern="0" dirty="0">
                  <a:latin typeface="Calibri" panose="020F0502020204030204" pitchFamily="34" charset="0"/>
                  <a:ea typeface="新細明體" pitchFamily="18" charset="-12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a'b'd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':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0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2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a'cd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7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ac'd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9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13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a'bc'd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5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ab'c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':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8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9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b'c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10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,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11</a:t>
                </a:r>
                <a:endParaRPr lang="zh-TW" altLang="zh-TW" kern="0" dirty="0">
                  <a:latin typeface="Calibri" panose="020F0502020204030204" pitchFamily="34" charset="0"/>
                </a:endParaRPr>
              </a:p>
              <a:p>
                <a:r>
                  <a:rPr lang="en-US" altLang="zh-TW" kern="0" dirty="0" err="1">
                    <a:latin typeface="Calibri" panose="020F0502020204030204" pitchFamily="34" charset="0"/>
                  </a:rPr>
                  <a:t>abcd</a:t>
                </a:r>
                <a:r>
                  <a:rPr lang="en-US" altLang="zh-TW" kern="0" dirty="0">
                    <a:latin typeface="Calibri" panose="020F0502020204030204" pitchFamily="34" charset="0"/>
                  </a:rPr>
                  <a:t>: m</a:t>
                </a:r>
                <a:r>
                  <a:rPr lang="en-US" altLang="zh-TW" kern="0" baseline="-25000" dirty="0">
                    <a:latin typeface="Calibri" panose="020F0502020204030204" pitchFamily="34" charset="0"/>
                  </a:rPr>
                  <a:t>15</a:t>
                </a:r>
              </a:p>
              <a:p>
                <a:r>
                  <a:rPr lang="en-US" altLang="zh-TW" dirty="0">
                    <a:latin typeface="Calibri" panose="020F0502020204030204" pitchFamily="34" charset="0"/>
                  </a:rPr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0, 2, 3, 5, 7, 8, 9, 10, 11, 13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  <m:r>
                          <a:rPr lang="en-US" altLang="zh-TW" i="1">
                            <a:latin typeface="Cambria Math"/>
                          </a:rPr>
                          <m:t>(15)</m:t>
                        </m:r>
                      </m:e>
                    </m:nary>
                  </m:oMath>
                </a14:m>
                <a:endParaRPr lang="en-US" altLang="zh-TW" kern="0" dirty="0">
                  <a:latin typeface="Calibri" panose="020F0502020204030204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6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453034"/>
                <a:ext cx="7772400" cy="4640262"/>
              </a:xfrm>
              <a:prstGeom prst="rect">
                <a:avLst/>
              </a:prstGeom>
              <a:blipFill rotWithShape="1">
                <a:blip r:embed="rId2"/>
                <a:stretch>
                  <a:fillRect l="-1098" t="-1050" b="-144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856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62" y="461963"/>
            <a:ext cx="8203702" cy="6858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新細明體" pitchFamily="18" charset="-120"/>
              </a:rPr>
              <a:t>Prime </a:t>
            </a:r>
            <a:r>
              <a:rPr lang="en-US" altLang="zh-TW" sz="3600" dirty="0" err="1">
                <a:ea typeface="新細明體" pitchFamily="18" charset="-120"/>
              </a:rPr>
              <a:t>Implicant</a:t>
            </a:r>
            <a:r>
              <a:rPr lang="en-US" altLang="zh-TW" sz="3600" dirty="0">
                <a:ea typeface="新細明體" pitchFamily="18" charset="-120"/>
              </a:rPr>
              <a:t> (PI) Generation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C5BBC-DD2B-46C5-A4F3-11D75E49EB2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412776"/>
          <a:ext cx="7823186" cy="46798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1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8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Minterm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4-literal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Minterms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3-literal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Minterms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2-literal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00-0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-0-0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-000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001-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-01-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-010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100-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10--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10-0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215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0-11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--11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-011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2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01-1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-1-1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-101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2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10-1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1--1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1-01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101-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668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-111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1-11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66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, m</a:t>
                      </a:r>
                      <a:r>
                        <a:rPr lang="en-US" sz="1600" kern="100" baseline="-250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11-1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7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kern="100" baseline="-250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45" name="群組 44"/>
          <p:cNvGrpSpPr/>
          <p:nvPr/>
        </p:nvGrpSpPr>
        <p:grpSpPr>
          <a:xfrm>
            <a:off x="3347857" y="1916832"/>
            <a:ext cx="346576" cy="4219305"/>
            <a:chOff x="3347857" y="1916832"/>
            <a:chExt cx="346576" cy="4219305"/>
          </a:xfrm>
        </p:grpSpPr>
        <p:sp>
          <p:nvSpPr>
            <p:cNvPr id="2" name="矩形 1"/>
            <p:cNvSpPr/>
            <p:nvPr/>
          </p:nvSpPr>
          <p:spPr>
            <a:xfrm>
              <a:off x="3347864" y="191683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235112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47863" y="2872016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47862" y="3329539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47862" y="3827200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7861" y="4324861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47860" y="4807537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47859" y="5032028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47859" y="528517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47858" y="5528945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857" y="5797583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508094" y="1877348"/>
            <a:ext cx="346579" cy="3999924"/>
            <a:chOff x="5508094" y="1877348"/>
            <a:chExt cx="346579" cy="3999924"/>
          </a:xfrm>
        </p:grpSpPr>
        <p:sp>
          <p:nvSpPr>
            <p:cNvPr id="29" name="矩形 28"/>
            <p:cNvSpPr/>
            <p:nvPr/>
          </p:nvSpPr>
          <p:spPr>
            <a:xfrm>
              <a:off x="5508104" y="213580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08103" y="2621860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08102" y="308809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508102" y="3585753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508101" y="4059654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08100" y="4548672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08099" y="4790581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508099" y="5052434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08098" y="5313625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8097" y="5538718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508097" y="4302960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08096" y="3830568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508096" y="3334611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08095" y="2844365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08095" y="2374535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08094" y="1877348"/>
              <a:ext cx="346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600" kern="100" dirty="0">
                  <a:latin typeface="Calibri" panose="020F0502020204030204" pitchFamily="34" charset="0"/>
                  <a:sym typeface="Wingdings"/>
                </a:rPr>
                <a:t></a:t>
              </a:r>
              <a:endParaRPr lang="zh-TW" altLang="zh-TW" sz="1600" kern="100" dirty="0">
                <a:latin typeface="Calibri" panose="020F0502020204030204" pitchFamily="34" charset="0"/>
                <a:ea typeface="新細明體"/>
                <a:cs typeface="Times New Roman"/>
              </a:endParaRPr>
            </a:p>
          </p:txBody>
        </p:sp>
      </p:grpSp>
      <p:sp>
        <p:nvSpPr>
          <p:cNvPr id="48" name="矩形 47"/>
          <p:cNvSpPr/>
          <p:nvPr/>
        </p:nvSpPr>
        <p:spPr bwMode="auto">
          <a:xfrm>
            <a:off x="5757445" y="1916832"/>
            <a:ext cx="2833905" cy="41757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626645" y="1916832"/>
            <a:ext cx="4964705" cy="41861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904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ea typeface="新細明體" pitchFamily="18" charset="-120"/>
              </a:rPr>
              <a:t>Essential PI Identification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C5BBC-DD2B-46C5-A4F3-11D75E49EB2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/>
          </p:nvPr>
        </p:nvGraphicFramePr>
        <p:xfrm>
          <a:off x="503796" y="1700808"/>
          <a:ext cx="8223402" cy="36567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Notation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Product term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-0-0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b'd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-01-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b'c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10--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ab'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--11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cd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-1-1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bd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1--1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ad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11560" y="5517232"/>
            <a:ext cx="742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panose="020F0502020204030204" pitchFamily="34" charset="0"/>
              </a:rPr>
              <a:t>Essential prime </a:t>
            </a:r>
            <a:r>
              <a:rPr lang="en-US" altLang="zh-TW" sz="1800" dirty="0" err="1">
                <a:latin typeface="Calibri" panose="020F0502020204030204" pitchFamily="34" charset="0"/>
              </a:rPr>
              <a:t>implicant</a:t>
            </a:r>
            <a:r>
              <a:rPr lang="en-US" altLang="zh-TW" sz="1800" dirty="0">
                <a:latin typeface="Calibri" panose="020F0502020204030204" pitchFamily="34" charset="0"/>
              </a:rPr>
              <a:t> (EPI): </a:t>
            </a:r>
            <a:r>
              <a:rPr lang="en-US" altLang="zh-TW" sz="1800" dirty="0" err="1">
                <a:latin typeface="Calibri" panose="020F0502020204030204" pitchFamily="34" charset="0"/>
              </a:rPr>
              <a:t>b'd</a:t>
            </a:r>
            <a:r>
              <a:rPr lang="en-US" altLang="zh-TW" sz="1800" dirty="0">
                <a:latin typeface="Calibri" panose="020F0502020204030204" pitchFamily="34" charset="0"/>
              </a:rPr>
              <a:t>', </a:t>
            </a:r>
            <a:r>
              <a:rPr lang="en-US" altLang="zh-TW" sz="1800" dirty="0" err="1">
                <a:latin typeface="Calibri" panose="020F0502020204030204" pitchFamily="34" charset="0"/>
              </a:rPr>
              <a:t>bd</a:t>
            </a:r>
            <a:r>
              <a:rPr lang="en-US" altLang="zh-TW" sz="1800" dirty="0">
                <a:latin typeface="Calibri" panose="020F0502020204030204" pitchFamily="34" charset="0"/>
              </a:rPr>
              <a:t>   (∵ m</a:t>
            </a:r>
            <a:r>
              <a:rPr lang="en-US" altLang="zh-TW" sz="1800" baseline="-25000" dirty="0">
                <a:latin typeface="Calibri" panose="020F0502020204030204" pitchFamily="34" charset="0"/>
              </a:rPr>
              <a:t>0</a:t>
            </a:r>
            <a:r>
              <a:rPr lang="en-US" altLang="zh-TW" sz="1800" dirty="0">
                <a:latin typeface="Calibri" panose="020F0502020204030204" pitchFamily="34" charset="0"/>
              </a:rPr>
              <a:t>, m</a:t>
            </a:r>
            <a:r>
              <a:rPr lang="en-US" altLang="zh-TW" sz="1800" baseline="-25000" dirty="0">
                <a:latin typeface="Calibri" panose="020F0502020204030204" pitchFamily="34" charset="0"/>
              </a:rPr>
              <a:t>5</a:t>
            </a:r>
            <a:r>
              <a:rPr lang="en-US" altLang="zh-TW" sz="1800" dirty="0">
                <a:latin typeface="Calibri" panose="020F0502020204030204" pitchFamily="34" charset="0"/>
              </a:rPr>
              <a:t> is covered by only one PI)</a:t>
            </a:r>
            <a:endParaRPr lang="zh-TW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645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err="1">
                <a:ea typeface="新細明體" pitchFamily="18" charset="-120"/>
              </a:rPr>
              <a:t>Petrick's</a:t>
            </a:r>
            <a:r>
              <a:rPr lang="en-US" altLang="zh-TW" sz="3600" dirty="0">
                <a:ea typeface="新細明體" pitchFamily="18" charset="-120"/>
              </a:rPr>
              <a:t> Method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C5BBC-DD2B-46C5-A4F3-11D75E49EB2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365104"/>
            <a:ext cx="8202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TW" sz="1800" dirty="0">
                <a:latin typeface="Calibri" panose="020F0502020204030204" pitchFamily="34" charset="0"/>
              </a:rPr>
              <a:t>(V + X) (W + Z) (V + W + X + Z)</a:t>
            </a:r>
          </a:p>
          <a:p>
            <a:r>
              <a:rPr lang="pl-PL" altLang="zh-TW" sz="1800" dirty="0">
                <a:latin typeface="Calibri" panose="020F0502020204030204" pitchFamily="34" charset="0"/>
              </a:rPr>
              <a:t>= (VW + VZ + WX + XZ) (V + W + X + Z)</a:t>
            </a:r>
          </a:p>
          <a:p>
            <a:r>
              <a:rPr lang="pl-PL" altLang="zh-TW" sz="1800" dirty="0">
                <a:latin typeface="Calibri" panose="020F0502020204030204" pitchFamily="34" charset="0"/>
              </a:rPr>
              <a:t>= VW + VWX + VWZ + VZ + VXZ + WX + WXZ + XZ</a:t>
            </a:r>
            <a:endParaRPr lang="en-US" altLang="zh-TW" sz="1800" dirty="0">
              <a:latin typeface="Calibri" panose="020F0502020204030204" pitchFamily="34" charset="0"/>
            </a:endParaRPr>
          </a:p>
          <a:p>
            <a:r>
              <a:rPr lang="en-US" altLang="zh-TW" sz="1800" dirty="0">
                <a:latin typeface="Calibri" panose="020F0502020204030204" pitchFamily="34" charset="0"/>
              </a:rPr>
              <a:t>∴ VW, VZ, WX, XZ are best solutions (i.e., minimum number of product terms)</a:t>
            </a:r>
          </a:p>
          <a:p>
            <a:endParaRPr lang="en-US" altLang="zh-TW" sz="1800" dirty="0">
              <a:latin typeface="Calibri" panose="020F0502020204030204" pitchFamily="34" charset="0"/>
            </a:endParaRPr>
          </a:p>
          <a:p>
            <a:r>
              <a:rPr lang="pl-PL" altLang="zh-TW" sz="1800" dirty="0">
                <a:latin typeface="Calibri" panose="020F0502020204030204" pitchFamily="34" charset="0"/>
              </a:rPr>
              <a:t>F = b'd' + bd + b'c + ab</a:t>
            </a:r>
            <a:r>
              <a:rPr lang="en-US" altLang="zh-TW" sz="1800" dirty="0">
                <a:latin typeface="Calibri" panose="020F0502020204030204" pitchFamily="34" charset="0"/>
              </a:rPr>
              <a:t>' = </a:t>
            </a:r>
            <a:r>
              <a:rPr lang="en-US" altLang="zh-TW" sz="1800" dirty="0" err="1">
                <a:latin typeface="Calibri" panose="020F0502020204030204" pitchFamily="34" charset="0"/>
              </a:rPr>
              <a:t>b'd</a:t>
            </a:r>
            <a:r>
              <a:rPr lang="en-US" altLang="zh-TW" sz="1800" dirty="0">
                <a:latin typeface="Calibri" panose="020F0502020204030204" pitchFamily="34" charset="0"/>
              </a:rPr>
              <a:t>' + </a:t>
            </a:r>
            <a:r>
              <a:rPr lang="en-US" altLang="zh-TW" sz="1800" dirty="0" err="1">
                <a:latin typeface="Calibri" panose="020F0502020204030204" pitchFamily="34" charset="0"/>
              </a:rPr>
              <a:t>bd</a:t>
            </a:r>
            <a:r>
              <a:rPr lang="en-US" altLang="zh-TW" sz="1800" dirty="0">
                <a:latin typeface="Calibri" panose="020F0502020204030204" pitchFamily="34" charset="0"/>
              </a:rPr>
              <a:t> + </a:t>
            </a:r>
            <a:r>
              <a:rPr lang="en-US" altLang="zh-TW" sz="1800" dirty="0" err="1">
                <a:latin typeface="Calibri" panose="020F0502020204030204" pitchFamily="34" charset="0"/>
              </a:rPr>
              <a:t>b'c</a:t>
            </a:r>
            <a:r>
              <a:rPr lang="en-US" altLang="zh-TW" sz="1800" dirty="0">
                <a:latin typeface="Calibri" panose="020F0502020204030204" pitchFamily="34" charset="0"/>
              </a:rPr>
              <a:t> + ad = </a:t>
            </a:r>
            <a:r>
              <a:rPr lang="en-US" altLang="zh-TW" sz="1800" dirty="0" err="1">
                <a:latin typeface="Calibri" panose="020F0502020204030204" pitchFamily="34" charset="0"/>
              </a:rPr>
              <a:t>b'd</a:t>
            </a:r>
            <a:r>
              <a:rPr lang="en-US" altLang="zh-TW" sz="1800" dirty="0">
                <a:latin typeface="Calibri" panose="020F0502020204030204" pitchFamily="34" charset="0"/>
              </a:rPr>
              <a:t>' + </a:t>
            </a:r>
            <a:r>
              <a:rPr lang="en-US" altLang="zh-TW" sz="1800" dirty="0" err="1">
                <a:latin typeface="Calibri" panose="020F0502020204030204" pitchFamily="34" charset="0"/>
              </a:rPr>
              <a:t>bd</a:t>
            </a:r>
            <a:r>
              <a:rPr lang="en-US" altLang="zh-TW" sz="1800" dirty="0">
                <a:latin typeface="Calibri" panose="020F0502020204030204" pitchFamily="34" charset="0"/>
              </a:rPr>
              <a:t> + ab' + cd = </a:t>
            </a:r>
            <a:r>
              <a:rPr lang="en-US" altLang="zh-TW" sz="1800" dirty="0" err="1">
                <a:latin typeface="Calibri" panose="020F0502020204030204" pitchFamily="34" charset="0"/>
              </a:rPr>
              <a:t>b'd</a:t>
            </a:r>
            <a:r>
              <a:rPr lang="en-US" altLang="zh-TW" sz="1800" dirty="0">
                <a:latin typeface="Calibri" panose="020F0502020204030204" pitchFamily="34" charset="0"/>
              </a:rPr>
              <a:t>' + </a:t>
            </a:r>
            <a:r>
              <a:rPr lang="en-US" altLang="zh-TW" sz="1800" dirty="0" err="1">
                <a:latin typeface="Calibri" panose="020F0502020204030204" pitchFamily="34" charset="0"/>
              </a:rPr>
              <a:t>bd</a:t>
            </a:r>
            <a:r>
              <a:rPr lang="en-US" altLang="zh-TW" sz="1800" dirty="0">
                <a:latin typeface="Calibri" panose="020F0502020204030204" pitchFamily="34" charset="0"/>
              </a:rPr>
              <a:t> + cd + ad</a:t>
            </a:r>
            <a:endParaRPr lang="pl-PL" altLang="zh-TW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1331640" y="1427176"/>
          <a:ext cx="6485928" cy="2865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5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Notation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Product term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kern="100" baseline="-25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-01-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</a:rPr>
                        <a:t>b'c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10--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ab'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--11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cd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1--1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</a:rPr>
                        <a:t>ad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28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D1_template">
  <a:themeElements>
    <a:clrScheme name="CAD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D1_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CAD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D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CAD1_template</Template>
  <TotalTime>2824</TotalTime>
  <Words>598</Words>
  <Application>Microsoft Office PowerPoint</Application>
  <PresentationFormat>如螢幕大小 (4:3)</PresentationFormat>
  <Paragraphs>288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CAD1_template</vt:lpstr>
      <vt:lpstr>Two-level Exact Boolean Function Minimization</vt:lpstr>
      <vt:lpstr>Quine-McClusky Algorithm</vt:lpstr>
      <vt:lpstr>Prime Implicant (PI) Generation</vt:lpstr>
      <vt:lpstr>Essential PI Identification</vt:lpstr>
      <vt:lpstr>Petrick's Method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yyliu</dc:creator>
  <cp:lastModifiedBy>yyliu</cp:lastModifiedBy>
  <cp:revision>296</cp:revision>
  <dcterms:created xsi:type="dcterms:W3CDTF">2007-09-18T02:41:19Z</dcterms:created>
  <dcterms:modified xsi:type="dcterms:W3CDTF">2020-11-03T07:47:26Z</dcterms:modified>
</cp:coreProperties>
</file>