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9" r:id="rId3"/>
    <p:sldId id="260" r:id="rId4"/>
    <p:sldId id="262" r:id="rId5"/>
    <p:sldId id="261" r:id="rId6"/>
    <p:sldId id="257" r:id="rId7"/>
    <p:sldId id="263" r:id="rId8"/>
    <p:sldId id="264" r:id="rId9"/>
    <p:sldId id="265" r:id="rId10"/>
    <p:sldId id="266" r:id="rId11"/>
    <p:sldId id="267" r:id="rId12"/>
    <p:sldId id="269" r:id="rId13"/>
    <p:sldId id="268" r:id="rId14"/>
    <p:sldId id="270" r:id="rId15"/>
    <p:sldId id="271" r:id="rId16"/>
    <p:sldId id="272" r:id="rId17"/>
    <p:sldId id="273" r:id="rId18"/>
    <p:sldId id="274" r:id="rId19"/>
    <p:sldId id="275" r:id="rId20"/>
    <p:sldId id="276"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94"/>
    <p:restoredTop sz="65539"/>
  </p:normalViewPr>
  <p:slideViewPr>
    <p:cSldViewPr snapToGrid="0">
      <p:cViewPr varScale="1">
        <p:scale>
          <a:sx n="80" d="100"/>
          <a:sy n="80" d="100"/>
        </p:scale>
        <p:origin x="20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148F54-5BE6-F14F-9C95-AA2CD04975D8}" type="datetimeFigureOut">
              <a:rPr kumimoji="1" lang="ja-JP" altLang="en-US" smtClean="0"/>
              <a:t>2025/9/30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6B191-9AF5-F444-ACEA-6BB1223A2E84}" type="slidenum">
              <a:rPr kumimoji="1" lang="ja-JP" altLang="en-US" smtClean="0"/>
              <a:t>‹#›</a:t>
            </a:fld>
            <a:endParaRPr kumimoji="1" lang="ja-JP" altLang="en-US"/>
          </a:p>
        </p:txBody>
      </p:sp>
    </p:spTree>
    <p:extLst>
      <p:ext uri="{BB962C8B-B14F-4D97-AF65-F5344CB8AC3E}">
        <p14:creationId xmlns:p14="http://schemas.microsoft.com/office/powerpoint/2010/main" val="230938619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336B191-9AF5-F444-ACEA-6BB1223A2E84}" type="slidenum">
              <a:rPr kumimoji="1" lang="ja-JP" altLang="en-US" smtClean="0"/>
              <a:t>1</a:t>
            </a:fld>
            <a:endParaRPr kumimoji="1" lang="ja-JP" altLang="en-US"/>
          </a:p>
        </p:txBody>
      </p:sp>
    </p:spTree>
    <p:extLst>
      <p:ext uri="{BB962C8B-B14F-4D97-AF65-F5344CB8AC3E}">
        <p14:creationId xmlns:p14="http://schemas.microsoft.com/office/powerpoint/2010/main" val="1931623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株価とは</a:t>
            </a:r>
            <a:r>
              <a:rPr kumimoji="1" lang="en-US" altLang="ja-JP" dirty="0"/>
              <a:t>,</a:t>
            </a:r>
            <a:r>
              <a:rPr kumimoji="1" lang="ja-JP" altLang="en-US"/>
              <a:t>企業や市場の将来を写す重要な指標であり、投資家や経営者など多くの人の意思決定の材料になります</a:t>
            </a:r>
            <a:r>
              <a:rPr kumimoji="1" lang="en-US" altLang="ja-JP" dirty="0"/>
              <a:t>.</a:t>
            </a:r>
            <a:r>
              <a:rPr kumimoji="1" lang="ja-JP" altLang="en-US"/>
              <a:t>そのため</a:t>
            </a:r>
            <a:r>
              <a:rPr kumimoji="1" lang="en-US" altLang="ja-JP" dirty="0"/>
              <a:t>,</a:t>
            </a:r>
            <a:r>
              <a:rPr kumimoji="1" lang="ja-JP" altLang="en-US"/>
              <a:t>将来の株価動向を見通すことは重要になってきます</a:t>
            </a:r>
            <a:r>
              <a:rPr kumimoji="1" lang="en-US" altLang="ja-JP" dirty="0"/>
              <a:t>.</a:t>
            </a:r>
            <a:r>
              <a:rPr kumimoji="1" lang="ja-JP" altLang="en-US"/>
              <a:t>しかし</a:t>
            </a:r>
            <a:r>
              <a:rPr kumimoji="1" lang="en-US" altLang="ja-JP" dirty="0"/>
              <a:t>,</a:t>
            </a:r>
            <a:r>
              <a:rPr kumimoji="1" lang="ja-JP" altLang="en-US"/>
              <a:t>株価の動向は政治や投資家の心理などの多くの要素で変動するので予測が難しいです</a:t>
            </a:r>
            <a:r>
              <a:rPr kumimoji="1" lang="en-US" altLang="ja-JP" dirty="0"/>
              <a:t>.</a:t>
            </a:r>
            <a:r>
              <a:rPr kumimoji="1" lang="ja-JP" altLang="en-US"/>
              <a:t>そこで</a:t>
            </a:r>
            <a:r>
              <a:rPr kumimoji="1" lang="en-US" altLang="ja-JP" dirty="0"/>
              <a:t>,</a:t>
            </a:r>
            <a:r>
              <a:rPr kumimoji="1" lang="ja-JP" altLang="en-US"/>
              <a:t>近年では</a:t>
            </a:r>
            <a:r>
              <a:rPr kumimoji="1" lang="en-US" altLang="ja-JP" dirty="0"/>
              <a:t>,AI</a:t>
            </a:r>
            <a:r>
              <a:rPr kumimoji="1" lang="ja-JP" altLang="en-US"/>
              <a:t>や機械学習などを用いら高精度な予測が期待されています</a:t>
            </a:r>
            <a:r>
              <a:rPr kumimoji="1" lang="en-US" altLang="ja-JP" dirty="0"/>
              <a:t>.</a:t>
            </a:r>
            <a:r>
              <a:rPr kumimoji="1" lang="ja-JP" altLang="en-US"/>
              <a:t>今回は</a:t>
            </a:r>
            <a:r>
              <a:rPr kumimoji="1" lang="en-US" altLang="ja-JP" dirty="0"/>
              <a:t>,NTT</a:t>
            </a:r>
            <a:r>
              <a:rPr kumimoji="1" lang="ja-JP" altLang="en-US"/>
              <a:t>の株価データを用いて時系列でーーたの予測モデルについて構築しました</a:t>
            </a:r>
            <a:r>
              <a:rPr kumimoji="1" lang="en-US" altLang="ja-JP" dirty="0"/>
              <a:t>.</a:t>
            </a:r>
          </a:p>
          <a:p>
            <a:endParaRPr kumimoji="1" lang="ja-JP" altLang="en-US"/>
          </a:p>
        </p:txBody>
      </p:sp>
      <p:sp>
        <p:nvSpPr>
          <p:cNvPr id="4" name="スライド番号プレースホルダー 3"/>
          <p:cNvSpPr>
            <a:spLocks noGrp="1"/>
          </p:cNvSpPr>
          <p:nvPr>
            <p:ph type="sldNum" sz="quarter" idx="5"/>
          </p:nvPr>
        </p:nvSpPr>
        <p:spPr/>
        <p:txBody>
          <a:bodyPr/>
          <a:lstStyle/>
          <a:p>
            <a:fld id="{0336B191-9AF5-F444-ACEA-6BB1223A2E84}" type="slidenum">
              <a:rPr kumimoji="1" lang="ja-JP" altLang="en-US" smtClean="0"/>
              <a:t>2</a:t>
            </a:fld>
            <a:endParaRPr kumimoji="1" lang="ja-JP" altLang="en-US"/>
          </a:p>
        </p:txBody>
      </p:sp>
    </p:spTree>
    <p:extLst>
      <p:ext uri="{BB962C8B-B14F-4D97-AF65-F5344CB8AC3E}">
        <p14:creationId xmlns:p14="http://schemas.microsoft.com/office/powerpoint/2010/main" val="1443658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次に</a:t>
            </a:r>
            <a:r>
              <a:rPr kumimoji="1" lang="en-US" altLang="ja-JP" dirty="0"/>
              <a:t>EDA</a:t>
            </a:r>
            <a:r>
              <a:rPr kumimoji="1" lang="ja-JP" altLang="en-US"/>
              <a:t>の結果と課題の抽出です</a:t>
            </a:r>
            <a:r>
              <a:rPr kumimoji="1" lang="en-US" altLang="ja-JP" dirty="0"/>
              <a:t>.</a:t>
            </a:r>
            <a:r>
              <a:rPr kumimoji="1" lang="ja-JP" altLang="en-US"/>
              <a:t>終値の推移</a:t>
            </a:r>
            <a:r>
              <a:rPr kumimoji="1" lang="en-US" altLang="ja-JP" dirty="0"/>
              <a:t>,</a:t>
            </a:r>
            <a:r>
              <a:rPr kumimoji="1" lang="ja-JP" altLang="en-US"/>
              <a:t>変化率の推移移動平均の確認について実際のグラフを見ていきます</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fld id="{0336B191-9AF5-F444-ACEA-6BB1223A2E84}" type="slidenum">
              <a:rPr kumimoji="1" lang="ja-JP" altLang="en-US" smtClean="0"/>
              <a:t>3</a:t>
            </a:fld>
            <a:endParaRPr kumimoji="1" lang="ja-JP" altLang="en-US"/>
          </a:p>
        </p:txBody>
      </p:sp>
    </p:spTree>
    <p:extLst>
      <p:ext uri="{BB962C8B-B14F-4D97-AF65-F5344CB8AC3E}">
        <p14:creationId xmlns:p14="http://schemas.microsoft.com/office/powerpoint/2010/main" val="1622535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課題点として</a:t>
            </a:r>
            <a:r>
              <a:rPr kumimoji="1" lang="en-US" altLang="ja-JP" dirty="0"/>
              <a:t>,</a:t>
            </a:r>
            <a:r>
              <a:rPr kumimoji="1" lang="ja-JP" altLang="en-US"/>
              <a:t>５％を超える変動がありました</a:t>
            </a:r>
            <a:r>
              <a:rPr kumimoji="1" lang="en-US" altLang="ja-JP" dirty="0"/>
              <a:t>.</a:t>
            </a:r>
            <a:r>
              <a:rPr kumimoji="1" lang="ja-JP" altLang="en-US"/>
              <a:t>この変動によってモデルの予測精度が下がってしまうので５％を超えた値については５％として扱いました</a:t>
            </a:r>
            <a:r>
              <a:rPr kumimoji="1" lang="en-US" altLang="ja-JP" dirty="0"/>
              <a:t>.</a:t>
            </a:r>
            <a:r>
              <a:rPr kumimoji="1" lang="ja-JP" altLang="en-US"/>
              <a:t>また</a:t>
            </a:r>
            <a:r>
              <a:rPr kumimoji="1" lang="en-US" altLang="ja-JP" dirty="0"/>
              <a:t>,</a:t>
            </a:r>
            <a:r>
              <a:rPr kumimoji="1" lang="ja-JP" altLang="en-US"/>
              <a:t>季節による変化率の差がありましたが</a:t>
            </a:r>
            <a:r>
              <a:rPr kumimoji="1" lang="en-US" altLang="ja-JP" dirty="0"/>
              <a:t>,</a:t>
            </a:r>
            <a:r>
              <a:rPr kumimoji="1" lang="ja-JP" altLang="en-US"/>
              <a:t>年によって季節による差のばらつきがあり</a:t>
            </a:r>
            <a:r>
              <a:rPr kumimoji="1" lang="en-US" altLang="ja-JP" dirty="0"/>
              <a:t>,</a:t>
            </a:r>
            <a:r>
              <a:rPr kumimoji="1" lang="ja-JP" altLang="en-US"/>
              <a:t>一律の処理方法を決めることが難しかった</a:t>
            </a:r>
            <a:r>
              <a:rPr kumimoji="1" lang="en-US" altLang="ja-JP" dirty="0"/>
              <a:t>.</a:t>
            </a:r>
            <a:endParaRPr kumimoji="1" lang="ja-JP" altLang="en-US"/>
          </a:p>
        </p:txBody>
      </p:sp>
      <p:sp>
        <p:nvSpPr>
          <p:cNvPr id="4" name="スライド番号プレースホルダー 3"/>
          <p:cNvSpPr>
            <a:spLocks noGrp="1"/>
          </p:cNvSpPr>
          <p:nvPr>
            <p:ph type="sldNum" sz="quarter" idx="5"/>
          </p:nvPr>
        </p:nvSpPr>
        <p:spPr/>
        <p:txBody>
          <a:bodyPr/>
          <a:lstStyle/>
          <a:p>
            <a:fld id="{0336B191-9AF5-F444-ACEA-6BB1223A2E84}" type="slidenum">
              <a:rPr kumimoji="1" lang="ja-JP" altLang="en-US" smtClean="0"/>
              <a:t>8</a:t>
            </a:fld>
            <a:endParaRPr kumimoji="1" lang="ja-JP" altLang="en-US"/>
          </a:p>
        </p:txBody>
      </p:sp>
    </p:spTree>
    <p:extLst>
      <p:ext uri="{BB962C8B-B14F-4D97-AF65-F5344CB8AC3E}">
        <p14:creationId xmlns:p14="http://schemas.microsoft.com/office/powerpoint/2010/main" val="2347811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336B191-9AF5-F444-ACEA-6BB1223A2E84}" type="slidenum">
              <a:rPr kumimoji="1" lang="ja-JP" altLang="en-US" smtClean="0"/>
              <a:t>10</a:t>
            </a:fld>
            <a:endParaRPr kumimoji="1" lang="ja-JP" altLang="en-US"/>
          </a:p>
        </p:txBody>
      </p:sp>
    </p:spTree>
    <p:extLst>
      <p:ext uri="{BB962C8B-B14F-4D97-AF65-F5344CB8AC3E}">
        <p14:creationId xmlns:p14="http://schemas.microsoft.com/office/powerpoint/2010/main" val="1650259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2AD5CF-0EB2-B9A2-310B-0523466D753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E7242F4-F43C-8303-044D-FB2DA5D4D49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7851B3B-24A8-C72E-77C2-25B863012C31}"/>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A8AC57B-2CF7-45F4-7E81-A6A7ECAE7422}"/>
              </a:ext>
            </a:extLst>
          </p:cNvPr>
          <p:cNvSpPr>
            <a:spLocks noGrp="1"/>
          </p:cNvSpPr>
          <p:nvPr>
            <p:ph type="sldNum" sz="quarter" idx="5"/>
          </p:nvPr>
        </p:nvSpPr>
        <p:spPr/>
        <p:txBody>
          <a:bodyPr/>
          <a:lstStyle/>
          <a:p>
            <a:fld id="{0336B191-9AF5-F444-ACEA-6BB1223A2E84}" type="slidenum">
              <a:rPr kumimoji="1" lang="ja-JP" altLang="en-US" smtClean="0"/>
              <a:t>15</a:t>
            </a:fld>
            <a:endParaRPr kumimoji="1" lang="ja-JP" altLang="en-US"/>
          </a:p>
        </p:txBody>
      </p:sp>
    </p:spTree>
    <p:extLst>
      <p:ext uri="{BB962C8B-B14F-4D97-AF65-F5344CB8AC3E}">
        <p14:creationId xmlns:p14="http://schemas.microsoft.com/office/powerpoint/2010/main" val="919898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0336B191-9AF5-F444-ACEA-6BB1223A2E84}" type="slidenum">
              <a:rPr kumimoji="1" lang="ja-JP" altLang="en-US" smtClean="0"/>
              <a:t>20</a:t>
            </a:fld>
            <a:endParaRPr kumimoji="1" lang="ja-JP" altLang="en-US"/>
          </a:p>
        </p:txBody>
      </p:sp>
    </p:spTree>
    <p:extLst>
      <p:ext uri="{BB962C8B-B14F-4D97-AF65-F5344CB8AC3E}">
        <p14:creationId xmlns:p14="http://schemas.microsoft.com/office/powerpoint/2010/main" val="1728300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BC391C-6275-753A-C238-BE2F1A5145C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DCA0D51-C32E-C3B9-8A57-DE5E2C41AD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3EDE8DE-2F4B-289D-A404-A3ACBCABDC6E}"/>
              </a:ext>
            </a:extLst>
          </p:cNvPr>
          <p:cNvSpPr>
            <a:spLocks noGrp="1"/>
          </p:cNvSpPr>
          <p:nvPr>
            <p:ph type="dt" sz="half" idx="10"/>
          </p:nvPr>
        </p:nvSpPr>
        <p:spPr/>
        <p:txBody>
          <a:bodyPr/>
          <a:lstStyle/>
          <a:p>
            <a:fld id="{29539E7B-ADAB-4D4B-8C0B-EC94563BA964}" type="datetimeFigureOut">
              <a:rPr kumimoji="1" lang="ja-JP" altLang="en-US" smtClean="0"/>
              <a:t>2025/9/20</a:t>
            </a:fld>
            <a:endParaRPr kumimoji="1" lang="ja-JP" altLang="en-US"/>
          </a:p>
        </p:txBody>
      </p:sp>
      <p:sp>
        <p:nvSpPr>
          <p:cNvPr id="5" name="フッター プレースホルダー 4">
            <a:extLst>
              <a:ext uri="{FF2B5EF4-FFF2-40B4-BE49-F238E27FC236}">
                <a16:creationId xmlns:a16="http://schemas.microsoft.com/office/drawing/2014/main" id="{5B807161-9D9E-0490-0F99-AA28240C903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EAAAFAA-A2CB-7ED7-9FD5-ED6C87CC180A}"/>
              </a:ext>
            </a:extLst>
          </p:cNvPr>
          <p:cNvSpPr>
            <a:spLocks noGrp="1"/>
          </p:cNvSpPr>
          <p:nvPr>
            <p:ph type="sldNum" sz="quarter" idx="12"/>
          </p:nvPr>
        </p:nvSpPr>
        <p:spPr/>
        <p:txBody>
          <a:bodyPr/>
          <a:lstStyle/>
          <a:p>
            <a:fld id="{D486C8C8-969B-5D44-8790-CB48F6E80531}" type="slidenum">
              <a:rPr kumimoji="1" lang="ja-JP" altLang="en-US" smtClean="0"/>
              <a:t>‹#›</a:t>
            </a:fld>
            <a:endParaRPr kumimoji="1" lang="ja-JP" altLang="en-US"/>
          </a:p>
        </p:txBody>
      </p:sp>
    </p:spTree>
    <p:extLst>
      <p:ext uri="{BB962C8B-B14F-4D97-AF65-F5344CB8AC3E}">
        <p14:creationId xmlns:p14="http://schemas.microsoft.com/office/powerpoint/2010/main" val="3555319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BCAC15-C587-13FA-9342-EEC8E9EB4F4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AC53BAB-02A1-9DAE-E2FE-E636C7106C6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6368D5D-4E4E-B3F9-1D46-88CE6B6DAE66}"/>
              </a:ext>
            </a:extLst>
          </p:cNvPr>
          <p:cNvSpPr>
            <a:spLocks noGrp="1"/>
          </p:cNvSpPr>
          <p:nvPr>
            <p:ph type="dt" sz="half" idx="10"/>
          </p:nvPr>
        </p:nvSpPr>
        <p:spPr/>
        <p:txBody>
          <a:bodyPr/>
          <a:lstStyle/>
          <a:p>
            <a:fld id="{29539E7B-ADAB-4D4B-8C0B-EC94563BA964}" type="datetimeFigureOut">
              <a:rPr kumimoji="1" lang="ja-JP" altLang="en-US" smtClean="0"/>
              <a:t>2025/9/20</a:t>
            </a:fld>
            <a:endParaRPr kumimoji="1" lang="ja-JP" altLang="en-US"/>
          </a:p>
        </p:txBody>
      </p:sp>
      <p:sp>
        <p:nvSpPr>
          <p:cNvPr id="5" name="フッター プレースホルダー 4">
            <a:extLst>
              <a:ext uri="{FF2B5EF4-FFF2-40B4-BE49-F238E27FC236}">
                <a16:creationId xmlns:a16="http://schemas.microsoft.com/office/drawing/2014/main" id="{5E09B465-214E-ED1C-3ED4-18723B694D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751F460-4C20-39F7-8BE2-8504CB7670EE}"/>
              </a:ext>
            </a:extLst>
          </p:cNvPr>
          <p:cNvSpPr>
            <a:spLocks noGrp="1"/>
          </p:cNvSpPr>
          <p:nvPr>
            <p:ph type="sldNum" sz="quarter" idx="12"/>
          </p:nvPr>
        </p:nvSpPr>
        <p:spPr/>
        <p:txBody>
          <a:bodyPr/>
          <a:lstStyle/>
          <a:p>
            <a:fld id="{D486C8C8-969B-5D44-8790-CB48F6E80531}" type="slidenum">
              <a:rPr kumimoji="1" lang="ja-JP" altLang="en-US" smtClean="0"/>
              <a:t>‹#›</a:t>
            </a:fld>
            <a:endParaRPr kumimoji="1" lang="ja-JP" altLang="en-US"/>
          </a:p>
        </p:txBody>
      </p:sp>
    </p:spTree>
    <p:extLst>
      <p:ext uri="{BB962C8B-B14F-4D97-AF65-F5344CB8AC3E}">
        <p14:creationId xmlns:p14="http://schemas.microsoft.com/office/powerpoint/2010/main" val="3604749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64D5906-2515-CFFD-A7F3-CAB35F2853B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4CE1B13-BE8E-8767-96BD-2F0F0A3A44A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FA32DE-582F-B50D-63A5-97F7BEC98EF5}"/>
              </a:ext>
            </a:extLst>
          </p:cNvPr>
          <p:cNvSpPr>
            <a:spLocks noGrp="1"/>
          </p:cNvSpPr>
          <p:nvPr>
            <p:ph type="dt" sz="half" idx="10"/>
          </p:nvPr>
        </p:nvSpPr>
        <p:spPr/>
        <p:txBody>
          <a:bodyPr/>
          <a:lstStyle/>
          <a:p>
            <a:fld id="{29539E7B-ADAB-4D4B-8C0B-EC94563BA964}" type="datetimeFigureOut">
              <a:rPr kumimoji="1" lang="ja-JP" altLang="en-US" smtClean="0"/>
              <a:t>2025/9/20</a:t>
            </a:fld>
            <a:endParaRPr kumimoji="1" lang="ja-JP" altLang="en-US"/>
          </a:p>
        </p:txBody>
      </p:sp>
      <p:sp>
        <p:nvSpPr>
          <p:cNvPr id="5" name="フッター プレースホルダー 4">
            <a:extLst>
              <a:ext uri="{FF2B5EF4-FFF2-40B4-BE49-F238E27FC236}">
                <a16:creationId xmlns:a16="http://schemas.microsoft.com/office/drawing/2014/main" id="{C6C99B2A-3B7F-21F5-900A-224705AFA54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72D7CE4-2EC2-28F7-9273-67B9C664C72C}"/>
              </a:ext>
            </a:extLst>
          </p:cNvPr>
          <p:cNvSpPr>
            <a:spLocks noGrp="1"/>
          </p:cNvSpPr>
          <p:nvPr>
            <p:ph type="sldNum" sz="quarter" idx="12"/>
          </p:nvPr>
        </p:nvSpPr>
        <p:spPr/>
        <p:txBody>
          <a:bodyPr/>
          <a:lstStyle/>
          <a:p>
            <a:fld id="{D486C8C8-969B-5D44-8790-CB48F6E80531}" type="slidenum">
              <a:rPr kumimoji="1" lang="ja-JP" altLang="en-US" smtClean="0"/>
              <a:t>‹#›</a:t>
            </a:fld>
            <a:endParaRPr kumimoji="1" lang="ja-JP" altLang="en-US"/>
          </a:p>
        </p:txBody>
      </p:sp>
    </p:spTree>
    <p:extLst>
      <p:ext uri="{BB962C8B-B14F-4D97-AF65-F5344CB8AC3E}">
        <p14:creationId xmlns:p14="http://schemas.microsoft.com/office/powerpoint/2010/main" val="1064248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4E9271-60A1-8092-D7F6-0602E218BDD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DD1FED5-1DE4-F794-0B15-0E79FD2D426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E0DCBDD-15B8-0C8B-7811-AEE747982003}"/>
              </a:ext>
            </a:extLst>
          </p:cNvPr>
          <p:cNvSpPr>
            <a:spLocks noGrp="1"/>
          </p:cNvSpPr>
          <p:nvPr>
            <p:ph type="dt" sz="half" idx="10"/>
          </p:nvPr>
        </p:nvSpPr>
        <p:spPr/>
        <p:txBody>
          <a:bodyPr/>
          <a:lstStyle/>
          <a:p>
            <a:fld id="{29539E7B-ADAB-4D4B-8C0B-EC94563BA964}" type="datetimeFigureOut">
              <a:rPr kumimoji="1" lang="ja-JP" altLang="en-US" smtClean="0"/>
              <a:t>2025/9/20</a:t>
            </a:fld>
            <a:endParaRPr kumimoji="1" lang="ja-JP" altLang="en-US"/>
          </a:p>
        </p:txBody>
      </p:sp>
      <p:sp>
        <p:nvSpPr>
          <p:cNvPr id="5" name="フッター プレースホルダー 4">
            <a:extLst>
              <a:ext uri="{FF2B5EF4-FFF2-40B4-BE49-F238E27FC236}">
                <a16:creationId xmlns:a16="http://schemas.microsoft.com/office/drawing/2014/main" id="{8F81959F-D37D-494A-B869-FFA9A06DDE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C912095-4A02-56D3-02B5-CFAFBBD5B640}"/>
              </a:ext>
            </a:extLst>
          </p:cNvPr>
          <p:cNvSpPr>
            <a:spLocks noGrp="1"/>
          </p:cNvSpPr>
          <p:nvPr>
            <p:ph type="sldNum" sz="quarter" idx="12"/>
          </p:nvPr>
        </p:nvSpPr>
        <p:spPr/>
        <p:txBody>
          <a:bodyPr/>
          <a:lstStyle/>
          <a:p>
            <a:fld id="{D486C8C8-969B-5D44-8790-CB48F6E80531}" type="slidenum">
              <a:rPr kumimoji="1" lang="ja-JP" altLang="en-US" smtClean="0"/>
              <a:t>‹#›</a:t>
            </a:fld>
            <a:endParaRPr kumimoji="1" lang="ja-JP" altLang="en-US"/>
          </a:p>
        </p:txBody>
      </p:sp>
    </p:spTree>
    <p:extLst>
      <p:ext uri="{BB962C8B-B14F-4D97-AF65-F5344CB8AC3E}">
        <p14:creationId xmlns:p14="http://schemas.microsoft.com/office/powerpoint/2010/main" val="3015393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758829-DE70-398A-AE7E-60F681E16F7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26B7BF1-24F4-D6F2-99F7-D4C0DF25E99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39AA229-15F3-CAEE-47FF-7DDAC4228894}"/>
              </a:ext>
            </a:extLst>
          </p:cNvPr>
          <p:cNvSpPr>
            <a:spLocks noGrp="1"/>
          </p:cNvSpPr>
          <p:nvPr>
            <p:ph type="dt" sz="half" idx="10"/>
          </p:nvPr>
        </p:nvSpPr>
        <p:spPr/>
        <p:txBody>
          <a:bodyPr/>
          <a:lstStyle/>
          <a:p>
            <a:fld id="{29539E7B-ADAB-4D4B-8C0B-EC94563BA964}" type="datetimeFigureOut">
              <a:rPr kumimoji="1" lang="ja-JP" altLang="en-US" smtClean="0"/>
              <a:t>2025/9/20</a:t>
            </a:fld>
            <a:endParaRPr kumimoji="1" lang="ja-JP" altLang="en-US"/>
          </a:p>
        </p:txBody>
      </p:sp>
      <p:sp>
        <p:nvSpPr>
          <p:cNvPr id="5" name="フッター プレースホルダー 4">
            <a:extLst>
              <a:ext uri="{FF2B5EF4-FFF2-40B4-BE49-F238E27FC236}">
                <a16:creationId xmlns:a16="http://schemas.microsoft.com/office/drawing/2014/main" id="{0A315122-6592-A964-B690-ED6E593CDCB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43D8378-FA41-87D6-1DF2-A312EEA6E1D6}"/>
              </a:ext>
            </a:extLst>
          </p:cNvPr>
          <p:cNvSpPr>
            <a:spLocks noGrp="1"/>
          </p:cNvSpPr>
          <p:nvPr>
            <p:ph type="sldNum" sz="quarter" idx="12"/>
          </p:nvPr>
        </p:nvSpPr>
        <p:spPr/>
        <p:txBody>
          <a:bodyPr/>
          <a:lstStyle/>
          <a:p>
            <a:fld id="{D486C8C8-969B-5D44-8790-CB48F6E80531}" type="slidenum">
              <a:rPr kumimoji="1" lang="ja-JP" altLang="en-US" smtClean="0"/>
              <a:t>‹#›</a:t>
            </a:fld>
            <a:endParaRPr kumimoji="1" lang="ja-JP" altLang="en-US"/>
          </a:p>
        </p:txBody>
      </p:sp>
    </p:spTree>
    <p:extLst>
      <p:ext uri="{BB962C8B-B14F-4D97-AF65-F5344CB8AC3E}">
        <p14:creationId xmlns:p14="http://schemas.microsoft.com/office/powerpoint/2010/main" val="2274935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6F80F2-8ECE-9FDD-0317-1DD23661AFC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E079817-3B9A-C425-A99E-5D73E9B05F5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A9D091A-AA9E-FC96-A1C1-CE1BDE3BACF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76EACB6-D1C5-6692-A8CC-5977F5F04324}"/>
              </a:ext>
            </a:extLst>
          </p:cNvPr>
          <p:cNvSpPr>
            <a:spLocks noGrp="1"/>
          </p:cNvSpPr>
          <p:nvPr>
            <p:ph type="dt" sz="half" idx="10"/>
          </p:nvPr>
        </p:nvSpPr>
        <p:spPr/>
        <p:txBody>
          <a:bodyPr/>
          <a:lstStyle/>
          <a:p>
            <a:fld id="{29539E7B-ADAB-4D4B-8C0B-EC94563BA964}" type="datetimeFigureOut">
              <a:rPr kumimoji="1" lang="ja-JP" altLang="en-US" smtClean="0"/>
              <a:t>2025/9/20</a:t>
            </a:fld>
            <a:endParaRPr kumimoji="1" lang="ja-JP" altLang="en-US"/>
          </a:p>
        </p:txBody>
      </p:sp>
      <p:sp>
        <p:nvSpPr>
          <p:cNvPr id="6" name="フッター プレースホルダー 5">
            <a:extLst>
              <a:ext uri="{FF2B5EF4-FFF2-40B4-BE49-F238E27FC236}">
                <a16:creationId xmlns:a16="http://schemas.microsoft.com/office/drawing/2014/main" id="{C06853AA-624E-DBA0-6499-E8ED7794080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048300F-FF23-2034-B91D-BD76547F28DE}"/>
              </a:ext>
            </a:extLst>
          </p:cNvPr>
          <p:cNvSpPr>
            <a:spLocks noGrp="1"/>
          </p:cNvSpPr>
          <p:nvPr>
            <p:ph type="sldNum" sz="quarter" idx="12"/>
          </p:nvPr>
        </p:nvSpPr>
        <p:spPr/>
        <p:txBody>
          <a:bodyPr/>
          <a:lstStyle/>
          <a:p>
            <a:fld id="{D486C8C8-969B-5D44-8790-CB48F6E80531}" type="slidenum">
              <a:rPr kumimoji="1" lang="ja-JP" altLang="en-US" smtClean="0"/>
              <a:t>‹#›</a:t>
            </a:fld>
            <a:endParaRPr kumimoji="1" lang="ja-JP" altLang="en-US"/>
          </a:p>
        </p:txBody>
      </p:sp>
    </p:spTree>
    <p:extLst>
      <p:ext uri="{BB962C8B-B14F-4D97-AF65-F5344CB8AC3E}">
        <p14:creationId xmlns:p14="http://schemas.microsoft.com/office/powerpoint/2010/main" val="2070786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4EB71D-AF44-3953-9204-9E97A0BA51A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D234EEB-6E6E-82EA-3146-BCEAFE4C6F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9646D9F-A5E7-8D9C-9A68-508B723F5B2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F735BEA-2F84-20BE-3FF6-6125125E16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7FFEC22-7024-050A-8FEA-9ABFFAE5335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C10DB27-918E-8C03-E8A5-ADF245E230EB}"/>
              </a:ext>
            </a:extLst>
          </p:cNvPr>
          <p:cNvSpPr>
            <a:spLocks noGrp="1"/>
          </p:cNvSpPr>
          <p:nvPr>
            <p:ph type="dt" sz="half" idx="10"/>
          </p:nvPr>
        </p:nvSpPr>
        <p:spPr/>
        <p:txBody>
          <a:bodyPr/>
          <a:lstStyle/>
          <a:p>
            <a:fld id="{29539E7B-ADAB-4D4B-8C0B-EC94563BA964}" type="datetimeFigureOut">
              <a:rPr kumimoji="1" lang="ja-JP" altLang="en-US" smtClean="0"/>
              <a:t>2025/9/20</a:t>
            </a:fld>
            <a:endParaRPr kumimoji="1" lang="ja-JP" altLang="en-US"/>
          </a:p>
        </p:txBody>
      </p:sp>
      <p:sp>
        <p:nvSpPr>
          <p:cNvPr id="8" name="フッター プレースホルダー 7">
            <a:extLst>
              <a:ext uri="{FF2B5EF4-FFF2-40B4-BE49-F238E27FC236}">
                <a16:creationId xmlns:a16="http://schemas.microsoft.com/office/drawing/2014/main" id="{A45554A3-925C-1EA1-58AA-CAD88CCA37A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53BD076-F8EE-87D3-60EE-3361D02DCB41}"/>
              </a:ext>
            </a:extLst>
          </p:cNvPr>
          <p:cNvSpPr>
            <a:spLocks noGrp="1"/>
          </p:cNvSpPr>
          <p:nvPr>
            <p:ph type="sldNum" sz="quarter" idx="12"/>
          </p:nvPr>
        </p:nvSpPr>
        <p:spPr/>
        <p:txBody>
          <a:bodyPr/>
          <a:lstStyle/>
          <a:p>
            <a:fld id="{D486C8C8-969B-5D44-8790-CB48F6E80531}" type="slidenum">
              <a:rPr kumimoji="1" lang="ja-JP" altLang="en-US" smtClean="0"/>
              <a:t>‹#›</a:t>
            </a:fld>
            <a:endParaRPr kumimoji="1" lang="ja-JP" altLang="en-US"/>
          </a:p>
        </p:txBody>
      </p:sp>
    </p:spTree>
    <p:extLst>
      <p:ext uri="{BB962C8B-B14F-4D97-AF65-F5344CB8AC3E}">
        <p14:creationId xmlns:p14="http://schemas.microsoft.com/office/powerpoint/2010/main" val="2522687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162DFA-E769-D906-5F8C-9F015A8D8ED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671C0D6-85D6-F7C9-7656-FFBB9B102B9D}"/>
              </a:ext>
            </a:extLst>
          </p:cNvPr>
          <p:cNvSpPr>
            <a:spLocks noGrp="1"/>
          </p:cNvSpPr>
          <p:nvPr>
            <p:ph type="dt" sz="half" idx="10"/>
          </p:nvPr>
        </p:nvSpPr>
        <p:spPr/>
        <p:txBody>
          <a:bodyPr/>
          <a:lstStyle/>
          <a:p>
            <a:fld id="{29539E7B-ADAB-4D4B-8C0B-EC94563BA964}" type="datetimeFigureOut">
              <a:rPr kumimoji="1" lang="ja-JP" altLang="en-US" smtClean="0"/>
              <a:t>2025/9/20</a:t>
            </a:fld>
            <a:endParaRPr kumimoji="1" lang="ja-JP" altLang="en-US"/>
          </a:p>
        </p:txBody>
      </p:sp>
      <p:sp>
        <p:nvSpPr>
          <p:cNvPr id="4" name="フッター プレースホルダー 3">
            <a:extLst>
              <a:ext uri="{FF2B5EF4-FFF2-40B4-BE49-F238E27FC236}">
                <a16:creationId xmlns:a16="http://schemas.microsoft.com/office/drawing/2014/main" id="{20146F78-D884-59C2-673B-3C37C262AEF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CBC418D-9791-3675-277A-F23C89071D7E}"/>
              </a:ext>
            </a:extLst>
          </p:cNvPr>
          <p:cNvSpPr>
            <a:spLocks noGrp="1"/>
          </p:cNvSpPr>
          <p:nvPr>
            <p:ph type="sldNum" sz="quarter" idx="12"/>
          </p:nvPr>
        </p:nvSpPr>
        <p:spPr/>
        <p:txBody>
          <a:bodyPr/>
          <a:lstStyle/>
          <a:p>
            <a:fld id="{D486C8C8-969B-5D44-8790-CB48F6E80531}" type="slidenum">
              <a:rPr kumimoji="1" lang="ja-JP" altLang="en-US" smtClean="0"/>
              <a:t>‹#›</a:t>
            </a:fld>
            <a:endParaRPr kumimoji="1" lang="ja-JP" altLang="en-US"/>
          </a:p>
        </p:txBody>
      </p:sp>
    </p:spTree>
    <p:extLst>
      <p:ext uri="{BB962C8B-B14F-4D97-AF65-F5344CB8AC3E}">
        <p14:creationId xmlns:p14="http://schemas.microsoft.com/office/powerpoint/2010/main" val="3756790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5BE558D-24D1-733A-F1FD-A51BACF04BC8}"/>
              </a:ext>
            </a:extLst>
          </p:cNvPr>
          <p:cNvSpPr>
            <a:spLocks noGrp="1"/>
          </p:cNvSpPr>
          <p:nvPr>
            <p:ph type="dt" sz="half" idx="10"/>
          </p:nvPr>
        </p:nvSpPr>
        <p:spPr/>
        <p:txBody>
          <a:bodyPr/>
          <a:lstStyle/>
          <a:p>
            <a:fld id="{29539E7B-ADAB-4D4B-8C0B-EC94563BA964}" type="datetimeFigureOut">
              <a:rPr kumimoji="1" lang="ja-JP" altLang="en-US" smtClean="0"/>
              <a:t>2025/9/20</a:t>
            </a:fld>
            <a:endParaRPr kumimoji="1" lang="ja-JP" altLang="en-US"/>
          </a:p>
        </p:txBody>
      </p:sp>
      <p:sp>
        <p:nvSpPr>
          <p:cNvPr id="3" name="フッター プレースホルダー 2">
            <a:extLst>
              <a:ext uri="{FF2B5EF4-FFF2-40B4-BE49-F238E27FC236}">
                <a16:creationId xmlns:a16="http://schemas.microsoft.com/office/drawing/2014/main" id="{66CAC120-D58D-4437-0CEF-A3D6C277ECD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C94F2D0-D8BB-65D4-80C4-2072A9FFB891}"/>
              </a:ext>
            </a:extLst>
          </p:cNvPr>
          <p:cNvSpPr>
            <a:spLocks noGrp="1"/>
          </p:cNvSpPr>
          <p:nvPr>
            <p:ph type="sldNum" sz="quarter" idx="12"/>
          </p:nvPr>
        </p:nvSpPr>
        <p:spPr/>
        <p:txBody>
          <a:bodyPr/>
          <a:lstStyle/>
          <a:p>
            <a:fld id="{D486C8C8-969B-5D44-8790-CB48F6E80531}" type="slidenum">
              <a:rPr kumimoji="1" lang="ja-JP" altLang="en-US" smtClean="0"/>
              <a:t>‹#›</a:t>
            </a:fld>
            <a:endParaRPr kumimoji="1" lang="ja-JP" altLang="en-US"/>
          </a:p>
        </p:txBody>
      </p:sp>
    </p:spTree>
    <p:extLst>
      <p:ext uri="{BB962C8B-B14F-4D97-AF65-F5344CB8AC3E}">
        <p14:creationId xmlns:p14="http://schemas.microsoft.com/office/powerpoint/2010/main" val="1647772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C61686-E8C8-C48F-EDD9-7A92A88B10E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1900A4-26C8-374F-3E96-02EFAC18B0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3E3908A-861F-41F1-5971-2B1F6650E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8112C4E-8D77-18F9-8738-E60455E81BE5}"/>
              </a:ext>
            </a:extLst>
          </p:cNvPr>
          <p:cNvSpPr>
            <a:spLocks noGrp="1"/>
          </p:cNvSpPr>
          <p:nvPr>
            <p:ph type="dt" sz="half" idx="10"/>
          </p:nvPr>
        </p:nvSpPr>
        <p:spPr/>
        <p:txBody>
          <a:bodyPr/>
          <a:lstStyle/>
          <a:p>
            <a:fld id="{29539E7B-ADAB-4D4B-8C0B-EC94563BA964}" type="datetimeFigureOut">
              <a:rPr kumimoji="1" lang="ja-JP" altLang="en-US" smtClean="0"/>
              <a:t>2025/9/20</a:t>
            </a:fld>
            <a:endParaRPr kumimoji="1" lang="ja-JP" altLang="en-US"/>
          </a:p>
        </p:txBody>
      </p:sp>
      <p:sp>
        <p:nvSpPr>
          <p:cNvPr id="6" name="フッター プレースホルダー 5">
            <a:extLst>
              <a:ext uri="{FF2B5EF4-FFF2-40B4-BE49-F238E27FC236}">
                <a16:creationId xmlns:a16="http://schemas.microsoft.com/office/drawing/2014/main" id="{906D0CDC-B054-34E6-BDC5-43D76C8A62E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16ADDBB-2DE6-F026-FEDB-7763F93227C6}"/>
              </a:ext>
            </a:extLst>
          </p:cNvPr>
          <p:cNvSpPr>
            <a:spLocks noGrp="1"/>
          </p:cNvSpPr>
          <p:nvPr>
            <p:ph type="sldNum" sz="quarter" idx="12"/>
          </p:nvPr>
        </p:nvSpPr>
        <p:spPr/>
        <p:txBody>
          <a:bodyPr/>
          <a:lstStyle/>
          <a:p>
            <a:fld id="{D486C8C8-969B-5D44-8790-CB48F6E80531}" type="slidenum">
              <a:rPr kumimoji="1" lang="ja-JP" altLang="en-US" smtClean="0"/>
              <a:t>‹#›</a:t>
            </a:fld>
            <a:endParaRPr kumimoji="1" lang="ja-JP" altLang="en-US"/>
          </a:p>
        </p:txBody>
      </p:sp>
    </p:spTree>
    <p:extLst>
      <p:ext uri="{BB962C8B-B14F-4D97-AF65-F5344CB8AC3E}">
        <p14:creationId xmlns:p14="http://schemas.microsoft.com/office/powerpoint/2010/main" val="3684527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443F58-4D09-6407-F503-11A5CCE45BC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4B4C3DB-B8DF-4697-22D8-F0D8F4033F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FC14890-B4AD-066F-82F3-89EFF9DC7A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84276C-3650-DEF5-68A8-4BC35A8D8AE9}"/>
              </a:ext>
            </a:extLst>
          </p:cNvPr>
          <p:cNvSpPr>
            <a:spLocks noGrp="1"/>
          </p:cNvSpPr>
          <p:nvPr>
            <p:ph type="dt" sz="half" idx="10"/>
          </p:nvPr>
        </p:nvSpPr>
        <p:spPr/>
        <p:txBody>
          <a:bodyPr/>
          <a:lstStyle/>
          <a:p>
            <a:fld id="{29539E7B-ADAB-4D4B-8C0B-EC94563BA964}" type="datetimeFigureOut">
              <a:rPr kumimoji="1" lang="ja-JP" altLang="en-US" smtClean="0"/>
              <a:t>2025/9/20</a:t>
            </a:fld>
            <a:endParaRPr kumimoji="1" lang="ja-JP" altLang="en-US"/>
          </a:p>
        </p:txBody>
      </p:sp>
      <p:sp>
        <p:nvSpPr>
          <p:cNvPr id="6" name="フッター プレースホルダー 5">
            <a:extLst>
              <a:ext uri="{FF2B5EF4-FFF2-40B4-BE49-F238E27FC236}">
                <a16:creationId xmlns:a16="http://schemas.microsoft.com/office/drawing/2014/main" id="{DA0303E7-8903-C447-15D0-4E65E5FA19E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AFF28E9-E3D8-E602-C7DE-744DEDC2335C}"/>
              </a:ext>
            </a:extLst>
          </p:cNvPr>
          <p:cNvSpPr>
            <a:spLocks noGrp="1"/>
          </p:cNvSpPr>
          <p:nvPr>
            <p:ph type="sldNum" sz="quarter" idx="12"/>
          </p:nvPr>
        </p:nvSpPr>
        <p:spPr/>
        <p:txBody>
          <a:bodyPr/>
          <a:lstStyle/>
          <a:p>
            <a:fld id="{D486C8C8-969B-5D44-8790-CB48F6E80531}" type="slidenum">
              <a:rPr kumimoji="1" lang="ja-JP" altLang="en-US" smtClean="0"/>
              <a:t>‹#›</a:t>
            </a:fld>
            <a:endParaRPr kumimoji="1" lang="ja-JP" altLang="en-US"/>
          </a:p>
        </p:txBody>
      </p:sp>
    </p:spTree>
    <p:extLst>
      <p:ext uri="{BB962C8B-B14F-4D97-AF65-F5344CB8AC3E}">
        <p14:creationId xmlns:p14="http://schemas.microsoft.com/office/powerpoint/2010/main" val="1997762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62BE36F-8BA1-0FCA-2709-785C9848B9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F2E57A1-C8FE-5BAA-A737-A16CD5AAB9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A294CA9-6313-8712-DCCA-6FCA044AF0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9539E7B-ADAB-4D4B-8C0B-EC94563BA964}" type="datetimeFigureOut">
              <a:rPr kumimoji="1" lang="ja-JP" altLang="en-US" smtClean="0"/>
              <a:t>2025/9/20</a:t>
            </a:fld>
            <a:endParaRPr kumimoji="1" lang="ja-JP" altLang="en-US"/>
          </a:p>
        </p:txBody>
      </p:sp>
      <p:sp>
        <p:nvSpPr>
          <p:cNvPr id="5" name="フッター プレースホルダー 4">
            <a:extLst>
              <a:ext uri="{FF2B5EF4-FFF2-40B4-BE49-F238E27FC236}">
                <a16:creationId xmlns:a16="http://schemas.microsoft.com/office/drawing/2014/main" id="{E5031A55-9F3C-FB4E-B65D-A868FB14DF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F45C602-C5E9-7C06-22BB-0046E1AB0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486C8C8-969B-5D44-8790-CB48F6E80531}" type="slidenum">
              <a:rPr kumimoji="1" lang="ja-JP" altLang="en-US" smtClean="0"/>
              <a:t>‹#›</a:t>
            </a:fld>
            <a:endParaRPr kumimoji="1" lang="ja-JP" altLang="en-US"/>
          </a:p>
        </p:txBody>
      </p:sp>
    </p:spTree>
    <p:extLst>
      <p:ext uri="{BB962C8B-B14F-4D97-AF65-F5344CB8AC3E}">
        <p14:creationId xmlns:p14="http://schemas.microsoft.com/office/powerpoint/2010/main" val="83307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E6E498-AD16-1CDE-5FBB-D2042A652825}"/>
              </a:ext>
            </a:extLst>
          </p:cNvPr>
          <p:cNvSpPr>
            <a:spLocks noGrp="1"/>
          </p:cNvSpPr>
          <p:nvPr>
            <p:ph type="ctrTitle"/>
          </p:nvPr>
        </p:nvSpPr>
        <p:spPr>
          <a:xfrm>
            <a:off x="1657350" y="1946518"/>
            <a:ext cx="9144000" cy="1314507"/>
          </a:xfrm>
        </p:spPr>
        <p:txBody>
          <a:bodyPr/>
          <a:lstStyle/>
          <a:p>
            <a:r>
              <a:rPr kumimoji="1" lang="ja-JP" altLang="en-US"/>
              <a:t>株価予測モデルの構築</a:t>
            </a:r>
          </a:p>
        </p:txBody>
      </p:sp>
      <p:sp>
        <p:nvSpPr>
          <p:cNvPr id="6" name="テキスト ボックス 5">
            <a:extLst>
              <a:ext uri="{FF2B5EF4-FFF2-40B4-BE49-F238E27FC236}">
                <a16:creationId xmlns:a16="http://schemas.microsoft.com/office/drawing/2014/main" id="{CD62B185-E7E7-9967-414D-3807BD7928EA}"/>
              </a:ext>
            </a:extLst>
          </p:cNvPr>
          <p:cNvSpPr txBox="1"/>
          <p:nvPr/>
        </p:nvSpPr>
        <p:spPr>
          <a:xfrm>
            <a:off x="9721516" y="6272464"/>
            <a:ext cx="1723549" cy="461665"/>
          </a:xfrm>
          <a:prstGeom prst="rect">
            <a:avLst/>
          </a:prstGeom>
          <a:noFill/>
        </p:spPr>
        <p:txBody>
          <a:bodyPr wrap="none" rtlCol="0">
            <a:spAutoFit/>
          </a:bodyPr>
          <a:lstStyle/>
          <a:p>
            <a:r>
              <a:rPr kumimoji="1" lang="ja-JP" altLang="en-US" sz="2400"/>
              <a:t>守岡　直哉</a:t>
            </a:r>
          </a:p>
        </p:txBody>
      </p:sp>
    </p:spTree>
    <p:extLst>
      <p:ext uri="{BB962C8B-B14F-4D97-AF65-F5344CB8AC3E}">
        <p14:creationId xmlns:p14="http://schemas.microsoft.com/office/powerpoint/2010/main" val="1572838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F39FC9-3F8E-225C-5F29-56E43565B56E}"/>
              </a:ext>
            </a:extLst>
          </p:cNvPr>
          <p:cNvSpPr>
            <a:spLocks noGrp="1"/>
          </p:cNvSpPr>
          <p:nvPr>
            <p:ph type="title"/>
          </p:nvPr>
        </p:nvSpPr>
        <p:spPr>
          <a:xfrm>
            <a:off x="0" y="23698"/>
            <a:ext cx="12192000" cy="1219200"/>
          </a:xfrm>
        </p:spPr>
        <p:style>
          <a:lnRef idx="1">
            <a:schemeClr val="dk1"/>
          </a:lnRef>
          <a:fillRef idx="2">
            <a:schemeClr val="dk1"/>
          </a:fillRef>
          <a:effectRef idx="1">
            <a:schemeClr val="dk1"/>
          </a:effectRef>
          <a:fontRef idx="minor">
            <a:schemeClr val="dk1"/>
          </a:fontRef>
        </p:style>
        <p:txBody>
          <a:bodyPr/>
          <a:lstStyle/>
          <a:p>
            <a:pPr algn="ctr"/>
            <a:r>
              <a:rPr kumimoji="1" lang="ja-JP" altLang="en-US"/>
              <a:t>評価指標</a:t>
            </a:r>
          </a:p>
        </p:txBody>
      </p:sp>
      <p:sp>
        <p:nvSpPr>
          <p:cNvPr id="3" name="テキスト ボックス 2">
            <a:extLst>
              <a:ext uri="{FF2B5EF4-FFF2-40B4-BE49-F238E27FC236}">
                <a16:creationId xmlns:a16="http://schemas.microsoft.com/office/drawing/2014/main" id="{508C8D98-FFA5-6573-00CE-E4DF179051D6}"/>
              </a:ext>
            </a:extLst>
          </p:cNvPr>
          <p:cNvSpPr txBox="1"/>
          <p:nvPr/>
        </p:nvSpPr>
        <p:spPr>
          <a:xfrm>
            <a:off x="876300" y="1714500"/>
            <a:ext cx="3211135" cy="461665"/>
          </a:xfrm>
          <a:prstGeom prst="rect">
            <a:avLst/>
          </a:prstGeom>
          <a:noFill/>
        </p:spPr>
        <p:txBody>
          <a:bodyPr wrap="none" rtlCol="0">
            <a:spAutoFit/>
          </a:bodyPr>
          <a:lstStyle/>
          <a:p>
            <a:r>
              <a:rPr kumimoji="1" lang="ja-JP" altLang="en-US" sz="2400"/>
              <a:t>使用した指標：</a:t>
            </a:r>
            <a:r>
              <a:rPr kumimoji="1" lang="en-US" altLang="ja-JP" sz="2400" dirty="0"/>
              <a:t>RMSE</a:t>
            </a:r>
            <a:endParaRPr kumimoji="1" lang="ja-JP" altLang="en-US" sz="2400"/>
          </a:p>
        </p:txBody>
      </p:sp>
      <p:sp>
        <p:nvSpPr>
          <p:cNvPr id="5" name="テキスト ボックス 4">
            <a:extLst>
              <a:ext uri="{FF2B5EF4-FFF2-40B4-BE49-F238E27FC236}">
                <a16:creationId xmlns:a16="http://schemas.microsoft.com/office/drawing/2014/main" id="{74C6A67C-BF95-127D-9256-137CAF8592C7}"/>
              </a:ext>
            </a:extLst>
          </p:cNvPr>
          <p:cNvSpPr txBox="1"/>
          <p:nvPr/>
        </p:nvSpPr>
        <p:spPr>
          <a:xfrm>
            <a:off x="8104567" y="1714500"/>
            <a:ext cx="2473754" cy="461665"/>
          </a:xfrm>
          <a:prstGeom prst="rect">
            <a:avLst/>
          </a:prstGeom>
          <a:noFill/>
        </p:spPr>
        <p:txBody>
          <a:bodyPr wrap="none" rtlCol="0">
            <a:spAutoFit/>
          </a:bodyPr>
          <a:lstStyle/>
          <a:p>
            <a:r>
              <a:rPr lang="en-US" altLang="ja-JP" sz="2400" dirty="0"/>
              <a:t>RMSE</a:t>
            </a:r>
            <a:r>
              <a:rPr kumimoji="1" lang="ja-JP" altLang="en-US" sz="2400"/>
              <a:t>：</a:t>
            </a:r>
            <a:r>
              <a:rPr lang="en-US" altLang="ja-JP" sz="2400" dirty="0"/>
              <a:t>37.5542</a:t>
            </a:r>
            <a:endParaRPr kumimoji="1" lang="ja-JP" altLang="en-US" sz="2400"/>
          </a:p>
        </p:txBody>
      </p:sp>
      <p:sp>
        <p:nvSpPr>
          <p:cNvPr id="6" name="テキスト ボックス 5">
            <a:extLst>
              <a:ext uri="{FF2B5EF4-FFF2-40B4-BE49-F238E27FC236}">
                <a16:creationId xmlns:a16="http://schemas.microsoft.com/office/drawing/2014/main" id="{4274412F-EA05-6731-61D0-A63B8AF7EFFB}"/>
              </a:ext>
            </a:extLst>
          </p:cNvPr>
          <p:cNvSpPr txBox="1"/>
          <p:nvPr/>
        </p:nvSpPr>
        <p:spPr>
          <a:xfrm>
            <a:off x="876300" y="3834377"/>
            <a:ext cx="3012363" cy="461665"/>
          </a:xfrm>
          <a:prstGeom prst="rect">
            <a:avLst/>
          </a:prstGeom>
          <a:noFill/>
        </p:spPr>
        <p:txBody>
          <a:bodyPr wrap="none" rtlCol="0">
            <a:spAutoFit/>
          </a:bodyPr>
          <a:lstStyle/>
          <a:p>
            <a:r>
              <a:rPr kumimoji="1" lang="ja-JP" altLang="en-US" sz="2400"/>
              <a:t>使用した指標：</a:t>
            </a:r>
            <a:r>
              <a:rPr lang="en-US" altLang="ja-JP" sz="2400" dirty="0"/>
              <a:t>MAE</a:t>
            </a:r>
            <a:endParaRPr kumimoji="1" lang="ja-JP" altLang="en-US" sz="2400"/>
          </a:p>
        </p:txBody>
      </p:sp>
      <p:sp>
        <p:nvSpPr>
          <p:cNvPr id="7" name="テキスト ボックス 6">
            <a:extLst>
              <a:ext uri="{FF2B5EF4-FFF2-40B4-BE49-F238E27FC236}">
                <a16:creationId xmlns:a16="http://schemas.microsoft.com/office/drawing/2014/main" id="{FCC999B9-D7E3-1B21-CB4C-5C798572C4E2}"/>
              </a:ext>
            </a:extLst>
          </p:cNvPr>
          <p:cNvSpPr txBox="1"/>
          <p:nvPr/>
        </p:nvSpPr>
        <p:spPr>
          <a:xfrm>
            <a:off x="8104567" y="3834376"/>
            <a:ext cx="2274982" cy="461665"/>
          </a:xfrm>
          <a:prstGeom prst="rect">
            <a:avLst/>
          </a:prstGeom>
          <a:noFill/>
        </p:spPr>
        <p:txBody>
          <a:bodyPr wrap="none" rtlCol="0">
            <a:spAutoFit/>
          </a:bodyPr>
          <a:lstStyle/>
          <a:p>
            <a:r>
              <a:rPr lang="en-US" altLang="ja-JP" sz="2400" dirty="0"/>
              <a:t>MAE</a:t>
            </a:r>
            <a:r>
              <a:rPr kumimoji="1" lang="ja-JP" altLang="en-US" sz="2400"/>
              <a:t>：</a:t>
            </a:r>
            <a:r>
              <a:rPr kumimoji="1" lang="en-US" altLang="ja-JP" sz="2400" dirty="0"/>
              <a:t>26.3183</a:t>
            </a:r>
            <a:endParaRPr kumimoji="1" lang="ja-JP" altLang="en-US" sz="2400"/>
          </a:p>
        </p:txBody>
      </p:sp>
      <p:sp>
        <p:nvSpPr>
          <p:cNvPr id="8" name="テキスト ボックス 7">
            <a:extLst>
              <a:ext uri="{FF2B5EF4-FFF2-40B4-BE49-F238E27FC236}">
                <a16:creationId xmlns:a16="http://schemas.microsoft.com/office/drawing/2014/main" id="{0FFC622F-291C-BA04-1B8D-ED71E8C3BEB7}"/>
              </a:ext>
            </a:extLst>
          </p:cNvPr>
          <p:cNvSpPr txBox="1"/>
          <p:nvPr/>
        </p:nvSpPr>
        <p:spPr>
          <a:xfrm>
            <a:off x="876300" y="2539663"/>
            <a:ext cx="1981201" cy="461665"/>
          </a:xfrm>
          <a:prstGeom prst="rect">
            <a:avLst/>
          </a:prstGeom>
          <a:noFill/>
        </p:spPr>
        <p:txBody>
          <a:bodyPr wrap="square" rtlCol="0">
            <a:spAutoFit/>
          </a:bodyPr>
          <a:lstStyle/>
          <a:p>
            <a:r>
              <a:rPr lang="ja-JP" altLang="en-US" sz="2400"/>
              <a:t>選定理由：</a:t>
            </a:r>
            <a:endParaRPr kumimoji="1" lang="ja-JP" altLang="en-US" sz="2400"/>
          </a:p>
        </p:txBody>
      </p:sp>
      <p:sp>
        <p:nvSpPr>
          <p:cNvPr id="10" name="テキスト ボックス 9">
            <a:extLst>
              <a:ext uri="{FF2B5EF4-FFF2-40B4-BE49-F238E27FC236}">
                <a16:creationId xmlns:a16="http://schemas.microsoft.com/office/drawing/2014/main" id="{45785D70-7DE6-72D5-CAD2-195DFA2D6BBA}"/>
              </a:ext>
            </a:extLst>
          </p:cNvPr>
          <p:cNvSpPr txBox="1"/>
          <p:nvPr/>
        </p:nvSpPr>
        <p:spPr>
          <a:xfrm>
            <a:off x="2464236" y="2539663"/>
            <a:ext cx="5416868" cy="830997"/>
          </a:xfrm>
          <a:prstGeom prst="rect">
            <a:avLst/>
          </a:prstGeom>
          <a:noFill/>
        </p:spPr>
        <p:txBody>
          <a:bodyPr wrap="none" rtlCol="0">
            <a:spAutoFit/>
          </a:bodyPr>
          <a:lstStyle/>
          <a:p>
            <a:r>
              <a:rPr lang="ja-JP" altLang="en-US" sz="2400"/>
              <a:t>平均的な予測精度は高いと考えたから</a:t>
            </a:r>
          </a:p>
          <a:p>
            <a:endParaRPr kumimoji="1" lang="ja-JP" altLang="en-US" sz="2400"/>
          </a:p>
        </p:txBody>
      </p:sp>
      <p:sp>
        <p:nvSpPr>
          <p:cNvPr id="11" name="テキスト ボックス 10">
            <a:extLst>
              <a:ext uri="{FF2B5EF4-FFF2-40B4-BE49-F238E27FC236}">
                <a16:creationId xmlns:a16="http://schemas.microsoft.com/office/drawing/2014/main" id="{18A2E799-ED85-BE43-91D2-932647176170}"/>
              </a:ext>
            </a:extLst>
          </p:cNvPr>
          <p:cNvSpPr txBox="1"/>
          <p:nvPr/>
        </p:nvSpPr>
        <p:spPr>
          <a:xfrm>
            <a:off x="876300" y="4703283"/>
            <a:ext cx="8851463" cy="461665"/>
          </a:xfrm>
          <a:prstGeom prst="rect">
            <a:avLst/>
          </a:prstGeom>
          <a:noFill/>
        </p:spPr>
        <p:txBody>
          <a:bodyPr wrap="square" rtlCol="0">
            <a:spAutoFit/>
          </a:bodyPr>
          <a:lstStyle/>
          <a:p>
            <a:r>
              <a:rPr lang="ja-JP" altLang="en-US" sz="2400"/>
              <a:t>選定理由：全体の誤差を平均的に評価できるから</a:t>
            </a:r>
            <a:endParaRPr kumimoji="1" lang="ja-JP" altLang="en-US" sz="2400"/>
          </a:p>
        </p:txBody>
      </p:sp>
      <p:sp>
        <p:nvSpPr>
          <p:cNvPr id="12" name="右矢印 11">
            <a:extLst>
              <a:ext uri="{FF2B5EF4-FFF2-40B4-BE49-F238E27FC236}">
                <a16:creationId xmlns:a16="http://schemas.microsoft.com/office/drawing/2014/main" id="{F3B623CB-0BFA-C9F3-4A42-8F9127220E7A}"/>
              </a:ext>
            </a:extLst>
          </p:cNvPr>
          <p:cNvSpPr/>
          <p:nvPr/>
        </p:nvSpPr>
        <p:spPr>
          <a:xfrm>
            <a:off x="266700" y="5715000"/>
            <a:ext cx="781050" cy="68580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082D31D6-1B5C-3FF6-CC36-836BFCADA77C}"/>
              </a:ext>
            </a:extLst>
          </p:cNvPr>
          <p:cNvSpPr txBox="1"/>
          <p:nvPr/>
        </p:nvSpPr>
        <p:spPr>
          <a:xfrm flipH="1">
            <a:off x="1397109" y="5715000"/>
            <a:ext cx="9397781" cy="830997"/>
          </a:xfrm>
          <a:prstGeom prst="rect">
            <a:avLst/>
          </a:prstGeom>
          <a:noFill/>
        </p:spPr>
        <p:txBody>
          <a:bodyPr wrap="square" rtlCol="0">
            <a:spAutoFit/>
          </a:bodyPr>
          <a:lstStyle/>
          <a:p>
            <a:r>
              <a:rPr kumimoji="1" lang="en-US" altLang="ja-JP" sz="2400" dirty="0"/>
              <a:t>RMSE</a:t>
            </a:r>
            <a:r>
              <a:rPr kumimoji="1" lang="ja-JP" altLang="en-US" sz="2400"/>
              <a:t>では</a:t>
            </a:r>
            <a:r>
              <a:rPr kumimoji="1" lang="en-US" altLang="ja-JP" sz="2400" dirty="0"/>
              <a:t>,</a:t>
            </a:r>
            <a:r>
              <a:rPr kumimoji="1" lang="ja-JP" altLang="en-US" sz="2400"/>
              <a:t>外れ値の影響で誤差を上げていることがわかるが</a:t>
            </a:r>
            <a:r>
              <a:rPr kumimoji="1" lang="en-US" altLang="ja-JP" sz="2400" dirty="0"/>
              <a:t>,</a:t>
            </a:r>
            <a:r>
              <a:rPr kumimoji="1" lang="ja-JP" altLang="en-US" sz="2400"/>
              <a:t>両方の指標から</a:t>
            </a:r>
            <a:r>
              <a:rPr kumimoji="1" lang="en-US" altLang="ja-JP" sz="2400" dirty="0"/>
              <a:t>,</a:t>
            </a:r>
            <a:r>
              <a:rPr lang="ja-JP" altLang="en-US" sz="2400"/>
              <a:t>通常の精度は正確であるが急変日に誤差が大きくなる</a:t>
            </a:r>
            <a:endParaRPr kumimoji="1" lang="ja-JP" altLang="en-US" sz="2400"/>
          </a:p>
        </p:txBody>
      </p:sp>
    </p:spTree>
    <p:extLst>
      <p:ext uri="{BB962C8B-B14F-4D97-AF65-F5344CB8AC3E}">
        <p14:creationId xmlns:p14="http://schemas.microsoft.com/office/powerpoint/2010/main" val="2460185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8E195C-7A32-73C7-3AC6-3006AA72B72D}"/>
              </a:ext>
            </a:extLst>
          </p:cNvPr>
          <p:cNvSpPr>
            <a:spLocks noGrp="1"/>
          </p:cNvSpPr>
          <p:nvPr>
            <p:ph type="title"/>
          </p:nvPr>
        </p:nvSpPr>
        <p:spPr>
          <a:xfrm>
            <a:off x="0" y="0"/>
            <a:ext cx="12192000" cy="1122947"/>
          </a:xfrm>
        </p:spPr>
        <p:style>
          <a:lnRef idx="1">
            <a:schemeClr val="dk1"/>
          </a:lnRef>
          <a:fillRef idx="2">
            <a:schemeClr val="dk1"/>
          </a:fillRef>
          <a:effectRef idx="1">
            <a:schemeClr val="dk1"/>
          </a:effectRef>
          <a:fontRef idx="minor">
            <a:schemeClr val="dk1"/>
          </a:fontRef>
        </p:style>
        <p:txBody>
          <a:bodyPr/>
          <a:lstStyle/>
          <a:p>
            <a:pPr algn="ctr"/>
            <a:r>
              <a:rPr kumimoji="1" lang="ja-JP" altLang="en-US"/>
              <a:t>検証内容</a:t>
            </a:r>
          </a:p>
        </p:txBody>
      </p:sp>
      <p:sp>
        <p:nvSpPr>
          <p:cNvPr id="3" name="テキスト ボックス 2">
            <a:extLst>
              <a:ext uri="{FF2B5EF4-FFF2-40B4-BE49-F238E27FC236}">
                <a16:creationId xmlns:a16="http://schemas.microsoft.com/office/drawing/2014/main" id="{1481AB00-A6F0-4BD6-2A38-EF10A298268A}"/>
              </a:ext>
            </a:extLst>
          </p:cNvPr>
          <p:cNvSpPr txBox="1"/>
          <p:nvPr/>
        </p:nvSpPr>
        <p:spPr>
          <a:xfrm>
            <a:off x="249650" y="2367170"/>
            <a:ext cx="1279517" cy="461665"/>
          </a:xfrm>
          <a:prstGeom prst="rect">
            <a:avLst/>
          </a:prstGeom>
          <a:noFill/>
        </p:spPr>
        <p:txBody>
          <a:bodyPr wrap="none" rtlCol="0">
            <a:spAutoFit/>
          </a:bodyPr>
          <a:lstStyle/>
          <a:p>
            <a:r>
              <a:rPr kumimoji="1" lang="ja-JP" altLang="en-US" sz="2400"/>
              <a:t>仮説</a:t>
            </a:r>
            <a:r>
              <a:rPr kumimoji="1" lang="en-US" altLang="ja-JP" sz="2400" dirty="0"/>
              <a:t>1</a:t>
            </a:r>
            <a:r>
              <a:rPr kumimoji="1" lang="ja-JP" altLang="en-US" sz="2400"/>
              <a:t>：</a:t>
            </a:r>
          </a:p>
        </p:txBody>
      </p:sp>
      <p:sp>
        <p:nvSpPr>
          <p:cNvPr id="4" name="テキスト ボックス 3">
            <a:extLst>
              <a:ext uri="{FF2B5EF4-FFF2-40B4-BE49-F238E27FC236}">
                <a16:creationId xmlns:a16="http://schemas.microsoft.com/office/drawing/2014/main" id="{15BF3217-0CC2-52EE-82E9-7312C87C00EC}"/>
              </a:ext>
            </a:extLst>
          </p:cNvPr>
          <p:cNvSpPr txBox="1"/>
          <p:nvPr/>
        </p:nvSpPr>
        <p:spPr>
          <a:xfrm>
            <a:off x="1870607" y="2228671"/>
            <a:ext cx="6420347" cy="1200329"/>
          </a:xfrm>
          <a:prstGeom prst="rect">
            <a:avLst/>
          </a:prstGeom>
          <a:noFill/>
        </p:spPr>
        <p:txBody>
          <a:bodyPr wrap="none" rtlCol="0">
            <a:spAutoFit/>
          </a:bodyPr>
          <a:lstStyle/>
          <a:p>
            <a:r>
              <a:rPr lang="ja-JP" altLang="en-US" sz="2400"/>
              <a:t>急激な株価変動はモデル学習に悪影響を与え</a:t>
            </a:r>
            <a:r>
              <a:rPr lang="en-US" altLang="ja-JP" sz="2400" dirty="0"/>
              <a:t>,</a:t>
            </a:r>
          </a:p>
          <a:p>
            <a:r>
              <a:rPr lang="en-US" altLang="ja-JP" sz="2400" dirty="0"/>
              <a:t>RMSE</a:t>
            </a:r>
            <a:r>
              <a:rPr lang="ja-JP" altLang="en-US" sz="2400"/>
              <a:t>を押し上げる可能性がある</a:t>
            </a:r>
            <a:r>
              <a:rPr lang="en-US" altLang="ja-JP" sz="2400" dirty="0"/>
              <a:t>.</a:t>
            </a:r>
            <a:endParaRPr lang="ja-JP" altLang="en-US" sz="2400"/>
          </a:p>
          <a:p>
            <a:endParaRPr kumimoji="1" lang="ja-JP" altLang="en-US" sz="2400"/>
          </a:p>
        </p:txBody>
      </p:sp>
      <p:sp>
        <p:nvSpPr>
          <p:cNvPr id="5" name="テキスト ボックス 4">
            <a:extLst>
              <a:ext uri="{FF2B5EF4-FFF2-40B4-BE49-F238E27FC236}">
                <a16:creationId xmlns:a16="http://schemas.microsoft.com/office/drawing/2014/main" id="{1682D8C6-5E81-F300-26A9-E4DB5944E99E}"/>
              </a:ext>
            </a:extLst>
          </p:cNvPr>
          <p:cNvSpPr txBox="1"/>
          <p:nvPr/>
        </p:nvSpPr>
        <p:spPr>
          <a:xfrm>
            <a:off x="249650" y="4889927"/>
            <a:ext cx="1620957" cy="523220"/>
          </a:xfrm>
          <a:prstGeom prst="rect">
            <a:avLst/>
          </a:prstGeom>
          <a:noFill/>
        </p:spPr>
        <p:txBody>
          <a:bodyPr wrap="none" rtlCol="0">
            <a:spAutoFit/>
          </a:bodyPr>
          <a:lstStyle/>
          <a:p>
            <a:r>
              <a:rPr kumimoji="1" lang="ja-JP" altLang="en-US" sz="2800"/>
              <a:t>改善策：</a:t>
            </a:r>
          </a:p>
        </p:txBody>
      </p:sp>
      <p:sp>
        <p:nvSpPr>
          <p:cNvPr id="6" name="テキスト ボックス 5">
            <a:extLst>
              <a:ext uri="{FF2B5EF4-FFF2-40B4-BE49-F238E27FC236}">
                <a16:creationId xmlns:a16="http://schemas.microsoft.com/office/drawing/2014/main" id="{5104C14B-20A0-6EE1-5309-9BF1B2DFDEF2}"/>
              </a:ext>
            </a:extLst>
          </p:cNvPr>
          <p:cNvSpPr txBox="1"/>
          <p:nvPr/>
        </p:nvSpPr>
        <p:spPr>
          <a:xfrm>
            <a:off x="1870607" y="4736038"/>
            <a:ext cx="9836347" cy="830997"/>
          </a:xfrm>
          <a:prstGeom prst="rect">
            <a:avLst/>
          </a:prstGeom>
          <a:noFill/>
        </p:spPr>
        <p:txBody>
          <a:bodyPr wrap="none" rtlCol="0">
            <a:spAutoFit/>
          </a:bodyPr>
          <a:lstStyle/>
          <a:p>
            <a:r>
              <a:rPr lang="ja-JP" altLang="en-US" sz="2400"/>
              <a:t>変化率の外れ値を</a:t>
            </a:r>
            <a:r>
              <a:rPr lang="en-US" altLang="ja-JP" sz="2400" dirty="0"/>
              <a:t>±5%</a:t>
            </a:r>
            <a:r>
              <a:rPr lang="ja-JP" altLang="en-US" sz="2400"/>
              <a:t>にクリッピングして、モデルを学習・予測した</a:t>
            </a:r>
            <a:endParaRPr lang="en-US" altLang="ja-JP" sz="2400" dirty="0"/>
          </a:p>
          <a:p>
            <a:r>
              <a:rPr lang="en" altLang="ja-JP" sz="2400" dirty="0"/>
              <a:t>RMSE</a:t>
            </a:r>
            <a:r>
              <a:rPr lang="ja-JP" altLang="en" sz="2400"/>
              <a:t>・</a:t>
            </a:r>
            <a:r>
              <a:rPr lang="en" altLang="ja-JP" sz="2400" dirty="0"/>
              <a:t>MAE</a:t>
            </a:r>
            <a:r>
              <a:rPr lang="ja-JP" altLang="en-US" sz="2400"/>
              <a:t>を比較して、外れ値の影響を評価。</a:t>
            </a:r>
            <a:endParaRPr kumimoji="1" lang="ja-JP" altLang="en-US" sz="2400"/>
          </a:p>
        </p:txBody>
      </p:sp>
    </p:spTree>
    <p:extLst>
      <p:ext uri="{BB962C8B-B14F-4D97-AF65-F5344CB8AC3E}">
        <p14:creationId xmlns:p14="http://schemas.microsoft.com/office/powerpoint/2010/main" val="352679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E8BAC7-DA91-62A0-E001-2316808078B9}"/>
              </a:ext>
            </a:extLst>
          </p:cNvPr>
          <p:cNvSpPr>
            <a:spLocks noGrp="1"/>
          </p:cNvSpPr>
          <p:nvPr>
            <p:ph type="title"/>
          </p:nvPr>
        </p:nvSpPr>
        <p:spPr>
          <a:xfrm>
            <a:off x="0" y="1"/>
            <a:ext cx="12192000" cy="1155031"/>
          </a:xfrm>
        </p:spPr>
        <p:style>
          <a:lnRef idx="1">
            <a:schemeClr val="dk1"/>
          </a:lnRef>
          <a:fillRef idx="2">
            <a:schemeClr val="dk1"/>
          </a:fillRef>
          <a:effectRef idx="1">
            <a:schemeClr val="dk1"/>
          </a:effectRef>
          <a:fontRef idx="minor">
            <a:schemeClr val="dk1"/>
          </a:fontRef>
        </p:style>
        <p:txBody>
          <a:bodyPr/>
          <a:lstStyle/>
          <a:p>
            <a:pPr algn="ctr"/>
            <a:r>
              <a:rPr lang="ja-JP" altLang="en-US">
                <a:ln>
                  <a:solidFill>
                    <a:sysClr val="windowText" lastClr="000000"/>
                  </a:solidFill>
                </a:ln>
              </a:rPr>
              <a:t>検証結果（外れ値処理前）</a:t>
            </a:r>
            <a:endParaRPr kumimoji="1" lang="ja-JP" altLang="en-US">
              <a:ln>
                <a:solidFill>
                  <a:sysClr val="windowText" lastClr="000000"/>
                </a:solidFill>
              </a:ln>
            </a:endParaRPr>
          </a:p>
        </p:txBody>
      </p:sp>
      <p:pic>
        <p:nvPicPr>
          <p:cNvPr id="3" name="図 2">
            <a:extLst>
              <a:ext uri="{FF2B5EF4-FFF2-40B4-BE49-F238E27FC236}">
                <a16:creationId xmlns:a16="http://schemas.microsoft.com/office/drawing/2014/main" id="{C1FE78D2-DD02-5A1F-820A-089F25265A8D}"/>
              </a:ext>
            </a:extLst>
          </p:cNvPr>
          <p:cNvPicPr>
            <a:picLocks noChangeAspect="1"/>
          </p:cNvPicPr>
          <p:nvPr/>
        </p:nvPicPr>
        <p:blipFill>
          <a:blip r:embed="rId2"/>
          <a:stretch>
            <a:fillRect/>
          </a:stretch>
        </p:blipFill>
        <p:spPr>
          <a:xfrm>
            <a:off x="1442119" y="1155032"/>
            <a:ext cx="8937124" cy="4850566"/>
          </a:xfrm>
          <a:prstGeom prst="rect">
            <a:avLst/>
          </a:prstGeom>
        </p:spPr>
      </p:pic>
      <p:sp>
        <p:nvSpPr>
          <p:cNvPr id="4" name="テキスト ボックス 3">
            <a:extLst>
              <a:ext uri="{FF2B5EF4-FFF2-40B4-BE49-F238E27FC236}">
                <a16:creationId xmlns:a16="http://schemas.microsoft.com/office/drawing/2014/main" id="{7CCFA626-EC5C-164F-93C4-3B18BDCF7C89}"/>
              </a:ext>
            </a:extLst>
          </p:cNvPr>
          <p:cNvSpPr txBox="1"/>
          <p:nvPr/>
        </p:nvSpPr>
        <p:spPr>
          <a:xfrm>
            <a:off x="4926449" y="6117893"/>
            <a:ext cx="2339102" cy="461665"/>
          </a:xfrm>
          <a:prstGeom prst="rect">
            <a:avLst/>
          </a:prstGeom>
          <a:noFill/>
        </p:spPr>
        <p:txBody>
          <a:bodyPr wrap="none" rtlCol="0">
            <a:spAutoFit/>
          </a:bodyPr>
          <a:lstStyle/>
          <a:p>
            <a:r>
              <a:rPr kumimoji="1" lang="ja-JP" altLang="en-US" sz="2400"/>
              <a:t>予測精度が悪い</a:t>
            </a:r>
          </a:p>
        </p:txBody>
      </p:sp>
    </p:spTree>
    <p:extLst>
      <p:ext uri="{BB962C8B-B14F-4D97-AF65-F5344CB8AC3E}">
        <p14:creationId xmlns:p14="http://schemas.microsoft.com/office/powerpoint/2010/main" val="1091806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BEFC1B-1E93-69B3-4BA7-A889D4B87963}"/>
              </a:ext>
            </a:extLst>
          </p:cNvPr>
          <p:cNvSpPr>
            <a:spLocks noGrp="1"/>
          </p:cNvSpPr>
          <p:nvPr>
            <p:ph type="title"/>
          </p:nvPr>
        </p:nvSpPr>
        <p:spPr>
          <a:xfrm>
            <a:off x="0" y="0"/>
            <a:ext cx="12192000" cy="1063625"/>
          </a:xfrm>
        </p:spPr>
        <p:style>
          <a:lnRef idx="1">
            <a:schemeClr val="dk1"/>
          </a:lnRef>
          <a:fillRef idx="2">
            <a:schemeClr val="dk1"/>
          </a:fillRef>
          <a:effectRef idx="1">
            <a:schemeClr val="dk1"/>
          </a:effectRef>
          <a:fontRef idx="minor">
            <a:schemeClr val="dk1"/>
          </a:fontRef>
        </p:style>
        <p:txBody>
          <a:bodyPr/>
          <a:lstStyle/>
          <a:p>
            <a:pPr algn="ctr"/>
            <a:r>
              <a:rPr kumimoji="1" lang="ja-JP" altLang="en-US"/>
              <a:t>検証結果（外れ値処理後）</a:t>
            </a:r>
          </a:p>
        </p:txBody>
      </p:sp>
      <p:pic>
        <p:nvPicPr>
          <p:cNvPr id="3" name="図 2">
            <a:extLst>
              <a:ext uri="{FF2B5EF4-FFF2-40B4-BE49-F238E27FC236}">
                <a16:creationId xmlns:a16="http://schemas.microsoft.com/office/drawing/2014/main" id="{CF7BBF09-6E55-1566-8503-5502DE3B67E7}"/>
              </a:ext>
            </a:extLst>
          </p:cNvPr>
          <p:cNvPicPr>
            <a:picLocks noChangeAspect="1"/>
          </p:cNvPicPr>
          <p:nvPr/>
        </p:nvPicPr>
        <p:blipFill>
          <a:blip r:embed="rId2"/>
          <a:stretch>
            <a:fillRect/>
          </a:stretch>
        </p:blipFill>
        <p:spPr>
          <a:xfrm>
            <a:off x="1394827" y="1079667"/>
            <a:ext cx="9402345" cy="5103062"/>
          </a:xfrm>
          <a:prstGeom prst="rect">
            <a:avLst/>
          </a:prstGeom>
        </p:spPr>
      </p:pic>
      <p:sp>
        <p:nvSpPr>
          <p:cNvPr id="4" name="テキスト ボックス 3">
            <a:extLst>
              <a:ext uri="{FF2B5EF4-FFF2-40B4-BE49-F238E27FC236}">
                <a16:creationId xmlns:a16="http://schemas.microsoft.com/office/drawing/2014/main" id="{E183D846-8670-F5B4-B614-D4827BC0CCF5}"/>
              </a:ext>
            </a:extLst>
          </p:cNvPr>
          <p:cNvSpPr txBox="1"/>
          <p:nvPr/>
        </p:nvSpPr>
        <p:spPr>
          <a:xfrm>
            <a:off x="1394827" y="6182729"/>
            <a:ext cx="4801314" cy="461665"/>
          </a:xfrm>
          <a:prstGeom prst="rect">
            <a:avLst/>
          </a:prstGeom>
          <a:noFill/>
        </p:spPr>
        <p:txBody>
          <a:bodyPr wrap="none" rtlCol="0">
            <a:spAutoFit/>
          </a:bodyPr>
          <a:lstStyle/>
          <a:p>
            <a:r>
              <a:rPr kumimoji="1" lang="ja-JP" altLang="en-US" sz="2400"/>
              <a:t>少しマシにはなったが精度は悪い</a:t>
            </a:r>
          </a:p>
        </p:txBody>
      </p:sp>
      <p:sp>
        <p:nvSpPr>
          <p:cNvPr id="6" name="右矢印 5">
            <a:extLst>
              <a:ext uri="{FF2B5EF4-FFF2-40B4-BE49-F238E27FC236}">
                <a16:creationId xmlns:a16="http://schemas.microsoft.com/office/drawing/2014/main" id="{BA25F365-ABB1-EA61-2D19-98B6D2CE4F1F}"/>
              </a:ext>
            </a:extLst>
          </p:cNvPr>
          <p:cNvSpPr/>
          <p:nvPr/>
        </p:nvSpPr>
        <p:spPr>
          <a:xfrm>
            <a:off x="6454236" y="6271650"/>
            <a:ext cx="625642" cy="27567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sz="2000"/>
          </a:p>
        </p:txBody>
      </p:sp>
      <p:sp>
        <p:nvSpPr>
          <p:cNvPr id="7" name="テキスト ボックス 6">
            <a:extLst>
              <a:ext uri="{FF2B5EF4-FFF2-40B4-BE49-F238E27FC236}">
                <a16:creationId xmlns:a16="http://schemas.microsoft.com/office/drawing/2014/main" id="{8027821E-15F8-A071-B56B-91BCB67D6B12}"/>
              </a:ext>
            </a:extLst>
          </p:cNvPr>
          <p:cNvSpPr txBox="1"/>
          <p:nvPr/>
        </p:nvSpPr>
        <p:spPr>
          <a:xfrm>
            <a:off x="7480238" y="6178657"/>
            <a:ext cx="3316934" cy="461665"/>
          </a:xfrm>
          <a:prstGeom prst="rect">
            <a:avLst/>
          </a:prstGeom>
          <a:noFill/>
        </p:spPr>
        <p:txBody>
          <a:bodyPr wrap="none" rtlCol="0">
            <a:spAutoFit/>
          </a:bodyPr>
          <a:lstStyle/>
          <a:p>
            <a:r>
              <a:rPr kumimoji="1" lang="en-US" altLang="ja-JP" sz="2400" dirty="0"/>
              <a:t>ARIMA</a:t>
            </a:r>
            <a:r>
              <a:rPr kumimoji="1" lang="ja-JP" altLang="en-US" sz="2400"/>
              <a:t>モデルでは不足</a:t>
            </a:r>
          </a:p>
        </p:txBody>
      </p:sp>
    </p:spTree>
    <p:extLst>
      <p:ext uri="{BB962C8B-B14F-4D97-AF65-F5344CB8AC3E}">
        <p14:creationId xmlns:p14="http://schemas.microsoft.com/office/powerpoint/2010/main" val="4248925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E9BD3A-C525-1946-D372-7D0E9FF004BB}"/>
              </a:ext>
            </a:extLst>
          </p:cNvPr>
          <p:cNvSpPr>
            <a:spLocks noGrp="1"/>
          </p:cNvSpPr>
          <p:nvPr>
            <p:ph type="title"/>
          </p:nvPr>
        </p:nvSpPr>
        <p:spPr>
          <a:xfrm>
            <a:off x="0" y="1"/>
            <a:ext cx="12192000" cy="1235242"/>
          </a:xfrm>
        </p:spPr>
        <p:style>
          <a:lnRef idx="1">
            <a:schemeClr val="dk1"/>
          </a:lnRef>
          <a:fillRef idx="2">
            <a:schemeClr val="dk1"/>
          </a:fillRef>
          <a:effectRef idx="1">
            <a:schemeClr val="dk1"/>
          </a:effectRef>
          <a:fontRef idx="minor">
            <a:schemeClr val="dk1"/>
          </a:fontRef>
        </p:style>
        <p:txBody>
          <a:bodyPr/>
          <a:lstStyle/>
          <a:p>
            <a:pPr algn="ctr"/>
            <a:r>
              <a:rPr kumimoji="1" lang="ja-JP" altLang="en-US"/>
              <a:t>技術概要</a:t>
            </a:r>
          </a:p>
        </p:txBody>
      </p:sp>
      <p:sp>
        <p:nvSpPr>
          <p:cNvPr id="3" name="テキスト ボックス 2">
            <a:extLst>
              <a:ext uri="{FF2B5EF4-FFF2-40B4-BE49-F238E27FC236}">
                <a16:creationId xmlns:a16="http://schemas.microsoft.com/office/drawing/2014/main" id="{54B7B3B9-C4D8-485B-C65E-7DE984B6E16A}"/>
              </a:ext>
            </a:extLst>
          </p:cNvPr>
          <p:cNvSpPr txBox="1"/>
          <p:nvPr/>
        </p:nvSpPr>
        <p:spPr>
          <a:xfrm>
            <a:off x="362778" y="1738427"/>
            <a:ext cx="3156633" cy="461665"/>
          </a:xfrm>
          <a:prstGeom prst="rect">
            <a:avLst/>
          </a:prstGeom>
          <a:noFill/>
        </p:spPr>
        <p:txBody>
          <a:bodyPr wrap="none" rtlCol="0">
            <a:spAutoFit/>
          </a:bodyPr>
          <a:lstStyle/>
          <a:p>
            <a:r>
              <a:rPr kumimoji="1" lang="ja-JP" altLang="en-US" sz="2400"/>
              <a:t>選択モデル：</a:t>
            </a:r>
            <a:r>
              <a:rPr lang="en-US" altLang="ja-JP" sz="2400" dirty="0"/>
              <a:t>P</a:t>
            </a:r>
            <a:r>
              <a:rPr kumimoji="1" lang="en-US" altLang="ja-JP" sz="2400" dirty="0"/>
              <a:t>rophet</a:t>
            </a:r>
            <a:endParaRPr kumimoji="1" lang="ja-JP" altLang="en-US" sz="2400"/>
          </a:p>
        </p:txBody>
      </p:sp>
      <p:sp>
        <p:nvSpPr>
          <p:cNvPr id="4" name="テキスト ボックス 3">
            <a:extLst>
              <a:ext uri="{FF2B5EF4-FFF2-40B4-BE49-F238E27FC236}">
                <a16:creationId xmlns:a16="http://schemas.microsoft.com/office/drawing/2014/main" id="{805CB1B7-5029-70D1-ED0F-36D51CD31B0F}"/>
              </a:ext>
            </a:extLst>
          </p:cNvPr>
          <p:cNvSpPr txBox="1"/>
          <p:nvPr/>
        </p:nvSpPr>
        <p:spPr>
          <a:xfrm>
            <a:off x="368969" y="2703276"/>
            <a:ext cx="1764631" cy="461665"/>
          </a:xfrm>
          <a:prstGeom prst="rect">
            <a:avLst/>
          </a:prstGeom>
          <a:noFill/>
        </p:spPr>
        <p:txBody>
          <a:bodyPr wrap="square" rtlCol="0">
            <a:spAutoFit/>
          </a:bodyPr>
          <a:lstStyle/>
          <a:p>
            <a:r>
              <a:rPr lang="ja-JP" altLang="en-US" sz="2400"/>
              <a:t>選択理由：</a:t>
            </a:r>
            <a:endParaRPr kumimoji="1" lang="ja-JP" altLang="en-US" sz="2400"/>
          </a:p>
        </p:txBody>
      </p:sp>
      <p:sp>
        <p:nvSpPr>
          <p:cNvPr id="5" name="テキスト ボックス 4">
            <a:extLst>
              <a:ext uri="{FF2B5EF4-FFF2-40B4-BE49-F238E27FC236}">
                <a16:creationId xmlns:a16="http://schemas.microsoft.com/office/drawing/2014/main" id="{C1BF0F75-EB94-A7A5-6515-DCF0502D2DAF}"/>
              </a:ext>
            </a:extLst>
          </p:cNvPr>
          <p:cNvSpPr txBox="1"/>
          <p:nvPr/>
        </p:nvSpPr>
        <p:spPr>
          <a:xfrm>
            <a:off x="1796715" y="2703276"/>
            <a:ext cx="10395285" cy="830997"/>
          </a:xfrm>
          <a:prstGeom prst="rect">
            <a:avLst/>
          </a:prstGeom>
          <a:noFill/>
        </p:spPr>
        <p:txBody>
          <a:bodyPr wrap="square" rtlCol="0">
            <a:spAutoFit/>
          </a:bodyPr>
          <a:lstStyle/>
          <a:p>
            <a:pPr algn="ctr"/>
            <a:r>
              <a:rPr lang="en" altLang="ja-JP" sz="2400" dirty="0"/>
              <a:t>Prophet </a:t>
            </a:r>
            <a:r>
              <a:rPr lang="ja-JP" altLang="en-US" sz="2400"/>
              <a:t>は「トレンド＋季節性＋休日効果」といった成分を自動で分解して学習するので、より正確な予測ができると考えた</a:t>
            </a:r>
            <a:endParaRPr kumimoji="1" lang="ja-JP" altLang="en-US" sz="2400"/>
          </a:p>
        </p:txBody>
      </p:sp>
      <p:sp>
        <p:nvSpPr>
          <p:cNvPr id="6" name="テキスト ボックス 5">
            <a:extLst>
              <a:ext uri="{FF2B5EF4-FFF2-40B4-BE49-F238E27FC236}">
                <a16:creationId xmlns:a16="http://schemas.microsoft.com/office/drawing/2014/main" id="{DB290EB3-1B2F-AE66-AB6B-EE31E8CAE641}"/>
              </a:ext>
            </a:extLst>
          </p:cNvPr>
          <p:cNvSpPr txBox="1"/>
          <p:nvPr/>
        </p:nvSpPr>
        <p:spPr>
          <a:xfrm>
            <a:off x="362778" y="4037457"/>
            <a:ext cx="4961615" cy="461665"/>
          </a:xfrm>
          <a:prstGeom prst="rect">
            <a:avLst/>
          </a:prstGeom>
          <a:noFill/>
        </p:spPr>
        <p:txBody>
          <a:bodyPr wrap="none" rtlCol="0">
            <a:spAutoFit/>
          </a:bodyPr>
          <a:lstStyle/>
          <a:p>
            <a:r>
              <a:rPr kumimoji="1" lang="ja-JP" altLang="en-US" sz="2400"/>
              <a:t>特徴量：トレンド</a:t>
            </a:r>
            <a:r>
              <a:rPr kumimoji="1" lang="en-US" altLang="ja-JP" sz="2400" dirty="0"/>
              <a:t>,</a:t>
            </a:r>
            <a:r>
              <a:rPr kumimoji="1" lang="ja-JP" altLang="en-US" sz="2400"/>
              <a:t>季節性</a:t>
            </a:r>
            <a:r>
              <a:rPr kumimoji="1" lang="en-US" altLang="ja-JP" sz="2400" dirty="0"/>
              <a:t>,</a:t>
            </a:r>
            <a:r>
              <a:rPr kumimoji="1" lang="ja-JP" altLang="en-US" sz="2400"/>
              <a:t>休日効果</a:t>
            </a:r>
          </a:p>
        </p:txBody>
      </p:sp>
      <p:sp>
        <p:nvSpPr>
          <p:cNvPr id="7" name="テキスト ボックス 6">
            <a:extLst>
              <a:ext uri="{FF2B5EF4-FFF2-40B4-BE49-F238E27FC236}">
                <a16:creationId xmlns:a16="http://schemas.microsoft.com/office/drawing/2014/main" id="{0E79D557-7B17-E2DD-A13E-9068611C5D4C}"/>
              </a:ext>
            </a:extLst>
          </p:cNvPr>
          <p:cNvSpPr txBox="1"/>
          <p:nvPr/>
        </p:nvSpPr>
        <p:spPr>
          <a:xfrm>
            <a:off x="389509" y="4909973"/>
            <a:ext cx="1723549" cy="461665"/>
          </a:xfrm>
          <a:prstGeom prst="rect">
            <a:avLst/>
          </a:prstGeom>
          <a:noFill/>
        </p:spPr>
        <p:txBody>
          <a:bodyPr wrap="none" rtlCol="0">
            <a:spAutoFit/>
          </a:bodyPr>
          <a:lstStyle/>
          <a:p>
            <a:r>
              <a:rPr kumimoji="1" lang="ja-JP" altLang="en-US" sz="2400"/>
              <a:t>選択理由：</a:t>
            </a:r>
          </a:p>
        </p:txBody>
      </p:sp>
      <p:sp>
        <p:nvSpPr>
          <p:cNvPr id="8" name="テキスト ボックス 7">
            <a:extLst>
              <a:ext uri="{FF2B5EF4-FFF2-40B4-BE49-F238E27FC236}">
                <a16:creationId xmlns:a16="http://schemas.microsoft.com/office/drawing/2014/main" id="{DEF495BB-998B-F2B6-19D8-B124A628CF6F}"/>
              </a:ext>
            </a:extLst>
          </p:cNvPr>
          <p:cNvSpPr txBox="1"/>
          <p:nvPr/>
        </p:nvSpPr>
        <p:spPr>
          <a:xfrm>
            <a:off x="2155303" y="4919007"/>
            <a:ext cx="6032421" cy="1938992"/>
          </a:xfrm>
          <a:prstGeom prst="rect">
            <a:avLst/>
          </a:prstGeom>
          <a:noFill/>
        </p:spPr>
        <p:txBody>
          <a:bodyPr wrap="none" rtlCol="0">
            <a:spAutoFit/>
          </a:bodyPr>
          <a:lstStyle/>
          <a:p>
            <a:r>
              <a:rPr kumimoji="1" lang="ja-JP" altLang="en-US" sz="2400"/>
              <a:t>トレンド⇨傾向について捉えるため</a:t>
            </a:r>
            <a:endParaRPr kumimoji="1" lang="en-US" altLang="ja-JP" sz="2400" dirty="0"/>
          </a:p>
          <a:p>
            <a:endParaRPr lang="en-US" altLang="ja-JP" sz="2400" dirty="0"/>
          </a:p>
          <a:p>
            <a:r>
              <a:rPr lang="ja-JP" altLang="en-US" sz="2400"/>
              <a:t>季節性⇨周期的なパターンを捉えるため</a:t>
            </a:r>
            <a:endParaRPr lang="en-US" altLang="ja-JP" sz="2400" dirty="0"/>
          </a:p>
          <a:p>
            <a:endParaRPr lang="en-US" altLang="ja-JP" sz="2400" dirty="0"/>
          </a:p>
          <a:p>
            <a:r>
              <a:rPr lang="ja-JP" altLang="en-US" sz="2400"/>
              <a:t>休日効果⇨突発的な変動に対応できるため</a:t>
            </a:r>
            <a:endParaRPr lang="en-US" altLang="ja-JP" sz="2400" dirty="0"/>
          </a:p>
        </p:txBody>
      </p:sp>
    </p:spTree>
    <p:extLst>
      <p:ext uri="{BB962C8B-B14F-4D97-AF65-F5344CB8AC3E}">
        <p14:creationId xmlns:p14="http://schemas.microsoft.com/office/powerpoint/2010/main" val="3332723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49217-FE74-7F44-2D62-EF359A3A7EB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296D768-2289-FC6D-65C1-AFD367BEF51D}"/>
              </a:ext>
            </a:extLst>
          </p:cNvPr>
          <p:cNvSpPr>
            <a:spLocks noGrp="1"/>
          </p:cNvSpPr>
          <p:nvPr>
            <p:ph type="title"/>
          </p:nvPr>
        </p:nvSpPr>
        <p:spPr>
          <a:xfrm>
            <a:off x="-1" y="-36373"/>
            <a:ext cx="12192000" cy="1219200"/>
          </a:xfrm>
        </p:spPr>
        <p:style>
          <a:lnRef idx="1">
            <a:schemeClr val="dk1"/>
          </a:lnRef>
          <a:fillRef idx="2">
            <a:schemeClr val="dk1"/>
          </a:fillRef>
          <a:effectRef idx="1">
            <a:schemeClr val="dk1"/>
          </a:effectRef>
          <a:fontRef idx="minor">
            <a:schemeClr val="dk1"/>
          </a:fontRef>
        </p:style>
        <p:txBody>
          <a:bodyPr/>
          <a:lstStyle/>
          <a:p>
            <a:pPr algn="ctr"/>
            <a:r>
              <a:rPr kumimoji="1" lang="ja-JP" altLang="en-US"/>
              <a:t>評価指標</a:t>
            </a:r>
          </a:p>
        </p:txBody>
      </p:sp>
      <p:sp>
        <p:nvSpPr>
          <p:cNvPr id="3" name="テキスト ボックス 2">
            <a:extLst>
              <a:ext uri="{FF2B5EF4-FFF2-40B4-BE49-F238E27FC236}">
                <a16:creationId xmlns:a16="http://schemas.microsoft.com/office/drawing/2014/main" id="{5236B0C2-4885-D357-0F6B-87133717E89E}"/>
              </a:ext>
            </a:extLst>
          </p:cNvPr>
          <p:cNvSpPr txBox="1"/>
          <p:nvPr/>
        </p:nvSpPr>
        <p:spPr>
          <a:xfrm>
            <a:off x="876300" y="1714500"/>
            <a:ext cx="3211135" cy="461665"/>
          </a:xfrm>
          <a:prstGeom prst="rect">
            <a:avLst/>
          </a:prstGeom>
          <a:noFill/>
        </p:spPr>
        <p:txBody>
          <a:bodyPr wrap="none" rtlCol="0">
            <a:spAutoFit/>
          </a:bodyPr>
          <a:lstStyle/>
          <a:p>
            <a:r>
              <a:rPr kumimoji="1" lang="ja-JP" altLang="en-US" sz="2400"/>
              <a:t>使用した指標：</a:t>
            </a:r>
            <a:r>
              <a:rPr kumimoji="1" lang="en-US" altLang="ja-JP" sz="2400" dirty="0"/>
              <a:t>RMSE</a:t>
            </a:r>
            <a:endParaRPr kumimoji="1" lang="ja-JP" altLang="en-US" sz="2400"/>
          </a:p>
        </p:txBody>
      </p:sp>
      <p:sp>
        <p:nvSpPr>
          <p:cNvPr id="5" name="テキスト ボックス 4">
            <a:extLst>
              <a:ext uri="{FF2B5EF4-FFF2-40B4-BE49-F238E27FC236}">
                <a16:creationId xmlns:a16="http://schemas.microsoft.com/office/drawing/2014/main" id="{855DC68B-E2DF-2445-1491-60A0CC758681}"/>
              </a:ext>
            </a:extLst>
          </p:cNvPr>
          <p:cNvSpPr txBox="1"/>
          <p:nvPr/>
        </p:nvSpPr>
        <p:spPr>
          <a:xfrm>
            <a:off x="8104567" y="1714500"/>
            <a:ext cx="2217274" cy="461665"/>
          </a:xfrm>
          <a:prstGeom prst="rect">
            <a:avLst/>
          </a:prstGeom>
          <a:noFill/>
        </p:spPr>
        <p:txBody>
          <a:bodyPr wrap="none" rtlCol="0">
            <a:spAutoFit/>
          </a:bodyPr>
          <a:lstStyle/>
          <a:p>
            <a:r>
              <a:rPr kumimoji="1" lang="ja-JP" altLang="en-US" sz="2400"/>
              <a:t>結果：</a:t>
            </a:r>
            <a:r>
              <a:rPr kumimoji="1" lang="en-US" altLang="ja-JP" sz="2400" dirty="0"/>
              <a:t>24.0194</a:t>
            </a:r>
            <a:endParaRPr kumimoji="1" lang="ja-JP" altLang="en-US" sz="2400"/>
          </a:p>
        </p:txBody>
      </p:sp>
      <p:sp>
        <p:nvSpPr>
          <p:cNvPr id="6" name="テキスト ボックス 5">
            <a:extLst>
              <a:ext uri="{FF2B5EF4-FFF2-40B4-BE49-F238E27FC236}">
                <a16:creationId xmlns:a16="http://schemas.microsoft.com/office/drawing/2014/main" id="{3D175FD2-6DAF-0E1E-68E6-7D1C7E8F6D57}"/>
              </a:ext>
            </a:extLst>
          </p:cNvPr>
          <p:cNvSpPr txBox="1"/>
          <p:nvPr/>
        </p:nvSpPr>
        <p:spPr>
          <a:xfrm>
            <a:off x="876300" y="3834377"/>
            <a:ext cx="3012363" cy="461665"/>
          </a:xfrm>
          <a:prstGeom prst="rect">
            <a:avLst/>
          </a:prstGeom>
          <a:noFill/>
        </p:spPr>
        <p:txBody>
          <a:bodyPr wrap="none" rtlCol="0">
            <a:spAutoFit/>
          </a:bodyPr>
          <a:lstStyle/>
          <a:p>
            <a:r>
              <a:rPr kumimoji="1" lang="ja-JP" altLang="en-US" sz="2400"/>
              <a:t>使用した指標：</a:t>
            </a:r>
            <a:r>
              <a:rPr lang="en-US" altLang="ja-JP" sz="2400" dirty="0"/>
              <a:t>MAE</a:t>
            </a:r>
            <a:endParaRPr kumimoji="1" lang="ja-JP" altLang="en-US" sz="2400"/>
          </a:p>
        </p:txBody>
      </p:sp>
      <p:sp>
        <p:nvSpPr>
          <p:cNvPr id="7" name="テキスト ボックス 6">
            <a:extLst>
              <a:ext uri="{FF2B5EF4-FFF2-40B4-BE49-F238E27FC236}">
                <a16:creationId xmlns:a16="http://schemas.microsoft.com/office/drawing/2014/main" id="{D20B867F-6216-B834-3A90-45BE49144715}"/>
              </a:ext>
            </a:extLst>
          </p:cNvPr>
          <p:cNvSpPr txBox="1"/>
          <p:nvPr/>
        </p:nvSpPr>
        <p:spPr>
          <a:xfrm>
            <a:off x="8104567" y="3834376"/>
            <a:ext cx="2217274" cy="461665"/>
          </a:xfrm>
          <a:prstGeom prst="rect">
            <a:avLst/>
          </a:prstGeom>
          <a:noFill/>
        </p:spPr>
        <p:txBody>
          <a:bodyPr wrap="none" rtlCol="0">
            <a:spAutoFit/>
          </a:bodyPr>
          <a:lstStyle/>
          <a:p>
            <a:r>
              <a:rPr kumimoji="1" lang="ja-JP" altLang="en-US" sz="2400"/>
              <a:t>結果：</a:t>
            </a:r>
            <a:r>
              <a:rPr lang="en-US" altLang="ja-JP" sz="2400" dirty="0"/>
              <a:t>19.8620</a:t>
            </a:r>
            <a:endParaRPr kumimoji="1" lang="ja-JP" altLang="en-US" sz="2400"/>
          </a:p>
        </p:txBody>
      </p:sp>
      <p:sp>
        <p:nvSpPr>
          <p:cNvPr id="8" name="テキスト ボックス 7">
            <a:extLst>
              <a:ext uri="{FF2B5EF4-FFF2-40B4-BE49-F238E27FC236}">
                <a16:creationId xmlns:a16="http://schemas.microsoft.com/office/drawing/2014/main" id="{F4168AA8-563D-8AD8-82F9-96FE91FD3070}"/>
              </a:ext>
            </a:extLst>
          </p:cNvPr>
          <p:cNvSpPr txBox="1"/>
          <p:nvPr/>
        </p:nvSpPr>
        <p:spPr>
          <a:xfrm>
            <a:off x="876300" y="2539663"/>
            <a:ext cx="1981201" cy="461665"/>
          </a:xfrm>
          <a:prstGeom prst="rect">
            <a:avLst/>
          </a:prstGeom>
          <a:noFill/>
        </p:spPr>
        <p:txBody>
          <a:bodyPr wrap="square" rtlCol="0">
            <a:spAutoFit/>
          </a:bodyPr>
          <a:lstStyle/>
          <a:p>
            <a:r>
              <a:rPr lang="ja-JP" altLang="en-US" sz="2400"/>
              <a:t>選定理由：</a:t>
            </a:r>
            <a:endParaRPr kumimoji="1" lang="ja-JP" altLang="en-US" sz="2400"/>
          </a:p>
        </p:txBody>
      </p:sp>
      <p:sp>
        <p:nvSpPr>
          <p:cNvPr id="10" name="テキスト ボックス 9">
            <a:extLst>
              <a:ext uri="{FF2B5EF4-FFF2-40B4-BE49-F238E27FC236}">
                <a16:creationId xmlns:a16="http://schemas.microsoft.com/office/drawing/2014/main" id="{D4A4CB71-3830-0AB4-6641-28F29883C85E}"/>
              </a:ext>
            </a:extLst>
          </p:cNvPr>
          <p:cNvSpPr txBox="1"/>
          <p:nvPr/>
        </p:nvSpPr>
        <p:spPr>
          <a:xfrm>
            <a:off x="2464236" y="2539663"/>
            <a:ext cx="5416868" cy="830997"/>
          </a:xfrm>
          <a:prstGeom prst="rect">
            <a:avLst/>
          </a:prstGeom>
          <a:noFill/>
        </p:spPr>
        <p:txBody>
          <a:bodyPr wrap="none" rtlCol="0">
            <a:spAutoFit/>
          </a:bodyPr>
          <a:lstStyle/>
          <a:p>
            <a:r>
              <a:rPr lang="ja-JP" altLang="en-US" sz="2400"/>
              <a:t>平均的な予測精度は高いと考えたから</a:t>
            </a:r>
          </a:p>
          <a:p>
            <a:endParaRPr kumimoji="1" lang="ja-JP" altLang="en-US" sz="2400"/>
          </a:p>
        </p:txBody>
      </p:sp>
      <p:sp>
        <p:nvSpPr>
          <p:cNvPr id="11" name="テキスト ボックス 10">
            <a:extLst>
              <a:ext uri="{FF2B5EF4-FFF2-40B4-BE49-F238E27FC236}">
                <a16:creationId xmlns:a16="http://schemas.microsoft.com/office/drawing/2014/main" id="{A0F91E66-3114-A099-0F19-EF6B2E05666B}"/>
              </a:ext>
            </a:extLst>
          </p:cNvPr>
          <p:cNvSpPr txBox="1"/>
          <p:nvPr/>
        </p:nvSpPr>
        <p:spPr>
          <a:xfrm>
            <a:off x="876300" y="4667425"/>
            <a:ext cx="8851463" cy="461665"/>
          </a:xfrm>
          <a:prstGeom prst="rect">
            <a:avLst/>
          </a:prstGeom>
          <a:noFill/>
        </p:spPr>
        <p:txBody>
          <a:bodyPr wrap="square" rtlCol="0">
            <a:spAutoFit/>
          </a:bodyPr>
          <a:lstStyle/>
          <a:p>
            <a:r>
              <a:rPr lang="ja-JP" altLang="en-US" sz="2400"/>
              <a:t>選定理由：全体の誤差を平均的に評価できるから</a:t>
            </a:r>
            <a:endParaRPr kumimoji="1" lang="ja-JP" altLang="en-US" sz="2400"/>
          </a:p>
        </p:txBody>
      </p:sp>
      <p:sp>
        <p:nvSpPr>
          <p:cNvPr id="12" name="右矢印 11">
            <a:extLst>
              <a:ext uri="{FF2B5EF4-FFF2-40B4-BE49-F238E27FC236}">
                <a16:creationId xmlns:a16="http://schemas.microsoft.com/office/drawing/2014/main" id="{28FCDAF8-68BA-4306-7492-21293410A93F}"/>
              </a:ext>
            </a:extLst>
          </p:cNvPr>
          <p:cNvSpPr/>
          <p:nvPr/>
        </p:nvSpPr>
        <p:spPr>
          <a:xfrm>
            <a:off x="266700" y="5715000"/>
            <a:ext cx="781050" cy="68580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3E8EC4D5-CB34-7655-9EA3-0A2856DAB27E}"/>
              </a:ext>
            </a:extLst>
          </p:cNvPr>
          <p:cNvSpPr txBox="1"/>
          <p:nvPr/>
        </p:nvSpPr>
        <p:spPr>
          <a:xfrm flipH="1">
            <a:off x="1397109" y="5939135"/>
            <a:ext cx="9397781" cy="461665"/>
          </a:xfrm>
          <a:prstGeom prst="rect">
            <a:avLst/>
          </a:prstGeom>
          <a:noFill/>
        </p:spPr>
        <p:txBody>
          <a:bodyPr wrap="square" rtlCol="0">
            <a:spAutoFit/>
          </a:bodyPr>
          <a:lstStyle/>
          <a:p>
            <a:r>
              <a:rPr kumimoji="1" lang="en-US" altLang="ja-JP" sz="2400" dirty="0"/>
              <a:t>ARIMA</a:t>
            </a:r>
            <a:r>
              <a:rPr kumimoji="1" lang="ja-JP" altLang="en-US" sz="2400"/>
              <a:t>モデルの時よりも安定した予測ができている</a:t>
            </a:r>
          </a:p>
        </p:txBody>
      </p:sp>
    </p:spTree>
    <p:extLst>
      <p:ext uri="{BB962C8B-B14F-4D97-AF65-F5344CB8AC3E}">
        <p14:creationId xmlns:p14="http://schemas.microsoft.com/office/powerpoint/2010/main" val="2070245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BE7AF-1FDF-532D-EB84-AE9D1C977F0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B929D38-5130-B3A7-3541-8758532FB460}"/>
              </a:ext>
            </a:extLst>
          </p:cNvPr>
          <p:cNvSpPr>
            <a:spLocks noGrp="1"/>
          </p:cNvSpPr>
          <p:nvPr>
            <p:ph type="title"/>
          </p:nvPr>
        </p:nvSpPr>
        <p:spPr>
          <a:xfrm>
            <a:off x="0" y="0"/>
            <a:ext cx="12192000" cy="1122947"/>
          </a:xfrm>
        </p:spPr>
        <p:style>
          <a:lnRef idx="1">
            <a:schemeClr val="dk1"/>
          </a:lnRef>
          <a:fillRef idx="2">
            <a:schemeClr val="dk1"/>
          </a:fillRef>
          <a:effectRef idx="1">
            <a:schemeClr val="dk1"/>
          </a:effectRef>
          <a:fontRef idx="minor">
            <a:schemeClr val="dk1"/>
          </a:fontRef>
        </p:style>
        <p:txBody>
          <a:bodyPr/>
          <a:lstStyle/>
          <a:p>
            <a:pPr algn="ctr"/>
            <a:r>
              <a:rPr kumimoji="1" lang="ja-JP" altLang="en-US"/>
              <a:t>検証内容</a:t>
            </a:r>
          </a:p>
        </p:txBody>
      </p:sp>
      <p:sp>
        <p:nvSpPr>
          <p:cNvPr id="3" name="テキスト ボックス 2">
            <a:extLst>
              <a:ext uri="{FF2B5EF4-FFF2-40B4-BE49-F238E27FC236}">
                <a16:creationId xmlns:a16="http://schemas.microsoft.com/office/drawing/2014/main" id="{91D9FBE2-46F6-6081-B145-A04CC52C8452}"/>
              </a:ext>
            </a:extLst>
          </p:cNvPr>
          <p:cNvSpPr txBox="1"/>
          <p:nvPr/>
        </p:nvSpPr>
        <p:spPr>
          <a:xfrm>
            <a:off x="317778" y="1506408"/>
            <a:ext cx="1279517" cy="461665"/>
          </a:xfrm>
          <a:prstGeom prst="rect">
            <a:avLst/>
          </a:prstGeom>
          <a:noFill/>
        </p:spPr>
        <p:txBody>
          <a:bodyPr wrap="none" rtlCol="0">
            <a:spAutoFit/>
          </a:bodyPr>
          <a:lstStyle/>
          <a:p>
            <a:r>
              <a:rPr kumimoji="1" lang="ja-JP" altLang="en-US" sz="2400"/>
              <a:t>仮説</a:t>
            </a:r>
            <a:r>
              <a:rPr kumimoji="1" lang="en-US" altLang="ja-JP" sz="2400" dirty="0"/>
              <a:t>1</a:t>
            </a:r>
            <a:r>
              <a:rPr kumimoji="1" lang="ja-JP" altLang="en-US" sz="2400"/>
              <a:t>：</a:t>
            </a:r>
          </a:p>
        </p:txBody>
      </p:sp>
      <p:sp>
        <p:nvSpPr>
          <p:cNvPr id="4" name="テキスト ボックス 3">
            <a:extLst>
              <a:ext uri="{FF2B5EF4-FFF2-40B4-BE49-F238E27FC236}">
                <a16:creationId xmlns:a16="http://schemas.microsoft.com/office/drawing/2014/main" id="{095EF9B1-53F8-B907-7C56-B47EE33C06D9}"/>
              </a:ext>
            </a:extLst>
          </p:cNvPr>
          <p:cNvSpPr txBox="1"/>
          <p:nvPr/>
        </p:nvSpPr>
        <p:spPr>
          <a:xfrm>
            <a:off x="1849767" y="1292939"/>
            <a:ext cx="6420347" cy="1200329"/>
          </a:xfrm>
          <a:prstGeom prst="rect">
            <a:avLst/>
          </a:prstGeom>
          <a:noFill/>
        </p:spPr>
        <p:txBody>
          <a:bodyPr wrap="none" rtlCol="0">
            <a:spAutoFit/>
          </a:bodyPr>
          <a:lstStyle/>
          <a:p>
            <a:r>
              <a:rPr lang="ja-JP" altLang="en-US" sz="2400"/>
              <a:t>急激な株価変動はモデル学習に悪影響を与え</a:t>
            </a:r>
            <a:r>
              <a:rPr lang="en-US" altLang="ja-JP" sz="2400" dirty="0"/>
              <a:t>,</a:t>
            </a:r>
          </a:p>
          <a:p>
            <a:r>
              <a:rPr lang="en-US" altLang="ja-JP" sz="2400" dirty="0"/>
              <a:t>RMSE</a:t>
            </a:r>
            <a:r>
              <a:rPr lang="ja-JP" altLang="en-US" sz="2400"/>
              <a:t>を押し上げる可能性がある</a:t>
            </a:r>
            <a:r>
              <a:rPr lang="en-US" altLang="ja-JP" sz="2400" dirty="0"/>
              <a:t>.</a:t>
            </a:r>
            <a:endParaRPr lang="ja-JP" altLang="en-US" sz="2400"/>
          </a:p>
          <a:p>
            <a:endParaRPr kumimoji="1" lang="ja-JP" altLang="en-US" sz="2400"/>
          </a:p>
        </p:txBody>
      </p:sp>
      <p:sp>
        <p:nvSpPr>
          <p:cNvPr id="5" name="テキスト ボックス 4">
            <a:extLst>
              <a:ext uri="{FF2B5EF4-FFF2-40B4-BE49-F238E27FC236}">
                <a16:creationId xmlns:a16="http://schemas.microsoft.com/office/drawing/2014/main" id="{3DEE3305-48C6-F794-0516-81739D827BF1}"/>
              </a:ext>
            </a:extLst>
          </p:cNvPr>
          <p:cNvSpPr txBox="1"/>
          <p:nvPr/>
        </p:nvSpPr>
        <p:spPr>
          <a:xfrm>
            <a:off x="181523" y="2727702"/>
            <a:ext cx="1415772" cy="461665"/>
          </a:xfrm>
          <a:prstGeom prst="rect">
            <a:avLst/>
          </a:prstGeom>
          <a:noFill/>
        </p:spPr>
        <p:txBody>
          <a:bodyPr wrap="none" rtlCol="0">
            <a:spAutoFit/>
          </a:bodyPr>
          <a:lstStyle/>
          <a:p>
            <a:r>
              <a:rPr kumimoji="1" lang="ja-JP" altLang="en-US" sz="2400"/>
              <a:t>改善策：</a:t>
            </a:r>
          </a:p>
        </p:txBody>
      </p:sp>
      <p:sp>
        <p:nvSpPr>
          <p:cNvPr id="6" name="テキスト ボックス 5">
            <a:extLst>
              <a:ext uri="{FF2B5EF4-FFF2-40B4-BE49-F238E27FC236}">
                <a16:creationId xmlns:a16="http://schemas.microsoft.com/office/drawing/2014/main" id="{C6C139B0-259F-A57B-C048-FD345F07F310}"/>
              </a:ext>
            </a:extLst>
          </p:cNvPr>
          <p:cNvSpPr txBox="1"/>
          <p:nvPr/>
        </p:nvSpPr>
        <p:spPr>
          <a:xfrm>
            <a:off x="1849767" y="2663260"/>
            <a:ext cx="9836347" cy="830997"/>
          </a:xfrm>
          <a:prstGeom prst="rect">
            <a:avLst/>
          </a:prstGeom>
          <a:noFill/>
        </p:spPr>
        <p:txBody>
          <a:bodyPr wrap="none" rtlCol="0">
            <a:spAutoFit/>
          </a:bodyPr>
          <a:lstStyle/>
          <a:p>
            <a:r>
              <a:rPr lang="ja-JP" altLang="en-US" sz="2400"/>
              <a:t>変化率の外れ値を</a:t>
            </a:r>
            <a:r>
              <a:rPr lang="en-US" altLang="ja-JP" sz="2400" dirty="0"/>
              <a:t>±5%</a:t>
            </a:r>
            <a:r>
              <a:rPr lang="ja-JP" altLang="en-US" sz="2400"/>
              <a:t>にクリッピングして、モデルを学習・予測した</a:t>
            </a:r>
            <a:endParaRPr lang="en-US" altLang="ja-JP" sz="2400" dirty="0"/>
          </a:p>
          <a:p>
            <a:r>
              <a:rPr lang="en" altLang="ja-JP" sz="2400" dirty="0"/>
              <a:t>RMSE</a:t>
            </a:r>
            <a:r>
              <a:rPr lang="ja-JP" altLang="en" sz="2400"/>
              <a:t>・</a:t>
            </a:r>
            <a:r>
              <a:rPr lang="en" altLang="ja-JP" sz="2400" dirty="0"/>
              <a:t>MAE</a:t>
            </a:r>
            <a:r>
              <a:rPr lang="ja-JP" altLang="en-US" sz="2400"/>
              <a:t>を比較して、外れ値の影響を評価。</a:t>
            </a:r>
            <a:endParaRPr kumimoji="1" lang="ja-JP" altLang="en-US" sz="2400"/>
          </a:p>
        </p:txBody>
      </p:sp>
      <p:sp>
        <p:nvSpPr>
          <p:cNvPr id="7" name="テキスト ボックス 6">
            <a:extLst>
              <a:ext uri="{FF2B5EF4-FFF2-40B4-BE49-F238E27FC236}">
                <a16:creationId xmlns:a16="http://schemas.microsoft.com/office/drawing/2014/main" id="{3B01878F-3419-444A-189E-3E274C3A1256}"/>
              </a:ext>
            </a:extLst>
          </p:cNvPr>
          <p:cNvSpPr txBox="1"/>
          <p:nvPr/>
        </p:nvSpPr>
        <p:spPr>
          <a:xfrm>
            <a:off x="249650" y="4262409"/>
            <a:ext cx="1279517" cy="461665"/>
          </a:xfrm>
          <a:prstGeom prst="rect">
            <a:avLst/>
          </a:prstGeom>
          <a:noFill/>
        </p:spPr>
        <p:txBody>
          <a:bodyPr wrap="none" rtlCol="0">
            <a:spAutoFit/>
          </a:bodyPr>
          <a:lstStyle/>
          <a:p>
            <a:r>
              <a:rPr kumimoji="1" lang="ja-JP" altLang="en-US" sz="2400"/>
              <a:t>仮説</a:t>
            </a:r>
            <a:r>
              <a:rPr kumimoji="1" lang="en-US" altLang="ja-JP" sz="2400" dirty="0"/>
              <a:t>2</a:t>
            </a:r>
            <a:r>
              <a:rPr kumimoji="1" lang="ja-JP" altLang="en-US" sz="2400"/>
              <a:t>：</a:t>
            </a:r>
          </a:p>
        </p:txBody>
      </p:sp>
      <p:sp>
        <p:nvSpPr>
          <p:cNvPr id="8" name="テキスト ボックス 7">
            <a:extLst>
              <a:ext uri="{FF2B5EF4-FFF2-40B4-BE49-F238E27FC236}">
                <a16:creationId xmlns:a16="http://schemas.microsoft.com/office/drawing/2014/main" id="{2E0A4FB3-D203-0483-803F-2327965A30FB}"/>
              </a:ext>
            </a:extLst>
          </p:cNvPr>
          <p:cNvSpPr txBox="1"/>
          <p:nvPr/>
        </p:nvSpPr>
        <p:spPr>
          <a:xfrm>
            <a:off x="1849767" y="4121249"/>
            <a:ext cx="9708107" cy="830997"/>
          </a:xfrm>
          <a:prstGeom prst="rect">
            <a:avLst/>
          </a:prstGeom>
          <a:noFill/>
        </p:spPr>
        <p:txBody>
          <a:bodyPr wrap="none" rtlCol="0">
            <a:spAutoFit/>
          </a:bodyPr>
          <a:lstStyle/>
          <a:p>
            <a:r>
              <a:rPr lang="en" altLang="ja-JP" sz="2400" dirty="0"/>
              <a:t>Prophet </a:t>
            </a:r>
            <a:r>
              <a:rPr lang="ja-JP" altLang="en-US" sz="2400"/>
              <a:t>モデルに「出来高」を外部回帰変数として追加することで、</a:t>
            </a:r>
            <a:endParaRPr lang="en-US" altLang="ja-JP" sz="2400" dirty="0"/>
          </a:p>
          <a:p>
            <a:r>
              <a:rPr lang="ja-JP" altLang="en-US" sz="2400"/>
              <a:t>特に急変動日の予測精度が改善する可能性がある</a:t>
            </a:r>
            <a:r>
              <a:rPr lang="en-US" altLang="ja-JP" sz="2400" dirty="0"/>
              <a:t>.</a:t>
            </a:r>
            <a:endParaRPr kumimoji="1" lang="ja-JP" altLang="en-US" sz="2400"/>
          </a:p>
        </p:txBody>
      </p:sp>
      <p:sp>
        <p:nvSpPr>
          <p:cNvPr id="9" name="テキスト ボックス 8">
            <a:extLst>
              <a:ext uri="{FF2B5EF4-FFF2-40B4-BE49-F238E27FC236}">
                <a16:creationId xmlns:a16="http://schemas.microsoft.com/office/drawing/2014/main" id="{3FA4900E-C632-5A99-31D7-2CE059980AC9}"/>
              </a:ext>
            </a:extLst>
          </p:cNvPr>
          <p:cNvSpPr txBox="1"/>
          <p:nvPr/>
        </p:nvSpPr>
        <p:spPr>
          <a:xfrm>
            <a:off x="113395" y="5638443"/>
            <a:ext cx="1415772" cy="461665"/>
          </a:xfrm>
          <a:prstGeom prst="rect">
            <a:avLst/>
          </a:prstGeom>
          <a:noFill/>
        </p:spPr>
        <p:txBody>
          <a:bodyPr wrap="none" rtlCol="0">
            <a:spAutoFit/>
          </a:bodyPr>
          <a:lstStyle/>
          <a:p>
            <a:r>
              <a:rPr kumimoji="1" lang="ja-JP" altLang="en-US" sz="2400"/>
              <a:t>改善策：</a:t>
            </a:r>
          </a:p>
        </p:txBody>
      </p:sp>
      <p:sp>
        <p:nvSpPr>
          <p:cNvPr id="10" name="テキスト ボックス 9">
            <a:extLst>
              <a:ext uri="{FF2B5EF4-FFF2-40B4-BE49-F238E27FC236}">
                <a16:creationId xmlns:a16="http://schemas.microsoft.com/office/drawing/2014/main" id="{16A5DB18-AA0E-1767-92E9-3C2CFDE32884}"/>
              </a:ext>
            </a:extLst>
          </p:cNvPr>
          <p:cNvSpPr txBox="1"/>
          <p:nvPr/>
        </p:nvSpPr>
        <p:spPr>
          <a:xfrm>
            <a:off x="1849767" y="5638443"/>
            <a:ext cx="8477001" cy="830997"/>
          </a:xfrm>
          <a:prstGeom prst="rect">
            <a:avLst/>
          </a:prstGeom>
          <a:noFill/>
        </p:spPr>
        <p:txBody>
          <a:bodyPr wrap="none" rtlCol="0">
            <a:spAutoFit/>
          </a:bodyPr>
          <a:lstStyle/>
          <a:p>
            <a:r>
              <a:rPr lang="en" altLang="ja-JP" sz="2400" dirty="0"/>
              <a:t>Prophet </a:t>
            </a:r>
            <a:r>
              <a:rPr lang="ja-JP" altLang="en-US" sz="2400"/>
              <a:t>モデルに「出来高」を外部回帰変数として追加し、</a:t>
            </a:r>
            <a:endParaRPr lang="en-US" altLang="ja-JP" sz="2400" dirty="0"/>
          </a:p>
          <a:p>
            <a:r>
              <a:rPr lang="ja-JP" altLang="en-US" sz="2400"/>
              <a:t>学習データに取り込む</a:t>
            </a:r>
            <a:endParaRPr kumimoji="1" lang="ja-JP" altLang="en-US" sz="2400"/>
          </a:p>
        </p:txBody>
      </p:sp>
    </p:spTree>
    <p:extLst>
      <p:ext uri="{BB962C8B-B14F-4D97-AF65-F5344CB8AC3E}">
        <p14:creationId xmlns:p14="http://schemas.microsoft.com/office/powerpoint/2010/main" val="4001219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9F5FD8-6739-277D-1554-8FD208E73C19}"/>
              </a:ext>
            </a:extLst>
          </p:cNvPr>
          <p:cNvSpPr>
            <a:spLocks noGrp="1"/>
          </p:cNvSpPr>
          <p:nvPr>
            <p:ph type="title"/>
          </p:nvPr>
        </p:nvSpPr>
        <p:spPr>
          <a:xfrm>
            <a:off x="0" y="1"/>
            <a:ext cx="12192000" cy="1203158"/>
          </a:xfrm>
        </p:spPr>
        <p:style>
          <a:lnRef idx="1">
            <a:schemeClr val="dk1"/>
          </a:lnRef>
          <a:fillRef idx="2">
            <a:schemeClr val="dk1"/>
          </a:fillRef>
          <a:effectRef idx="1">
            <a:schemeClr val="dk1"/>
          </a:effectRef>
          <a:fontRef idx="minor">
            <a:schemeClr val="dk1"/>
          </a:fontRef>
        </p:style>
        <p:txBody>
          <a:bodyPr/>
          <a:lstStyle/>
          <a:p>
            <a:pPr algn="ctr"/>
            <a:r>
              <a:rPr kumimoji="1" lang="ja-JP" altLang="en-US"/>
              <a:t>検証結果</a:t>
            </a:r>
            <a:r>
              <a:rPr kumimoji="1" lang="en-US" altLang="ja-JP" dirty="0"/>
              <a:t>(</a:t>
            </a:r>
            <a:r>
              <a:rPr kumimoji="1" lang="ja-JP" altLang="en-US"/>
              <a:t>処理前）</a:t>
            </a:r>
          </a:p>
        </p:txBody>
      </p:sp>
      <p:pic>
        <p:nvPicPr>
          <p:cNvPr id="3" name="図 2">
            <a:extLst>
              <a:ext uri="{FF2B5EF4-FFF2-40B4-BE49-F238E27FC236}">
                <a16:creationId xmlns:a16="http://schemas.microsoft.com/office/drawing/2014/main" id="{F93CE9F2-E1D0-4125-17AF-CE6B7FFEE4ED}"/>
              </a:ext>
            </a:extLst>
          </p:cNvPr>
          <p:cNvPicPr>
            <a:picLocks noChangeAspect="1"/>
          </p:cNvPicPr>
          <p:nvPr/>
        </p:nvPicPr>
        <p:blipFill>
          <a:blip r:embed="rId2"/>
          <a:stretch>
            <a:fillRect/>
          </a:stretch>
        </p:blipFill>
        <p:spPr>
          <a:xfrm>
            <a:off x="497974" y="1203159"/>
            <a:ext cx="8846552" cy="4801409"/>
          </a:xfrm>
          <a:prstGeom prst="rect">
            <a:avLst/>
          </a:prstGeom>
        </p:spPr>
      </p:pic>
      <p:sp>
        <p:nvSpPr>
          <p:cNvPr id="4" name="テキスト ボックス 3">
            <a:extLst>
              <a:ext uri="{FF2B5EF4-FFF2-40B4-BE49-F238E27FC236}">
                <a16:creationId xmlns:a16="http://schemas.microsoft.com/office/drawing/2014/main" id="{6A99FAB0-C0D3-C17C-B6EA-283E6A196396}"/>
              </a:ext>
            </a:extLst>
          </p:cNvPr>
          <p:cNvSpPr txBox="1"/>
          <p:nvPr/>
        </p:nvSpPr>
        <p:spPr>
          <a:xfrm>
            <a:off x="2031338" y="6132904"/>
            <a:ext cx="5508239" cy="461665"/>
          </a:xfrm>
          <a:prstGeom prst="rect">
            <a:avLst/>
          </a:prstGeom>
          <a:noFill/>
        </p:spPr>
        <p:txBody>
          <a:bodyPr wrap="none" rtlCol="0">
            <a:spAutoFit/>
          </a:bodyPr>
          <a:lstStyle/>
          <a:p>
            <a:r>
              <a:rPr lang="en-US" altLang="ja-JP" sz="2400" dirty="0"/>
              <a:t>ARIMA</a:t>
            </a:r>
            <a:r>
              <a:rPr lang="ja-JP" altLang="en-US" sz="2400"/>
              <a:t>よりも</a:t>
            </a:r>
            <a:r>
              <a:rPr kumimoji="1" lang="ja-JP" altLang="en-US" sz="2400"/>
              <a:t>精度の良いモデルである</a:t>
            </a:r>
            <a:r>
              <a:rPr kumimoji="1" lang="en-US" altLang="ja-JP" sz="2400" dirty="0"/>
              <a:t>.</a:t>
            </a:r>
            <a:endParaRPr kumimoji="1" lang="ja-JP" altLang="en-US" sz="2400"/>
          </a:p>
        </p:txBody>
      </p:sp>
      <p:sp>
        <p:nvSpPr>
          <p:cNvPr id="7" name="テキスト ボックス 6">
            <a:extLst>
              <a:ext uri="{FF2B5EF4-FFF2-40B4-BE49-F238E27FC236}">
                <a16:creationId xmlns:a16="http://schemas.microsoft.com/office/drawing/2014/main" id="{654FFE1D-3DE2-4814-6383-3A268C0EF081}"/>
              </a:ext>
            </a:extLst>
          </p:cNvPr>
          <p:cNvSpPr txBox="1"/>
          <p:nvPr/>
        </p:nvSpPr>
        <p:spPr>
          <a:xfrm>
            <a:off x="9476752" y="1764542"/>
            <a:ext cx="2473754" cy="461665"/>
          </a:xfrm>
          <a:prstGeom prst="rect">
            <a:avLst/>
          </a:prstGeom>
          <a:noFill/>
        </p:spPr>
        <p:txBody>
          <a:bodyPr wrap="none" rtlCol="0">
            <a:spAutoFit/>
          </a:bodyPr>
          <a:lstStyle/>
          <a:p>
            <a:r>
              <a:rPr lang="en-US" altLang="ja-JP" sz="2400" dirty="0"/>
              <a:t>RMSE</a:t>
            </a:r>
            <a:r>
              <a:rPr kumimoji="1" lang="ja-JP" altLang="en-US" sz="2400"/>
              <a:t>：</a:t>
            </a:r>
            <a:r>
              <a:rPr kumimoji="1" lang="en-US" altLang="ja-JP" sz="2400" dirty="0"/>
              <a:t>24.0194</a:t>
            </a:r>
            <a:endParaRPr kumimoji="1" lang="ja-JP" altLang="en-US" sz="2400"/>
          </a:p>
        </p:txBody>
      </p:sp>
      <p:sp>
        <p:nvSpPr>
          <p:cNvPr id="8" name="テキスト ボックス 7">
            <a:extLst>
              <a:ext uri="{FF2B5EF4-FFF2-40B4-BE49-F238E27FC236}">
                <a16:creationId xmlns:a16="http://schemas.microsoft.com/office/drawing/2014/main" id="{7675A70F-ED88-DEFE-FF0B-4CAC00278DDE}"/>
              </a:ext>
            </a:extLst>
          </p:cNvPr>
          <p:cNvSpPr txBox="1"/>
          <p:nvPr/>
        </p:nvSpPr>
        <p:spPr>
          <a:xfrm>
            <a:off x="9576138" y="2556757"/>
            <a:ext cx="2274982" cy="461665"/>
          </a:xfrm>
          <a:prstGeom prst="rect">
            <a:avLst/>
          </a:prstGeom>
          <a:noFill/>
        </p:spPr>
        <p:txBody>
          <a:bodyPr wrap="none" rtlCol="0">
            <a:spAutoFit/>
          </a:bodyPr>
          <a:lstStyle/>
          <a:p>
            <a:r>
              <a:rPr lang="en-US" altLang="ja-JP" sz="2400" dirty="0"/>
              <a:t>MAE</a:t>
            </a:r>
            <a:r>
              <a:rPr kumimoji="1" lang="ja-JP" altLang="en-US" sz="2400"/>
              <a:t>：</a:t>
            </a:r>
            <a:r>
              <a:rPr lang="en-US" altLang="ja-JP" sz="2400" dirty="0"/>
              <a:t>19.8620</a:t>
            </a:r>
            <a:endParaRPr kumimoji="1" lang="ja-JP" altLang="en-US" sz="2400"/>
          </a:p>
        </p:txBody>
      </p:sp>
    </p:spTree>
    <p:extLst>
      <p:ext uri="{BB962C8B-B14F-4D97-AF65-F5344CB8AC3E}">
        <p14:creationId xmlns:p14="http://schemas.microsoft.com/office/powerpoint/2010/main" val="1599089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D4BE29-D032-74FB-A98F-B4725003CB5D}"/>
              </a:ext>
            </a:extLst>
          </p:cNvPr>
          <p:cNvSpPr>
            <a:spLocks noGrp="1"/>
          </p:cNvSpPr>
          <p:nvPr>
            <p:ph type="title"/>
          </p:nvPr>
        </p:nvSpPr>
        <p:spPr>
          <a:xfrm>
            <a:off x="0" y="0"/>
            <a:ext cx="12192000" cy="1030538"/>
          </a:xfrm>
        </p:spPr>
        <p:style>
          <a:lnRef idx="1">
            <a:schemeClr val="dk1"/>
          </a:lnRef>
          <a:fillRef idx="2">
            <a:schemeClr val="dk1"/>
          </a:fillRef>
          <a:effectRef idx="1">
            <a:schemeClr val="dk1"/>
          </a:effectRef>
          <a:fontRef idx="minor">
            <a:schemeClr val="dk1"/>
          </a:fontRef>
        </p:style>
        <p:txBody>
          <a:bodyPr/>
          <a:lstStyle/>
          <a:p>
            <a:pPr algn="ctr"/>
            <a:r>
              <a:rPr kumimoji="1" lang="ja-JP" altLang="en-US"/>
              <a:t>検証結果（クリッピング処理後）</a:t>
            </a:r>
          </a:p>
        </p:txBody>
      </p:sp>
      <p:pic>
        <p:nvPicPr>
          <p:cNvPr id="3" name="図 2">
            <a:extLst>
              <a:ext uri="{FF2B5EF4-FFF2-40B4-BE49-F238E27FC236}">
                <a16:creationId xmlns:a16="http://schemas.microsoft.com/office/drawing/2014/main" id="{3DC9B940-C044-053F-63F4-524FC5480AC8}"/>
              </a:ext>
            </a:extLst>
          </p:cNvPr>
          <p:cNvPicPr>
            <a:picLocks noChangeAspect="1"/>
          </p:cNvPicPr>
          <p:nvPr/>
        </p:nvPicPr>
        <p:blipFill>
          <a:blip r:embed="rId2"/>
          <a:stretch>
            <a:fillRect/>
          </a:stretch>
        </p:blipFill>
        <p:spPr>
          <a:xfrm>
            <a:off x="344069" y="1086431"/>
            <a:ext cx="9097545" cy="4937634"/>
          </a:xfrm>
          <a:prstGeom prst="rect">
            <a:avLst/>
          </a:prstGeom>
        </p:spPr>
      </p:pic>
      <p:sp>
        <p:nvSpPr>
          <p:cNvPr id="4" name="テキスト ボックス 3">
            <a:extLst>
              <a:ext uri="{FF2B5EF4-FFF2-40B4-BE49-F238E27FC236}">
                <a16:creationId xmlns:a16="http://schemas.microsoft.com/office/drawing/2014/main" id="{8FCEC796-096E-B8A3-9385-93B3D8A475DA}"/>
              </a:ext>
            </a:extLst>
          </p:cNvPr>
          <p:cNvSpPr txBox="1"/>
          <p:nvPr/>
        </p:nvSpPr>
        <p:spPr>
          <a:xfrm>
            <a:off x="1978836" y="6079958"/>
            <a:ext cx="4801314" cy="461665"/>
          </a:xfrm>
          <a:prstGeom prst="rect">
            <a:avLst/>
          </a:prstGeom>
          <a:noFill/>
        </p:spPr>
        <p:txBody>
          <a:bodyPr wrap="none" rtlCol="0">
            <a:spAutoFit/>
          </a:bodyPr>
          <a:lstStyle/>
          <a:p>
            <a:r>
              <a:rPr kumimoji="1" lang="ja-JP" altLang="en-US" sz="2400"/>
              <a:t>先ほどよりも誤差が小さくなった</a:t>
            </a:r>
          </a:p>
        </p:txBody>
      </p:sp>
      <p:sp>
        <p:nvSpPr>
          <p:cNvPr id="5" name="テキスト ボックス 4">
            <a:extLst>
              <a:ext uri="{FF2B5EF4-FFF2-40B4-BE49-F238E27FC236}">
                <a16:creationId xmlns:a16="http://schemas.microsoft.com/office/drawing/2014/main" id="{34C02C33-DA11-DBEF-7192-8D31B29DA6D3}"/>
              </a:ext>
            </a:extLst>
          </p:cNvPr>
          <p:cNvSpPr txBox="1"/>
          <p:nvPr/>
        </p:nvSpPr>
        <p:spPr>
          <a:xfrm>
            <a:off x="9441614" y="1860884"/>
            <a:ext cx="2473754" cy="461665"/>
          </a:xfrm>
          <a:prstGeom prst="rect">
            <a:avLst/>
          </a:prstGeom>
          <a:noFill/>
        </p:spPr>
        <p:txBody>
          <a:bodyPr wrap="none" rtlCol="0">
            <a:spAutoFit/>
          </a:bodyPr>
          <a:lstStyle/>
          <a:p>
            <a:r>
              <a:rPr kumimoji="1" lang="en-US" altLang="ja-JP" sz="2400" dirty="0"/>
              <a:t>RMSE</a:t>
            </a:r>
            <a:r>
              <a:rPr kumimoji="1" lang="ja-JP" altLang="en-US" sz="2400"/>
              <a:t>：</a:t>
            </a:r>
            <a:r>
              <a:rPr lang="en-US" altLang="ja-JP" sz="2400" dirty="0"/>
              <a:t>21.1553</a:t>
            </a:r>
            <a:endParaRPr kumimoji="1" lang="ja-JP" altLang="en-US" sz="2400"/>
          </a:p>
        </p:txBody>
      </p:sp>
      <p:sp>
        <p:nvSpPr>
          <p:cNvPr id="6" name="テキスト ボックス 5">
            <a:extLst>
              <a:ext uri="{FF2B5EF4-FFF2-40B4-BE49-F238E27FC236}">
                <a16:creationId xmlns:a16="http://schemas.microsoft.com/office/drawing/2014/main" id="{E32BCBCE-F776-C52F-2F6E-A447B59FD0BA}"/>
              </a:ext>
            </a:extLst>
          </p:cNvPr>
          <p:cNvSpPr txBox="1"/>
          <p:nvPr/>
        </p:nvSpPr>
        <p:spPr>
          <a:xfrm>
            <a:off x="9541000" y="2635337"/>
            <a:ext cx="2274982" cy="461665"/>
          </a:xfrm>
          <a:prstGeom prst="rect">
            <a:avLst/>
          </a:prstGeom>
          <a:noFill/>
        </p:spPr>
        <p:txBody>
          <a:bodyPr wrap="none" rtlCol="0">
            <a:spAutoFit/>
          </a:bodyPr>
          <a:lstStyle/>
          <a:p>
            <a:r>
              <a:rPr kumimoji="1" lang="en-US" altLang="ja-JP" sz="2400" dirty="0"/>
              <a:t>MAE</a:t>
            </a:r>
            <a:r>
              <a:rPr kumimoji="1" lang="ja-JP" altLang="en-US" sz="2400"/>
              <a:t>：</a:t>
            </a:r>
            <a:r>
              <a:rPr lang="en-US" altLang="ja-JP" sz="2400" dirty="0"/>
              <a:t>16.8487</a:t>
            </a:r>
            <a:endParaRPr kumimoji="1" lang="ja-JP" altLang="en-US" sz="2400"/>
          </a:p>
        </p:txBody>
      </p:sp>
    </p:spTree>
    <p:extLst>
      <p:ext uri="{BB962C8B-B14F-4D97-AF65-F5344CB8AC3E}">
        <p14:creationId xmlns:p14="http://schemas.microsoft.com/office/powerpoint/2010/main" val="296490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014669-E06A-9015-2641-32858584603E}"/>
              </a:ext>
            </a:extLst>
          </p:cNvPr>
          <p:cNvSpPr>
            <a:spLocks noGrp="1"/>
          </p:cNvSpPr>
          <p:nvPr>
            <p:ph type="title"/>
          </p:nvPr>
        </p:nvSpPr>
        <p:spPr>
          <a:xfrm>
            <a:off x="0" y="1"/>
            <a:ext cx="12192000" cy="1219200"/>
          </a:xfrm>
        </p:spPr>
        <p:style>
          <a:lnRef idx="1">
            <a:schemeClr val="dk1"/>
          </a:lnRef>
          <a:fillRef idx="2">
            <a:schemeClr val="dk1"/>
          </a:fillRef>
          <a:effectRef idx="1">
            <a:schemeClr val="dk1"/>
          </a:effectRef>
          <a:fontRef idx="minor">
            <a:schemeClr val="dk1"/>
          </a:fontRef>
        </p:style>
        <p:txBody>
          <a:bodyPr/>
          <a:lstStyle/>
          <a:p>
            <a:pPr algn="ctr"/>
            <a:r>
              <a:rPr lang="ja-JP" altLang="en-US"/>
              <a:t>検証結果（出来高を外部回帰変数として追加）</a:t>
            </a:r>
            <a:endParaRPr kumimoji="1" lang="ja-JP" altLang="en-US"/>
          </a:p>
        </p:txBody>
      </p:sp>
      <p:pic>
        <p:nvPicPr>
          <p:cNvPr id="3" name="図 2">
            <a:extLst>
              <a:ext uri="{FF2B5EF4-FFF2-40B4-BE49-F238E27FC236}">
                <a16:creationId xmlns:a16="http://schemas.microsoft.com/office/drawing/2014/main" id="{3BB06EFC-A0F4-48FC-FF1F-8D1E0A46F838}"/>
              </a:ext>
            </a:extLst>
          </p:cNvPr>
          <p:cNvPicPr>
            <a:picLocks noChangeAspect="1"/>
          </p:cNvPicPr>
          <p:nvPr/>
        </p:nvPicPr>
        <p:blipFill>
          <a:blip r:embed="rId2"/>
          <a:stretch>
            <a:fillRect/>
          </a:stretch>
        </p:blipFill>
        <p:spPr>
          <a:xfrm>
            <a:off x="174791" y="1219201"/>
            <a:ext cx="8953167" cy="4859274"/>
          </a:xfrm>
          <a:prstGeom prst="rect">
            <a:avLst/>
          </a:prstGeom>
        </p:spPr>
      </p:pic>
      <p:sp>
        <p:nvSpPr>
          <p:cNvPr id="4" name="テキスト ボックス 3">
            <a:extLst>
              <a:ext uri="{FF2B5EF4-FFF2-40B4-BE49-F238E27FC236}">
                <a16:creationId xmlns:a16="http://schemas.microsoft.com/office/drawing/2014/main" id="{12D9CB1B-DE17-57B8-A912-0E08CC6E5715}"/>
              </a:ext>
            </a:extLst>
          </p:cNvPr>
          <p:cNvSpPr txBox="1"/>
          <p:nvPr/>
        </p:nvSpPr>
        <p:spPr>
          <a:xfrm>
            <a:off x="1973179" y="6078475"/>
            <a:ext cx="3877985" cy="461665"/>
          </a:xfrm>
          <a:prstGeom prst="rect">
            <a:avLst/>
          </a:prstGeom>
          <a:noFill/>
        </p:spPr>
        <p:txBody>
          <a:bodyPr wrap="none" rtlCol="0">
            <a:spAutoFit/>
          </a:bodyPr>
          <a:lstStyle/>
          <a:p>
            <a:r>
              <a:rPr kumimoji="1" lang="ja-JP" altLang="en-US" sz="2400"/>
              <a:t>さらに誤差は少なくなった</a:t>
            </a:r>
          </a:p>
        </p:txBody>
      </p:sp>
      <p:sp>
        <p:nvSpPr>
          <p:cNvPr id="5" name="テキスト ボックス 4">
            <a:extLst>
              <a:ext uri="{FF2B5EF4-FFF2-40B4-BE49-F238E27FC236}">
                <a16:creationId xmlns:a16="http://schemas.microsoft.com/office/drawing/2014/main" id="{E84C6D22-C29E-FA60-6EBC-99F5C4B8BBA5}"/>
              </a:ext>
            </a:extLst>
          </p:cNvPr>
          <p:cNvSpPr txBox="1"/>
          <p:nvPr/>
        </p:nvSpPr>
        <p:spPr>
          <a:xfrm>
            <a:off x="9441614" y="1884947"/>
            <a:ext cx="2473754" cy="461665"/>
          </a:xfrm>
          <a:prstGeom prst="rect">
            <a:avLst/>
          </a:prstGeom>
          <a:noFill/>
        </p:spPr>
        <p:txBody>
          <a:bodyPr wrap="none" rtlCol="0">
            <a:spAutoFit/>
          </a:bodyPr>
          <a:lstStyle/>
          <a:p>
            <a:r>
              <a:rPr kumimoji="1" lang="en-US" altLang="ja-JP" sz="2400" dirty="0"/>
              <a:t>RMSE</a:t>
            </a:r>
            <a:r>
              <a:rPr kumimoji="1" lang="ja-JP" altLang="en-US" sz="2400"/>
              <a:t>：</a:t>
            </a:r>
            <a:r>
              <a:rPr lang="en-US" altLang="ja-JP" sz="2400" dirty="0"/>
              <a:t>20.9449</a:t>
            </a:r>
            <a:endParaRPr kumimoji="1" lang="ja-JP" altLang="en-US" sz="2400"/>
          </a:p>
        </p:txBody>
      </p:sp>
      <p:sp>
        <p:nvSpPr>
          <p:cNvPr id="6" name="テキスト ボックス 5">
            <a:extLst>
              <a:ext uri="{FF2B5EF4-FFF2-40B4-BE49-F238E27FC236}">
                <a16:creationId xmlns:a16="http://schemas.microsoft.com/office/drawing/2014/main" id="{CD01FC45-8FA3-1672-0B05-8DAE59C135E4}"/>
              </a:ext>
            </a:extLst>
          </p:cNvPr>
          <p:cNvSpPr txBox="1"/>
          <p:nvPr/>
        </p:nvSpPr>
        <p:spPr>
          <a:xfrm>
            <a:off x="9541000" y="2635337"/>
            <a:ext cx="2274982" cy="461665"/>
          </a:xfrm>
          <a:prstGeom prst="rect">
            <a:avLst/>
          </a:prstGeom>
          <a:noFill/>
        </p:spPr>
        <p:txBody>
          <a:bodyPr wrap="none" rtlCol="0">
            <a:spAutoFit/>
          </a:bodyPr>
          <a:lstStyle/>
          <a:p>
            <a:r>
              <a:rPr kumimoji="1" lang="en-US" altLang="ja-JP" sz="2400" dirty="0"/>
              <a:t>MAE</a:t>
            </a:r>
            <a:r>
              <a:rPr kumimoji="1" lang="ja-JP" altLang="en-US" sz="2400"/>
              <a:t>：</a:t>
            </a:r>
            <a:r>
              <a:rPr lang="en-US" altLang="ja-JP" sz="2400" dirty="0"/>
              <a:t>16.6487</a:t>
            </a:r>
            <a:endParaRPr kumimoji="1" lang="ja-JP" altLang="en-US" sz="2400"/>
          </a:p>
        </p:txBody>
      </p:sp>
    </p:spTree>
    <p:extLst>
      <p:ext uri="{BB962C8B-B14F-4D97-AF65-F5344CB8AC3E}">
        <p14:creationId xmlns:p14="http://schemas.microsoft.com/office/powerpoint/2010/main" val="73990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510292-2A53-ECED-8965-8CC689C267B1}"/>
              </a:ext>
            </a:extLst>
          </p:cNvPr>
          <p:cNvSpPr>
            <a:spLocks noGrp="1"/>
          </p:cNvSpPr>
          <p:nvPr>
            <p:ph type="title"/>
          </p:nvPr>
        </p:nvSpPr>
        <p:spPr>
          <a:xfrm>
            <a:off x="0" y="0"/>
            <a:ext cx="12192000" cy="1325563"/>
          </a:xfrm>
          <a:ln/>
        </p:spPr>
        <p:style>
          <a:lnRef idx="1">
            <a:schemeClr val="dk1"/>
          </a:lnRef>
          <a:fillRef idx="2">
            <a:schemeClr val="dk1"/>
          </a:fillRef>
          <a:effectRef idx="1">
            <a:schemeClr val="dk1"/>
          </a:effectRef>
          <a:fontRef idx="minor">
            <a:schemeClr val="dk1"/>
          </a:fontRef>
        </p:style>
        <p:txBody>
          <a:bodyPr/>
          <a:lstStyle/>
          <a:p>
            <a:pPr algn="ctr"/>
            <a:r>
              <a:rPr kumimoji="1" lang="ja-JP" altLang="en-US"/>
              <a:t>株価予測の課題や重要性</a:t>
            </a:r>
          </a:p>
        </p:txBody>
      </p:sp>
      <p:sp>
        <p:nvSpPr>
          <p:cNvPr id="4" name="テキスト ボックス 3">
            <a:extLst>
              <a:ext uri="{FF2B5EF4-FFF2-40B4-BE49-F238E27FC236}">
                <a16:creationId xmlns:a16="http://schemas.microsoft.com/office/drawing/2014/main" id="{AC29763A-3D2C-B0FF-F0B0-C79B30ACFFA2}"/>
              </a:ext>
            </a:extLst>
          </p:cNvPr>
          <p:cNvSpPr txBox="1"/>
          <p:nvPr/>
        </p:nvSpPr>
        <p:spPr>
          <a:xfrm>
            <a:off x="836315" y="2658106"/>
            <a:ext cx="10674100" cy="954107"/>
          </a:xfrm>
          <a:prstGeom prst="rect">
            <a:avLst/>
          </a:prstGeom>
          <a:noFill/>
        </p:spPr>
        <p:txBody>
          <a:bodyPr wrap="square" rtlCol="0">
            <a:spAutoFit/>
          </a:bodyPr>
          <a:lstStyle/>
          <a:p>
            <a:pPr algn="ctr"/>
            <a:r>
              <a:rPr kumimoji="1" lang="ja-JP" altLang="en-US" sz="2800"/>
              <a:t>課題：株価は多くの要因（政治や投資家の心理）で変動するので高精度の予測は難しい</a:t>
            </a:r>
            <a:r>
              <a:rPr kumimoji="1" lang="en-US" altLang="ja-JP" sz="2800" dirty="0"/>
              <a:t>.</a:t>
            </a:r>
            <a:endParaRPr kumimoji="1" lang="ja-JP" altLang="en-US" sz="2800"/>
          </a:p>
        </p:txBody>
      </p:sp>
      <p:sp>
        <p:nvSpPr>
          <p:cNvPr id="8" name="テキスト ボックス 7">
            <a:extLst>
              <a:ext uri="{FF2B5EF4-FFF2-40B4-BE49-F238E27FC236}">
                <a16:creationId xmlns:a16="http://schemas.microsoft.com/office/drawing/2014/main" id="{89EBADB5-56CA-88ED-7CAD-8B3E7B6B2E5F}"/>
              </a:ext>
            </a:extLst>
          </p:cNvPr>
          <p:cNvSpPr txBox="1"/>
          <p:nvPr/>
        </p:nvSpPr>
        <p:spPr>
          <a:xfrm>
            <a:off x="1694795" y="1770407"/>
            <a:ext cx="8802410" cy="523220"/>
          </a:xfrm>
          <a:prstGeom prst="rect">
            <a:avLst/>
          </a:prstGeom>
          <a:noFill/>
        </p:spPr>
        <p:txBody>
          <a:bodyPr wrap="none" rtlCol="0">
            <a:spAutoFit/>
          </a:bodyPr>
          <a:lstStyle/>
          <a:p>
            <a:r>
              <a:rPr lang="ja-JP" altLang="en-US" sz="2800"/>
              <a:t>重要性：投資家や経営者などの意思決定の材料になる</a:t>
            </a:r>
            <a:endParaRPr kumimoji="1" lang="ja-JP" altLang="en-US" sz="2800"/>
          </a:p>
        </p:txBody>
      </p:sp>
      <p:sp>
        <p:nvSpPr>
          <p:cNvPr id="9" name="下矢印 8">
            <a:extLst>
              <a:ext uri="{FF2B5EF4-FFF2-40B4-BE49-F238E27FC236}">
                <a16:creationId xmlns:a16="http://schemas.microsoft.com/office/drawing/2014/main" id="{8C0B1D81-338B-3564-E992-F329C025B511}"/>
              </a:ext>
            </a:extLst>
          </p:cNvPr>
          <p:cNvSpPr/>
          <p:nvPr/>
        </p:nvSpPr>
        <p:spPr>
          <a:xfrm>
            <a:off x="5358061" y="3617749"/>
            <a:ext cx="555327" cy="464295"/>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C303D00A-DC63-54F7-3C78-6EF5365D230D}"/>
              </a:ext>
            </a:extLst>
          </p:cNvPr>
          <p:cNvSpPr txBox="1"/>
          <p:nvPr/>
        </p:nvSpPr>
        <p:spPr>
          <a:xfrm>
            <a:off x="1784347" y="4429556"/>
            <a:ext cx="7702750" cy="523220"/>
          </a:xfrm>
          <a:prstGeom prst="rect">
            <a:avLst/>
          </a:prstGeom>
          <a:noFill/>
        </p:spPr>
        <p:txBody>
          <a:bodyPr wrap="none" rtlCol="0">
            <a:spAutoFit/>
          </a:bodyPr>
          <a:lstStyle/>
          <a:p>
            <a:r>
              <a:rPr kumimoji="1" lang="en-US" altLang="ja-JP" sz="2800" dirty="0"/>
              <a:t>AI</a:t>
            </a:r>
            <a:r>
              <a:rPr kumimoji="1" lang="ja-JP" altLang="en-US" sz="2800"/>
              <a:t>や機械学習を用いての予測が期待されている</a:t>
            </a:r>
          </a:p>
        </p:txBody>
      </p:sp>
      <p:sp>
        <p:nvSpPr>
          <p:cNvPr id="11" name="テキスト ボックス 10">
            <a:extLst>
              <a:ext uri="{FF2B5EF4-FFF2-40B4-BE49-F238E27FC236}">
                <a16:creationId xmlns:a16="http://schemas.microsoft.com/office/drawing/2014/main" id="{98D1BC72-0DEF-6FB4-C625-D280972FDC36}"/>
              </a:ext>
            </a:extLst>
          </p:cNvPr>
          <p:cNvSpPr txBox="1"/>
          <p:nvPr/>
        </p:nvSpPr>
        <p:spPr>
          <a:xfrm>
            <a:off x="154730" y="6071561"/>
            <a:ext cx="12037270" cy="523220"/>
          </a:xfrm>
          <a:prstGeom prst="rect">
            <a:avLst/>
          </a:prstGeom>
          <a:noFill/>
        </p:spPr>
        <p:txBody>
          <a:bodyPr wrap="none" rtlCol="0">
            <a:spAutoFit/>
          </a:bodyPr>
          <a:lstStyle/>
          <a:p>
            <a:r>
              <a:rPr kumimoji="1" lang="ja-JP" altLang="en-US" sz="2800"/>
              <a:t>今回：</a:t>
            </a:r>
            <a:r>
              <a:rPr kumimoji="1" lang="en-US" altLang="ja-JP" sz="2800" dirty="0"/>
              <a:t>NTT</a:t>
            </a:r>
            <a:r>
              <a:rPr kumimoji="1" lang="ja-JP" altLang="en-US" sz="2800"/>
              <a:t>の株価データを用いて時系列データの予測モデルについて構築</a:t>
            </a:r>
          </a:p>
        </p:txBody>
      </p:sp>
      <p:sp>
        <p:nvSpPr>
          <p:cNvPr id="12" name="下矢印 11">
            <a:extLst>
              <a:ext uri="{FF2B5EF4-FFF2-40B4-BE49-F238E27FC236}">
                <a16:creationId xmlns:a16="http://schemas.microsoft.com/office/drawing/2014/main" id="{032865D5-9166-57A9-3A13-63D1A4ED602A}"/>
              </a:ext>
            </a:extLst>
          </p:cNvPr>
          <p:cNvSpPr/>
          <p:nvPr/>
        </p:nvSpPr>
        <p:spPr>
          <a:xfrm>
            <a:off x="5358059" y="5300289"/>
            <a:ext cx="555327" cy="464295"/>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32228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80FAAA-1A47-C5D5-0960-06E046880982}"/>
              </a:ext>
            </a:extLst>
          </p:cNvPr>
          <p:cNvSpPr>
            <a:spLocks noGrp="1"/>
          </p:cNvSpPr>
          <p:nvPr>
            <p:ph type="title"/>
          </p:nvPr>
        </p:nvSpPr>
        <p:spPr>
          <a:xfrm>
            <a:off x="0" y="1"/>
            <a:ext cx="12192000" cy="1251284"/>
          </a:xfrm>
        </p:spPr>
        <p:style>
          <a:lnRef idx="1">
            <a:schemeClr val="dk1"/>
          </a:lnRef>
          <a:fillRef idx="2">
            <a:schemeClr val="dk1"/>
          </a:fillRef>
          <a:effectRef idx="1">
            <a:schemeClr val="dk1"/>
          </a:effectRef>
          <a:fontRef idx="minor">
            <a:schemeClr val="dk1"/>
          </a:fontRef>
        </p:style>
        <p:txBody>
          <a:bodyPr/>
          <a:lstStyle/>
          <a:p>
            <a:pPr algn="ctr"/>
            <a:r>
              <a:rPr kumimoji="1" lang="ja-JP" altLang="en-US"/>
              <a:t>まとめ・今後の展望</a:t>
            </a:r>
          </a:p>
        </p:txBody>
      </p:sp>
      <p:sp>
        <p:nvSpPr>
          <p:cNvPr id="3" name="テキスト ボックス 2">
            <a:extLst>
              <a:ext uri="{FF2B5EF4-FFF2-40B4-BE49-F238E27FC236}">
                <a16:creationId xmlns:a16="http://schemas.microsoft.com/office/drawing/2014/main" id="{F3E223BF-1355-0FAF-63CF-0E882CA1B25B}"/>
              </a:ext>
            </a:extLst>
          </p:cNvPr>
          <p:cNvSpPr txBox="1"/>
          <p:nvPr/>
        </p:nvSpPr>
        <p:spPr>
          <a:xfrm>
            <a:off x="1271336" y="1540042"/>
            <a:ext cx="9649327" cy="1200329"/>
          </a:xfrm>
          <a:prstGeom prst="rect">
            <a:avLst/>
          </a:prstGeom>
          <a:noFill/>
        </p:spPr>
        <p:txBody>
          <a:bodyPr wrap="square" rtlCol="0">
            <a:spAutoFit/>
          </a:bodyPr>
          <a:lstStyle/>
          <a:p>
            <a:pPr algn="ctr"/>
            <a:r>
              <a:rPr kumimoji="1" lang="ja-JP" altLang="en-US" sz="2400"/>
              <a:t>目的：</a:t>
            </a:r>
            <a:r>
              <a:rPr lang="en" altLang="ja-JP" sz="2400" dirty="0"/>
              <a:t>NTT</a:t>
            </a:r>
            <a:r>
              <a:rPr lang="ja-JP" altLang="en-US" sz="2400"/>
              <a:t>の株価データを用いた時系列予測モデルの構築を通じて、</a:t>
            </a:r>
            <a:endParaRPr lang="en-US" altLang="ja-JP" sz="2400" dirty="0"/>
          </a:p>
          <a:p>
            <a:pPr algn="ctr"/>
            <a:r>
              <a:rPr lang="en" altLang="ja-JP" sz="2400" dirty="0"/>
              <a:t>EDA</a:t>
            </a:r>
            <a:r>
              <a:rPr lang="ja-JP" altLang="en-US" sz="2400"/>
              <a:t>から精度検証までの一連の流れを実践し、</a:t>
            </a:r>
            <a:endParaRPr lang="en-US" altLang="ja-JP" sz="2400" dirty="0"/>
          </a:p>
          <a:p>
            <a:pPr algn="ctr"/>
            <a:r>
              <a:rPr lang="ja-JP" altLang="en-US" sz="2400"/>
              <a:t>機械学習による株価予測の実務応用力を養うこと</a:t>
            </a:r>
            <a:endParaRPr kumimoji="1" lang="ja-JP" altLang="en-US" sz="2400"/>
          </a:p>
        </p:txBody>
      </p:sp>
      <p:sp>
        <p:nvSpPr>
          <p:cNvPr id="4" name="テキスト ボックス 3">
            <a:extLst>
              <a:ext uri="{FF2B5EF4-FFF2-40B4-BE49-F238E27FC236}">
                <a16:creationId xmlns:a16="http://schemas.microsoft.com/office/drawing/2014/main" id="{7AC8585A-C499-12AD-9761-8CFDC4CAEC94}"/>
              </a:ext>
            </a:extLst>
          </p:cNvPr>
          <p:cNvSpPr txBox="1"/>
          <p:nvPr/>
        </p:nvSpPr>
        <p:spPr>
          <a:xfrm>
            <a:off x="513475" y="3429000"/>
            <a:ext cx="2401619" cy="523220"/>
          </a:xfrm>
          <a:prstGeom prst="rect">
            <a:avLst/>
          </a:prstGeom>
          <a:noFill/>
        </p:spPr>
        <p:txBody>
          <a:bodyPr wrap="none" rtlCol="0">
            <a:spAutoFit/>
          </a:bodyPr>
          <a:lstStyle/>
          <a:p>
            <a:r>
              <a:rPr kumimoji="1" lang="en-US" altLang="ja-JP" sz="2800" dirty="0"/>
              <a:t>ARIMA</a:t>
            </a:r>
            <a:r>
              <a:rPr kumimoji="1" lang="ja-JP" altLang="en-US" sz="2800"/>
              <a:t>モデル</a:t>
            </a:r>
          </a:p>
        </p:txBody>
      </p:sp>
      <p:cxnSp>
        <p:nvCxnSpPr>
          <p:cNvPr id="6" name="直線矢印コネクタ 5">
            <a:extLst>
              <a:ext uri="{FF2B5EF4-FFF2-40B4-BE49-F238E27FC236}">
                <a16:creationId xmlns:a16="http://schemas.microsoft.com/office/drawing/2014/main" id="{B9205CE2-978C-3228-2844-E9BC57BFAA39}"/>
              </a:ext>
            </a:extLst>
          </p:cNvPr>
          <p:cNvCxnSpPr>
            <a:cxnSpLocks/>
          </p:cNvCxnSpPr>
          <p:nvPr/>
        </p:nvCxnSpPr>
        <p:spPr>
          <a:xfrm>
            <a:off x="3200400" y="3659832"/>
            <a:ext cx="567890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テキスト ボックス 6">
            <a:extLst>
              <a:ext uri="{FF2B5EF4-FFF2-40B4-BE49-F238E27FC236}">
                <a16:creationId xmlns:a16="http://schemas.microsoft.com/office/drawing/2014/main" id="{79B8072B-2A29-CAAD-F90F-C094C6C4AF38}"/>
              </a:ext>
            </a:extLst>
          </p:cNvPr>
          <p:cNvSpPr txBox="1"/>
          <p:nvPr/>
        </p:nvSpPr>
        <p:spPr>
          <a:xfrm>
            <a:off x="9103781" y="3398222"/>
            <a:ext cx="2574744" cy="523220"/>
          </a:xfrm>
          <a:prstGeom prst="rect">
            <a:avLst/>
          </a:prstGeom>
          <a:noFill/>
        </p:spPr>
        <p:txBody>
          <a:bodyPr wrap="none" rtlCol="0">
            <a:spAutoFit/>
          </a:bodyPr>
          <a:lstStyle/>
          <a:p>
            <a:r>
              <a:rPr kumimoji="1" lang="en-US" altLang="ja-JP" sz="2800" dirty="0"/>
              <a:t>Prophet</a:t>
            </a:r>
            <a:r>
              <a:rPr kumimoji="1" lang="ja-JP" altLang="en-US" sz="2800"/>
              <a:t>モデル</a:t>
            </a:r>
          </a:p>
        </p:txBody>
      </p:sp>
      <p:sp>
        <p:nvSpPr>
          <p:cNvPr id="9" name="テキスト ボックス 8">
            <a:extLst>
              <a:ext uri="{FF2B5EF4-FFF2-40B4-BE49-F238E27FC236}">
                <a16:creationId xmlns:a16="http://schemas.microsoft.com/office/drawing/2014/main" id="{27603F57-7172-0BEB-257F-01CD13E258DC}"/>
              </a:ext>
            </a:extLst>
          </p:cNvPr>
          <p:cNvSpPr txBox="1"/>
          <p:nvPr/>
        </p:nvSpPr>
        <p:spPr>
          <a:xfrm>
            <a:off x="3404515" y="3802059"/>
            <a:ext cx="5109091" cy="461665"/>
          </a:xfrm>
          <a:prstGeom prst="rect">
            <a:avLst/>
          </a:prstGeom>
          <a:noFill/>
        </p:spPr>
        <p:txBody>
          <a:bodyPr wrap="none" rtlCol="0">
            <a:spAutoFit/>
          </a:bodyPr>
          <a:lstStyle/>
          <a:p>
            <a:r>
              <a:rPr kumimoji="1" lang="ja-JP" altLang="en-US" sz="2400"/>
              <a:t>トレンドや外部要因を考慮しにくい</a:t>
            </a:r>
          </a:p>
        </p:txBody>
      </p:sp>
      <p:sp>
        <p:nvSpPr>
          <p:cNvPr id="10" name="テキスト ボックス 9">
            <a:extLst>
              <a:ext uri="{FF2B5EF4-FFF2-40B4-BE49-F238E27FC236}">
                <a16:creationId xmlns:a16="http://schemas.microsoft.com/office/drawing/2014/main" id="{6E088349-B3B9-D43D-F0CA-1B394C9EFBAD}"/>
              </a:ext>
            </a:extLst>
          </p:cNvPr>
          <p:cNvSpPr txBox="1"/>
          <p:nvPr/>
        </p:nvSpPr>
        <p:spPr>
          <a:xfrm>
            <a:off x="1271336" y="4918086"/>
            <a:ext cx="1107996" cy="461665"/>
          </a:xfrm>
          <a:prstGeom prst="rect">
            <a:avLst/>
          </a:prstGeom>
          <a:noFill/>
        </p:spPr>
        <p:txBody>
          <a:bodyPr wrap="none" rtlCol="0">
            <a:spAutoFit/>
          </a:bodyPr>
          <a:lstStyle/>
          <a:p>
            <a:r>
              <a:rPr kumimoji="1" lang="ja-JP" altLang="en-US" sz="2400"/>
              <a:t>結果：</a:t>
            </a:r>
          </a:p>
        </p:txBody>
      </p:sp>
      <p:sp>
        <p:nvSpPr>
          <p:cNvPr id="11" name="テキスト ボックス 10">
            <a:extLst>
              <a:ext uri="{FF2B5EF4-FFF2-40B4-BE49-F238E27FC236}">
                <a16:creationId xmlns:a16="http://schemas.microsoft.com/office/drawing/2014/main" id="{63D9EF3A-B77E-32C2-EDEE-66D4172F9075}"/>
              </a:ext>
            </a:extLst>
          </p:cNvPr>
          <p:cNvSpPr txBox="1"/>
          <p:nvPr/>
        </p:nvSpPr>
        <p:spPr>
          <a:xfrm>
            <a:off x="2503817" y="4918086"/>
            <a:ext cx="2954655" cy="461665"/>
          </a:xfrm>
          <a:prstGeom prst="rect">
            <a:avLst/>
          </a:prstGeom>
          <a:noFill/>
        </p:spPr>
        <p:txBody>
          <a:bodyPr wrap="none" rtlCol="0">
            <a:spAutoFit/>
          </a:bodyPr>
          <a:lstStyle/>
          <a:p>
            <a:r>
              <a:rPr kumimoji="1" lang="ja-JP" altLang="en-US" sz="2400"/>
              <a:t>予測精度が向上した</a:t>
            </a:r>
          </a:p>
        </p:txBody>
      </p:sp>
      <p:sp>
        <p:nvSpPr>
          <p:cNvPr id="12" name="テキスト ボックス 11">
            <a:extLst>
              <a:ext uri="{FF2B5EF4-FFF2-40B4-BE49-F238E27FC236}">
                <a16:creationId xmlns:a16="http://schemas.microsoft.com/office/drawing/2014/main" id="{1DB1AA1F-CB0E-0058-D9D2-1E847A0A6FCB}"/>
              </a:ext>
            </a:extLst>
          </p:cNvPr>
          <p:cNvSpPr txBox="1"/>
          <p:nvPr/>
        </p:nvSpPr>
        <p:spPr>
          <a:xfrm>
            <a:off x="6039852" y="4644716"/>
            <a:ext cx="2473754" cy="461665"/>
          </a:xfrm>
          <a:prstGeom prst="rect">
            <a:avLst/>
          </a:prstGeom>
          <a:noFill/>
        </p:spPr>
        <p:txBody>
          <a:bodyPr wrap="none" rtlCol="0">
            <a:spAutoFit/>
          </a:bodyPr>
          <a:lstStyle/>
          <a:p>
            <a:r>
              <a:rPr lang="en-US" altLang="ja-JP" sz="2400" dirty="0"/>
              <a:t>RMSE</a:t>
            </a:r>
            <a:r>
              <a:rPr kumimoji="1" lang="ja-JP" altLang="en-US" sz="2400"/>
              <a:t>：</a:t>
            </a:r>
            <a:r>
              <a:rPr lang="en-US" altLang="ja-JP" sz="2400" dirty="0"/>
              <a:t>37.5542</a:t>
            </a:r>
            <a:endParaRPr kumimoji="1" lang="ja-JP" altLang="en-US" sz="2400"/>
          </a:p>
        </p:txBody>
      </p:sp>
      <p:sp>
        <p:nvSpPr>
          <p:cNvPr id="13" name="テキスト ボックス 12">
            <a:extLst>
              <a:ext uri="{FF2B5EF4-FFF2-40B4-BE49-F238E27FC236}">
                <a16:creationId xmlns:a16="http://schemas.microsoft.com/office/drawing/2014/main" id="{A19B3DA6-F3AB-2D6A-7811-257CF59FFC24}"/>
              </a:ext>
            </a:extLst>
          </p:cNvPr>
          <p:cNvSpPr txBox="1"/>
          <p:nvPr/>
        </p:nvSpPr>
        <p:spPr>
          <a:xfrm>
            <a:off x="6166434" y="5317958"/>
            <a:ext cx="2274982" cy="461665"/>
          </a:xfrm>
          <a:prstGeom prst="rect">
            <a:avLst/>
          </a:prstGeom>
          <a:noFill/>
        </p:spPr>
        <p:txBody>
          <a:bodyPr wrap="none" rtlCol="0">
            <a:spAutoFit/>
          </a:bodyPr>
          <a:lstStyle/>
          <a:p>
            <a:r>
              <a:rPr lang="en-US" altLang="ja-JP" sz="2400" dirty="0"/>
              <a:t>MAE</a:t>
            </a:r>
            <a:r>
              <a:rPr kumimoji="1" lang="ja-JP" altLang="en-US" sz="2400"/>
              <a:t>：</a:t>
            </a:r>
            <a:r>
              <a:rPr kumimoji="1" lang="en-US" altLang="ja-JP" sz="2400" dirty="0"/>
              <a:t>26.3183</a:t>
            </a:r>
            <a:endParaRPr kumimoji="1" lang="ja-JP" altLang="en-US" sz="2400"/>
          </a:p>
        </p:txBody>
      </p:sp>
      <p:cxnSp>
        <p:nvCxnSpPr>
          <p:cNvPr id="14" name="直線矢印コネクタ 13">
            <a:extLst>
              <a:ext uri="{FF2B5EF4-FFF2-40B4-BE49-F238E27FC236}">
                <a16:creationId xmlns:a16="http://schemas.microsoft.com/office/drawing/2014/main" id="{CB338DB3-02F6-4653-3069-729581796D86}"/>
              </a:ext>
            </a:extLst>
          </p:cNvPr>
          <p:cNvCxnSpPr>
            <a:cxnSpLocks/>
          </p:cNvCxnSpPr>
          <p:nvPr/>
        </p:nvCxnSpPr>
        <p:spPr>
          <a:xfrm>
            <a:off x="8513606" y="5230166"/>
            <a:ext cx="111653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テキスト ボックス 15">
            <a:extLst>
              <a:ext uri="{FF2B5EF4-FFF2-40B4-BE49-F238E27FC236}">
                <a16:creationId xmlns:a16="http://schemas.microsoft.com/office/drawing/2014/main" id="{F2C06DDA-C942-C0EB-1988-55EF15B876CD}"/>
              </a:ext>
            </a:extLst>
          </p:cNvPr>
          <p:cNvSpPr txBox="1"/>
          <p:nvPr/>
        </p:nvSpPr>
        <p:spPr>
          <a:xfrm>
            <a:off x="9630145" y="4575804"/>
            <a:ext cx="2473754" cy="461665"/>
          </a:xfrm>
          <a:prstGeom prst="rect">
            <a:avLst/>
          </a:prstGeom>
          <a:noFill/>
        </p:spPr>
        <p:txBody>
          <a:bodyPr wrap="none" rtlCol="0">
            <a:spAutoFit/>
          </a:bodyPr>
          <a:lstStyle/>
          <a:p>
            <a:r>
              <a:rPr kumimoji="1" lang="en-US" altLang="ja-JP" sz="2400" dirty="0"/>
              <a:t>RMSE</a:t>
            </a:r>
            <a:r>
              <a:rPr kumimoji="1" lang="ja-JP" altLang="en-US" sz="2400"/>
              <a:t>：</a:t>
            </a:r>
            <a:r>
              <a:rPr lang="en-US" altLang="ja-JP" sz="2400" dirty="0"/>
              <a:t>20.9449</a:t>
            </a:r>
            <a:endParaRPr kumimoji="1" lang="ja-JP" altLang="en-US" sz="2400"/>
          </a:p>
        </p:txBody>
      </p:sp>
      <p:sp>
        <p:nvSpPr>
          <p:cNvPr id="17" name="テキスト ボックス 16">
            <a:extLst>
              <a:ext uri="{FF2B5EF4-FFF2-40B4-BE49-F238E27FC236}">
                <a16:creationId xmlns:a16="http://schemas.microsoft.com/office/drawing/2014/main" id="{29AC5232-B321-A041-FBE3-3C939F78D18F}"/>
              </a:ext>
            </a:extLst>
          </p:cNvPr>
          <p:cNvSpPr txBox="1"/>
          <p:nvPr/>
        </p:nvSpPr>
        <p:spPr>
          <a:xfrm>
            <a:off x="9783172" y="5317958"/>
            <a:ext cx="2274982" cy="461665"/>
          </a:xfrm>
          <a:prstGeom prst="rect">
            <a:avLst/>
          </a:prstGeom>
          <a:noFill/>
        </p:spPr>
        <p:txBody>
          <a:bodyPr wrap="none" rtlCol="0">
            <a:spAutoFit/>
          </a:bodyPr>
          <a:lstStyle/>
          <a:p>
            <a:r>
              <a:rPr kumimoji="1" lang="en-US" altLang="ja-JP" sz="2400" dirty="0"/>
              <a:t>MAE</a:t>
            </a:r>
            <a:r>
              <a:rPr kumimoji="1" lang="ja-JP" altLang="en-US" sz="2400"/>
              <a:t>：</a:t>
            </a:r>
            <a:r>
              <a:rPr lang="en-US" altLang="ja-JP" sz="2400" dirty="0"/>
              <a:t>16.6487</a:t>
            </a:r>
            <a:endParaRPr kumimoji="1" lang="ja-JP" altLang="en-US" sz="2400"/>
          </a:p>
        </p:txBody>
      </p:sp>
      <p:sp>
        <p:nvSpPr>
          <p:cNvPr id="18" name="テキスト ボックス 17">
            <a:extLst>
              <a:ext uri="{FF2B5EF4-FFF2-40B4-BE49-F238E27FC236}">
                <a16:creationId xmlns:a16="http://schemas.microsoft.com/office/drawing/2014/main" id="{CEE7893B-6E61-E527-9870-82A8D72E4F72}"/>
              </a:ext>
            </a:extLst>
          </p:cNvPr>
          <p:cNvSpPr txBox="1"/>
          <p:nvPr/>
        </p:nvSpPr>
        <p:spPr>
          <a:xfrm>
            <a:off x="389693" y="6025940"/>
            <a:ext cx="2339102" cy="523220"/>
          </a:xfrm>
          <a:prstGeom prst="rect">
            <a:avLst/>
          </a:prstGeom>
          <a:noFill/>
        </p:spPr>
        <p:txBody>
          <a:bodyPr wrap="none" rtlCol="0">
            <a:spAutoFit/>
          </a:bodyPr>
          <a:lstStyle/>
          <a:p>
            <a:r>
              <a:rPr kumimoji="1" lang="ja-JP" altLang="en-US" sz="2800"/>
              <a:t>今後の展望：</a:t>
            </a:r>
          </a:p>
        </p:txBody>
      </p:sp>
      <p:sp>
        <p:nvSpPr>
          <p:cNvPr id="19" name="テキスト ボックス 18">
            <a:extLst>
              <a:ext uri="{FF2B5EF4-FFF2-40B4-BE49-F238E27FC236}">
                <a16:creationId xmlns:a16="http://schemas.microsoft.com/office/drawing/2014/main" id="{73E86088-6BC1-FED1-45FD-71A868646B26}"/>
              </a:ext>
            </a:extLst>
          </p:cNvPr>
          <p:cNvSpPr txBox="1"/>
          <p:nvPr/>
        </p:nvSpPr>
        <p:spPr>
          <a:xfrm>
            <a:off x="1559244" y="5972126"/>
            <a:ext cx="9719105" cy="830997"/>
          </a:xfrm>
          <a:prstGeom prst="rect">
            <a:avLst/>
          </a:prstGeom>
          <a:noFill/>
        </p:spPr>
        <p:txBody>
          <a:bodyPr wrap="square" rtlCol="0">
            <a:spAutoFit/>
          </a:bodyPr>
          <a:lstStyle/>
          <a:p>
            <a:pPr algn="ctr"/>
            <a:r>
              <a:rPr lang="ja-JP" altLang="en-US" sz="2400"/>
              <a:t>時系列データにおける長期依存関係を捉えるのが</a:t>
            </a:r>
            <a:endParaRPr lang="en-US" altLang="ja-JP" sz="2400" dirty="0"/>
          </a:p>
          <a:p>
            <a:pPr algn="ctr"/>
            <a:r>
              <a:rPr lang="ja-JP" altLang="en-US" sz="2400"/>
              <a:t>得意な</a:t>
            </a:r>
            <a:r>
              <a:rPr lang="en" altLang="ja-JP" sz="2400" b="1" dirty="0"/>
              <a:t>LSTM</a:t>
            </a:r>
            <a:r>
              <a:rPr lang="ja-JP" altLang="en-US" sz="2400" b="1"/>
              <a:t>などの深層学習モデル</a:t>
            </a:r>
            <a:r>
              <a:rPr lang="ja-JP" altLang="en-US" sz="2400"/>
              <a:t>を導入する</a:t>
            </a:r>
            <a:endParaRPr kumimoji="1" lang="ja-JP" altLang="en-US"/>
          </a:p>
        </p:txBody>
      </p:sp>
    </p:spTree>
    <p:extLst>
      <p:ext uri="{BB962C8B-B14F-4D97-AF65-F5344CB8AC3E}">
        <p14:creationId xmlns:p14="http://schemas.microsoft.com/office/powerpoint/2010/main" val="2941339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C0D051-5BFF-A13D-D5FD-CBFD38645B75}"/>
              </a:ext>
            </a:extLst>
          </p:cNvPr>
          <p:cNvSpPr>
            <a:spLocks noGrp="1"/>
          </p:cNvSpPr>
          <p:nvPr>
            <p:ph type="title"/>
          </p:nvPr>
        </p:nvSpPr>
        <p:spPr>
          <a:xfrm>
            <a:off x="0" y="0"/>
            <a:ext cx="12192000" cy="1325563"/>
          </a:xfrm>
        </p:spPr>
        <p:style>
          <a:lnRef idx="1">
            <a:schemeClr val="dk1"/>
          </a:lnRef>
          <a:fillRef idx="2">
            <a:schemeClr val="dk1"/>
          </a:fillRef>
          <a:effectRef idx="1">
            <a:schemeClr val="dk1"/>
          </a:effectRef>
          <a:fontRef idx="minor">
            <a:schemeClr val="dk1"/>
          </a:fontRef>
        </p:style>
        <p:txBody>
          <a:bodyPr/>
          <a:lstStyle/>
          <a:p>
            <a:pPr algn="ctr"/>
            <a:r>
              <a:rPr lang="en" altLang="ja-JP" dirty="0"/>
              <a:t>EDA</a:t>
            </a:r>
            <a:r>
              <a:rPr lang="ja-JP" altLang="en-US"/>
              <a:t>の結果と課題の抽出</a:t>
            </a:r>
            <a:endParaRPr kumimoji="1" lang="ja-JP" altLang="en-US"/>
          </a:p>
        </p:txBody>
      </p:sp>
      <p:sp>
        <p:nvSpPr>
          <p:cNvPr id="3" name="テキスト ボックス 2">
            <a:extLst>
              <a:ext uri="{FF2B5EF4-FFF2-40B4-BE49-F238E27FC236}">
                <a16:creationId xmlns:a16="http://schemas.microsoft.com/office/drawing/2014/main" id="{5191A057-2EA5-5965-13A8-A58BC20918A7}"/>
              </a:ext>
            </a:extLst>
          </p:cNvPr>
          <p:cNvSpPr txBox="1"/>
          <p:nvPr/>
        </p:nvSpPr>
        <p:spPr>
          <a:xfrm>
            <a:off x="491810" y="2254170"/>
            <a:ext cx="10553700" cy="523220"/>
          </a:xfrm>
          <a:prstGeom prst="rect">
            <a:avLst/>
          </a:prstGeom>
          <a:noFill/>
        </p:spPr>
        <p:txBody>
          <a:bodyPr wrap="square" rtlCol="0">
            <a:spAutoFit/>
          </a:bodyPr>
          <a:lstStyle/>
          <a:p>
            <a:r>
              <a:rPr kumimoji="1" lang="ja-JP" altLang="en-US" sz="2800"/>
              <a:t>・</a:t>
            </a:r>
            <a:r>
              <a:rPr kumimoji="1" lang="en-US" altLang="ja-JP" sz="2800" dirty="0"/>
              <a:t>CSV</a:t>
            </a:r>
            <a:r>
              <a:rPr kumimoji="1" lang="ja-JP" altLang="en-US" sz="2800"/>
              <a:t>の読み込みに関して文字化けがあったので</a:t>
            </a:r>
            <a:r>
              <a:rPr kumimoji="1" lang="en-US" altLang="ja-JP" sz="2800" dirty="0"/>
              <a:t>,</a:t>
            </a:r>
            <a:r>
              <a:rPr lang="en-US" altLang="ja-JP" sz="2800" dirty="0"/>
              <a:t>UTF-8</a:t>
            </a:r>
            <a:r>
              <a:rPr lang="ja-JP" altLang="en-US" sz="2800"/>
              <a:t>を指定</a:t>
            </a:r>
            <a:endParaRPr kumimoji="1" lang="ja-JP" altLang="en-US" sz="2800"/>
          </a:p>
        </p:txBody>
      </p:sp>
      <p:sp>
        <p:nvSpPr>
          <p:cNvPr id="4" name="テキスト ボックス 3">
            <a:extLst>
              <a:ext uri="{FF2B5EF4-FFF2-40B4-BE49-F238E27FC236}">
                <a16:creationId xmlns:a16="http://schemas.microsoft.com/office/drawing/2014/main" id="{2401DB56-DF9F-428C-B6F1-ACA10B4BE88E}"/>
              </a:ext>
            </a:extLst>
          </p:cNvPr>
          <p:cNvSpPr txBox="1"/>
          <p:nvPr/>
        </p:nvSpPr>
        <p:spPr>
          <a:xfrm>
            <a:off x="491810" y="3429000"/>
            <a:ext cx="9450023" cy="523220"/>
          </a:xfrm>
          <a:prstGeom prst="rect">
            <a:avLst/>
          </a:prstGeom>
          <a:noFill/>
        </p:spPr>
        <p:txBody>
          <a:bodyPr wrap="none" rtlCol="0">
            <a:spAutoFit/>
          </a:bodyPr>
          <a:lstStyle/>
          <a:p>
            <a:r>
              <a:rPr kumimoji="1" lang="ja-JP" altLang="en-US" sz="2800"/>
              <a:t>・データの先頭５列</a:t>
            </a:r>
            <a:r>
              <a:rPr kumimoji="1" lang="en-US" altLang="ja-JP" sz="2800" dirty="0"/>
              <a:t>,</a:t>
            </a:r>
            <a:r>
              <a:rPr kumimoji="1" lang="ja-JP" altLang="en-US" sz="2800"/>
              <a:t>データの型</a:t>
            </a:r>
            <a:r>
              <a:rPr kumimoji="1" lang="en-US" altLang="ja-JP" sz="2800" dirty="0"/>
              <a:t>,</a:t>
            </a:r>
            <a:r>
              <a:rPr lang="ja-JP" altLang="en-US" sz="2800"/>
              <a:t> それぞれの統計量</a:t>
            </a:r>
            <a:r>
              <a:rPr kumimoji="1" lang="ja-JP" altLang="en-US" sz="2800"/>
              <a:t>の確認</a:t>
            </a:r>
          </a:p>
        </p:txBody>
      </p:sp>
      <p:sp>
        <p:nvSpPr>
          <p:cNvPr id="8" name="テキスト ボックス 7">
            <a:extLst>
              <a:ext uri="{FF2B5EF4-FFF2-40B4-BE49-F238E27FC236}">
                <a16:creationId xmlns:a16="http://schemas.microsoft.com/office/drawing/2014/main" id="{EC0B0096-33C0-59CC-71FA-B62AFDF9130F}"/>
              </a:ext>
            </a:extLst>
          </p:cNvPr>
          <p:cNvSpPr txBox="1"/>
          <p:nvPr/>
        </p:nvSpPr>
        <p:spPr>
          <a:xfrm>
            <a:off x="491810" y="4603830"/>
            <a:ext cx="7192995" cy="523220"/>
          </a:xfrm>
          <a:prstGeom prst="rect">
            <a:avLst/>
          </a:prstGeom>
          <a:noFill/>
        </p:spPr>
        <p:txBody>
          <a:bodyPr wrap="none" rtlCol="0">
            <a:spAutoFit/>
          </a:bodyPr>
          <a:lstStyle/>
          <a:p>
            <a:r>
              <a:rPr kumimoji="1" lang="ja-JP" altLang="en-US" sz="2800"/>
              <a:t>・終値の推移</a:t>
            </a:r>
            <a:r>
              <a:rPr kumimoji="1" lang="en-US" altLang="ja-JP" sz="2800" dirty="0"/>
              <a:t>,</a:t>
            </a:r>
            <a:r>
              <a:rPr kumimoji="1" lang="ja-JP" altLang="en-US" sz="2800"/>
              <a:t>変化率の推移</a:t>
            </a:r>
            <a:r>
              <a:rPr kumimoji="1" lang="en-US" altLang="ja-JP" sz="2800" dirty="0"/>
              <a:t>,</a:t>
            </a:r>
            <a:r>
              <a:rPr kumimoji="1" lang="ja-JP" altLang="en-US" sz="2800"/>
              <a:t>移動平均の確認</a:t>
            </a:r>
          </a:p>
        </p:txBody>
      </p:sp>
      <p:sp>
        <p:nvSpPr>
          <p:cNvPr id="9" name="テキスト ボックス 8">
            <a:extLst>
              <a:ext uri="{FF2B5EF4-FFF2-40B4-BE49-F238E27FC236}">
                <a16:creationId xmlns:a16="http://schemas.microsoft.com/office/drawing/2014/main" id="{FCC4AF54-A534-9A75-9923-2E8837E13BBE}"/>
              </a:ext>
            </a:extLst>
          </p:cNvPr>
          <p:cNvSpPr txBox="1"/>
          <p:nvPr/>
        </p:nvSpPr>
        <p:spPr>
          <a:xfrm>
            <a:off x="491810" y="5778660"/>
            <a:ext cx="7552067" cy="523220"/>
          </a:xfrm>
          <a:prstGeom prst="rect">
            <a:avLst/>
          </a:prstGeom>
          <a:noFill/>
        </p:spPr>
        <p:txBody>
          <a:bodyPr wrap="none" rtlCol="0">
            <a:spAutoFit/>
          </a:bodyPr>
          <a:lstStyle/>
          <a:p>
            <a:r>
              <a:rPr kumimoji="1" lang="ja-JP" altLang="en-US" sz="2800"/>
              <a:t>・月毎の平均変化率</a:t>
            </a:r>
            <a:r>
              <a:rPr kumimoji="1" lang="en-US" altLang="ja-JP" sz="2800" dirty="0"/>
              <a:t>,</a:t>
            </a:r>
            <a:r>
              <a:rPr kumimoji="1" lang="ja-JP" altLang="en-US" sz="2800"/>
              <a:t>分布の確認</a:t>
            </a:r>
            <a:r>
              <a:rPr kumimoji="1" lang="en-US" altLang="ja-JP" sz="2800" dirty="0"/>
              <a:t>,</a:t>
            </a:r>
            <a:r>
              <a:rPr kumimoji="1" lang="ja-JP" altLang="en-US" sz="2800"/>
              <a:t>異常値の検出</a:t>
            </a:r>
          </a:p>
        </p:txBody>
      </p:sp>
      <p:sp>
        <p:nvSpPr>
          <p:cNvPr id="10" name="テキスト ボックス 9">
            <a:extLst>
              <a:ext uri="{FF2B5EF4-FFF2-40B4-BE49-F238E27FC236}">
                <a16:creationId xmlns:a16="http://schemas.microsoft.com/office/drawing/2014/main" id="{7EC3308D-34DB-0B3F-B714-E2974A65DEF1}"/>
              </a:ext>
            </a:extLst>
          </p:cNvPr>
          <p:cNvSpPr txBox="1"/>
          <p:nvPr/>
        </p:nvSpPr>
        <p:spPr>
          <a:xfrm>
            <a:off x="491809" y="4603830"/>
            <a:ext cx="7192995" cy="523220"/>
          </a:xfrm>
          <a:prstGeom prst="rect">
            <a:avLst/>
          </a:prstGeom>
          <a:noFill/>
        </p:spPr>
        <p:txBody>
          <a:bodyPr wrap="none" rtlCol="0">
            <a:spAutoFit/>
          </a:bodyPr>
          <a:lstStyle/>
          <a:p>
            <a:r>
              <a:rPr kumimoji="1" lang="ja-JP" altLang="en-US" sz="2800">
                <a:solidFill>
                  <a:srgbClr val="FF0000"/>
                </a:solidFill>
              </a:rPr>
              <a:t>・終値の推移</a:t>
            </a:r>
            <a:r>
              <a:rPr kumimoji="1" lang="en-US" altLang="ja-JP" sz="2800" dirty="0">
                <a:solidFill>
                  <a:srgbClr val="FF0000"/>
                </a:solidFill>
              </a:rPr>
              <a:t>,</a:t>
            </a:r>
            <a:r>
              <a:rPr kumimoji="1" lang="ja-JP" altLang="en-US" sz="2800">
                <a:solidFill>
                  <a:srgbClr val="FF0000"/>
                </a:solidFill>
              </a:rPr>
              <a:t>変化率の推移</a:t>
            </a:r>
            <a:r>
              <a:rPr kumimoji="1" lang="en-US" altLang="ja-JP" sz="2800" dirty="0">
                <a:solidFill>
                  <a:srgbClr val="FF0000"/>
                </a:solidFill>
              </a:rPr>
              <a:t>,</a:t>
            </a:r>
            <a:r>
              <a:rPr kumimoji="1" lang="ja-JP" altLang="en-US" sz="2800">
                <a:solidFill>
                  <a:srgbClr val="FF0000"/>
                </a:solidFill>
              </a:rPr>
              <a:t>移動平均の確認</a:t>
            </a:r>
          </a:p>
        </p:txBody>
      </p:sp>
    </p:spTree>
    <p:extLst>
      <p:ext uri="{BB962C8B-B14F-4D97-AF65-F5344CB8AC3E}">
        <p14:creationId xmlns:p14="http://schemas.microsoft.com/office/powerpoint/2010/main" val="1204076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9492D7-FBDB-6CD6-CB5C-F53C8B8B8E4F}"/>
              </a:ext>
            </a:extLst>
          </p:cNvPr>
          <p:cNvSpPr>
            <a:spLocks noGrp="1"/>
          </p:cNvSpPr>
          <p:nvPr>
            <p:ph type="title"/>
          </p:nvPr>
        </p:nvSpPr>
        <p:spPr>
          <a:xfrm>
            <a:off x="0" y="0"/>
            <a:ext cx="12192000" cy="753979"/>
          </a:xfrm>
        </p:spPr>
        <p:style>
          <a:lnRef idx="1">
            <a:schemeClr val="dk1"/>
          </a:lnRef>
          <a:fillRef idx="2">
            <a:schemeClr val="dk1"/>
          </a:fillRef>
          <a:effectRef idx="1">
            <a:schemeClr val="dk1"/>
          </a:effectRef>
          <a:fontRef idx="minor">
            <a:schemeClr val="dk1"/>
          </a:fontRef>
        </p:style>
        <p:txBody>
          <a:bodyPr>
            <a:normAutofit/>
          </a:bodyPr>
          <a:lstStyle/>
          <a:p>
            <a:pPr algn="ctr"/>
            <a:r>
              <a:rPr kumimoji="1" lang="ja-JP" altLang="en-US" sz="3600"/>
              <a:t>変化率の推移</a:t>
            </a:r>
          </a:p>
        </p:txBody>
      </p:sp>
      <p:pic>
        <p:nvPicPr>
          <p:cNvPr id="3" name="図 2">
            <a:extLst>
              <a:ext uri="{FF2B5EF4-FFF2-40B4-BE49-F238E27FC236}">
                <a16:creationId xmlns:a16="http://schemas.microsoft.com/office/drawing/2014/main" id="{467AD7B3-1A4E-4E89-A8DD-86C0E8BC16F5}"/>
              </a:ext>
            </a:extLst>
          </p:cNvPr>
          <p:cNvPicPr>
            <a:picLocks noChangeAspect="1"/>
          </p:cNvPicPr>
          <p:nvPr/>
        </p:nvPicPr>
        <p:blipFill>
          <a:blip r:embed="rId2"/>
          <a:stretch>
            <a:fillRect/>
          </a:stretch>
        </p:blipFill>
        <p:spPr>
          <a:xfrm>
            <a:off x="697831" y="996259"/>
            <a:ext cx="10796337" cy="4206923"/>
          </a:xfrm>
          <a:prstGeom prst="rect">
            <a:avLst/>
          </a:prstGeom>
        </p:spPr>
      </p:pic>
      <p:sp>
        <p:nvSpPr>
          <p:cNvPr id="4" name="テキスト ボックス 3">
            <a:extLst>
              <a:ext uri="{FF2B5EF4-FFF2-40B4-BE49-F238E27FC236}">
                <a16:creationId xmlns:a16="http://schemas.microsoft.com/office/drawing/2014/main" id="{D45BDAEF-30C1-47FF-DA0A-A4BAAABF14B6}"/>
              </a:ext>
            </a:extLst>
          </p:cNvPr>
          <p:cNvSpPr txBox="1"/>
          <p:nvPr/>
        </p:nvSpPr>
        <p:spPr>
          <a:xfrm>
            <a:off x="2037035" y="5260796"/>
            <a:ext cx="8117928" cy="369332"/>
          </a:xfrm>
          <a:prstGeom prst="rect">
            <a:avLst/>
          </a:prstGeom>
          <a:noFill/>
        </p:spPr>
        <p:txBody>
          <a:bodyPr wrap="none" rtlCol="0">
            <a:spAutoFit/>
          </a:bodyPr>
          <a:lstStyle/>
          <a:p>
            <a:r>
              <a:rPr kumimoji="1" lang="ja-JP" altLang="en-US"/>
              <a:t>・変化率が基本的には</a:t>
            </a:r>
            <a:r>
              <a:rPr kumimoji="1" lang="en-US" altLang="ja-JP" dirty="0"/>
              <a:t>5</a:t>
            </a:r>
            <a:r>
              <a:rPr kumimoji="1" lang="ja-JP" altLang="en-US"/>
              <a:t>％未満に収まっているが</a:t>
            </a:r>
            <a:r>
              <a:rPr kumimoji="1" lang="en-US" altLang="ja-JP" dirty="0"/>
              <a:t>,</a:t>
            </a:r>
            <a:r>
              <a:rPr kumimoji="1" lang="ja-JP" altLang="en-US"/>
              <a:t>時々</a:t>
            </a:r>
            <a:r>
              <a:rPr lang="en-US" altLang="ja-JP" dirty="0"/>
              <a:t>5</a:t>
            </a:r>
            <a:r>
              <a:rPr lang="ja-JP" altLang="en-US"/>
              <a:t>％を超える変動がある</a:t>
            </a:r>
            <a:endParaRPr kumimoji="1" lang="ja-JP" altLang="en-US"/>
          </a:p>
        </p:txBody>
      </p:sp>
      <p:sp>
        <p:nvSpPr>
          <p:cNvPr id="5" name="テキスト ボックス 4">
            <a:extLst>
              <a:ext uri="{FF2B5EF4-FFF2-40B4-BE49-F238E27FC236}">
                <a16:creationId xmlns:a16="http://schemas.microsoft.com/office/drawing/2014/main" id="{52F32DDD-0946-FB4E-33EC-E08F0530D538}"/>
              </a:ext>
            </a:extLst>
          </p:cNvPr>
          <p:cNvSpPr txBox="1"/>
          <p:nvPr/>
        </p:nvSpPr>
        <p:spPr>
          <a:xfrm>
            <a:off x="3579924" y="6093353"/>
            <a:ext cx="5032147" cy="369332"/>
          </a:xfrm>
          <a:prstGeom prst="rect">
            <a:avLst/>
          </a:prstGeom>
          <a:noFill/>
        </p:spPr>
        <p:txBody>
          <a:bodyPr wrap="none" rtlCol="0">
            <a:spAutoFit/>
          </a:bodyPr>
          <a:lstStyle/>
          <a:p>
            <a:r>
              <a:rPr kumimoji="1" lang="ja-JP" altLang="en-US"/>
              <a:t>変化率が５％以上の変動を異常値として扱った</a:t>
            </a:r>
          </a:p>
        </p:txBody>
      </p:sp>
      <p:sp>
        <p:nvSpPr>
          <p:cNvPr id="6" name="下矢印 5">
            <a:extLst>
              <a:ext uri="{FF2B5EF4-FFF2-40B4-BE49-F238E27FC236}">
                <a16:creationId xmlns:a16="http://schemas.microsoft.com/office/drawing/2014/main" id="{DF9F864F-3A0E-396E-8C9A-4734D08021A8}"/>
              </a:ext>
            </a:extLst>
          </p:cNvPr>
          <p:cNvSpPr/>
          <p:nvPr/>
        </p:nvSpPr>
        <p:spPr>
          <a:xfrm>
            <a:off x="5751093" y="5757514"/>
            <a:ext cx="689811" cy="208453"/>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66742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E2E67D-54A8-AAEC-3E83-F6E101A36304}"/>
              </a:ext>
            </a:extLst>
          </p:cNvPr>
          <p:cNvSpPr>
            <a:spLocks noGrp="1"/>
          </p:cNvSpPr>
          <p:nvPr>
            <p:ph type="title"/>
          </p:nvPr>
        </p:nvSpPr>
        <p:spPr>
          <a:xfrm>
            <a:off x="0" y="0"/>
            <a:ext cx="12192000" cy="770021"/>
          </a:xfrm>
        </p:spPr>
        <p:style>
          <a:lnRef idx="1">
            <a:schemeClr val="dk1"/>
          </a:lnRef>
          <a:fillRef idx="2">
            <a:schemeClr val="dk1"/>
          </a:fillRef>
          <a:effectRef idx="1">
            <a:schemeClr val="dk1"/>
          </a:effectRef>
          <a:fontRef idx="minor">
            <a:schemeClr val="dk1"/>
          </a:fontRef>
        </p:style>
        <p:txBody>
          <a:bodyPr>
            <a:normAutofit/>
          </a:bodyPr>
          <a:lstStyle/>
          <a:p>
            <a:pPr algn="ctr"/>
            <a:r>
              <a:rPr lang="ja-JP" altLang="en-US" sz="3600"/>
              <a:t>変化率の分布（ヒストグラム）</a:t>
            </a:r>
            <a:endParaRPr kumimoji="1" lang="ja-JP" altLang="en-US" sz="3600"/>
          </a:p>
        </p:txBody>
      </p:sp>
      <p:pic>
        <p:nvPicPr>
          <p:cNvPr id="8" name="図 7">
            <a:extLst>
              <a:ext uri="{FF2B5EF4-FFF2-40B4-BE49-F238E27FC236}">
                <a16:creationId xmlns:a16="http://schemas.microsoft.com/office/drawing/2014/main" id="{D0715E4E-4537-3F13-7151-83D712E3B5E9}"/>
              </a:ext>
            </a:extLst>
          </p:cNvPr>
          <p:cNvPicPr>
            <a:picLocks noChangeAspect="1"/>
          </p:cNvPicPr>
          <p:nvPr/>
        </p:nvPicPr>
        <p:blipFill>
          <a:blip r:embed="rId2"/>
          <a:stretch>
            <a:fillRect/>
          </a:stretch>
        </p:blipFill>
        <p:spPr>
          <a:xfrm>
            <a:off x="1186396" y="861260"/>
            <a:ext cx="9819208" cy="5366311"/>
          </a:xfrm>
          <a:prstGeom prst="rect">
            <a:avLst/>
          </a:prstGeom>
        </p:spPr>
      </p:pic>
      <p:sp>
        <p:nvSpPr>
          <p:cNvPr id="9" name="テキスト ボックス 8">
            <a:extLst>
              <a:ext uri="{FF2B5EF4-FFF2-40B4-BE49-F238E27FC236}">
                <a16:creationId xmlns:a16="http://schemas.microsoft.com/office/drawing/2014/main" id="{644A6BF2-B393-8909-1C44-186514C2AC84}"/>
              </a:ext>
            </a:extLst>
          </p:cNvPr>
          <p:cNvSpPr txBox="1"/>
          <p:nvPr/>
        </p:nvSpPr>
        <p:spPr>
          <a:xfrm>
            <a:off x="2824413" y="6318810"/>
            <a:ext cx="7263527" cy="461665"/>
          </a:xfrm>
          <a:prstGeom prst="rect">
            <a:avLst/>
          </a:prstGeom>
          <a:noFill/>
        </p:spPr>
        <p:txBody>
          <a:bodyPr wrap="none" rtlCol="0">
            <a:spAutoFit/>
          </a:bodyPr>
          <a:lstStyle/>
          <a:p>
            <a:r>
              <a:rPr kumimoji="1" lang="ja-JP" altLang="en-US" sz="2400"/>
              <a:t>ヒストグラムで見ても５％以上はそこまで多くない</a:t>
            </a:r>
          </a:p>
        </p:txBody>
      </p:sp>
    </p:spTree>
    <p:extLst>
      <p:ext uri="{BB962C8B-B14F-4D97-AF65-F5344CB8AC3E}">
        <p14:creationId xmlns:p14="http://schemas.microsoft.com/office/powerpoint/2010/main" val="421575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43E767-0668-51AC-9C2E-6E664D84D93D}"/>
              </a:ext>
            </a:extLst>
          </p:cNvPr>
          <p:cNvSpPr>
            <a:spLocks noGrp="1"/>
          </p:cNvSpPr>
          <p:nvPr>
            <p:ph type="title"/>
          </p:nvPr>
        </p:nvSpPr>
        <p:spPr>
          <a:xfrm>
            <a:off x="0" y="0"/>
            <a:ext cx="12191999" cy="826799"/>
          </a:xfrm>
        </p:spPr>
        <p:style>
          <a:lnRef idx="1">
            <a:schemeClr val="dk1"/>
          </a:lnRef>
          <a:fillRef idx="2">
            <a:schemeClr val="dk1"/>
          </a:fillRef>
          <a:effectRef idx="1">
            <a:schemeClr val="dk1"/>
          </a:effectRef>
          <a:fontRef idx="minor">
            <a:schemeClr val="dk1"/>
          </a:fontRef>
        </p:style>
        <p:txBody>
          <a:bodyPr>
            <a:normAutofit/>
          </a:bodyPr>
          <a:lstStyle/>
          <a:p>
            <a:pPr algn="ctr"/>
            <a:r>
              <a:rPr kumimoji="1" lang="en-US" altLang="ja-JP" sz="3200" dirty="0"/>
              <a:t>5</a:t>
            </a:r>
            <a:r>
              <a:rPr kumimoji="1" lang="ja-JP" altLang="en-US" sz="3200"/>
              <a:t>日移動平均と</a:t>
            </a:r>
            <a:r>
              <a:rPr kumimoji="1" lang="en-US" altLang="ja-JP" sz="3200" dirty="0"/>
              <a:t>25</a:t>
            </a:r>
            <a:r>
              <a:rPr kumimoji="1" lang="ja-JP" altLang="en-US" sz="3200"/>
              <a:t>日移動平均</a:t>
            </a:r>
          </a:p>
        </p:txBody>
      </p:sp>
      <p:pic>
        <p:nvPicPr>
          <p:cNvPr id="4" name="図 3">
            <a:extLst>
              <a:ext uri="{FF2B5EF4-FFF2-40B4-BE49-F238E27FC236}">
                <a16:creationId xmlns:a16="http://schemas.microsoft.com/office/drawing/2014/main" id="{7777E6B5-89E9-475B-FD15-DBEE9D1FD19D}"/>
              </a:ext>
            </a:extLst>
          </p:cNvPr>
          <p:cNvPicPr>
            <a:picLocks noChangeAspect="1"/>
          </p:cNvPicPr>
          <p:nvPr/>
        </p:nvPicPr>
        <p:blipFill>
          <a:blip r:embed="rId2"/>
          <a:stretch>
            <a:fillRect/>
          </a:stretch>
        </p:blipFill>
        <p:spPr>
          <a:xfrm>
            <a:off x="1180570" y="917770"/>
            <a:ext cx="9137856" cy="4959512"/>
          </a:xfrm>
          <a:prstGeom prst="rect">
            <a:avLst/>
          </a:prstGeom>
        </p:spPr>
      </p:pic>
      <p:sp>
        <p:nvSpPr>
          <p:cNvPr id="6" name="円/楕円 5">
            <a:extLst>
              <a:ext uri="{FF2B5EF4-FFF2-40B4-BE49-F238E27FC236}">
                <a16:creationId xmlns:a16="http://schemas.microsoft.com/office/drawing/2014/main" id="{3A789F0A-CE54-1952-FE03-7FC2DCCD66E4}"/>
              </a:ext>
            </a:extLst>
          </p:cNvPr>
          <p:cNvSpPr/>
          <p:nvPr/>
        </p:nvSpPr>
        <p:spPr>
          <a:xfrm rot="554648">
            <a:off x="8074945" y="3823770"/>
            <a:ext cx="150421" cy="543626"/>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7045F663-A771-2CB1-2567-8A048DFAE24C}"/>
              </a:ext>
            </a:extLst>
          </p:cNvPr>
          <p:cNvSpPr/>
          <p:nvPr/>
        </p:nvSpPr>
        <p:spPr>
          <a:xfrm rot="528645">
            <a:off x="3416310" y="3826869"/>
            <a:ext cx="221323" cy="898009"/>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49E12F26-D2D1-B100-9D91-9985435E5EBE}"/>
              </a:ext>
            </a:extLst>
          </p:cNvPr>
          <p:cNvSpPr/>
          <p:nvPr/>
        </p:nvSpPr>
        <p:spPr>
          <a:xfrm rot="253688">
            <a:off x="2321592" y="1103465"/>
            <a:ext cx="177880" cy="1168912"/>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9661A935-F980-5D49-AA7D-BF9C89ECCE05}"/>
              </a:ext>
            </a:extLst>
          </p:cNvPr>
          <p:cNvSpPr/>
          <p:nvPr/>
        </p:nvSpPr>
        <p:spPr>
          <a:xfrm rot="20909355">
            <a:off x="8694057" y="3722548"/>
            <a:ext cx="159657" cy="746070"/>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0" name="円/楕円 9">
            <a:extLst>
              <a:ext uri="{FF2B5EF4-FFF2-40B4-BE49-F238E27FC236}">
                <a16:creationId xmlns:a16="http://schemas.microsoft.com/office/drawing/2014/main" id="{FBE35BE4-9EF7-02DB-5E73-F5E2CDF8F4DF}"/>
              </a:ext>
            </a:extLst>
          </p:cNvPr>
          <p:cNvSpPr/>
          <p:nvPr/>
        </p:nvSpPr>
        <p:spPr>
          <a:xfrm rot="21089631">
            <a:off x="4568267" y="3522098"/>
            <a:ext cx="159657" cy="746070"/>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DDB9D78-A529-2B99-7B2C-415193D05D87}"/>
              </a:ext>
            </a:extLst>
          </p:cNvPr>
          <p:cNvSpPr txBox="1"/>
          <p:nvPr/>
        </p:nvSpPr>
        <p:spPr>
          <a:xfrm>
            <a:off x="1791601" y="5759502"/>
            <a:ext cx="9074920" cy="369332"/>
          </a:xfrm>
          <a:prstGeom prst="rect">
            <a:avLst/>
          </a:prstGeom>
          <a:noFill/>
        </p:spPr>
        <p:txBody>
          <a:bodyPr wrap="none" rtlCol="0">
            <a:spAutoFit/>
          </a:bodyPr>
          <a:lstStyle/>
          <a:p>
            <a:r>
              <a:rPr kumimoji="1" lang="ja-JP" altLang="en-US"/>
              <a:t>単調ではなく</a:t>
            </a:r>
            <a:r>
              <a:rPr kumimoji="1" lang="en-US" altLang="ja-JP" dirty="0"/>
              <a:t>,</a:t>
            </a:r>
            <a:r>
              <a:rPr kumimoji="1" lang="ja-JP" altLang="en-US"/>
              <a:t>上昇と下降を繰り返していて</a:t>
            </a:r>
            <a:r>
              <a:rPr kumimoji="1" lang="en-US" altLang="ja-JP" dirty="0"/>
              <a:t>,</a:t>
            </a:r>
            <a:r>
              <a:rPr lang="ja-JP" altLang="en-US"/>
              <a:t>上昇トレンドと下降トレンドがよくわかる</a:t>
            </a:r>
            <a:endParaRPr kumimoji="1" lang="ja-JP" altLang="en-US"/>
          </a:p>
        </p:txBody>
      </p:sp>
      <p:sp>
        <p:nvSpPr>
          <p:cNvPr id="13" name="テキスト ボックス 12">
            <a:extLst>
              <a:ext uri="{FF2B5EF4-FFF2-40B4-BE49-F238E27FC236}">
                <a16:creationId xmlns:a16="http://schemas.microsoft.com/office/drawing/2014/main" id="{F3C3B08A-B14F-8E7D-BF3F-800D6B554EBA}"/>
              </a:ext>
            </a:extLst>
          </p:cNvPr>
          <p:cNvSpPr txBox="1"/>
          <p:nvPr/>
        </p:nvSpPr>
        <p:spPr>
          <a:xfrm>
            <a:off x="4144654" y="6511185"/>
            <a:ext cx="3877985" cy="369332"/>
          </a:xfrm>
          <a:prstGeom prst="rect">
            <a:avLst/>
          </a:prstGeom>
          <a:noFill/>
        </p:spPr>
        <p:txBody>
          <a:bodyPr wrap="none" rtlCol="0">
            <a:spAutoFit/>
          </a:bodyPr>
          <a:lstStyle/>
          <a:p>
            <a:r>
              <a:rPr kumimoji="1" lang="ja-JP" altLang="en-US"/>
              <a:t>変動が多いためモデルの工夫が必要</a:t>
            </a:r>
          </a:p>
        </p:txBody>
      </p:sp>
      <p:sp>
        <p:nvSpPr>
          <p:cNvPr id="14" name="下矢印 13">
            <a:extLst>
              <a:ext uri="{FF2B5EF4-FFF2-40B4-BE49-F238E27FC236}">
                <a16:creationId xmlns:a16="http://schemas.microsoft.com/office/drawing/2014/main" id="{B456C4FC-D813-DD6A-342B-9872A7479D68}"/>
              </a:ext>
            </a:extLst>
          </p:cNvPr>
          <p:cNvSpPr/>
          <p:nvPr/>
        </p:nvSpPr>
        <p:spPr>
          <a:xfrm>
            <a:off x="5639250" y="6204445"/>
            <a:ext cx="689811" cy="284223"/>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5731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B25532-402C-9F7A-0850-CD70547B0217}"/>
              </a:ext>
            </a:extLst>
          </p:cNvPr>
          <p:cNvSpPr>
            <a:spLocks noGrp="1"/>
          </p:cNvSpPr>
          <p:nvPr>
            <p:ph type="title"/>
          </p:nvPr>
        </p:nvSpPr>
        <p:spPr>
          <a:xfrm>
            <a:off x="0" y="0"/>
            <a:ext cx="12192000" cy="870117"/>
          </a:xfrm>
        </p:spPr>
        <p:style>
          <a:lnRef idx="1">
            <a:schemeClr val="dk1"/>
          </a:lnRef>
          <a:fillRef idx="2">
            <a:schemeClr val="dk1"/>
          </a:fillRef>
          <a:effectRef idx="1">
            <a:schemeClr val="dk1"/>
          </a:effectRef>
          <a:fontRef idx="minor">
            <a:schemeClr val="dk1"/>
          </a:fontRef>
        </p:style>
        <p:txBody>
          <a:bodyPr>
            <a:normAutofit/>
          </a:bodyPr>
          <a:lstStyle/>
          <a:p>
            <a:pPr algn="ctr"/>
            <a:r>
              <a:rPr kumimoji="1" lang="ja-JP" altLang="en-US" sz="3600"/>
              <a:t>月ごとの平均変化率</a:t>
            </a:r>
          </a:p>
        </p:txBody>
      </p:sp>
      <p:pic>
        <p:nvPicPr>
          <p:cNvPr id="3" name="図 2">
            <a:extLst>
              <a:ext uri="{FF2B5EF4-FFF2-40B4-BE49-F238E27FC236}">
                <a16:creationId xmlns:a16="http://schemas.microsoft.com/office/drawing/2014/main" id="{928E1F1B-9EED-4386-E3AA-0BB062900895}"/>
              </a:ext>
            </a:extLst>
          </p:cNvPr>
          <p:cNvPicPr>
            <a:picLocks noChangeAspect="1"/>
          </p:cNvPicPr>
          <p:nvPr/>
        </p:nvPicPr>
        <p:blipFill>
          <a:blip r:embed="rId2"/>
          <a:stretch>
            <a:fillRect/>
          </a:stretch>
        </p:blipFill>
        <p:spPr>
          <a:xfrm>
            <a:off x="1088963" y="870117"/>
            <a:ext cx="9210067" cy="4994933"/>
          </a:xfrm>
          <a:prstGeom prst="rect">
            <a:avLst/>
          </a:prstGeom>
        </p:spPr>
      </p:pic>
      <p:sp>
        <p:nvSpPr>
          <p:cNvPr id="4" name="テキスト ボックス 3">
            <a:extLst>
              <a:ext uri="{FF2B5EF4-FFF2-40B4-BE49-F238E27FC236}">
                <a16:creationId xmlns:a16="http://schemas.microsoft.com/office/drawing/2014/main" id="{A4BBFE5D-AA57-BCFA-6779-8DFCFA6B6438}"/>
              </a:ext>
            </a:extLst>
          </p:cNvPr>
          <p:cNvSpPr txBox="1"/>
          <p:nvPr/>
        </p:nvSpPr>
        <p:spPr>
          <a:xfrm>
            <a:off x="1484572" y="6132262"/>
            <a:ext cx="9549409" cy="400110"/>
          </a:xfrm>
          <a:prstGeom prst="rect">
            <a:avLst/>
          </a:prstGeom>
          <a:noFill/>
        </p:spPr>
        <p:txBody>
          <a:bodyPr wrap="none" rtlCol="0">
            <a:spAutoFit/>
          </a:bodyPr>
          <a:lstStyle/>
          <a:p>
            <a:r>
              <a:rPr kumimoji="1" lang="ja-JP" altLang="en-US" sz="2000"/>
              <a:t>夏頃に平均変化率が低く</a:t>
            </a:r>
            <a:r>
              <a:rPr kumimoji="1" lang="en-US" altLang="ja-JP" sz="2000" dirty="0"/>
              <a:t>,</a:t>
            </a:r>
            <a:r>
              <a:rPr kumimoji="1" lang="ja-JP" altLang="en-US" sz="2000"/>
              <a:t>冬頃に高いが</a:t>
            </a:r>
            <a:r>
              <a:rPr kumimoji="1" lang="en-US" altLang="ja-JP" sz="2000" dirty="0"/>
              <a:t>,</a:t>
            </a:r>
            <a:r>
              <a:rPr kumimoji="1" lang="ja-JP" altLang="en-US" sz="2000"/>
              <a:t>年によって違うので季節性は明確ではない</a:t>
            </a:r>
          </a:p>
        </p:txBody>
      </p:sp>
    </p:spTree>
    <p:extLst>
      <p:ext uri="{BB962C8B-B14F-4D97-AF65-F5344CB8AC3E}">
        <p14:creationId xmlns:p14="http://schemas.microsoft.com/office/powerpoint/2010/main" val="3149401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6BC381-9CE0-B3DD-FF05-E09CE470EEEE}"/>
              </a:ext>
            </a:extLst>
          </p:cNvPr>
          <p:cNvSpPr>
            <a:spLocks noGrp="1"/>
          </p:cNvSpPr>
          <p:nvPr>
            <p:ph type="title"/>
          </p:nvPr>
        </p:nvSpPr>
        <p:spPr>
          <a:xfrm>
            <a:off x="0" y="0"/>
            <a:ext cx="12192000" cy="1235242"/>
          </a:xfrm>
        </p:spPr>
        <p:style>
          <a:lnRef idx="1">
            <a:schemeClr val="dk1"/>
          </a:lnRef>
          <a:fillRef idx="2">
            <a:schemeClr val="dk1"/>
          </a:fillRef>
          <a:effectRef idx="1">
            <a:schemeClr val="dk1"/>
          </a:effectRef>
          <a:fontRef idx="minor">
            <a:schemeClr val="dk1"/>
          </a:fontRef>
        </p:style>
        <p:txBody>
          <a:bodyPr/>
          <a:lstStyle/>
          <a:p>
            <a:pPr algn="ctr"/>
            <a:r>
              <a:rPr kumimoji="1" lang="ja-JP" altLang="en-US"/>
              <a:t>課題点</a:t>
            </a:r>
          </a:p>
        </p:txBody>
      </p:sp>
      <p:sp>
        <p:nvSpPr>
          <p:cNvPr id="4" name="テキスト ボックス 3">
            <a:extLst>
              <a:ext uri="{FF2B5EF4-FFF2-40B4-BE49-F238E27FC236}">
                <a16:creationId xmlns:a16="http://schemas.microsoft.com/office/drawing/2014/main" id="{F3B4976E-108D-3762-3EC2-D55AA8606BED}"/>
              </a:ext>
            </a:extLst>
          </p:cNvPr>
          <p:cNvSpPr txBox="1"/>
          <p:nvPr/>
        </p:nvSpPr>
        <p:spPr>
          <a:xfrm>
            <a:off x="205571" y="2257685"/>
            <a:ext cx="3672800" cy="523220"/>
          </a:xfrm>
          <a:prstGeom prst="rect">
            <a:avLst/>
          </a:prstGeom>
          <a:noFill/>
        </p:spPr>
        <p:txBody>
          <a:bodyPr wrap="none" rtlCol="0">
            <a:spAutoFit/>
          </a:bodyPr>
          <a:lstStyle/>
          <a:p>
            <a:r>
              <a:rPr kumimoji="1" lang="ja-JP" altLang="en-US" sz="2400"/>
              <a:t>５％を超える</a:t>
            </a:r>
            <a:r>
              <a:rPr kumimoji="1" lang="ja-JP" altLang="en-US" sz="2800"/>
              <a:t>変動</a:t>
            </a:r>
            <a:r>
              <a:rPr kumimoji="1" lang="ja-JP" altLang="en-US" sz="2400"/>
              <a:t>がある</a:t>
            </a:r>
            <a:endParaRPr kumimoji="1" lang="en-US" altLang="ja-JP" sz="2400" dirty="0"/>
          </a:p>
        </p:txBody>
      </p:sp>
      <p:sp>
        <p:nvSpPr>
          <p:cNvPr id="5" name="右矢印 4">
            <a:extLst>
              <a:ext uri="{FF2B5EF4-FFF2-40B4-BE49-F238E27FC236}">
                <a16:creationId xmlns:a16="http://schemas.microsoft.com/office/drawing/2014/main" id="{299067D6-B753-2559-E727-4A634D523BB9}"/>
              </a:ext>
            </a:extLst>
          </p:cNvPr>
          <p:cNvSpPr/>
          <p:nvPr/>
        </p:nvSpPr>
        <p:spPr>
          <a:xfrm>
            <a:off x="4276060" y="2257685"/>
            <a:ext cx="1251284" cy="32084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A1D396B-16C8-5807-2A7A-3FFB239FB9A0}"/>
              </a:ext>
            </a:extLst>
          </p:cNvPr>
          <p:cNvSpPr txBox="1"/>
          <p:nvPr/>
        </p:nvSpPr>
        <p:spPr>
          <a:xfrm>
            <a:off x="6393617" y="2103192"/>
            <a:ext cx="5262979" cy="523220"/>
          </a:xfrm>
          <a:prstGeom prst="rect">
            <a:avLst/>
          </a:prstGeom>
          <a:noFill/>
        </p:spPr>
        <p:txBody>
          <a:bodyPr wrap="none" rtlCol="0">
            <a:spAutoFit/>
          </a:bodyPr>
          <a:lstStyle/>
          <a:p>
            <a:r>
              <a:rPr lang="ja-JP" altLang="en-US" sz="2400"/>
              <a:t>５％を</a:t>
            </a:r>
            <a:r>
              <a:rPr lang="ja-JP" altLang="en-US" sz="2800"/>
              <a:t>超えた</a:t>
            </a:r>
            <a:r>
              <a:rPr lang="ja-JP" altLang="en-US" sz="2400"/>
              <a:t>値を５％として扱った</a:t>
            </a:r>
            <a:endParaRPr kumimoji="1" lang="ja-JP" altLang="en-US" sz="2400"/>
          </a:p>
        </p:txBody>
      </p:sp>
      <p:sp>
        <p:nvSpPr>
          <p:cNvPr id="7" name="テキスト ボックス 6">
            <a:extLst>
              <a:ext uri="{FF2B5EF4-FFF2-40B4-BE49-F238E27FC236}">
                <a16:creationId xmlns:a16="http://schemas.microsoft.com/office/drawing/2014/main" id="{2C8AB69C-3366-F3A8-30FC-1D0629C9A586}"/>
              </a:ext>
            </a:extLst>
          </p:cNvPr>
          <p:cNvSpPr txBox="1"/>
          <p:nvPr/>
        </p:nvSpPr>
        <p:spPr>
          <a:xfrm>
            <a:off x="205571" y="5232887"/>
            <a:ext cx="3262432" cy="461665"/>
          </a:xfrm>
          <a:prstGeom prst="rect">
            <a:avLst/>
          </a:prstGeom>
          <a:noFill/>
        </p:spPr>
        <p:txBody>
          <a:bodyPr wrap="none" rtlCol="0">
            <a:spAutoFit/>
          </a:bodyPr>
          <a:lstStyle/>
          <a:p>
            <a:r>
              <a:rPr kumimoji="1" lang="ja-JP" altLang="en-US" sz="2400"/>
              <a:t>季節による差があった</a:t>
            </a:r>
          </a:p>
        </p:txBody>
      </p:sp>
      <p:sp>
        <p:nvSpPr>
          <p:cNvPr id="8" name="テキスト ボックス 7">
            <a:extLst>
              <a:ext uri="{FF2B5EF4-FFF2-40B4-BE49-F238E27FC236}">
                <a16:creationId xmlns:a16="http://schemas.microsoft.com/office/drawing/2014/main" id="{1A7AF41C-B2E7-E7A6-6D8D-D00E094ED153}"/>
              </a:ext>
            </a:extLst>
          </p:cNvPr>
          <p:cNvSpPr txBox="1"/>
          <p:nvPr/>
        </p:nvSpPr>
        <p:spPr>
          <a:xfrm>
            <a:off x="1290777" y="3094252"/>
            <a:ext cx="8629285" cy="461665"/>
          </a:xfrm>
          <a:prstGeom prst="rect">
            <a:avLst/>
          </a:prstGeom>
          <a:noFill/>
        </p:spPr>
        <p:txBody>
          <a:bodyPr wrap="none" rtlCol="0">
            <a:spAutoFit/>
          </a:bodyPr>
          <a:lstStyle/>
          <a:p>
            <a:r>
              <a:rPr lang="en-US" altLang="ja-JP" sz="2400" dirty="0"/>
              <a:t>※ARIMA</a:t>
            </a:r>
            <a:r>
              <a:rPr kumimoji="1" lang="ja-JP" altLang="en-US" sz="2400"/>
              <a:t>モデルを使用しているのでクリッピングを行なった</a:t>
            </a:r>
            <a:r>
              <a:rPr kumimoji="1" lang="en-US" altLang="ja-JP" sz="2400" dirty="0"/>
              <a:t>.</a:t>
            </a:r>
            <a:endParaRPr kumimoji="1" lang="ja-JP" altLang="en-US" sz="2400"/>
          </a:p>
        </p:txBody>
      </p:sp>
      <p:sp>
        <p:nvSpPr>
          <p:cNvPr id="9" name="右矢印 8">
            <a:extLst>
              <a:ext uri="{FF2B5EF4-FFF2-40B4-BE49-F238E27FC236}">
                <a16:creationId xmlns:a16="http://schemas.microsoft.com/office/drawing/2014/main" id="{BE81B7CB-1763-1554-2D86-D747CCC5CF78}"/>
              </a:ext>
            </a:extLst>
          </p:cNvPr>
          <p:cNvSpPr/>
          <p:nvPr/>
        </p:nvSpPr>
        <p:spPr>
          <a:xfrm>
            <a:off x="4122172" y="5397955"/>
            <a:ext cx="1251284" cy="32084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7B06FFEA-3107-A2DA-DFF4-070AD39C0A4D}"/>
              </a:ext>
            </a:extLst>
          </p:cNvPr>
          <p:cNvSpPr txBox="1"/>
          <p:nvPr/>
        </p:nvSpPr>
        <p:spPr>
          <a:xfrm>
            <a:off x="6027625" y="5142878"/>
            <a:ext cx="6340197" cy="830997"/>
          </a:xfrm>
          <a:prstGeom prst="rect">
            <a:avLst/>
          </a:prstGeom>
          <a:noFill/>
        </p:spPr>
        <p:txBody>
          <a:bodyPr wrap="none" rtlCol="0">
            <a:spAutoFit/>
          </a:bodyPr>
          <a:lstStyle/>
          <a:p>
            <a:pPr algn="ctr"/>
            <a:r>
              <a:rPr lang="ja-JP" altLang="en-US" sz="2400"/>
              <a:t>年によって季節による差のばらつきあり、</a:t>
            </a:r>
            <a:endParaRPr lang="en-US" altLang="ja-JP" sz="2400" dirty="0"/>
          </a:p>
          <a:p>
            <a:pPr algn="ctr"/>
            <a:r>
              <a:rPr lang="ja-JP" altLang="en-US" sz="2400"/>
              <a:t>一律の処理方法を決めることが難しかった。</a:t>
            </a:r>
            <a:endParaRPr kumimoji="1" lang="ja-JP" altLang="en-US" sz="2400"/>
          </a:p>
        </p:txBody>
      </p:sp>
    </p:spTree>
    <p:extLst>
      <p:ext uri="{BB962C8B-B14F-4D97-AF65-F5344CB8AC3E}">
        <p14:creationId xmlns:p14="http://schemas.microsoft.com/office/powerpoint/2010/main" val="3770588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06A4D6-7FEF-3E1C-E860-D64FF3596847}"/>
              </a:ext>
            </a:extLst>
          </p:cNvPr>
          <p:cNvSpPr>
            <a:spLocks noGrp="1"/>
          </p:cNvSpPr>
          <p:nvPr>
            <p:ph type="title"/>
          </p:nvPr>
        </p:nvSpPr>
        <p:spPr>
          <a:xfrm>
            <a:off x="0" y="4098"/>
            <a:ext cx="12192000" cy="1325563"/>
          </a:xfrm>
        </p:spPr>
        <p:style>
          <a:lnRef idx="1">
            <a:schemeClr val="dk1"/>
          </a:lnRef>
          <a:fillRef idx="2">
            <a:schemeClr val="dk1"/>
          </a:fillRef>
          <a:effectRef idx="1">
            <a:schemeClr val="dk1"/>
          </a:effectRef>
          <a:fontRef idx="minor">
            <a:schemeClr val="dk1"/>
          </a:fontRef>
        </p:style>
        <p:txBody>
          <a:bodyPr/>
          <a:lstStyle/>
          <a:p>
            <a:pPr algn="ctr"/>
            <a:r>
              <a:rPr kumimoji="1" lang="ja-JP" altLang="en-US"/>
              <a:t>技術概要</a:t>
            </a:r>
          </a:p>
        </p:txBody>
      </p:sp>
      <p:sp>
        <p:nvSpPr>
          <p:cNvPr id="3" name="テキスト ボックス 2">
            <a:extLst>
              <a:ext uri="{FF2B5EF4-FFF2-40B4-BE49-F238E27FC236}">
                <a16:creationId xmlns:a16="http://schemas.microsoft.com/office/drawing/2014/main" id="{15E5B95A-3826-D401-66F3-C0239BE87103}"/>
              </a:ext>
            </a:extLst>
          </p:cNvPr>
          <p:cNvSpPr txBox="1"/>
          <p:nvPr/>
        </p:nvSpPr>
        <p:spPr>
          <a:xfrm>
            <a:off x="609602" y="1748589"/>
            <a:ext cx="3932487" cy="461665"/>
          </a:xfrm>
          <a:prstGeom prst="rect">
            <a:avLst/>
          </a:prstGeom>
          <a:noFill/>
        </p:spPr>
        <p:txBody>
          <a:bodyPr wrap="none" rtlCol="0">
            <a:spAutoFit/>
          </a:bodyPr>
          <a:lstStyle/>
          <a:p>
            <a:r>
              <a:rPr kumimoji="1" lang="ja-JP" altLang="en-US" sz="2400"/>
              <a:t>選択モデル：</a:t>
            </a:r>
            <a:r>
              <a:rPr kumimoji="1" lang="en-US" altLang="ja-JP" sz="2400" dirty="0"/>
              <a:t>ARIMA</a:t>
            </a:r>
            <a:r>
              <a:rPr kumimoji="1" lang="ja-JP" altLang="en-US" sz="2400"/>
              <a:t>モデル</a:t>
            </a:r>
          </a:p>
        </p:txBody>
      </p:sp>
      <p:sp>
        <p:nvSpPr>
          <p:cNvPr id="4" name="テキスト ボックス 3">
            <a:extLst>
              <a:ext uri="{FF2B5EF4-FFF2-40B4-BE49-F238E27FC236}">
                <a16:creationId xmlns:a16="http://schemas.microsoft.com/office/drawing/2014/main" id="{1BDBC5B4-0A7F-19A4-A623-50ACF3F3A000}"/>
              </a:ext>
            </a:extLst>
          </p:cNvPr>
          <p:cNvSpPr txBox="1"/>
          <p:nvPr/>
        </p:nvSpPr>
        <p:spPr>
          <a:xfrm>
            <a:off x="609602" y="2423730"/>
            <a:ext cx="10839448" cy="1200329"/>
          </a:xfrm>
          <a:prstGeom prst="rect">
            <a:avLst/>
          </a:prstGeom>
          <a:noFill/>
        </p:spPr>
        <p:txBody>
          <a:bodyPr wrap="square" rtlCol="0">
            <a:spAutoFit/>
          </a:bodyPr>
          <a:lstStyle/>
          <a:p>
            <a:pPr algn="r"/>
            <a:r>
              <a:rPr kumimoji="1" lang="ja-JP" altLang="en-US" sz="2400"/>
              <a:t>選択理由：</a:t>
            </a:r>
            <a:r>
              <a:rPr lang="ja-JP" altLang="en-US" sz="2400"/>
              <a:t>株価は過去の値の影響を受けることがあるため、自己回帰（</a:t>
            </a:r>
            <a:r>
              <a:rPr lang="en" altLang="ja-JP" sz="2400" dirty="0"/>
              <a:t>AR</a:t>
            </a:r>
            <a:r>
              <a:rPr lang="ja-JP" altLang="en" sz="2400"/>
              <a:t>）、</a:t>
            </a:r>
            <a:endParaRPr lang="en-US" altLang="ja-JP" sz="2400" dirty="0"/>
          </a:p>
          <a:p>
            <a:pPr algn="r"/>
            <a:r>
              <a:rPr lang="ja-JP" altLang="en-US" sz="2400"/>
              <a:t>差分による定常化（</a:t>
            </a:r>
            <a:r>
              <a:rPr lang="en" altLang="ja-JP" sz="2400" dirty="0"/>
              <a:t>I</a:t>
            </a:r>
            <a:r>
              <a:rPr lang="ja-JP" altLang="en" sz="2400"/>
              <a:t>）、</a:t>
            </a:r>
            <a:r>
              <a:rPr lang="ja-JP" altLang="en-US" sz="2400"/>
              <a:t>誤差項の移動平均（</a:t>
            </a:r>
            <a:r>
              <a:rPr lang="en" altLang="ja-JP" sz="2400" dirty="0"/>
              <a:t>MA</a:t>
            </a:r>
            <a:r>
              <a:rPr lang="ja-JP" altLang="en" sz="2400"/>
              <a:t>）</a:t>
            </a:r>
            <a:r>
              <a:rPr lang="ja-JP" altLang="en-US" sz="2400"/>
              <a:t>を組み合わせた</a:t>
            </a:r>
            <a:endParaRPr lang="en-US" altLang="ja-JP" sz="2400" dirty="0"/>
          </a:p>
          <a:p>
            <a:pPr algn="ctr"/>
            <a:r>
              <a:rPr lang="en" altLang="ja-JP" sz="2400" dirty="0"/>
              <a:t>ARIMA</a:t>
            </a:r>
            <a:r>
              <a:rPr lang="ja-JP" altLang="en-US" sz="2400"/>
              <a:t>を短期予測のベースモデルとして採用した。</a:t>
            </a:r>
            <a:endParaRPr kumimoji="1" lang="ja-JP" altLang="en-US" sz="2400"/>
          </a:p>
        </p:txBody>
      </p:sp>
      <p:sp>
        <p:nvSpPr>
          <p:cNvPr id="5" name="テキスト ボックス 4">
            <a:extLst>
              <a:ext uri="{FF2B5EF4-FFF2-40B4-BE49-F238E27FC236}">
                <a16:creationId xmlns:a16="http://schemas.microsoft.com/office/drawing/2014/main" id="{6EBED527-E147-9BE0-17B8-F50AEF5066E8}"/>
              </a:ext>
            </a:extLst>
          </p:cNvPr>
          <p:cNvSpPr txBox="1"/>
          <p:nvPr/>
        </p:nvSpPr>
        <p:spPr>
          <a:xfrm>
            <a:off x="609602" y="3837535"/>
            <a:ext cx="9810748" cy="461665"/>
          </a:xfrm>
          <a:prstGeom prst="rect">
            <a:avLst/>
          </a:prstGeom>
          <a:noFill/>
        </p:spPr>
        <p:txBody>
          <a:bodyPr wrap="square" rtlCol="0">
            <a:spAutoFit/>
          </a:bodyPr>
          <a:lstStyle/>
          <a:p>
            <a:r>
              <a:rPr kumimoji="1" lang="ja-JP" altLang="en-US" sz="2400"/>
              <a:t>使用した特徴量：終値</a:t>
            </a:r>
            <a:r>
              <a:rPr kumimoji="1" lang="en-US" altLang="ja-JP" sz="2400" dirty="0"/>
              <a:t>,</a:t>
            </a:r>
            <a:r>
              <a:rPr kumimoji="1" lang="ja-JP" altLang="en-US" sz="2400"/>
              <a:t>　移動平均</a:t>
            </a:r>
            <a:r>
              <a:rPr kumimoji="1" lang="en-US" altLang="ja-JP" sz="2400" dirty="0"/>
              <a:t>,</a:t>
            </a:r>
            <a:r>
              <a:rPr kumimoji="1" lang="ja-JP" altLang="en-US" sz="2400"/>
              <a:t>　出来高</a:t>
            </a:r>
            <a:r>
              <a:rPr lang="en-US" altLang="ja-JP" sz="2400" dirty="0"/>
              <a:t>,</a:t>
            </a:r>
            <a:r>
              <a:rPr lang="ja-JP" altLang="en-US" sz="2400"/>
              <a:t>　変化率</a:t>
            </a:r>
            <a:endParaRPr kumimoji="1" lang="ja-JP" altLang="en-US" sz="2400"/>
          </a:p>
        </p:txBody>
      </p:sp>
      <p:sp>
        <p:nvSpPr>
          <p:cNvPr id="6" name="テキスト ボックス 5">
            <a:extLst>
              <a:ext uri="{FF2B5EF4-FFF2-40B4-BE49-F238E27FC236}">
                <a16:creationId xmlns:a16="http://schemas.microsoft.com/office/drawing/2014/main" id="{44C7C7AD-0C5C-4F49-919F-9932969BA9A0}"/>
              </a:ext>
            </a:extLst>
          </p:cNvPr>
          <p:cNvSpPr txBox="1"/>
          <p:nvPr/>
        </p:nvSpPr>
        <p:spPr>
          <a:xfrm>
            <a:off x="609602" y="4512676"/>
            <a:ext cx="6267448" cy="1015663"/>
          </a:xfrm>
          <a:prstGeom prst="rect">
            <a:avLst/>
          </a:prstGeom>
          <a:noFill/>
        </p:spPr>
        <p:txBody>
          <a:bodyPr wrap="square" rtlCol="0">
            <a:spAutoFit/>
          </a:bodyPr>
          <a:lstStyle/>
          <a:p>
            <a:r>
              <a:rPr kumimoji="1" lang="ja-JP" altLang="en-US" sz="2400"/>
              <a:t>選択理由：終値⇨直接の予測対象</a:t>
            </a:r>
            <a:endParaRPr kumimoji="1" lang="en-US" altLang="ja-JP" sz="2400" dirty="0"/>
          </a:p>
          <a:p>
            <a:endParaRPr kumimoji="1" lang="en-US" altLang="ja-JP" sz="1200" dirty="0"/>
          </a:p>
          <a:p>
            <a:pPr algn="r"/>
            <a:r>
              <a:rPr lang="ja-JP" altLang="en-US" sz="2400"/>
              <a:t>移動平均⇨トレンドについて把握</a:t>
            </a:r>
            <a:endParaRPr lang="en-US" altLang="ja-JP" sz="2400" dirty="0"/>
          </a:p>
        </p:txBody>
      </p:sp>
      <p:sp>
        <p:nvSpPr>
          <p:cNvPr id="7" name="テキスト ボックス 6">
            <a:extLst>
              <a:ext uri="{FF2B5EF4-FFF2-40B4-BE49-F238E27FC236}">
                <a16:creationId xmlns:a16="http://schemas.microsoft.com/office/drawing/2014/main" id="{AF4466C7-3850-23F8-CC76-8D0DB69CBE04}"/>
              </a:ext>
            </a:extLst>
          </p:cNvPr>
          <p:cNvSpPr txBox="1"/>
          <p:nvPr/>
        </p:nvSpPr>
        <p:spPr>
          <a:xfrm>
            <a:off x="2124078" y="5760865"/>
            <a:ext cx="5114922" cy="1538883"/>
          </a:xfrm>
          <a:prstGeom prst="rect">
            <a:avLst/>
          </a:prstGeom>
          <a:noFill/>
        </p:spPr>
        <p:txBody>
          <a:bodyPr wrap="square" rtlCol="0">
            <a:spAutoFit/>
          </a:bodyPr>
          <a:lstStyle/>
          <a:p>
            <a:r>
              <a:rPr lang="ja-JP" altLang="en-US" sz="2400"/>
              <a:t>出来高⇨株価の活発さを反映</a:t>
            </a:r>
            <a:endParaRPr lang="en-US" altLang="ja-JP" sz="2400" dirty="0"/>
          </a:p>
          <a:p>
            <a:endParaRPr lang="en-US" altLang="ja-JP" sz="1100" dirty="0"/>
          </a:p>
          <a:p>
            <a:r>
              <a:rPr lang="ja-JP" altLang="en-US" sz="2400"/>
              <a:t>変化率⇨外れ値をクリッピング</a:t>
            </a:r>
          </a:p>
          <a:p>
            <a:endParaRPr kumimoji="1" lang="ja-JP" altLang="en-US" sz="3200"/>
          </a:p>
        </p:txBody>
      </p:sp>
    </p:spTree>
    <p:extLst>
      <p:ext uri="{BB962C8B-B14F-4D97-AF65-F5344CB8AC3E}">
        <p14:creationId xmlns:p14="http://schemas.microsoft.com/office/powerpoint/2010/main" val="174205602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17887</TotalTime>
  <Words>1227</Words>
  <Application>Microsoft Macintosh PowerPoint</Application>
  <PresentationFormat>ワイド画面</PresentationFormat>
  <Paragraphs>134</Paragraphs>
  <Slides>20</Slides>
  <Notes>7</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20</vt:i4>
      </vt:variant>
    </vt:vector>
  </HeadingPairs>
  <TitlesOfParts>
    <vt:vector size="24" baseType="lpstr">
      <vt:lpstr>游ゴシック</vt:lpstr>
      <vt:lpstr>游ゴシック Light</vt:lpstr>
      <vt:lpstr>Arial</vt:lpstr>
      <vt:lpstr>Office テーマ</vt:lpstr>
      <vt:lpstr>株価予測モデルの構築</vt:lpstr>
      <vt:lpstr>株価予測の課題や重要性</vt:lpstr>
      <vt:lpstr>EDAの結果と課題の抽出</vt:lpstr>
      <vt:lpstr>変化率の推移</vt:lpstr>
      <vt:lpstr>変化率の分布（ヒストグラム）</vt:lpstr>
      <vt:lpstr>5日移動平均と25日移動平均</vt:lpstr>
      <vt:lpstr>月ごとの平均変化率</vt:lpstr>
      <vt:lpstr>課題点</vt:lpstr>
      <vt:lpstr>技術概要</vt:lpstr>
      <vt:lpstr>評価指標</vt:lpstr>
      <vt:lpstr>検証内容</vt:lpstr>
      <vt:lpstr>検証結果（外れ値処理前）</vt:lpstr>
      <vt:lpstr>検証結果（外れ値処理後）</vt:lpstr>
      <vt:lpstr>技術概要</vt:lpstr>
      <vt:lpstr>評価指標</vt:lpstr>
      <vt:lpstr>検証内容</vt:lpstr>
      <vt:lpstr>検証結果(処理前）</vt:lpstr>
      <vt:lpstr>検証結果（クリッピング処理後）</vt:lpstr>
      <vt:lpstr>検証結果（出来高を外部回帰変数として追加）</vt:lpstr>
      <vt:lpstr>まとめ・今後の展望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Morioka Naoya</dc:creator>
  <cp:lastModifiedBy>Morioka Naoya</cp:lastModifiedBy>
  <cp:revision>16</cp:revision>
  <dcterms:created xsi:type="dcterms:W3CDTF">2025-09-20T01:26:06Z</dcterms:created>
  <dcterms:modified xsi:type="dcterms:W3CDTF">2025-10-02T11:33:15Z</dcterms:modified>
</cp:coreProperties>
</file>