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2" r:id="rId14"/>
    <p:sldId id="321" r:id="rId15"/>
    <p:sldId id="323" r:id="rId16"/>
    <p:sldId id="324" r:id="rId17"/>
    <p:sldId id="325" r:id="rId18"/>
    <p:sldId id="326" r:id="rId19"/>
    <p:sldId id="327" r:id="rId20"/>
    <p:sldId id="316" r:id="rId21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DBA"/>
    <a:srgbClr val="9148C8"/>
    <a:srgbClr val="FF4D3E"/>
    <a:srgbClr val="22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12" y="78"/>
      </p:cViewPr>
      <p:guideLst>
        <p:guide orient="horz" pos="4320"/>
        <p:guide pos="7681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Jump Start] Manaby Lousado Barbosa" userId="S::manaby.barbosa-jumpstart@jumplabel.com.br::dd93094f-2d0f-4494-9a07-b02779bb77dd" providerId="AD" clId="Web-{6DD74EA9-B6B9-23E9-D319-7E462C8B01D6}"/>
    <pc:docChg chg="modSld">
      <pc:chgData name="[Jump Start] Manaby Lousado Barbosa" userId="S::manaby.barbosa-jumpstart@jumplabel.com.br::dd93094f-2d0f-4494-9a07-b02779bb77dd" providerId="AD" clId="Web-{6DD74EA9-B6B9-23E9-D319-7E462C8B01D6}" dt="2024-05-11T22:15:55.840" v="8" actId="20577"/>
      <pc:docMkLst>
        <pc:docMk/>
      </pc:docMkLst>
      <pc:sldChg chg="modSp">
        <pc:chgData name="[Jump Start] Manaby Lousado Barbosa" userId="S::manaby.barbosa-jumpstart@jumplabel.com.br::dd93094f-2d0f-4494-9a07-b02779bb77dd" providerId="AD" clId="Web-{6DD74EA9-B6B9-23E9-D319-7E462C8B01D6}" dt="2024-05-11T22:15:55.840" v="8" actId="20577"/>
        <pc:sldMkLst>
          <pc:docMk/>
          <pc:sldMk cId="0" sldId="256"/>
        </pc:sldMkLst>
        <pc:spChg chg="mod">
          <ac:chgData name="[Jump Start] Manaby Lousado Barbosa" userId="S::manaby.barbosa-jumpstart@jumplabel.com.br::dd93094f-2d0f-4494-9a07-b02779bb77dd" providerId="AD" clId="Web-{6DD74EA9-B6B9-23E9-D319-7E462C8B01D6}" dt="2024-05-11T22:15:55.840" v="8" actId="20577"/>
          <ac:spMkLst>
            <pc:docMk/>
            <pc:sldMk cId="0" sldId="256"/>
            <ac:spMk id="2" creationId="{2CBBA06C-5F0D-FC89-86DE-16CF26CF2B9B}"/>
          </ac:spMkLst>
        </pc:spChg>
      </pc:sldChg>
    </pc:docChg>
  </pc:docChgLst>
  <pc:docChgLst>
    <pc:chgData name="Eryck de Noronha" userId="3496203e-3008-41c3-8956-67dee7b65fa7" providerId="ADAL" clId="{353AF8FE-0E03-46CB-8E42-F651129A44FB}"/>
    <pc:docChg chg="modSld">
      <pc:chgData name="Eryck de Noronha" userId="3496203e-3008-41c3-8956-67dee7b65fa7" providerId="ADAL" clId="{353AF8FE-0E03-46CB-8E42-F651129A44FB}" dt="2024-05-22T21:56:54.030" v="23" actId="20577"/>
      <pc:docMkLst>
        <pc:docMk/>
      </pc:docMkLst>
      <pc:sldChg chg="modSp mod">
        <pc:chgData name="Eryck de Noronha" userId="3496203e-3008-41c3-8956-67dee7b65fa7" providerId="ADAL" clId="{353AF8FE-0E03-46CB-8E42-F651129A44FB}" dt="2024-05-22T21:51:57.183" v="14" actId="20577"/>
        <pc:sldMkLst>
          <pc:docMk/>
          <pc:sldMk cId="535802002" sldId="312"/>
        </pc:sldMkLst>
        <pc:spChg chg="mod">
          <ac:chgData name="Eryck de Noronha" userId="3496203e-3008-41c3-8956-67dee7b65fa7" providerId="ADAL" clId="{353AF8FE-0E03-46CB-8E42-F651129A44FB}" dt="2024-05-22T21:51:57.183" v="14" actId="20577"/>
          <ac:spMkLst>
            <pc:docMk/>
            <pc:sldMk cId="535802002" sldId="312"/>
            <ac:spMk id="20" creationId="{D4390541-B4B6-804D-AC80-EAB25AC300DE}"/>
          </ac:spMkLst>
        </pc:spChg>
      </pc:sldChg>
      <pc:sldChg chg="modSp mod">
        <pc:chgData name="Eryck de Noronha" userId="3496203e-3008-41c3-8956-67dee7b65fa7" providerId="ADAL" clId="{353AF8FE-0E03-46CB-8E42-F651129A44FB}" dt="2024-05-22T21:56:54.030" v="23" actId="20577"/>
        <pc:sldMkLst>
          <pc:docMk/>
          <pc:sldMk cId="2271410654" sldId="315"/>
        </pc:sldMkLst>
        <pc:spChg chg="mod">
          <ac:chgData name="Eryck de Noronha" userId="3496203e-3008-41c3-8956-67dee7b65fa7" providerId="ADAL" clId="{353AF8FE-0E03-46CB-8E42-F651129A44FB}" dt="2024-05-22T21:56:54.030" v="23" actId="20577"/>
          <ac:spMkLst>
            <pc:docMk/>
            <pc:sldMk cId="2271410654" sldId="315"/>
            <ac:spMk id="20" creationId="{D4390541-B4B6-804D-AC80-EAB25AC300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BF4E-F3A1-24B8-F107-6AD7353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851F9-3782-9D17-4939-1CF539C15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C39C-92E0-EFD8-559A-91F1C57D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C3E-EC28-D2EC-2A0E-F6DBD9B9B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Quadro de comunicações&#10;&#10;Descrição gerada automaticamente">
            <a:extLst>
              <a:ext uri="{FF2B5EF4-FFF2-40B4-BE49-F238E27FC236}">
                <a16:creationId xmlns:a16="http://schemas.microsoft.com/office/drawing/2014/main" id="{ED1B946C-D72B-7904-E899-8625D494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892719" y="5103404"/>
            <a:ext cx="12427637" cy="3835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00"/>
              </a:lnSpc>
            </a:pPr>
            <a:r>
              <a:rPr lang="en-US" sz="6600" dirty="0">
                <a:solidFill>
                  <a:srgbClr val="FF0000"/>
                </a:solidFill>
                <a:latin typeface="Spline Sans Medium"/>
                <a:ea typeface="Spline Sans Medium"/>
                <a:cs typeface="Spline Sans Medium" pitchFamily="34" charset="-120"/>
              </a:rPr>
              <a:t>Case</a:t>
            </a:r>
            <a:r>
              <a:rPr lang="en-US" sz="6600" dirty="0">
                <a:solidFill>
                  <a:srgbClr val="222028"/>
                </a:solidFill>
                <a:latin typeface="Spline Sans Medium"/>
                <a:ea typeface="Spline Sans Medium"/>
                <a:cs typeface="Spline Sans Medium" pitchFamily="34" charset="-120"/>
              </a:rPr>
              <a:t>- SQL</a:t>
            </a:r>
            <a:endParaRPr lang="en-US" sz="6600" dirty="0">
              <a:solidFill>
                <a:srgbClr val="FF4A38"/>
              </a:solidFill>
              <a:latin typeface="Spline Sans Medium"/>
              <a:ea typeface="Spline Sans Medium"/>
              <a:cs typeface="Calibri"/>
            </a:endParaRPr>
          </a:p>
        </p:txBody>
      </p:sp>
      <p:sp>
        <p:nvSpPr>
          <p:cNvPr id="21" name="Text 1"/>
          <p:cNvSpPr/>
          <p:nvPr/>
        </p:nvSpPr>
        <p:spPr>
          <a:xfrm>
            <a:off x="1219352" y="8612596"/>
            <a:ext cx="11774372" cy="218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80"/>
              </a:lnSpc>
              <a:buNone/>
            </a:pPr>
            <a:endParaRPr lang="en-US" sz="2400" dirty="0">
              <a:solidFill>
                <a:srgbClr val="222028"/>
              </a:solidFill>
            </a:endParaRPr>
          </a:p>
        </p:txBody>
      </p:sp>
      <p:pic>
        <p:nvPicPr>
          <p:cNvPr id="6" name="Imagem 5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D6973AA1-59AC-558A-377C-C0388ECF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2" y="2302098"/>
            <a:ext cx="4639869" cy="10187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BA06C-5F0D-FC89-86DE-16CF26CF2B9B}"/>
              </a:ext>
            </a:extLst>
          </p:cNvPr>
          <p:cNvSpPr txBox="1"/>
          <p:nvPr/>
        </p:nvSpPr>
        <p:spPr>
          <a:xfrm>
            <a:off x="1219352" y="9528048"/>
            <a:ext cx="792464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/>
              <a:t>Nome: Nayara de Oliveira Brabo</a:t>
            </a:r>
          </a:p>
          <a:p>
            <a:r>
              <a:rPr lang="pt-BR" sz="4000" dirty="0"/>
              <a:t>Turma: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4 - </a:t>
            </a:r>
            <a:r>
              <a:rPr lang="pt-BR" sz="3600" dirty="0">
                <a:solidFill>
                  <a:srgbClr val="201F1E"/>
                </a:solidFill>
                <a:cs typeface="Calibri" panose="020F0502020204030204" pitchFamily="34" charset="0"/>
              </a:rPr>
              <a:t>Selecionar os top 10 filmes baseados nas avaliações dos usuários, para cada ano, nos últimos 20 anos</a:t>
            </a:r>
            <a:r>
              <a:rPr lang="pt-BR" sz="36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C23EF-50FC-0453-3BC8-2CFBDD50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3" y="2394332"/>
            <a:ext cx="23481201" cy="40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5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5 - </a:t>
            </a:r>
            <a:r>
              <a:rPr lang="pt-BR" sz="3600" dirty="0">
                <a:solidFill>
                  <a:srgbClr val="201F1E"/>
                </a:solidFill>
              </a:rPr>
              <a:t>Gerar um relatório com os top 10 filmes mais bem avaliados pela crítica e os top 10 pela avaliação de usuário, contendo também o budget dos filmes.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D9F1CD-7E68-63F4-0AF2-EB22124C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7" y="3315111"/>
            <a:ext cx="23403739" cy="15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6 - </a:t>
            </a:r>
            <a:r>
              <a:rPr lang="pt-BR" sz="3600" dirty="0">
                <a:solidFill>
                  <a:srgbClr val="201F1E"/>
                </a:solidFill>
              </a:rPr>
              <a:t>Gerar um relatório contendo a duração média de 5 gêneros a sua escolha.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E86576-D720-BDF9-61C1-06500EF5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3" y="2088351"/>
            <a:ext cx="12253936" cy="4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7 - </a:t>
            </a:r>
            <a:r>
              <a:rPr lang="pt-BR" sz="3600" dirty="0">
                <a:solidFill>
                  <a:srgbClr val="201F1E"/>
                </a:solidFill>
                <a:cs typeface="Calibri" panose="020F0502020204030204" pitchFamily="34" charset="0"/>
              </a:rPr>
              <a:t>Gerar um relatório sobre os 5 filmes mais lucrativos de um ator/atriz(que podemos filtrar), trazendo o nome, ano de exibição, e Lucro obtido. Considerar apenas valores em dólar($)</a:t>
            </a:r>
            <a:r>
              <a:rPr lang="pt-BR" sz="36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9DEB53-9D6D-24FC-E3D5-2907ACF4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22" y="3245545"/>
            <a:ext cx="16918730" cy="9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8 - Baseado em um filme que iremos selecionar, trazer um relatório contendo quais os atores/atrizes participantes, e pra cada ator trazer um campo com a média de avaliação da crítica dos últimos 5 filmes em que esse ator/atriz participou.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E3834-4F1B-AD96-F1BF-06B76DA7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62" y="3340635"/>
            <a:ext cx="14967850" cy="91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616968" y="363703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9 - Gerar mais duas análises a sua escolha, baseado nessas tabelas (em uma delas deve incluir a análise exploratória de dois campos, um quantitativo e um qualitativo, respectivamente).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058AF8-08B7-51CA-3C1B-9FD40A2D535E}"/>
              </a:ext>
            </a:extLst>
          </p:cNvPr>
          <p:cNvSpPr txBox="1"/>
          <p:nvPr/>
        </p:nvSpPr>
        <p:spPr>
          <a:xfrm>
            <a:off x="616968" y="3014858"/>
            <a:ext cx="22007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Exiba o top 10 diretores com as notas mais altas de </a:t>
            </a:r>
            <a:r>
              <a:rPr lang="pt-BR" sz="3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avg_vote</a:t>
            </a:r>
            <a:r>
              <a:rPr lang="pt-BR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 </a:t>
            </a:r>
            <a:r>
              <a:rPr lang="pt-BR" sz="3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metascore</a:t>
            </a:r>
            <a:r>
              <a:rPr lang="pt-BR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para um gênero específico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3B4393-7F48-360C-4FB7-A0748756A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50"/>
          <a:stretch/>
        </p:blipFill>
        <p:spPr>
          <a:xfrm>
            <a:off x="4914407" y="4214002"/>
            <a:ext cx="13412179" cy="83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616968" y="363703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9 - Gerar mais duas análises a sua escolha, baseado nessas tabelas (em uma delas deve incluir a análise exploratória de dois campos, um quantitativo e um qualitativo, respectivamente).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058AF8-08B7-51CA-3C1B-9FD40A2D535E}"/>
              </a:ext>
            </a:extLst>
          </p:cNvPr>
          <p:cNvSpPr txBox="1"/>
          <p:nvPr/>
        </p:nvSpPr>
        <p:spPr>
          <a:xfrm>
            <a:off x="616968" y="3014858"/>
            <a:ext cx="22007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Gerar um relatório que lista os filmes de um diretor específico, juntamente com seu gênero, duração, avaliação da crítica e usuários e se cada filme foi lucrativo ou não. Ele fornece uma visão geral da lucratividade dos filmes desse diretor.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EC757F-3139-CD25-4B6E-F6C1288D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8" y="4769184"/>
            <a:ext cx="22954196" cy="78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FF0000"/>
                </a:solidFill>
                <a:latin typeface="Spline Sans Medium"/>
                <a:ea typeface="Spline Sans Medium"/>
              </a:rPr>
              <a:t>Case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14C850-94D4-AD2A-7D11-EE565D2FFBAF}"/>
              </a:ext>
            </a:extLst>
          </p:cNvPr>
          <p:cNvSpPr/>
          <p:nvPr/>
        </p:nvSpPr>
        <p:spPr>
          <a:xfrm>
            <a:off x="5795085" y="4750415"/>
            <a:ext cx="1367483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5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BONS ESTUDOS !</a:t>
            </a:r>
          </a:p>
        </p:txBody>
      </p:sp>
    </p:spTree>
    <p:extLst>
      <p:ext uri="{BB962C8B-B14F-4D97-AF65-F5344CB8AC3E}">
        <p14:creationId xmlns:p14="http://schemas.microsoft.com/office/powerpoint/2010/main" val="212231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Introdução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913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Seguem abaixo as bases que vocês irão ler para gerar as consultas que iremos passar no case.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Essas bases estão em </a:t>
            </a:r>
            <a:r>
              <a:rPr lang="pt-BR" sz="3500" b="1" u="sng" dirty="0">
                <a:solidFill>
                  <a:schemeClr val="accent1">
                    <a:lumMod val="75000"/>
                  </a:schemeClr>
                </a:solidFill>
              </a:rPr>
              <a:t>ARQUIVOS na pasta CASE </a:t>
            </a:r>
            <a:r>
              <a:rPr lang="pt-BR" sz="3500" dirty="0"/>
              <a:t>: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500" dirty="0"/>
              <a:t>Vocês precisarão importar esses dados para o MySQL. Podem usar essas bases como sua origem, e criar novas bases/</a:t>
            </a:r>
            <a:r>
              <a:rPr lang="pt-BR" sz="3500" dirty="0" err="1"/>
              <a:t>views</a:t>
            </a:r>
            <a:r>
              <a:rPr lang="pt-BR" sz="3500" dirty="0"/>
              <a:t> nos seus esquemas já tratadas, conforme acharem necessário: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CaseSQL_movies</a:t>
            </a:r>
            <a:r>
              <a:rPr lang="pt-BR" sz="3500" dirty="0"/>
              <a:t>: Inclui milhares de filmes com atributos como titulo, avaliação média, gênero, ano,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CaseSQL_names</a:t>
            </a:r>
            <a:r>
              <a:rPr lang="pt-BR" sz="3500" dirty="0"/>
              <a:t>: Inclui nomes e características pessoais relacionadas a atores/atrizes/diretores,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CaseSQL_ratings</a:t>
            </a:r>
            <a:r>
              <a:rPr lang="pt-BR" sz="3500" dirty="0"/>
              <a:t>: Inclui avaliações sobre os filmes, contendo categorizações como masculino/feminino, faixa etária, etc.</a:t>
            </a:r>
          </a:p>
          <a:p>
            <a:pPr algn="just">
              <a:lnSpc>
                <a:spcPct val="170000"/>
              </a:lnSpc>
            </a:pPr>
            <a:r>
              <a:rPr lang="pt-BR" sz="3500" dirty="0"/>
              <a:t>- </a:t>
            </a:r>
            <a:r>
              <a:rPr lang="pt-BR" sz="3500" b="1" dirty="0" err="1"/>
              <a:t>CaseSQL_title_principals</a:t>
            </a:r>
            <a:r>
              <a:rPr lang="pt-BR" sz="3500" dirty="0"/>
              <a:t>: Inclui os membros (atores/atrizes/diretores) que trabalharam nos filmes, assim como papéis, cargo, etc.</a:t>
            </a:r>
          </a:p>
        </p:txBody>
      </p:sp>
    </p:spTree>
    <p:extLst>
      <p:ext uri="{BB962C8B-B14F-4D97-AF65-F5344CB8AC3E}">
        <p14:creationId xmlns:p14="http://schemas.microsoft.com/office/powerpoint/2010/main" val="53580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Tarefas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845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1 - Gerar um relatório contendo os 10 filmes mais lucrativos de todos os tempos, e identificar em qual faixa de idade/gênero eles foram mais bem avaliados.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2 - </a:t>
            </a:r>
            <a:r>
              <a:rPr lang="pt-BR" sz="3600" dirty="0">
                <a:solidFill>
                  <a:srgbClr val="201F1E"/>
                </a:solidFill>
              </a:rPr>
              <a:t>Quais os gêneros que mais aparecem entre os Top 10 filmes mais bem avaliados de cada ano, nos últimos 10 anos.</a:t>
            </a:r>
            <a:endParaRPr lang="pt-BR" sz="3600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3 - </a:t>
            </a:r>
            <a:r>
              <a:rPr lang="pt-BR" sz="3600" dirty="0">
                <a:solidFill>
                  <a:srgbClr val="201F1E"/>
                </a:solidFill>
              </a:rPr>
              <a:t>Quais os 50 filmes com menor lucratividade ou que deram prejuízo, nos últimos 30 anos. Considerar apenas valores em dólar ($).</a:t>
            </a:r>
            <a:endParaRPr lang="pt-BR" sz="3600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4 - </a:t>
            </a:r>
            <a:r>
              <a:rPr lang="pt-BR" sz="3600" dirty="0">
                <a:solidFill>
                  <a:srgbClr val="201F1E"/>
                </a:solidFill>
                <a:cs typeface="Calibri" panose="020F0502020204030204" pitchFamily="34" charset="0"/>
              </a:rPr>
              <a:t>Selecionar os top 10 filmes baseados nas avaliações dos usuários, para cada ano, nos últimos 20 anos</a:t>
            </a:r>
            <a:r>
              <a:rPr lang="pt-BR" sz="3600" dirty="0"/>
              <a:t>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5 - </a:t>
            </a:r>
            <a:r>
              <a:rPr lang="pt-BR" sz="3600" dirty="0">
                <a:solidFill>
                  <a:srgbClr val="201F1E"/>
                </a:solidFill>
              </a:rPr>
              <a:t>Gerar um relatório com os top 10 filmes mais bem avaliados pela crítica e os top 10 pela avaliação de usuário, contendo também o budget dos filmes.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3787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Tarefas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751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6 - </a:t>
            </a:r>
            <a:r>
              <a:rPr lang="pt-BR" sz="3600" dirty="0">
                <a:solidFill>
                  <a:srgbClr val="201F1E"/>
                </a:solidFill>
              </a:rPr>
              <a:t>Gerar um relatório contendo a duração média de 5 gêneros a sua escolha.</a:t>
            </a:r>
            <a:endParaRPr lang="pt-BR" sz="3600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7 - </a:t>
            </a:r>
            <a:r>
              <a:rPr lang="pt-BR" sz="3600" dirty="0">
                <a:solidFill>
                  <a:srgbClr val="201F1E"/>
                </a:solidFill>
                <a:cs typeface="Calibri" panose="020F0502020204030204" pitchFamily="34" charset="0"/>
              </a:rPr>
              <a:t>Gerar um relatório sobre os 5 filmes mais lucrativos de um ator/atriz(que podemos filtrar), trazendo o nome, ano de exibição, e Lucro obtido. Considerar apenas valores em dólar($)</a:t>
            </a:r>
            <a:r>
              <a:rPr lang="pt-BR" sz="3600" dirty="0"/>
              <a:t>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8 - Baseado em um filme que iremos selecionar, trazer um relatório contendo quais os atores/atrizes participantes, e pra cada ator trazer um campo com a média de avaliação da crítica dos últimos 5 filmes em que esse ator/atriz participou.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9 - Gerar mais duas análises a sua escolha, baseado nessas tabelas (em uma delas deve incluir a análise exploratória de dois campos, um quantitativo e um qualitativo, respectivamente).</a:t>
            </a:r>
          </a:p>
        </p:txBody>
      </p:sp>
    </p:spTree>
    <p:extLst>
      <p:ext uri="{BB962C8B-B14F-4D97-AF65-F5344CB8AC3E}">
        <p14:creationId xmlns:p14="http://schemas.microsoft.com/office/powerpoint/2010/main" val="14911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D429-B5DC-8766-DFCD-F0F253FB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218A0AF-6DC5-1DBA-5A72-4147E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9CDDDFFB-D5D5-B33B-0110-060C53A4CFA1}"/>
              </a:ext>
            </a:extLst>
          </p:cNvPr>
          <p:cNvSpPr/>
          <p:nvPr/>
        </p:nvSpPr>
        <p:spPr>
          <a:xfrm>
            <a:off x="952619" y="2190750"/>
            <a:ext cx="11431429" cy="9334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D9B29A7-2AD0-CD6E-771E-B61579FFFAB7}"/>
              </a:ext>
            </a:extLst>
          </p:cNvPr>
          <p:cNvSpPr/>
          <p:nvPr/>
        </p:nvSpPr>
        <p:spPr>
          <a:xfrm>
            <a:off x="952619" y="584527"/>
            <a:ext cx="20572357" cy="1492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220"/>
              </a:lnSpc>
            </a:pP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Case - </a:t>
            </a:r>
            <a:r>
              <a:rPr lang="en-US" sz="7300" dirty="0" err="1">
                <a:solidFill>
                  <a:srgbClr val="FF0000"/>
                </a:solidFill>
                <a:latin typeface="Spline Sans Medium"/>
                <a:ea typeface="Spline Sans Medium"/>
              </a:rPr>
              <a:t>Orientações</a:t>
            </a:r>
            <a:r>
              <a:rPr lang="en-US" sz="7300" dirty="0">
                <a:solidFill>
                  <a:srgbClr val="222028"/>
                </a:solidFill>
                <a:latin typeface="Spline Sans Medium"/>
                <a:ea typeface="Spline Sans Medium"/>
              </a:rPr>
              <a:t>.</a:t>
            </a:r>
            <a:endParaRPr lang="en-US" sz="7300" dirty="0">
              <a:solidFill>
                <a:srgbClr val="FF0000"/>
              </a:solidFill>
              <a:latin typeface="Spline Sans Medium"/>
              <a:ea typeface="Spline Sans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218D7-F3B2-94D4-5778-2E9C73CFBD4F}"/>
              </a:ext>
            </a:extLst>
          </p:cNvPr>
          <p:cNvSpPr txBox="1">
            <a:spLocks/>
          </p:cNvSpPr>
          <p:nvPr/>
        </p:nvSpPr>
        <p:spPr>
          <a:xfrm>
            <a:off x="10095661" y="6228270"/>
            <a:ext cx="6944472" cy="44369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pline Sans Regular" pitchFamily="2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Spline Sans Regular" pitchFamily="2" charset="0"/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D4390541-B4B6-804D-AC80-EAB25AC300DE}"/>
              </a:ext>
            </a:extLst>
          </p:cNvPr>
          <p:cNvSpPr txBox="1"/>
          <p:nvPr/>
        </p:nvSpPr>
        <p:spPr>
          <a:xfrm>
            <a:off x="1211099" y="2133508"/>
            <a:ext cx="2073450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Não é necessário criar um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Power Point para apresentar, mas fiquem à vontade para utilizá-lo, ou outra ferramenta, caso seja útil para apoiá-los na apresentação.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Vocês poderão criar tabelas e/ou </a:t>
            </a:r>
            <a:r>
              <a:rPr lang="pt-BR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views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 e/ou CTE para apoiá-los no tratamento para chegar nos relatórios finais.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Sugerimos validar a execução de cada relatório gerado, e gravar (seja via print ou exportar para um arquivo texto) ao menos um resultado gerado por cada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No dia da apresentação será necessário apresentar o script e explicar sobre a lógica utilizada desde a preparação dos dados até a geração dos relatórios.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Faz parte do case a análise e interpretação das tabelas, dados e dos enunciados. Caso tenham dúvidas, perguntem.</a:t>
            </a:r>
          </a:p>
        </p:txBody>
      </p:sp>
    </p:spTree>
    <p:extLst>
      <p:ext uri="{BB962C8B-B14F-4D97-AF65-F5344CB8AC3E}">
        <p14:creationId xmlns:p14="http://schemas.microsoft.com/office/powerpoint/2010/main" val="227141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Criei uma VIEW (</a:t>
            </a:r>
            <a:r>
              <a:rPr lang="pt-BR" sz="3600" dirty="0" err="1"/>
              <a:t>CaseSQL_movies_values</a:t>
            </a:r>
            <a:r>
              <a:rPr lang="pt-BR" sz="3600" dirty="0"/>
              <a:t>) para separar os símbolos do valor ($), essa VIEW que irá ser usada no lugar do </a:t>
            </a:r>
            <a:r>
              <a:rPr lang="pt-BR" sz="3600" dirty="0" err="1"/>
              <a:t>CaseSQL_movies</a:t>
            </a:r>
            <a:r>
              <a:rPr lang="pt-BR" sz="36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DC063-7141-7E60-49CD-A313E96E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3" y="2919815"/>
            <a:ext cx="22880912" cy="101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1 - Gerar um relatório contendo os 10 filmes mais lucrativos de todos os tempos, e identificar em qual faixa de idade/gênero eles foram mais bem avaliados.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7EB152-9760-7AB2-D1B8-89B1E24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89" y="4310685"/>
            <a:ext cx="22550952" cy="65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2 - </a:t>
            </a:r>
            <a:r>
              <a:rPr lang="pt-BR" sz="3600" dirty="0">
                <a:solidFill>
                  <a:srgbClr val="201F1E"/>
                </a:solidFill>
              </a:rPr>
              <a:t>Quais os gêneros que mais aparecem entre os Top 10 filmes mais bem avaliados de cada ano, nos últimos 10 anos.</a:t>
            </a:r>
          </a:p>
          <a:p>
            <a:pPr algn="just">
              <a:lnSpc>
                <a:spcPct val="170000"/>
              </a:lnSpc>
            </a:pPr>
            <a:r>
              <a:rPr lang="pt-BR" sz="3600" dirty="0">
                <a:solidFill>
                  <a:srgbClr val="201F1E"/>
                </a:solidFill>
              </a:rPr>
              <a:t>Primeiro eu fiz o TOP 10 com os nomes dos filmes (para saber quais são):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21B11D-5F43-7DC4-9611-79B1C76C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" y="2909323"/>
            <a:ext cx="22938156" cy="32260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E58E65-FCEA-FD9F-7DB5-036CE676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33" y="6523612"/>
            <a:ext cx="8237674" cy="68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6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5C038A9F-677E-EE70-D20B-7093583D70AE}"/>
              </a:ext>
            </a:extLst>
          </p:cNvPr>
          <p:cNvSpPr txBox="1"/>
          <p:nvPr/>
        </p:nvSpPr>
        <p:spPr>
          <a:xfrm>
            <a:off x="941433" y="658670"/>
            <a:ext cx="22504308" cy="18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600" dirty="0"/>
              <a:t>3 - </a:t>
            </a:r>
            <a:r>
              <a:rPr lang="pt-BR" sz="3600" dirty="0">
                <a:solidFill>
                  <a:srgbClr val="201F1E"/>
                </a:solidFill>
              </a:rPr>
              <a:t>Quais os 50 filmes com menor lucratividade ou que deram prejuízo, nos últimos 30 anos. Considerar apenas valores em dólar ($).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067422-3C91-6318-A465-84BFFD49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3" y="2937554"/>
            <a:ext cx="23581102" cy="63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BF2560FD3AC4BACE8E9A55FF89E9E" ma:contentTypeVersion="6" ma:contentTypeDescription="Create a new document." ma:contentTypeScope="" ma:versionID="1e152c94e3f3bf19d195d27fae10f9c6">
  <xsd:schema xmlns:xsd="http://www.w3.org/2001/XMLSchema" xmlns:xs="http://www.w3.org/2001/XMLSchema" xmlns:p="http://schemas.microsoft.com/office/2006/metadata/properties" xmlns:ns2="84e65b90-75f9-45b7-8d06-b4e791ef8878" xmlns:ns3="ba1a830b-53b4-4d70-8d40-4f6d38d99642" targetNamespace="http://schemas.microsoft.com/office/2006/metadata/properties" ma:root="true" ma:fieldsID="e2be8e72781666f70663557a7379b217" ns2:_="" ns3:_="">
    <xsd:import namespace="84e65b90-75f9-45b7-8d06-b4e791ef8878"/>
    <xsd:import namespace="ba1a830b-53b4-4d70-8d40-4f6d38d996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65b90-75f9-45b7-8d06-b4e791ef88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a830b-53b4-4d70-8d40-4f6d38d99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EF138-80A1-4D92-9B61-DF75F5D8C7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ACF684-CB88-4EF1-B211-081BD35BF9FD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e18e6c8-8769-45a7-b1ce-8f31aaabc12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45DA322-9A8E-4061-8BF7-8EFE04DFC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65b90-75f9-45b7-8d06-b4e791ef8878"/>
    <ds:schemaRef ds:uri="ba1a830b-53b4-4d70-8d40-4f6d38d99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1009</Words>
  <Application>Microsoft Office PowerPoint</Application>
  <PresentationFormat>Personalizar</PresentationFormat>
  <Paragraphs>54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Spline Sans Medium</vt:lpstr>
      <vt:lpstr>Spline Sans Regular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NAYARA DE OLIVEIRA BRABO</cp:lastModifiedBy>
  <cp:revision>393</cp:revision>
  <dcterms:created xsi:type="dcterms:W3CDTF">2024-02-09T12:40:56Z</dcterms:created>
  <dcterms:modified xsi:type="dcterms:W3CDTF">2024-06-03T19:02:06Z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b89e6c-40a4-45db-9402-5dedc454ba76_Enabled">
    <vt:lpwstr>true</vt:lpwstr>
  </property>
  <property fmtid="{D5CDD505-2E9C-101B-9397-08002B2CF9AE}" pid="3" name="MSIP_Label_50b89e6c-40a4-45db-9402-5dedc454ba76_SetDate">
    <vt:lpwstr>2024-02-26T18:07:16Z</vt:lpwstr>
  </property>
  <property fmtid="{D5CDD505-2E9C-101B-9397-08002B2CF9AE}" pid="4" name="MSIP_Label_50b89e6c-40a4-45db-9402-5dedc454ba76_Method">
    <vt:lpwstr>Standard</vt:lpwstr>
  </property>
  <property fmtid="{D5CDD505-2E9C-101B-9397-08002B2CF9AE}" pid="5" name="MSIP_Label_50b89e6c-40a4-45db-9402-5dedc454ba76_Name">
    <vt:lpwstr>defa4170-0d19-0005-0004-bc88714345d2</vt:lpwstr>
  </property>
  <property fmtid="{D5CDD505-2E9C-101B-9397-08002B2CF9AE}" pid="6" name="MSIP_Label_50b89e6c-40a4-45db-9402-5dedc454ba76_SiteId">
    <vt:lpwstr>7c93388d-f265-4c80-81b8-a1e141c5546f</vt:lpwstr>
  </property>
  <property fmtid="{D5CDD505-2E9C-101B-9397-08002B2CF9AE}" pid="7" name="MSIP_Label_50b89e6c-40a4-45db-9402-5dedc454ba76_ActionId">
    <vt:lpwstr>17615cb8-84a8-4da3-8273-8868e3be1824</vt:lpwstr>
  </property>
  <property fmtid="{D5CDD505-2E9C-101B-9397-08002B2CF9AE}" pid="8" name="MSIP_Label_50b89e6c-40a4-45db-9402-5dedc454ba76_ContentBits">
    <vt:lpwstr>0</vt:lpwstr>
  </property>
  <property fmtid="{D5CDD505-2E9C-101B-9397-08002B2CF9AE}" pid="9" name="ContentTypeId">
    <vt:lpwstr>0x0101006E2BF2560FD3AC4BACE8E9A55FF89E9E</vt:lpwstr>
  </property>
  <property fmtid="{D5CDD505-2E9C-101B-9397-08002B2CF9AE}" pid="10" name="Order">
    <vt:r8>43700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