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7"/>
  </p:notesMasterIdLst>
  <p:sldIdLst>
    <p:sldId id="260" r:id="rId6"/>
  </p:sldIdLst>
  <p:sldSz cx="32918400" cy="21945600"/>
  <p:notesSz cx="7010400" cy="9236075"/>
  <p:defaultTextStyle>
    <a:defPPr>
      <a:defRPr lang="en-US"/>
    </a:defPPr>
    <a:lvl1pPr marL="0" algn="l" defTabSz="1645854" rtl="0" eaLnBrk="1" latinLnBrk="0" hangingPunct="1">
      <a:defRPr sz="6450" kern="1200">
        <a:solidFill>
          <a:schemeClr val="tx1"/>
        </a:solidFill>
        <a:latin typeface="+mn-lt"/>
        <a:ea typeface="+mn-ea"/>
        <a:cs typeface="+mn-cs"/>
      </a:defRPr>
    </a:lvl1pPr>
    <a:lvl2pPr marL="1645854" algn="l" defTabSz="1645854" rtl="0" eaLnBrk="1" latinLnBrk="0" hangingPunct="1">
      <a:defRPr sz="6450" kern="1200">
        <a:solidFill>
          <a:schemeClr val="tx1"/>
        </a:solidFill>
        <a:latin typeface="+mn-lt"/>
        <a:ea typeface="+mn-ea"/>
        <a:cs typeface="+mn-cs"/>
      </a:defRPr>
    </a:lvl2pPr>
    <a:lvl3pPr marL="3291708" algn="l" defTabSz="1645854" rtl="0" eaLnBrk="1" latinLnBrk="0" hangingPunct="1">
      <a:defRPr sz="6450" kern="1200">
        <a:solidFill>
          <a:schemeClr val="tx1"/>
        </a:solidFill>
        <a:latin typeface="+mn-lt"/>
        <a:ea typeface="+mn-ea"/>
        <a:cs typeface="+mn-cs"/>
      </a:defRPr>
    </a:lvl3pPr>
    <a:lvl4pPr marL="4937563" algn="l" defTabSz="1645854" rtl="0" eaLnBrk="1" latinLnBrk="0" hangingPunct="1">
      <a:defRPr sz="6450" kern="1200">
        <a:solidFill>
          <a:schemeClr val="tx1"/>
        </a:solidFill>
        <a:latin typeface="+mn-lt"/>
        <a:ea typeface="+mn-ea"/>
        <a:cs typeface="+mn-cs"/>
      </a:defRPr>
    </a:lvl4pPr>
    <a:lvl5pPr marL="6583417" algn="l" defTabSz="1645854" rtl="0" eaLnBrk="1" latinLnBrk="0" hangingPunct="1">
      <a:defRPr sz="6450" kern="1200">
        <a:solidFill>
          <a:schemeClr val="tx1"/>
        </a:solidFill>
        <a:latin typeface="+mn-lt"/>
        <a:ea typeface="+mn-ea"/>
        <a:cs typeface="+mn-cs"/>
      </a:defRPr>
    </a:lvl5pPr>
    <a:lvl6pPr marL="8229271" algn="l" defTabSz="1645854" rtl="0" eaLnBrk="1" latinLnBrk="0" hangingPunct="1">
      <a:defRPr sz="6450" kern="1200">
        <a:solidFill>
          <a:schemeClr val="tx1"/>
        </a:solidFill>
        <a:latin typeface="+mn-lt"/>
        <a:ea typeface="+mn-ea"/>
        <a:cs typeface="+mn-cs"/>
      </a:defRPr>
    </a:lvl6pPr>
    <a:lvl7pPr marL="9875125" algn="l" defTabSz="1645854" rtl="0" eaLnBrk="1" latinLnBrk="0" hangingPunct="1">
      <a:defRPr sz="6450" kern="1200">
        <a:solidFill>
          <a:schemeClr val="tx1"/>
        </a:solidFill>
        <a:latin typeface="+mn-lt"/>
        <a:ea typeface="+mn-ea"/>
        <a:cs typeface="+mn-cs"/>
      </a:defRPr>
    </a:lvl7pPr>
    <a:lvl8pPr marL="11520980" algn="l" defTabSz="1645854" rtl="0" eaLnBrk="1" latinLnBrk="0" hangingPunct="1">
      <a:defRPr sz="6450" kern="1200">
        <a:solidFill>
          <a:schemeClr val="tx1"/>
        </a:solidFill>
        <a:latin typeface="+mn-lt"/>
        <a:ea typeface="+mn-ea"/>
        <a:cs typeface="+mn-cs"/>
      </a:defRPr>
    </a:lvl8pPr>
    <a:lvl9pPr marL="13166834" algn="l" defTabSz="1645854" rtl="0" eaLnBrk="1" latinLnBrk="0" hangingPunct="1">
      <a:defRPr sz="64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60" userDrawn="1">
          <p15:clr>
            <a:srgbClr val="A4A3A4"/>
          </p15:clr>
        </p15:guide>
        <p15:guide id="2" pos="103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339081E-18D8-6AD0-F0F2-416E97DC860D}" name="Duff, Margaret R." initials="" userId="S::mduff@draper.com::4997ca17-456e-42af-84d6-4664078de022" providerId="AD"/>
  <p188:author id="{238F32BB-DCE9-CC33-57E0-116F611AC784}" name="Kaptui Sipowa, Hermann" initials="KH" userId="S::hsipowa@draper.com::0f1253c1-38be-4028-8f53-1f58a2bdbe9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EB67A"/>
    <a:srgbClr val="FF4611"/>
    <a:srgbClr val="283F4D"/>
    <a:srgbClr val="9FA1A3"/>
    <a:srgbClr val="B5D10D"/>
    <a:srgbClr val="001A71"/>
    <a:srgbClr val="41ABE0"/>
    <a:srgbClr val="4A7EB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407"/>
    <p:restoredTop sz="94829"/>
  </p:normalViewPr>
  <p:slideViewPr>
    <p:cSldViewPr snapToGrid="0">
      <p:cViewPr>
        <p:scale>
          <a:sx n="57" d="100"/>
          <a:sy n="57" d="100"/>
        </p:scale>
        <p:origin x="456" y="-1312"/>
      </p:cViewPr>
      <p:guideLst>
        <p:guide orient="horz" pos="6960"/>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5F3559CC-A922-6740-919D-0D27BB010431}" type="datetimeFigureOut">
              <a:rPr lang="en-US" smtClean="0"/>
              <a:t>9/30/24</a:t>
            </a:fld>
            <a:endParaRPr lang="en-US"/>
          </a:p>
        </p:txBody>
      </p:sp>
      <p:sp>
        <p:nvSpPr>
          <p:cNvPr id="4" name="Slide Image Placeholder 3"/>
          <p:cNvSpPr>
            <a:spLocks noGrp="1" noRot="1" noChangeAspect="1"/>
          </p:cNvSpPr>
          <p:nvPr>
            <p:ph type="sldImg" idx="2"/>
          </p:nvPr>
        </p:nvSpPr>
        <p:spPr>
          <a:xfrm>
            <a:off x="1166813" y="1154113"/>
            <a:ext cx="4676775"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7835BF09-16B9-1947-AA3D-DE6BC1028F80}" type="slidenum">
              <a:rPr lang="en-US" smtClean="0"/>
              <a:t>‹#›</a:t>
            </a:fld>
            <a:endParaRPr lang="en-US"/>
          </a:p>
        </p:txBody>
      </p:sp>
    </p:spTree>
    <p:extLst>
      <p:ext uri="{BB962C8B-B14F-4D97-AF65-F5344CB8AC3E}">
        <p14:creationId xmlns:p14="http://schemas.microsoft.com/office/powerpoint/2010/main" val="4249385918"/>
      </p:ext>
    </p:extLst>
  </p:cSld>
  <p:clrMap bg1="lt1" tx1="dk1" bg2="lt2" tx2="dk2" accent1="accent1" accent2="accent2" accent3="accent3" accent4="accent4" accent5="accent5" accent6="accent6" hlink="hlink" folHlink="folHlink"/>
  <p:notesStyle>
    <a:lvl1pPr marL="0" algn="l" defTabSz="685772" rtl="0" eaLnBrk="1" latinLnBrk="0" hangingPunct="1">
      <a:defRPr sz="900" kern="1200">
        <a:solidFill>
          <a:schemeClr val="tx1"/>
        </a:solidFill>
        <a:latin typeface="+mn-lt"/>
        <a:ea typeface="+mn-ea"/>
        <a:cs typeface="+mn-cs"/>
      </a:defRPr>
    </a:lvl1pPr>
    <a:lvl2pPr marL="342887" algn="l" defTabSz="685772" rtl="0" eaLnBrk="1" latinLnBrk="0" hangingPunct="1">
      <a:defRPr sz="900" kern="1200">
        <a:solidFill>
          <a:schemeClr val="tx1"/>
        </a:solidFill>
        <a:latin typeface="+mn-lt"/>
        <a:ea typeface="+mn-ea"/>
        <a:cs typeface="+mn-cs"/>
      </a:defRPr>
    </a:lvl2pPr>
    <a:lvl3pPr marL="685772" algn="l" defTabSz="685772" rtl="0" eaLnBrk="1" latinLnBrk="0" hangingPunct="1">
      <a:defRPr sz="900" kern="1200">
        <a:solidFill>
          <a:schemeClr val="tx1"/>
        </a:solidFill>
        <a:latin typeface="+mn-lt"/>
        <a:ea typeface="+mn-ea"/>
        <a:cs typeface="+mn-cs"/>
      </a:defRPr>
    </a:lvl3pPr>
    <a:lvl4pPr marL="1028659" algn="l" defTabSz="685772" rtl="0" eaLnBrk="1" latinLnBrk="0" hangingPunct="1">
      <a:defRPr sz="900" kern="1200">
        <a:solidFill>
          <a:schemeClr val="tx1"/>
        </a:solidFill>
        <a:latin typeface="+mn-lt"/>
        <a:ea typeface="+mn-ea"/>
        <a:cs typeface="+mn-cs"/>
      </a:defRPr>
    </a:lvl4pPr>
    <a:lvl5pPr marL="1371545" algn="l" defTabSz="685772" rtl="0" eaLnBrk="1" latinLnBrk="0" hangingPunct="1">
      <a:defRPr sz="900" kern="1200">
        <a:solidFill>
          <a:schemeClr val="tx1"/>
        </a:solidFill>
        <a:latin typeface="+mn-lt"/>
        <a:ea typeface="+mn-ea"/>
        <a:cs typeface="+mn-cs"/>
      </a:defRPr>
    </a:lvl5pPr>
    <a:lvl6pPr marL="1714432" algn="l" defTabSz="685772" rtl="0" eaLnBrk="1" latinLnBrk="0" hangingPunct="1">
      <a:defRPr sz="900" kern="1200">
        <a:solidFill>
          <a:schemeClr val="tx1"/>
        </a:solidFill>
        <a:latin typeface="+mn-lt"/>
        <a:ea typeface="+mn-ea"/>
        <a:cs typeface="+mn-cs"/>
      </a:defRPr>
    </a:lvl6pPr>
    <a:lvl7pPr marL="2057318" algn="l" defTabSz="685772" rtl="0" eaLnBrk="1" latinLnBrk="0" hangingPunct="1">
      <a:defRPr sz="900" kern="1200">
        <a:solidFill>
          <a:schemeClr val="tx1"/>
        </a:solidFill>
        <a:latin typeface="+mn-lt"/>
        <a:ea typeface="+mn-ea"/>
        <a:cs typeface="+mn-cs"/>
      </a:defRPr>
    </a:lvl7pPr>
    <a:lvl8pPr marL="2400204" algn="l" defTabSz="685772" rtl="0" eaLnBrk="1" latinLnBrk="0" hangingPunct="1">
      <a:defRPr sz="900" kern="1200">
        <a:solidFill>
          <a:schemeClr val="tx1"/>
        </a:solidFill>
        <a:latin typeface="+mn-lt"/>
        <a:ea typeface="+mn-ea"/>
        <a:cs typeface="+mn-cs"/>
      </a:defRPr>
    </a:lvl8pPr>
    <a:lvl9pPr marL="2743091" algn="l" defTabSz="68577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154113"/>
            <a:ext cx="4676775" cy="31178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35BF09-16B9-1947-AA3D-DE6BC1028F80}" type="slidenum">
              <a:rPr lang="en-US" smtClean="0"/>
              <a:t>1</a:t>
            </a:fld>
            <a:endParaRPr lang="en-US"/>
          </a:p>
        </p:txBody>
      </p:sp>
    </p:spTree>
    <p:extLst>
      <p:ext uri="{BB962C8B-B14F-4D97-AF65-F5344CB8AC3E}">
        <p14:creationId xmlns:p14="http://schemas.microsoft.com/office/powerpoint/2010/main" val="3979216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2C6152CB-C37C-B37A-F7C9-F572FE6B29B6}"/>
              </a:ext>
            </a:extLst>
          </p:cNvPr>
          <p:cNvCxnSpPr>
            <a:cxnSpLocks/>
          </p:cNvCxnSpPr>
          <p:nvPr userDrawn="1"/>
        </p:nvCxnSpPr>
        <p:spPr>
          <a:xfrm flipH="1">
            <a:off x="0" y="20519384"/>
            <a:ext cx="32918400" cy="0"/>
          </a:xfrm>
          <a:prstGeom prst="line">
            <a:avLst/>
          </a:prstGeom>
          <a:ln w="57150" cmpd="sng">
            <a:solidFill>
              <a:srgbClr val="FF461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1477582"/>
      </p:ext>
    </p:extLst>
  </p:cSld>
  <p:clrMapOvr>
    <a:masterClrMapping/>
  </p:clrMapOvr>
  <p:extLst>
    <p:ext uri="{DCECCB84-F9BA-43D5-87BE-67443E8EF086}">
      <p15:sldGuideLst xmlns:p15="http://schemas.microsoft.com/office/powerpoint/2012/main">
        <p15:guide id="1" orient="horz" pos="6912">
          <p15:clr>
            <a:srgbClr val="FBAE40"/>
          </p15:clr>
        </p15:guide>
        <p15:guide id="2" pos="10368">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9BF0820-7D9C-F1EC-489C-48E88CD3DFB4}"/>
              </a:ext>
            </a:extLst>
          </p:cNvPr>
          <p:cNvSpPr/>
          <p:nvPr userDrawn="1"/>
        </p:nvSpPr>
        <p:spPr>
          <a:xfrm>
            <a:off x="0" y="-1"/>
            <a:ext cx="32918400" cy="7010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732">
              <a:solidFill>
                <a:schemeClr val="tx2"/>
              </a:solidFill>
            </a:endParaRPr>
          </a:p>
        </p:txBody>
      </p:sp>
      <p:sp>
        <p:nvSpPr>
          <p:cNvPr id="2" name="Title Placeholder 1"/>
          <p:cNvSpPr>
            <a:spLocks noGrp="1"/>
          </p:cNvSpPr>
          <p:nvPr>
            <p:ph type="title"/>
          </p:nvPr>
        </p:nvSpPr>
        <p:spPr>
          <a:xfrm>
            <a:off x="1645920" y="878842"/>
            <a:ext cx="29626560" cy="36576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645920" y="5120643"/>
            <a:ext cx="29626560" cy="14483081"/>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4E720989-4A4F-C75E-D4DB-03ECA880D774}"/>
              </a:ext>
            </a:extLst>
          </p:cNvPr>
          <p:cNvCxnSpPr>
            <a:cxnSpLocks/>
          </p:cNvCxnSpPr>
          <p:nvPr userDrawn="1"/>
        </p:nvCxnSpPr>
        <p:spPr>
          <a:xfrm flipH="1">
            <a:off x="0" y="20519384"/>
            <a:ext cx="32918400" cy="0"/>
          </a:xfrm>
          <a:prstGeom prst="line">
            <a:avLst/>
          </a:prstGeom>
          <a:ln w="57150" cmpd="sng">
            <a:solidFill>
              <a:srgbClr val="FF4611"/>
            </a:solidFill>
          </a:ln>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BD25669B-25C1-27F3-26CE-3B127B4DC97E}"/>
              </a:ext>
            </a:extLst>
          </p:cNvPr>
          <p:cNvGrpSpPr/>
          <p:nvPr userDrawn="1"/>
        </p:nvGrpSpPr>
        <p:grpSpPr>
          <a:xfrm>
            <a:off x="0" y="37107"/>
            <a:ext cx="32918400" cy="2136607"/>
            <a:chOff x="0" y="0"/>
            <a:chExt cx="43891200" cy="3933965"/>
          </a:xfrm>
        </p:grpSpPr>
        <p:sp>
          <p:nvSpPr>
            <p:cNvPr id="11" name="Rectangle 10">
              <a:extLst>
                <a:ext uri="{FF2B5EF4-FFF2-40B4-BE49-F238E27FC236}">
                  <a16:creationId xmlns:a16="http://schemas.microsoft.com/office/drawing/2014/main" id="{FCF9C99D-33BE-E91B-373E-2B88E8AB8AFB}"/>
                </a:ext>
              </a:extLst>
            </p:cNvPr>
            <p:cNvSpPr/>
            <p:nvPr/>
          </p:nvSpPr>
          <p:spPr>
            <a:xfrm>
              <a:off x="0" y="0"/>
              <a:ext cx="43891200" cy="393333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732">
                <a:solidFill>
                  <a:schemeClr val="accent5"/>
                </a:solidFill>
              </a:endParaRPr>
            </a:p>
          </p:txBody>
        </p:sp>
        <p:sp>
          <p:nvSpPr>
            <p:cNvPr id="12" name="Triangle 11">
              <a:extLst>
                <a:ext uri="{FF2B5EF4-FFF2-40B4-BE49-F238E27FC236}">
                  <a16:creationId xmlns:a16="http://schemas.microsoft.com/office/drawing/2014/main" id="{811A7511-E5E3-0C40-7C65-D1E03B382B2E}"/>
                </a:ext>
              </a:extLst>
            </p:cNvPr>
            <p:cNvSpPr/>
            <p:nvPr/>
          </p:nvSpPr>
          <p:spPr>
            <a:xfrm rot="16200000">
              <a:off x="41462921" y="1505686"/>
              <a:ext cx="3540114" cy="1316444"/>
            </a:xfrm>
            <a:prstGeom prst="triangle">
              <a:avLst>
                <a:gd name="adj" fmla="val 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732">
                <a:solidFill>
                  <a:schemeClr val="accent5"/>
                </a:solidFill>
              </a:endParaRPr>
            </a:p>
          </p:txBody>
        </p:sp>
        <p:sp>
          <p:nvSpPr>
            <p:cNvPr id="13" name="Right Triangle 12">
              <a:extLst>
                <a:ext uri="{FF2B5EF4-FFF2-40B4-BE49-F238E27FC236}">
                  <a16:creationId xmlns:a16="http://schemas.microsoft.com/office/drawing/2014/main" id="{82CD19D4-D12A-9F9B-36D1-2769A76A0230}"/>
                </a:ext>
              </a:extLst>
            </p:cNvPr>
            <p:cNvSpPr/>
            <p:nvPr/>
          </p:nvSpPr>
          <p:spPr>
            <a:xfrm flipH="1" flipV="1">
              <a:off x="42473461" y="0"/>
              <a:ext cx="1417739" cy="3540114"/>
            </a:xfrm>
            <a:prstGeom prst="rtTriangle">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732"/>
            </a:p>
          </p:txBody>
        </p:sp>
      </p:grpSp>
    </p:spTree>
    <p:extLst>
      <p:ext uri="{BB962C8B-B14F-4D97-AF65-F5344CB8AC3E}">
        <p14:creationId xmlns:p14="http://schemas.microsoft.com/office/powerpoint/2010/main" val="3113061419"/>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462967" rtl="0" eaLnBrk="1" latinLnBrk="0" hangingPunct="1">
        <a:spcBef>
          <a:spcPct val="0"/>
        </a:spcBef>
        <a:buNone/>
        <a:defRPr sz="14066" kern="1200">
          <a:solidFill>
            <a:schemeClr val="tx1"/>
          </a:solidFill>
          <a:latin typeface="+mj-lt"/>
          <a:ea typeface="+mj-ea"/>
          <a:cs typeface="+mj-cs"/>
        </a:defRPr>
      </a:lvl1pPr>
    </p:titleStyle>
    <p:bodyStyle>
      <a:lvl1pPr marL="1097225" indent="-1097225" algn="l" defTabSz="1462967" rtl="0" eaLnBrk="1" latinLnBrk="0" hangingPunct="1">
        <a:spcBef>
          <a:spcPct val="20000"/>
        </a:spcBef>
        <a:buFont typeface="Arial"/>
        <a:buChar char="•"/>
        <a:defRPr sz="10266" kern="1200">
          <a:solidFill>
            <a:schemeClr val="tx1"/>
          </a:solidFill>
          <a:latin typeface="+mn-lt"/>
          <a:ea typeface="+mn-ea"/>
          <a:cs typeface="+mn-cs"/>
        </a:defRPr>
      </a:lvl1pPr>
      <a:lvl2pPr marL="2377321" indent="-914354" algn="l" defTabSz="1462967" rtl="0" eaLnBrk="1" latinLnBrk="0" hangingPunct="1">
        <a:spcBef>
          <a:spcPct val="20000"/>
        </a:spcBef>
        <a:buFont typeface="Arial"/>
        <a:buChar char="–"/>
        <a:defRPr sz="8933" kern="1200">
          <a:solidFill>
            <a:schemeClr val="tx1"/>
          </a:solidFill>
          <a:latin typeface="+mn-lt"/>
          <a:ea typeface="+mn-ea"/>
          <a:cs typeface="+mn-cs"/>
        </a:defRPr>
      </a:lvl2pPr>
      <a:lvl3pPr marL="3657418" indent="-731483" algn="l" defTabSz="1462967" rtl="0" eaLnBrk="1" latinLnBrk="0" hangingPunct="1">
        <a:spcBef>
          <a:spcPct val="20000"/>
        </a:spcBef>
        <a:buFont typeface="Arial"/>
        <a:buChar char="•"/>
        <a:defRPr sz="7667" kern="1200">
          <a:solidFill>
            <a:schemeClr val="tx1"/>
          </a:solidFill>
          <a:latin typeface="+mn-lt"/>
          <a:ea typeface="+mn-ea"/>
          <a:cs typeface="+mn-cs"/>
        </a:defRPr>
      </a:lvl3pPr>
      <a:lvl4pPr marL="5120384" indent="-731483" algn="l" defTabSz="1462967" rtl="0" eaLnBrk="1" latinLnBrk="0" hangingPunct="1">
        <a:spcBef>
          <a:spcPct val="20000"/>
        </a:spcBef>
        <a:buFont typeface="Arial"/>
        <a:buChar char="–"/>
        <a:defRPr sz="6400" kern="1200">
          <a:solidFill>
            <a:schemeClr val="tx1"/>
          </a:solidFill>
          <a:latin typeface="+mn-lt"/>
          <a:ea typeface="+mn-ea"/>
          <a:cs typeface="+mn-cs"/>
        </a:defRPr>
      </a:lvl4pPr>
      <a:lvl5pPr marL="6583351" indent="-731483" algn="l" defTabSz="1462967" rtl="0" eaLnBrk="1" latinLnBrk="0" hangingPunct="1">
        <a:spcBef>
          <a:spcPct val="20000"/>
        </a:spcBef>
        <a:buFont typeface="Arial"/>
        <a:buChar char="»"/>
        <a:defRPr sz="6400" kern="1200">
          <a:solidFill>
            <a:schemeClr val="tx1"/>
          </a:solidFill>
          <a:latin typeface="+mn-lt"/>
          <a:ea typeface="+mn-ea"/>
          <a:cs typeface="+mn-cs"/>
        </a:defRPr>
      </a:lvl5pPr>
      <a:lvl6pPr marL="8046317" indent="-731483" algn="l" defTabSz="1462967" rtl="0" eaLnBrk="1" latinLnBrk="0" hangingPunct="1">
        <a:spcBef>
          <a:spcPct val="20000"/>
        </a:spcBef>
        <a:buFont typeface="Arial"/>
        <a:buChar char="•"/>
        <a:defRPr sz="6400" kern="1200">
          <a:solidFill>
            <a:schemeClr val="tx1"/>
          </a:solidFill>
          <a:latin typeface="+mn-lt"/>
          <a:ea typeface="+mn-ea"/>
          <a:cs typeface="+mn-cs"/>
        </a:defRPr>
      </a:lvl6pPr>
      <a:lvl7pPr marL="9509285" indent="-731483" algn="l" defTabSz="1462967" rtl="0" eaLnBrk="1" latinLnBrk="0" hangingPunct="1">
        <a:spcBef>
          <a:spcPct val="20000"/>
        </a:spcBef>
        <a:buFont typeface="Arial"/>
        <a:buChar char="•"/>
        <a:defRPr sz="6400" kern="1200">
          <a:solidFill>
            <a:schemeClr val="tx1"/>
          </a:solidFill>
          <a:latin typeface="+mn-lt"/>
          <a:ea typeface="+mn-ea"/>
          <a:cs typeface="+mn-cs"/>
        </a:defRPr>
      </a:lvl7pPr>
      <a:lvl8pPr marL="10972252" indent="-731483" algn="l" defTabSz="1462967" rtl="0" eaLnBrk="1" latinLnBrk="0" hangingPunct="1">
        <a:spcBef>
          <a:spcPct val="20000"/>
        </a:spcBef>
        <a:buFont typeface="Arial"/>
        <a:buChar char="•"/>
        <a:defRPr sz="6400" kern="1200">
          <a:solidFill>
            <a:schemeClr val="tx1"/>
          </a:solidFill>
          <a:latin typeface="+mn-lt"/>
          <a:ea typeface="+mn-ea"/>
          <a:cs typeface="+mn-cs"/>
        </a:defRPr>
      </a:lvl8pPr>
      <a:lvl9pPr marL="12435218" indent="-731483" algn="l" defTabSz="1462967" rtl="0" eaLnBrk="1" latinLnBrk="0" hangingPunct="1">
        <a:spcBef>
          <a:spcPct val="20000"/>
        </a:spcBef>
        <a:buFont typeface="Arial"/>
        <a:buChar char="•"/>
        <a:defRPr sz="6400" kern="1200">
          <a:solidFill>
            <a:schemeClr val="tx1"/>
          </a:solidFill>
          <a:latin typeface="+mn-lt"/>
          <a:ea typeface="+mn-ea"/>
          <a:cs typeface="+mn-cs"/>
        </a:defRPr>
      </a:lvl9pPr>
    </p:bodyStyle>
    <p:otherStyle>
      <a:defPPr>
        <a:defRPr lang="en-US"/>
      </a:defPPr>
      <a:lvl1pPr marL="0" algn="l" defTabSz="1462967" rtl="0" eaLnBrk="1" latinLnBrk="0" hangingPunct="1">
        <a:defRPr sz="5732" kern="1200">
          <a:solidFill>
            <a:schemeClr val="tx1"/>
          </a:solidFill>
          <a:latin typeface="+mn-lt"/>
          <a:ea typeface="+mn-ea"/>
          <a:cs typeface="+mn-cs"/>
        </a:defRPr>
      </a:lvl1pPr>
      <a:lvl2pPr marL="1462967" algn="l" defTabSz="1462967" rtl="0" eaLnBrk="1" latinLnBrk="0" hangingPunct="1">
        <a:defRPr sz="5732" kern="1200">
          <a:solidFill>
            <a:schemeClr val="tx1"/>
          </a:solidFill>
          <a:latin typeface="+mn-lt"/>
          <a:ea typeface="+mn-ea"/>
          <a:cs typeface="+mn-cs"/>
        </a:defRPr>
      </a:lvl2pPr>
      <a:lvl3pPr marL="2925934" algn="l" defTabSz="1462967" rtl="0" eaLnBrk="1" latinLnBrk="0" hangingPunct="1">
        <a:defRPr sz="5732" kern="1200">
          <a:solidFill>
            <a:schemeClr val="tx1"/>
          </a:solidFill>
          <a:latin typeface="+mn-lt"/>
          <a:ea typeface="+mn-ea"/>
          <a:cs typeface="+mn-cs"/>
        </a:defRPr>
      </a:lvl3pPr>
      <a:lvl4pPr marL="4388901" algn="l" defTabSz="1462967" rtl="0" eaLnBrk="1" latinLnBrk="0" hangingPunct="1">
        <a:defRPr sz="5732" kern="1200">
          <a:solidFill>
            <a:schemeClr val="tx1"/>
          </a:solidFill>
          <a:latin typeface="+mn-lt"/>
          <a:ea typeface="+mn-ea"/>
          <a:cs typeface="+mn-cs"/>
        </a:defRPr>
      </a:lvl4pPr>
      <a:lvl5pPr marL="5851867" algn="l" defTabSz="1462967" rtl="0" eaLnBrk="1" latinLnBrk="0" hangingPunct="1">
        <a:defRPr sz="5732" kern="1200">
          <a:solidFill>
            <a:schemeClr val="tx1"/>
          </a:solidFill>
          <a:latin typeface="+mn-lt"/>
          <a:ea typeface="+mn-ea"/>
          <a:cs typeface="+mn-cs"/>
        </a:defRPr>
      </a:lvl5pPr>
      <a:lvl6pPr marL="7314834" algn="l" defTabSz="1462967" rtl="0" eaLnBrk="1" latinLnBrk="0" hangingPunct="1">
        <a:defRPr sz="5732" kern="1200">
          <a:solidFill>
            <a:schemeClr val="tx1"/>
          </a:solidFill>
          <a:latin typeface="+mn-lt"/>
          <a:ea typeface="+mn-ea"/>
          <a:cs typeface="+mn-cs"/>
        </a:defRPr>
      </a:lvl6pPr>
      <a:lvl7pPr marL="8777801" algn="l" defTabSz="1462967" rtl="0" eaLnBrk="1" latinLnBrk="0" hangingPunct="1">
        <a:defRPr sz="5732" kern="1200">
          <a:solidFill>
            <a:schemeClr val="tx1"/>
          </a:solidFill>
          <a:latin typeface="+mn-lt"/>
          <a:ea typeface="+mn-ea"/>
          <a:cs typeface="+mn-cs"/>
        </a:defRPr>
      </a:lvl7pPr>
      <a:lvl8pPr marL="10240768" algn="l" defTabSz="1462967" rtl="0" eaLnBrk="1" latinLnBrk="0" hangingPunct="1">
        <a:defRPr sz="5732" kern="1200">
          <a:solidFill>
            <a:schemeClr val="tx1"/>
          </a:solidFill>
          <a:latin typeface="+mn-lt"/>
          <a:ea typeface="+mn-ea"/>
          <a:cs typeface="+mn-cs"/>
        </a:defRPr>
      </a:lvl8pPr>
      <a:lvl9pPr marL="11703735" algn="l" defTabSz="1462967" rtl="0" eaLnBrk="1" latinLnBrk="0" hangingPunct="1">
        <a:defRPr sz="57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png"/><Relationship Id="rId18" Type="http://schemas.openxmlformats.org/officeDocument/2006/relationships/image" Target="../media/image16.sv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emf"/><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svg"/><Relationship Id="rId1" Type="http://schemas.openxmlformats.org/officeDocument/2006/relationships/slideLayout" Target="../slideLayouts/slideLayout1.xml"/><Relationship Id="rId6" Type="http://schemas.openxmlformats.org/officeDocument/2006/relationships/image" Target="../media/image4.emf"/><Relationship Id="rId11" Type="http://schemas.openxmlformats.org/officeDocument/2006/relationships/image" Target="../media/image9.svg"/><Relationship Id="rId24" Type="http://schemas.openxmlformats.org/officeDocument/2006/relationships/image" Target="../media/image22.png"/><Relationship Id="rId5" Type="http://schemas.openxmlformats.org/officeDocument/2006/relationships/image" Target="../media/image3.svg"/><Relationship Id="rId15" Type="http://schemas.openxmlformats.org/officeDocument/2006/relationships/image" Target="../media/image13.emf"/><Relationship Id="rId23" Type="http://schemas.openxmlformats.org/officeDocument/2006/relationships/image" Target="../media/image21.svg"/><Relationship Id="rId28" Type="http://schemas.openxmlformats.org/officeDocument/2006/relationships/hyperlink" Target="https://github.com/naobservatory/mgs-workflow" TargetMode="External"/><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png"/><Relationship Id="rId27"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4222377" y="383870"/>
            <a:ext cx="24473648" cy="1491223"/>
          </a:xfrm>
          <a:prstGeom prst="rect">
            <a:avLst/>
          </a:prstGeom>
          <a:noFill/>
        </p:spPr>
        <p:txBody>
          <a:bodyPr wrap="square" rtlCol="0" anchor="ctr">
            <a:normAutofit fontScale="55000" lnSpcReduction="20000"/>
          </a:bodyPr>
          <a:lstStyle/>
          <a:p>
            <a:pPr algn="ctr"/>
            <a:r>
              <a:rPr lang="en-US" sz="10000" b="1" dirty="0" err="1">
                <a:solidFill>
                  <a:schemeClr val="bg1"/>
                </a:solidFill>
                <a:latin typeface="Arial"/>
                <a:cs typeface="Arial"/>
              </a:rPr>
              <a:t>Biosurveillance</a:t>
            </a:r>
            <a:r>
              <a:rPr lang="en-US" sz="10000" b="1" dirty="0">
                <a:solidFill>
                  <a:schemeClr val="bg1"/>
                </a:solidFill>
                <a:latin typeface="Arial"/>
                <a:cs typeface="Arial"/>
              </a:rPr>
              <a:t> Of Emerging Viral Threats Through Indoor Air Sampling: A Comprehensive Review</a:t>
            </a:r>
          </a:p>
        </p:txBody>
      </p:sp>
      <p:sp>
        <p:nvSpPr>
          <p:cNvPr id="6" name="TextBox 5"/>
          <p:cNvSpPr txBox="1"/>
          <p:nvPr/>
        </p:nvSpPr>
        <p:spPr>
          <a:xfrm>
            <a:off x="3469343" y="2354931"/>
            <a:ext cx="25979716" cy="997998"/>
          </a:xfrm>
          <a:prstGeom prst="rect">
            <a:avLst/>
          </a:prstGeom>
          <a:noFill/>
        </p:spPr>
        <p:txBody>
          <a:bodyPr wrap="square" rtlCol="0">
            <a:normAutofit/>
          </a:bodyPr>
          <a:lstStyle/>
          <a:p>
            <a:pPr algn="ctr"/>
            <a:r>
              <a:rPr lang="en-US" sz="4400" dirty="0">
                <a:solidFill>
                  <a:schemeClr val="accent5"/>
                </a:solidFill>
                <a:latin typeface="Arial" panose="020B0604020202020204" pitchFamily="34" charset="0"/>
                <a:cs typeface="Arial" panose="020B0604020202020204" pitchFamily="34" charset="0"/>
              </a:rPr>
              <a:t>Lennart Justen</a:t>
            </a:r>
            <a:r>
              <a:rPr lang="en-US" sz="4400" baseline="30000" dirty="0">
                <a:solidFill>
                  <a:schemeClr val="accent5"/>
                </a:solidFill>
                <a:latin typeface="Arial" panose="020B0604020202020204" pitchFamily="34" charset="0"/>
                <a:cs typeface="Arial" panose="020B0604020202020204" pitchFamily="34" charset="0"/>
              </a:rPr>
              <a:t>1,2</a:t>
            </a:r>
            <a:r>
              <a:rPr lang="en-US" sz="4400" dirty="0">
                <a:solidFill>
                  <a:schemeClr val="accent5"/>
                </a:solidFill>
                <a:latin typeface="Arial" panose="020B0604020202020204" pitchFamily="34" charset="0"/>
                <a:cs typeface="Arial" panose="020B0604020202020204" pitchFamily="34" charset="0"/>
              </a:rPr>
              <a:t>, Simon Grimm</a:t>
            </a:r>
            <a:r>
              <a:rPr lang="en-US" sz="4400" baseline="30000" dirty="0">
                <a:solidFill>
                  <a:schemeClr val="accent5"/>
                </a:solidFill>
                <a:latin typeface="Arial" panose="020B0604020202020204" pitchFamily="34" charset="0"/>
                <a:cs typeface="Arial" panose="020B0604020202020204" pitchFamily="34" charset="0"/>
              </a:rPr>
              <a:t>1,3</a:t>
            </a:r>
            <a:r>
              <a:rPr lang="en-US" sz="4400" dirty="0">
                <a:solidFill>
                  <a:schemeClr val="accent5"/>
                </a:solidFill>
                <a:latin typeface="Arial" panose="020B0604020202020204" pitchFamily="34" charset="0"/>
                <a:cs typeface="Arial" panose="020B0604020202020204" pitchFamily="34" charset="0"/>
              </a:rPr>
              <a:t>, Harmon Bhasin</a:t>
            </a:r>
            <a:r>
              <a:rPr lang="en-US" sz="4400" baseline="30000" dirty="0">
                <a:solidFill>
                  <a:schemeClr val="accent5"/>
                </a:solidFill>
                <a:latin typeface="Arial" panose="020B0604020202020204" pitchFamily="34" charset="0"/>
                <a:cs typeface="Arial" panose="020B0604020202020204" pitchFamily="34" charset="0"/>
              </a:rPr>
              <a:t>1,3</a:t>
            </a:r>
            <a:r>
              <a:rPr lang="en-US" sz="4400" dirty="0">
                <a:solidFill>
                  <a:schemeClr val="accent5"/>
                </a:solidFill>
                <a:latin typeface="Arial" panose="020B0604020202020204" pitchFamily="34" charset="0"/>
                <a:cs typeface="Arial" panose="020B0604020202020204" pitchFamily="34" charset="0"/>
              </a:rPr>
              <a:t>, William Bradshaw</a:t>
            </a:r>
            <a:r>
              <a:rPr lang="en-US" sz="4400" baseline="30000" dirty="0">
                <a:solidFill>
                  <a:schemeClr val="accent5"/>
                </a:solidFill>
                <a:latin typeface="Arial" panose="020B0604020202020204" pitchFamily="34" charset="0"/>
                <a:cs typeface="Arial" panose="020B0604020202020204" pitchFamily="34" charset="0"/>
              </a:rPr>
              <a:t>1,3</a:t>
            </a:r>
            <a:r>
              <a:rPr lang="en-US" sz="4400" dirty="0">
                <a:solidFill>
                  <a:schemeClr val="accent5"/>
                </a:solidFill>
                <a:latin typeface="Arial" panose="020B0604020202020204" pitchFamily="34" charset="0"/>
                <a:cs typeface="Arial" panose="020B0604020202020204" pitchFamily="34" charset="0"/>
              </a:rPr>
              <a:t>, Kevin Esvelt</a:t>
            </a:r>
            <a:r>
              <a:rPr lang="en-US" sz="4400" baseline="30000" dirty="0">
                <a:solidFill>
                  <a:schemeClr val="accent5"/>
                </a:solidFill>
                <a:latin typeface="Arial" panose="020B0604020202020204" pitchFamily="34" charset="0"/>
                <a:cs typeface="Arial" panose="020B0604020202020204" pitchFamily="34" charset="0"/>
              </a:rPr>
              <a:t>1,3</a:t>
            </a:r>
          </a:p>
        </p:txBody>
      </p:sp>
      <p:sp>
        <p:nvSpPr>
          <p:cNvPr id="7" name="TextBox 6"/>
          <p:cNvSpPr txBox="1"/>
          <p:nvPr/>
        </p:nvSpPr>
        <p:spPr>
          <a:xfrm>
            <a:off x="11487531" y="21004597"/>
            <a:ext cx="9943340" cy="584775"/>
          </a:xfrm>
          <a:prstGeom prst="rect">
            <a:avLst/>
          </a:prstGeom>
          <a:noFill/>
        </p:spPr>
        <p:txBody>
          <a:bodyPr wrap="square" rtlCol="0">
            <a:spAutoFit/>
          </a:bodyPr>
          <a:lstStyle/>
          <a:p>
            <a:pPr algn="ctr"/>
            <a:r>
              <a:rPr lang="en-US" sz="3200" dirty="0">
                <a:solidFill>
                  <a:schemeClr val="tx1">
                    <a:lumMod val="50000"/>
                    <a:lumOff val="50000"/>
                  </a:schemeClr>
                </a:solidFill>
                <a:latin typeface="Arial" panose="020B0604020202020204" pitchFamily="34" charset="0"/>
                <a:cs typeface="Arial" panose="020B0604020202020204" pitchFamily="34" charset="0"/>
              </a:rPr>
              <a:t>December 8, 2024</a:t>
            </a:r>
            <a:endParaRPr lang="en-US" sz="3200" baseline="30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4" name="TextBox 23"/>
          <p:cNvSpPr txBox="1"/>
          <p:nvPr/>
        </p:nvSpPr>
        <p:spPr>
          <a:xfrm>
            <a:off x="3737950" y="3223760"/>
            <a:ext cx="25389172" cy="390327"/>
          </a:xfrm>
          <a:prstGeom prst="rect">
            <a:avLst/>
          </a:prstGeom>
          <a:noFill/>
        </p:spPr>
        <p:txBody>
          <a:bodyPr wrap="square" rtlCol="0">
            <a:normAutofit fontScale="77500" lnSpcReduction="20000"/>
          </a:bodyPr>
          <a:lstStyle/>
          <a:p>
            <a:pPr algn="ctr"/>
            <a:r>
              <a:rPr lang="en-US" sz="2933" baseline="30000" dirty="0">
                <a:solidFill>
                  <a:schemeClr val="tx1">
                    <a:lumMod val="50000"/>
                    <a:lumOff val="50000"/>
                  </a:schemeClr>
                </a:solidFill>
                <a:latin typeface="Arial" panose="020B0604020202020204" pitchFamily="34" charset="0"/>
                <a:cs typeface="Arial" panose="020B0604020202020204" pitchFamily="34" charset="0"/>
              </a:rPr>
              <a:t>1</a:t>
            </a:r>
            <a:r>
              <a:rPr lang="en-US" sz="2933" dirty="0">
                <a:solidFill>
                  <a:schemeClr val="tx1">
                    <a:lumMod val="50000"/>
                    <a:lumOff val="50000"/>
                  </a:schemeClr>
                </a:solidFill>
                <a:latin typeface="Arial" panose="020B0604020202020204" pitchFamily="34" charset="0"/>
                <a:cs typeface="Arial" panose="020B0604020202020204" pitchFamily="34" charset="0"/>
              </a:rPr>
              <a:t>Massachusetts Institute of Technology, </a:t>
            </a:r>
            <a:r>
              <a:rPr lang="en-US" sz="2933" baseline="30000" dirty="0">
                <a:solidFill>
                  <a:schemeClr val="tx1">
                    <a:lumMod val="50000"/>
                    <a:lumOff val="50000"/>
                  </a:schemeClr>
                </a:solidFill>
                <a:latin typeface="Arial" panose="020B0604020202020204" pitchFamily="34" charset="0"/>
                <a:cs typeface="Arial" panose="020B0604020202020204" pitchFamily="34" charset="0"/>
              </a:rPr>
              <a:t>2</a:t>
            </a:r>
            <a:r>
              <a:rPr lang="en-US" sz="2933" dirty="0">
                <a:solidFill>
                  <a:schemeClr val="tx1">
                    <a:lumMod val="50000"/>
                    <a:lumOff val="50000"/>
                  </a:schemeClr>
                </a:solidFill>
                <a:latin typeface="Arial" panose="020B0604020202020204" pitchFamily="34" charset="0"/>
                <a:cs typeface="Arial" panose="020B0604020202020204" pitchFamily="34" charset="0"/>
              </a:rPr>
              <a:t>Draper Laboratories, </a:t>
            </a:r>
            <a:r>
              <a:rPr lang="en-US" sz="2933" baseline="30000" dirty="0">
                <a:solidFill>
                  <a:schemeClr val="tx1">
                    <a:lumMod val="50000"/>
                    <a:lumOff val="50000"/>
                  </a:schemeClr>
                </a:solidFill>
                <a:latin typeface="Arial" panose="020B0604020202020204" pitchFamily="34" charset="0"/>
                <a:cs typeface="Arial" panose="020B0604020202020204" pitchFamily="34" charset="0"/>
              </a:rPr>
              <a:t>3</a:t>
            </a:r>
            <a:r>
              <a:rPr lang="en-US" sz="2933" dirty="0">
                <a:solidFill>
                  <a:schemeClr val="tx1">
                    <a:lumMod val="50000"/>
                    <a:lumOff val="50000"/>
                  </a:schemeClr>
                </a:solidFill>
                <a:latin typeface="Arial" panose="020B0604020202020204" pitchFamily="34" charset="0"/>
                <a:cs typeface="Arial" panose="020B0604020202020204" pitchFamily="34" charset="0"/>
              </a:rPr>
              <a:t>SecureBio</a:t>
            </a:r>
            <a:endParaRPr lang="en-US" sz="2933" baseline="30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3CBB72BD-7210-F27B-FF28-EFF65F0CE83C}"/>
              </a:ext>
            </a:extLst>
          </p:cNvPr>
          <p:cNvSpPr txBox="1"/>
          <p:nvPr/>
        </p:nvSpPr>
        <p:spPr>
          <a:xfrm>
            <a:off x="16675784" y="7164037"/>
            <a:ext cx="8049028" cy="517668"/>
          </a:xfrm>
          <a:prstGeom prst="rect">
            <a:avLst/>
          </a:prstGeom>
          <a:noFill/>
        </p:spPr>
        <p:txBody>
          <a:bodyPr wrap="square">
            <a:spAutoFit/>
          </a:bodyPr>
          <a:lstStyle/>
          <a:p>
            <a:pPr>
              <a:spcAft>
                <a:spcPts val="1600"/>
              </a:spcAft>
              <a:defRPr/>
            </a:pPr>
            <a:r>
              <a:rPr lang="en-US" sz="2666" b="1" dirty="0">
                <a:solidFill>
                  <a:schemeClr val="accent5"/>
                </a:solidFill>
                <a:latin typeface="Arial" panose="020B0604020202020204" pitchFamily="34" charset="0"/>
                <a:cs typeface="Arial" panose="020B0604020202020204" pitchFamily="34" charset="0"/>
              </a:rPr>
              <a:t>VIRAL CONTENT OF INDOOR AIR</a:t>
            </a:r>
            <a:endParaRPr lang="en-US" sz="2933" b="1" dirty="0">
              <a:solidFill>
                <a:schemeClr val="accent5"/>
              </a:solidFill>
              <a:latin typeface="Arial" panose="020B0604020202020204" pitchFamily="34" charset="0"/>
              <a:cs typeface="Arial" panose="020B0604020202020204" pitchFamily="34" charset="0"/>
            </a:endParaRPr>
          </a:p>
        </p:txBody>
      </p:sp>
      <p:grpSp>
        <p:nvGrpSpPr>
          <p:cNvPr id="45" name="Group 44">
            <a:extLst>
              <a:ext uri="{FF2B5EF4-FFF2-40B4-BE49-F238E27FC236}">
                <a16:creationId xmlns:a16="http://schemas.microsoft.com/office/drawing/2014/main" id="{35CFFCEB-1615-6611-91DA-6EAEB9AB8D85}"/>
              </a:ext>
            </a:extLst>
          </p:cNvPr>
          <p:cNvGrpSpPr/>
          <p:nvPr/>
        </p:nvGrpSpPr>
        <p:grpSpPr>
          <a:xfrm>
            <a:off x="24833144" y="16625455"/>
            <a:ext cx="7917301" cy="4002893"/>
            <a:chOff x="29624289" y="26610435"/>
            <a:chExt cx="12724460" cy="5229899"/>
          </a:xfrm>
        </p:grpSpPr>
        <p:grpSp>
          <p:nvGrpSpPr>
            <p:cNvPr id="25" name="Group 24">
              <a:extLst>
                <a:ext uri="{FF2B5EF4-FFF2-40B4-BE49-F238E27FC236}">
                  <a16:creationId xmlns:a16="http://schemas.microsoft.com/office/drawing/2014/main" id="{390D8113-11AC-8A76-9345-E0D3D663802F}"/>
                </a:ext>
              </a:extLst>
            </p:cNvPr>
            <p:cNvGrpSpPr/>
            <p:nvPr/>
          </p:nvGrpSpPr>
          <p:grpSpPr>
            <a:xfrm>
              <a:off x="29624289" y="26610435"/>
              <a:ext cx="12724460" cy="959600"/>
              <a:chOff x="29624289" y="21965283"/>
              <a:chExt cx="12724460" cy="959600"/>
            </a:xfrm>
          </p:grpSpPr>
          <p:cxnSp>
            <p:nvCxnSpPr>
              <p:cNvPr id="29" name="Straight Connector 28">
                <a:extLst>
                  <a:ext uri="{FF2B5EF4-FFF2-40B4-BE49-F238E27FC236}">
                    <a16:creationId xmlns:a16="http://schemas.microsoft.com/office/drawing/2014/main" id="{7F498088-8353-09FF-B681-6D577EE27B78}"/>
                  </a:ext>
                </a:extLst>
              </p:cNvPr>
              <p:cNvCxnSpPr>
                <a:cxnSpLocks/>
              </p:cNvCxnSpPr>
              <p:nvPr/>
            </p:nvCxnSpPr>
            <p:spPr>
              <a:xfrm flipH="1">
                <a:off x="29643880" y="21965283"/>
                <a:ext cx="12704869" cy="0"/>
              </a:xfrm>
              <a:prstGeom prst="line">
                <a:avLst/>
              </a:prstGeom>
              <a:ln w="19050" cmpd="sng">
                <a:solidFill>
                  <a:srgbClr val="9FA1A3"/>
                </a:solidFill>
                <a:prstDash val="dash"/>
              </a:ln>
              <a:effectLst/>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1F3BFF2F-075D-83CB-3CB6-D8100E5EF1D0}"/>
                  </a:ext>
                </a:extLst>
              </p:cNvPr>
              <p:cNvSpPr txBox="1"/>
              <p:nvPr/>
            </p:nvSpPr>
            <p:spPr>
              <a:xfrm>
                <a:off x="29624289" y="22171023"/>
                <a:ext cx="12679677" cy="753860"/>
              </a:xfrm>
              <a:prstGeom prst="rect">
                <a:avLst/>
              </a:prstGeom>
              <a:noFill/>
            </p:spPr>
            <p:txBody>
              <a:bodyPr wrap="square">
                <a:spAutoFit/>
              </a:bodyPr>
              <a:lstStyle/>
              <a:p>
                <a:pPr>
                  <a:spcAft>
                    <a:spcPts val="1600"/>
                  </a:spcAft>
                  <a:defRPr/>
                </a:pPr>
                <a:r>
                  <a:rPr lang="en-US" sz="2666" b="1" dirty="0">
                    <a:solidFill>
                      <a:schemeClr val="accent5"/>
                    </a:solidFill>
                    <a:latin typeface="Arial" panose="020B0604020202020204" pitchFamily="34" charset="0"/>
                    <a:cs typeface="Arial" panose="020B0604020202020204" pitchFamily="34" charset="0"/>
                  </a:rPr>
                  <a:t>REFERENCES</a:t>
                </a:r>
              </a:p>
            </p:txBody>
          </p:sp>
        </p:grpSp>
        <p:sp>
          <p:nvSpPr>
            <p:cNvPr id="15" name="Rectangle 14">
              <a:extLst>
                <a:ext uri="{FF2B5EF4-FFF2-40B4-BE49-F238E27FC236}">
                  <a16:creationId xmlns:a16="http://schemas.microsoft.com/office/drawing/2014/main" id="{14898DED-303E-268E-AF62-4BF3D4464C7D}"/>
                </a:ext>
              </a:extLst>
            </p:cNvPr>
            <p:cNvSpPr/>
            <p:nvPr/>
          </p:nvSpPr>
          <p:spPr>
            <a:xfrm>
              <a:off x="29669069" y="27488742"/>
              <a:ext cx="12679680" cy="4351592"/>
            </a:xfrm>
            <a:prstGeom prst="rect">
              <a:avLst/>
            </a:prstGeom>
            <a:noFill/>
            <a:ln w="25400">
              <a:noFill/>
            </a:ln>
            <a:effectLst/>
          </p:spPr>
          <p:style>
            <a:lnRef idx="1">
              <a:schemeClr val="accent1"/>
            </a:lnRef>
            <a:fillRef idx="3">
              <a:schemeClr val="accent1"/>
            </a:fillRef>
            <a:effectRef idx="2">
              <a:schemeClr val="accent1"/>
            </a:effectRef>
            <a:fontRef idx="minor">
              <a:schemeClr val="lt1"/>
            </a:fontRef>
          </p:style>
          <p:txBody>
            <a:bodyPr rtlCol="0" anchor="t"/>
            <a:lstStyle/>
            <a:p>
              <a:pPr marL="109728" indent="-109728" defTabSz="1462967">
                <a:buFont typeface="+mj-lt"/>
                <a:buAutoNum type="arabicPeriod"/>
                <a:defRPr/>
              </a:pPr>
              <a:r>
                <a:rPr lang="en-US" sz="1500" dirty="0">
                  <a:solidFill>
                    <a:schemeClr val="tx1"/>
                  </a:solidFill>
                  <a:latin typeface="Arial" panose="020B0604020202020204" pitchFamily="34" charset="0"/>
                  <a:cs typeface="Arial" panose="020B0604020202020204" pitchFamily="34" charset="0"/>
                </a:rPr>
                <a:t> Bagheri, Gholamhossein, et al. “Size, concentration, and origin of human exhaled particles and their dependence on human factors with implications on infection transmission.” Journal of Aerosol Science, 2023.</a:t>
              </a:r>
            </a:p>
            <a:p>
              <a:pPr marL="109728" indent="-109728" defTabSz="1462967">
                <a:buFont typeface="+mj-lt"/>
                <a:buAutoNum type="arabicPeriod"/>
                <a:defRPr/>
              </a:pPr>
              <a:r>
                <a:rPr lang="en-US" sz="1500" dirty="0">
                  <a:solidFill>
                    <a:schemeClr val="tx1"/>
                  </a:solidFill>
                  <a:latin typeface="Arial" panose="020B0604020202020204" pitchFamily="34" charset="0"/>
                  <a:cs typeface="Arial" panose="020B0604020202020204" pitchFamily="34" charset="0"/>
                </a:rPr>
                <a:t> Rosario, </a:t>
              </a:r>
              <a:r>
                <a:rPr lang="en-US" sz="1500" dirty="0" err="1">
                  <a:solidFill>
                    <a:schemeClr val="tx1"/>
                  </a:solidFill>
                  <a:latin typeface="Arial" panose="020B0604020202020204" pitchFamily="34" charset="0"/>
                  <a:cs typeface="Arial" panose="020B0604020202020204" pitchFamily="34" charset="0"/>
                </a:rPr>
                <a:t>Karyna</a:t>
              </a:r>
              <a:r>
                <a:rPr lang="en-US" sz="1500" dirty="0">
                  <a:solidFill>
                    <a:schemeClr val="tx1"/>
                  </a:solidFill>
                  <a:latin typeface="Arial" panose="020B0604020202020204" pitchFamily="34" charset="0"/>
                  <a:cs typeface="Arial" panose="020B0604020202020204" pitchFamily="34" charset="0"/>
                </a:rPr>
                <a:t>, et al. “Diversity of DNA and RNA Viruses in Indoor Air As Assessed via Metagenomic Sequencing.” Environmental Science and Technology, 2018.</a:t>
              </a:r>
            </a:p>
            <a:p>
              <a:pPr marL="109728" indent="-109728" defTabSz="1462967">
                <a:buFont typeface="+mj-lt"/>
                <a:buAutoNum type="arabicPeriod"/>
                <a:defRPr/>
              </a:pPr>
              <a:r>
                <a:rPr lang="en-US" sz="1500" dirty="0">
                  <a:solidFill>
                    <a:schemeClr val="tx1"/>
                  </a:solidFill>
                  <a:latin typeface="Arial" panose="020B0604020202020204" pitchFamily="34" charset="0"/>
                  <a:cs typeface="Arial" panose="020B0604020202020204" pitchFamily="34" charset="0"/>
                </a:rPr>
                <a:t> </a:t>
              </a:r>
              <a:r>
                <a:rPr lang="en-US" sz="1500" dirty="0" err="1">
                  <a:solidFill>
                    <a:schemeClr val="tx1"/>
                  </a:solidFill>
                  <a:latin typeface="Arial" panose="020B0604020202020204" pitchFamily="34" charset="0"/>
                  <a:cs typeface="Arial" panose="020B0604020202020204" pitchFamily="34" charset="0"/>
                </a:rPr>
                <a:t>Prussin</a:t>
              </a:r>
              <a:r>
                <a:rPr lang="en-US" sz="1500" dirty="0">
                  <a:solidFill>
                    <a:schemeClr val="tx1"/>
                  </a:solidFill>
                  <a:latin typeface="Arial" panose="020B0604020202020204" pitchFamily="34" charset="0"/>
                  <a:cs typeface="Arial" panose="020B0604020202020204" pitchFamily="34" charset="0"/>
                </a:rPr>
                <a:t>, Aaron, et al. “Seasonal dynamics of DNA and RNA viral bioaerosol communities in a daycare center.” Microbiome, 2019.</a:t>
              </a:r>
            </a:p>
            <a:p>
              <a:pPr marL="109728" indent="-109728" defTabSz="1462967">
                <a:buFont typeface="+mj-lt"/>
                <a:buAutoNum type="arabicPeriod"/>
                <a:defRPr/>
              </a:pPr>
              <a:r>
                <a:rPr lang="en-US" sz="1500" dirty="0">
                  <a:solidFill>
                    <a:schemeClr val="tx1"/>
                  </a:solidFill>
                  <a:latin typeface="Arial" panose="020B0604020202020204" pitchFamily="34" charset="0"/>
                  <a:cs typeface="Arial" panose="020B0604020202020204" pitchFamily="34" charset="0"/>
                </a:rPr>
                <a:t> Leung, M. H. Y., et al. “Characterization of the public transit air microbiome and </a:t>
              </a:r>
              <a:r>
                <a:rPr lang="en-US" sz="1500" dirty="0" err="1">
                  <a:solidFill>
                    <a:schemeClr val="tx1"/>
                  </a:solidFill>
                  <a:latin typeface="Arial" panose="020B0604020202020204" pitchFamily="34" charset="0"/>
                  <a:cs typeface="Arial" panose="020B0604020202020204" pitchFamily="34" charset="0"/>
                </a:rPr>
                <a:t>resistome</a:t>
              </a:r>
              <a:r>
                <a:rPr lang="en-US" sz="1500" dirty="0">
                  <a:solidFill>
                    <a:schemeClr val="tx1"/>
                  </a:solidFill>
                  <a:latin typeface="Arial" panose="020B0604020202020204" pitchFamily="34" charset="0"/>
                  <a:cs typeface="Arial" panose="020B0604020202020204" pitchFamily="34" charset="0"/>
                </a:rPr>
                <a:t> reveals geographical specificity.” Microbiome, 2021.</a:t>
              </a:r>
            </a:p>
            <a:p>
              <a:pPr marL="109728" indent="-109728" defTabSz="1462967">
                <a:buFont typeface="+mj-lt"/>
                <a:buAutoNum type="arabicPeriod"/>
                <a:defRPr/>
              </a:pPr>
              <a:r>
                <a:rPr lang="en-US" sz="1500" dirty="0">
                  <a:solidFill>
                    <a:schemeClr val="tx1"/>
                  </a:solidFill>
                  <a:latin typeface="Arial" panose="020B0604020202020204" pitchFamily="34" charset="0"/>
                  <a:cs typeface="Arial" panose="020B0604020202020204" pitchFamily="34" charset="0"/>
                </a:rPr>
                <a:t> Habibi, </a:t>
              </a:r>
              <a:r>
                <a:rPr lang="en-US" sz="1500" dirty="0" err="1">
                  <a:solidFill>
                    <a:schemeClr val="tx1"/>
                  </a:solidFill>
                  <a:latin typeface="Arial" panose="020B0604020202020204" pitchFamily="34" charset="0"/>
                  <a:cs typeface="Arial" panose="020B0604020202020204" pitchFamily="34" charset="0"/>
                </a:rPr>
                <a:t>Nazima</a:t>
              </a:r>
              <a:r>
                <a:rPr lang="en-US" sz="1500" dirty="0">
                  <a:solidFill>
                    <a:schemeClr val="tx1"/>
                  </a:solidFill>
                  <a:latin typeface="Arial" panose="020B0604020202020204" pitchFamily="34" charset="0"/>
                  <a:cs typeface="Arial" panose="020B0604020202020204" pitchFamily="34" charset="0"/>
                </a:rPr>
                <a:t>, et al. “SARS-CoV-2 in hospital air as revealed by comprehensive respiratory viral panel sequencing.” Infection Prevention in Practice, 2022.</a:t>
              </a:r>
            </a:p>
            <a:p>
              <a:pPr marL="109728" indent="-109728" defTabSz="1462967">
                <a:buFont typeface="+mj-lt"/>
                <a:buAutoNum type="arabicPeriod"/>
                <a:defRPr/>
              </a:pPr>
              <a:r>
                <a:rPr lang="en-US" sz="1500" dirty="0">
                  <a:solidFill>
                    <a:schemeClr val="tx1"/>
                  </a:solidFill>
                  <a:latin typeface="Arial" panose="020B0604020202020204" pitchFamily="34" charset="0"/>
                  <a:cs typeface="Arial" panose="020B0604020202020204" pitchFamily="34" charset="0"/>
                </a:rPr>
                <a:t> Wang, </a:t>
              </a:r>
              <a:r>
                <a:rPr lang="en-US" sz="1500" dirty="0" err="1">
                  <a:solidFill>
                    <a:schemeClr val="tx1"/>
                  </a:solidFill>
                  <a:latin typeface="Arial" panose="020B0604020202020204" pitchFamily="34" charset="0"/>
                  <a:cs typeface="Arial" panose="020B0604020202020204" pitchFamily="34" charset="0"/>
                </a:rPr>
                <a:t>Ziyue</a:t>
              </a:r>
              <a:r>
                <a:rPr lang="en-US" sz="1500" dirty="0">
                  <a:solidFill>
                    <a:schemeClr val="tx1"/>
                  </a:solidFill>
                  <a:latin typeface="Arial" panose="020B0604020202020204" pitchFamily="34" charset="0"/>
                  <a:cs typeface="Arial" panose="020B0604020202020204" pitchFamily="34" charset="0"/>
                </a:rPr>
                <a:t>, et al. “Metagenomics reveals novel microbial signatures of farm exposures in house dust.” Frontiers in Microbiology, 2023. </a:t>
              </a:r>
            </a:p>
            <a:p>
              <a:pPr marL="109728" indent="-109728" defTabSz="1462967">
                <a:buFont typeface="+mj-lt"/>
                <a:buAutoNum type="arabicPeriod"/>
                <a:defRPr/>
              </a:pPr>
              <a:endParaRPr lang="en-US" sz="1320" dirty="0">
                <a:solidFill>
                  <a:schemeClr val="tx1"/>
                </a:solidFill>
                <a:latin typeface="Arial" panose="020B0604020202020204" pitchFamily="34" charset="0"/>
                <a:cs typeface="Arial" panose="020B0604020202020204" pitchFamily="34" charset="0"/>
              </a:endParaRPr>
            </a:p>
            <a:p>
              <a:pPr marL="109728" indent="-109728" defTabSz="1462967">
                <a:buFont typeface="+mj-lt"/>
                <a:buAutoNum type="arabicPeriod"/>
                <a:defRPr/>
              </a:pPr>
              <a:endParaRPr lang="en-US" sz="1320" dirty="0">
                <a:solidFill>
                  <a:schemeClr val="tx1"/>
                </a:solidFill>
                <a:latin typeface="Arial" panose="020B0604020202020204" pitchFamily="34" charset="0"/>
                <a:cs typeface="Arial" panose="020B0604020202020204" pitchFamily="34" charset="0"/>
              </a:endParaRPr>
            </a:p>
            <a:p>
              <a:pPr defTabSz="1462967">
                <a:defRPr/>
              </a:pPr>
              <a:endParaRPr lang="en-US" sz="1500" dirty="0">
                <a:solidFill>
                  <a:schemeClr val="tx1"/>
                </a:solidFill>
                <a:latin typeface="Arial" panose="020B0604020202020204" pitchFamily="34" charset="0"/>
                <a:cs typeface="Arial" panose="020B0604020202020204" pitchFamily="34" charset="0"/>
              </a:endParaRPr>
            </a:p>
            <a:p>
              <a:pPr defTabSz="1462967">
                <a:defRPr/>
              </a:pPr>
              <a:endParaRPr lang="en-US" sz="1500" dirty="0">
                <a:solidFill>
                  <a:schemeClr val="tx1"/>
                </a:solidFill>
                <a:latin typeface="Arial" panose="020B0604020202020204" pitchFamily="34" charset="0"/>
                <a:cs typeface="Arial" panose="020B0604020202020204" pitchFamily="34" charset="0"/>
              </a:endParaRPr>
            </a:p>
            <a:p>
              <a:pPr defTabSz="1462967">
                <a:defRPr/>
              </a:pPr>
              <a:endParaRPr lang="en-US" sz="1500" dirty="0">
                <a:solidFill>
                  <a:schemeClr val="tx1"/>
                </a:solidFill>
                <a:latin typeface="Arial" panose="020B0604020202020204" pitchFamily="34" charset="0"/>
                <a:cs typeface="Arial" panose="020B0604020202020204" pitchFamily="34" charset="0"/>
              </a:endParaRPr>
            </a:p>
          </p:txBody>
        </p:sp>
      </p:grpSp>
      <p:cxnSp>
        <p:nvCxnSpPr>
          <p:cNvPr id="16" name="Straight Connector 15">
            <a:extLst>
              <a:ext uri="{FF2B5EF4-FFF2-40B4-BE49-F238E27FC236}">
                <a16:creationId xmlns:a16="http://schemas.microsoft.com/office/drawing/2014/main" id="{8C90F097-DF30-FB1E-D34D-D5D2F206A96E}"/>
              </a:ext>
            </a:extLst>
          </p:cNvPr>
          <p:cNvCxnSpPr>
            <a:cxnSpLocks/>
          </p:cNvCxnSpPr>
          <p:nvPr/>
        </p:nvCxnSpPr>
        <p:spPr>
          <a:xfrm flipV="1">
            <a:off x="8229600" y="6915636"/>
            <a:ext cx="0" cy="13106400"/>
          </a:xfrm>
          <a:prstGeom prst="line">
            <a:avLst/>
          </a:prstGeom>
          <a:ln w="19050" cmpd="sng">
            <a:solidFill>
              <a:srgbClr val="9FA1A3"/>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753D1DE3-E126-7F2A-4CE5-AB61462C63E1}"/>
              </a:ext>
            </a:extLst>
          </p:cNvPr>
          <p:cNvCxnSpPr>
            <a:cxnSpLocks/>
          </p:cNvCxnSpPr>
          <p:nvPr/>
        </p:nvCxnSpPr>
        <p:spPr>
          <a:xfrm flipV="1">
            <a:off x="16459200" y="6915636"/>
            <a:ext cx="0" cy="13106400"/>
          </a:xfrm>
          <a:prstGeom prst="line">
            <a:avLst/>
          </a:prstGeom>
          <a:ln w="19050" cmpd="sng">
            <a:solidFill>
              <a:srgbClr val="9FA1A3"/>
            </a:solidFill>
            <a:prstDash val="dash"/>
          </a:ln>
          <a:effectLst/>
        </p:spPr>
        <p:style>
          <a:lnRef idx="2">
            <a:schemeClr val="accent1"/>
          </a:lnRef>
          <a:fillRef idx="0">
            <a:schemeClr val="accent1"/>
          </a:fillRef>
          <a:effectRef idx="1">
            <a:schemeClr val="accent1"/>
          </a:effectRef>
          <a:fontRef idx="minor">
            <a:schemeClr val="tx1"/>
          </a:fontRef>
        </p:style>
      </p:cxnSp>
      <p:grpSp>
        <p:nvGrpSpPr>
          <p:cNvPr id="41" name="Group 40">
            <a:extLst>
              <a:ext uri="{FF2B5EF4-FFF2-40B4-BE49-F238E27FC236}">
                <a16:creationId xmlns:a16="http://schemas.microsoft.com/office/drawing/2014/main" id="{36DC27E8-0B10-E7B6-D91A-777E325EB687}"/>
              </a:ext>
            </a:extLst>
          </p:cNvPr>
          <p:cNvGrpSpPr/>
          <p:nvPr/>
        </p:nvGrpSpPr>
        <p:grpSpPr>
          <a:xfrm>
            <a:off x="403248" y="7220542"/>
            <a:ext cx="7575065" cy="5849741"/>
            <a:chOff x="872965" y="12226093"/>
            <a:chExt cx="13165087" cy="8774612"/>
          </a:xfrm>
        </p:grpSpPr>
        <p:sp>
          <p:nvSpPr>
            <p:cNvPr id="2" name="Rectangle 1">
              <a:extLst>
                <a:ext uri="{FF2B5EF4-FFF2-40B4-BE49-F238E27FC236}">
                  <a16:creationId xmlns:a16="http://schemas.microsoft.com/office/drawing/2014/main" id="{6F4B5BA9-9B8F-9E58-EA8C-CB03AC07634A}"/>
                </a:ext>
              </a:extLst>
            </p:cNvPr>
            <p:cNvSpPr/>
            <p:nvPr/>
          </p:nvSpPr>
          <p:spPr>
            <a:xfrm>
              <a:off x="872965" y="13205380"/>
              <a:ext cx="13165087" cy="7795325"/>
            </a:xfrm>
            <a:prstGeom prst="rect">
              <a:avLst/>
            </a:prstGeom>
            <a:noFill/>
            <a:ln w="25400">
              <a:noFill/>
            </a:ln>
            <a:effectLst/>
          </p:spPr>
          <p:style>
            <a:lnRef idx="1">
              <a:schemeClr val="accent1"/>
            </a:lnRef>
            <a:fillRef idx="3">
              <a:schemeClr val="accent1"/>
            </a:fillRef>
            <a:effectRef idx="2">
              <a:schemeClr val="accent1"/>
            </a:effectRef>
            <a:fontRef idx="minor">
              <a:schemeClr val="lt1"/>
            </a:fontRef>
          </p:style>
          <p:txBody>
            <a:bodyPr rtlCol="0" anchor="t"/>
            <a:lstStyle/>
            <a:p>
              <a:pPr marL="309563" indent="-309563" algn="just">
                <a:spcAft>
                  <a:spcPts val="720"/>
                </a:spcAft>
                <a:buFont typeface="Arial" panose="020B0604020202020204" pitchFamily="34" charset="0"/>
                <a:buChar char="•"/>
              </a:pPr>
              <a:r>
                <a:rPr lang="en-US" sz="2134" dirty="0">
                  <a:solidFill>
                    <a:schemeClr val="tx1"/>
                  </a:solidFill>
                  <a:latin typeface="Arial" panose="020B0604020202020204" pitchFamily="34" charset="0"/>
                  <a:cs typeface="Arial" panose="020B0604020202020204" pitchFamily="34" charset="0"/>
                </a:rPr>
                <a:t>Early detection of emerging viral threats is critical for national security and public health. </a:t>
              </a:r>
            </a:p>
            <a:p>
              <a:pPr marL="309563" indent="-309563" algn="just">
                <a:spcAft>
                  <a:spcPts val="720"/>
                </a:spcAft>
                <a:buFont typeface="Arial" panose="020B0604020202020204" pitchFamily="34" charset="0"/>
                <a:buChar char="•"/>
              </a:pPr>
              <a:r>
                <a:rPr lang="en-US" sz="2134" dirty="0">
                  <a:solidFill>
                    <a:schemeClr val="tx1"/>
                  </a:solidFill>
                  <a:latin typeface="Arial" panose="020B0604020202020204" pitchFamily="34" charset="0"/>
                  <a:cs typeface="Arial" panose="020B0604020202020204" pitchFamily="34" charset="0"/>
                </a:rPr>
                <a:t>Air sampling is particularly promising for </a:t>
              </a:r>
              <a:r>
                <a:rPr lang="en-US" sz="2134" dirty="0" err="1">
                  <a:solidFill>
                    <a:schemeClr val="tx1"/>
                  </a:solidFill>
                  <a:latin typeface="Arial" panose="020B0604020202020204" pitchFamily="34" charset="0"/>
                  <a:cs typeface="Arial" panose="020B0604020202020204" pitchFamily="34" charset="0"/>
                </a:rPr>
                <a:t>biosurveillance</a:t>
              </a:r>
              <a:r>
                <a:rPr lang="en-US" sz="2134" dirty="0">
                  <a:solidFill>
                    <a:schemeClr val="tx1"/>
                  </a:solidFill>
                  <a:latin typeface="Arial" panose="020B0604020202020204" pitchFamily="34" charset="0"/>
                  <a:cs typeface="Arial" panose="020B0604020202020204" pitchFamily="34" charset="0"/>
                </a:rPr>
                <a:t> because airborne transmission is a hallmark of many high-risk pathogens.</a:t>
              </a:r>
            </a:p>
            <a:p>
              <a:pPr marL="309563" indent="-309563" algn="just">
                <a:spcAft>
                  <a:spcPts val="720"/>
                </a:spcAft>
                <a:buFont typeface="Arial" panose="020B0604020202020204" pitchFamily="34" charset="0"/>
                <a:buChar char="•"/>
              </a:pPr>
              <a:r>
                <a:rPr lang="en-US" sz="2134" dirty="0">
                  <a:solidFill>
                    <a:schemeClr val="tx1"/>
                  </a:solidFill>
                  <a:latin typeface="Arial" panose="020B0604020202020204" pitchFamily="34" charset="0"/>
                  <a:cs typeface="Arial" panose="020B0604020202020204" pitchFamily="34" charset="0"/>
                </a:rPr>
                <a:t>Multiple U.S. government agencies, including DARPA, DHS, USPS, and ARPA-H, have invested in air sampling programs to detect biological threats.  </a:t>
              </a:r>
            </a:p>
            <a:p>
              <a:pPr marL="309563" indent="-309563" algn="just">
                <a:spcAft>
                  <a:spcPts val="720"/>
                </a:spcAft>
                <a:buFont typeface="Arial" panose="020B0604020202020204" pitchFamily="34" charset="0"/>
                <a:buChar char="•"/>
              </a:pPr>
              <a:r>
                <a:rPr lang="en-US" sz="2134" dirty="0">
                  <a:solidFill>
                    <a:schemeClr val="tx1"/>
                  </a:solidFill>
                  <a:latin typeface="Arial" panose="020B0604020202020204" pitchFamily="34" charset="0"/>
                  <a:cs typeface="Arial" panose="020B0604020202020204" pitchFamily="34" charset="0"/>
                </a:rPr>
                <a:t>Our review explores indoor air sampling for viral bioaerosol detection, aiming to inform the development of robust, real-time </a:t>
              </a:r>
              <a:r>
                <a:rPr lang="en-US" sz="2134" dirty="0" err="1">
                  <a:solidFill>
                    <a:schemeClr val="tx1"/>
                  </a:solidFill>
                  <a:latin typeface="Arial" panose="020B0604020202020204" pitchFamily="34" charset="0"/>
                  <a:cs typeface="Arial" panose="020B0604020202020204" pitchFamily="34" charset="0"/>
                </a:rPr>
                <a:t>biosurveillance</a:t>
              </a:r>
              <a:r>
                <a:rPr lang="en-US" sz="2134" dirty="0">
                  <a:solidFill>
                    <a:schemeClr val="tx1"/>
                  </a:solidFill>
                  <a:latin typeface="Arial" panose="020B0604020202020204" pitchFamily="34" charset="0"/>
                  <a:cs typeface="Arial" panose="020B0604020202020204" pitchFamily="34" charset="0"/>
                </a:rPr>
                <a:t> networks that can detect both known and emerging viral threats, ultimately strengthening our national biodefense posture and rapid response capabilities.</a:t>
              </a:r>
            </a:p>
          </p:txBody>
        </p:sp>
        <p:sp>
          <p:nvSpPr>
            <p:cNvPr id="37" name="TextBox 36">
              <a:extLst>
                <a:ext uri="{FF2B5EF4-FFF2-40B4-BE49-F238E27FC236}">
                  <a16:creationId xmlns:a16="http://schemas.microsoft.com/office/drawing/2014/main" id="{A4C14E8D-1824-C893-35E7-7CF80A05FCE7}"/>
                </a:ext>
              </a:extLst>
            </p:cNvPr>
            <p:cNvSpPr txBox="1"/>
            <p:nvPr/>
          </p:nvSpPr>
          <p:spPr>
            <a:xfrm>
              <a:off x="960936" y="12226093"/>
              <a:ext cx="12679677" cy="753860"/>
            </a:xfrm>
            <a:prstGeom prst="rect">
              <a:avLst/>
            </a:prstGeom>
            <a:noFill/>
          </p:spPr>
          <p:txBody>
            <a:bodyPr wrap="square">
              <a:spAutoFit/>
            </a:bodyPr>
            <a:lstStyle/>
            <a:p>
              <a:pPr>
                <a:spcAft>
                  <a:spcPts val="1600"/>
                </a:spcAft>
                <a:defRPr/>
              </a:pPr>
              <a:r>
                <a:rPr lang="en-US" sz="2666" b="1" dirty="0">
                  <a:solidFill>
                    <a:schemeClr val="accent5"/>
                  </a:solidFill>
                  <a:latin typeface="Arial" panose="020B0604020202020204" pitchFamily="34" charset="0"/>
                  <a:cs typeface="Arial" panose="020B0604020202020204" pitchFamily="34" charset="0"/>
                </a:rPr>
                <a:t>INTRODUCTION</a:t>
              </a:r>
              <a:endParaRPr lang="en-US" sz="2933" b="1" dirty="0">
                <a:solidFill>
                  <a:schemeClr val="accent5"/>
                </a:solidFill>
                <a:latin typeface="Arial" panose="020B0604020202020204" pitchFamily="34" charset="0"/>
                <a:cs typeface="Arial" panose="020B0604020202020204" pitchFamily="34" charset="0"/>
              </a:endParaRPr>
            </a:p>
          </p:txBody>
        </p:sp>
      </p:grpSp>
      <p:sp>
        <p:nvSpPr>
          <p:cNvPr id="40" name="TextBox 39">
            <a:extLst>
              <a:ext uri="{FF2B5EF4-FFF2-40B4-BE49-F238E27FC236}">
                <a16:creationId xmlns:a16="http://schemas.microsoft.com/office/drawing/2014/main" id="{78920BCF-7606-09EF-919D-B44DF94D2D9A}"/>
              </a:ext>
            </a:extLst>
          </p:cNvPr>
          <p:cNvSpPr txBox="1"/>
          <p:nvPr/>
        </p:nvSpPr>
        <p:spPr>
          <a:xfrm>
            <a:off x="24941395" y="7161431"/>
            <a:ext cx="6583680" cy="502573"/>
          </a:xfrm>
          <a:prstGeom prst="rect">
            <a:avLst/>
          </a:prstGeom>
          <a:noFill/>
        </p:spPr>
        <p:txBody>
          <a:bodyPr wrap="square">
            <a:spAutoFit/>
          </a:bodyPr>
          <a:lstStyle/>
          <a:p>
            <a:pPr>
              <a:spcAft>
                <a:spcPts val="1600"/>
              </a:spcAft>
              <a:defRPr/>
            </a:pPr>
            <a:r>
              <a:rPr lang="en-US" sz="2666" b="1" dirty="0">
                <a:solidFill>
                  <a:schemeClr val="accent5"/>
                </a:solidFill>
                <a:latin typeface="Arial" panose="020B0604020202020204" pitchFamily="34" charset="0"/>
                <a:cs typeface="Arial" panose="020B0604020202020204" pitchFamily="34" charset="0"/>
              </a:rPr>
              <a:t>PROMISING LOCATIONS</a:t>
            </a:r>
            <a:endParaRPr lang="en-US" sz="2933" b="1" dirty="0">
              <a:solidFill>
                <a:schemeClr val="accent5"/>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0E8F371-4B12-5828-F07C-B1F9600A3F85}"/>
              </a:ext>
            </a:extLst>
          </p:cNvPr>
          <p:cNvSpPr txBox="1"/>
          <p:nvPr/>
        </p:nvSpPr>
        <p:spPr>
          <a:xfrm>
            <a:off x="3249429" y="3814681"/>
            <a:ext cx="26372312" cy="3032834"/>
          </a:xfrm>
          <a:prstGeom prst="rect">
            <a:avLst/>
          </a:prstGeom>
          <a:noFill/>
          <a:ln>
            <a:noFill/>
          </a:ln>
        </p:spPr>
        <p:txBody>
          <a:bodyPr wrap="square" rtlCol="0" anchor="t">
            <a:normAutofit/>
          </a:bodyPr>
          <a:lstStyle/>
          <a:p>
            <a:pPr algn="just"/>
            <a:r>
              <a:rPr lang="en-US" sz="2933" b="1" dirty="0">
                <a:solidFill>
                  <a:srgbClr val="FF4611"/>
                </a:solidFill>
                <a:latin typeface="Arial" panose="020B0604020202020204" pitchFamily="34" charset="0"/>
                <a:cs typeface="Arial" panose="020B0604020202020204" pitchFamily="34" charset="0"/>
              </a:rPr>
              <a:t>ABSTRACT: </a:t>
            </a:r>
            <a:r>
              <a:rPr lang="en-US" sz="2640" dirty="0">
                <a:latin typeface="Arial" panose="020B0604020202020204" pitchFamily="34" charset="0"/>
                <a:cs typeface="Arial" panose="020B0604020202020204" pitchFamily="34" charset="0"/>
              </a:rPr>
              <a:t>Indoor air sampling presents a promising frontier for the early detection and surveillance of airborne viral threats. This comprehensive review explores the potential of indoor air sampling for viral bioaerosol detection, addressing key challenges in current U.S. government air sampling programs. We examine the viral content of indoor air, including sources, concentrations, and metagenomic profiles; compare various air sampling technologies; and assess strategic implementation in high-traffic locations. Our findings reveal that while viruses typically comprise less than 1% of metagenomic sequences in air samples, a diverse array of human-infecting viruses, including both respiratory and skin-associated pathogens, can be detected. We highlight the potential of HVAC systems and high-traffic areas like airports and hospitals as aggregators of viral bioaerosols from large populations. This research provides crucial insights for developing next-generation viral sampling techniques and </a:t>
            </a:r>
            <a:r>
              <a:rPr lang="en-US" sz="2640" dirty="0" err="1">
                <a:latin typeface="Arial" panose="020B0604020202020204" pitchFamily="34" charset="0"/>
                <a:cs typeface="Arial" panose="020B0604020202020204" pitchFamily="34" charset="0"/>
              </a:rPr>
              <a:t>biosurveillance</a:t>
            </a:r>
            <a:r>
              <a:rPr lang="en-US" sz="2640" dirty="0">
                <a:latin typeface="Arial" panose="020B0604020202020204" pitchFamily="34" charset="0"/>
                <a:cs typeface="Arial" panose="020B0604020202020204" pitchFamily="34" charset="0"/>
              </a:rPr>
              <a:t> networks, offering a foundation for enhanced biodefense capabilities and rapid response to emerging threats. </a:t>
            </a:r>
            <a:endParaRPr lang="en-US" sz="264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1026" name="Picture 2" descr="SecureBio | LinkedIn">
            <a:extLst>
              <a:ext uri="{FF2B5EF4-FFF2-40B4-BE49-F238E27FC236}">
                <a16:creationId xmlns:a16="http://schemas.microsoft.com/office/drawing/2014/main" id="{9D67B900-70E2-9E4D-4C87-6518DA8B1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690" y="20732398"/>
            <a:ext cx="1088402" cy="1088402"/>
          </a:xfrm>
          <a:prstGeom prst="rect">
            <a:avLst/>
          </a:prstGeom>
          <a:noFill/>
          <a:extLst>
            <a:ext uri="{909E8E84-426E-40DD-AFC4-6F175D3DCCD1}">
              <a14:hiddenFill xmlns:a14="http://schemas.microsoft.com/office/drawing/2010/main">
                <a:solidFill>
                  <a:srgbClr val="FFFFFF"/>
                </a:solidFill>
              </a14:hiddenFill>
            </a:ext>
          </a:extLst>
        </p:spPr>
      </p:pic>
      <p:pic>
        <p:nvPicPr>
          <p:cNvPr id="26" name="Graphic 25">
            <a:extLst>
              <a:ext uri="{FF2B5EF4-FFF2-40B4-BE49-F238E27FC236}">
                <a16:creationId xmlns:a16="http://schemas.microsoft.com/office/drawing/2014/main" id="{D6EA74C0-ACC9-6503-0766-E95300A847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353196" y="20738114"/>
            <a:ext cx="5565204" cy="1024270"/>
          </a:xfrm>
          <a:prstGeom prst="rect">
            <a:avLst/>
          </a:prstGeom>
        </p:spPr>
      </p:pic>
      <p:cxnSp>
        <p:nvCxnSpPr>
          <p:cNvPr id="30" name="Straight Connector 29">
            <a:extLst>
              <a:ext uri="{FF2B5EF4-FFF2-40B4-BE49-F238E27FC236}">
                <a16:creationId xmlns:a16="http://schemas.microsoft.com/office/drawing/2014/main" id="{863BCB8A-C2BF-59C2-5DB2-BB66619324C9}"/>
              </a:ext>
            </a:extLst>
          </p:cNvPr>
          <p:cNvCxnSpPr>
            <a:cxnSpLocks/>
          </p:cNvCxnSpPr>
          <p:nvPr/>
        </p:nvCxnSpPr>
        <p:spPr>
          <a:xfrm flipV="1">
            <a:off x="24688800" y="7009822"/>
            <a:ext cx="0" cy="13106400"/>
          </a:xfrm>
          <a:prstGeom prst="line">
            <a:avLst/>
          </a:prstGeom>
          <a:ln w="19050" cmpd="sng">
            <a:solidFill>
              <a:srgbClr val="9FA1A3"/>
            </a:solidFill>
            <a:prstDash val="dash"/>
          </a:ln>
          <a:effectLst/>
        </p:spPr>
        <p:style>
          <a:lnRef idx="2">
            <a:schemeClr val="accent1"/>
          </a:lnRef>
          <a:fillRef idx="0">
            <a:schemeClr val="accent1"/>
          </a:fillRef>
          <a:effectRef idx="1">
            <a:schemeClr val="accent1"/>
          </a:effectRef>
          <a:fontRef idx="minor">
            <a:schemeClr val="tx1"/>
          </a:fontRef>
        </p:style>
      </p:cxnSp>
      <p:sp>
        <p:nvSpPr>
          <p:cNvPr id="1024" name="TextBox 1023">
            <a:extLst>
              <a:ext uri="{FF2B5EF4-FFF2-40B4-BE49-F238E27FC236}">
                <a16:creationId xmlns:a16="http://schemas.microsoft.com/office/drawing/2014/main" id="{592420DE-3B4C-3DF0-3F25-735EB964C60A}"/>
              </a:ext>
            </a:extLst>
          </p:cNvPr>
          <p:cNvSpPr txBox="1"/>
          <p:nvPr/>
        </p:nvSpPr>
        <p:spPr>
          <a:xfrm>
            <a:off x="539957" y="19351117"/>
            <a:ext cx="7260743" cy="1015663"/>
          </a:xfrm>
          <a:prstGeom prst="rect">
            <a:avLst/>
          </a:prstGeom>
          <a:noFill/>
        </p:spPr>
        <p:txBody>
          <a:bodyPr wrap="square">
            <a:spAutoFit/>
          </a:bodyPr>
          <a:lstStyle/>
          <a:p>
            <a:pPr algn="just"/>
            <a:r>
              <a:rPr lang="en-US" sz="1500" b="1" dirty="0">
                <a:solidFill>
                  <a:srgbClr val="000000"/>
                </a:solidFill>
                <a:latin typeface="Arial" panose="020B0604020202020204" pitchFamily="34" charset="0"/>
                <a:cs typeface="Arial" panose="020B0604020202020204" pitchFamily="34" charset="0"/>
              </a:rPr>
              <a:t>Figure 1: </a:t>
            </a:r>
            <a:r>
              <a:rPr lang="en-US" sz="1500" dirty="0">
                <a:solidFill>
                  <a:srgbClr val="000000"/>
                </a:solidFill>
                <a:latin typeface="Arial" panose="020B0604020202020204" pitchFamily="34" charset="0"/>
                <a:cs typeface="Arial" panose="020B0604020202020204" pitchFamily="34" charset="0"/>
              </a:rPr>
              <a:t>Experimentally-determined size distribution of respiratory aerosols emitted by healthy volunteers (Bagheri et al., 2023). Y-axis represents the log-normalized concentration of respiratory particles, as a function of the particle diameter (arithmetic mean across all test subjects) </a:t>
            </a:r>
            <a:endParaRPr lang="en-US" sz="1500" dirty="0">
              <a:latin typeface="Arial" panose="020B0604020202020204" pitchFamily="34" charset="0"/>
              <a:cs typeface="Arial" panose="020B0604020202020204" pitchFamily="34" charset="0"/>
            </a:endParaRPr>
          </a:p>
        </p:txBody>
      </p:sp>
      <p:grpSp>
        <p:nvGrpSpPr>
          <p:cNvPr id="1061" name="Group 1060">
            <a:extLst>
              <a:ext uri="{FF2B5EF4-FFF2-40B4-BE49-F238E27FC236}">
                <a16:creationId xmlns:a16="http://schemas.microsoft.com/office/drawing/2014/main" id="{85CC7926-370C-AA62-536A-0ACE5C4D4D7B}"/>
              </a:ext>
            </a:extLst>
          </p:cNvPr>
          <p:cNvGrpSpPr/>
          <p:nvPr/>
        </p:nvGrpSpPr>
        <p:grpSpPr>
          <a:xfrm>
            <a:off x="645039" y="13505635"/>
            <a:ext cx="7688097" cy="972445"/>
            <a:chOff x="641716" y="13807214"/>
            <a:chExt cx="7688097" cy="972445"/>
          </a:xfrm>
        </p:grpSpPr>
        <p:pic>
          <p:nvPicPr>
            <p:cNvPr id="55" name="Picture 54">
              <a:extLst>
                <a:ext uri="{FF2B5EF4-FFF2-40B4-BE49-F238E27FC236}">
                  <a16:creationId xmlns:a16="http://schemas.microsoft.com/office/drawing/2014/main" id="{AEC4FF4F-A3B0-4726-5E13-476565BB38B7}"/>
                </a:ext>
              </a:extLst>
            </p:cNvPr>
            <p:cNvPicPr>
              <a:picLocks noChangeAspect="1"/>
            </p:cNvPicPr>
            <p:nvPr/>
          </p:nvPicPr>
          <p:blipFill>
            <a:blip r:embed="rId6"/>
            <a:stretch>
              <a:fillRect/>
            </a:stretch>
          </p:blipFill>
          <p:spPr>
            <a:xfrm>
              <a:off x="2903027" y="13807214"/>
              <a:ext cx="834928" cy="972445"/>
            </a:xfrm>
            <a:prstGeom prst="rect">
              <a:avLst/>
            </a:prstGeom>
          </p:spPr>
        </p:pic>
        <p:sp>
          <p:nvSpPr>
            <p:cNvPr id="60" name="TextBox 59">
              <a:extLst>
                <a:ext uri="{FF2B5EF4-FFF2-40B4-BE49-F238E27FC236}">
                  <a16:creationId xmlns:a16="http://schemas.microsoft.com/office/drawing/2014/main" id="{6755AAAD-CB38-E43B-9454-481BE7237821}"/>
                </a:ext>
              </a:extLst>
            </p:cNvPr>
            <p:cNvSpPr txBox="1"/>
            <p:nvPr/>
          </p:nvSpPr>
          <p:spPr>
            <a:xfrm>
              <a:off x="641716" y="14198218"/>
              <a:ext cx="4400858" cy="420115"/>
            </a:xfrm>
            <a:prstGeom prst="rect">
              <a:avLst/>
            </a:prstGeom>
            <a:noFill/>
          </p:spPr>
          <p:txBody>
            <a:bodyPr wrap="square" rtlCol="0">
              <a:spAutoFit/>
            </a:bodyPr>
            <a:lstStyle/>
            <a:p>
              <a:r>
                <a:rPr lang="en-US" sz="2130" b="1" dirty="0">
                  <a:latin typeface="Lato" panose="020F0502020204030203" pitchFamily="34" charset="0"/>
                  <a:ea typeface="Lato" panose="020F0502020204030203" pitchFamily="34" charset="0"/>
                  <a:cs typeface="Lato" panose="020F0502020204030203" pitchFamily="34" charset="0"/>
                </a:rPr>
                <a:t>Exhaled particles</a:t>
              </a:r>
            </a:p>
          </p:txBody>
        </p:sp>
        <p:sp>
          <p:nvSpPr>
            <p:cNvPr id="1025" name="TextBox 1024">
              <a:extLst>
                <a:ext uri="{FF2B5EF4-FFF2-40B4-BE49-F238E27FC236}">
                  <a16:creationId xmlns:a16="http://schemas.microsoft.com/office/drawing/2014/main" id="{D1C9C702-0ED1-47FF-54AF-63614103F5A6}"/>
                </a:ext>
              </a:extLst>
            </p:cNvPr>
            <p:cNvSpPr txBox="1"/>
            <p:nvPr/>
          </p:nvSpPr>
          <p:spPr>
            <a:xfrm>
              <a:off x="3928955" y="14172996"/>
              <a:ext cx="4400858" cy="420115"/>
            </a:xfrm>
            <a:prstGeom prst="rect">
              <a:avLst/>
            </a:prstGeom>
            <a:noFill/>
          </p:spPr>
          <p:txBody>
            <a:bodyPr wrap="square" rtlCol="0">
              <a:spAutoFit/>
            </a:bodyPr>
            <a:lstStyle/>
            <a:p>
              <a:r>
                <a:rPr lang="en-US" sz="2130" dirty="0">
                  <a:latin typeface="Lato" panose="020F0502020204030203" pitchFamily="34" charset="0"/>
                  <a:ea typeface="Lato" panose="020F0502020204030203" pitchFamily="34" charset="0"/>
                  <a:cs typeface="Lato" panose="020F0502020204030203" pitchFamily="34" charset="0"/>
                </a:rPr>
                <a:t>Influenza, SARS-CoV-2, RSV, etc.</a:t>
              </a:r>
            </a:p>
          </p:txBody>
        </p:sp>
      </p:grpSp>
      <p:grpSp>
        <p:nvGrpSpPr>
          <p:cNvPr id="1062" name="Group 1061">
            <a:extLst>
              <a:ext uri="{FF2B5EF4-FFF2-40B4-BE49-F238E27FC236}">
                <a16:creationId xmlns:a16="http://schemas.microsoft.com/office/drawing/2014/main" id="{712F1209-43A0-2F25-109C-6A36999BCACB}"/>
              </a:ext>
            </a:extLst>
          </p:cNvPr>
          <p:cNvGrpSpPr/>
          <p:nvPr/>
        </p:nvGrpSpPr>
        <p:grpSpPr>
          <a:xfrm>
            <a:off x="633778" y="14583122"/>
            <a:ext cx="7699358" cy="797819"/>
            <a:chOff x="630455" y="14884701"/>
            <a:chExt cx="7699358" cy="797819"/>
          </a:xfrm>
        </p:grpSpPr>
        <p:pic>
          <p:nvPicPr>
            <p:cNvPr id="56" name="Picture 55">
              <a:extLst>
                <a:ext uri="{FF2B5EF4-FFF2-40B4-BE49-F238E27FC236}">
                  <a16:creationId xmlns:a16="http://schemas.microsoft.com/office/drawing/2014/main" id="{A8FF368A-BE9B-9706-0925-C0A0FD7527B2}"/>
                </a:ext>
              </a:extLst>
            </p:cNvPr>
            <p:cNvPicPr>
              <a:picLocks noChangeAspect="1"/>
            </p:cNvPicPr>
            <p:nvPr/>
          </p:nvPicPr>
          <p:blipFill>
            <a:blip r:embed="rId7"/>
            <a:stretch>
              <a:fillRect/>
            </a:stretch>
          </p:blipFill>
          <p:spPr>
            <a:xfrm>
              <a:off x="2830099" y="14884701"/>
              <a:ext cx="834927" cy="797819"/>
            </a:xfrm>
            <a:prstGeom prst="rect">
              <a:avLst/>
            </a:prstGeom>
          </p:spPr>
        </p:pic>
        <p:sp>
          <p:nvSpPr>
            <p:cNvPr id="61" name="TextBox 60">
              <a:extLst>
                <a:ext uri="{FF2B5EF4-FFF2-40B4-BE49-F238E27FC236}">
                  <a16:creationId xmlns:a16="http://schemas.microsoft.com/office/drawing/2014/main" id="{90250938-4182-A229-C253-EF9D155FA61A}"/>
                </a:ext>
              </a:extLst>
            </p:cNvPr>
            <p:cNvSpPr txBox="1"/>
            <p:nvPr/>
          </p:nvSpPr>
          <p:spPr>
            <a:xfrm>
              <a:off x="630455" y="15186539"/>
              <a:ext cx="4400858" cy="420115"/>
            </a:xfrm>
            <a:prstGeom prst="rect">
              <a:avLst/>
            </a:prstGeom>
            <a:noFill/>
          </p:spPr>
          <p:txBody>
            <a:bodyPr wrap="square" rtlCol="0">
              <a:spAutoFit/>
            </a:bodyPr>
            <a:lstStyle/>
            <a:p>
              <a:r>
                <a:rPr lang="en-US" sz="2130" b="1" dirty="0">
                  <a:latin typeface="Lato" panose="020F0502020204030203" pitchFamily="34" charset="0"/>
                  <a:ea typeface="Lato" panose="020F0502020204030203" pitchFamily="34" charset="0"/>
                  <a:cs typeface="Lato" panose="020F0502020204030203" pitchFamily="34" charset="0"/>
                </a:rPr>
                <a:t>Skin particles</a:t>
              </a:r>
            </a:p>
          </p:txBody>
        </p:sp>
        <p:sp>
          <p:nvSpPr>
            <p:cNvPr id="1029" name="TextBox 1028">
              <a:extLst>
                <a:ext uri="{FF2B5EF4-FFF2-40B4-BE49-F238E27FC236}">
                  <a16:creationId xmlns:a16="http://schemas.microsoft.com/office/drawing/2014/main" id="{B6CDF3A5-AF7C-A9F3-EAE7-BD9F7DBE5347}"/>
                </a:ext>
              </a:extLst>
            </p:cNvPr>
            <p:cNvSpPr txBox="1"/>
            <p:nvPr/>
          </p:nvSpPr>
          <p:spPr>
            <a:xfrm>
              <a:off x="3928955" y="15204937"/>
              <a:ext cx="4400858" cy="420115"/>
            </a:xfrm>
            <a:prstGeom prst="rect">
              <a:avLst/>
            </a:prstGeom>
            <a:noFill/>
          </p:spPr>
          <p:txBody>
            <a:bodyPr wrap="square" rtlCol="0">
              <a:spAutoFit/>
            </a:bodyPr>
            <a:lstStyle/>
            <a:p>
              <a:r>
                <a:rPr lang="en-US" sz="2130" dirty="0">
                  <a:latin typeface="Lato" panose="020F0502020204030203" pitchFamily="34" charset="0"/>
                  <a:ea typeface="Lato" panose="020F0502020204030203" pitchFamily="34" charset="0"/>
                  <a:cs typeface="Lato" panose="020F0502020204030203" pitchFamily="34" charset="0"/>
                </a:rPr>
                <a:t>HPV, HSV-1, etc.</a:t>
              </a:r>
            </a:p>
          </p:txBody>
        </p:sp>
      </p:grpSp>
      <p:grpSp>
        <p:nvGrpSpPr>
          <p:cNvPr id="1063" name="Group 1062">
            <a:extLst>
              <a:ext uri="{FF2B5EF4-FFF2-40B4-BE49-F238E27FC236}">
                <a16:creationId xmlns:a16="http://schemas.microsoft.com/office/drawing/2014/main" id="{0F818A30-02C6-DB25-663F-354A6E2599F3}"/>
              </a:ext>
            </a:extLst>
          </p:cNvPr>
          <p:cNvGrpSpPr/>
          <p:nvPr/>
        </p:nvGrpSpPr>
        <p:grpSpPr>
          <a:xfrm>
            <a:off x="645039" y="15485983"/>
            <a:ext cx="7688097" cy="964981"/>
            <a:chOff x="641716" y="15787562"/>
            <a:chExt cx="7688097" cy="964981"/>
          </a:xfrm>
        </p:grpSpPr>
        <p:pic>
          <p:nvPicPr>
            <p:cNvPr id="59" name="Picture 58">
              <a:extLst>
                <a:ext uri="{FF2B5EF4-FFF2-40B4-BE49-F238E27FC236}">
                  <a16:creationId xmlns:a16="http://schemas.microsoft.com/office/drawing/2014/main" id="{7A8808DE-5C89-8C61-5CA4-A10DE7D8E7D4}"/>
                </a:ext>
              </a:extLst>
            </p:cNvPr>
            <p:cNvPicPr>
              <a:picLocks noChangeAspect="1"/>
            </p:cNvPicPr>
            <p:nvPr/>
          </p:nvPicPr>
          <p:blipFill>
            <a:blip r:embed="rId8"/>
            <a:stretch>
              <a:fillRect/>
            </a:stretch>
          </p:blipFill>
          <p:spPr>
            <a:xfrm>
              <a:off x="2903027" y="15787562"/>
              <a:ext cx="834923" cy="834923"/>
            </a:xfrm>
            <a:prstGeom prst="rect">
              <a:avLst/>
            </a:prstGeom>
          </p:spPr>
        </p:pic>
        <p:sp>
          <p:nvSpPr>
            <p:cNvPr id="62" name="TextBox 61">
              <a:extLst>
                <a:ext uri="{FF2B5EF4-FFF2-40B4-BE49-F238E27FC236}">
                  <a16:creationId xmlns:a16="http://schemas.microsoft.com/office/drawing/2014/main" id="{0704B7D0-BC12-75CF-6050-D116534829D6}"/>
                </a:ext>
              </a:extLst>
            </p:cNvPr>
            <p:cNvSpPr txBox="1"/>
            <p:nvPr/>
          </p:nvSpPr>
          <p:spPr>
            <a:xfrm>
              <a:off x="641716" y="16115822"/>
              <a:ext cx="4400858" cy="420115"/>
            </a:xfrm>
            <a:prstGeom prst="rect">
              <a:avLst/>
            </a:prstGeom>
            <a:noFill/>
          </p:spPr>
          <p:txBody>
            <a:bodyPr wrap="square" rtlCol="0">
              <a:spAutoFit/>
            </a:bodyPr>
            <a:lstStyle/>
            <a:p>
              <a:r>
                <a:rPr lang="en-US" sz="2130" b="1" dirty="0">
                  <a:latin typeface="Lato" panose="020F0502020204030203" pitchFamily="34" charset="0"/>
                  <a:ea typeface="Lato" panose="020F0502020204030203" pitchFamily="34" charset="0"/>
                  <a:cs typeface="Lato" panose="020F0502020204030203" pitchFamily="34" charset="0"/>
                </a:rPr>
                <a:t>Suspended dust</a:t>
              </a:r>
            </a:p>
          </p:txBody>
        </p:sp>
        <p:sp>
          <p:nvSpPr>
            <p:cNvPr id="1030" name="TextBox 1029">
              <a:extLst>
                <a:ext uri="{FF2B5EF4-FFF2-40B4-BE49-F238E27FC236}">
                  <a16:creationId xmlns:a16="http://schemas.microsoft.com/office/drawing/2014/main" id="{E1A77397-0080-7911-1B69-4021517B67A3}"/>
                </a:ext>
              </a:extLst>
            </p:cNvPr>
            <p:cNvSpPr txBox="1"/>
            <p:nvPr/>
          </p:nvSpPr>
          <p:spPr>
            <a:xfrm>
              <a:off x="3928955" y="16004646"/>
              <a:ext cx="4400858" cy="747897"/>
            </a:xfrm>
            <a:prstGeom prst="rect">
              <a:avLst/>
            </a:prstGeom>
            <a:noFill/>
          </p:spPr>
          <p:txBody>
            <a:bodyPr wrap="square" rtlCol="0">
              <a:spAutoFit/>
            </a:bodyPr>
            <a:lstStyle/>
            <a:p>
              <a:r>
                <a:rPr lang="en-US" sz="2130" dirty="0">
                  <a:latin typeface="Lato" panose="020F0502020204030203" pitchFamily="34" charset="0"/>
                  <a:ea typeface="Lato" panose="020F0502020204030203" pitchFamily="34" charset="0"/>
                  <a:cs typeface="Lato" panose="020F0502020204030203" pitchFamily="34" charset="0"/>
                </a:rPr>
                <a:t>Robust pathogens (e.g., DNA viruses)</a:t>
              </a:r>
            </a:p>
          </p:txBody>
        </p:sp>
      </p:grpSp>
      <p:cxnSp>
        <p:nvCxnSpPr>
          <p:cNvPr id="1034" name="Straight Connector 1033">
            <a:extLst>
              <a:ext uri="{FF2B5EF4-FFF2-40B4-BE49-F238E27FC236}">
                <a16:creationId xmlns:a16="http://schemas.microsoft.com/office/drawing/2014/main" id="{95053247-3E98-9192-29F5-C3AEFFA0D13E}"/>
              </a:ext>
            </a:extLst>
          </p:cNvPr>
          <p:cNvCxnSpPr>
            <a:cxnSpLocks/>
          </p:cNvCxnSpPr>
          <p:nvPr/>
        </p:nvCxnSpPr>
        <p:spPr>
          <a:xfrm>
            <a:off x="0" y="20518582"/>
            <a:ext cx="32918400" cy="0"/>
          </a:xfrm>
          <a:prstGeom prst="line">
            <a:avLst/>
          </a:prstGeom>
          <a:ln w="76200">
            <a:solidFill>
              <a:srgbClr val="2EB67A"/>
            </a:solidFill>
          </a:ln>
        </p:spPr>
        <p:style>
          <a:lnRef idx="2">
            <a:schemeClr val="accent1"/>
          </a:lnRef>
          <a:fillRef idx="0">
            <a:schemeClr val="accent1"/>
          </a:fillRef>
          <a:effectRef idx="1">
            <a:schemeClr val="accent1"/>
          </a:effectRef>
          <a:fontRef idx="minor">
            <a:schemeClr val="tx1"/>
          </a:fontRef>
        </p:style>
      </p:cxnSp>
      <p:grpSp>
        <p:nvGrpSpPr>
          <p:cNvPr id="14" name="Group 13">
            <a:extLst>
              <a:ext uri="{FF2B5EF4-FFF2-40B4-BE49-F238E27FC236}">
                <a16:creationId xmlns:a16="http://schemas.microsoft.com/office/drawing/2014/main" id="{CE317993-F39E-90CD-83CF-51F10BB0AA4D}"/>
              </a:ext>
            </a:extLst>
          </p:cNvPr>
          <p:cNvGrpSpPr/>
          <p:nvPr/>
        </p:nvGrpSpPr>
        <p:grpSpPr>
          <a:xfrm>
            <a:off x="8289870" y="7205983"/>
            <a:ext cx="7917557" cy="13129378"/>
            <a:chOff x="8389312" y="7098779"/>
            <a:chExt cx="7917557" cy="13129378"/>
          </a:xfrm>
        </p:grpSpPr>
        <p:grpSp>
          <p:nvGrpSpPr>
            <p:cNvPr id="34" name="Group 33">
              <a:extLst>
                <a:ext uri="{FF2B5EF4-FFF2-40B4-BE49-F238E27FC236}">
                  <a16:creationId xmlns:a16="http://schemas.microsoft.com/office/drawing/2014/main" id="{0C574B3A-12B4-9369-0659-C9877E57F57E}"/>
                </a:ext>
              </a:extLst>
            </p:cNvPr>
            <p:cNvGrpSpPr/>
            <p:nvPr/>
          </p:nvGrpSpPr>
          <p:grpSpPr>
            <a:xfrm>
              <a:off x="8717715" y="7098779"/>
              <a:ext cx="7360960" cy="10994147"/>
              <a:chOff x="15455859" y="12450028"/>
              <a:chExt cx="12679680" cy="16586681"/>
            </a:xfrm>
          </p:grpSpPr>
          <p:sp>
            <p:nvSpPr>
              <p:cNvPr id="38" name="Rectangle 37">
                <a:extLst>
                  <a:ext uri="{FF2B5EF4-FFF2-40B4-BE49-F238E27FC236}">
                    <a16:creationId xmlns:a16="http://schemas.microsoft.com/office/drawing/2014/main" id="{DDF2B1BA-C661-9740-B964-AC8C11CEFAE9}"/>
                  </a:ext>
                </a:extLst>
              </p:cNvPr>
              <p:cNvSpPr/>
              <p:nvPr/>
            </p:nvSpPr>
            <p:spPr>
              <a:xfrm>
                <a:off x="15455859" y="13403506"/>
                <a:ext cx="12679680" cy="15633203"/>
              </a:xfrm>
              <a:prstGeom prst="rect">
                <a:avLst/>
              </a:prstGeom>
              <a:noFill/>
              <a:ln w="25400">
                <a:noFill/>
              </a:ln>
              <a:effectLst/>
            </p:spPr>
            <p:style>
              <a:lnRef idx="1">
                <a:schemeClr val="accent1"/>
              </a:lnRef>
              <a:fillRef idx="3">
                <a:schemeClr val="accent1"/>
              </a:fillRef>
              <a:effectRef idx="2">
                <a:schemeClr val="accent1"/>
              </a:effectRef>
              <a:fontRef idx="minor">
                <a:schemeClr val="lt1"/>
              </a:fontRef>
            </p:style>
            <p:txBody>
              <a:bodyPr rtlCol="0" anchor="t"/>
              <a:lstStyle/>
              <a:p>
                <a:pPr marL="457177" indent="-457177" defTabSz="1462967">
                  <a:buFont typeface="Arial" panose="020B0604020202020204" pitchFamily="34" charset="0"/>
                  <a:buChar char="•"/>
                  <a:defRPr/>
                </a:pPr>
                <a:endParaRPr lang="en-US" sz="2134" dirty="0">
                  <a:solidFill>
                    <a:schemeClr val="tx1"/>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F90D8410-B54A-2BC4-C84E-67CEEFE28D38}"/>
                  </a:ext>
                </a:extLst>
              </p:cNvPr>
              <p:cNvSpPr txBox="1"/>
              <p:nvPr/>
            </p:nvSpPr>
            <p:spPr>
              <a:xfrm>
                <a:off x="15455859" y="12450028"/>
                <a:ext cx="12679676" cy="758223"/>
              </a:xfrm>
              <a:prstGeom prst="rect">
                <a:avLst/>
              </a:prstGeom>
              <a:noFill/>
            </p:spPr>
            <p:txBody>
              <a:bodyPr wrap="square">
                <a:spAutoFit/>
              </a:bodyPr>
              <a:lstStyle/>
              <a:p>
                <a:pPr>
                  <a:spcAft>
                    <a:spcPts val="1600"/>
                  </a:spcAft>
                  <a:defRPr/>
                </a:pPr>
                <a:r>
                  <a:rPr lang="en-US" sz="2666" b="1" dirty="0">
                    <a:solidFill>
                      <a:schemeClr val="accent5"/>
                    </a:solidFill>
                    <a:latin typeface="Arial" panose="020B0604020202020204" pitchFamily="34" charset="0"/>
                    <a:cs typeface="Arial" panose="020B0604020202020204" pitchFamily="34" charset="0"/>
                  </a:rPr>
                  <a:t>AIR SAMPLING METHODS</a:t>
                </a:r>
                <a:endParaRPr lang="en-US" sz="2933" b="1" dirty="0">
                  <a:solidFill>
                    <a:schemeClr val="accent5"/>
                  </a:solidFill>
                  <a:latin typeface="Arial" panose="020B0604020202020204" pitchFamily="34" charset="0"/>
                  <a:cs typeface="Arial" panose="020B0604020202020204" pitchFamily="34" charset="0"/>
                </a:endParaRPr>
              </a:p>
            </p:txBody>
          </p:sp>
        </p:grpSp>
        <p:pic>
          <p:nvPicPr>
            <p:cNvPr id="50" name="Picture 2">
              <a:extLst>
                <a:ext uri="{FF2B5EF4-FFF2-40B4-BE49-F238E27FC236}">
                  <a16:creationId xmlns:a16="http://schemas.microsoft.com/office/drawing/2014/main" id="{A673B23B-25C4-9EEC-BC42-323BA28C667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29326" y="14201104"/>
              <a:ext cx="7360958" cy="558654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a:extLst>
                <a:ext uri="{FF2B5EF4-FFF2-40B4-BE49-F238E27FC236}">
                  <a16:creationId xmlns:a16="http://schemas.microsoft.com/office/drawing/2014/main" id="{74C97D11-64CB-1752-10E9-6985A8F8FDCA}"/>
                </a:ext>
              </a:extLst>
            </p:cNvPr>
            <p:cNvSpPr txBox="1"/>
            <p:nvPr/>
          </p:nvSpPr>
          <p:spPr>
            <a:xfrm>
              <a:off x="8779433" y="19904992"/>
              <a:ext cx="7260743" cy="323165"/>
            </a:xfrm>
            <a:prstGeom prst="rect">
              <a:avLst/>
            </a:prstGeom>
            <a:noFill/>
          </p:spPr>
          <p:txBody>
            <a:bodyPr wrap="square">
              <a:spAutoFit/>
            </a:bodyPr>
            <a:lstStyle/>
            <a:p>
              <a:pPr algn="just"/>
              <a:r>
                <a:rPr lang="en-US" sz="1500" b="1" dirty="0">
                  <a:solidFill>
                    <a:srgbClr val="000000"/>
                  </a:solidFill>
                  <a:latin typeface="Arial" panose="020B0604020202020204" pitchFamily="34" charset="0"/>
                  <a:cs typeface="Arial" panose="020B0604020202020204" pitchFamily="34" charset="0"/>
                </a:rPr>
                <a:t>Figure 2: </a:t>
              </a:r>
              <a:r>
                <a:rPr lang="en-US" sz="1500" dirty="0">
                  <a:solidFill>
                    <a:srgbClr val="000000"/>
                  </a:solidFill>
                  <a:latin typeface="Arial" panose="020B0604020202020204" pitchFamily="34" charset="0"/>
                  <a:cs typeface="Arial" panose="020B0604020202020204" pitchFamily="34" charset="0"/>
                </a:rPr>
                <a:t>Capture mechanisms employed by different types of active air samplers.</a:t>
              </a:r>
              <a:endParaRPr lang="en-US" sz="1500" dirty="0">
                <a:latin typeface="Arial" panose="020B0604020202020204" pitchFamily="34" charset="0"/>
                <a:cs typeface="Arial" panose="020B0604020202020204" pitchFamily="34" charset="0"/>
              </a:endParaRPr>
            </a:p>
          </p:txBody>
        </p:sp>
        <p:pic>
          <p:nvPicPr>
            <p:cNvPr id="1040" name="Graphic 1039">
              <a:extLst>
                <a:ext uri="{FF2B5EF4-FFF2-40B4-BE49-F238E27FC236}">
                  <a16:creationId xmlns:a16="http://schemas.microsoft.com/office/drawing/2014/main" id="{E4E8EAF0-BAF6-ECCF-1B9A-64B4019EE5C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99984" y="9868449"/>
              <a:ext cx="1455225" cy="1792412"/>
            </a:xfrm>
            <a:prstGeom prst="rect">
              <a:avLst/>
            </a:prstGeom>
          </p:spPr>
        </p:pic>
        <p:pic>
          <p:nvPicPr>
            <p:cNvPr id="1041" name="Picture 1040" descr="A black background with a black square&#10;&#10;Description automatically generated with medium confidence">
              <a:extLst>
                <a:ext uri="{FF2B5EF4-FFF2-40B4-BE49-F238E27FC236}">
                  <a16:creationId xmlns:a16="http://schemas.microsoft.com/office/drawing/2014/main" id="{9B413E89-FA4F-E86A-1C07-4A40266CCCE7}"/>
                </a:ext>
              </a:extLst>
            </p:cNvPr>
            <p:cNvPicPr>
              <a:picLocks noChangeAspect="1"/>
            </p:cNvPicPr>
            <p:nvPr/>
          </p:nvPicPr>
          <p:blipFill>
            <a:blip r:embed="rId12"/>
            <a:srcRect t="3584" b="16703"/>
            <a:stretch/>
          </p:blipFill>
          <p:spPr>
            <a:xfrm>
              <a:off x="8389312" y="8126009"/>
              <a:ext cx="1418379" cy="1130636"/>
            </a:xfrm>
            <a:prstGeom prst="rect">
              <a:avLst/>
            </a:prstGeom>
          </p:spPr>
        </p:pic>
        <p:pic>
          <p:nvPicPr>
            <p:cNvPr id="1043" name="Graphic 1042">
              <a:extLst>
                <a:ext uri="{FF2B5EF4-FFF2-40B4-BE49-F238E27FC236}">
                  <a16:creationId xmlns:a16="http://schemas.microsoft.com/office/drawing/2014/main" id="{97D11704-C5AB-3270-68C9-21A77A0433E6}"/>
                </a:ext>
              </a:extLst>
            </p:cNvPr>
            <p:cNvPicPr>
              <a:picLocks noChangeAspect="1"/>
            </p:cNvPicPr>
            <p:nvPr/>
          </p:nvPicPr>
          <p:blipFill>
            <a:blip r:embed="rId13">
              <a:extLst>
                <a:ext uri="{96DAC541-7B7A-43D3-8B79-37D633B846F1}">
                  <asvg:svgBlip xmlns:asvg="http://schemas.microsoft.com/office/drawing/2016/SVG/main" r:embed="rId14"/>
                </a:ext>
              </a:extLst>
            </a:blip>
            <a:srcRect b="15941"/>
            <a:stretch/>
          </p:blipFill>
          <p:spPr>
            <a:xfrm>
              <a:off x="8575759" y="12295755"/>
              <a:ext cx="1240743" cy="1303694"/>
            </a:xfrm>
            <a:prstGeom prst="rect">
              <a:avLst/>
            </a:prstGeom>
          </p:spPr>
        </p:pic>
        <p:sp>
          <p:nvSpPr>
            <p:cNvPr id="1044" name="TextBox 1043">
              <a:extLst>
                <a:ext uri="{FF2B5EF4-FFF2-40B4-BE49-F238E27FC236}">
                  <a16:creationId xmlns:a16="http://schemas.microsoft.com/office/drawing/2014/main" id="{9F006CB7-D437-D7BB-2D1A-AD0AA65999E4}"/>
                </a:ext>
              </a:extLst>
            </p:cNvPr>
            <p:cNvSpPr txBox="1"/>
            <p:nvPr/>
          </p:nvSpPr>
          <p:spPr>
            <a:xfrm>
              <a:off x="9937393" y="7620844"/>
              <a:ext cx="4755710" cy="477054"/>
            </a:xfrm>
            <a:prstGeom prst="rect">
              <a:avLst/>
            </a:prstGeom>
            <a:noFill/>
          </p:spPr>
          <p:txBody>
            <a:bodyPr wrap="square" rtlCol="0">
              <a:spAutoFit/>
            </a:bodyPr>
            <a:lstStyle/>
            <a:p>
              <a:r>
                <a:rPr lang="en-US" sz="2500" b="1" dirty="0">
                  <a:latin typeface="Lato" panose="020F0502020204030203" pitchFamily="34" charset="0"/>
                  <a:ea typeface="Lato" panose="020F0502020204030203" pitchFamily="34" charset="0"/>
                  <a:cs typeface="Lato" panose="020F0502020204030203" pitchFamily="34" charset="0"/>
                </a:rPr>
                <a:t>Active</a:t>
              </a:r>
            </a:p>
          </p:txBody>
        </p:sp>
        <p:sp>
          <p:nvSpPr>
            <p:cNvPr id="1045" name="TextBox 1044">
              <a:extLst>
                <a:ext uri="{FF2B5EF4-FFF2-40B4-BE49-F238E27FC236}">
                  <a16:creationId xmlns:a16="http://schemas.microsoft.com/office/drawing/2014/main" id="{9538F1DD-6EAA-6BCF-17BD-AE88766B8568}"/>
                </a:ext>
              </a:extLst>
            </p:cNvPr>
            <p:cNvSpPr txBox="1"/>
            <p:nvPr/>
          </p:nvSpPr>
          <p:spPr>
            <a:xfrm>
              <a:off x="9936784" y="9342258"/>
              <a:ext cx="4642239" cy="477054"/>
            </a:xfrm>
            <a:prstGeom prst="rect">
              <a:avLst/>
            </a:prstGeom>
            <a:noFill/>
          </p:spPr>
          <p:txBody>
            <a:bodyPr wrap="square" rtlCol="0">
              <a:spAutoFit/>
            </a:bodyPr>
            <a:lstStyle/>
            <a:p>
              <a:r>
                <a:rPr lang="en-US" sz="2500" b="1" dirty="0">
                  <a:latin typeface="Lato" panose="020F0502020204030203" pitchFamily="34" charset="0"/>
                  <a:ea typeface="Lato" panose="020F0502020204030203" pitchFamily="34" charset="0"/>
                  <a:cs typeface="Lato" panose="020F0502020204030203" pitchFamily="34" charset="0"/>
                </a:rPr>
                <a:t>Passive</a:t>
              </a:r>
            </a:p>
          </p:txBody>
        </p:sp>
        <p:sp>
          <p:nvSpPr>
            <p:cNvPr id="1046" name="TextBox 1045">
              <a:extLst>
                <a:ext uri="{FF2B5EF4-FFF2-40B4-BE49-F238E27FC236}">
                  <a16:creationId xmlns:a16="http://schemas.microsoft.com/office/drawing/2014/main" id="{F9143F56-520F-3208-C93D-4FE5FC8C2869}"/>
                </a:ext>
              </a:extLst>
            </p:cNvPr>
            <p:cNvSpPr txBox="1"/>
            <p:nvPr/>
          </p:nvSpPr>
          <p:spPr>
            <a:xfrm>
              <a:off x="9955209" y="11771099"/>
              <a:ext cx="4400858" cy="477054"/>
            </a:xfrm>
            <a:prstGeom prst="rect">
              <a:avLst/>
            </a:prstGeom>
            <a:noFill/>
          </p:spPr>
          <p:txBody>
            <a:bodyPr wrap="square" rtlCol="0">
              <a:spAutoFit/>
            </a:bodyPr>
            <a:lstStyle/>
            <a:p>
              <a:r>
                <a:rPr lang="en-US" sz="2500" b="1" dirty="0">
                  <a:latin typeface="Lato" panose="020F0502020204030203" pitchFamily="34" charset="0"/>
                  <a:ea typeface="Lato" panose="020F0502020204030203" pitchFamily="34" charset="0"/>
                  <a:cs typeface="Lato" panose="020F0502020204030203" pitchFamily="34" charset="0"/>
                </a:rPr>
                <a:t>HVAC</a:t>
              </a:r>
            </a:p>
          </p:txBody>
        </p:sp>
        <p:sp>
          <p:nvSpPr>
            <p:cNvPr id="1047" name="Rectangle 1046">
              <a:extLst>
                <a:ext uri="{FF2B5EF4-FFF2-40B4-BE49-F238E27FC236}">
                  <a16:creationId xmlns:a16="http://schemas.microsoft.com/office/drawing/2014/main" id="{9AEDA3E7-C52A-D3CF-C7FB-439B8CA99395}"/>
                </a:ext>
              </a:extLst>
            </p:cNvPr>
            <p:cNvSpPr/>
            <p:nvPr/>
          </p:nvSpPr>
          <p:spPr>
            <a:xfrm>
              <a:off x="9891445" y="8164555"/>
              <a:ext cx="6415423" cy="1250925"/>
            </a:xfrm>
            <a:prstGeom prst="rect">
              <a:avLst/>
            </a:prstGeom>
            <a:noFill/>
            <a:ln w="25400">
              <a:noFill/>
            </a:ln>
            <a:effectLst/>
          </p:spPr>
          <p:style>
            <a:lnRef idx="1">
              <a:schemeClr val="accent1"/>
            </a:lnRef>
            <a:fillRef idx="3">
              <a:schemeClr val="accent1"/>
            </a:fillRef>
            <a:effectRef idx="2">
              <a:schemeClr val="accent1"/>
            </a:effectRef>
            <a:fontRef idx="minor">
              <a:schemeClr val="lt1"/>
            </a:fontRef>
          </p:style>
          <p:txBody>
            <a:bodyPr rtlCol="0" anchor="t"/>
            <a:lstStyle/>
            <a:p>
              <a:pPr marL="290513" indent="-290513" algn="just" defTabSz="1462967">
                <a:spcAft>
                  <a:spcPts val="720"/>
                </a:spcAft>
                <a:buFont typeface="Arial" panose="020B0604020202020204" pitchFamily="34" charset="0"/>
                <a:buChar char="•"/>
                <a:defRPr/>
              </a:pPr>
              <a:r>
                <a:rPr lang="en-US" sz="2134" dirty="0">
                  <a:solidFill>
                    <a:schemeClr val="tx1"/>
                  </a:solidFill>
                  <a:latin typeface="Arial" panose="020B0604020202020204" pitchFamily="34" charset="0"/>
                  <a:cs typeface="Arial" panose="020B0604020202020204" pitchFamily="34" charset="0"/>
                </a:rPr>
                <a:t>Employs powered air mover.</a:t>
              </a:r>
            </a:p>
            <a:p>
              <a:pPr marL="290513" indent="-290513" algn="just" defTabSz="1462967">
                <a:spcAft>
                  <a:spcPts val="720"/>
                </a:spcAft>
                <a:buFont typeface="Arial" panose="020B0604020202020204" pitchFamily="34" charset="0"/>
                <a:buChar char="•"/>
                <a:defRPr/>
              </a:pPr>
              <a:r>
                <a:rPr lang="en-US" sz="2134" dirty="0">
                  <a:solidFill>
                    <a:schemeClr val="tx1"/>
                  </a:solidFill>
                  <a:latin typeface="Arial" panose="020B0604020202020204" pitchFamily="34" charset="0"/>
                  <a:cs typeface="Arial" panose="020B0604020202020204" pitchFamily="34" charset="0"/>
                </a:rPr>
                <a:t>Provides snapshot of airborne microbial contents in the sampler's vicinity.</a:t>
              </a:r>
            </a:p>
          </p:txBody>
        </p:sp>
        <p:sp>
          <p:nvSpPr>
            <p:cNvPr id="1048" name="Rectangle 1047">
              <a:extLst>
                <a:ext uri="{FF2B5EF4-FFF2-40B4-BE49-F238E27FC236}">
                  <a16:creationId xmlns:a16="http://schemas.microsoft.com/office/drawing/2014/main" id="{621095EE-92FF-A85F-2245-FC13C62A0641}"/>
                </a:ext>
              </a:extLst>
            </p:cNvPr>
            <p:cNvSpPr/>
            <p:nvPr/>
          </p:nvSpPr>
          <p:spPr>
            <a:xfrm>
              <a:off x="9936784" y="9865749"/>
              <a:ext cx="6370085" cy="1905347"/>
            </a:xfrm>
            <a:prstGeom prst="rect">
              <a:avLst/>
            </a:prstGeom>
            <a:noFill/>
            <a:ln w="25400">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lgn="just" defTabSz="1462967">
                <a:spcAft>
                  <a:spcPts val="720"/>
                </a:spcAft>
                <a:buFont typeface="Arial" panose="020B0604020202020204" pitchFamily="34" charset="0"/>
                <a:buChar char="•"/>
                <a:defRPr/>
              </a:pPr>
              <a:r>
                <a:rPr lang="en-US" sz="2134" dirty="0">
                  <a:solidFill>
                    <a:schemeClr val="tx1"/>
                  </a:solidFill>
                  <a:latin typeface="Arial" panose="020B0604020202020204" pitchFamily="34" charset="0"/>
                  <a:cs typeface="Arial" panose="020B0604020202020204" pitchFamily="34" charset="0"/>
                </a:rPr>
                <a:t>Collects airborne particles after gravitational settling (e.g., surface dust by vacuum).</a:t>
              </a:r>
            </a:p>
            <a:p>
              <a:pPr marL="228600" indent="-228600" algn="just" defTabSz="1462967">
                <a:spcAft>
                  <a:spcPts val="720"/>
                </a:spcAft>
                <a:buFont typeface="Arial" panose="020B0604020202020204" pitchFamily="34" charset="0"/>
                <a:buChar char="•"/>
                <a:defRPr/>
              </a:pPr>
              <a:r>
                <a:rPr lang="en-US" sz="2134" dirty="0">
                  <a:solidFill>
                    <a:schemeClr val="tx1"/>
                  </a:solidFill>
                  <a:latin typeface="Arial" panose="020B0604020202020204" pitchFamily="34" charset="0"/>
                  <a:cs typeface="Arial" panose="020B0604020202020204" pitchFamily="34" charset="0"/>
                </a:rPr>
                <a:t>Vacuum samples offer greater spatial and temporal coverage but may bias towards larger particles and robust pathogens.</a:t>
              </a:r>
            </a:p>
          </p:txBody>
        </p:sp>
        <p:sp>
          <p:nvSpPr>
            <p:cNvPr id="1049" name="Rectangle 1048">
              <a:extLst>
                <a:ext uri="{FF2B5EF4-FFF2-40B4-BE49-F238E27FC236}">
                  <a16:creationId xmlns:a16="http://schemas.microsoft.com/office/drawing/2014/main" id="{A97F13DA-4401-437B-8372-DBE71EF53DB8}"/>
                </a:ext>
              </a:extLst>
            </p:cNvPr>
            <p:cNvSpPr/>
            <p:nvPr/>
          </p:nvSpPr>
          <p:spPr>
            <a:xfrm>
              <a:off x="9925171" y="12221365"/>
              <a:ext cx="6370085" cy="1875786"/>
            </a:xfrm>
            <a:prstGeom prst="rect">
              <a:avLst/>
            </a:prstGeom>
            <a:noFill/>
            <a:ln w="25400">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lgn="just" defTabSz="1462967">
                <a:spcAft>
                  <a:spcPts val="720"/>
                </a:spcAft>
                <a:buFont typeface="Arial" panose="020B0604020202020204" pitchFamily="34" charset="0"/>
                <a:buChar char="•"/>
                <a:defRPr/>
              </a:pPr>
              <a:r>
                <a:rPr lang="en-US" sz="2134" dirty="0">
                  <a:solidFill>
                    <a:schemeClr val="tx1"/>
                  </a:solidFill>
                  <a:latin typeface="Arial" panose="020B0604020202020204" pitchFamily="34" charset="0"/>
                  <a:cs typeface="Arial" panose="020B0604020202020204" pitchFamily="34" charset="0"/>
                </a:rPr>
                <a:t>Samples building HVAC filters or deploys active air samplers within ducts.</a:t>
              </a:r>
            </a:p>
            <a:p>
              <a:pPr marL="228600" indent="-228600" algn="just" defTabSz="1462967">
                <a:spcAft>
                  <a:spcPts val="720"/>
                </a:spcAft>
                <a:buFont typeface="Arial" panose="020B0604020202020204" pitchFamily="34" charset="0"/>
                <a:buChar char="•"/>
                <a:defRPr/>
              </a:pPr>
              <a:r>
                <a:rPr lang="en-US" sz="2134" dirty="0">
                  <a:solidFill>
                    <a:schemeClr val="tx1"/>
                  </a:solidFill>
                  <a:latin typeface="Arial" panose="020B0604020202020204" pitchFamily="34" charset="0"/>
                  <a:cs typeface="Arial" panose="020B0604020202020204" pitchFamily="34" charset="0"/>
                </a:rPr>
                <a:t>Facilitates unobtrusive access to building-wide samples, but environmental conditions may damage particles and lower recovery.</a:t>
              </a:r>
            </a:p>
          </p:txBody>
        </p:sp>
      </p:grpSp>
      <p:graphicFrame>
        <p:nvGraphicFramePr>
          <p:cNvPr id="9" name="Table 8">
            <a:extLst>
              <a:ext uri="{FF2B5EF4-FFF2-40B4-BE49-F238E27FC236}">
                <a16:creationId xmlns:a16="http://schemas.microsoft.com/office/drawing/2014/main" id="{653E2E2E-F39C-61FC-255F-BDADD82B0A10}"/>
              </a:ext>
            </a:extLst>
          </p:cNvPr>
          <p:cNvGraphicFramePr>
            <a:graphicFrameLocks noGrp="1"/>
          </p:cNvGraphicFramePr>
          <p:nvPr>
            <p:extLst>
              <p:ext uri="{D42A27DB-BD31-4B8C-83A1-F6EECF244321}">
                <p14:modId xmlns:p14="http://schemas.microsoft.com/office/powerpoint/2010/main" val="2119453031"/>
              </p:ext>
            </p:extLst>
          </p:nvPr>
        </p:nvGraphicFramePr>
        <p:xfrm>
          <a:off x="16609378" y="7745978"/>
          <a:ext cx="7961381" cy="2967342"/>
        </p:xfrm>
        <a:graphic>
          <a:graphicData uri="http://schemas.openxmlformats.org/drawingml/2006/table">
            <a:tbl>
              <a:tblPr firstRow="1" bandRow="1">
                <a:tableStyleId>{D7AC3CCA-C797-4891-BE02-D94E43425B78}</a:tableStyleId>
              </a:tblPr>
              <a:tblGrid>
                <a:gridCol w="1248347">
                  <a:extLst>
                    <a:ext uri="{9D8B030D-6E8A-4147-A177-3AD203B41FA5}">
                      <a16:colId xmlns:a16="http://schemas.microsoft.com/office/drawing/2014/main" val="3484988158"/>
                    </a:ext>
                  </a:extLst>
                </a:gridCol>
                <a:gridCol w="1467840">
                  <a:extLst>
                    <a:ext uri="{9D8B030D-6E8A-4147-A177-3AD203B41FA5}">
                      <a16:colId xmlns:a16="http://schemas.microsoft.com/office/drawing/2014/main" val="3021063682"/>
                    </a:ext>
                  </a:extLst>
                </a:gridCol>
                <a:gridCol w="1393902">
                  <a:extLst>
                    <a:ext uri="{9D8B030D-6E8A-4147-A177-3AD203B41FA5}">
                      <a16:colId xmlns:a16="http://schemas.microsoft.com/office/drawing/2014/main" val="800074877"/>
                    </a:ext>
                  </a:extLst>
                </a:gridCol>
                <a:gridCol w="2022492">
                  <a:extLst>
                    <a:ext uri="{9D8B030D-6E8A-4147-A177-3AD203B41FA5}">
                      <a16:colId xmlns:a16="http://schemas.microsoft.com/office/drawing/2014/main" val="412599549"/>
                    </a:ext>
                  </a:extLst>
                </a:gridCol>
                <a:gridCol w="758283">
                  <a:extLst>
                    <a:ext uri="{9D8B030D-6E8A-4147-A177-3AD203B41FA5}">
                      <a16:colId xmlns:a16="http://schemas.microsoft.com/office/drawing/2014/main" val="4137601799"/>
                    </a:ext>
                  </a:extLst>
                </a:gridCol>
                <a:gridCol w="1070517">
                  <a:extLst>
                    <a:ext uri="{9D8B030D-6E8A-4147-A177-3AD203B41FA5}">
                      <a16:colId xmlns:a16="http://schemas.microsoft.com/office/drawing/2014/main" val="2051185237"/>
                    </a:ext>
                  </a:extLst>
                </a:gridCol>
              </a:tblGrid>
              <a:tr h="645154">
                <a:tc>
                  <a:txBody>
                    <a:bodyPr/>
                    <a:lstStyle/>
                    <a:p>
                      <a:r>
                        <a:rPr lang="en-US" sz="1600" b="1" dirty="0"/>
                        <a:t>Study</a:t>
                      </a:r>
                    </a:p>
                  </a:txBody>
                  <a:tcPr>
                    <a:solidFill>
                      <a:schemeClr val="bg2">
                        <a:lumMod val="60000"/>
                        <a:lumOff val="40000"/>
                      </a:schemeClr>
                    </a:solidFill>
                  </a:tcPr>
                </a:tc>
                <a:tc>
                  <a:txBody>
                    <a:bodyPr/>
                    <a:lstStyle/>
                    <a:p>
                      <a:r>
                        <a:rPr lang="en-US" sz="1600" dirty="0"/>
                        <a:t>Sample type</a:t>
                      </a:r>
                    </a:p>
                  </a:txBody>
                  <a:tcPr>
                    <a:solidFill>
                      <a:schemeClr val="bg2">
                        <a:lumMod val="60000"/>
                        <a:lumOff val="40000"/>
                      </a:schemeClr>
                    </a:solidFill>
                  </a:tcPr>
                </a:tc>
                <a:tc>
                  <a:txBody>
                    <a:bodyPr/>
                    <a:lstStyle/>
                    <a:p>
                      <a:r>
                        <a:rPr lang="en-US" sz="1600" dirty="0"/>
                        <a:t>Sample location</a:t>
                      </a:r>
                    </a:p>
                  </a:txBody>
                  <a:tcPr>
                    <a:solidFill>
                      <a:schemeClr val="bg2">
                        <a:lumMod val="60000"/>
                        <a:lumOff val="40000"/>
                      </a:schemeClr>
                    </a:solidFill>
                  </a:tcPr>
                </a:tc>
                <a:tc>
                  <a:txBody>
                    <a:bodyPr/>
                    <a:lstStyle/>
                    <a:p>
                      <a:r>
                        <a:rPr lang="en-US" sz="1600" dirty="0"/>
                        <a:t>Collection device</a:t>
                      </a:r>
                    </a:p>
                  </a:txBody>
                  <a:tcPr>
                    <a:solidFill>
                      <a:schemeClr val="bg2">
                        <a:lumMod val="60000"/>
                        <a:lumOff val="40000"/>
                      </a:schemeClr>
                    </a:solidFill>
                  </a:tcPr>
                </a:tc>
                <a:tc>
                  <a:txBody>
                    <a:bodyPr/>
                    <a:lstStyle/>
                    <a:p>
                      <a:r>
                        <a:rPr lang="en-US" sz="1600" dirty="0"/>
                        <a:t>Read pairs</a:t>
                      </a:r>
                    </a:p>
                  </a:txBody>
                  <a:tcPr>
                    <a:solidFill>
                      <a:schemeClr val="bg2">
                        <a:lumMod val="60000"/>
                        <a:lumOff val="40000"/>
                      </a:schemeClr>
                    </a:solidFill>
                  </a:tcPr>
                </a:tc>
                <a:tc>
                  <a:txBody>
                    <a:bodyPr/>
                    <a:lstStyle/>
                    <a:p>
                      <a:r>
                        <a:rPr lang="en-US" sz="1600" dirty="0"/>
                        <a:t>NA type</a:t>
                      </a:r>
                    </a:p>
                  </a:txBody>
                  <a:tcPr>
                    <a:solidFill>
                      <a:schemeClr val="bg2">
                        <a:lumMod val="60000"/>
                        <a:lumOff val="40000"/>
                      </a:schemeClr>
                    </a:solidFill>
                  </a:tcPr>
                </a:tc>
                <a:extLst>
                  <a:ext uri="{0D108BD9-81ED-4DB2-BD59-A6C34878D82A}">
                    <a16:rowId xmlns:a16="http://schemas.microsoft.com/office/drawing/2014/main" val="632398099"/>
                  </a:ext>
                </a:extLst>
              </a:tr>
              <a:tr h="439893">
                <a:tc>
                  <a:txBody>
                    <a:bodyPr/>
                    <a:lstStyle/>
                    <a:p>
                      <a:pPr rtl="0" fontAlgn="t">
                        <a:spcBef>
                          <a:spcPts val="0"/>
                        </a:spcBef>
                        <a:spcAft>
                          <a:spcPts val="0"/>
                        </a:spcAft>
                      </a:pPr>
                      <a:r>
                        <a:rPr lang="en-US" sz="1600" b="0" i="0" u="none" strike="noStrike" dirty="0">
                          <a:solidFill>
                            <a:srgbClr val="000000"/>
                          </a:solidFill>
                          <a:effectLst/>
                          <a:latin typeface="+mn-lt"/>
                        </a:rPr>
                        <a:t>Rosario 2018</a:t>
                      </a:r>
                      <a:endParaRPr lang="en-US" sz="1600" dirty="0">
                        <a:effectLst/>
                        <a:latin typeface="+mn-lt"/>
                      </a:endParaRPr>
                    </a:p>
                  </a:txBody>
                  <a:tcPr marL="63500" marR="63500" marT="63500" marB="63500">
                    <a:noFill/>
                  </a:tcPr>
                </a:tc>
                <a:tc>
                  <a:txBody>
                    <a:bodyPr/>
                    <a:lstStyle/>
                    <a:p>
                      <a:pPr rtl="0" fontAlgn="t">
                        <a:spcBef>
                          <a:spcPts val="0"/>
                        </a:spcBef>
                        <a:spcAft>
                          <a:spcPts val="0"/>
                        </a:spcAft>
                      </a:pPr>
                      <a:r>
                        <a:rPr lang="en-US" sz="1600" b="0" i="0" u="none" strike="noStrike" dirty="0">
                          <a:solidFill>
                            <a:srgbClr val="000000"/>
                          </a:solidFill>
                          <a:effectLst/>
                          <a:latin typeface="+mn-lt"/>
                        </a:rPr>
                        <a:t>HVAC filter dust</a:t>
                      </a:r>
                      <a:endParaRPr lang="en-US" sz="1600" dirty="0">
                        <a:effectLst/>
                        <a:latin typeface="+mn-lt"/>
                      </a:endParaRPr>
                    </a:p>
                  </a:txBody>
                  <a:tcPr marL="63500" marR="63500" marT="63500" marB="63500">
                    <a:noFill/>
                  </a:tcPr>
                </a:tc>
                <a:tc>
                  <a:txBody>
                    <a:bodyPr/>
                    <a:lstStyle/>
                    <a:p>
                      <a:pPr rtl="0" fontAlgn="t">
                        <a:spcBef>
                          <a:spcPts val="0"/>
                        </a:spcBef>
                        <a:spcAft>
                          <a:spcPts val="0"/>
                        </a:spcAft>
                      </a:pPr>
                      <a:r>
                        <a:rPr lang="en-US" sz="1600" b="0" i="0" u="none" strike="noStrike" dirty="0">
                          <a:solidFill>
                            <a:srgbClr val="000000"/>
                          </a:solidFill>
                          <a:effectLst/>
                          <a:latin typeface="+mn-lt"/>
                        </a:rPr>
                        <a:t>Student dorms</a:t>
                      </a:r>
                      <a:endParaRPr lang="en-US" sz="1600" dirty="0">
                        <a:effectLst/>
                        <a:latin typeface="+mn-lt"/>
                      </a:endParaRPr>
                    </a:p>
                  </a:txBody>
                  <a:tcPr marL="63500" marR="63500" marT="63500" marB="63500">
                    <a:noFill/>
                  </a:tcPr>
                </a:tc>
                <a:tc>
                  <a:txBody>
                    <a:bodyPr/>
                    <a:lstStyle/>
                    <a:p>
                      <a:pPr rtl="0" fontAlgn="t">
                        <a:spcBef>
                          <a:spcPts val="0"/>
                        </a:spcBef>
                        <a:spcAft>
                          <a:spcPts val="0"/>
                        </a:spcAft>
                      </a:pPr>
                      <a:r>
                        <a:rPr lang="en-US" sz="1600" b="0" i="0" u="none" strike="noStrike" dirty="0">
                          <a:solidFill>
                            <a:srgbClr val="000000"/>
                          </a:solidFill>
                          <a:effectLst/>
                          <a:latin typeface="+mn-lt"/>
                        </a:rPr>
                        <a:t>MERV 8 HVAC filter</a:t>
                      </a:r>
                      <a:endParaRPr lang="en-US" sz="1600" dirty="0">
                        <a:effectLst/>
                        <a:latin typeface="+mn-lt"/>
                      </a:endParaRPr>
                    </a:p>
                  </a:txBody>
                  <a:tcPr marL="63500" marR="63500" marT="63500" marB="63500">
                    <a:noFill/>
                  </a:tcPr>
                </a:tc>
                <a:tc>
                  <a:txBody>
                    <a:bodyPr/>
                    <a:lstStyle/>
                    <a:p>
                      <a:pPr rtl="0" fontAlgn="t">
                        <a:spcBef>
                          <a:spcPts val="0"/>
                        </a:spcBef>
                        <a:spcAft>
                          <a:spcPts val="0"/>
                        </a:spcAft>
                      </a:pPr>
                      <a:r>
                        <a:rPr lang="en-US" sz="1600" dirty="0">
                          <a:effectLst/>
                          <a:latin typeface="+mn-lt"/>
                        </a:rPr>
                        <a:t>18M</a:t>
                      </a:r>
                    </a:p>
                  </a:txBody>
                  <a:tcPr marL="63500" marR="63500" marT="63500" marB="63500">
                    <a:noFill/>
                  </a:tcPr>
                </a:tc>
                <a:tc>
                  <a:txBody>
                    <a:bodyPr/>
                    <a:lstStyle/>
                    <a:p>
                      <a:pPr rtl="0" fontAlgn="t">
                        <a:spcBef>
                          <a:spcPts val="0"/>
                        </a:spcBef>
                        <a:spcAft>
                          <a:spcPts val="0"/>
                        </a:spcAft>
                      </a:pPr>
                      <a:r>
                        <a:rPr lang="en-US" sz="1600" b="0" i="0" u="none" strike="noStrike" dirty="0">
                          <a:solidFill>
                            <a:srgbClr val="000000"/>
                          </a:solidFill>
                          <a:effectLst/>
                          <a:latin typeface="+mn-lt"/>
                        </a:rPr>
                        <a:t>DNA + RNA</a:t>
                      </a:r>
                      <a:endParaRPr lang="en-US" sz="1600" dirty="0">
                        <a:effectLst/>
                        <a:latin typeface="+mn-lt"/>
                      </a:endParaRPr>
                    </a:p>
                  </a:txBody>
                  <a:tcPr marL="63500" marR="63500" marT="63500" marB="63500">
                    <a:noFill/>
                  </a:tcPr>
                </a:tc>
                <a:extLst>
                  <a:ext uri="{0D108BD9-81ED-4DB2-BD59-A6C34878D82A}">
                    <a16:rowId xmlns:a16="http://schemas.microsoft.com/office/drawing/2014/main" val="397168581"/>
                  </a:ext>
                </a:extLst>
              </a:tr>
              <a:tr h="439893">
                <a:tc>
                  <a:txBody>
                    <a:bodyPr/>
                    <a:lstStyle/>
                    <a:p>
                      <a:pPr rtl="0" fontAlgn="t">
                        <a:spcBef>
                          <a:spcPts val="0"/>
                        </a:spcBef>
                        <a:spcAft>
                          <a:spcPts val="0"/>
                        </a:spcAft>
                      </a:pPr>
                      <a:r>
                        <a:rPr lang="en-US" sz="1600" b="0" i="0" u="none" strike="noStrike" dirty="0" err="1">
                          <a:solidFill>
                            <a:srgbClr val="000000"/>
                          </a:solidFill>
                          <a:effectLst/>
                          <a:latin typeface="+mn-lt"/>
                        </a:rPr>
                        <a:t>Prussin</a:t>
                      </a:r>
                      <a:r>
                        <a:rPr lang="en-US" sz="1600" b="0" i="0" u="none" strike="noStrike" dirty="0">
                          <a:solidFill>
                            <a:srgbClr val="000000"/>
                          </a:solidFill>
                          <a:effectLst/>
                          <a:latin typeface="+mn-lt"/>
                        </a:rPr>
                        <a:t> 2019</a:t>
                      </a:r>
                      <a:endParaRPr lang="en-US" sz="1600" dirty="0">
                        <a:effectLst/>
                        <a:latin typeface="+mn-lt"/>
                      </a:endParaRPr>
                    </a:p>
                  </a:txBody>
                  <a:tcPr marL="63500" marR="63500" marT="63500" marB="63500">
                    <a:noFill/>
                  </a:tcPr>
                </a:tc>
                <a:tc>
                  <a:txBody>
                    <a:bodyPr/>
                    <a:lstStyle/>
                    <a:p>
                      <a:pPr rtl="0" fontAlgn="t">
                        <a:spcBef>
                          <a:spcPts val="0"/>
                        </a:spcBef>
                        <a:spcAft>
                          <a:spcPts val="0"/>
                        </a:spcAft>
                      </a:pPr>
                      <a:r>
                        <a:rPr lang="en-US" sz="1600" b="0" i="0" u="none" strike="noStrike" dirty="0">
                          <a:solidFill>
                            <a:srgbClr val="000000"/>
                          </a:solidFill>
                          <a:effectLst/>
                          <a:latin typeface="+mn-lt"/>
                        </a:rPr>
                        <a:t>HVAC filter dust</a:t>
                      </a:r>
                      <a:endParaRPr lang="en-US" sz="1600" dirty="0">
                        <a:effectLst/>
                        <a:latin typeface="+mn-lt"/>
                      </a:endParaRPr>
                    </a:p>
                  </a:txBody>
                  <a:tcPr marL="63500" marR="63500" marT="63500" marB="63500">
                    <a:noFill/>
                  </a:tcPr>
                </a:tc>
                <a:tc>
                  <a:txBody>
                    <a:bodyPr/>
                    <a:lstStyle/>
                    <a:p>
                      <a:pPr rtl="0" fontAlgn="t">
                        <a:spcBef>
                          <a:spcPts val="0"/>
                        </a:spcBef>
                        <a:spcAft>
                          <a:spcPts val="0"/>
                        </a:spcAft>
                      </a:pPr>
                      <a:r>
                        <a:rPr lang="en-US" sz="1600" b="0" i="0" u="none" strike="noStrike" dirty="0">
                          <a:solidFill>
                            <a:srgbClr val="000000"/>
                          </a:solidFill>
                          <a:effectLst/>
                          <a:latin typeface="+mn-lt"/>
                        </a:rPr>
                        <a:t>Daycare</a:t>
                      </a:r>
                      <a:endParaRPr lang="en-US" sz="1600" dirty="0">
                        <a:effectLst/>
                        <a:latin typeface="+mn-lt"/>
                      </a:endParaRPr>
                    </a:p>
                  </a:txBody>
                  <a:tcPr marL="63500" marR="63500" marT="63500" marB="63500">
                    <a:noFill/>
                  </a:tcPr>
                </a:tc>
                <a:tc>
                  <a:txBody>
                    <a:bodyPr/>
                    <a:lstStyle/>
                    <a:p>
                      <a:pPr rtl="0" fontAlgn="t">
                        <a:spcBef>
                          <a:spcPts val="0"/>
                        </a:spcBef>
                        <a:spcAft>
                          <a:spcPts val="0"/>
                        </a:spcAft>
                      </a:pPr>
                      <a:r>
                        <a:rPr lang="en-US" sz="1600" b="0" i="0" u="none" strike="noStrike" dirty="0">
                          <a:solidFill>
                            <a:srgbClr val="000000"/>
                          </a:solidFill>
                          <a:effectLst/>
                          <a:latin typeface="+mn-lt"/>
                        </a:rPr>
                        <a:t>MERV 14 HVAC filter</a:t>
                      </a:r>
                      <a:endParaRPr lang="en-US" sz="1600" dirty="0">
                        <a:effectLst/>
                        <a:latin typeface="+mn-lt"/>
                      </a:endParaRPr>
                    </a:p>
                  </a:txBody>
                  <a:tcPr marL="63500" marR="63500" marT="63500" marB="63500">
                    <a:noFill/>
                  </a:tcPr>
                </a:tc>
                <a:tc>
                  <a:txBody>
                    <a:bodyPr/>
                    <a:lstStyle/>
                    <a:p>
                      <a:pPr rtl="0" fontAlgn="t">
                        <a:spcBef>
                          <a:spcPts val="0"/>
                        </a:spcBef>
                        <a:spcAft>
                          <a:spcPts val="0"/>
                        </a:spcAft>
                      </a:pPr>
                      <a:r>
                        <a:rPr lang="en-US" sz="1600" dirty="0">
                          <a:effectLst/>
                          <a:latin typeface="+mn-lt"/>
                        </a:rPr>
                        <a:t>470M</a:t>
                      </a:r>
                    </a:p>
                  </a:txBody>
                  <a:tcPr marL="63500" marR="63500" marT="63500" marB="63500">
                    <a:noFill/>
                  </a:tcPr>
                </a:tc>
                <a:tc>
                  <a:txBody>
                    <a:bodyPr/>
                    <a:lstStyle/>
                    <a:p>
                      <a:pPr rtl="0" fontAlgn="t">
                        <a:spcBef>
                          <a:spcPts val="0"/>
                        </a:spcBef>
                        <a:spcAft>
                          <a:spcPts val="0"/>
                        </a:spcAft>
                      </a:pPr>
                      <a:r>
                        <a:rPr lang="en-US" sz="1600" b="0" i="0" u="none" strike="noStrike" dirty="0">
                          <a:solidFill>
                            <a:srgbClr val="000000"/>
                          </a:solidFill>
                          <a:effectLst/>
                          <a:latin typeface="+mn-lt"/>
                        </a:rPr>
                        <a:t>DNA + RNA</a:t>
                      </a:r>
                      <a:endParaRPr lang="en-US" sz="1600" dirty="0">
                        <a:effectLst/>
                        <a:latin typeface="+mn-lt"/>
                      </a:endParaRPr>
                    </a:p>
                  </a:txBody>
                  <a:tcPr marL="63500" marR="63500" marT="63500" marB="63500">
                    <a:noFill/>
                  </a:tcPr>
                </a:tc>
                <a:extLst>
                  <a:ext uri="{0D108BD9-81ED-4DB2-BD59-A6C34878D82A}">
                    <a16:rowId xmlns:a16="http://schemas.microsoft.com/office/drawing/2014/main" val="2978610498"/>
                  </a:ext>
                </a:extLst>
              </a:tr>
              <a:tr h="374333">
                <a:tc>
                  <a:txBody>
                    <a:bodyPr/>
                    <a:lstStyle/>
                    <a:p>
                      <a:pPr rtl="0" fontAlgn="t">
                        <a:spcBef>
                          <a:spcPts val="0"/>
                        </a:spcBef>
                        <a:spcAft>
                          <a:spcPts val="0"/>
                        </a:spcAft>
                      </a:pPr>
                      <a:r>
                        <a:rPr lang="en-US" sz="1600" b="0" i="0" u="none" strike="noStrike" dirty="0">
                          <a:solidFill>
                            <a:srgbClr val="000000"/>
                          </a:solidFill>
                          <a:effectLst/>
                          <a:latin typeface="+mn-lt"/>
                        </a:rPr>
                        <a:t>Leung 2021</a:t>
                      </a:r>
                      <a:endParaRPr lang="en-US" sz="1600" dirty="0">
                        <a:effectLst/>
                        <a:latin typeface="+mn-lt"/>
                      </a:endParaRPr>
                    </a:p>
                  </a:txBody>
                  <a:tcPr marL="63500" marR="63500" marT="63500" marB="63500">
                    <a:noFill/>
                  </a:tcPr>
                </a:tc>
                <a:tc>
                  <a:txBody>
                    <a:bodyPr/>
                    <a:lstStyle/>
                    <a:p>
                      <a:pPr rtl="0" fontAlgn="t">
                        <a:spcBef>
                          <a:spcPts val="0"/>
                        </a:spcBef>
                        <a:spcAft>
                          <a:spcPts val="0"/>
                        </a:spcAft>
                      </a:pPr>
                      <a:r>
                        <a:rPr lang="en-US" sz="1600" b="0" i="0" u="none" strike="noStrike" dirty="0">
                          <a:solidFill>
                            <a:srgbClr val="000000"/>
                          </a:solidFill>
                          <a:effectLst/>
                          <a:latin typeface="+mn-lt"/>
                        </a:rPr>
                        <a:t>Air</a:t>
                      </a:r>
                      <a:endParaRPr lang="en-US" sz="1600" dirty="0">
                        <a:effectLst/>
                        <a:latin typeface="+mn-lt"/>
                      </a:endParaRPr>
                    </a:p>
                  </a:txBody>
                  <a:tcPr marL="63500" marR="63500" marT="63500" marB="63500">
                    <a:noFill/>
                  </a:tcPr>
                </a:tc>
                <a:tc>
                  <a:txBody>
                    <a:bodyPr/>
                    <a:lstStyle/>
                    <a:p>
                      <a:pPr rtl="0" fontAlgn="t">
                        <a:spcBef>
                          <a:spcPts val="0"/>
                        </a:spcBef>
                        <a:spcAft>
                          <a:spcPts val="0"/>
                        </a:spcAft>
                      </a:pPr>
                      <a:r>
                        <a:rPr lang="en-US" sz="1600" b="0" i="0" u="none" strike="noStrike" dirty="0">
                          <a:solidFill>
                            <a:srgbClr val="000000"/>
                          </a:solidFill>
                          <a:effectLst/>
                          <a:latin typeface="+mn-lt"/>
                        </a:rPr>
                        <a:t>Public transit</a:t>
                      </a:r>
                      <a:endParaRPr lang="en-US" sz="1600" dirty="0">
                        <a:effectLst/>
                        <a:latin typeface="+mn-lt"/>
                      </a:endParaRPr>
                    </a:p>
                  </a:txBody>
                  <a:tcPr marL="63500" marR="63500" marT="63500" marB="63500">
                    <a:noFill/>
                  </a:tcPr>
                </a:tc>
                <a:tc>
                  <a:txBody>
                    <a:bodyPr/>
                    <a:lstStyle/>
                    <a:p>
                      <a:pPr rtl="0" fontAlgn="t">
                        <a:spcBef>
                          <a:spcPts val="0"/>
                        </a:spcBef>
                        <a:spcAft>
                          <a:spcPts val="0"/>
                        </a:spcAft>
                      </a:pPr>
                      <a:r>
                        <a:rPr lang="en-US" sz="1600" b="0" i="0" u="none" strike="noStrike" dirty="0">
                          <a:solidFill>
                            <a:srgbClr val="000000"/>
                          </a:solidFill>
                          <a:effectLst/>
                          <a:latin typeface="+mn-lt"/>
                        </a:rPr>
                        <a:t>SASS 3100 Dry Air Samplers</a:t>
                      </a:r>
                      <a:endParaRPr lang="en-US" sz="1600" dirty="0">
                        <a:effectLst/>
                        <a:latin typeface="+mn-lt"/>
                      </a:endParaRPr>
                    </a:p>
                  </a:txBody>
                  <a:tcPr marL="63500" marR="63500" marT="63500" marB="63500">
                    <a:noFill/>
                  </a:tcPr>
                </a:tc>
                <a:tc>
                  <a:txBody>
                    <a:bodyPr/>
                    <a:lstStyle/>
                    <a:p>
                      <a:pPr rtl="0" fontAlgn="t">
                        <a:spcBef>
                          <a:spcPts val="0"/>
                        </a:spcBef>
                        <a:spcAft>
                          <a:spcPts val="0"/>
                        </a:spcAft>
                      </a:pPr>
                      <a:r>
                        <a:rPr lang="en-US" sz="1600" dirty="0">
                          <a:effectLst/>
                          <a:latin typeface="+mn-lt"/>
                        </a:rPr>
                        <a:t>1.3B</a:t>
                      </a:r>
                    </a:p>
                  </a:txBody>
                  <a:tcPr marL="63500" marR="63500" marT="63500" marB="63500">
                    <a:noFill/>
                  </a:tcPr>
                </a:tc>
                <a:tc>
                  <a:txBody>
                    <a:bodyPr/>
                    <a:lstStyle/>
                    <a:p>
                      <a:pPr rtl="0" fontAlgn="t">
                        <a:spcBef>
                          <a:spcPts val="0"/>
                        </a:spcBef>
                        <a:spcAft>
                          <a:spcPts val="0"/>
                        </a:spcAft>
                      </a:pPr>
                      <a:r>
                        <a:rPr lang="en-US" sz="1600" b="0" i="0" u="none" strike="noStrike" dirty="0">
                          <a:solidFill>
                            <a:srgbClr val="000000"/>
                          </a:solidFill>
                          <a:effectLst/>
                          <a:latin typeface="+mn-lt"/>
                        </a:rPr>
                        <a:t>DNA</a:t>
                      </a:r>
                      <a:endParaRPr lang="en-US" sz="1600" dirty="0">
                        <a:effectLst/>
                        <a:latin typeface="+mn-lt"/>
                      </a:endParaRPr>
                    </a:p>
                  </a:txBody>
                  <a:tcPr marL="63500" marR="63500" marT="63500" marB="63500">
                    <a:noFill/>
                  </a:tcPr>
                </a:tc>
                <a:extLst>
                  <a:ext uri="{0D108BD9-81ED-4DB2-BD59-A6C34878D82A}">
                    <a16:rowId xmlns:a16="http://schemas.microsoft.com/office/drawing/2014/main" val="1319334327"/>
                  </a:ext>
                </a:extLst>
              </a:tr>
              <a:tr h="374333">
                <a:tc>
                  <a:txBody>
                    <a:bodyPr/>
                    <a:lstStyle/>
                    <a:p>
                      <a:pPr rtl="0" fontAlgn="t">
                        <a:spcBef>
                          <a:spcPts val="0"/>
                        </a:spcBef>
                        <a:spcAft>
                          <a:spcPts val="0"/>
                        </a:spcAft>
                      </a:pPr>
                      <a:r>
                        <a:rPr lang="en-US" sz="1600" b="0" i="0" u="none" strike="noStrike" dirty="0">
                          <a:solidFill>
                            <a:srgbClr val="000000"/>
                          </a:solidFill>
                          <a:effectLst/>
                          <a:latin typeface="+mn-lt"/>
                        </a:rPr>
                        <a:t>Habibi 2022</a:t>
                      </a:r>
                      <a:endParaRPr lang="en-US" sz="1600" dirty="0">
                        <a:effectLst/>
                        <a:latin typeface="+mn-lt"/>
                      </a:endParaRPr>
                    </a:p>
                  </a:txBody>
                  <a:tcPr marL="63500" marR="63500" marT="63500" marB="63500">
                    <a:noFill/>
                  </a:tcPr>
                </a:tc>
                <a:tc>
                  <a:txBody>
                    <a:bodyPr/>
                    <a:lstStyle/>
                    <a:p>
                      <a:pPr rtl="0" fontAlgn="t">
                        <a:spcBef>
                          <a:spcPts val="0"/>
                        </a:spcBef>
                        <a:spcAft>
                          <a:spcPts val="0"/>
                        </a:spcAft>
                      </a:pPr>
                      <a:r>
                        <a:rPr lang="en-US" sz="1600" b="0" i="0" u="none" strike="noStrike" dirty="0">
                          <a:solidFill>
                            <a:srgbClr val="000000"/>
                          </a:solidFill>
                          <a:effectLst/>
                          <a:latin typeface="+mn-lt"/>
                        </a:rPr>
                        <a:t>Air</a:t>
                      </a:r>
                      <a:endParaRPr lang="en-US" sz="1600" dirty="0">
                        <a:effectLst/>
                        <a:latin typeface="+mn-lt"/>
                      </a:endParaRPr>
                    </a:p>
                  </a:txBody>
                  <a:tcPr marL="63500" marR="63500" marT="63500" marB="63500">
                    <a:noFill/>
                  </a:tcPr>
                </a:tc>
                <a:tc>
                  <a:txBody>
                    <a:bodyPr/>
                    <a:lstStyle/>
                    <a:p>
                      <a:pPr rtl="0" fontAlgn="t">
                        <a:spcBef>
                          <a:spcPts val="0"/>
                        </a:spcBef>
                        <a:spcAft>
                          <a:spcPts val="0"/>
                        </a:spcAft>
                      </a:pPr>
                      <a:r>
                        <a:rPr lang="en-US" sz="1600" b="0" i="0" u="none" strike="noStrike" dirty="0">
                          <a:solidFill>
                            <a:srgbClr val="000000"/>
                          </a:solidFill>
                          <a:effectLst/>
                          <a:latin typeface="+mn-lt"/>
                        </a:rPr>
                        <a:t>Hospital</a:t>
                      </a:r>
                      <a:endParaRPr lang="en-US" sz="1600" dirty="0">
                        <a:effectLst/>
                        <a:latin typeface="+mn-lt"/>
                      </a:endParaRPr>
                    </a:p>
                  </a:txBody>
                  <a:tcPr marL="63500" marR="63500" marT="63500" marB="63500">
                    <a:noFill/>
                  </a:tcPr>
                </a:tc>
                <a:tc>
                  <a:txBody>
                    <a:bodyPr/>
                    <a:lstStyle/>
                    <a:p>
                      <a:pPr rtl="0" fontAlgn="t">
                        <a:spcBef>
                          <a:spcPts val="0"/>
                        </a:spcBef>
                        <a:spcAft>
                          <a:spcPts val="0"/>
                        </a:spcAft>
                      </a:pPr>
                      <a:r>
                        <a:rPr lang="en-US" sz="1600" b="0" i="0" u="none" strike="noStrike" dirty="0">
                          <a:solidFill>
                            <a:srgbClr val="000000"/>
                          </a:solidFill>
                          <a:effectLst/>
                          <a:latin typeface="+mn-lt"/>
                        </a:rPr>
                        <a:t>Custom air sampler</a:t>
                      </a:r>
                      <a:endParaRPr lang="en-US" sz="1600" dirty="0">
                        <a:effectLst/>
                        <a:latin typeface="+mn-lt"/>
                      </a:endParaRPr>
                    </a:p>
                  </a:txBody>
                  <a:tcPr marL="63500" marR="63500" marT="63500" marB="63500">
                    <a:noFill/>
                  </a:tcPr>
                </a:tc>
                <a:tc>
                  <a:txBody>
                    <a:bodyPr/>
                    <a:lstStyle/>
                    <a:p>
                      <a:pPr rtl="0" fontAlgn="t">
                        <a:spcBef>
                          <a:spcPts val="0"/>
                        </a:spcBef>
                        <a:spcAft>
                          <a:spcPts val="0"/>
                        </a:spcAft>
                      </a:pPr>
                      <a:r>
                        <a:rPr lang="en-US" sz="1600" dirty="0">
                          <a:effectLst/>
                          <a:latin typeface="+mn-lt"/>
                        </a:rPr>
                        <a:t>18M</a:t>
                      </a:r>
                    </a:p>
                  </a:txBody>
                  <a:tcPr marL="63500" marR="63500" marT="63500" marB="63500">
                    <a:noFill/>
                  </a:tcPr>
                </a:tc>
                <a:tc>
                  <a:txBody>
                    <a:bodyPr/>
                    <a:lstStyle/>
                    <a:p>
                      <a:pPr rtl="0" fontAlgn="t">
                        <a:spcBef>
                          <a:spcPts val="0"/>
                        </a:spcBef>
                        <a:spcAft>
                          <a:spcPts val="0"/>
                        </a:spcAft>
                      </a:pPr>
                      <a:r>
                        <a:rPr lang="en-US" sz="1600" b="0" i="0" u="none" strike="noStrike" dirty="0">
                          <a:solidFill>
                            <a:srgbClr val="000000"/>
                          </a:solidFill>
                          <a:effectLst/>
                          <a:latin typeface="+mn-lt"/>
                        </a:rPr>
                        <a:t>RNA</a:t>
                      </a:r>
                      <a:r>
                        <a:rPr lang="en-US" sz="1600" baseline="30000" dirty="0">
                          <a:solidFill>
                            <a:schemeClr val="accent5"/>
                          </a:solidFill>
                          <a:latin typeface="Arial" panose="020B0604020202020204" pitchFamily="34" charset="0"/>
                          <a:cs typeface="Arial" panose="020B0604020202020204" pitchFamily="34" charset="0"/>
                        </a:rPr>
                        <a:t>†</a:t>
                      </a:r>
                      <a:endParaRPr lang="en-US" sz="1600" dirty="0">
                        <a:effectLst/>
                        <a:latin typeface="+mn-lt"/>
                      </a:endParaRPr>
                    </a:p>
                  </a:txBody>
                  <a:tcPr marL="63500" marR="63500" marT="63500" marB="63500">
                    <a:noFill/>
                  </a:tcPr>
                </a:tc>
                <a:extLst>
                  <a:ext uri="{0D108BD9-81ED-4DB2-BD59-A6C34878D82A}">
                    <a16:rowId xmlns:a16="http://schemas.microsoft.com/office/drawing/2014/main" val="1729630332"/>
                  </a:ext>
                </a:extLst>
              </a:tr>
              <a:tr h="453389">
                <a:tc>
                  <a:txBody>
                    <a:bodyPr/>
                    <a:lstStyle/>
                    <a:p>
                      <a:pPr rtl="0" fontAlgn="t">
                        <a:spcBef>
                          <a:spcPts val="0"/>
                        </a:spcBef>
                        <a:spcAft>
                          <a:spcPts val="0"/>
                        </a:spcAft>
                      </a:pPr>
                      <a:r>
                        <a:rPr lang="en-US" sz="1600" b="0" i="0" u="none" strike="noStrike" dirty="0">
                          <a:solidFill>
                            <a:srgbClr val="000000"/>
                          </a:solidFill>
                          <a:effectLst/>
                          <a:latin typeface="+mn-lt"/>
                        </a:rPr>
                        <a:t>Wang 2023</a:t>
                      </a:r>
                      <a:endParaRPr lang="en-US" sz="1600" dirty="0">
                        <a:effectLst/>
                        <a:latin typeface="+mn-lt"/>
                      </a:endParaRPr>
                    </a:p>
                  </a:txBody>
                  <a:tcPr marL="63500" marR="63500" marT="63500" marB="63500">
                    <a:noFill/>
                  </a:tcPr>
                </a:tc>
                <a:tc>
                  <a:txBody>
                    <a:bodyPr/>
                    <a:lstStyle/>
                    <a:p>
                      <a:pPr rtl="0" fontAlgn="t">
                        <a:spcBef>
                          <a:spcPts val="0"/>
                        </a:spcBef>
                        <a:spcAft>
                          <a:spcPts val="0"/>
                        </a:spcAft>
                      </a:pPr>
                      <a:r>
                        <a:rPr lang="en-US" sz="1600" b="0" i="0" u="none" strike="noStrike" dirty="0">
                          <a:solidFill>
                            <a:srgbClr val="000000"/>
                          </a:solidFill>
                          <a:effectLst/>
                          <a:latin typeface="+mn-lt"/>
                        </a:rPr>
                        <a:t>Surface dust</a:t>
                      </a:r>
                      <a:endParaRPr lang="en-US" sz="1600" dirty="0">
                        <a:effectLst/>
                        <a:latin typeface="+mn-lt"/>
                      </a:endParaRPr>
                    </a:p>
                  </a:txBody>
                  <a:tcPr marL="63500" marR="63500" marT="63500" marB="63500">
                    <a:noFill/>
                  </a:tcPr>
                </a:tc>
                <a:tc>
                  <a:txBody>
                    <a:bodyPr/>
                    <a:lstStyle/>
                    <a:p>
                      <a:pPr rtl="0" fontAlgn="t">
                        <a:spcBef>
                          <a:spcPts val="0"/>
                        </a:spcBef>
                        <a:spcAft>
                          <a:spcPts val="0"/>
                        </a:spcAft>
                      </a:pPr>
                      <a:r>
                        <a:rPr lang="en-US" sz="1600" b="0" i="0" u="none" strike="noStrike" dirty="0">
                          <a:solidFill>
                            <a:srgbClr val="000000"/>
                          </a:solidFill>
                          <a:effectLst/>
                          <a:latin typeface="+mn-lt"/>
                        </a:rPr>
                        <a:t>Homes</a:t>
                      </a:r>
                      <a:endParaRPr lang="en-US" sz="1600" dirty="0">
                        <a:effectLst/>
                        <a:latin typeface="+mn-lt"/>
                      </a:endParaRPr>
                    </a:p>
                  </a:txBody>
                  <a:tcPr marL="63500" marR="63500" marT="63500" marB="63500">
                    <a:noFill/>
                  </a:tcPr>
                </a:tc>
                <a:tc>
                  <a:txBody>
                    <a:bodyPr/>
                    <a:lstStyle/>
                    <a:p>
                      <a:pPr rtl="0" fontAlgn="t">
                        <a:spcBef>
                          <a:spcPts val="0"/>
                        </a:spcBef>
                        <a:spcAft>
                          <a:spcPts val="0"/>
                        </a:spcAft>
                      </a:pPr>
                      <a:r>
                        <a:rPr lang="en-US" sz="1600" b="0" i="0" u="none" strike="noStrike" dirty="0">
                          <a:solidFill>
                            <a:srgbClr val="000000"/>
                          </a:solidFill>
                          <a:effectLst/>
                          <a:latin typeface="+mn-lt"/>
                        </a:rPr>
                        <a:t>DUSTREAM Collector</a:t>
                      </a:r>
                      <a:endParaRPr lang="en-US" sz="1600" dirty="0">
                        <a:effectLst/>
                        <a:latin typeface="+mn-lt"/>
                      </a:endParaRPr>
                    </a:p>
                  </a:txBody>
                  <a:tcPr marL="63500" marR="63500" marT="63500" marB="63500">
                    <a:noFill/>
                  </a:tcPr>
                </a:tc>
                <a:tc>
                  <a:txBody>
                    <a:bodyPr/>
                    <a:lstStyle/>
                    <a:p>
                      <a:pPr marL="0" marR="0" lvl="0" indent="0" algn="l" defTabSz="1462967" rtl="0" eaLnBrk="1" fontAlgn="t" latinLnBrk="0" hangingPunct="1">
                        <a:lnSpc>
                          <a:spcPct val="100000"/>
                        </a:lnSpc>
                        <a:spcBef>
                          <a:spcPts val="0"/>
                        </a:spcBef>
                        <a:spcAft>
                          <a:spcPts val="0"/>
                        </a:spcAft>
                        <a:buClrTx/>
                        <a:buSzTx/>
                        <a:buFontTx/>
                        <a:buNone/>
                        <a:tabLst/>
                        <a:defRPr/>
                      </a:pPr>
                      <a:r>
                        <a:rPr lang="en-US" sz="1600" dirty="0">
                          <a:effectLst/>
                          <a:latin typeface="+mn-lt"/>
                        </a:rPr>
                        <a:t>330M</a:t>
                      </a:r>
                    </a:p>
                  </a:txBody>
                  <a:tcPr marL="63500" marR="63500" marT="63500" marB="63500">
                    <a:noFill/>
                  </a:tcPr>
                </a:tc>
                <a:tc>
                  <a:txBody>
                    <a:bodyPr/>
                    <a:lstStyle/>
                    <a:p>
                      <a:pPr rtl="0" fontAlgn="t">
                        <a:spcBef>
                          <a:spcPts val="0"/>
                        </a:spcBef>
                        <a:spcAft>
                          <a:spcPts val="0"/>
                        </a:spcAft>
                      </a:pPr>
                      <a:r>
                        <a:rPr lang="en-US" sz="1600" b="0" i="0" u="none" strike="noStrike" dirty="0">
                          <a:solidFill>
                            <a:srgbClr val="000000"/>
                          </a:solidFill>
                          <a:effectLst/>
                          <a:latin typeface="+mn-lt"/>
                        </a:rPr>
                        <a:t>DNA</a:t>
                      </a:r>
                      <a:endParaRPr lang="en-US" sz="1600" dirty="0">
                        <a:effectLst/>
                        <a:latin typeface="+mn-lt"/>
                      </a:endParaRPr>
                    </a:p>
                  </a:txBody>
                  <a:tcPr marL="63500" marR="63500" marT="63500" marB="63500">
                    <a:noFill/>
                  </a:tcPr>
                </a:tc>
                <a:extLst>
                  <a:ext uri="{0D108BD9-81ED-4DB2-BD59-A6C34878D82A}">
                    <a16:rowId xmlns:a16="http://schemas.microsoft.com/office/drawing/2014/main" val="2541460033"/>
                  </a:ext>
                </a:extLst>
              </a:tr>
            </a:tbl>
          </a:graphicData>
        </a:graphic>
      </p:graphicFrame>
      <p:sp>
        <p:nvSpPr>
          <p:cNvPr id="10" name="TextBox 9">
            <a:extLst>
              <a:ext uri="{FF2B5EF4-FFF2-40B4-BE49-F238E27FC236}">
                <a16:creationId xmlns:a16="http://schemas.microsoft.com/office/drawing/2014/main" id="{5ABFCED2-F98D-39FE-20C6-7187E19F32F2}"/>
              </a:ext>
            </a:extLst>
          </p:cNvPr>
          <p:cNvSpPr txBox="1"/>
          <p:nvPr/>
        </p:nvSpPr>
        <p:spPr>
          <a:xfrm>
            <a:off x="16927559" y="11239505"/>
            <a:ext cx="7260743" cy="553998"/>
          </a:xfrm>
          <a:prstGeom prst="rect">
            <a:avLst/>
          </a:prstGeom>
          <a:noFill/>
        </p:spPr>
        <p:txBody>
          <a:bodyPr wrap="square">
            <a:spAutoFit/>
          </a:bodyPr>
          <a:lstStyle/>
          <a:p>
            <a:pPr algn="just"/>
            <a:r>
              <a:rPr lang="en-US" sz="1500" b="1" dirty="0">
                <a:solidFill>
                  <a:srgbClr val="000000"/>
                </a:solidFill>
                <a:latin typeface="Arial" panose="020B0604020202020204" pitchFamily="34" charset="0"/>
                <a:cs typeface="Arial" panose="020B0604020202020204" pitchFamily="34" charset="0"/>
              </a:rPr>
              <a:t>Table 1: </a:t>
            </a:r>
            <a:r>
              <a:rPr lang="en-US" sz="1500" dirty="0">
                <a:solidFill>
                  <a:srgbClr val="000000"/>
                </a:solidFill>
                <a:latin typeface="Arial" panose="020B0604020202020204" pitchFamily="34" charset="0"/>
                <a:cs typeface="Arial" panose="020B0604020202020204" pitchFamily="34" charset="0"/>
              </a:rPr>
              <a:t>Datasets included in our reanalysis of metagenomic sequencing data from air and dust samples. Note: </a:t>
            </a:r>
            <a:r>
              <a:rPr lang="en-US" sz="1500" i="1" dirty="0">
                <a:solidFill>
                  <a:srgbClr val="000000"/>
                </a:solidFill>
                <a:latin typeface="Arial" panose="020B0604020202020204" pitchFamily="34" charset="0"/>
                <a:cs typeface="Arial" panose="020B0604020202020204" pitchFamily="34" charset="0"/>
              </a:rPr>
              <a:t>NA = Nucleic acid</a:t>
            </a:r>
            <a:r>
              <a:rPr lang="en-US" sz="1500" dirty="0">
                <a:solidFill>
                  <a:srgbClr val="000000"/>
                </a:solidFill>
                <a:latin typeface="Arial" panose="020B0604020202020204" pitchFamily="34" charset="0"/>
                <a:cs typeface="Arial" panose="020B0604020202020204" pitchFamily="34" charset="0"/>
              </a:rPr>
              <a:t>.</a:t>
            </a:r>
            <a:endParaRPr lang="en-US" sz="15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2F7EFFA1-A997-3299-8AE5-459BA152B7C1}"/>
              </a:ext>
            </a:extLst>
          </p:cNvPr>
          <p:cNvSpPr txBox="1"/>
          <p:nvPr/>
        </p:nvSpPr>
        <p:spPr>
          <a:xfrm>
            <a:off x="478568" y="12845703"/>
            <a:ext cx="7147304" cy="351891"/>
          </a:xfrm>
          <a:prstGeom prst="rect">
            <a:avLst/>
          </a:prstGeom>
          <a:noFill/>
        </p:spPr>
        <p:txBody>
          <a:bodyPr wrap="square">
            <a:spAutoFit/>
          </a:bodyPr>
          <a:lstStyle/>
          <a:p>
            <a:pPr>
              <a:spcAft>
                <a:spcPts val="1600"/>
              </a:spcAft>
              <a:defRPr/>
            </a:pPr>
            <a:r>
              <a:rPr lang="en-US" sz="2666" b="1" dirty="0">
                <a:solidFill>
                  <a:schemeClr val="accent5"/>
                </a:solidFill>
                <a:latin typeface="Arial" panose="020B0604020202020204" pitchFamily="34" charset="0"/>
                <a:cs typeface="Arial" panose="020B0604020202020204" pitchFamily="34" charset="0"/>
              </a:rPr>
              <a:t>SOURCES OF VIRAL NUCLEIC ACID</a:t>
            </a:r>
            <a:endParaRPr lang="en-US" sz="2933" b="1" dirty="0">
              <a:solidFill>
                <a:schemeClr val="accent5"/>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A669ABAA-83A7-E591-15E3-35716B44306C}"/>
              </a:ext>
            </a:extLst>
          </p:cNvPr>
          <p:cNvPicPr>
            <a:picLocks noChangeAspect="1"/>
          </p:cNvPicPr>
          <p:nvPr/>
        </p:nvPicPr>
        <p:blipFill>
          <a:blip r:embed="rId15"/>
          <a:stretch>
            <a:fillRect/>
          </a:stretch>
        </p:blipFill>
        <p:spPr>
          <a:xfrm>
            <a:off x="196981" y="16689831"/>
            <a:ext cx="7761728" cy="2610261"/>
          </a:xfrm>
          <a:prstGeom prst="rect">
            <a:avLst/>
          </a:prstGeom>
        </p:spPr>
      </p:pic>
      <p:pic>
        <p:nvPicPr>
          <p:cNvPr id="23" name="Picture 2">
            <a:extLst>
              <a:ext uri="{FF2B5EF4-FFF2-40B4-BE49-F238E27FC236}">
                <a16:creationId xmlns:a16="http://schemas.microsoft.com/office/drawing/2014/main" id="{1884A7A5-0CB3-23B4-376E-03058BBD580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83822" y="20645057"/>
            <a:ext cx="1275824" cy="1275824"/>
          </a:xfrm>
          <a:prstGeom prst="rect">
            <a:avLst/>
          </a:prstGeom>
          <a:noFill/>
          <a:extLst>
            <a:ext uri="{909E8E84-426E-40DD-AFC4-6F175D3DCCD1}">
              <a14:hiddenFill xmlns:a14="http://schemas.microsoft.com/office/drawing/2010/main">
                <a:solidFill>
                  <a:srgbClr val="FFFFFF"/>
                </a:solidFill>
              </a14:hiddenFill>
            </a:ext>
          </a:extLst>
        </p:spPr>
      </p:pic>
      <p:pic>
        <p:nvPicPr>
          <p:cNvPr id="57" name="Graphic 56">
            <a:extLst>
              <a:ext uri="{FF2B5EF4-FFF2-40B4-BE49-F238E27FC236}">
                <a16:creationId xmlns:a16="http://schemas.microsoft.com/office/drawing/2014/main" id="{EB5CC6E4-2070-BF16-8006-C8DDDB3CB7D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3248" y="20841628"/>
            <a:ext cx="1809530" cy="934924"/>
          </a:xfrm>
          <a:prstGeom prst="rect">
            <a:avLst/>
          </a:prstGeom>
        </p:spPr>
      </p:pic>
      <p:sp>
        <p:nvSpPr>
          <p:cNvPr id="58" name="TextBox 57">
            <a:extLst>
              <a:ext uri="{FF2B5EF4-FFF2-40B4-BE49-F238E27FC236}">
                <a16:creationId xmlns:a16="http://schemas.microsoft.com/office/drawing/2014/main" id="{81DF4405-32EF-E26D-3EEE-0793AA673ACD}"/>
              </a:ext>
            </a:extLst>
          </p:cNvPr>
          <p:cNvSpPr txBox="1"/>
          <p:nvPr/>
        </p:nvSpPr>
        <p:spPr>
          <a:xfrm>
            <a:off x="16655731" y="10772179"/>
            <a:ext cx="7868673" cy="461665"/>
          </a:xfrm>
          <a:prstGeom prst="rect">
            <a:avLst/>
          </a:prstGeom>
          <a:noFill/>
        </p:spPr>
        <p:txBody>
          <a:bodyPr wrap="square">
            <a:spAutoFit/>
          </a:bodyPr>
          <a:lstStyle/>
          <a:p>
            <a:pPr algn="just"/>
            <a:r>
              <a:rPr lang="en-US" sz="1200" baseline="30000" dirty="0">
                <a:solidFill>
                  <a:schemeClr val="accent5"/>
                </a:solidFill>
                <a:latin typeface="Arial" panose="020B0604020202020204" pitchFamily="34" charset="0"/>
                <a:cs typeface="Arial" panose="020B0604020202020204" pitchFamily="34" charset="0"/>
              </a:rPr>
              <a:t>† </a:t>
            </a:r>
            <a:r>
              <a:rPr lang="en-US" sz="1200" dirty="0">
                <a:solidFill>
                  <a:srgbClr val="000000"/>
                </a:solidFill>
                <a:latin typeface="Arial" panose="020B0604020202020204" pitchFamily="34" charset="0"/>
                <a:cs typeface="Arial" panose="020B0604020202020204" pitchFamily="34" charset="0"/>
              </a:rPr>
              <a:t>Habibi et al. (2022) performed hybrid capture enrichment of 39 virus strains across nine viruses using the </a:t>
            </a:r>
            <a:r>
              <a:rPr lang="en-US" sz="1200" dirty="0" err="1">
                <a:solidFill>
                  <a:srgbClr val="000000"/>
                </a:solidFill>
                <a:latin typeface="Arial" panose="020B0604020202020204" pitchFamily="34" charset="0"/>
                <a:cs typeface="Arial" panose="020B0604020202020204" pitchFamily="34" charset="0"/>
              </a:rPr>
              <a:t>Celemics</a:t>
            </a:r>
            <a:r>
              <a:rPr lang="en-US" sz="1200" dirty="0">
                <a:solidFill>
                  <a:srgbClr val="000000"/>
                </a:solidFill>
                <a:latin typeface="Arial" panose="020B0604020202020204" pitchFamily="34" charset="0"/>
                <a:cs typeface="Arial" panose="020B0604020202020204" pitchFamily="34" charset="0"/>
              </a:rPr>
              <a:t> Comprehensive Respiratory Virus Panel.</a:t>
            </a:r>
            <a:endParaRPr lang="en-US" sz="1200" dirty="0">
              <a:effectLst/>
              <a:latin typeface="+mn-lt"/>
            </a:endParaRPr>
          </a:p>
        </p:txBody>
      </p:sp>
      <p:sp>
        <p:nvSpPr>
          <p:cNvPr id="1031" name="Rectangle 1030">
            <a:extLst>
              <a:ext uri="{FF2B5EF4-FFF2-40B4-BE49-F238E27FC236}">
                <a16:creationId xmlns:a16="http://schemas.microsoft.com/office/drawing/2014/main" id="{8654AA94-E773-9EDE-6C87-F6C5E85156B9}"/>
              </a:ext>
            </a:extLst>
          </p:cNvPr>
          <p:cNvSpPr/>
          <p:nvPr/>
        </p:nvSpPr>
        <p:spPr>
          <a:xfrm>
            <a:off x="24941395" y="7907561"/>
            <a:ext cx="7715375" cy="3065238"/>
          </a:xfrm>
          <a:prstGeom prst="rect">
            <a:avLst/>
          </a:prstGeom>
          <a:noFill/>
          <a:ln w="25400">
            <a:noFill/>
          </a:ln>
          <a:effectLst/>
        </p:spPr>
        <p:style>
          <a:lnRef idx="1">
            <a:schemeClr val="accent1"/>
          </a:lnRef>
          <a:fillRef idx="3">
            <a:schemeClr val="accent1"/>
          </a:fillRef>
          <a:effectRef idx="2">
            <a:schemeClr val="accent1"/>
          </a:effectRef>
          <a:fontRef idx="minor">
            <a:schemeClr val="lt1"/>
          </a:fontRef>
        </p:style>
        <p:txBody>
          <a:bodyPr rtlCol="0" anchor="t"/>
          <a:lstStyle/>
          <a:p>
            <a:pPr marL="290513" indent="-290513" algn="just" defTabSz="1462967">
              <a:spcAft>
                <a:spcPts val="720"/>
              </a:spcAft>
              <a:buFont typeface="Arial" panose="020B0604020202020204" pitchFamily="34" charset="0"/>
              <a:buChar char="•"/>
              <a:defRPr/>
            </a:pPr>
            <a:r>
              <a:rPr lang="en-US" sz="2134" dirty="0">
                <a:solidFill>
                  <a:schemeClr val="tx1"/>
                </a:solidFill>
                <a:latin typeface="Arial" panose="020B0604020202020204" pitchFamily="34" charset="0"/>
                <a:cs typeface="Arial" panose="020B0604020202020204" pitchFamily="34" charset="0"/>
              </a:rPr>
              <a:t>Crowded locations with steady flow of new people.</a:t>
            </a:r>
          </a:p>
          <a:p>
            <a:pPr marL="290513" indent="-290513" algn="just" defTabSz="1462967">
              <a:spcAft>
                <a:spcPts val="720"/>
              </a:spcAft>
              <a:buFont typeface="Arial" panose="020B0604020202020204" pitchFamily="34" charset="0"/>
              <a:buChar char="•"/>
              <a:defRPr/>
            </a:pPr>
            <a:r>
              <a:rPr lang="en-US" sz="2134" dirty="0">
                <a:solidFill>
                  <a:schemeClr val="tx1"/>
                </a:solidFill>
                <a:latin typeface="Arial" panose="020B0604020202020204" pitchFamily="34" charset="0"/>
                <a:cs typeface="Arial" panose="020B0604020202020204" pitchFamily="34" charset="0"/>
              </a:rPr>
              <a:t>Areas enriched for epidemiologically significant demographics (e.g., international travelers, overseas military personnel, patients).</a:t>
            </a:r>
          </a:p>
        </p:txBody>
      </p:sp>
      <p:grpSp>
        <p:nvGrpSpPr>
          <p:cNvPr id="1057" name="Group 1056">
            <a:extLst>
              <a:ext uri="{FF2B5EF4-FFF2-40B4-BE49-F238E27FC236}">
                <a16:creationId xmlns:a16="http://schemas.microsoft.com/office/drawing/2014/main" id="{F67A9AEC-073B-F640-6078-1FB84192360A}"/>
              </a:ext>
            </a:extLst>
          </p:cNvPr>
          <p:cNvGrpSpPr/>
          <p:nvPr/>
        </p:nvGrpSpPr>
        <p:grpSpPr>
          <a:xfrm>
            <a:off x="25060929" y="9449220"/>
            <a:ext cx="1098046" cy="1535695"/>
            <a:chOff x="25317349" y="9351595"/>
            <a:chExt cx="1098046" cy="1535695"/>
          </a:xfrm>
        </p:grpSpPr>
        <p:pic>
          <p:nvPicPr>
            <p:cNvPr id="1033" name="Graphic 1032">
              <a:extLst>
                <a:ext uri="{FF2B5EF4-FFF2-40B4-BE49-F238E27FC236}">
                  <a16:creationId xmlns:a16="http://schemas.microsoft.com/office/drawing/2014/main" id="{55610D52-E1EB-E177-FA63-884ACB52BED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5317349" y="9351595"/>
              <a:ext cx="1041400" cy="1282700"/>
            </a:xfrm>
            <a:prstGeom prst="rect">
              <a:avLst/>
            </a:prstGeom>
          </p:spPr>
        </p:pic>
        <p:sp>
          <p:nvSpPr>
            <p:cNvPr id="1050" name="TextBox 1049">
              <a:extLst>
                <a:ext uri="{FF2B5EF4-FFF2-40B4-BE49-F238E27FC236}">
                  <a16:creationId xmlns:a16="http://schemas.microsoft.com/office/drawing/2014/main" id="{4E2E50D6-E473-59DA-09E7-241F7D0D5E4E}"/>
                </a:ext>
              </a:extLst>
            </p:cNvPr>
            <p:cNvSpPr txBox="1"/>
            <p:nvPr/>
          </p:nvSpPr>
          <p:spPr>
            <a:xfrm>
              <a:off x="25333047" y="10467175"/>
              <a:ext cx="1082348" cy="420115"/>
            </a:xfrm>
            <a:prstGeom prst="rect">
              <a:avLst/>
            </a:prstGeom>
            <a:noFill/>
          </p:spPr>
          <p:txBody>
            <a:bodyPr wrap="none" rtlCol="0">
              <a:spAutoFit/>
            </a:bodyPr>
            <a:lstStyle/>
            <a:p>
              <a:r>
                <a:rPr lang="en-US" sz="2130" dirty="0"/>
                <a:t>Airports</a:t>
              </a:r>
            </a:p>
          </p:txBody>
        </p:sp>
      </p:grpSp>
      <p:sp>
        <p:nvSpPr>
          <p:cNvPr id="1051" name="TextBox 1050">
            <a:extLst>
              <a:ext uri="{FF2B5EF4-FFF2-40B4-BE49-F238E27FC236}">
                <a16:creationId xmlns:a16="http://schemas.microsoft.com/office/drawing/2014/main" id="{1BA8F204-A068-E422-D5D7-CB202BF4B89C}"/>
              </a:ext>
            </a:extLst>
          </p:cNvPr>
          <p:cNvSpPr txBox="1"/>
          <p:nvPr/>
        </p:nvSpPr>
        <p:spPr>
          <a:xfrm>
            <a:off x="24890967" y="11510133"/>
            <a:ext cx="6573520" cy="502574"/>
          </a:xfrm>
          <a:prstGeom prst="rect">
            <a:avLst/>
          </a:prstGeom>
          <a:noFill/>
        </p:spPr>
        <p:txBody>
          <a:bodyPr wrap="square">
            <a:spAutoFit/>
          </a:bodyPr>
          <a:lstStyle/>
          <a:p>
            <a:pPr>
              <a:spcAft>
                <a:spcPts val="1600"/>
              </a:spcAft>
              <a:defRPr/>
            </a:pPr>
            <a:r>
              <a:rPr lang="en-US" sz="2666" b="1" dirty="0">
                <a:solidFill>
                  <a:schemeClr val="accent5"/>
                </a:solidFill>
                <a:latin typeface="Arial" panose="020B0604020202020204" pitchFamily="34" charset="0"/>
                <a:cs typeface="Arial" panose="020B0604020202020204" pitchFamily="34" charset="0"/>
              </a:rPr>
              <a:t>CONCLUSION</a:t>
            </a:r>
            <a:endParaRPr lang="en-US" sz="2933" b="1" dirty="0">
              <a:solidFill>
                <a:schemeClr val="accent5"/>
              </a:solidFill>
              <a:latin typeface="Arial" panose="020B0604020202020204" pitchFamily="34" charset="0"/>
              <a:cs typeface="Arial" panose="020B0604020202020204" pitchFamily="34" charset="0"/>
            </a:endParaRPr>
          </a:p>
        </p:txBody>
      </p:sp>
      <p:grpSp>
        <p:nvGrpSpPr>
          <p:cNvPr id="1056" name="Group 1055">
            <a:extLst>
              <a:ext uri="{FF2B5EF4-FFF2-40B4-BE49-F238E27FC236}">
                <a16:creationId xmlns:a16="http://schemas.microsoft.com/office/drawing/2014/main" id="{DC48CC17-512E-149C-EFF9-D7152E69E76C}"/>
              </a:ext>
            </a:extLst>
          </p:cNvPr>
          <p:cNvGrpSpPr/>
          <p:nvPr/>
        </p:nvGrpSpPr>
        <p:grpSpPr>
          <a:xfrm>
            <a:off x="26291709" y="9586959"/>
            <a:ext cx="1572560" cy="1726578"/>
            <a:chOff x="26521422" y="9496410"/>
            <a:chExt cx="1572560" cy="1726578"/>
          </a:xfrm>
        </p:grpSpPr>
        <p:pic>
          <p:nvPicPr>
            <p:cNvPr id="1028" name="Picture 1027" descr="A black background with a black square&#10;&#10;Description automatically generated with medium confidence">
              <a:extLst>
                <a:ext uri="{FF2B5EF4-FFF2-40B4-BE49-F238E27FC236}">
                  <a16:creationId xmlns:a16="http://schemas.microsoft.com/office/drawing/2014/main" id="{1BEF937F-1C26-C565-A316-A195C282FBA8}"/>
                </a:ext>
              </a:extLst>
            </p:cNvPr>
            <p:cNvPicPr>
              <a:picLocks noChangeAspect="1"/>
            </p:cNvPicPr>
            <p:nvPr/>
          </p:nvPicPr>
          <p:blipFill>
            <a:blip r:embed="rId21"/>
            <a:srcRect b="13262"/>
            <a:stretch/>
          </p:blipFill>
          <p:spPr>
            <a:xfrm>
              <a:off x="26734703" y="9496410"/>
              <a:ext cx="1074823" cy="932283"/>
            </a:xfrm>
            <a:prstGeom prst="rect">
              <a:avLst/>
            </a:prstGeom>
          </p:spPr>
        </p:pic>
        <p:sp>
          <p:nvSpPr>
            <p:cNvPr id="1052" name="TextBox 1051">
              <a:extLst>
                <a:ext uri="{FF2B5EF4-FFF2-40B4-BE49-F238E27FC236}">
                  <a16:creationId xmlns:a16="http://schemas.microsoft.com/office/drawing/2014/main" id="{4423E993-7911-741E-2D6D-6AF393D80931}"/>
                </a:ext>
              </a:extLst>
            </p:cNvPr>
            <p:cNvSpPr txBox="1"/>
            <p:nvPr/>
          </p:nvSpPr>
          <p:spPr>
            <a:xfrm>
              <a:off x="26521422" y="10475091"/>
              <a:ext cx="1572560" cy="747897"/>
            </a:xfrm>
            <a:prstGeom prst="rect">
              <a:avLst/>
            </a:prstGeom>
            <a:noFill/>
          </p:spPr>
          <p:txBody>
            <a:bodyPr wrap="square" rtlCol="0">
              <a:spAutoFit/>
            </a:bodyPr>
            <a:lstStyle/>
            <a:p>
              <a:pPr algn="ctr"/>
              <a:r>
                <a:rPr lang="en-US" sz="2130" dirty="0"/>
                <a:t>Commercial buildings</a:t>
              </a:r>
            </a:p>
          </p:txBody>
        </p:sp>
      </p:grpSp>
      <p:grpSp>
        <p:nvGrpSpPr>
          <p:cNvPr id="1055" name="Group 1054">
            <a:extLst>
              <a:ext uri="{FF2B5EF4-FFF2-40B4-BE49-F238E27FC236}">
                <a16:creationId xmlns:a16="http://schemas.microsoft.com/office/drawing/2014/main" id="{0C82729D-9B94-6108-F8B4-1B062F3A0BE4}"/>
              </a:ext>
            </a:extLst>
          </p:cNvPr>
          <p:cNvGrpSpPr/>
          <p:nvPr/>
        </p:nvGrpSpPr>
        <p:grpSpPr>
          <a:xfrm>
            <a:off x="27970772" y="9331772"/>
            <a:ext cx="1238334" cy="1671240"/>
            <a:chOff x="28277909" y="9250620"/>
            <a:chExt cx="1238334" cy="1671240"/>
          </a:xfrm>
        </p:grpSpPr>
        <p:pic>
          <p:nvPicPr>
            <p:cNvPr id="1036" name="Graphic 1035">
              <a:extLst>
                <a:ext uri="{FF2B5EF4-FFF2-40B4-BE49-F238E27FC236}">
                  <a16:creationId xmlns:a16="http://schemas.microsoft.com/office/drawing/2014/main" id="{302CC212-F1D1-A82C-EE27-3ED4F699CCE2}"/>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8277909" y="9250620"/>
              <a:ext cx="1188327" cy="1463671"/>
            </a:xfrm>
            <a:prstGeom prst="rect">
              <a:avLst/>
            </a:prstGeom>
          </p:spPr>
        </p:pic>
        <p:sp>
          <p:nvSpPr>
            <p:cNvPr id="1053" name="TextBox 1052">
              <a:extLst>
                <a:ext uri="{FF2B5EF4-FFF2-40B4-BE49-F238E27FC236}">
                  <a16:creationId xmlns:a16="http://schemas.microsoft.com/office/drawing/2014/main" id="{078D2CCB-34A2-DC7F-0A25-B7A21D955258}"/>
                </a:ext>
              </a:extLst>
            </p:cNvPr>
            <p:cNvSpPr txBox="1"/>
            <p:nvPr/>
          </p:nvSpPr>
          <p:spPr>
            <a:xfrm>
              <a:off x="28313798" y="10501745"/>
              <a:ext cx="1202445" cy="420115"/>
            </a:xfrm>
            <a:prstGeom prst="rect">
              <a:avLst/>
            </a:prstGeom>
            <a:noFill/>
          </p:spPr>
          <p:txBody>
            <a:bodyPr wrap="none" rtlCol="0">
              <a:spAutoFit/>
            </a:bodyPr>
            <a:lstStyle/>
            <a:p>
              <a:pPr algn="ctr"/>
              <a:r>
                <a:rPr lang="en-US" sz="2130" dirty="0"/>
                <a:t>Hospitals</a:t>
              </a:r>
            </a:p>
          </p:txBody>
        </p:sp>
      </p:grpSp>
      <p:grpSp>
        <p:nvGrpSpPr>
          <p:cNvPr id="1059" name="Group 1058">
            <a:extLst>
              <a:ext uri="{FF2B5EF4-FFF2-40B4-BE49-F238E27FC236}">
                <a16:creationId xmlns:a16="http://schemas.microsoft.com/office/drawing/2014/main" id="{3FC64C86-CF03-6A27-81A9-A7803A20FCF5}"/>
              </a:ext>
            </a:extLst>
          </p:cNvPr>
          <p:cNvGrpSpPr/>
          <p:nvPr/>
        </p:nvGrpSpPr>
        <p:grpSpPr>
          <a:xfrm>
            <a:off x="29443883" y="9236663"/>
            <a:ext cx="1417512" cy="2059041"/>
            <a:chOff x="29566063" y="9206450"/>
            <a:chExt cx="1417512" cy="2059041"/>
          </a:xfrm>
        </p:grpSpPr>
        <p:pic>
          <p:nvPicPr>
            <p:cNvPr id="1038" name="Graphic 1037">
              <a:extLst>
                <a:ext uri="{FF2B5EF4-FFF2-40B4-BE49-F238E27FC236}">
                  <a16:creationId xmlns:a16="http://schemas.microsoft.com/office/drawing/2014/main" id="{AA50BCD6-D76B-845F-D1B5-8E77CDA55803}"/>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29566063" y="9206450"/>
              <a:ext cx="1417512" cy="1745960"/>
            </a:xfrm>
            <a:prstGeom prst="rect">
              <a:avLst/>
            </a:prstGeom>
          </p:spPr>
        </p:pic>
        <p:sp>
          <p:nvSpPr>
            <p:cNvPr id="1054" name="TextBox 1053">
              <a:extLst>
                <a:ext uri="{FF2B5EF4-FFF2-40B4-BE49-F238E27FC236}">
                  <a16:creationId xmlns:a16="http://schemas.microsoft.com/office/drawing/2014/main" id="{B47C6015-7A9E-9530-F90A-8449620F318E}"/>
                </a:ext>
              </a:extLst>
            </p:cNvPr>
            <p:cNvSpPr txBox="1"/>
            <p:nvPr/>
          </p:nvSpPr>
          <p:spPr>
            <a:xfrm>
              <a:off x="29704084" y="10517594"/>
              <a:ext cx="1107611" cy="747897"/>
            </a:xfrm>
            <a:prstGeom prst="rect">
              <a:avLst/>
            </a:prstGeom>
            <a:noFill/>
          </p:spPr>
          <p:txBody>
            <a:bodyPr wrap="none" rtlCol="0">
              <a:spAutoFit/>
            </a:bodyPr>
            <a:lstStyle/>
            <a:p>
              <a:pPr algn="ctr"/>
              <a:r>
                <a:rPr lang="en-US" sz="2130" dirty="0"/>
                <a:t>Military </a:t>
              </a:r>
            </a:p>
            <a:p>
              <a:pPr algn="ctr"/>
              <a:r>
                <a:rPr lang="en-US" sz="2130" dirty="0"/>
                <a:t>bases</a:t>
              </a:r>
            </a:p>
          </p:txBody>
        </p:sp>
      </p:grpSp>
      <p:grpSp>
        <p:nvGrpSpPr>
          <p:cNvPr id="1060" name="Group 1059">
            <a:extLst>
              <a:ext uri="{FF2B5EF4-FFF2-40B4-BE49-F238E27FC236}">
                <a16:creationId xmlns:a16="http://schemas.microsoft.com/office/drawing/2014/main" id="{1EAC2C7F-DB1B-8E4E-B676-24E7AD475518}"/>
              </a:ext>
            </a:extLst>
          </p:cNvPr>
          <p:cNvGrpSpPr/>
          <p:nvPr/>
        </p:nvGrpSpPr>
        <p:grpSpPr>
          <a:xfrm>
            <a:off x="31146179" y="9481386"/>
            <a:ext cx="1259275" cy="1805103"/>
            <a:chOff x="31268359" y="9451173"/>
            <a:chExt cx="1259275" cy="1805103"/>
          </a:xfrm>
        </p:grpSpPr>
        <p:pic>
          <p:nvPicPr>
            <p:cNvPr id="1042" name="Graphic 1041">
              <a:extLst>
                <a:ext uri="{FF2B5EF4-FFF2-40B4-BE49-F238E27FC236}">
                  <a16:creationId xmlns:a16="http://schemas.microsoft.com/office/drawing/2014/main" id="{B22776B5-CC25-2D03-F1A9-E7D8B8112280}"/>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268359" y="9451173"/>
              <a:ext cx="1259275" cy="1574094"/>
            </a:xfrm>
            <a:prstGeom prst="rect">
              <a:avLst/>
            </a:prstGeom>
          </p:spPr>
        </p:pic>
        <p:sp>
          <p:nvSpPr>
            <p:cNvPr id="1058" name="TextBox 1057">
              <a:extLst>
                <a:ext uri="{FF2B5EF4-FFF2-40B4-BE49-F238E27FC236}">
                  <a16:creationId xmlns:a16="http://schemas.microsoft.com/office/drawing/2014/main" id="{E7437B83-88EF-5835-D00B-CF9322E7F495}"/>
                </a:ext>
              </a:extLst>
            </p:cNvPr>
            <p:cNvSpPr txBox="1"/>
            <p:nvPr/>
          </p:nvSpPr>
          <p:spPr>
            <a:xfrm>
              <a:off x="31462642" y="10508379"/>
              <a:ext cx="902042" cy="747897"/>
            </a:xfrm>
            <a:prstGeom prst="rect">
              <a:avLst/>
            </a:prstGeom>
            <a:noFill/>
          </p:spPr>
          <p:txBody>
            <a:bodyPr wrap="none" rtlCol="0">
              <a:spAutoFit/>
            </a:bodyPr>
            <a:lstStyle/>
            <a:p>
              <a:pPr algn="ctr"/>
              <a:r>
                <a:rPr lang="en-US" sz="2130" dirty="0"/>
                <a:t>Public</a:t>
              </a:r>
            </a:p>
            <a:p>
              <a:pPr algn="ctr"/>
              <a:r>
                <a:rPr lang="en-US" sz="2130" dirty="0"/>
                <a:t>transit</a:t>
              </a:r>
            </a:p>
          </p:txBody>
        </p:sp>
      </p:grpSp>
      <p:sp>
        <p:nvSpPr>
          <p:cNvPr id="1064" name="TextBox 1063">
            <a:extLst>
              <a:ext uri="{FF2B5EF4-FFF2-40B4-BE49-F238E27FC236}">
                <a16:creationId xmlns:a16="http://schemas.microsoft.com/office/drawing/2014/main" id="{3D85E9BB-5A31-4284-0C4B-E5F9A5EBD657}"/>
              </a:ext>
            </a:extLst>
          </p:cNvPr>
          <p:cNvSpPr txBox="1"/>
          <p:nvPr/>
        </p:nvSpPr>
        <p:spPr>
          <a:xfrm>
            <a:off x="16959698" y="14493634"/>
            <a:ext cx="7260743" cy="784830"/>
          </a:xfrm>
          <a:prstGeom prst="rect">
            <a:avLst/>
          </a:prstGeom>
          <a:noFill/>
        </p:spPr>
        <p:txBody>
          <a:bodyPr wrap="square">
            <a:spAutoFit/>
          </a:bodyPr>
          <a:lstStyle/>
          <a:p>
            <a:pPr algn="just"/>
            <a:r>
              <a:rPr lang="en-US" sz="1500" b="1" dirty="0">
                <a:solidFill>
                  <a:srgbClr val="000000"/>
                </a:solidFill>
                <a:latin typeface="Arial" panose="020B0604020202020204" pitchFamily="34" charset="0"/>
                <a:cs typeface="Arial" panose="020B0604020202020204" pitchFamily="34" charset="0"/>
              </a:rPr>
              <a:t>Figure 3: </a:t>
            </a:r>
            <a:r>
              <a:rPr lang="en-US" sz="1500" dirty="0">
                <a:solidFill>
                  <a:srgbClr val="000000"/>
                </a:solidFill>
                <a:latin typeface="Arial" panose="020B0604020202020204" pitchFamily="34" charset="0"/>
                <a:cs typeface="Arial" panose="020B0604020202020204" pitchFamily="34" charset="0"/>
              </a:rPr>
              <a:t>Kingdom-level composition of the metagenomic sequencing datasets described in Table 1. We use a custom taxonomic classification pipeline available from </a:t>
            </a:r>
            <a:r>
              <a:rPr lang="en-US" sz="1500" dirty="0">
                <a:solidFill>
                  <a:srgbClr val="000000"/>
                </a:solidFill>
                <a:latin typeface="Arial" panose="020B0604020202020204" pitchFamily="34" charset="0"/>
                <a:cs typeface="Arial" panose="020B0604020202020204" pitchFamily="34" charset="0"/>
                <a:hlinkClick r:id="rId28"/>
              </a:rPr>
              <a:t>https://</a:t>
            </a:r>
            <a:r>
              <a:rPr lang="en-US" sz="1500" dirty="0" err="1">
                <a:solidFill>
                  <a:srgbClr val="000000"/>
                </a:solidFill>
                <a:latin typeface="Arial" panose="020B0604020202020204" pitchFamily="34" charset="0"/>
                <a:cs typeface="Arial" panose="020B0604020202020204" pitchFamily="34" charset="0"/>
                <a:hlinkClick r:id="rId28"/>
              </a:rPr>
              <a:t>github.com</a:t>
            </a:r>
            <a:r>
              <a:rPr lang="en-US" sz="1500" dirty="0">
                <a:solidFill>
                  <a:srgbClr val="000000"/>
                </a:solidFill>
                <a:latin typeface="Arial" panose="020B0604020202020204" pitchFamily="34" charset="0"/>
                <a:cs typeface="Arial" panose="020B0604020202020204" pitchFamily="34" charset="0"/>
                <a:hlinkClick r:id="rId28"/>
              </a:rPr>
              <a:t>/</a:t>
            </a:r>
            <a:r>
              <a:rPr lang="en-US" sz="1500" dirty="0" err="1">
                <a:solidFill>
                  <a:srgbClr val="000000"/>
                </a:solidFill>
                <a:latin typeface="Arial" panose="020B0604020202020204" pitchFamily="34" charset="0"/>
                <a:cs typeface="Arial" panose="020B0604020202020204" pitchFamily="34" charset="0"/>
                <a:hlinkClick r:id="rId28"/>
              </a:rPr>
              <a:t>naobservatory</a:t>
            </a:r>
            <a:r>
              <a:rPr lang="en-US" sz="1500" dirty="0">
                <a:solidFill>
                  <a:srgbClr val="000000"/>
                </a:solidFill>
                <a:latin typeface="Arial" panose="020B0604020202020204" pitchFamily="34" charset="0"/>
                <a:cs typeface="Arial" panose="020B0604020202020204" pitchFamily="34" charset="0"/>
                <a:hlinkClick r:id="rId28"/>
              </a:rPr>
              <a:t>/mgs-workflow</a:t>
            </a:r>
            <a:r>
              <a:rPr lang="en-US" sz="1500" dirty="0">
                <a:solidFill>
                  <a:srgbClr val="000000"/>
                </a:solidFill>
                <a:latin typeface="Arial" panose="020B0604020202020204" pitchFamily="34" charset="0"/>
                <a:cs typeface="Arial" panose="020B0604020202020204" pitchFamily="34" charset="0"/>
              </a:rPr>
              <a:t>.</a:t>
            </a:r>
            <a:endParaRPr lang="en-US" sz="1500" dirty="0">
              <a:latin typeface="Arial" panose="020B0604020202020204" pitchFamily="34" charset="0"/>
              <a:cs typeface="Arial" panose="020B0604020202020204" pitchFamily="34" charset="0"/>
            </a:endParaRPr>
          </a:p>
        </p:txBody>
      </p:sp>
      <p:sp>
        <p:nvSpPr>
          <p:cNvPr id="1065" name="TextBox 1064">
            <a:extLst>
              <a:ext uri="{FF2B5EF4-FFF2-40B4-BE49-F238E27FC236}">
                <a16:creationId xmlns:a16="http://schemas.microsoft.com/office/drawing/2014/main" id="{477ACE95-C557-80AA-7380-0B8010F8EF88}"/>
              </a:ext>
            </a:extLst>
          </p:cNvPr>
          <p:cNvSpPr txBox="1"/>
          <p:nvPr/>
        </p:nvSpPr>
        <p:spPr>
          <a:xfrm>
            <a:off x="16959698" y="20011438"/>
            <a:ext cx="7260743" cy="323165"/>
          </a:xfrm>
          <a:prstGeom prst="rect">
            <a:avLst/>
          </a:prstGeom>
          <a:noFill/>
        </p:spPr>
        <p:txBody>
          <a:bodyPr wrap="square">
            <a:spAutoFit/>
          </a:bodyPr>
          <a:lstStyle/>
          <a:p>
            <a:pPr algn="just"/>
            <a:r>
              <a:rPr lang="en-US" sz="1500" b="1" dirty="0">
                <a:solidFill>
                  <a:srgbClr val="000000"/>
                </a:solidFill>
                <a:latin typeface="Arial" panose="020B0604020202020204" pitchFamily="34" charset="0"/>
                <a:cs typeface="Arial" panose="020B0604020202020204" pitchFamily="34" charset="0"/>
              </a:rPr>
              <a:t>Figure 4: </a:t>
            </a:r>
            <a:r>
              <a:rPr lang="en-US" sz="1500" dirty="0">
                <a:solidFill>
                  <a:srgbClr val="000000"/>
                </a:solidFill>
                <a:latin typeface="Arial" panose="020B0604020202020204" pitchFamily="34" charset="0"/>
                <a:cs typeface="Arial" panose="020B0604020202020204" pitchFamily="34" charset="0"/>
              </a:rPr>
              <a:t>Relative abundance of selected human-infecting viruses in each dataset.</a:t>
            </a:r>
            <a:endParaRPr lang="en-US" sz="1500" dirty="0">
              <a:latin typeface="Arial" panose="020B0604020202020204" pitchFamily="34" charset="0"/>
              <a:cs typeface="Arial" panose="020B0604020202020204" pitchFamily="34" charset="0"/>
            </a:endParaRPr>
          </a:p>
        </p:txBody>
      </p:sp>
      <p:sp>
        <p:nvSpPr>
          <p:cNvPr id="1066" name="Rectangle 1065">
            <a:extLst>
              <a:ext uri="{FF2B5EF4-FFF2-40B4-BE49-F238E27FC236}">
                <a16:creationId xmlns:a16="http://schemas.microsoft.com/office/drawing/2014/main" id="{E55CA6BF-8F1C-987C-AD3C-0659826C0523}"/>
              </a:ext>
            </a:extLst>
          </p:cNvPr>
          <p:cNvSpPr/>
          <p:nvPr/>
        </p:nvSpPr>
        <p:spPr>
          <a:xfrm>
            <a:off x="24777402" y="12055942"/>
            <a:ext cx="7575065" cy="5196883"/>
          </a:xfrm>
          <a:prstGeom prst="rect">
            <a:avLst/>
          </a:prstGeom>
          <a:noFill/>
          <a:ln w="25400">
            <a:noFill/>
          </a:ln>
          <a:effectLst/>
        </p:spPr>
        <p:style>
          <a:lnRef idx="1">
            <a:schemeClr val="accent1"/>
          </a:lnRef>
          <a:fillRef idx="3">
            <a:schemeClr val="accent1"/>
          </a:fillRef>
          <a:effectRef idx="2">
            <a:schemeClr val="accent1"/>
          </a:effectRef>
          <a:fontRef idx="minor">
            <a:schemeClr val="lt1"/>
          </a:fontRef>
        </p:style>
        <p:txBody>
          <a:bodyPr rtlCol="0" anchor="t"/>
          <a:lstStyle/>
          <a:p>
            <a:pPr marL="309563" indent="-309563" algn="just">
              <a:spcAft>
                <a:spcPts val="720"/>
              </a:spcAft>
              <a:buFont typeface="Arial" panose="020B0604020202020204" pitchFamily="34" charset="0"/>
              <a:buChar char="•"/>
            </a:pPr>
            <a:r>
              <a:rPr lang="en-US" sz="2134" dirty="0">
                <a:solidFill>
                  <a:schemeClr val="tx1"/>
                </a:solidFill>
                <a:latin typeface="Arial" panose="020B0604020202020204" pitchFamily="34" charset="0"/>
                <a:cs typeface="Arial" panose="020B0604020202020204" pitchFamily="34" charset="0"/>
              </a:rPr>
              <a:t>Indoor air sampling promises early detection of viral pathogens, including from asymptomatic carriers.</a:t>
            </a:r>
          </a:p>
          <a:p>
            <a:pPr marL="309563" indent="-309563" algn="just">
              <a:spcAft>
                <a:spcPts val="720"/>
              </a:spcAft>
              <a:buFont typeface="Arial" panose="020B0604020202020204" pitchFamily="34" charset="0"/>
              <a:buChar char="•"/>
            </a:pPr>
            <a:r>
              <a:rPr lang="en-US" sz="2134" dirty="0">
                <a:solidFill>
                  <a:schemeClr val="tx1"/>
                </a:solidFill>
                <a:latin typeface="Arial" panose="020B0604020202020204" pitchFamily="34" charset="0"/>
                <a:cs typeface="Arial" panose="020B0604020202020204" pitchFamily="34" charset="0"/>
              </a:rPr>
              <a:t>Challenges include low viral concentrations in air and need for improved </a:t>
            </a:r>
            <a:r>
              <a:rPr lang="en-US" sz="2134" dirty="0" err="1">
                <a:solidFill>
                  <a:schemeClr val="tx1"/>
                </a:solidFill>
                <a:latin typeface="Arial" panose="020B0604020202020204" pitchFamily="34" charset="0"/>
                <a:cs typeface="Arial" panose="020B0604020202020204" pitchFamily="34" charset="0"/>
              </a:rPr>
              <a:t>submicrometer</a:t>
            </a:r>
            <a:r>
              <a:rPr lang="en-US" sz="2134" dirty="0">
                <a:solidFill>
                  <a:schemeClr val="tx1"/>
                </a:solidFill>
                <a:latin typeface="Arial" panose="020B0604020202020204" pitchFamily="34" charset="0"/>
                <a:cs typeface="Arial" panose="020B0604020202020204" pitchFamily="34" charset="0"/>
              </a:rPr>
              <a:t> particle capture.</a:t>
            </a:r>
          </a:p>
          <a:p>
            <a:pPr marL="309563" indent="-309563" algn="just">
              <a:spcAft>
                <a:spcPts val="720"/>
              </a:spcAft>
              <a:buFont typeface="Arial" panose="020B0604020202020204" pitchFamily="34" charset="0"/>
              <a:buChar char="•"/>
            </a:pPr>
            <a:r>
              <a:rPr lang="en-US" sz="2134" dirty="0">
                <a:solidFill>
                  <a:schemeClr val="tx1"/>
                </a:solidFill>
                <a:latin typeface="Arial" panose="020B0604020202020204" pitchFamily="34" charset="0"/>
                <a:cs typeface="Arial" panose="020B0604020202020204" pitchFamily="34" charset="0"/>
              </a:rPr>
              <a:t>Strategic implementation in high-traffic areas could significantly enhance </a:t>
            </a:r>
            <a:r>
              <a:rPr lang="en-US" sz="2134" dirty="0" err="1">
                <a:solidFill>
                  <a:schemeClr val="tx1"/>
                </a:solidFill>
                <a:latin typeface="Arial" panose="020B0604020202020204" pitchFamily="34" charset="0"/>
                <a:cs typeface="Arial" panose="020B0604020202020204" pitchFamily="34" charset="0"/>
              </a:rPr>
              <a:t>biosurveillance</a:t>
            </a:r>
            <a:r>
              <a:rPr lang="en-US" sz="2134" dirty="0">
                <a:solidFill>
                  <a:schemeClr val="tx1"/>
                </a:solidFill>
                <a:latin typeface="Arial" panose="020B0604020202020204" pitchFamily="34" charset="0"/>
                <a:cs typeface="Arial" panose="020B0604020202020204" pitchFamily="34" charset="0"/>
              </a:rPr>
              <a:t> capabilities.</a:t>
            </a:r>
          </a:p>
          <a:p>
            <a:pPr marL="309563" indent="-309563" algn="just">
              <a:spcAft>
                <a:spcPts val="720"/>
              </a:spcAft>
              <a:buFont typeface="Arial" panose="020B0604020202020204" pitchFamily="34" charset="0"/>
              <a:buChar char="•"/>
            </a:pPr>
            <a:r>
              <a:rPr lang="en-US" sz="2134" dirty="0">
                <a:solidFill>
                  <a:schemeClr val="tx1"/>
                </a:solidFill>
                <a:latin typeface="Arial" panose="020B0604020202020204" pitchFamily="34" charset="0"/>
                <a:cs typeface="Arial" panose="020B0604020202020204" pitchFamily="34" charset="0"/>
              </a:rPr>
              <a:t>Future focus should include privacy-preserving techniques, optimizing HVAC and dust sampling, and integration with existing biodefense frameworks</a:t>
            </a:r>
          </a:p>
        </p:txBody>
      </p:sp>
    </p:spTree>
    <p:extLst>
      <p:ext uri="{BB962C8B-B14F-4D97-AF65-F5344CB8AC3E}">
        <p14:creationId xmlns:p14="http://schemas.microsoft.com/office/powerpoint/2010/main" val="3095189188"/>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F5F4EE"/>
      </a:dk2>
      <a:lt2>
        <a:srgbClr val="9EA1A3"/>
      </a:lt2>
      <a:accent1>
        <a:srgbClr val="FF2600"/>
      </a:accent1>
      <a:accent2>
        <a:srgbClr val="3CA9DD"/>
      </a:accent2>
      <a:accent3>
        <a:srgbClr val="BFD52E"/>
      </a:accent3>
      <a:accent4>
        <a:srgbClr val="FCB615"/>
      </a:accent4>
      <a:accent5>
        <a:srgbClr val="283F4D"/>
      </a:accent5>
      <a:accent6>
        <a:srgbClr val="242B68"/>
      </a:accent6>
      <a:hlink>
        <a:srgbClr val="242B6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2c57bfd-1816-42a2-97b1-b22c429fc2d1">
      <Terms xmlns="http://schemas.microsoft.com/office/infopath/2007/PartnerControls"/>
    </lcf76f155ced4ddcb4097134ff3c332f>
    <TaxCatchAll xmlns="03206df6-28e4-4f68-a404-4b7a985eeed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B7689BBC2B2E94EA1E90DBD4449F7D0" ma:contentTypeVersion="13" ma:contentTypeDescription="Create a new document." ma:contentTypeScope="" ma:versionID="7708007cb72aec06fd8dfd2ad961599a">
  <xsd:schema xmlns:xsd="http://www.w3.org/2001/XMLSchema" xmlns:xs="http://www.w3.org/2001/XMLSchema" xmlns:p="http://schemas.microsoft.com/office/2006/metadata/properties" xmlns:ns2="42c57bfd-1816-42a2-97b1-b22c429fc2d1" xmlns:ns3="03206df6-28e4-4f68-a404-4b7a985eeede" targetNamespace="http://schemas.microsoft.com/office/2006/metadata/properties" ma:root="true" ma:fieldsID="8e2eb6d320fd26d25a2ec02a0ecdbf78" ns2:_="" ns3:_="">
    <xsd:import namespace="42c57bfd-1816-42a2-97b1-b22c429fc2d1"/>
    <xsd:import namespace="03206df6-28e4-4f68-a404-4b7a985eeed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c57bfd-1816-42a2-97b1-b22c429fc2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ed4c9327-8f67-457d-8f14-326f738f8f04"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3206df6-28e4-4f68-a404-4b7a985eeed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040035e4-f207-4d41-bade-1d200f2939bc}" ma:internalName="TaxCatchAll" ma:showField="CatchAllData" ma:web="03206df6-28e4-4f68-a404-4b7a985eeed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titus xmlns="http://schemas.titus.com/TitusProperties/">
  <TitusGUID xmlns="">93e643bc-05db-4909-bee8-4b2073165961</TitusGUID>
  <TitusMetadata xmlns="">eyJucyI6Imh0dHA6XC9cL3d3dy50aXR1cy5jb21cL25zXC9EcmFwZXIgTGFib3JhdG9yeSIsInByb3BzIjpbeyJuIjoiQ2xhc3NpZmljYXRpb24iLCJ2YWxzIjpbeyJ2YWx1ZSI6Ik5vbmUifV19LHsibiI6IkNVSU1hcmtpbmdUeXBlIiwidmFscyI6W119LHsibiI6IkZpbHRlckNhdGVnb3J5IiwidmFscyI6W119LHsibiI6IkNVSUNhdGVnb3J5IiwidmFscyI6W119LHsibiI6IkRpc3NlbWluYXRpb24iLCJ2YWxzIjpbXX0seyJuIjoiRUNJSnVyaXMiLCJ2YWxzIjpbXX0seyJuIjoiUHJvcHJpZXRhcnlUeXBlIiwidmFscyI6W119LHsibiI6IlByb3BTdGF0ZW1lbnQiLCJ2YWxzIjpbXX1dfQ==</TitusMetadata>
</titu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2424-9707-443A-ABCF-1E9965A3FE9A}">
  <ds:schemaRefs>
    <ds:schemaRef ds:uri="http://schemas.microsoft.com/office/infopath/2007/PartnerControls"/>
    <ds:schemaRef ds:uri="http://schemas.microsoft.com/office/2006/metadata/properties"/>
    <ds:schemaRef ds:uri="http://purl.org/dc/dcmitype/"/>
    <ds:schemaRef ds:uri="42c57bfd-1816-42a2-97b1-b22c429fc2d1"/>
    <ds:schemaRef ds:uri="http://purl.org/dc/elements/1.1/"/>
    <ds:schemaRef ds:uri="03206df6-28e4-4f68-a404-4b7a985eeede"/>
    <ds:schemaRef ds:uri="http://www.w3.org/XML/1998/namespace"/>
    <ds:schemaRef ds:uri="http://schemas.microsoft.com/office/2006/documentManagement/type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5833E78E-E10E-4E59-95AA-4A63C297F9FC}">
  <ds:schemaRefs>
    <ds:schemaRef ds:uri="03206df6-28e4-4f68-a404-4b7a985eeede"/>
    <ds:schemaRef ds:uri="42c57bfd-1816-42a2-97b1-b22c429fc2d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C58B666-8063-484E-868A-63E3CCD9606E}">
  <ds:schemaRefs>
    <ds:schemaRef ds:uri=""/>
    <ds:schemaRef ds:uri="http://schemas.titus.com/TitusProperties/"/>
  </ds:schemaRefs>
</ds:datastoreItem>
</file>

<file path=customXml/itemProps4.xml><?xml version="1.0" encoding="utf-8"?>
<ds:datastoreItem xmlns:ds="http://schemas.openxmlformats.org/officeDocument/2006/customXml" ds:itemID="{DEE8FC78-541F-41A6-AA4F-AEC12AC33E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13146</TotalTime>
  <Words>953</Words>
  <Application>Microsoft Macintosh PowerPoint</Application>
  <PresentationFormat>Custom</PresentationFormat>
  <Paragraphs>96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Lato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lqr2973</dc:creator>
  <cp:lastModifiedBy>Lennart Justen</cp:lastModifiedBy>
  <cp:revision>29</cp:revision>
  <cp:lastPrinted>2024-02-05T20:25:40Z</cp:lastPrinted>
  <dcterms:created xsi:type="dcterms:W3CDTF">2015-10-13T16:23:41Z</dcterms:created>
  <dcterms:modified xsi:type="dcterms:W3CDTF">2024-10-01T22:17:11Z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0x0101004B7689BBC2B2E94EA1E90DBD4449F7D0</vt:lpwstr>
  </property>
  <property fmtid="{D5CDD505-2E9C-101B-9397-08002B2CF9AE}" pid="3" name="TitusGUID">
    <vt:lpwstr>93e643bc-05db-4909-bee8-4b2073165961</vt:lpwstr>
  </property>
  <property fmtid="{D5CDD505-2E9C-101B-9397-08002B2CF9AE}" pid="4" name="TitusClassification">
    <vt:lpwstr>None</vt:lpwstr>
  </property>
  <property fmtid="{D5CDD505-2E9C-101B-9397-08002B2CF9AE}" pid="5" name="MediaServiceImageTags">
    <vt:lpwstr/>
  </property>
</Properties>
</file>