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41" r:id="rId4"/>
    <p:sldMasterId id="2147483825" r:id="rId5"/>
    <p:sldMasterId id="2147483848" r:id="rId6"/>
    <p:sldMasterId id="2147483867" r:id="rId7"/>
  </p:sldMasterIdLst>
  <p:notesMasterIdLst>
    <p:notesMasterId r:id="rId61"/>
  </p:notesMasterIdLst>
  <p:handoutMasterIdLst>
    <p:handoutMasterId r:id="rId62"/>
  </p:handoutMasterIdLst>
  <p:sldIdLst>
    <p:sldId id="256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270" r:id="rId60"/>
  </p:sldIdLst>
  <p:sldSz cx="12192000" cy="6858000"/>
  <p:notesSz cx="7010400" cy="92964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0B"/>
    <a:srgbClr val="404040"/>
    <a:srgbClr val="EBEBEB"/>
    <a:srgbClr val="151515"/>
    <a:srgbClr val="575756"/>
    <a:srgbClr val="FFFFFF"/>
    <a:srgbClr val="DD4654"/>
    <a:srgbClr val="F3D2D5"/>
    <a:srgbClr val="E6A8AD"/>
    <a:srgbClr val="E57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93" autoAdjust="0"/>
    <p:restoredTop sz="81409" autoAdjust="0"/>
  </p:normalViewPr>
  <p:slideViewPr>
    <p:cSldViewPr snapToGrid="0" snapToObjects="1">
      <p:cViewPr varScale="1">
        <p:scale>
          <a:sx n="72" d="100"/>
          <a:sy n="72" d="100"/>
        </p:scale>
        <p:origin x="49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2419" y="62"/>
      </p:cViewPr>
      <p:guideLst>
        <p:guide orient="horz"/>
        <p:guide pos="220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  <a:t>9/29/2020</a:t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  <a:t>‹#›</a:t>
            </a:fld>
            <a:endParaRPr lang="en-US" dirty="0">
              <a:latin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17550"/>
            <a:ext cx="5580062" cy="3125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310765"/>
            <a:ext cx="5580062" cy="4784070"/>
          </a:xfrm>
          <a:prstGeom prst="rect">
            <a:avLst/>
          </a:prstGeom>
        </p:spPr>
        <p:txBody>
          <a:bodyPr vert="horz" lIns="97200" tIns="45720" rIns="9720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lang="en-US" sz="16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40000" indent="-180000" algn="l" defTabSz="1219304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900000" indent="-180000" algn="l" defTabSz="1219304" rtl="0" eaLnBrk="1" fontAlgn="ctr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26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4pPr>
    <a:lvl5pPr marL="162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2" orient="horz" pos="2704" userDrawn="1">
          <p15:clr>
            <a:srgbClr val="F26B43"/>
          </p15:clr>
        </p15:guide>
        <p15:guide id="3" orient="horz" pos="459" userDrawn="1">
          <p15:clr>
            <a:srgbClr val="F26B43"/>
          </p15:clr>
        </p15:guide>
        <p15:guide id="4" orient="horz" pos="2432" userDrawn="1">
          <p15:clr>
            <a:srgbClr val="F26B43"/>
          </p15:clr>
        </p15:guide>
        <p15:guide id="7" pos="461" userDrawn="1">
          <p15:clr>
            <a:srgbClr val="F26B43"/>
          </p15:clr>
        </p15:guide>
        <p15:guide id="9" pos="2207" userDrawn="1">
          <p15:clr>
            <a:srgbClr val="F26B43"/>
          </p15:clr>
        </p15:guide>
        <p15:guide id="10" pos="397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80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24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6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837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mtClean="0"/>
              <a:t>服务标识</a:t>
            </a:r>
            <a:endParaRPr lang="en-US" altLang="zh-CN" smtClean="0"/>
          </a:p>
          <a:p>
            <a:pPr lvl="0"/>
            <a:r>
              <a:rPr lang="zh-CN" altLang="en-US" smtClean="0"/>
              <a:t>产品模型文件的目录层级结构必须如图所示，不能增删。例如：第二层级只能有“产品模型</a:t>
            </a:r>
            <a:r>
              <a:rPr lang="en-US" altLang="zh-CN" smtClean="0"/>
              <a:t>”</a:t>
            </a:r>
            <a:r>
              <a:rPr lang="zh-CN" altLang="en-US" smtClean="0"/>
              <a:t>和“</a:t>
            </a:r>
            <a:r>
              <a:rPr lang="en-US" altLang="zh-CN" smtClean="0"/>
              <a:t>service”</a:t>
            </a:r>
            <a:r>
              <a:rPr lang="zh-CN" altLang="en-US" smtClean="0"/>
              <a:t>两个文件夹，每个服务下面必须包含“产品模型</a:t>
            </a:r>
            <a:r>
              <a:rPr lang="en-US" altLang="zh-CN" smtClean="0"/>
              <a:t>”</a:t>
            </a:r>
            <a:r>
              <a:rPr lang="zh-CN" altLang="en-US" smtClean="0"/>
              <a:t>文件夹等。</a:t>
            </a:r>
            <a:endParaRPr lang="en-US" altLang="zh-CN" smtClean="0"/>
          </a:p>
          <a:p>
            <a:pPr lvl="0"/>
            <a:r>
              <a:rPr lang="zh-CN" altLang="en-US" smtClean="0"/>
              <a:t>产品模型文件以</a:t>
            </a:r>
            <a:r>
              <a:rPr lang="en-US" altLang="zh-CN" smtClean="0"/>
              <a:t>zip</a:t>
            </a:r>
            <a:r>
              <a:rPr lang="zh-CN" altLang="en-US" smtClean="0"/>
              <a:t>形式压缩。</a:t>
            </a:r>
          </a:p>
          <a:p>
            <a:r>
              <a:rPr lang="zh-CN" altLang="en-US" smtClean="0"/>
              <a:t>产品模型文件的命名必须按照</a:t>
            </a:r>
            <a:r>
              <a:rPr lang="en-US" altLang="zh-CN" smtClean="0"/>
              <a:t>deviceType_manufacturerId_model</a:t>
            </a:r>
            <a:r>
              <a:rPr lang="zh-CN" altLang="en-US" smtClean="0"/>
              <a:t>的格式命名，其中的</a:t>
            </a:r>
            <a:r>
              <a:rPr lang="en-US" altLang="zh-CN" smtClean="0"/>
              <a:t>deviceType</a:t>
            </a:r>
            <a:r>
              <a:rPr lang="zh-CN" altLang="en-US" smtClean="0"/>
              <a:t>、</a:t>
            </a:r>
            <a:r>
              <a:rPr lang="en-US" altLang="zh-CN" smtClean="0"/>
              <a:t>manufacturerId</a:t>
            </a:r>
            <a:r>
              <a:rPr lang="zh-CN" altLang="en-US" smtClean="0"/>
              <a:t>、</a:t>
            </a:r>
            <a:r>
              <a:rPr lang="en-US" altLang="zh-CN" smtClean="0"/>
              <a:t>model</a:t>
            </a:r>
            <a:r>
              <a:rPr lang="zh-CN" altLang="en-US" smtClean="0"/>
              <a:t>必须与</a:t>
            </a:r>
            <a:r>
              <a:rPr lang="en-US" altLang="zh-CN" smtClean="0"/>
              <a:t>devicetype-capability.json</a:t>
            </a:r>
            <a:r>
              <a:rPr lang="zh-CN" altLang="en-US" smtClean="0"/>
              <a:t>中对应字段的定义一致。</a:t>
            </a:r>
            <a:endParaRPr lang="en-US" altLang="zh-CN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3020020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12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073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646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在数据上报流程中，有两处需要用到编解码插件：</a:t>
            </a:r>
          </a:p>
          <a:p>
            <a:r>
              <a:rPr lang="zh-CN" altLang="en-US" smtClean="0"/>
              <a:t>将设备上报的二进制码流解码成</a:t>
            </a:r>
            <a:r>
              <a:rPr lang="en-US" altLang="zh-CN" smtClean="0"/>
              <a:t>JSON</a:t>
            </a:r>
            <a:r>
              <a:rPr lang="zh-CN" altLang="en-US" smtClean="0"/>
              <a:t>格式的数据，发送给应用服务器。</a:t>
            </a:r>
          </a:p>
          <a:p>
            <a:r>
              <a:rPr lang="zh-CN" altLang="en-US" smtClean="0"/>
              <a:t>将应用服务器响应的</a:t>
            </a:r>
            <a:r>
              <a:rPr lang="en-US" altLang="zh-CN" smtClean="0"/>
              <a:t>JSON</a:t>
            </a:r>
            <a:r>
              <a:rPr lang="zh-CN" altLang="en-US" smtClean="0"/>
              <a:t>格式数据编码成二进制码流，下发给设备。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3664123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在命令下发流程中，有两处需要用到编解码插件：</a:t>
            </a:r>
          </a:p>
          <a:p>
            <a:r>
              <a:rPr lang="zh-CN" altLang="en-US" smtClean="0"/>
              <a:t>将应用服务器下发的</a:t>
            </a:r>
            <a:r>
              <a:rPr lang="en-US" altLang="zh-CN" smtClean="0"/>
              <a:t>JSON</a:t>
            </a:r>
            <a:r>
              <a:rPr lang="zh-CN" altLang="en-US" smtClean="0"/>
              <a:t>格式数据编码成二进制码流，下发给设备。</a:t>
            </a:r>
          </a:p>
          <a:p>
            <a:r>
              <a:rPr lang="zh-CN" altLang="en-US" smtClean="0"/>
              <a:t>将设备响应的二进制码流解码成</a:t>
            </a:r>
            <a:r>
              <a:rPr lang="en-US" altLang="zh-CN" smtClean="0"/>
              <a:t>JSON</a:t>
            </a:r>
            <a:r>
              <a:rPr lang="zh-CN" altLang="en-US" smtClean="0"/>
              <a:t>格式的数据，上报给应用服务器。</a:t>
            </a:r>
          </a:p>
          <a:p>
            <a:endParaRPr lang="zh-CN" altLang="en-US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28147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401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8396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748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6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313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266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95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613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17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12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593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465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4184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4238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介绍</a:t>
            </a:r>
            <a:r>
              <a:rPr lang="en-US" altLang="zh-CN" smtClean="0"/>
              <a:t>REST API</a:t>
            </a:r>
            <a:r>
              <a:rPr lang="zh-CN" altLang="en-US" smtClean="0"/>
              <a:t>请求的组成</a:t>
            </a:r>
            <a:endParaRPr lang="en-US" altLang="zh-CN" smtClean="0"/>
          </a:p>
          <a:p>
            <a:r>
              <a:rPr lang="zh-CN" altLang="en-US" smtClean="0"/>
              <a:t>尽管请求</a:t>
            </a:r>
            <a:r>
              <a:rPr lang="en-US" altLang="zh-CN" smtClean="0"/>
              <a:t>URI</a:t>
            </a:r>
            <a:r>
              <a:rPr lang="zh-CN" altLang="en-US" smtClean="0"/>
              <a:t>包含在请求消息头中，但大多数语言或框架都要求您从请求消息中单独传递它，所以在此单独强调。</a:t>
            </a:r>
          </a:p>
          <a:p>
            <a:r>
              <a:rPr lang="en-US" altLang="zh-CN" smtClean="0"/>
              <a:t>URI-scheme</a:t>
            </a:r>
            <a:r>
              <a:rPr lang="zh-CN" altLang="en-US" smtClean="0"/>
              <a:t>：表示用于传输请求的协议，当前所有</a:t>
            </a:r>
            <a:r>
              <a:rPr lang="en-US" altLang="zh-CN" smtClean="0"/>
              <a:t>API</a:t>
            </a:r>
            <a:r>
              <a:rPr lang="zh-CN" altLang="en-US" smtClean="0"/>
              <a:t>均采用</a:t>
            </a:r>
            <a:r>
              <a:rPr lang="en-US" altLang="zh-CN" smtClean="0"/>
              <a:t>HTTPS</a:t>
            </a:r>
            <a:r>
              <a:rPr lang="zh-CN" altLang="en-US" smtClean="0"/>
              <a:t>协议。</a:t>
            </a:r>
          </a:p>
          <a:p>
            <a:r>
              <a:rPr lang="en-US" altLang="zh-CN" smtClean="0"/>
              <a:t>Endpoint</a:t>
            </a:r>
            <a:r>
              <a:rPr lang="zh-CN" altLang="en-US" smtClean="0"/>
              <a:t>：指定承载</a:t>
            </a:r>
            <a:r>
              <a:rPr lang="en-US" altLang="zh-CN" smtClean="0"/>
              <a:t>REST</a:t>
            </a:r>
            <a:r>
              <a:rPr lang="zh-CN" altLang="en-US" smtClean="0"/>
              <a:t>服务端的服务器域名或</a:t>
            </a:r>
            <a:r>
              <a:rPr lang="en-US" altLang="zh-CN" smtClean="0"/>
              <a:t>IP</a:t>
            </a:r>
            <a:r>
              <a:rPr lang="zh-CN" altLang="en-US" smtClean="0"/>
              <a:t>，不同服务不同区域的</a:t>
            </a:r>
            <a:r>
              <a:rPr lang="en-US" altLang="zh-CN" smtClean="0"/>
              <a:t>Endpoint</a:t>
            </a:r>
            <a:r>
              <a:rPr lang="zh-CN" altLang="en-US" smtClean="0"/>
              <a:t>不同，您可以从地区和终端节点中获取。例如</a:t>
            </a:r>
            <a:r>
              <a:rPr lang="en-US" altLang="zh-CN" smtClean="0"/>
              <a:t>IAM</a:t>
            </a:r>
            <a:r>
              <a:rPr lang="zh-CN" altLang="en-US" smtClean="0"/>
              <a:t>服务在“华北</a:t>
            </a:r>
            <a:r>
              <a:rPr lang="en-US" altLang="zh-CN" smtClean="0"/>
              <a:t>-</a:t>
            </a:r>
            <a:r>
              <a:rPr lang="zh-CN" altLang="en-US" smtClean="0"/>
              <a:t>北京四”区域的</a:t>
            </a:r>
            <a:r>
              <a:rPr lang="en-US" altLang="zh-CN" smtClean="0"/>
              <a:t>Endpoint</a:t>
            </a:r>
            <a:r>
              <a:rPr lang="zh-CN" altLang="en-US" smtClean="0"/>
              <a:t>为“</a:t>
            </a:r>
            <a:r>
              <a:rPr lang="en-US" altLang="zh-CN" smtClean="0"/>
              <a:t>iam.cn-north-4.myhuaweicloud.com”</a:t>
            </a:r>
            <a:r>
              <a:rPr lang="zh-CN" altLang="en-US" smtClean="0"/>
              <a:t>。</a:t>
            </a:r>
          </a:p>
          <a:p>
            <a:r>
              <a:rPr lang="en-US" altLang="zh-CN" smtClean="0"/>
              <a:t>resource-path</a:t>
            </a:r>
            <a:r>
              <a:rPr lang="zh-CN" altLang="en-US" smtClean="0"/>
              <a:t>：资源路径，也即</a:t>
            </a:r>
            <a:r>
              <a:rPr lang="en-US" altLang="zh-CN" smtClean="0"/>
              <a:t>API</a:t>
            </a:r>
            <a:r>
              <a:rPr lang="zh-CN" altLang="en-US" smtClean="0"/>
              <a:t>访问路径。从具体</a:t>
            </a:r>
            <a:r>
              <a:rPr lang="en-US" altLang="zh-CN" smtClean="0"/>
              <a:t>API</a:t>
            </a:r>
            <a:r>
              <a:rPr lang="zh-CN" altLang="en-US" smtClean="0"/>
              <a:t>的</a:t>
            </a:r>
            <a:r>
              <a:rPr lang="en-US" altLang="zh-CN" smtClean="0"/>
              <a:t>URI</a:t>
            </a:r>
            <a:r>
              <a:rPr lang="zh-CN" altLang="en-US" smtClean="0"/>
              <a:t>模块获取，例如“获取用户</a:t>
            </a:r>
            <a:r>
              <a:rPr lang="en-US" altLang="zh-CN" smtClean="0"/>
              <a:t>Token”API</a:t>
            </a:r>
            <a:r>
              <a:rPr lang="zh-CN" altLang="en-US" smtClean="0"/>
              <a:t>的</a:t>
            </a:r>
            <a:r>
              <a:rPr lang="en-US" altLang="zh-CN" smtClean="0"/>
              <a:t>resource-path</a:t>
            </a:r>
            <a:r>
              <a:rPr lang="zh-CN" altLang="en-US" smtClean="0"/>
              <a:t>为“</a:t>
            </a:r>
            <a:r>
              <a:rPr lang="en-US" altLang="zh-CN" smtClean="0"/>
              <a:t>/v3/auth/tokens”</a:t>
            </a:r>
            <a:r>
              <a:rPr lang="zh-CN" altLang="en-US" smtClean="0"/>
              <a:t>。</a:t>
            </a:r>
          </a:p>
          <a:p>
            <a:r>
              <a:rPr lang="en-US" altLang="zh-CN" smtClean="0"/>
              <a:t>query-string</a:t>
            </a:r>
            <a:r>
              <a:rPr lang="zh-CN" altLang="en-US" smtClean="0"/>
              <a:t>：查询参数，是可选部分，并不是每个</a:t>
            </a:r>
            <a:r>
              <a:rPr lang="en-US" altLang="zh-CN" smtClean="0"/>
              <a:t>API</a:t>
            </a:r>
            <a:r>
              <a:rPr lang="zh-CN" altLang="en-US" smtClean="0"/>
              <a:t>都有查询参数。查询参数前面需要带一个“？”，形式为“参数名</a:t>
            </a:r>
            <a:r>
              <a:rPr lang="en-US" altLang="zh-CN" smtClean="0"/>
              <a:t>=</a:t>
            </a:r>
            <a:r>
              <a:rPr lang="zh-CN" altLang="en-US" smtClean="0"/>
              <a:t>参数取值”，例如“</a:t>
            </a:r>
            <a:r>
              <a:rPr lang="en-US" altLang="zh-CN" smtClean="0"/>
              <a:t>limit=10”</a:t>
            </a:r>
            <a:r>
              <a:rPr lang="zh-CN" altLang="en-US" smtClean="0"/>
              <a:t>，表示查询不超过</a:t>
            </a:r>
            <a:r>
              <a:rPr lang="en-US" altLang="zh-CN" smtClean="0"/>
              <a:t>10</a:t>
            </a:r>
            <a:r>
              <a:rPr lang="zh-CN" altLang="en-US" smtClean="0"/>
              <a:t>条数据。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41686218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6488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289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625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0977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945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请将返回头域中的的</a:t>
            </a:r>
            <a:r>
              <a:rPr lang="en-US" altLang="zh-CN" smtClean="0"/>
              <a:t>X-Subject-Token</a:t>
            </a:r>
            <a:r>
              <a:rPr lang="zh-CN" altLang="en-US" smtClean="0"/>
              <a:t>更新到“物联网平台</a:t>
            </a:r>
            <a:r>
              <a:rPr lang="en-US" altLang="zh-CN" smtClean="0"/>
              <a:t>”</a:t>
            </a:r>
            <a:r>
              <a:rPr lang="zh-CN" altLang="en-US" smtClean="0"/>
              <a:t>环境的“</a:t>
            </a:r>
            <a:r>
              <a:rPr lang="en-US" altLang="zh-CN" smtClean="0"/>
              <a:t>X-Auth-Token”</a:t>
            </a:r>
            <a:r>
              <a:rPr lang="zh-CN" altLang="en-US" smtClean="0"/>
              <a:t>参数中，以便于在调用其它接口时使用。若超过令牌有效时间，需要重新调用鉴权接口。</a:t>
            </a:r>
            <a:endParaRPr lang="en-US" altLang="zh-CN" smtClean="0"/>
          </a:p>
          <a:p>
            <a:r>
              <a:rPr lang="zh-CN" altLang="en-US" smtClean="0"/>
              <a:t>修改</a:t>
            </a:r>
            <a:r>
              <a:rPr lang="en-US" altLang="zh-CN" smtClean="0"/>
              <a:t>IAM</a:t>
            </a:r>
            <a:r>
              <a:rPr lang="zh-CN" altLang="en-US" smtClean="0"/>
              <a:t>终端节点“</a:t>
            </a:r>
            <a:r>
              <a:rPr lang="en-US" altLang="zh-CN" smtClean="0"/>
              <a:t>IAMEndpoint”</a:t>
            </a:r>
            <a:r>
              <a:rPr lang="zh-CN" altLang="en-US" smtClean="0"/>
              <a:t>、物联网平台终端节点“</a:t>
            </a:r>
            <a:r>
              <a:rPr lang="en-US" altLang="zh-CN" smtClean="0"/>
              <a:t>IOTDAEndpoint”</a:t>
            </a:r>
            <a:r>
              <a:rPr lang="zh-CN" altLang="en-US" smtClean="0"/>
              <a:t>、</a:t>
            </a:r>
            <a:r>
              <a:rPr lang="en-US" altLang="zh-CN" smtClean="0"/>
              <a:t>IAM</a:t>
            </a:r>
            <a:r>
              <a:rPr lang="zh-CN" altLang="en-US" smtClean="0"/>
              <a:t>用户名“</a:t>
            </a:r>
            <a:r>
              <a:rPr lang="en-US" altLang="zh-CN" smtClean="0"/>
              <a:t>IAMUserName”</a:t>
            </a:r>
            <a:r>
              <a:rPr lang="zh-CN" altLang="en-US" smtClean="0"/>
              <a:t>、登录密码“</a:t>
            </a:r>
            <a:r>
              <a:rPr lang="en-US" altLang="zh-CN" smtClean="0"/>
              <a:t>IAMPassword”</a:t>
            </a:r>
            <a:r>
              <a:rPr lang="zh-CN" altLang="en-US" smtClean="0"/>
              <a:t>、账号名“</a:t>
            </a:r>
            <a:r>
              <a:rPr lang="en-US" altLang="zh-CN" smtClean="0"/>
              <a:t>IAMDoaminId”</a:t>
            </a:r>
            <a:r>
              <a:rPr lang="zh-CN" altLang="en-US" smtClean="0"/>
              <a:t>、区域“</a:t>
            </a:r>
            <a:r>
              <a:rPr lang="en-US" altLang="zh-CN" smtClean="0"/>
              <a:t>region”</a:t>
            </a:r>
            <a:r>
              <a:rPr lang="zh-CN" altLang="en-US" smtClean="0"/>
              <a:t>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27659560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返回</a:t>
            </a:r>
            <a:r>
              <a:rPr lang="en-US" altLang="zh-CN" smtClean="0"/>
              <a:t>body</a:t>
            </a:r>
            <a:r>
              <a:rPr lang="zh-CN" altLang="en-US" smtClean="0"/>
              <a:t>中包含一个</a:t>
            </a:r>
            <a:r>
              <a:rPr lang="en-US" altLang="zh-CN" smtClean="0"/>
              <a:t>projects</a:t>
            </a:r>
            <a:r>
              <a:rPr lang="zh-CN" altLang="en-US" smtClean="0"/>
              <a:t>列表，查找其中“</a:t>
            </a:r>
            <a:r>
              <a:rPr lang="en-US" altLang="zh-CN" smtClean="0"/>
              <a:t>name”</a:t>
            </a:r>
            <a:r>
              <a:rPr lang="zh-CN" altLang="en-US" smtClean="0"/>
              <a:t>参数值与“物联网平台</a:t>
            </a:r>
            <a:r>
              <a:rPr lang="en-US" altLang="zh-CN" smtClean="0"/>
              <a:t>”</a:t>
            </a:r>
            <a:r>
              <a:rPr lang="zh-CN" altLang="en-US" smtClean="0"/>
              <a:t>环境中“</a:t>
            </a:r>
            <a:r>
              <a:rPr lang="en-US" altLang="zh-CN" smtClean="0"/>
              <a:t>region”</a:t>
            </a:r>
            <a:r>
              <a:rPr lang="zh-CN" altLang="en-US" smtClean="0"/>
              <a:t>参数值相同的条目，取其“</a:t>
            </a:r>
            <a:r>
              <a:rPr lang="en-US" altLang="zh-CN" smtClean="0"/>
              <a:t>id”</a:t>
            </a:r>
            <a:r>
              <a:rPr lang="zh-CN" altLang="en-US" smtClean="0"/>
              <a:t>参数值更新到“物联网平台</a:t>
            </a:r>
            <a:r>
              <a:rPr lang="en-US" altLang="zh-CN" smtClean="0"/>
              <a:t>”</a:t>
            </a:r>
            <a:r>
              <a:rPr lang="zh-CN" altLang="en-US" smtClean="0"/>
              <a:t>环境中“</a:t>
            </a:r>
            <a:r>
              <a:rPr lang="en-US" altLang="zh-CN" smtClean="0"/>
              <a:t>project_id”</a:t>
            </a:r>
            <a:r>
              <a:rPr lang="zh-CN" altLang="en-US" smtClean="0"/>
              <a:t>参数，以便于在调用其它接口时使用。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423890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将返回的“</a:t>
            </a:r>
            <a:r>
              <a:rPr lang="en-US" altLang="zh-CN" smtClean="0"/>
              <a:t>product_id”</a:t>
            </a:r>
            <a:r>
              <a:rPr lang="zh-CN" altLang="en-US" smtClean="0"/>
              <a:t>更新到“物联网平台</a:t>
            </a:r>
            <a:r>
              <a:rPr lang="en-US" altLang="zh-CN" smtClean="0"/>
              <a:t>”</a:t>
            </a:r>
            <a:r>
              <a:rPr lang="zh-CN" altLang="en-US" smtClean="0"/>
              <a:t>环境中的“</a:t>
            </a:r>
            <a:r>
              <a:rPr lang="en-US" altLang="zh-CN" smtClean="0"/>
              <a:t>product_id”</a:t>
            </a:r>
            <a:r>
              <a:rPr lang="zh-CN" altLang="en-US" smtClean="0"/>
              <a:t>参数中，用于后续其它接口使用。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1997207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5103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请将返回的“</a:t>
            </a:r>
            <a:r>
              <a:rPr lang="en-US" altLang="zh-CN" smtClean="0"/>
              <a:t>device_id”</a:t>
            </a:r>
            <a:r>
              <a:rPr lang="zh-CN" altLang="en-US" smtClean="0"/>
              <a:t>更新到“物联网平台</a:t>
            </a:r>
            <a:r>
              <a:rPr lang="en-US" altLang="zh-CN" smtClean="0"/>
              <a:t>”</a:t>
            </a:r>
            <a:r>
              <a:rPr lang="zh-CN" altLang="en-US" smtClean="0"/>
              <a:t>环境中的“</a:t>
            </a:r>
            <a:r>
              <a:rPr lang="en-US" altLang="zh-CN" smtClean="0"/>
              <a:t>device_id”</a:t>
            </a:r>
            <a:r>
              <a:rPr lang="zh-CN" altLang="en-US" smtClean="0"/>
              <a:t>参数中，用于后续其它接口使用。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2108398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4976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4310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9016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839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8329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550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订阅的回调地址，用于接收对应资源事件的通知消息，例如：</a:t>
            </a:r>
            <a:r>
              <a:rPr lang="en-US" altLang="zh-CN" smtClean="0"/>
              <a:t>https://10.10.10.10:443/callbackurltest</a:t>
            </a:r>
            <a:r>
              <a:rPr lang="zh-CN" altLang="en-US" smtClean="0"/>
              <a:t>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29681741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URI:</a:t>
            </a:r>
            <a:r>
              <a:rPr lang="zh-CN" altLang="en-US" smtClean="0"/>
              <a:t>由应用服务器订阅设备激活事件请求消息中的</a:t>
            </a:r>
            <a:r>
              <a:rPr lang="en-US" altLang="zh-CN" smtClean="0"/>
              <a:t>callbackUrl</a:t>
            </a:r>
            <a:r>
              <a:rPr lang="zh-CN" altLang="en-US" smtClean="0"/>
              <a:t>决定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36374214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689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354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2159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ABCD</a:t>
            </a:r>
          </a:p>
          <a:p>
            <a:pPr lvl="1"/>
            <a:r>
              <a:rPr lang="en-US" altLang="zh-CN" smtClean="0"/>
              <a:t>2</a:t>
            </a:r>
            <a:r>
              <a:rPr lang="zh-CN" altLang="en-US" smtClean="0"/>
              <a:t>、描述设备能力的文件</a:t>
            </a:r>
            <a:endParaRPr lang="en-US" altLang="zh-CN" smtClean="0"/>
          </a:p>
          <a:p>
            <a:pPr lvl="1"/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Decode</a:t>
            </a:r>
            <a:r>
              <a:rPr lang="zh-CN" altLang="en-US" smtClean="0"/>
              <a:t>接口的入参</a:t>
            </a:r>
            <a:r>
              <a:rPr lang="en-US" altLang="zh-CN" smtClean="0"/>
              <a:t>binaryData</a:t>
            </a:r>
            <a:r>
              <a:rPr lang="zh-CN" altLang="en-US" smtClean="0"/>
              <a:t>为设备发过来的</a:t>
            </a:r>
            <a:r>
              <a:rPr lang="en-US" altLang="zh-CN" smtClean="0"/>
              <a:t>CoAP</a:t>
            </a:r>
            <a:r>
              <a:rPr lang="zh-CN" altLang="en-US" smtClean="0"/>
              <a:t>报文的</a:t>
            </a:r>
            <a:r>
              <a:rPr lang="en-US" altLang="zh-CN" smtClean="0"/>
              <a:t>payload</a:t>
            </a:r>
            <a:r>
              <a:rPr lang="zh-CN" altLang="en-US" smtClean="0"/>
              <a:t>部分，</a:t>
            </a:r>
            <a:r>
              <a:rPr lang="en-US" altLang="zh-CN" smtClean="0"/>
              <a:t>Encode</a:t>
            </a:r>
            <a:r>
              <a:rPr lang="zh-CN" altLang="en-US" smtClean="0"/>
              <a:t>接口的入参是</a:t>
            </a:r>
            <a:r>
              <a:rPr lang="en-US" altLang="zh-CN" smtClean="0"/>
              <a:t>Json</a:t>
            </a:r>
            <a:r>
              <a:rPr lang="zh-CN" altLang="en-US" smtClean="0"/>
              <a:t>格式数据，是平台下发的消息或应答。</a:t>
            </a:r>
            <a:endParaRPr lang="en-US" altLang="zh-CN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29680096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738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设备上报数据时，如果“数据格式”为“二进制码流”，则该产品下需要进行编解码插件开发；如果“数据格式”为“</a:t>
            </a:r>
            <a:r>
              <a:rPr lang="en-US" altLang="zh-CN" smtClean="0"/>
              <a:t>JSON”</a:t>
            </a:r>
            <a:r>
              <a:rPr lang="zh-CN" altLang="en-US" smtClean="0"/>
              <a:t>，则该产品下不需要进行编解码插件开发。</a:t>
            </a:r>
          </a:p>
          <a:p>
            <a:r>
              <a:rPr lang="zh-CN" altLang="en-US" smtClean="0"/>
              <a:t>以</a:t>
            </a:r>
            <a:r>
              <a:rPr lang="en-US" altLang="zh-CN" smtClean="0"/>
              <a:t>NB-IoT</a:t>
            </a:r>
            <a:r>
              <a:rPr lang="zh-CN" altLang="en-US" smtClean="0"/>
              <a:t>场景为例，</a:t>
            </a:r>
            <a:r>
              <a:rPr lang="en-US" altLang="zh-CN" smtClean="0"/>
              <a:t>NB-IoT</a:t>
            </a:r>
            <a:r>
              <a:rPr lang="zh-CN" altLang="en-US" smtClean="0"/>
              <a:t>设备和物联网平台之间采用</a:t>
            </a:r>
            <a:r>
              <a:rPr lang="en-US" altLang="zh-CN" smtClean="0"/>
              <a:t>CoAP</a:t>
            </a:r>
            <a:r>
              <a:rPr lang="zh-CN" altLang="en-US" smtClean="0"/>
              <a:t>协议通讯，</a:t>
            </a:r>
            <a:r>
              <a:rPr lang="en-US" altLang="zh-CN" smtClean="0"/>
              <a:t>CoAP</a:t>
            </a:r>
            <a:r>
              <a:rPr lang="zh-CN" altLang="en-US" smtClean="0"/>
              <a:t>消息的</a:t>
            </a:r>
            <a:r>
              <a:rPr lang="en-US" altLang="zh-CN" smtClean="0"/>
              <a:t>payload</a:t>
            </a:r>
            <a:r>
              <a:rPr lang="zh-CN" altLang="en-US" smtClean="0"/>
              <a:t>为应用层数据，应用层数据的格式由设备自行定义。由于</a:t>
            </a:r>
            <a:r>
              <a:rPr lang="en-US" altLang="zh-CN" smtClean="0"/>
              <a:t>NB-IoT</a:t>
            </a:r>
            <a:r>
              <a:rPr lang="zh-CN" altLang="en-US" smtClean="0"/>
              <a:t>设备一般对省电要求较高，所以应用层数据一般不采用流行的</a:t>
            </a:r>
            <a:r>
              <a:rPr lang="en-US" altLang="zh-CN" smtClean="0"/>
              <a:t>JSON</a:t>
            </a:r>
            <a:r>
              <a:rPr lang="zh-CN" altLang="en-US" smtClean="0"/>
              <a:t>格式，而是采用二进制格式。但是，物联网平台与应用侧使用</a:t>
            </a:r>
            <a:r>
              <a:rPr lang="en-US" altLang="zh-CN" smtClean="0"/>
              <a:t>json</a:t>
            </a:r>
            <a:r>
              <a:rPr lang="zh-CN" altLang="en-US" smtClean="0"/>
              <a:t>格式进行通信。因此，开发者需要开发编码插件，供物联网平台调用，以完成二进制格式和</a:t>
            </a:r>
            <a:r>
              <a:rPr lang="en-US" altLang="zh-CN" smtClean="0"/>
              <a:t>JSON</a:t>
            </a:r>
            <a:r>
              <a:rPr lang="zh-CN" altLang="en-US" smtClean="0"/>
              <a:t>格式的转换。</a:t>
            </a:r>
            <a:endParaRPr lang="en-US" altLang="zh-CN" smtClean="0"/>
          </a:p>
          <a:p>
            <a:r>
              <a:rPr lang="zh-CN" altLang="en-US" smtClean="0"/>
              <a:t>上行消息：解析</a:t>
            </a:r>
            <a:r>
              <a:rPr lang="en-US" altLang="zh-CN" smtClean="0"/>
              <a:t>CoAP</a:t>
            </a:r>
            <a:r>
              <a:rPr lang="zh-CN" altLang="en-US" smtClean="0"/>
              <a:t>报文得到应用层数据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zh-CN" altLang="en-US" smtClean="0">
                <a:sym typeface="Wingdings" panose="05000000000000000000" pitchFamily="2" charset="2"/>
              </a:rPr>
              <a:t>调用设备厂商的产品模型和插件解码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zh-CN" altLang="en-US" smtClean="0">
                <a:sym typeface="Wingdings" panose="05000000000000000000" pitchFamily="2" charset="2"/>
              </a:rPr>
              <a:t>消息送达应用平台。</a:t>
            </a:r>
            <a:endParaRPr lang="en-US" altLang="zh-CN" smtClean="0">
              <a:sym typeface="Wingdings" panose="05000000000000000000" pitchFamily="2" charset="2"/>
            </a:endParaRPr>
          </a:p>
          <a:p>
            <a:r>
              <a:rPr lang="zh-CN" altLang="en-US" smtClean="0">
                <a:sym typeface="Wingdings" panose="05000000000000000000" pitchFamily="2" charset="2"/>
              </a:rPr>
              <a:t>下行消息：下发消息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zh-CN" altLang="en-US" smtClean="0">
                <a:sym typeface="Wingdings" panose="05000000000000000000" pitchFamily="2" charset="2"/>
              </a:rPr>
              <a:t>调用设备厂商提供的产品模型和编解码插件编码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zh-CN" altLang="en-US" smtClean="0">
                <a:sym typeface="Wingdings" panose="05000000000000000000" pitchFamily="2" charset="2"/>
              </a:rPr>
              <a:t>组装</a:t>
            </a:r>
            <a:r>
              <a:rPr lang="en-US" altLang="zh-CN" smtClean="0">
                <a:sym typeface="Wingdings" panose="05000000000000000000" pitchFamily="2" charset="2"/>
              </a:rPr>
              <a:t>CoAP</a:t>
            </a:r>
            <a:r>
              <a:rPr lang="zh-CN" altLang="en-US" smtClean="0">
                <a:sym typeface="Wingdings" panose="05000000000000000000" pitchFamily="2" charset="2"/>
              </a:rPr>
              <a:t>消息发送到设备。</a:t>
            </a:r>
            <a:endParaRPr lang="zh-CN" altLang="en-US" smtClean="0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1542881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057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当定义完一款产品模型后，在进行注册设备时，就可以使用在控制台上定义的产品模型。</a:t>
            </a:r>
            <a:endParaRPr lang="en-US" altLang="zh-CN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2809010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2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"/>
            <a:ext cx="12192000" cy="5602224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8" name="L 形 7"/>
          <p:cNvSpPr/>
          <p:nvPr userDrawn="1"/>
        </p:nvSpPr>
        <p:spPr>
          <a:xfrm rot="16200000" flipH="1">
            <a:off x="6634196" y="2578036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 defTabSz="914034">
              <a:lnSpc>
                <a:spcPts val="3439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</p:spPr>
        <p:txBody>
          <a:bodyPr vert="horz" lIns="0" tIns="0" rIns="0" bIns="0" rtlCol="0">
            <a:noAutofit/>
          </a:bodyPr>
          <a:lstStyle>
            <a:lvl1pPr marL="228600" indent="-228600">
              <a:buNone/>
              <a:defRPr lang="en-US" sz="14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90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  <a:prstGeom prst="rect">
            <a:avLst/>
          </a:prstGeo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39438183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38805676"/>
              </p:ext>
            </p:extLst>
          </p:nvPr>
        </p:nvGraphicFramePr>
        <p:xfrm>
          <a:off x="1007140" y="1398424"/>
          <a:ext cx="10194260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46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8564038"/>
              </p:ext>
            </p:extLst>
          </p:nvPr>
        </p:nvGraphicFramePr>
        <p:xfrm>
          <a:off x="1007140" y="2920836"/>
          <a:ext cx="10177327" cy="303847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76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969626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969626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969626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969626"/>
            <a:ext cx="208462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51779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51779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51779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481792"/>
            <a:ext cx="2056050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algn="l" defTabSz="1001223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499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修订记录</a:t>
            </a: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3998" i="0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本页不打印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402185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402185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402185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985848"/>
            <a:ext cx="2084625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48990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48990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48990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489904"/>
            <a:ext cx="20560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502996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502996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502996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5029964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042" y="549801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6170" y="549801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3619" y="549801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16775" y="5498016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897983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+mn-ea"/>
                <a:ea typeface="+mn-ea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+mn-ea"/>
                <a:ea typeface="+mn-ea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+mn-ea"/>
                <a:ea typeface="+mn-ea"/>
              </a:defRPr>
            </a:lvl3pPr>
            <a:lvl4pPr fontAlgn="ctr">
              <a:defRPr baseline="0">
                <a:latin typeface="+mn-ea"/>
                <a:ea typeface="+mn-ea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+mn-ea"/>
                <a:ea typeface="+mn-ea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17614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前言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053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#目标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eaLnBrk="1" fontAlgn="ctr" hangingPunct="1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+mn-ea"/>
                <a:ea typeface="+mn-ea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+mn-ea"/>
                <a:ea typeface="+mn-ea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+mn-ea"/>
                <a:ea typeface="+mn-ea"/>
              </a:defRPr>
            </a:lvl3pPr>
            <a:lvl4pPr fontAlgn="ctr">
              <a:defRPr baseline="0">
                <a:latin typeface="+mn-ea"/>
                <a:ea typeface="+mn-ea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+mn-ea"/>
                <a:ea typeface="+mn-ea"/>
              </a:defRPr>
            </a:lvl5pPr>
          </a:lstStyle>
          <a:p>
            <a:pPr eaLnBrk="1" hangingPunct="1"/>
            <a:r>
              <a:rPr lang="zh-CN" altLang="en-US" dirty="0" smtClean="0"/>
              <a:t>学完本课程后，您将能够：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2082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16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592998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#本节概述和学习目标(可选)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414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439735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  <a:endParaRPr lang="zh-CN" altLang="en-US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0247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6" y="1844675"/>
            <a:ext cx="10153650" cy="4068812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baseline="0">
                <a:latin typeface="+mn-ea"/>
                <a:ea typeface="+mn-ea"/>
                <a:cs typeface="Huawei Sans" panose="020C0503030203020204" pitchFamily="34" charset="0"/>
              </a:defRPr>
            </a:lvl1pPr>
            <a:lvl2pPr marL="744537" indent="-342900" algn="just" fontAlgn="ctr">
              <a:buSzPct val="100000"/>
              <a:buFont typeface="+mj-lt"/>
              <a:buAutoNum type="alphaUcPeriod"/>
              <a:defRPr sz="1800" baseline="0">
                <a:latin typeface="+mn-ea"/>
                <a:ea typeface="+mn-ea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cxnSp>
        <p:nvCxnSpPr>
          <p:cNvPr id="2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368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584088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思考题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67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 smtClean="0"/>
              <a:t>此版式用于每一节的小结</a:t>
            </a:r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本节小结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420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本章总结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35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cxnSp>
        <p:nvCxnSpPr>
          <p:cNvPr id="12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更多信息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38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6863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学习推荐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191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  <a:prstGeom prst="rect">
            <a:avLst/>
          </a:prstGeom>
        </p:spPr>
        <p:txBody>
          <a:bodyPr lIns="100800" tIns="50400" rIns="100800" bIns="50400" anchor="t" anchorCtr="0"/>
          <a:lstStyle>
            <a:lvl1pPr>
              <a:defRPr b="1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8064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  <a:prstGeom prst="rect">
            <a:avLst/>
          </a:prstGeom>
        </p:spPr>
        <p:txBody>
          <a:bodyPr lIns="100800" tIns="50400" rIns="100800" bIns="50400" anchor="t" anchorCtr="0"/>
          <a:lstStyle>
            <a:lvl1pPr>
              <a:defRPr b="1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  <a:prstGeom prst="rect">
            <a:avLst/>
          </a:prstGeo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5217399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prstGeom prst="rect">
            <a:avLst/>
          </a:prstGeo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  <a:prstGeom prst="rect">
            <a:avLst/>
          </a:prstGeo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=""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版权所有</a:t>
            </a:r>
            <a:r>
              <a:rPr lang="en-US" altLang="zh-CN" sz="1200" baseline="0"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© </a:t>
            </a:r>
            <a:r>
              <a:rPr lang="en-US" altLang="zh-CN" sz="1200" baseline="0" smtClean="0"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2020 </a:t>
            </a:r>
            <a:r>
              <a:rPr lang="zh-CN" altLang="en-US" sz="1200" baseline="0" dirty="0"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华为技术有限公司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889" y="251069"/>
            <a:ext cx="1965600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434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  <a:prstGeom prst="rect">
            <a:avLst/>
          </a:prstGeom>
        </p:spPr>
        <p:txBody>
          <a:bodyPr/>
          <a:lstStyle>
            <a:lvl1pPr algn="just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6218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  <a:prstGeom prst="rect">
            <a:avLst/>
          </a:prstGeo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67676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9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0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73087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5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6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50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  <a:prstGeom prst="rect">
            <a:avLst/>
          </a:prstGeom>
        </p:spPr>
        <p:txBody>
          <a:bodyPr/>
          <a:lstStyle>
            <a:lvl1pPr algn="just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2pPr>
            <a:lvl3pP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3pPr>
            <a:lvl4pP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4pPr>
            <a:lvl5pPr>
              <a:buNone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0567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#标题和内容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484312"/>
            <a:ext cx="10728326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16699121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4121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7782728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1364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608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 smtClean="0">
                <a:solidFill>
                  <a:schemeClr val="tx1"/>
                </a:solidFill>
              </a:rPr>
              <a:t>Thank you.</a:t>
            </a:r>
            <a:endParaRPr lang="en-US" sz="494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366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  <a:prstGeom prst="rect">
            <a:avLst/>
          </a:prstGeom>
        </p:spPr>
        <p:txBody>
          <a:bodyPr/>
          <a:lstStyle>
            <a:lvl1pPr algn="just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5785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  <a:prstGeom prst="rect">
            <a:avLst/>
          </a:prstGeo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65133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9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0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11056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  <a:prstGeom prst="rect">
            <a:avLst/>
          </a:prstGeom>
        </p:spPr>
        <p:txBody>
          <a:bodyPr/>
          <a:lstStyle>
            <a:lvl1pPr algn="just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7934556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238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9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0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05568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5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6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5812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  <a:prstGeom prst="rect">
            <a:avLst/>
          </a:prstGeom>
        </p:spPr>
        <p:txBody>
          <a:bodyPr/>
          <a:lstStyle>
            <a:lvl1pPr algn="just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2pPr>
            <a:lvl3pP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3pPr>
            <a:lvl4pP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4pPr>
            <a:lvl5pPr>
              <a:buNone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0168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5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6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060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2pPr>
            <a:lvl3pP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3pPr>
            <a:lvl4pP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4pPr>
            <a:lvl5pPr>
              <a:buNone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164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78317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EC310A-3496-465B-B3B3-E700BDA8494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CDD188-B841-4F2D-B0DD-37F672EC7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56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  <a:prstGeom prst="rect">
            <a:avLst/>
          </a:prstGeom>
        </p:spPr>
        <p:txBody>
          <a:bodyPr lIns="100800" tIns="50400" rIns="100800" bIns="50400" anchor="t" anchorCtr="0"/>
          <a:lstStyle>
            <a:lvl1pPr>
              <a:defRPr b="1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976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xmlns="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954" y="6270652"/>
            <a:ext cx="1981542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000" dirty="0"/>
              <a:t>Security Level:</a:t>
            </a:r>
            <a:endParaRPr lang="en-US" altLang="zh-CN" sz="10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89" y="5976169"/>
            <a:ext cx="2257507" cy="482533"/>
          </a:xfrm>
          <a:prstGeom prst="rect">
            <a:avLst/>
          </a:prstGeom>
        </p:spPr>
      </p:pic>
      <p:grpSp>
        <p:nvGrpSpPr>
          <p:cNvPr id="30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1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2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9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2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81" r:id="rId2"/>
    <p:sldLayoutId id="2147483882" r:id="rId3"/>
    <p:sldLayoutId id="2147483883" r:id="rId4"/>
    <p:sldLayoutId id="2147483886" r:id="rId5"/>
    <p:sldLayoutId id="2147483887" r:id="rId6"/>
    <p:sldLayoutId id="2147483888" r:id="rId7"/>
    <p:sldLayoutId id="2147483889" r:id="rId8"/>
    <p:sldLayoutId id="2147483891" r:id="rId9"/>
    <p:sldLayoutId id="21474838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748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orient="horz" pos="572" userDrawn="1">
          <p15:clr>
            <a:srgbClr val="F26B43"/>
          </p15:clr>
        </p15:guide>
        <p15:guide id="4" orient="horz" pos="123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+mn-ea"/>
                <a:ea typeface="+mn-ea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+mn-ea"/>
                <a:ea typeface="+mn-ea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+mn-ea"/>
              <a:ea typeface="+mn-ea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7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28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29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1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6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9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28" r:id="rId2"/>
    <p:sldLayoutId id="2147483844" r:id="rId3"/>
    <p:sldLayoutId id="2147483866" r:id="rId4"/>
    <p:sldLayoutId id="2147483846" r:id="rId5"/>
    <p:sldLayoutId id="2147483871" r:id="rId6"/>
    <p:sldLayoutId id="2147483836" r:id="rId7"/>
    <p:sldLayoutId id="2147483837" r:id="rId8"/>
    <p:sldLayoutId id="2147483838" r:id="rId9"/>
    <p:sldLayoutId id="2147483839" r:id="rId10"/>
    <p:sldLayoutId id="2147483876" r:id="rId11"/>
    <p:sldLayoutId id="2147483877" r:id="rId12"/>
    <p:sldLayoutId id="2147483901" r:id="rId13"/>
    <p:sldLayoutId id="2147483902" r:id="rId14"/>
    <p:sldLayoutId id="2147483903" r:id="rId15"/>
    <p:sldLayoutId id="2147483904" r:id="rId16"/>
    <p:sldLayoutId id="2147483905" r:id="rId17"/>
    <p:sldLayoutId id="2147483906" r:id="rId18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ctr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2" userDrawn="1">
          <p15:clr>
            <a:srgbClr val="F26B43"/>
          </p15:clr>
        </p15:guide>
        <p15:guide id="4" pos="7038" userDrawn="1">
          <p15:clr>
            <a:srgbClr val="F26B43"/>
          </p15:clr>
        </p15:guide>
        <p15:guide id="5" orient="horz" pos="2341" userDrawn="1">
          <p15:clr>
            <a:srgbClr val="F26B43"/>
          </p15:clr>
        </p15:guide>
        <p15:guide id="6" orient="horz" pos="3906" userDrawn="1">
          <p15:clr>
            <a:srgbClr val="F26B43"/>
          </p15:clr>
        </p15:guide>
        <p15:guide id="7" orient="horz" pos="1162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orient="horz" pos="731" userDrawn="1">
          <p15:clr>
            <a:srgbClr val="F26B43"/>
          </p15:clr>
        </p15:guide>
        <p15:guide id="10" orient="horz" pos="86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4131" y="457499"/>
            <a:ext cx="10726032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1484313"/>
            <a:ext cx="10728325" cy="44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9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9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69" r:id="rId2"/>
    <p:sldLayoutId id="2147483862" r:id="rId3"/>
    <p:sldLayoutId id="2147483870" r:id="rId4"/>
    <p:sldLayoutId id="2147483863" r:id="rId5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219">
          <p15:clr>
            <a:srgbClr val="F26B43"/>
          </p15:clr>
        </p15:guide>
        <p15:guide id="3" orient="horz" pos="278" userDrawn="1">
          <p15:clr>
            <a:srgbClr val="F26B43"/>
          </p15:clr>
        </p15:guide>
        <p15:guide id="4" orient="horz" pos="3906">
          <p15:clr>
            <a:srgbClr val="F26B43"/>
          </p15:clr>
        </p15:guide>
        <p15:guide id="6" pos="3840">
          <p15:clr>
            <a:srgbClr val="F26B43"/>
          </p15:clr>
        </p15:guide>
        <p15:guide id="7" pos="461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70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1" name="Text Placeholder 1">
            <a:extLst>
              <a:ext uri="{FF2B5EF4-FFF2-40B4-BE49-F238E27FC236}">
                <a16:creationId xmlns:a16="http://schemas.microsoft.com/office/drawing/2014/main" xmlns="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 smtClean="0">
                <a:solidFill>
                  <a:srgbClr val="1D1D1B"/>
                </a:solidFill>
                <a:latin typeface="+mj-lt"/>
              </a:rPr>
              <a:t>Copyright©2020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72" name="Subtitle 6">
            <a:extLst>
              <a:ext uri="{FF2B5EF4-FFF2-40B4-BE49-F238E27FC236}">
                <a16:creationId xmlns:a16="http://schemas.microsoft.com/office/drawing/2014/main" xmlns="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3" name="Subtitle 6">
            <a:extLst>
              <a:ext uri="{FF2B5EF4-FFF2-40B4-BE49-F238E27FC236}">
                <a16:creationId xmlns:a16="http://schemas.microsoft.com/office/drawing/2014/main" xmlns="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4998" b="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Huawei Sans" panose="020C0503030203020204" pitchFamily="34" charset="0"/>
        </a:defRPr>
      </a:lvl1pPr>
    </p:titleStyle>
    <p:bodyStyle>
      <a:lvl1pPr marL="0" indent="0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None/>
        <a:defRPr sz="1818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662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61" userDrawn="1">
          <p15:clr>
            <a:srgbClr val="F26B43"/>
          </p15:clr>
        </p15:guide>
        <p15:guide id="4" pos="7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IPIoT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3844032" y="1986796"/>
            <a:ext cx="2400507" cy="504887"/>
          </a:xfrm>
        </p:spPr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HCIP-IoT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NA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V2.5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</a:rPr>
              <a:t>唐妍</a:t>
            </a:r>
            <a:r>
              <a:rPr lang="en-US" altLang="zh-CN" smtClean="0">
                <a:latin typeface="+mn-lt"/>
                <a:ea typeface="+mn-ea"/>
              </a:rPr>
              <a:t>/tWX585717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2020.05.01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</a:rPr>
              <a:t>石嘉欣</a:t>
            </a:r>
            <a:r>
              <a:rPr lang="en-US" altLang="zh-CN">
                <a:latin typeface="+mn-lt"/>
                <a:ea typeface="+mn-ea"/>
              </a:rPr>
              <a:t>/s00417407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7"/>
          </p:nvPr>
        </p:nvSpPr>
        <p:spPr>
          <a:xfrm>
            <a:off x="6065045" y="4561079"/>
            <a:ext cx="3023155" cy="468052"/>
          </a:xfrm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970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</a:rPr>
              <a:t>自定义产品模型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</a:rPr>
              <a:t>在产品详情的功能定义页面，单击“自定义功能”，配置产品的服务</a:t>
            </a:r>
            <a:r>
              <a:rPr lang="zh-CN" altLang="en-US" smtClean="0">
                <a:latin typeface="+mn-lt"/>
                <a:ea typeface="+mn-ea"/>
              </a:rPr>
              <a:t>。</a:t>
            </a:r>
            <a:endParaRPr lang="zh-CN" altLang="en-US">
              <a:latin typeface="+mn-lt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156" y="1650349"/>
            <a:ext cx="7204172" cy="44507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2486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新增属性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660" y="1294238"/>
            <a:ext cx="5772150" cy="4829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657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配置属性各项参数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 b="1">
                <a:solidFill>
                  <a:srgbClr val="C7000B"/>
                </a:solidFill>
                <a:latin typeface="+mn-lt"/>
                <a:ea typeface="+mn-ea"/>
              </a:rPr>
              <a:t>属性名称</a:t>
            </a:r>
            <a:r>
              <a:rPr lang="zh-CN" altLang="en-US" sz="1400">
                <a:latin typeface="+mn-lt"/>
                <a:ea typeface="+mn-ea"/>
              </a:rPr>
              <a:t>：首位必须为字母，建议采用驼峰形式，如</a:t>
            </a:r>
            <a:r>
              <a:rPr lang="en-US" altLang="zh-CN" sz="1400">
                <a:latin typeface="+mn-lt"/>
                <a:ea typeface="+mn-ea"/>
              </a:rPr>
              <a:t>batteryLevel</a:t>
            </a:r>
            <a:r>
              <a:rPr lang="zh-CN" altLang="en-US" sz="1400">
                <a:latin typeface="+mn-lt"/>
                <a:ea typeface="+mn-ea"/>
              </a:rPr>
              <a:t>、</a:t>
            </a:r>
            <a:r>
              <a:rPr lang="en-US" altLang="zh-CN" sz="1400">
                <a:latin typeface="+mn-lt"/>
                <a:ea typeface="+mn-ea"/>
              </a:rPr>
              <a:t>internalTemperature</a:t>
            </a:r>
            <a:r>
              <a:rPr lang="zh-CN" altLang="en-US" sz="1400">
                <a:latin typeface="+mn-lt"/>
                <a:ea typeface="+mn-ea"/>
              </a:rPr>
              <a:t>。</a:t>
            </a:r>
          </a:p>
          <a:p>
            <a:r>
              <a:rPr lang="zh-CN" altLang="en-US" sz="1600" b="1">
                <a:solidFill>
                  <a:srgbClr val="C7000B"/>
                </a:solidFill>
                <a:latin typeface="+mn-lt"/>
                <a:ea typeface="+mn-ea"/>
              </a:rPr>
              <a:t>必选</a:t>
            </a:r>
            <a:r>
              <a:rPr lang="zh-CN" altLang="en-US" sz="1400">
                <a:latin typeface="+mn-lt"/>
                <a:ea typeface="+mn-ea"/>
              </a:rPr>
              <a:t>：设备上报的这个属性是不是必选。</a:t>
            </a:r>
          </a:p>
          <a:p>
            <a:r>
              <a:rPr lang="zh-CN" altLang="en-US" sz="1600" b="1">
                <a:solidFill>
                  <a:srgbClr val="C7000B"/>
                </a:solidFill>
                <a:latin typeface="+mn-lt"/>
                <a:ea typeface="+mn-ea"/>
              </a:rPr>
              <a:t>数据类型</a:t>
            </a:r>
            <a:r>
              <a:rPr lang="zh-CN" altLang="en-US" sz="1400">
                <a:latin typeface="+mn-lt"/>
                <a:ea typeface="+mn-ea"/>
              </a:rPr>
              <a:t>：配置可参考如下原则：</a:t>
            </a:r>
          </a:p>
          <a:p>
            <a:pPr lvl="1"/>
            <a:r>
              <a:rPr lang="en-US" altLang="zh-CN" sz="1400" b="1">
                <a:solidFill>
                  <a:srgbClr val="C7000B"/>
                </a:solidFill>
                <a:latin typeface="+mn-lt"/>
                <a:ea typeface="+mn-ea"/>
              </a:rPr>
              <a:t>int</a:t>
            </a:r>
            <a:r>
              <a:rPr lang="zh-CN" altLang="en-US" sz="1400">
                <a:latin typeface="+mn-lt"/>
                <a:ea typeface="+mn-ea"/>
              </a:rPr>
              <a:t>：当上报的数据为整数或布尔值时，可以配置为此类型。</a:t>
            </a:r>
          </a:p>
          <a:p>
            <a:pPr lvl="1"/>
            <a:r>
              <a:rPr lang="en-US" altLang="zh-CN" sz="1400" b="1">
                <a:solidFill>
                  <a:srgbClr val="C7000B"/>
                </a:solidFill>
                <a:latin typeface="+mn-lt"/>
                <a:ea typeface="+mn-ea"/>
              </a:rPr>
              <a:t>decimal</a:t>
            </a:r>
            <a:r>
              <a:rPr lang="zh-CN" altLang="en-US" sz="1400">
                <a:latin typeface="+mn-lt"/>
                <a:ea typeface="+mn-ea"/>
              </a:rPr>
              <a:t>：当上报的数据为小数时，可以配置为此类型。配置“经纬度”属性时，数据类型建议</a:t>
            </a:r>
            <a:r>
              <a:rPr lang="zh-CN" altLang="en-US" sz="1400" smtClean="0">
                <a:latin typeface="+mn-lt"/>
                <a:ea typeface="+mn-ea"/>
              </a:rPr>
              <a:t>使用</a:t>
            </a:r>
            <a:r>
              <a:rPr lang="en-US" altLang="zh-CN" sz="1400" smtClean="0">
                <a:latin typeface="+mn-lt"/>
                <a:ea typeface="+mn-ea"/>
              </a:rPr>
              <a:t>”decimal</a:t>
            </a:r>
            <a:r>
              <a:rPr lang="en-US" altLang="zh-CN" sz="1400">
                <a:latin typeface="+mn-lt"/>
                <a:ea typeface="+mn-ea"/>
              </a:rPr>
              <a:t>”</a:t>
            </a:r>
            <a:r>
              <a:rPr lang="zh-CN" altLang="en-US" sz="1400">
                <a:latin typeface="+mn-lt"/>
                <a:ea typeface="+mn-ea"/>
              </a:rPr>
              <a:t>。</a:t>
            </a:r>
          </a:p>
          <a:p>
            <a:pPr lvl="1"/>
            <a:r>
              <a:rPr lang="en-US" altLang="zh-CN" sz="1400" b="1">
                <a:solidFill>
                  <a:srgbClr val="C7000B"/>
                </a:solidFill>
                <a:latin typeface="+mn-lt"/>
                <a:ea typeface="+mn-ea"/>
              </a:rPr>
              <a:t>string</a:t>
            </a:r>
            <a:r>
              <a:rPr lang="zh-CN" altLang="en-US" sz="1400">
                <a:latin typeface="+mn-lt"/>
                <a:ea typeface="+mn-ea"/>
              </a:rPr>
              <a:t>：当上报的数据为字符串、枚举值或布尔值时，可以配置为此类型。如果为枚举值或布尔值，值之间需要用英文逗号</a:t>
            </a:r>
            <a:r>
              <a:rPr lang="zh-CN" altLang="en-US" sz="1400" smtClean="0">
                <a:latin typeface="+mn-lt"/>
                <a:ea typeface="+mn-ea"/>
              </a:rPr>
              <a:t>（</a:t>
            </a:r>
            <a:r>
              <a:rPr lang="en-US" altLang="zh-CN" sz="1400" smtClean="0">
                <a:latin typeface="+mn-lt"/>
                <a:ea typeface="+mn-ea"/>
              </a:rPr>
              <a:t>”,”</a:t>
            </a:r>
            <a:r>
              <a:rPr lang="zh-CN" altLang="en-US" sz="1400">
                <a:latin typeface="+mn-lt"/>
                <a:ea typeface="+mn-ea"/>
              </a:rPr>
              <a:t>）分隔。</a:t>
            </a:r>
          </a:p>
          <a:p>
            <a:pPr lvl="1"/>
            <a:r>
              <a:rPr lang="en-US" altLang="zh-CN" sz="1400" b="1">
                <a:solidFill>
                  <a:srgbClr val="C7000B"/>
                </a:solidFill>
                <a:latin typeface="+mn-lt"/>
                <a:ea typeface="+mn-ea"/>
              </a:rPr>
              <a:t>DateTime</a:t>
            </a:r>
            <a:r>
              <a:rPr lang="zh-CN" altLang="en-US" sz="1400">
                <a:latin typeface="+mn-lt"/>
                <a:ea typeface="+mn-ea"/>
              </a:rPr>
              <a:t>：当上报的数据为日期时，可以配置为此类型。</a:t>
            </a:r>
          </a:p>
          <a:p>
            <a:pPr lvl="1"/>
            <a:r>
              <a:rPr lang="en-US" altLang="zh-CN" sz="1400" b="1">
                <a:solidFill>
                  <a:srgbClr val="C7000B"/>
                </a:solidFill>
                <a:latin typeface="+mn-lt"/>
                <a:ea typeface="+mn-ea"/>
              </a:rPr>
              <a:t>jsonObject</a:t>
            </a:r>
            <a:r>
              <a:rPr lang="zh-CN" altLang="en-US" sz="1400">
                <a:latin typeface="+mn-lt"/>
                <a:ea typeface="+mn-ea"/>
              </a:rPr>
              <a:t>：当上报的数据为</a:t>
            </a:r>
            <a:r>
              <a:rPr lang="en-US" altLang="zh-CN" sz="1400">
                <a:latin typeface="+mn-lt"/>
                <a:ea typeface="+mn-ea"/>
              </a:rPr>
              <a:t>json</a:t>
            </a:r>
            <a:r>
              <a:rPr lang="zh-CN" altLang="en-US" sz="1400">
                <a:latin typeface="+mn-lt"/>
                <a:ea typeface="+mn-ea"/>
              </a:rPr>
              <a:t>结构体时，可以配置为此类型。</a:t>
            </a:r>
          </a:p>
          <a:p>
            <a:r>
              <a:rPr lang="zh-CN" altLang="en-US" sz="1600" b="1">
                <a:solidFill>
                  <a:srgbClr val="C7000B"/>
                </a:solidFill>
                <a:latin typeface="+mn-lt"/>
                <a:ea typeface="+mn-ea"/>
              </a:rPr>
              <a:t>访问权限</a:t>
            </a:r>
            <a:r>
              <a:rPr lang="zh-CN" altLang="en-US" sz="1400">
                <a:latin typeface="+mn-lt"/>
                <a:ea typeface="+mn-ea"/>
              </a:rPr>
              <a:t>：设置应用服务器通过接口访问数据的模式：</a:t>
            </a:r>
          </a:p>
          <a:p>
            <a:pPr lvl="1"/>
            <a:r>
              <a:rPr lang="zh-CN" altLang="en-US" sz="1400" b="1">
                <a:latin typeface="+mn-lt"/>
                <a:ea typeface="+mn-ea"/>
              </a:rPr>
              <a:t>可读</a:t>
            </a:r>
            <a:r>
              <a:rPr lang="zh-CN" altLang="en-US" sz="1400">
                <a:latin typeface="+mn-lt"/>
                <a:ea typeface="+mn-ea"/>
              </a:rPr>
              <a:t>：通过接口可以查询该属性。</a:t>
            </a:r>
          </a:p>
          <a:p>
            <a:pPr lvl="1"/>
            <a:r>
              <a:rPr lang="zh-CN" altLang="en-US" sz="1400" b="1">
                <a:latin typeface="+mn-lt"/>
                <a:ea typeface="+mn-ea"/>
              </a:rPr>
              <a:t>可写</a:t>
            </a:r>
            <a:r>
              <a:rPr lang="zh-CN" altLang="en-US" sz="1400">
                <a:latin typeface="+mn-lt"/>
                <a:ea typeface="+mn-ea"/>
              </a:rPr>
              <a:t>：通过接口可以修改该属性值。</a:t>
            </a:r>
          </a:p>
          <a:p>
            <a:pPr lvl="1"/>
            <a:r>
              <a:rPr lang="zh-CN" altLang="en-US" sz="1400" b="1">
                <a:latin typeface="+mn-lt"/>
                <a:ea typeface="+mn-ea"/>
              </a:rPr>
              <a:t>可执行</a:t>
            </a:r>
            <a:r>
              <a:rPr lang="zh-CN" altLang="en-US" sz="1400">
                <a:latin typeface="+mn-lt"/>
                <a:ea typeface="+mn-ea"/>
              </a:rPr>
              <a:t>：应用服务器订阅了数据变化通知后，设备上报了属性，应用服务器会收到推送通知。</a:t>
            </a:r>
          </a:p>
          <a:p>
            <a:endParaRPr lang="zh-CN" altLang="en-US" sz="14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8167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</a:rPr>
              <a:t>离线开发产品模型</a:t>
            </a:r>
            <a:endParaRPr lang="zh-CN" altLang="en-US" dirty="0">
              <a:latin typeface="+mn-lt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63452" y="1506577"/>
            <a:ext cx="10158134" cy="4373547"/>
            <a:chOff x="986464" y="1709778"/>
            <a:chExt cx="7277814" cy="3447181"/>
          </a:xfrm>
        </p:grpSpPr>
        <p:sp>
          <p:nvSpPr>
            <p:cNvPr id="4" name="文本框 3"/>
            <p:cNvSpPr txBox="1"/>
            <p:nvPr/>
          </p:nvSpPr>
          <p:spPr bwMode="auto">
            <a:xfrm>
              <a:off x="1287073" y="1709778"/>
              <a:ext cx="2646293" cy="249377"/>
            </a:xfrm>
            <a:prstGeom prst="rect">
              <a:avLst/>
            </a:prstGeom>
            <a:noFill/>
            <a:ln w="19050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b="1" dirty="0" err="1" smtClean="0">
                  <a:solidFill>
                    <a:srgbClr val="C7000B"/>
                  </a:solidFill>
                  <a:cs typeface="Times New Roman" panose="02020603050405020304" pitchFamily="18" charset="0"/>
                </a:rPr>
                <a:t>deviceType_manufacturerId_model</a:t>
              </a:r>
              <a:endParaRPr lang="zh-CN" altLang="en-US" sz="1400" dirty="0" smtClean="0">
                <a:solidFill>
                  <a:srgbClr val="C7000B"/>
                </a:solidFill>
                <a:cs typeface="Arial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 bwMode="auto">
            <a:xfrm>
              <a:off x="3031022" y="2136989"/>
              <a:ext cx="832582" cy="249377"/>
            </a:xfrm>
            <a:prstGeom prst="rect">
              <a:avLst/>
            </a:prstGeom>
            <a:noFill/>
            <a:ln w="19050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zh-CN" altLang="en-US" sz="1400" kern="100" smtClean="0">
                  <a:cs typeface="Times New Roman" panose="02020603050405020304" pitchFamily="18" charset="0"/>
                </a:rPr>
                <a:t>产品模型</a:t>
              </a:r>
              <a:endParaRPr lang="zh-CN" altLang="en-US" sz="1400" kern="100" dirty="0"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115709" y="2490477"/>
              <a:ext cx="1625321" cy="242586"/>
            </a:xfrm>
            <a:prstGeom prst="rect">
              <a:avLst/>
            </a:prstGeom>
            <a:ln w="19050">
              <a:solidFill>
                <a:srgbClr val="00B0F0"/>
              </a:solidFill>
            </a:ln>
          </p:spPr>
          <p:txBody>
            <a:bodyPr wrap="none">
              <a:spAutoFit/>
            </a:bodyPr>
            <a:lstStyle/>
            <a:p>
              <a:pPr algn="ctr" defTabSz="1001649" eaLnBrk="0" hangingPunct="0"/>
              <a:r>
                <a:rPr lang="en-US" altLang="zh-CN" sz="1400" kern="100" dirty="0">
                  <a:cs typeface="Times New Roman" panose="02020603050405020304" pitchFamily="18" charset="0"/>
                </a:rPr>
                <a:t>devicetype-capability.json</a:t>
              </a:r>
              <a:endParaRPr lang="zh-CN" altLang="en-US" sz="1400" kern="100" dirty="0"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 bwMode="auto">
            <a:xfrm>
              <a:off x="3031022" y="2886521"/>
              <a:ext cx="845477" cy="249377"/>
            </a:xfrm>
            <a:prstGeom prst="rect">
              <a:avLst/>
            </a:prstGeom>
            <a:noFill/>
            <a:ln w="19050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en-US" altLang="zh-CN" sz="1400" kern="100" dirty="0">
                  <a:cs typeface="Times New Roman" panose="02020603050405020304" pitchFamily="18" charset="0"/>
                </a:rPr>
                <a:t>service</a:t>
              </a:r>
              <a:endParaRPr lang="zh-CN" altLang="en-US" sz="1400" kern="100" dirty="0"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 bwMode="auto">
            <a:xfrm>
              <a:off x="3859473" y="4907582"/>
              <a:ext cx="1160916" cy="2493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CN" sz="1400" kern="100" dirty="0" smtClean="0">
                  <a:solidFill>
                    <a:srgbClr val="C7000B"/>
                  </a:solidFill>
                  <a:cs typeface="Times New Roman" panose="02020603050405020304" pitchFamily="18" charset="0"/>
                </a:rPr>
                <a:t>……</a:t>
              </a:r>
              <a:endParaRPr lang="zh-CN" altLang="en-US" sz="1400" kern="100" dirty="0">
                <a:solidFill>
                  <a:srgbClr val="C7000B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 bwMode="auto">
            <a:xfrm>
              <a:off x="3861665" y="4139681"/>
              <a:ext cx="1153056" cy="249377"/>
            </a:xfrm>
            <a:prstGeom prst="rect">
              <a:avLst/>
            </a:prstGeom>
            <a:noFill/>
            <a:ln w="19050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1400" b="1" kern="100" dirty="0" smtClean="0">
                  <a:solidFill>
                    <a:srgbClr val="C7000B"/>
                  </a:solidFill>
                  <a:cs typeface="Times New Roman" panose="02020603050405020304" pitchFamily="18" charset="0"/>
                </a:rPr>
                <a:t>serviceId2</a:t>
              </a:r>
              <a:endParaRPr lang="zh-CN" altLang="en-US" sz="1400" kern="100" dirty="0">
                <a:solidFill>
                  <a:srgbClr val="C7000B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 bwMode="auto">
            <a:xfrm>
              <a:off x="4923477" y="4492549"/>
              <a:ext cx="845477" cy="249377"/>
            </a:xfrm>
            <a:prstGeom prst="rect">
              <a:avLst/>
            </a:prstGeom>
            <a:noFill/>
            <a:ln w="19050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zh-CN" altLang="en-US" sz="1400" kern="100" smtClean="0">
                  <a:cs typeface="Times New Roman" panose="02020603050405020304" pitchFamily="18" charset="0"/>
                </a:rPr>
                <a:t>产品模型</a:t>
              </a:r>
              <a:endParaRPr lang="zh-CN" altLang="en-US" sz="1400" kern="100" dirty="0"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06292" y="4812622"/>
              <a:ext cx="1654033" cy="242586"/>
            </a:xfrm>
            <a:prstGeom prst="rect">
              <a:avLst/>
            </a:prstGeom>
            <a:ln w="19050">
              <a:solidFill>
                <a:srgbClr val="00B0F0"/>
              </a:solidFill>
            </a:ln>
          </p:spPr>
          <p:txBody>
            <a:bodyPr wrap="none">
              <a:spAutoFit/>
            </a:bodyPr>
            <a:lstStyle/>
            <a:p>
              <a:pPr algn="ctr" defTabSz="1001649" eaLnBrk="0" hangingPunct="0"/>
              <a:r>
                <a:rPr lang="en-US" altLang="zh-CN" sz="1400" kern="100" dirty="0">
                  <a:cs typeface="Times New Roman" panose="02020603050405020304" pitchFamily="18" charset="0"/>
                </a:rPr>
                <a:t>servicetype-capability.json</a:t>
              </a:r>
              <a:endParaRPr lang="zh-CN" altLang="en-US" sz="1400" kern="100" dirty="0"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 bwMode="auto">
            <a:xfrm>
              <a:off x="3863604" y="3247086"/>
              <a:ext cx="1167043" cy="249377"/>
            </a:xfrm>
            <a:prstGeom prst="rect">
              <a:avLst/>
            </a:prstGeom>
            <a:noFill/>
            <a:ln w="19050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1400" b="1" kern="100" dirty="0" smtClean="0">
                  <a:solidFill>
                    <a:srgbClr val="C7000B"/>
                  </a:solidFill>
                  <a:cs typeface="Times New Roman" panose="02020603050405020304" pitchFamily="18" charset="0"/>
                </a:rPr>
                <a:t>serviceId1</a:t>
              </a:r>
              <a:endParaRPr lang="zh-CN" altLang="en-US" sz="1400" kern="100" dirty="0">
                <a:solidFill>
                  <a:srgbClr val="C7000B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 bwMode="auto">
            <a:xfrm>
              <a:off x="4923477" y="3616445"/>
              <a:ext cx="845477" cy="249377"/>
            </a:xfrm>
            <a:prstGeom prst="rect">
              <a:avLst/>
            </a:prstGeom>
            <a:noFill/>
            <a:ln w="19050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zh-CN" altLang="en-US" sz="1400" kern="100" smtClean="0">
                  <a:cs typeface="Times New Roman" panose="02020603050405020304" pitchFamily="18" charset="0"/>
                </a:rPr>
                <a:t>产品模型</a:t>
              </a:r>
              <a:endParaRPr lang="zh-CN" altLang="en-US" sz="1400" kern="100" dirty="0"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073016" y="3954646"/>
              <a:ext cx="1654033" cy="242586"/>
            </a:xfrm>
            <a:prstGeom prst="rect">
              <a:avLst/>
            </a:prstGeom>
            <a:ln w="19050">
              <a:solidFill>
                <a:srgbClr val="00B0F0"/>
              </a:solidFill>
            </a:ln>
          </p:spPr>
          <p:txBody>
            <a:bodyPr wrap="none">
              <a:spAutoFit/>
            </a:bodyPr>
            <a:lstStyle/>
            <a:p>
              <a:pPr algn="ctr" defTabSz="1001649" eaLnBrk="0" hangingPunct="0"/>
              <a:r>
                <a:rPr lang="en-US" altLang="zh-CN" sz="1400" kern="100" dirty="0">
                  <a:cs typeface="Times New Roman" panose="02020603050405020304" pitchFamily="18" charset="0"/>
                </a:rPr>
                <a:t>servicetype-capability.json</a:t>
              </a:r>
              <a:endParaRPr lang="zh-CN" altLang="en-US" sz="1400" kern="100" dirty="0"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 bwMode="auto">
            <a:xfrm>
              <a:off x="986464" y="3585683"/>
              <a:ext cx="2160240" cy="1268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marL="285750" indent="-285750" defTabSz="1001649" eaLnBrk="0" hangingPunct="0">
                <a:buClr>
                  <a:schemeClr val="bg1">
                    <a:lumMod val="50000"/>
                  </a:schemeClr>
                </a:buClr>
                <a:buSzPct val="60000"/>
                <a:buFont typeface="Wingdings" panose="05000000000000000000" pitchFamily="2" charset="2"/>
                <a:buChar char="l"/>
              </a:pPr>
              <a:r>
                <a:rPr lang="zh-CN" altLang="en-US" sz="1400" dirty="0" smtClean="0">
                  <a:solidFill>
                    <a:srgbClr val="000000"/>
                  </a:solidFill>
                  <a:cs typeface="Arial" pitchFamily="34" charset="0"/>
                </a:rPr>
                <a:t>红色</a:t>
              </a:r>
              <a:r>
                <a:rPr lang="zh-CN" altLang="en-US" sz="1400" dirty="0">
                  <a:solidFill>
                    <a:srgbClr val="000000"/>
                  </a:solidFill>
                  <a:cs typeface="Arial" pitchFamily="34" charset="0"/>
                </a:rPr>
                <a:t>加粗</a:t>
              </a:r>
              <a:r>
                <a:rPr lang="zh-CN" altLang="en-US" sz="1400" dirty="0" smtClean="0">
                  <a:solidFill>
                    <a:srgbClr val="000000"/>
                  </a:solidFill>
                  <a:cs typeface="Arial" pitchFamily="34" charset="0"/>
                </a:rPr>
                <a:t>字体部分：</a:t>
              </a:r>
              <a:endParaRPr lang="en-US" altLang="zh-CN" sz="1400" dirty="0">
                <a:solidFill>
                  <a:srgbClr val="000000"/>
                </a:solidFill>
                <a:cs typeface="Arial" pitchFamily="34" charset="0"/>
              </a:endParaRPr>
            </a:p>
            <a:p>
              <a:pPr defTabSz="1001649" eaLnBrk="0" hangingPunct="0"/>
              <a:r>
                <a:rPr lang="zh-CN" altLang="en-US" sz="1400" dirty="0" smtClean="0">
                  <a:solidFill>
                    <a:srgbClr val="000000"/>
                  </a:solidFill>
                  <a:cs typeface="Arial" pitchFamily="34" charset="0"/>
                </a:rPr>
                <a:t>文件夹名称，需要根据实际情况，进行修改。</a:t>
              </a:r>
              <a:endParaRPr lang="en-US" altLang="zh-CN" sz="1400" dirty="0" smtClean="0">
                <a:solidFill>
                  <a:srgbClr val="000000"/>
                </a:solidFill>
                <a:cs typeface="Arial" pitchFamily="34" charset="0"/>
              </a:endParaRPr>
            </a:p>
            <a:p>
              <a:pPr defTabSz="1001649" eaLnBrk="0" hangingPunct="0"/>
              <a:endParaRPr lang="en-US" altLang="zh-CN" sz="1400" dirty="0">
                <a:solidFill>
                  <a:srgbClr val="000000"/>
                </a:solidFill>
                <a:cs typeface="Arial" pitchFamily="34" charset="0"/>
              </a:endParaRPr>
            </a:p>
            <a:p>
              <a:pPr marL="285750" indent="-285750" defTabSz="1001649" eaLnBrk="0" hangingPunct="0">
                <a:buClr>
                  <a:schemeClr val="bg1">
                    <a:lumMod val="50000"/>
                  </a:schemeClr>
                </a:buClr>
                <a:buSzPct val="60000"/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rgbClr val="000000"/>
                  </a:solidFill>
                  <a:cs typeface="Arial" pitchFamily="34" charset="0"/>
                </a:rPr>
                <a:t>黑色字体部分</a:t>
              </a:r>
              <a:r>
                <a:rPr lang="zh-CN" altLang="en-US" sz="1400" dirty="0" smtClean="0">
                  <a:solidFill>
                    <a:srgbClr val="000000"/>
                  </a:solidFill>
                  <a:cs typeface="Arial" pitchFamily="34" charset="0"/>
                </a:rPr>
                <a:t>：</a:t>
              </a:r>
              <a:endParaRPr lang="en-US" altLang="zh-CN" sz="1400" dirty="0" smtClean="0">
                <a:solidFill>
                  <a:srgbClr val="000000"/>
                </a:solidFill>
                <a:cs typeface="Arial" pitchFamily="34" charset="0"/>
              </a:endParaRPr>
            </a:p>
            <a:p>
              <a:pPr defTabSz="1001649" eaLnBrk="0" hangingPunct="0"/>
              <a:r>
                <a:rPr lang="zh-CN" altLang="en-US" sz="1400" dirty="0" smtClean="0">
                  <a:solidFill>
                    <a:srgbClr val="000000"/>
                  </a:solidFill>
                  <a:cs typeface="Arial" pitchFamily="34" charset="0"/>
                </a:rPr>
                <a:t>文件夹和文件的名称，不可修改，使用固定值。</a:t>
              </a:r>
            </a:p>
          </p:txBody>
        </p:sp>
        <p:cxnSp>
          <p:nvCxnSpPr>
            <p:cNvPr id="16" name="肘形连接符 15"/>
            <p:cNvCxnSpPr>
              <a:stCxn id="4" idx="2"/>
              <a:endCxn id="5" idx="1"/>
            </p:cNvCxnSpPr>
            <p:nvPr/>
          </p:nvCxnSpPr>
          <p:spPr bwMode="auto">
            <a:xfrm rot="16200000" flipH="1">
              <a:off x="2669360" y="1900015"/>
              <a:ext cx="302523" cy="420802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肘形连接符 16"/>
            <p:cNvCxnSpPr>
              <a:stCxn id="5" idx="2"/>
              <a:endCxn id="6" idx="1"/>
            </p:cNvCxnSpPr>
            <p:nvPr/>
          </p:nvCxnSpPr>
          <p:spPr bwMode="auto">
            <a:xfrm rot="16200000" flipH="1">
              <a:off x="3668809" y="2164869"/>
              <a:ext cx="225404" cy="668396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肘形连接符 17"/>
            <p:cNvCxnSpPr>
              <a:stCxn id="4" idx="2"/>
              <a:endCxn id="7" idx="1"/>
            </p:cNvCxnSpPr>
            <p:nvPr/>
          </p:nvCxnSpPr>
          <p:spPr bwMode="auto">
            <a:xfrm rot="16200000" flipH="1">
              <a:off x="2294594" y="2274781"/>
              <a:ext cx="1052055" cy="420802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肘形连接符 18"/>
            <p:cNvCxnSpPr>
              <a:stCxn id="7" idx="2"/>
              <a:endCxn id="12" idx="1"/>
            </p:cNvCxnSpPr>
            <p:nvPr/>
          </p:nvCxnSpPr>
          <p:spPr bwMode="auto">
            <a:xfrm rot="16200000" flipH="1">
              <a:off x="3540744" y="3048914"/>
              <a:ext cx="235877" cy="409843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肘形连接符 19"/>
            <p:cNvCxnSpPr>
              <a:stCxn id="12" idx="2"/>
              <a:endCxn id="13" idx="1"/>
            </p:cNvCxnSpPr>
            <p:nvPr/>
          </p:nvCxnSpPr>
          <p:spPr bwMode="auto">
            <a:xfrm rot="16200000" flipH="1">
              <a:off x="4562967" y="3380622"/>
              <a:ext cx="244670" cy="476352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肘形连接符 20"/>
            <p:cNvCxnSpPr>
              <a:stCxn id="13" idx="2"/>
              <a:endCxn id="14" idx="1"/>
            </p:cNvCxnSpPr>
            <p:nvPr/>
          </p:nvCxnSpPr>
          <p:spPr bwMode="auto">
            <a:xfrm rot="16200000" flipH="1">
              <a:off x="5604557" y="3607480"/>
              <a:ext cx="210118" cy="726800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肘形连接符 21"/>
            <p:cNvCxnSpPr>
              <a:stCxn id="7" idx="2"/>
              <a:endCxn id="9" idx="1"/>
            </p:cNvCxnSpPr>
            <p:nvPr/>
          </p:nvCxnSpPr>
          <p:spPr bwMode="auto">
            <a:xfrm rot="16200000" flipH="1">
              <a:off x="3093477" y="3496181"/>
              <a:ext cx="1128471" cy="407904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肘形连接符 22"/>
            <p:cNvCxnSpPr>
              <a:stCxn id="9" idx="2"/>
              <a:endCxn id="10" idx="1"/>
            </p:cNvCxnSpPr>
            <p:nvPr/>
          </p:nvCxnSpPr>
          <p:spPr bwMode="auto">
            <a:xfrm rot="16200000" flipH="1">
              <a:off x="4566746" y="4260505"/>
              <a:ext cx="228180" cy="485284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肘形连接符 23"/>
            <p:cNvCxnSpPr>
              <a:stCxn id="10" idx="2"/>
              <a:endCxn id="11" idx="1"/>
            </p:cNvCxnSpPr>
            <p:nvPr/>
          </p:nvCxnSpPr>
          <p:spPr bwMode="auto">
            <a:xfrm rot="16200000" flipH="1">
              <a:off x="5630259" y="4457882"/>
              <a:ext cx="191989" cy="760076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肘形连接符 24"/>
            <p:cNvCxnSpPr>
              <a:stCxn id="7" idx="2"/>
              <a:endCxn id="8" idx="1"/>
            </p:cNvCxnSpPr>
            <p:nvPr/>
          </p:nvCxnSpPr>
          <p:spPr bwMode="auto">
            <a:xfrm rot="16200000" flipH="1">
              <a:off x="2708431" y="3881228"/>
              <a:ext cx="1896373" cy="405712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文本框 25"/>
            <p:cNvSpPr txBox="1"/>
            <p:nvPr/>
          </p:nvSpPr>
          <p:spPr bwMode="auto">
            <a:xfrm>
              <a:off x="6896126" y="1821981"/>
              <a:ext cx="1368152" cy="588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marL="285750" indent="-285750" defTabSz="1001649" eaLnBrk="0" hangingPunct="0">
                <a:buClr>
                  <a:srgbClr val="FFC000"/>
                </a:buClr>
                <a:buFont typeface="Wingdings" panose="05000000000000000000" pitchFamily="2" charset="2"/>
                <a:buChar char="p"/>
              </a:pPr>
              <a:r>
                <a:rPr lang="zh-CN" altLang="en-US" sz="1400" dirty="0" smtClean="0">
                  <a:solidFill>
                    <a:srgbClr val="000000"/>
                  </a:solidFill>
                  <a:cs typeface="Arial" pitchFamily="34" charset="0"/>
                </a:rPr>
                <a:t>文件夹</a:t>
              </a:r>
              <a:endParaRPr lang="en-US" altLang="zh-CN" sz="1400" dirty="0" smtClean="0">
                <a:solidFill>
                  <a:srgbClr val="000000"/>
                </a:solidFill>
                <a:cs typeface="Arial" pitchFamily="34" charset="0"/>
              </a:endParaRPr>
            </a:p>
            <a:p>
              <a:pPr defTabSz="1001649" eaLnBrk="0" hangingPunct="0"/>
              <a:endParaRPr lang="en-US" altLang="zh-CN" sz="1400" dirty="0">
                <a:solidFill>
                  <a:srgbClr val="000000"/>
                </a:solidFill>
                <a:cs typeface="Arial" pitchFamily="34" charset="0"/>
              </a:endParaRPr>
            </a:p>
            <a:p>
              <a:pPr marL="285750" indent="-285750" defTabSz="1001649" eaLnBrk="0" hangingPunct="0">
                <a:buClr>
                  <a:srgbClr val="00B0F0"/>
                </a:buClr>
                <a:buFont typeface="Wingdings" panose="05000000000000000000" pitchFamily="2" charset="2"/>
                <a:buChar char="p"/>
              </a:pPr>
              <a:r>
                <a:rPr lang="zh-CN" altLang="en-US" sz="1400" dirty="0" smtClean="0">
                  <a:solidFill>
                    <a:srgbClr val="000000"/>
                  </a:solidFill>
                  <a:cs typeface="Arial" pitchFamily="34" charset="0"/>
                </a:rPr>
                <a:t>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092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</a:rPr>
              <a:t>导出和导入产品模型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31838" y="1056217"/>
            <a:ext cx="10728326" cy="4879805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</a:rPr>
              <a:t>在“产品详情”界面，单击“导出模型”</a:t>
            </a:r>
            <a:r>
              <a:rPr lang="zh-CN" altLang="en-US" smtClean="0">
                <a:latin typeface="+mn-lt"/>
                <a:ea typeface="+mn-ea"/>
              </a:rPr>
              <a:t>，将</a:t>
            </a:r>
            <a:r>
              <a:rPr lang="zh-CN" altLang="en-US">
                <a:latin typeface="+mn-lt"/>
                <a:ea typeface="+mn-ea"/>
              </a:rPr>
              <a:t>产品模型下载到本地</a:t>
            </a:r>
            <a:r>
              <a:rPr lang="zh-CN" altLang="en-US" smtClean="0">
                <a:latin typeface="+mn-lt"/>
                <a:ea typeface="+mn-ea"/>
              </a:rPr>
              <a:t>。</a:t>
            </a:r>
            <a:endParaRPr lang="en-US" altLang="zh-CN" smtClean="0">
              <a:latin typeface="+mn-lt"/>
              <a:ea typeface="+mn-ea"/>
            </a:endParaRPr>
          </a:p>
          <a:p>
            <a:endParaRPr lang="zh-CN" altLang="en-US">
              <a:latin typeface="+mn-lt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676" y="2348880"/>
            <a:ext cx="7379674" cy="22280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6084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整体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方案介绍</a:t>
            </a:r>
            <a:endParaRPr lang="en-US" altLang="zh-CN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什么是产品模型？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zh-CN" altLang="en-US">
                <a:latin typeface="+mn-lt"/>
                <a:ea typeface="+mn-ea"/>
              </a:rPr>
              <a:t>什么是编解码插件</a:t>
            </a:r>
            <a:r>
              <a:rPr lang="zh-CN" altLang="en-US" smtClean="0">
                <a:latin typeface="+mn-lt"/>
                <a:ea typeface="+mn-ea"/>
              </a:rPr>
              <a:t>？</a:t>
            </a:r>
            <a:endParaRPr lang="en-US" altLang="zh-CN" b="1" smtClean="0">
              <a:latin typeface="+mn-lt"/>
              <a:ea typeface="+mn-ea"/>
            </a:endParaRPr>
          </a:p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北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向业务服务开发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北向接入机制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北向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API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介绍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61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</a:rPr>
              <a:t>编</a:t>
            </a:r>
            <a:r>
              <a:rPr lang="zh-CN" altLang="en-US" smtClean="0">
                <a:latin typeface="+mn-lt"/>
                <a:ea typeface="+mn-ea"/>
              </a:rPr>
              <a:t>解码插件</a:t>
            </a:r>
            <a:endParaRPr lang="zh-CN" altLang="en-US" dirty="0">
              <a:latin typeface="+mn-lt"/>
              <a:ea typeface="+mn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589941" y="1340768"/>
            <a:ext cx="9197820" cy="4320480"/>
            <a:chOff x="1590585" y="1340768"/>
            <a:chExt cx="9392344" cy="4680520"/>
          </a:xfrm>
        </p:grpSpPr>
        <p:sp>
          <p:nvSpPr>
            <p:cNvPr id="74" name="矩形 73"/>
            <p:cNvSpPr/>
            <p:nvPr/>
          </p:nvSpPr>
          <p:spPr bwMode="auto">
            <a:xfrm>
              <a:off x="3683732" y="1340768"/>
              <a:ext cx="6048671" cy="468052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800" dirty="0"/>
                <a:t>平台</a:t>
              </a:r>
              <a:endParaRPr kumimoji="0" lang="zh-C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1590585" y="2719929"/>
              <a:ext cx="1116124" cy="1196767"/>
              <a:chOff x="1520583" y="2637767"/>
              <a:chExt cx="1188132" cy="1295450"/>
            </a:xfrm>
          </p:grpSpPr>
          <p:sp>
            <p:nvSpPr>
              <p:cNvPr id="97" name="矩形 96"/>
              <p:cNvSpPr/>
              <p:nvPr/>
            </p:nvSpPr>
            <p:spPr bwMode="auto">
              <a:xfrm>
                <a:off x="1520583" y="2637767"/>
                <a:ext cx="1188132" cy="129545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200" b="1" smtClean="0"/>
                  <a:t>消</a:t>
                </a:r>
                <a:r>
                  <a:rPr kumimoji="0" lang="zh-CN" altLang="en-US" sz="12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息</a:t>
                </a:r>
                <a:endParaRPr kumimoji="0" lang="en-US" altLang="zh-CN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CN" smtClean="0"/>
              </a:p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CN" dirty="0" smtClean="0"/>
              </a:p>
              <a:p>
                <a:pPr marL="0" marR="0" indent="0" algn="ctr" defTabSz="914400" rtl="0" eaLnBrk="1" fontAlgn="t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设备</a:t>
                </a:r>
              </a:p>
            </p:txBody>
          </p:sp>
          <p:sp>
            <p:nvSpPr>
              <p:cNvPr id="98" name="圆角矩形标注 97"/>
              <p:cNvSpPr/>
              <p:nvPr/>
            </p:nvSpPr>
            <p:spPr bwMode="auto">
              <a:xfrm>
                <a:off x="1793522" y="3119144"/>
                <a:ext cx="576064" cy="288032"/>
              </a:xfrm>
              <a:prstGeom prst="wedgeRoundRectCallout">
                <a:avLst>
                  <a:gd name="adj1" fmla="val -37368"/>
                  <a:gd name="adj2" fmla="val 95569"/>
                  <a:gd name="adj3" fmla="val 16667"/>
                </a:avLst>
              </a:prstGeom>
              <a:solidFill>
                <a:srgbClr val="99CC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mtClean="0"/>
                  <a:t>…</a:t>
                </a:r>
                <a:endPara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76" name="矩形 75"/>
            <p:cNvSpPr/>
            <p:nvPr/>
          </p:nvSpPr>
          <p:spPr bwMode="auto">
            <a:xfrm>
              <a:off x="3971218" y="1448780"/>
              <a:ext cx="3636950" cy="4464496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  </a:t>
              </a:r>
              <a:endPara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      格式转换</a:t>
              </a:r>
              <a:endPara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1400" dirty="0"/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1400" dirty="0"/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1400" dirty="0"/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1400" dirty="0"/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映射</a:t>
              </a:r>
              <a:endPara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1400" dirty="0"/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1400" dirty="0"/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1400" dirty="0"/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1400" dirty="0"/>
            </a:p>
            <a:p>
              <a:pPr marL="0" marR="0" indent="0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/>
                <a:t>  </a:t>
              </a:r>
              <a:r>
                <a:rPr lang="en-US" altLang="zh-CN" sz="1400" dirty="0" smtClean="0"/>
                <a:t>   </a:t>
              </a: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通过消息流程编辑器生成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CIG Bundle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5241529" y="1636471"/>
              <a:ext cx="294736" cy="372559"/>
              <a:chOff x="5140097" y="1365119"/>
              <a:chExt cx="307221" cy="426103"/>
            </a:xfrm>
            <a:solidFill>
              <a:schemeClr val="tx1"/>
            </a:solidFill>
          </p:grpSpPr>
          <p:sp>
            <p:nvSpPr>
              <p:cNvPr id="95" name="上弧形箭头 94"/>
              <p:cNvSpPr/>
              <p:nvPr/>
            </p:nvSpPr>
            <p:spPr bwMode="auto">
              <a:xfrm>
                <a:off x="5144173" y="1365119"/>
                <a:ext cx="303145" cy="170765"/>
              </a:xfrm>
              <a:prstGeom prst="curvedDownArrow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96" name="上弧形箭头 95"/>
              <p:cNvSpPr/>
              <p:nvPr/>
            </p:nvSpPr>
            <p:spPr bwMode="auto">
              <a:xfrm rot="10624684">
                <a:off x="5140097" y="1614057"/>
                <a:ext cx="302750" cy="177165"/>
              </a:xfrm>
              <a:prstGeom prst="curvedDownArrow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78" name="矩形 77"/>
            <p:cNvSpPr/>
            <p:nvPr/>
          </p:nvSpPr>
          <p:spPr bwMode="auto">
            <a:xfrm>
              <a:off x="4435743" y="1902958"/>
              <a:ext cx="381505" cy="33229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dirty="0"/>
            </a:p>
            <a:p>
              <a:pPr marL="0" marR="0" indent="0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消</a:t>
              </a:r>
              <a:endPara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1400" b="1" dirty="0"/>
            </a:p>
            <a:p>
              <a:pPr marL="0" marR="0" indent="0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1400" b="1" dirty="0"/>
            </a:p>
            <a:p>
              <a:pPr marL="0" marR="0" indent="0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1400" b="1" dirty="0"/>
            </a:p>
            <a:p>
              <a:pPr marL="0" marR="0" indent="0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息</a:t>
              </a: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6780076" y="1870231"/>
              <a:ext cx="360040" cy="33229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dirty="0"/>
            </a:p>
            <a:p>
              <a:pPr marL="0" marR="0" indent="0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1400" b="1" dirty="0" smtClean="0"/>
            </a:p>
            <a:p>
              <a:pPr marL="0" marR="0" indent="0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b="1" dirty="0" smtClean="0"/>
                <a:t>服</a:t>
              </a:r>
              <a:endPara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1400" b="1" dirty="0"/>
            </a:p>
            <a:p>
              <a:pPr marL="0" marR="0" indent="0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1400" b="1" dirty="0"/>
            </a:p>
            <a:p>
              <a:pPr marL="0" marR="0" indent="0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indent="0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1400" b="1" dirty="0"/>
            </a:p>
            <a:p>
              <a:pPr marL="0" marR="0" indent="0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b="1" dirty="0"/>
                <a:t>务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4833888" y="2519570"/>
              <a:ext cx="1946187" cy="215749"/>
              <a:chOff x="4833888" y="2519570"/>
              <a:chExt cx="1946187" cy="215749"/>
            </a:xfrm>
          </p:grpSpPr>
          <p:cxnSp>
            <p:nvCxnSpPr>
              <p:cNvPr id="93" name="直接箭头连接符 92"/>
              <p:cNvCxnSpPr/>
              <p:nvPr/>
            </p:nvCxnSpPr>
            <p:spPr bwMode="auto">
              <a:xfrm flipV="1">
                <a:off x="4879642" y="2519570"/>
                <a:ext cx="1900433" cy="590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94" name="直接箭头连接符 93"/>
              <p:cNvCxnSpPr/>
              <p:nvPr/>
            </p:nvCxnSpPr>
            <p:spPr bwMode="auto">
              <a:xfrm flipH="1" flipV="1">
                <a:off x="4833888" y="2735318"/>
                <a:ext cx="1872770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81" name="组合 80"/>
            <p:cNvGrpSpPr/>
            <p:nvPr/>
          </p:nvGrpSpPr>
          <p:grpSpPr>
            <a:xfrm>
              <a:off x="4833889" y="4304920"/>
              <a:ext cx="1883793" cy="234203"/>
              <a:chOff x="4810740" y="2522722"/>
              <a:chExt cx="1883793" cy="234203"/>
            </a:xfrm>
          </p:grpSpPr>
          <p:cxnSp>
            <p:nvCxnSpPr>
              <p:cNvPr id="91" name="直接箭头连接符 90"/>
              <p:cNvCxnSpPr/>
              <p:nvPr/>
            </p:nvCxnSpPr>
            <p:spPr bwMode="auto">
              <a:xfrm>
                <a:off x="4895730" y="2522722"/>
                <a:ext cx="1798801" cy="17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92" name="直接箭头连接符 91"/>
              <p:cNvCxnSpPr/>
              <p:nvPr/>
            </p:nvCxnSpPr>
            <p:spPr bwMode="auto">
              <a:xfrm flipH="1" flipV="1">
                <a:off x="4810740" y="2753906"/>
                <a:ext cx="1883793" cy="301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82" name="矩形 81"/>
            <p:cNvSpPr/>
            <p:nvPr/>
          </p:nvSpPr>
          <p:spPr bwMode="auto">
            <a:xfrm>
              <a:off x="8247256" y="2964831"/>
              <a:ext cx="782613" cy="719386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100" b="1" smtClean="0"/>
                <a:t>产品模型</a:t>
              </a:r>
              <a:endPara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10200316" y="2969054"/>
              <a:ext cx="782613" cy="719386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b="1" smtClean="0"/>
                <a:t>应用</a:t>
              </a:r>
              <a:endPara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9096412" y="3162110"/>
              <a:ext cx="1092425" cy="246049"/>
              <a:chOff x="4960494" y="2650477"/>
              <a:chExt cx="1563039" cy="231624"/>
            </a:xfrm>
          </p:grpSpPr>
          <p:cxnSp>
            <p:nvCxnSpPr>
              <p:cNvPr id="89" name="直接箭头连接符 88"/>
              <p:cNvCxnSpPr/>
              <p:nvPr/>
            </p:nvCxnSpPr>
            <p:spPr bwMode="auto">
              <a:xfrm>
                <a:off x="5011365" y="2650477"/>
                <a:ext cx="1512168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90" name="直接箭头连接符 89"/>
              <p:cNvCxnSpPr/>
              <p:nvPr/>
            </p:nvCxnSpPr>
            <p:spPr bwMode="auto">
              <a:xfrm flipH="1">
                <a:off x="4960494" y="2882101"/>
                <a:ext cx="1512168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85" name="矩形 84"/>
            <p:cNvSpPr/>
            <p:nvPr/>
          </p:nvSpPr>
          <p:spPr bwMode="auto">
            <a:xfrm>
              <a:off x="2017711" y="1827751"/>
              <a:ext cx="1209588" cy="35144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二进制码流</a:t>
              </a:r>
            </a:p>
          </p:txBody>
        </p:sp>
        <p:sp>
          <p:nvSpPr>
            <p:cNvPr id="86" name="矩形 85"/>
            <p:cNvSpPr/>
            <p:nvPr/>
          </p:nvSpPr>
          <p:spPr bwMode="auto">
            <a:xfrm>
              <a:off x="1945687" y="4808874"/>
              <a:ext cx="1098956" cy="38432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二进制码流</a:t>
              </a: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7978766" y="1886829"/>
              <a:ext cx="1044116" cy="3333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JSON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8030215" y="4738043"/>
              <a:ext cx="1044116" cy="3333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JSON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99" name="矩形 98"/>
          <p:cNvSpPr/>
          <p:nvPr/>
        </p:nvSpPr>
        <p:spPr bwMode="auto">
          <a:xfrm>
            <a:off x="1589941" y="5854953"/>
            <a:ext cx="9350151" cy="244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通过图形化的方式实现设备的二进制码流到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平台的</a:t>
            </a:r>
            <a:r>
              <a:rPr lang="en-US" altLang="zh-CN" sz="1200" dirty="0"/>
              <a:t>J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SON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格式消息的转换，同时将平台下发的控制命令编解成设备的二进制码流格式。</a:t>
            </a:r>
          </a:p>
        </p:txBody>
      </p:sp>
      <p:cxnSp>
        <p:nvCxnSpPr>
          <p:cNvPr id="100" name="肘形连接符 99"/>
          <p:cNvCxnSpPr>
            <a:endCxn id="97" idx="2"/>
          </p:cNvCxnSpPr>
          <p:nvPr/>
        </p:nvCxnSpPr>
        <p:spPr bwMode="auto">
          <a:xfrm rot="10800000">
            <a:off x="2136446" y="3718548"/>
            <a:ext cx="2231363" cy="71856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101" name="肘形连接符 100"/>
          <p:cNvCxnSpPr>
            <a:stCxn id="97" idx="0"/>
          </p:cNvCxnSpPr>
          <p:nvPr/>
        </p:nvCxnSpPr>
        <p:spPr bwMode="auto">
          <a:xfrm rot="5400000" flipH="1" flipV="1">
            <a:off x="3011634" y="1257667"/>
            <a:ext cx="480984" cy="223136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102" name="肘形连接符 101"/>
          <p:cNvCxnSpPr>
            <a:endCxn id="82" idx="0"/>
          </p:cNvCxnSpPr>
          <p:nvPr/>
        </p:nvCxnSpPr>
        <p:spPr bwMode="auto">
          <a:xfrm>
            <a:off x="7046088" y="2105161"/>
            <a:ext cx="1445860" cy="73474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103" name="肘形连接符 102"/>
          <p:cNvCxnSpPr>
            <a:stCxn id="82" idx="2"/>
          </p:cNvCxnSpPr>
          <p:nvPr/>
        </p:nvCxnSpPr>
        <p:spPr bwMode="auto">
          <a:xfrm rot="5400000">
            <a:off x="7291662" y="3236826"/>
            <a:ext cx="933160" cy="146741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  <p:sp>
        <p:nvSpPr>
          <p:cNvPr id="104" name="椭圆 103"/>
          <p:cNvSpPr/>
          <p:nvPr/>
        </p:nvSpPr>
        <p:spPr bwMode="auto">
          <a:xfrm>
            <a:off x="2077119" y="2614475"/>
            <a:ext cx="94445" cy="9444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5" name="椭圆 104"/>
          <p:cNvSpPr/>
          <p:nvPr/>
        </p:nvSpPr>
        <p:spPr bwMode="auto">
          <a:xfrm>
            <a:off x="4799856" y="2348880"/>
            <a:ext cx="94445" cy="9444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6" name="椭圆 105"/>
          <p:cNvSpPr/>
          <p:nvPr/>
        </p:nvSpPr>
        <p:spPr bwMode="auto">
          <a:xfrm>
            <a:off x="6541615" y="2600908"/>
            <a:ext cx="94445" cy="9444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7" name="椭圆 106"/>
          <p:cNvSpPr/>
          <p:nvPr/>
        </p:nvSpPr>
        <p:spPr bwMode="auto">
          <a:xfrm>
            <a:off x="7009667" y="2074415"/>
            <a:ext cx="94445" cy="9444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8" name="椭圆 107"/>
          <p:cNvSpPr/>
          <p:nvPr/>
        </p:nvSpPr>
        <p:spPr bwMode="auto">
          <a:xfrm>
            <a:off x="4835860" y="4005064"/>
            <a:ext cx="94445" cy="9444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9" name="椭圆 108"/>
          <p:cNvSpPr/>
          <p:nvPr/>
        </p:nvSpPr>
        <p:spPr bwMode="auto">
          <a:xfrm>
            <a:off x="6451605" y="4254533"/>
            <a:ext cx="94445" cy="9444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0" name="椭圆 109"/>
          <p:cNvSpPr/>
          <p:nvPr/>
        </p:nvSpPr>
        <p:spPr bwMode="auto">
          <a:xfrm>
            <a:off x="4309366" y="4365104"/>
            <a:ext cx="94445" cy="9444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999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C -0.00026 -0.02592 -0.00039 -0.05185 -0.00052 -0.07777 L 0.18906 -0.07685 " pathEditMode="relative" rAng="0" ptsTypes="AAA">
                                      <p:cBhvr>
                                        <p:cTn id="8" dur="3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27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14466 0.0041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20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11111E-6 L -0.14257 -0.0016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-9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13477 0.00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2" y="1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81481E-6 L -0.13307 -0.0016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5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0.11953 7.40741E-7 C 0.11914 0.03287 0.11914 0.06551 0.11888 0.09884 L 0.11888 0.09907 L 0.11888 0.09884 L 0.11888 0.09907 " pathEditMode="relative" rAng="0" ptsTypes="AAAAAA">
                                      <p:cBhvr>
                                        <p:cTn id="33" dur="3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77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76 0.13148 L 0.23945 0.13148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0"/>
                            </p:stCondLst>
                            <p:childTnLst>
                              <p:par>
                                <p:cTn id="3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45 0.16458 L 0.16145 0.16458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79 0.2118 L 0.11757 0.33495 L -0.00261 0.33773 " pathEditMode="relative" rAng="0" ptsTypes="AAA">
                                      <p:cBhvr>
                                        <p:cTn id="42" dur="3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7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4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3000"/>
                            </p:stCondLst>
                            <p:childTnLst>
                              <p:par>
                                <p:cTn id="5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14661 0.0027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31" y="13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81481E-6 L -0.13307 -0.00324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54" y="-16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13607 0.003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185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11111E-6 L -0.14257 -0.0016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0"/>
                            </p:stCondLst>
                            <p:childTnLst>
                              <p:par>
                                <p:cTn id="7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0"/>
                            </p:stCondLst>
                            <p:childTnLst>
                              <p:par>
                                <p:cTn id="7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694 L -0.18203 0.00115 L -0.18203 -0.09769 L -0.18151 -0.09769 " pathEditMode="relative" rAng="0" ptsTypes="AAAA">
                                      <p:cBhvr>
                                        <p:cTn id="78" dur="3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02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8000"/>
                            </p:stCondLst>
                            <p:childTnLst>
                              <p:par>
                                <p:cTn id="8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4" grpId="1" animBg="1"/>
      <p:bldP spid="105" grpId="0" animBg="1"/>
      <p:bldP spid="105" grpId="1" animBg="1"/>
      <p:bldP spid="105" grpId="2" animBg="1"/>
      <p:bldP spid="105" grpId="3" animBg="1"/>
      <p:bldP spid="105" grpId="4" animBg="1"/>
      <p:bldP spid="106" grpId="0" animBg="1"/>
      <p:bldP spid="106" grpId="1" animBg="1"/>
      <p:bldP spid="106" grpId="2" animBg="1"/>
      <p:bldP spid="106" grpId="3" animBg="1"/>
      <p:bldP spid="106" grpId="4" animBg="1"/>
      <p:bldP spid="107" grpId="0" animBg="1"/>
      <p:bldP spid="107" grpId="1" animBg="1"/>
      <p:bldP spid="107" grpId="2" animBg="1"/>
      <p:bldP spid="107" grpId="3" animBg="1"/>
      <p:bldP spid="107" grpId="4" animBg="1"/>
      <p:bldP spid="108" grpId="0" animBg="1"/>
      <p:bldP spid="108" grpId="1" animBg="1"/>
      <p:bldP spid="108" grpId="2" animBg="1"/>
      <p:bldP spid="108" grpId="3" animBg="1"/>
      <p:bldP spid="108" grpId="4" animBg="1"/>
      <p:bldP spid="109" grpId="0" animBg="1"/>
      <p:bldP spid="109" grpId="1" animBg="1"/>
      <p:bldP spid="109" grpId="2" animBg="1"/>
      <p:bldP spid="109" grpId="3" animBg="1"/>
      <p:bldP spid="109" grpId="4" animBg="1"/>
      <p:bldP spid="110" grpId="0" animBg="1"/>
      <p:bldP spid="110" grpId="1" animBg="1"/>
      <p:bldP spid="110" grpId="2" animBg="1"/>
      <p:bldP spid="110" grpId="3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</a:rPr>
              <a:t>数据上报流程</a:t>
            </a:r>
            <a:endParaRPr lang="zh-CN" altLang="en-US" dirty="0">
              <a:latin typeface="+mn-lt"/>
              <a:ea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418912" y="1240520"/>
            <a:ext cx="9541060" cy="4777559"/>
            <a:chOff x="1199456" y="1459753"/>
            <a:chExt cx="9541060" cy="4777559"/>
          </a:xfrm>
        </p:grpSpPr>
        <p:sp>
          <p:nvSpPr>
            <p:cNvPr id="91" name="矩形 90"/>
            <p:cNvSpPr/>
            <p:nvPr/>
          </p:nvSpPr>
          <p:spPr bwMode="auto">
            <a:xfrm>
              <a:off x="1199456" y="1459753"/>
              <a:ext cx="883354" cy="467144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b="1">
                  <a:solidFill>
                    <a:schemeClr val="bg1"/>
                  </a:solidFill>
                </a:rPr>
                <a:t>设备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6922166" y="1463293"/>
              <a:ext cx="1046042" cy="467144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b="1" smtClean="0">
                  <a:solidFill>
                    <a:schemeClr val="bg1"/>
                  </a:solidFill>
                </a:rPr>
                <a:t>IoT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9641138" y="1459753"/>
              <a:ext cx="1099378" cy="467144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b="1" smtClean="0">
                  <a:solidFill>
                    <a:schemeClr val="bg1"/>
                  </a:solidFill>
                </a:rPr>
                <a:t>应用服务器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95" name="直接连接符 94"/>
            <p:cNvCxnSpPr>
              <a:stCxn id="91" idx="2"/>
            </p:cNvCxnSpPr>
            <p:nvPr/>
          </p:nvCxnSpPr>
          <p:spPr bwMode="auto">
            <a:xfrm flipH="1">
              <a:off x="1620636" y="1926897"/>
              <a:ext cx="20497" cy="43104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>
              <a:off x="7470846" y="1926897"/>
              <a:ext cx="1065" cy="43104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10164452" y="1916832"/>
              <a:ext cx="0" cy="42384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箭头连接符 98"/>
            <p:cNvCxnSpPr/>
            <p:nvPr/>
          </p:nvCxnSpPr>
          <p:spPr bwMode="auto">
            <a:xfrm>
              <a:off x="1754603" y="2129183"/>
              <a:ext cx="280098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 bwMode="auto">
            <a:xfrm>
              <a:off x="4627641" y="3537012"/>
              <a:ext cx="275783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6" name="文本框 105"/>
            <p:cNvSpPr txBox="1"/>
            <p:nvPr/>
          </p:nvSpPr>
          <p:spPr bwMode="auto">
            <a:xfrm>
              <a:off x="1992699" y="1736812"/>
              <a:ext cx="2051073" cy="747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zh-CN" altLang="en-US" sz="1400" smtClean="0">
                  <a:solidFill>
                    <a:srgbClr val="0070C0"/>
                  </a:solidFill>
                  <a:cs typeface="Arial" pitchFamily="34" charset="0"/>
                </a:rPr>
                <a:t>上行消息</a:t>
              </a:r>
              <a:endParaRPr lang="en-US" altLang="zh-CN" sz="1400" smtClean="0">
                <a:solidFill>
                  <a:srgbClr val="0070C0"/>
                </a:solidFill>
                <a:cs typeface="Arial" pitchFamily="34" charset="0"/>
              </a:endParaRPr>
            </a:p>
            <a:p>
              <a:pPr algn="ctr" defTabSz="1001649" eaLnBrk="0" hangingPunct="0"/>
              <a:endParaRPr lang="en-US" altLang="zh-CN" sz="1400" smtClean="0">
                <a:solidFill>
                  <a:srgbClr val="0070C0"/>
                </a:solidFill>
                <a:cs typeface="Arial" pitchFamily="34" charset="0"/>
              </a:endParaRPr>
            </a:p>
            <a:p>
              <a:pPr algn="ctr" defTabSz="1001649" eaLnBrk="0" hangingPunct="0"/>
              <a:r>
                <a:rPr lang="en-US" altLang="zh-CN" sz="1400" smtClean="0">
                  <a:solidFill>
                    <a:srgbClr val="0070C0"/>
                  </a:solidFill>
                  <a:cs typeface="Arial" pitchFamily="34" charset="0"/>
                </a:rPr>
                <a:t>msgType:deviceReq</a:t>
              </a:r>
              <a:endParaRPr lang="zh-CN" altLang="en-US" sz="1400" dirty="0" smtClean="0">
                <a:solidFill>
                  <a:srgbClr val="0070C0"/>
                </a:solidFill>
                <a:cs typeface="Arial" pitchFamily="34" charset="0"/>
              </a:endParaRPr>
            </a:p>
          </p:txBody>
        </p:sp>
        <p:sp>
          <p:nvSpPr>
            <p:cNvPr id="109" name="文本框 108"/>
            <p:cNvSpPr txBox="1"/>
            <p:nvPr/>
          </p:nvSpPr>
          <p:spPr bwMode="auto">
            <a:xfrm>
              <a:off x="5327893" y="4012708"/>
              <a:ext cx="1479507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zh-CN" altLang="en-US" sz="1400" dirty="0" smtClean="0">
                  <a:solidFill>
                    <a:srgbClr val="0070C0"/>
                  </a:solidFill>
                  <a:cs typeface="Arial" pitchFamily="34" charset="0"/>
                </a:rPr>
                <a:t>输出：</a:t>
              </a:r>
              <a:r>
                <a:rPr lang="en-US" altLang="zh-CN" sz="1400" dirty="0" err="1">
                  <a:solidFill>
                    <a:srgbClr val="0070C0"/>
                  </a:solidFill>
                  <a:cs typeface="Arial" pitchFamily="34" charset="0"/>
                </a:rPr>
                <a:t>j</a:t>
              </a:r>
              <a:r>
                <a:rPr lang="en-US" altLang="zh-CN" sz="1400" dirty="0" err="1" smtClean="0">
                  <a:solidFill>
                    <a:srgbClr val="0070C0"/>
                  </a:solidFill>
                  <a:cs typeface="Arial" pitchFamily="34" charset="0"/>
                </a:rPr>
                <a:t>son</a:t>
              </a:r>
              <a:r>
                <a:rPr lang="zh-CN" altLang="en-US" sz="1400" dirty="0" smtClean="0">
                  <a:solidFill>
                    <a:srgbClr val="0070C0"/>
                  </a:solidFill>
                  <a:cs typeface="Arial" pitchFamily="34" charset="0"/>
                </a:rPr>
                <a:t>数据</a:t>
              </a:r>
            </a:p>
          </p:txBody>
        </p:sp>
        <p:cxnSp>
          <p:nvCxnSpPr>
            <p:cNvPr id="112" name="直接箭头连接符 111"/>
            <p:cNvCxnSpPr/>
            <p:nvPr/>
          </p:nvCxnSpPr>
          <p:spPr bwMode="auto">
            <a:xfrm flipH="1">
              <a:off x="1620722" y="5863672"/>
              <a:ext cx="2981200" cy="4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3" name="文本框 112"/>
            <p:cNvSpPr txBox="1"/>
            <p:nvPr/>
          </p:nvSpPr>
          <p:spPr bwMode="auto">
            <a:xfrm>
              <a:off x="2262036" y="5490033"/>
              <a:ext cx="1817740" cy="747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zh-CN" altLang="en-US" sz="1400" smtClean="0">
                  <a:solidFill>
                    <a:srgbClr val="0070C0"/>
                  </a:solidFill>
                  <a:cs typeface="Arial" pitchFamily="34" charset="0"/>
                </a:rPr>
                <a:t>上行消息的应答消息</a:t>
              </a:r>
              <a:endParaRPr lang="en-US" altLang="zh-CN" sz="1400" smtClean="0">
                <a:solidFill>
                  <a:srgbClr val="0070C0"/>
                </a:solidFill>
                <a:cs typeface="Arial" pitchFamily="34" charset="0"/>
              </a:endParaRPr>
            </a:p>
            <a:p>
              <a:pPr algn="ctr" defTabSz="1001649" eaLnBrk="0" hangingPunct="0"/>
              <a:endParaRPr lang="en-US" altLang="zh-CN" sz="1400">
                <a:solidFill>
                  <a:srgbClr val="0070C0"/>
                </a:solidFill>
                <a:cs typeface="Arial" pitchFamily="34" charset="0"/>
              </a:endParaRPr>
            </a:p>
            <a:p>
              <a:pPr algn="ctr" defTabSz="1001649" eaLnBrk="0" hangingPunct="0"/>
              <a:r>
                <a:rPr lang="en-US" altLang="zh-CN" sz="1400" smtClean="0">
                  <a:solidFill>
                    <a:srgbClr val="0070C0"/>
                  </a:solidFill>
                  <a:cs typeface="Arial" pitchFamily="34" charset="0"/>
                </a:rPr>
                <a:t>msgType:cloudRsp</a:t>
              </a:r>
              <a:endParaRPr lang="en-US" altLang="zh-CN" sz="1400" dirty="0" smtClean="0">
                <a:solidFill>
                  <a:srgbClr val="0070C0"/>
                </a:solidFill>
                <a:cs typeface="Arial" pitchFamily="34" charset="0"/>
              </a:endParaRPr>
            </a:p>
          </p:txBody>
        </p:sp>
        <p:cxnSp>
          <p:nvCxnSpPr>
            <p:cNvPr id="105" name="直接箭头连接符 104"/>
            <p:cNvCxnSpPr/>
            <p:nvPr/>
          </p:nvCxnSpPr>
          <p:spPr bwMode="auto">
            <a:xfrm>
              <a:off x="4606493" y="4603981"/>
              <a:ext cx="5557959" cy="106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7" name="文本框 106"/>
            <p:cNvSpPr txBox="1"/>
            <p:nvPr/>
          </p:nvSpPr>
          <p:spPr bwMode="auto">
            <a:xfrm>
              <a:off x="5082753" y="2852936"/>
              <a:ext cx="1997276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zh-CN" altLang="en-US" sz="1400" dirty="0" smtClean="0">
                  <a:solidFill>
                    <a:srgbClr val="0070C0"/>
                  </a:solidFill>
                  <a:cs typeface="Arial" pitchFamily="34" charset="0"/>
                </a:rPr>
                <a:t>查找对应的编解码插件</a:t>
              </a: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4054509" y="1459979"/>
              <a:ext cx="1146829" cy="467144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b="1">
                  <a:solidFill>
                    <a:schemeClr val="bg1"/>
                  </a:solidFill>
                </a:rPr>
                <a:t>编</a:t>
              </a:r>
              <a:r>
                <a:rPr lang="zh-CN" altLang="en-US" sz="1400" b="1" smtClean="0">
                  <a:solidFill>
                    <a:schemeClr val="bg1"/>
                  </a:solidFill>
                </a:rPr>
                <a:t>解码插件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>
              <a:off x="4625650" y="1926897"/>
              <a:ext cx="4781" cy="43104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 flipV="1">
              <a:off x="4649327" y="2332800"/>
              <a:ext cx="42236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肘形连接符 100"/>
            <p:cNvCxnSpPr/>
            <p:nvPr/>
          </p:nvCxnSpPr>
          <p:spPr bwMode="auto">
            <a:xfrm rot="10800000" flipV="1">
              <a:off x="4688045" y="2337336"/>
              <a:ext cx="372627" cy="313944"/>
            </a:xfrm>
            <a:prstGeom prst="bentConnector3">
              <a:avLst>
                <a:gd name="adj1" fmla="val -1304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 flipV="1">
              <a:off x="4619697" y="2840401"/>
              <a:ext cx="408147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肘形连接符 102"/>
            <p:cNvCxnSpPr/>
            <p:nvPr/>
          </p:nvCxnSpPr>
          <p:spPr bwMode="auto">
            <a:xfrm rot="10800000" flipV="1">
              <a:off x="4645419" y="2845822"/>
              <a:ext cx="372627" cy="313944"/>
            </a:xfrm>
            <a:prstGeom prst="bentConnector3">
              <a:avLst>
                <a:gd name="adj1" fmla="val -915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8" name="文本框 107"/>
            <p:cNvSpPr txBox="1"/>
            <p:nvPr/>
          </p:nvSpPr>
          <p:spPr bwMode="auto">
            <a:xfrm>
              <a:off x="5242124" y="3267708"/>
              <a:ext cx="1501948" cy="747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zh-CN" altLang="en-US" sz="1400" dirty="0" smtClean="0">
                  <a:solidFill>
                    <a:srgbClr val="0070C0"/>
                  </a:solidFill>
                  <a:cs typeface="Arial" pitchFamily="34" charset="0"/>
                </a:rPr>
                <a:t>解码</a:t>
              </a:r>
              <a:r>
                <a:rPr lang="en-US" altLang="zh-CN" sz="1400" dirty="0">
                  <a:solidFill>
                    <a:srgbClr val="0070C0"/>
                  </a:solidFill>
                  <a:cs typeface="Arial" pitchFamily="34" charset="0"/>
                </a:rPr>
                <a:t>:decode</a:t>
              </a:r>
            </a:p>
            <a:p>
              <a:pPr algn="ctr" defTabSz="1001649" eaLnBrk="0" hangingPunct="0"/>
              <a:r>
                <a:rPr lang="zh-CN" altLang="en-US" sz="1400" dirty="0">
                  <a:solidFill>
                    <a:srgbClr val="0070C0"/>
                  </a:solidFill>
                  <a:cs typeface="Arial" pitchFamily="34" charset="0"/>
                </a:rPr>
                <a:t>输入</a:t>
              </a:r>
              <a:r>
                <a:rPr lang="en-US" altLang="zh-CN" sz="1400" dirty="0">
                  <a:solidFill>
                    <a:srgbClr val="0070C0"/>
                  </a:solidFill>
                  <a:cs typeface="Arial" pitchFamily="34" charset="0"/>
                </a:rPr>
                <a:t>:</a:t>
              </a:r>
              <a:r>
                <a:rPr lang="zh-CN" altLang="en-US" sz="1400" dirty="0">
                  <a:solidFill>
                    <a:srgbClr val="0070C0"/>
                  </a:solidFill>
                  <a:cs typeface="Arial" pitchFamily="34" charset="0"/>
                </a:rPr>
                <a:t>二进制数据</a:t>
              </a:r>
            </a:p>
            <a:p>
              <a:pPr algn="ctr" defTabSz="1001649" eaLnBrk="0" hangingPunct="0"/>
              <a:endParaRPr lang="en-US" altLang="zh-CN" sz="1400" dirty="0" smtClean="0">
                <a:solidFill>
                  <a:srgbClr val="0070C0"/>
                </a:solidFill>
                <a:cs typeface="Arial" pitchFamily="34" charset="0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 flipH="1">
              <a:off x="4665941" y="3988525"/>
              <a:ext cx="2758164" cy="64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文本框 110"/>
            <p:cNvSpPr txBox="1"/>
            <p:nvPr/>
          </p:nvSpPr>
          <p:spPr bwMode="auto">
            <a:xfrm>
              <a:off x="7812308" y="4315948"/>
              <a:ext cx="1638203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zh-CN" altLang="en-US" sz="1400" dirty="0" smtClean="0">
                  <a:solidFill>
                    <a:srgbClr val="0070C0"/>
                  </a:solidFill>
                  <a:cs typeface="Arial" pitchFamily="34" charset="0"/>
                </a:rPr>
                <a:t>设备数据上报通知</a:t>
              </a:r>
            </a:p>
          </p:txBody>
        </p:sp>
        <p:sp>
          <p:nvSpPr>
            <p:cNvPr id="114" name="文本框 113"/>
            <p:cNvSpPr txBox="1"/>
            <p:nvPr/>
          </p:nvSpPr>
          <p:spPr bwMode="auto">
            <a:xfrm>
              <a:off x="5075547" y="2331076"/>
              <a:ext cx="2537487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zh-CN" altLang="en-US" sz="1400" dirty="0" smtClean="0">
                  <a:solidFill>
                    <a:srgbClr val="0070C0"/>
                  </a:solidFill>
                  <a:cs typeface="Arial" pitchFamily="34" charset="0"/>
                </a:rPr>
                <a:t>解析</a:t>
              </a:r>
              <a:r>
                <a:rPr lang="en-US" altLang="zh-CN" sz="1400" dirty="0" smtClean="0">
                  <a:solidFill>
                    <a:srgbClr val="0070C0"/>
                  </a:solidFill>
                  <a:cs typeface="Arial" pitchFamily="34" charset="0"/>
                </a:rPr>
                <a:t>CoAP</a:t>
              </a:r>
              <a:r>
                <a:rPr lang="zh-CN" altLang="en-US" sz="1400" dirty="0" smtClean="0">
                  <a:solidFill>
                    <a:srgbClr val="0070C0"/>
                  </a:solidFill>
                  <a:cs typeface="Arial" pitchFamily="34" charset="0"/>
                </a:rPr>
                <a:t>消息，得到</a:t>
              </a:r>
              <a:r>
                <a:rPr lang="en-US" altLang="zh-CN" sz="1400" dirty="0" smtClean="0">
                  <a:solidFill>
                    <a:srgbClr val="0070C0"/>
                  </a:solidFill>
                  <a:cs typeface="Arial" pitchFamily="34" charset="0"/>
                </a:rPr>
                <a:t>payload</a:t>
              </a:r>
              <a:endParaRPr lang="zh-CN" altLang="en-US" sz="1400" dirty="0" smtClean="0">
                <a:solidFill>
                  <a:srgbClr val="0070C0"/>
                </a:solidFill>
                <a:cs typeface="Arial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 bwMode="auto">
            <a:xfrm>
              <a:off x="5497557" y="4823737"/>
              <a:ext cx="1291955" cy="531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zh-CN" altLang="en-US" sz="1400" dirty="0" smtClean="0">
                  <a:solidFill>
                    <a:srgbClr val="0070C0"/>
                  </a:solidFill>
                  <a:cs typeface="Arial" pitchFamily="34" charset="0"/>
                </a:rPr>
                <a:t>编码</a:t>
              </a:r>
              <a:r>
                <a:rPr lang="en-US" altLang="zh-CN" sz="1400" dirty="0" smtClean="0">
                  <a:solidFill>
                    <a:srgbClr val="0070C0"/>
                  </a:solidFill>
                  <a:cs typeface="Arial" pitchFamily="34" charset="0"/>
                </a:rPr>
                <a:t>:encode</a:t>
              </a:r>
            </a:p>
            <a:p>
              <a:pPr algn="ctr" defTabSz="1001649" eaLnBrk="0" hangingPunct="0"/>
              <a:r>
                <a:rPr lang="zh-CN" altLang="en-US" sz="1400" dirty="0" smtClean="0">
                  <a:solidFill>
                    <a:srgbClr val="0070C0"/>
                  </a:solidFill>
                  <a:cs typeface="Arial" pitchFamily="34" charset="0"/>
                </a:rPr>
                <a:t>输入</a:t>
              </a:r>
              <a:r>
                <a:rPr lang="en-US" altLang="zh-CN" sz="1400" dirty="0" smtClean="0">
                  <a:solidFill>
                    <a:srgbClr val="0070C0"/>
                  </a:solidFill>
                  <a:cs typeface="Arial" pitchFamily="34" charset="0"/>
                </a:rPr>
                <a:t>:</a:t>
              </a:r>
              <a:r>
                <a:rPr lang="en-US" altLang="zh-CN" sz="1400" dirty="0" err="1" smtClean="0">
                  <a:solidFill>
                    <a:srgbClr val="0070C0"/>
                  </a:solidFill>
                  <a:cs typeface="Arial" pitchFamily="34" charset="0"/>
                </a:rPr>
                <a:t>json</a:t>
              </a:r>
              <a:r>
                <a:rPr lang="zh-CN" altLang="en-US" sz="1400" dirty="0" smtClean="0">
                  <a:solidFill>
                    <a:srgbClr val="0070C0"/>
                  </a:solidFill>
                  <a:cs typeface="Arial" pitchFamily="34" charset="0"/>
                </a:rPr>
                <a:t>数据</a:t>
              </a:r>
              <a:endParaRPr lang="en-US" altLang="zh-CN" sz="1400" dirty="0" smtClean="0">
                <a:solidFill>
                  <a:srgbClr val="0070C0"/>
                </a:solidFill>
                <a:cs typeface="Arial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 bwMode="auto">
            <a:xfrm>
              <a:off x="5314131" y="5632888"/>
              <a:ext cx="1501949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zh-CN" altLang="en-US" sz="1400" dirty="0" smtClean="0">
                  <a:solidFill>
                    <a:srgbClr val="0070C0"/>
                  </a:solidFill>
                  <a:cs typeface="Arial" pitchFamily="34" charset="0"/>
                </a:rPr>
                <a:t>输出</a:t>
              </a:r>
              <a:r>
                <a:rPr lang="en-US" altLang="zh-CN" sz="1400" dirty="0" smtClean="0">
                  <a:solidFill>
                    <a:srgbClr val="0070C0"/>
                  </a:solidFill>
                  <a:cs typeface="Arial" pitchFamily="34" charset="0"/>
                </a:rPr>
                <a:t>:</a:t>
              </a:r>
              <a:r>
                <a:rPr lang="zh-CN" altLang="en-US" sz="1400" dirty="0" smtClean="0">
                  <a:solidFill>
                    <a:srgbClr val="0070C0"/>
                  </a:solidFill>
                  <a:cs typeface="Arial" pitchFamily="34" charset="0"/>
                </a:rPr>
                <a:t>二进制数据</a:t>
              </a:r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>
              <a:off x="4606494" y="5109397"/>
              <a:ext cx="2838693" cy="211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 flipH="1" flipV="1">
              <a:off x="4601923" y="5595099"/>
              <a:ext cx="2843264" cy="301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232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</a:rPr>
              <a:t>命令下发流程</a:t>
            </a: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26888" y="1167145"/>
            <a:ext cx="9541060" cy="4836519"/>
            <a:chOff x="1199456" y="1459753"/>
            <a:chExt cx="9541060" cy="4836519"/>
          </a:xfrm>
        </p:grpSpPr>
        <p:sp>
          <p:nvSpPr>
            <p:cNvPr id="24" name="矩形 23"/>
            <p:cNvSpPr/>
            <p:nvPr/>
          </p:nvSpPr>
          <p:spPr bwMode="auto">
            <a:xfrm>
              <a:off x="1199456" y="1459753"/>
              <a:ext cx="883354" cy="467144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b="1">
                  <a:solidFill>
                    <a:schemeClr val="bg1"/>
                  </a:solidFill>
                </a:rPr>
                <a:t>设备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922166" y="1463293"/>
              <a:ext cx="1046042" cy="467144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b="1" smtClean="0">
                  <a:solidFill>
                    <a:schemeClr val="bg1"/>
                  </a:solidFill>
                </a:rPr>
                <a:t>IoT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9641138" y="1459753"/>
              <a:ext cx="1099378" cy="467144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b="1" smtClean="0">
                  <a:solidFill>
                    <a:schemeClr val="bg1"/>
                  </a:solidFill>
                </a:rPr>
                <a:t>应用服务器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27" name="直接连接符 26"/>
            <p:cNvCxnSpPr>
              <a:stCxn id="24" idx="2"/>
            </p:cNvCxnSpPr>
            <p:nvPr/>
          </p:nvCxnSpPr>
          <p:spPr bwMode="auto">
            <a:xfrm flipH="1">
              <a:off x="1620636" y="1926897"/>
              <a:ext cx="20497" cy="43104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7470846" y="1926897"/>
              <a:ext cx="1065" cy="43104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10164452" y="1916832"/>
              <a:ext cx="0" cy="42384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文本框 31"/>
            <p:cNvSpPr txBox="1"/>
            <p:nvPr/>
          </p:nvSpPr>
          <p:spPr bwMode="auto">
            <a:xfrm>
              <a:off x="7764228" y="1867228"/>
              <a:ext cx="2051073" cy="747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zh-CN" altLang="en-US" sz="1400">
                  <a:solidFill>
                    <a:srgbClr val="0070C0"/>
                  </a:solidFill>
                  <a:cs typeface="Arial" pitchFamily="34" charset="0"/>
                </a:rPr>
                <a:t>下行</a:t>
              </a:r>
              <a:r>
                <a:rPr lang="zh-CN" altLang="en-US" sz="1400" smtClean="0">
                  <a:solidFill>
                    <a:srgbClr val="0070C0"/>
                  </a:solidFill>
                  <a:cs typeface="Arial" pitchFamily="34" charset="0"/>
                </a:rPr>
                <a:t>消息</a:t>
              </a:r>
              <a:endParaRPr lang="en-US" altLang="zh-CN" sz="1400" smtClean="0">
                <a:solidFill>
                  <a:srgbClr val="0070C0"/>
                </a:solidFill>
                <a:cs typeface="Arial" pitchFamily="34" charset="0"/>
              </a:endParaRPr>
            </a:p>
            <a:p>
              <a:pPr algn="ctr" defTabSz="1001649" eaLnBrk="0" hangingPunct="0"/>
              <a:endParaRPr lang="en-US" altLang="zh-CN" sz="1400" smtClean="0">
                <a:solidFill>
                  <a:srgbClr val="0070C0"/>
                </a:solidFill>
                <a:cs typeface="Arial" pitchFamily="34" charset="0"/>
              </a:endParaRPr>
            </a:p>
            <a:p>
              <a:pPr algn="ctr" defTabSz="1001649" eaLnBrk="0" hangingPunct="0"/>
              <a:r>
                <a:rPr lang="en-US" altLang="zh-CN" sz="1400" smtClean="0">
                  <a:solidFill>
                    <a:srgbClr val="0070C0"/>
                  </a:solidFill>
                  <a:cs typeface="Arial" pitchFamily="34" charset="0"/>
                </a:rPr>
                <a:t>msgType:cloudReq</a:t>
              </a:r>
              <a:endParaRPr lang="zh-CN" altLang="en-US" sz="1400" dirty="0" smtClean="0">
                <a:solidFill>
                  <a:srgbClr val="0070C0"/>
                </a:solidFill>
                <a:cs typeface="Arial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 bwMode="auto">
            <a:xfrm>
              <a:off x="5207739" y="5979880"/>
              <a:ext cx="1479507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zh-CN" altLang="en-US" sz="1400" dirty="0" smtClean="0">
                  <a:solidFill>
                    <a:srgbClr val="0070C0"/>
                  </a:solidFill>
                  <a:cs typeface="Arial" pitchFamily="34" charset="0"/>
                </a:rPr>
                <a:t>输出：</a:t>
              </a:r>
              <a:r>
                <a:rPr lang="en-US" altLang="zh-CN" sz="1400" dirty="0" err="1">
                  <a:solidFill>
                    <a:srgbClr val="0070C0"/>
                  </a:solidFill>
                  <a:cs typeface="Arial" pitchFamily="34" charset="0"/>
                </a:rPr>
                <a:t>j</a:t>
              </a:r>
              <a:r>
                <a:rPr lang="en-US" altLang="zh-CN" sz="1400" dirty="0" err="1" smtClean="0">
                  <a:solidFill>
                    <a:srgbClr val="0070C0"/>
                  </a:solidFill>
                  <a:cs typeface="Arial" pitchFamily="34" charset="0"/>
                </a:rPr>
                <a:t>son</a:t>
              </a:r>
              <a:r>
                <a:rPr lang="zh-CN" altLang="en-US" sz="1400" dirty="0" smtClean="0">
                  <a:solidFill>
                    <a:srgbClr val="0070C0"/>
                  </a:solidFill>
                  <a:cs typeface="Arial" pitchFamily="34" charset="0"/>
                </a:rPr>
                <a:t>数据</a:t>
              </a:r>
            </a:p>
          </p:txBody>
        </p:sp>
        <p:sp>
          <p:nvSpPr>
            <p:cNvPr id="37" name="文本框 36"/>
            <p:cNvSpPr txBox="1"/>
            <p:nvPr/>
          </p:nvSpPr>
          <p:spPr bwMode="auto">
            <a:xfrm>
              <a:off x="7838140" y="2755068"/>
              <a:ext cx="1997276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zh-CN" altLang="en-US" sz="1400" dirty="0" smtClean="0">
                  <a:solidFill>
                    <a:srgbClr val="0070C0"/>
                  </a:solidFill>
                  <a:cs typeface="Arial" pitchFamily="34" charset="0"/>
                </a:rPr>
                <a:t>查找对应的编解码插件</a:t>
              </a: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4054509" y="1459979"/>
              <a:ext cx="1146829" cy="467144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b="1">
                  <a:solidFill>
                    <a:schemeClr val="bg1"/>
                  </a:solidFill>
                </a:rPr>
                <a:t>编</a:t>
              </a:r>
              <a:r>
                <a:rPr lang="zh-CN" altLang="en-US" sz="1400" b="1" smtClean="0">
                  <a:solidFill>
                    <a:schemeClr val="bg1"/>
                  </a:solidFill>
                </a:rPr>
                <a:t>解码插件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 bwMode="auto">
            <a:xfrm>
              <a:off x="4625650" y="1926897"/>
              <a:ext cx="4781" cy="43104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V="1">
              <a:off x="7465969" y="2756025"/>
              <a:ext cx="408147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肘形连接符 42"/>
            <p:cNvCxnSpPr/>
            <p:nvPr/>
          </p:nvCxnSpPr>
          <p:spPr bwMode="auto">
            <a:xfrm rot="10800000" flipV="1">
              <a:off x="7491691" y="2761446"/>
              <a:ext cx="372627" cy="313944"/>
            </a:xfrm>
            <a:prstGeom prst="bentConnector3">
              <a:avLst>
                <a:gd name="adj1" fmla="val -915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文本框 47"/>
            <p:cNvSpPr txBox="1"/>
            <p:nvPr/>
          </p:nvSpPr>
          <p:spPr bwMode="auto">
            <a:xfrm>
              <a:off x="5389545" y="2996952"/>
              <a:ext cx="1291955" cy="531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zh-CN" altLang="en-US" sz="1400" dirty="0" smtClean="0">
                  <a:solidFill>
                    <a:srgbClr val="0070C0"/>
                  </a:solidFill>
                  <a:cs typeface="Arial" pitchFamily="34" charset="0"/>
                </a:rPr>
                <a:t>编码</a:t>
              </a:r>
              <a:r>
                <a:rPr lang="en-US" altLang="zh-CN" sz="1400" dirty="0" smtClean="0">
                  <a:solidFill>
                    <a:srgbClr val="0070C0"/>
                  </a:solidFill>
                  <a:cs typeface="Arial" pitchFamily="34" charset="0"/>
                </a:rPr>
                <a:t>:encode</a:t>
              </a:r>
            </a:p>
            <a:p>
              <a:pPr algn="ctr" defTabSz="1001649" eaLnBrk="0" hangingPunct="0"/>
              <a:r>
                <a:rPr lang="zh-CN" altLang="en-US" sz="1400" dirty="0" smtClean="0">
                  <a:solidFill>
                    <a:srgbClr val="0070C0"/>
                  </a:solidFill>
                  <a:cs typeface="Arial" pitchFamily="34" charset="0"/>
                </a:rPr>
                <a:t>输入</a:t>
              </a:r>
              <a:r>
                <a:rPr lang="en-US" altLang="zh-CN" sz="1400" dirty="0" smtClean="0">
                  <a:solidFill>
                    <a:srgbClr val="0070C0"/>
                  </a:solidFill>
                  <a:cs typeface="Arial" pitchFamily="34" charset="0"/>
                </a:rPr>
                <a:t>:</a:t>
              </a:r>
              <a:r>
                <a:rPr lang="en-US" altLang="zh-CN" sz="1400" dirty="0" err="1" smtClean="0">
                  <a:solidFill>
                    <a:srgbClr val="0070C0"/>
                  </a:solidFill>
                  <a:cs typeface="Arial" pitchFamily="34" charset="0"/>
                </a:rPr>
                <a:t>json</a:t>
              </a:r>
              <a:r>
                <a:rPr lang="zh-CN" altLang="en-US" sz="1400" dirty="0" smtClean="0">
                  <a:solidFill>
                    <a:srgbClr val="0070C0"/>
                  </a:solidFill>
                  <a:cs typeface="Arial" pitchFamily="34" charset="0"/>
                </a:rPr>
                <a:t>数据</a:t>
              </a:r>
              <a:endParaRPr lang="en-US" altLang="zh-CN" sz="1400" dirty="0" smtClean="0">
                <a:solidFill>
                  <a:srgbClr val="0070C0"/>
                </a:solidFill>
                <a:cs typeface="Arial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 bwMode="auto">
            <a:xfrm>
              <a:off x="5365146" y="3895933"/>
              <a:ext cx="1501949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zh-CN" altLang="en-US" sz="1400" dirty="0" smtClean="0">
                  <a:solidFill>
                    <a:srgbClr val="0070C0"/>
                  </a:solidFill>
                  <a:cs typeface="Arial" pitchFamily="34" charset="0"/>
                </a:rPr>
                <a:t>输出</a:t>
              </a:r>
              <a:r>
                <a:rPr lang="en-US" altLang="zh-CN" sz="1400" dirty="0" smtClean="0">
                  <a:solidFill>
                    <a:srgbClr val="0070C0"/>
                  </a:solidFill>
                  <a:cs typeface="Arial" pitchFamily="34" charset="0"/>
                </a:rPr>
                <a:t>:</a:t>
              </a:r>
              <a:r>
                <a:rPr lang="zh-CN" altLang="en-US" sz="1400" dirty="0" smtClean="0">
                  <a:solidFill>
                    <a:srgbClr val="0070C0"/>
                  </a:solidFill>
                  <a:cs typeface="Arial" pitchFamily="34" charset="0"/>
                </a:rPr>
                <a:t>二进制数据</a:t>
              </a:r>
            </a:p>
          </p:txBody>
        </p:sp>
        <p:cxnSp>
          <p:nvCxnSpPr>
            <p:cNvPr id="53" name="直接箭头连接符 52"/>
            <p:cNvCxnSpPr/>
            <p:nvPr/>
          </p:nvCxnSpPr>
          <p:spPr bwMode="auto">
            <a:xfrm flipH="1">
              <a:off x="7445187" y="2240868"/>
              <a:ext cx="271926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 flipH="1">
              <a:off x="4727848" y="3292929"/>
              <a:ext cx="271733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4698316" y="3904997"/>
              <a:ext cx="274060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 flipV="1">
              <a:off x="7438918" y="4293096"/>
              <a:ext cx="408147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肘形连接符 58"/>
            <p:cNvCxnSpPr/>
            <p:nvPr/>
          </p:nvCxnSpPr>
          <p:spPr bwMode="auto">
            <a:xfrm rot="10800000" flipV="1">
              <a:off x="7464640" y="4298517"/>
              <a:ext cx="372627" cy="313944"/>
            </a:xfrm>
            <a:prstGeom prst="bentConnector3">
              <a:avLst>
                <a:gd name="adj1" fmla="val -915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文本框 59"/>
            <p:cNvSpPr txBox="1"/>
            <p:nvPr/>
          </p:nvSpPr>
          <p:spPr bwMode="auto">
            <a:xfrm>
              <a:off x="7876485" y="4293096"/>
              <a:ext cx="1532405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zh-CN" altLang="en-US" sz="1400">
                  <a:solidFill>
                    <a:srgbClr val="0070C0"/>
                  </a:solidFill>
                  <a:cs typeface="Arial" pitchFamily="34" charset="0"/>
                </a:rPr>
                <a:t>组装</a:t>
              </a:r>
              <a:r>
                <a:rPr lang="zh-CN" altLang="en-US" sz="1400" smtClean="0">
                  <a:solidFill>
                    <a:srgbClr val="0070C0"/>
                  </a:solidFill>
                  <a:cs typeface="Arial" pitchFamily="34" charset="0"/>
                </a:rPr>
                <a:t>成</a:t>
              </a:r>
              <a:r>
                <a:rPr lang="en-US" altLang="zh-CN" sz="1400" smtClean="0">
                  <a:solidFill>
                    <a:srgbClr val="0070C0"/>
                  </a:solidFill>
                  <a:cs typeface="Arial" pitchFamily="34" charset="0"/>
                </a:rPr>
                <a:t>CoAP</a:t>
              </a:r>
              <a:r>
                <a:rPr lang="zh-CN" altLang="en-US" sz="1400" smtClean="0">
                  <a:solidFill>
                    <a:srgbClr val="0070C0"/>
                  </a:solidFill>
                  <a:cs typeface="Arial" pitchFamily="34" charset="0"/>
                </a:rPr>
                <a:t>报文</a:t>
              </a:r>
              <a:endParaRPr lang="zh-CN" altLang="en-US" sz="1400" dirty="0" smtClean="0">
                <a:solidFill>
                  <a:srgbClr val="0070C0"/>
                </a:solidFill>
                <a:cs typeface="Arial" pitchFamily="34" charset="0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 bwMode="auto">
            <a:xfrm flipH="1" flipV="1">
              <a:off x="1703512" y="4819686"/>
              <a:ext cx="5747554" cy="198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63" name="文本框 62"/>
            <p:cNvSpPr txBox="1"/>
            <p:nvPr/>
          </p:nvSpPr>
          <p:spPr bwMode="auto">
            <a:xfrm>
              <a:off x="2894244" y="4401108"/>
              <a:ext cx="1458668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zh-CN" altLang="en-US" sz="1400" smtClean="0">
                  <a:solidFill>
                    <a:srgbClr val="0070C0"/>
                  </a:solidFill>
                  <a:cs typeface="Arial" pitchFamily="34" charset="0"/>
                </a:rPr>
                <a:t>发送消息给设备</a:t>
              </a:r>
              <a:endParaRPr lang="zh-CN" altLang="en-US" sz="1400" dirty="0" smtClean="0">
                <a:solidFill>
                  <a:srgbClr val="0070C0"/>
                </a:solidFill>
                <a:cs typeface="Arial" pitchFamily="34" charset="0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 bwMode="auto">
            <a:xfrm>
              <a:off x="1651317" y="5259589"/>
              <a:ext cx="579974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6" name="文本框 65"/>
            <p:cNvSpPr txBox="1"/>
            <p:nvPr/>
          </p:nvSpPr>
          <p:spPr bwMode="auto">
            <a:xfrm>
              <a:off x="4639353" y="4940122"/>
              <a:ext cx="1279132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zh-CN" altLang="en-US" sz="1400" smtClean="0">
                  <a:solidFill>
                    <a:srgbClr val="0070C0"/>
                  </a:solidFill>
                  <a:cs typeface="Arial" pitchFamily="34" charset="0"/>
                </a:rPr>
                <a:t>命令结果上报</a:t>
              </a:r>
              <a:endParaRPr lang="zh-CN" altLang="en-US" sz="1400" dirty="0" smtClean="0">
                <a:solidFill>
                  <a:srgbClr val="0070C0"/>
                </a:solidFill>
                <a:cs typeface="Arial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 bwMode="auto">
            <a:xfrm>
              <a:off x="5165232" y="5367971"/>
              <a:ext cx="1638203" cy="531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zh-CN" altLang="en-US" sz="1400">
                  <a:solidFill>
                    <a:srgbClr val="0070C0"/>
                  </a:solidFill>
                  <a:cs typeface="Arial" pitchFamily="34" charset="0"/>
                </a:rPr>
                <a:t>解码</a:t>
              </a:r>
              <a:r>
                <a:rPr lang="en-US" altLang="zh-CN" sz="1400" smtClean="0">
                  <a:solidFill>
                    <a:srgbClr val="0070C0"/>
                  </a:solidFill>
                  <a:cs typeface="Arial" pitchFamily="34" charset="0"/>
                </a:rPr>
                <a:t>:decode</a:t>
              </a:r>
              <a:endParaRPr lang="en-US" altLang="zh-CN" sz="1400" dirty="0" smtClean="0">
                <a:solidFill>
                  <a:srgbClr val="0070C0"/>
                </a:solidFill>
                <a:cs typeface="Arial" pitchFamily="34" charset="0"/>
              </a:endParaRPr>
            </a:p>
            <a:p>
              <a:pPr algn="ctr" defTabSz="1001649" eaLnBrk="0" hangingPunct="0"/>
              <a:r>
                <a:rPr lang="zh-CN" altLang="en-US" sz="1400" smtClean="0">
                  <a:solidFill>
                    <a:srgbClr val="0070C0"/>
                  </a:solidFill>
                  <a:cs typeface="Arial" pitchFamily="34" charset="0"/>
                </a:rPr>
                <a:t>输入：二进制数据</a:t>
              </a:r>
              <a:endParaRPr lang="en-US" altLang="zh-CN" sz="1400" dirty="0" smtClean="0">
                <a:solidFill>
                  <a:srgbClr val="0070C0"/>
                </a:solidFill>
                <a:cs typeface="Arial" pitchFamily="34" charset="0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 bwMode="auto">
            <a:xfrm flipH="1">
              <a:off x="4676658" y="5646718"/>
              <a:ext cx="271733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>
              <a:off x="4676658" y="5979880"/>
              <a:ext cx="271733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>
              <a:off x="7491691" y="6155239"/>
              <a:ext cx="267276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4" name="文本框 73"/>
            <p:cNvSpPr txBox="1"/>
            <p:nvPr/>
          </p:nvSpPr>
          <p:spPr bwMode="auto">
            <a:xfrm>
              <a:off x="8397113" y="5827088"/>
              <a:ext cx="920058" cy="316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9980" tIns="49986" rIns="99980" bIns="49986" rtlCol="0">
              <a:spAutoFit/>
            </a:bodyPr>
            <a:lstStyle/>
            <a:p>
              <a:pPr algn="ctr" defTabSz="1001649" eaLnBrk="0" hangingPunct="0"/>
              <a:r>
                <a:rPr lang="zh-CN" altLang="en-US" sz="1400" smtClean="0">
                  <a:solidFill>
                    <a:srgbClr val="0070C0"/>
                  </a:solidFill>
                  <a:cs typeface="Arial" pitchFamily="34" charset="0"/>
                </a:rPr>
                <a:t>上报通知</a:t>
              </a:r>
              <a:endParaRPr lang="zh-CN" altLang="en-US" sz="1400" dirty="0" smtClean="0">
                <a:solidFill>
                  <a:srgbClr val="0070C0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33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图形化开发插件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b="1">
                <a:solidFill>
                  <a:srgbClr val="C7000B"/>
                </a:solidFill>
                <a:latin typeface="+mn-lt"/>
                <a:ea typeface="+mn-ea"/>
              </a:rPr>
              <a:t>场景说明</a:t>
            </a:r>
            <a:endParaRPr lang="zh-CN" altLang="en-US" sz="1800">
              <a:solidFill>
                <a:srgbClr val="C7000B"/>
              </a:solidFill>
              <a:latin typeface="+mn-lt"/>
              <a:ea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>
                <a:latin typeface="+mn-lt"/>
                <a:ea typeface="+mn-ea"/>
              </a:rPr>
              <a:t>有一款烟感设备，具有如下特征：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800">
                <a:latin typeface="+mn-lt"/>
                <a:ea typeface="+mn-ea"/>
              </a:rPr>
              <a:t>具有烟雾报警功能（火灾等级）和温度上报功能。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800">
                <a:latin typeface="+mn-lt"/>
                <a:ea typeface="+mn-ea"/>
              </a:rPr>
              <a:t>支持远程控制命令，可远程打开报警功能。比如火灾现场温度，远程打开烟雾报警，提醒住户疏散。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800">
                <a:latin typeface="+mn-lt"/>
                <a:ea typeface="+mn-ea"/>
              </a:rPr>
              <a:t>支持上报命令执行结果。</a:t>
            </a:r>
          </a:p>
          <a:p>
            <a:r>
              <a:rPr lang="zh-CN" altLang="en-US" sz="1800" b="1">
                <a:solidFill>
                  <a:srgbClr val="C7000B"/>
                </a:solidFill>
                <a:latin typeface="+mn-lt"/>
                <a:ea typeface="+mn-ea"/>
              </a:rPr>
              <a:t>产品模型定义</a:t>
            </a:r>
            <a:endParaRPr lang="zh-CN" altLang="en-US" sz="1800">
              <a:solidFill>
                <a:srgbClr val="C7000B"/>
              </a:solidFill>
              <a:latin typeface="+mn-lt"/>
              <a:ea typeface="+mn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>
                <a:latin typeface="+mn-lt"/>
                <a:ea typeface="+mn-ea"/>
              </a:rPr>
              <a:t>在烟感产品的开发空间，完成产品模型定义</a:t>
            </a:r>
            <a:r>
              <a:rPr lang="zh-CN" altLang="en-US" sz="1800" smtClean="0">
                <a:latin typeface="+mn-lt"/>
                <a:ea typeface="+mn-ea"/>
              </a:rPr>
              <a:t>。</a:t>
            </a:r>
            <a:endParaRPr lang="en-US" altLang="zh-CN" sz="1800" smtClean="0">
              <a:latin typeface="+mn-lt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smtClean="0">
                <a:latin typeface="+mn-lt"/>
                <a:ea typeface="+mn-ea"/>
              </a:rPr>
              <a:t>level</a:t>
            </a:r>
            <a:r>
              <a:rPr lang="zh-CN" altLang="en-US" sz="1800">
                <a:latin typeface="+mn-lt"/>
                <a:ea typeface="+mn-ea"/>
              </a:rPr>
              <a:t>：火灾级别，用于表示火灾的严重程度。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>
                <a:latin typeface="+mn-lt"/>
                <a:ea typeface="+mn-ea"/>
              </a:rPr>
              <a:t>temperature</a:t>
            </a:r>
            <a:r>
              <a:rPr lang="zh-CN" altLang="en-US" sz="1800">
                <a:latin typeface="+mn-lt"/>
                <a:ea typeface="+mn-ea"/>
              </a:rPr>
              <a:t>：温度，用于表示火灾现场温度。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>
                <a:latin typeface="+mn-lt"/>
                <a:ea typeface="+mn-ea"/>
              </a:rPr>
              <a:t>SET_ALARM</a:t>
            </a:r>
            <a:r>
              <a:rPr lang="zh-CN" altLang="en-US" sz="1800">
                <a:latin typeface="+mn-lt"/>
                <a:ea typeface="+mn-ea"/>
              </a:rPr>
              <a:t>：打开或关闭告警命令，</a:t>
            </a:r>
            <a:r>
              <a:rPr lang="en-US" altLang="zh-CN" sz="1800">
                <a:latin typeface="+mn-lt"/>
                <a:ea typeface="+mn-ea"/>
              </a:rPr>
              <a:t>value=0</a:t>
            </a:r>
            <a:r>
              <a:rPr lang="zh-CN" altLang="en-US" sz="1800">
                <a:latin typeface="+mn-lt"/>
                <a:ea typeface="+mn-ea"/>
              </a:rPr>
              <a:t>表示关闭，</a:t>
            </a:r>
            <a:r>
              <a:rPr lang="en-US" altLang="zh-CN" sz="1800">
                <a:latin typeface="+mn-lt"/>
                <a:ea typeface="+mn-ea"/>
              </a:rPr>
              <a:t>value=1</a:t>
            </a:r>
            <a:r>
              <a:rPr lang="zh-CN" altLang="en-US" sz="1800">
                <a:latin typeface="+mn-lt"/>
                <a:ea typeface="+mn-ea"/>
              </a:rPr>
              <a:t>表示打开。</a:t>
            </a:r>
          </a:p>
          <a:p>
            <a:endParaRPr lang="zh-CN" altLang="en-US" sz="18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42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华</a:t>
            </a:r>
            <a:r>
              <a:rPr lang="zh-CN" altLang="en-US" dirty="0" smtClean="0"/>
              <a:t>为云物联网平台端</a:t>
            </a:r>
            <a:r>
              <a:rPr lang="zh-CN" altLang="en-US" dirty="0"/>
              <a:t>到端开发介绍</a:t>
            </a:r>
          </a:p>
        </p:txBody>
      </p:sp>
    </p:spTree>
    <p:extLst>
      <p:ext uri="{BB962C8B-B14F-4D97-AF65-F5344CB8AC3E}">
        <p14:creationId xmlns:p14="http://schemas.microsoft.com/office/powerpoint/2010/main" val="5654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数据上报字段说明 </a:t>
            </a:r>
            <a:r>
              <a:rPr lang="en-US" altLang="zh-CN" smtClean="0"/>
              <a:t>(1)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</a:rPr>
              <a:t>单击“新增消息”，</a:t>
            </a:r>
            <a:r>
              <a:rPr lang="zh-CN" altLang="en-US" smtClean="0">
                <a:latin typeface="+mn-lt"/>
                <a:ea typeface="+mn-ea"/>
              </a:rPr>
              <a:t>新增</a:t>
            </a:r>
            <a:r>
              <a:rPr lang="en-US" altLang="zh-CN" b="1" smtClean="0">
                <a:latin typeface="+mn-lt"/>
                <a:ea typeface="+mn-ea"/>
              </a:rPr>
              <a:t>”smokerinfo</a:t>
            </a:r>
            <a:r>
              <a:rPr lang="en-US" altLang="zh-CN" b="1">
                <a:latin typeface="+mn-lt"/>
                <a:ea typeface="+mn-ea"/>
              </a:rPr>
              <a:t>”</a:t>
            </a:r>
            <a:r>
              <a:rPr lang="zh-CN" altLang="en-US">
                <a:latin typeface="+mn-lt"/>
                <a:ea typeface="+mn-ea"/>
              </a:rPr>
              <a:t>消息。配置此步骤的主要目的是，将设备上传的二进制码流消息解码成</a:t>
            </a:r>
            <a:r>
              <a:rPr lang="en-US" altLang="zh-CN">
                <a:latin typeface="+mn-lt"/>
                <a:ea typeface="+mn-ea"/>
              </a:rPr>
              <a:t>JSON</a:t>
            </a:r>
            <a:r>
              <a:rPr lang="zh-CN" altLang="en-US">
                <a:latin typeface="+mn-lt"/>
                <a:ea typeface="+mn-ea"/>
              </a:rPr>
              <a:t>格式，以便物联网平台理解。配置示例如下：</a:t>
            </a:r>
          </a:p>
          <a:p>
            <a:r>
              <a:rPr lang="zh-CN" altLang="en-US">
                <a:latin typeface="+mn-lt"/>
                <a:ea typeface="+mn-ea"/>
              </a:rPr>
              <a:t>消息名：</a:t>
            </a:r>
            <a:r>
              <a:rPr lang="en-US" altLang="zh-CN">
                <a:latin typeface="+mn-lt"/>
                <a:ea typeface="+mn-ea"/>
              </a:rPr>
              <a:t>smokerinfo</a:t>
            </a:r>
          </a:p>
          <a:p>
            <a:r>
              <a:rPr lang="zh-CN" altLang="en-US">
                <a:latin typeface="+mn-lt"/>
                <a:ea typeface="+mn-ea"/>
              </a:rPr>
              <a:t>消息类型：数据上报。</a:t>
            </a:r>
          </a:p>
          <a:p>
            <a:endParaRPr lang="zh-CN" altLang="en-US">
              <a:latin typeface="+mn-lt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940" y="2528900"/>
            <a:ext cx="5788454" cy="31108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文本占位符 2"/>
          <p:cNvSpPr txBox="1">
            <a:spLocks/>
          </p:cNvSpPr>
          <p:nvPr/>
        </p:nvSpPr>
        <p:spPr bwMode="auto">
          <a:xfrm>
            <a:off x="930284" y="3320988"/>
            <a:ext cx="4337623" cy="4175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1625" indent="-301625" algn="just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r>
              <a:rPr lang="zh-CN" altLang="en-US">
                <a:latin typeface="+mn-lt"/>
                <a:ea typeface="+mn-ea"/>
              </a:rPr>
              <a:t>添加响应字段：是。添加响应字段后，物联网平台在收到设备上报的数据后，会下发用户设置的响应数据到设备。</a:t>
            </a:r>
          </a:p>
          <a:p>
            <a:r>
              <a:rPr lang="zh-CN" altLang="en-US">
                <a:latin typeface="+mn-lt"/>
                <a:ea typeface="+mn-ea"/>
              </a:rPr>
              <a:t>响应数据：</a:t>
            </a:r>
            <a:r>
              <a:rPr lang="en-US" altLang="zh-CN">
                <a:latin typeface="+mn-lt"/>
                <a:ea typeface="+mn-ea"/>
              </a:rPr>
              <a:t>AAAA0000</a:t>
            </a:r>
            <a:r>
              <a:rPr lang="zh-CN" altLang="en-US">
                <a:latin typeface="+mn-lt"/>
                <a:ea typeface="+mn-ea"/>
              </a:rPr>
              <a:t>（默认）</a:t>
            </a:r>
          </a:p>
          <a:p>
            <a:endParaRPr lang="zh-CN" altLang="en-US" kern="0" smtClean="0">
              <a:latin typeface="+mn-lt"/>
              <a:ea typeface="+mn-ea"/>
            </a:endParaRPr>
          </a:p>
          <a:p>
            <a:endParaRPr lang="zh-CN" altLang="en-US" ker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601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数据上报字段说明 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7150629" cy="4879805"/>
          </a:xfrm>
        </p:spPr>
        <p:txBody>
          <a:bodyPr/>
          <a:lstStyle/>
          <a:p>
            <a:r>
              <a:rPr lang="zh-CN" altLang="en-US" sz="1600" smtClean="0">
                <a:latin typeface="+mn-lt"/>
                <a:ea typeface="+mn-ea"/>
              </a:rPr>
              <a:t>添加</a:t>
            </a:r>
            <a:r>
              <a:rPr lang="en-US" altLang="zh-CN" sz="1600" smtClean="0">
                <a:solidFill>
                  <a:srgbClr val="C7000B"/>
                </a:solidFill>
                <a:latin typeface="+mn-lt"/>
                <a:ea typeface="+mn-ea"/>
              </a:rPr>
              <a:t>messageId</a:t>
            </a:r>
            <a:r>
              <a:rPr lang="zh-CN" altLang="en-US" sz="1600" smtClean="0">
                <a:solidFill>
                  <a:srgbClr val="C7000B"/>
                </a:solidFill>
                <a:latin typeface="+mn-lt"/>
                <a:ea typeface="+mn-ea"/>
              </a:rPr>
              <a:t>字段</a:t>
            </a:r>
            <a:r>
              <a:rPr lang="zh-CN" altLang="en-US" sz="1600">
                <a:latin typeface="+mn-lt"/>
                <a:ea typeface="+mn-ea"/>
              </a:rPr>
              <a:t>，表示消息类型。在本场景中，上报火灾等级和温度的消息类型是</a:t>
            </a:r>
            <a:r>
              <a:rPr lang="en-US" altLang="zh-CN" sz="1600">
                <a:latin typeface="+mn-lt"/>
                <a:ea typeface="+mn-ea"/>
              </a:rPr>
              <a:t>0x0</a:t>
            </a:r>
            <a:r>
              <a:rPr lang="zh-CN" altLang="en-US" sz="1600">
                <a:latin typeface="+mn-lt"/>
                <a:ea typeface="+mn-ea"/>
              </a:rPr>
              <a:t>。设备上报消息时，每条消息首个字段就是</a:t>
            </a:r>
            <a:r>
              <a:rPr lang="en-US" altLang="zh-CN" sz="1600">
                <a:latin typeface="+mn-lt"/>
                <a:ea typeface="+mn-ea"/>
              </a:rPr>
              <a:t>messageID</a:t>
            </a:r>
            <a:r>
              <a:rPr lang="zh-CN" altLang="en-US" sz="1600">
                <a:latin typeface="+mn-lt"/>
                <a:ea typeface="+mn-ea"/>
              </a:rPr>
              <a:t>。如设备上报消息为</a:t>
            </a:r>
            <a:r>
              <a:rPr lang="en-US" altLang="zh-CN" sz="1600">
                <a:solidFill>
                  <a:srgbClr val="C7000B"/>
                </a:solidFill>
                <a:latin typeface="+mn-lt"/>
                <a:ea typeface="+mn-ea"/>
              </a:rPr>
              <a:t>0001013A</a:t>
            </a:r>
            <a:r>
              <a:rPr lang="zh-CN" altLang="en-US" sz="1600">
                <a:latin typeface="+mn-lt"/>
                <a:ea typeface="+mn-ea"/>
              </a:rPr>
              <a:t>，第一个字段</a:t>
            </a:r>
            <a:r>
              <a:rPr lang="en-US" altLang="zh-CN" sz="1600">
                <a:solidFill>
                  <a:srgbClr val="C7000B"/>
                </a:solidFill>
                <a:latin typeface="+mn-lt"/>
                <a:ea typeface="+mn-ea"/>
              </a:rPr>
              <a:t>00</a:t>
            </a:r>
            <a:r>
              <a:rPr lang="zh-CN" altLang="en-US" sz="1600">
                <a:latin typeface="+mn-lt"/>
                <a:ea typeface="+mn-ea"/>
              </a:rPr>
              <a:t>就是表示此条消息是</a:t>
            </a:r>
            <a:r>
              <a:rPr lang="zh-CN" altLang="en-US" sz="1600">
                <a:solidFill>
                  <a:srgbClr val="C7000B"/>
                </a:solidFill>
                <a:latin typeface="+mn-lt"/>
                <a:ea typeface="+mn-ea"/>
              </a:rPr>
              <a:t>上报火灾级别和温度的消息</a:t>
            </a:r>
            <a:r>
              <a:rPr lang="zh-CN" altLang="en-US" sz="1600">
                <a:latin typeface="+mn-lt"/>
                <a:ea typeface="+mn-ea"/>
              </a:rPr>
              <a:t>。后续字段</a:t>
            </a:r>
            <a:r>
              <a:rPr lang="en-US" altLang="zh-CN" sz="1600">
                <a:solidFill>
                  <a:srgbClr val="C7000B"/>
                </a:solidFill>
                <a:latin typeface="+mn-lt"/>
                <a:ea typeface="+mn-ea"/>
              </a:rPr>
              <a:t>01</a:t>
            </a:r>
            <a:r>
              <a:rPr lang="zh-CN" altLang="en-US" sz="1600">
                <a:solidFill>
                  <a:srgbClr val="C7000B"/>
                </a:solidFill>
                <a:latin typeface="+mn-lt"/>
                <a:ea typeface="+mn-ea"/>
              </a:rPr>
              <a:t>和</a:t>
            </a:r>
            <a:r>
              <a:rPr lang="en-US" altLang="zh-CN" sz="1600">
                <a:solidFill>
                  <a:srgbClr val="C7000B"/>
                </a:solidFill>
                <a:latin typeface="+mn-lt"/>
                <a:ea typeface="+mn-ea"/>
              </a:rPr>
              <a:t>013A</a:t>
            </a:r>
            <a:r>
              <a:rPr lang="zh-CN" altLang="en-US" sz="1600">
                <a:solidFill>
                  <a:srgbClr val="C7000B"/>
                </a:solidFill>
                <a:latin typeface="+mn-lt"/>
                <a:ea typeface="+mn-ea"/>
              </a:rPr>
              <a:t>分别代表火灾级别和温度</a:t>
            </a:r>
            <a:r>
              <a:rPr lang="zh-CN" altLang="en-US" sz="1600">
                <a:latin typeface="+mn-lt"/>
                <a:ea typeface="+mn-ea"/>
              </a:rPr>
              <a:t>。如果只有一条数据上报消息和一条命令下发消息，可以不添加</a:t>
            </a:r>
            <a:r>
              <a:rPr lang="en-US" altLang="zh-CN" sz="1600">
                <a:latin typeface="+mn-lt"/>
                <a:ea typeface="+mn-ea"/>
              </a:rPr>
              <a:t>messageID</a:t>
            </a:r>
            <a:r>
              <a:rPr lang="zh-CN" altLang="en-US" sz="1600">
                <a:latin typeface="+mn-lt"/>
                <a:ea typeface="+mn-ea"/>
              </a:rPr>
              <a:t>字段。“数据类型”根据数据上报消息种类的数量进行配置。</a:t>
            </a:r>
            <a:r>
              <a:rPr lang="en-US" altLang="zh-CN" sz="1600">
                <a:latin typeface="+mn-lt"/>
                <a:ea typeface="+mn-ea"/>
              </a:rPr>
              <a:t>messageID</a:t>
            </a:r>
            <a:r>
              <a:rPr lang="zh-CN" altLang="en-US" sz="1600">
                <a:latin typeface="+mn-lt"/>
                <a:ea typeface="+mn-ea"/>
              </a:rPr>
              <a:t>字段默认的数据类型为</a:t>
            </a:r>
            <a:r>
              <a:rPr lang="en-US" altLang="zh-CN" sz="1600">
                <a:latin typeface="+mn-lt"/>
                <a:ea typeface="+mn-ea"/>
              </a:rPr>
              <a:t>int8u</a:t>
            </a:r>
            <a:r>
              <a:rPr lang="zh-CN" altLang="en-US" sz="1600">
                <a:latin typeface="+mn-lt"/>
                <a:ea typeface="+mn-ea"/>
              </a:rPr>
              <a:t>。</a:t>
            </a:r>
          </a:p>
          <a:p>
            <a:r>
              <a:rPr lang="zh-CN" altLang="en-US" sz="1600">
                <a:latin typeface="+mn-lt"/>
                <a:ea typeface="+mn-ea"/>
              </a:rPr>
              <a:t>“长度”是根据“数据类型”的配置自动填充的。</a:t>
            </a:r>
          </a:p>
          <a:p>
            <a:r>
              <a:rPr lang="zh-CN" altLang="en-US" sz="1600">
                <a:latin typeface="+mn-lt"/>
                <a:ea typeface="+mn-ea"/>
              </a:rPr>
              <a:t>“默认值”可以修改，但必须为十六进制格式，且设备数据上报消息的对应字段必须和此处的默认值保持一致。</a:t>
            </a:r>
          </a:p>
          <a:p>
            <a:r>
              <a:rPr lang="zh-CN" altLang="en-US" sz="1600">
                <a:latin typeface="+mn-lt"/>
                <a:ea typeface="+mn-ea"/>
              </a:rPr>
              <a:t>“偏移值”是根据字段位置和字段的字节数的配置自动填充的。</a:t>
            </a:r>
            <a:r>
              <a:rPr lang="en-US" altLang="zh-CN" sz="1600" smtClean="0">
                <a:latin typeface="+mn-lt"/>
                <a:ea typeface="+mn-ea"/>
              </a:rPr>
              <a:t>messageId</a:t>
            </a:r>
            <a:r>
              <a:rPr lang="zh-CN" altLang="en-US" sz="1600" smtClean="0">
                <a:latin typeface="+mn-lt"/>
                <a:ea typeface="+mn-ea"/>
              </a:rPr>
              <a:t>为此</a:t>
            </a:r>
            <a:r>
              <a:rPr lang="zh-CN" altLang="en-US" sz="1600">
                <a:latin typeface="+mn-lt"/>
                <a:ea typeface="+mn-ea"/>
              </a:rPr>
              <a:t>消息的第一个字段，起始位置为</a:t>
            </a:r>
            <a:r>
              <a:rPr lang="en-US" altLang="zh-CN" sz="1600">
                <a:latin typeface="+mn-lt"/>
                <a:ea typeface="+mn-ea"/>
              </a:rPr>
              <a:t>0</a:t>
            </a:r>
            <a:r>
              <a:rPr lang="zh-CN" altLang="en-US" sz="1600">
                <a:latin typeface="+mn-lt"/>
                <a:ea typeface="+mn-ea"/>
              </a:rPr>
              <a:t>，字节长度为</a:t>
            </a:r>
            <a:r>
              <a:rPr lang="en-US" altLang="zh-CN" sz="1600">
                <a:latin typeface="+mn-lt"/>
                <a:ea typeface="+mn-ea"/>
              </a:rPr>
              <a:t>1</a:t>
            </a:r>
            <a:r>
              <a:rPr lang="zh-CN" altLang="en-US" sz="1600">
                <a:latin typeface="+mn-lt"/>
                <a:ea typeface="+mn-ea"/>
              </a:rPr>
              <a:t>，终点位置为</a:t>
            </a:r>
            <a:r>
              <a:rPr lang="en-US" altLang="zh-CN" sz="1600">
                <a:latin typeface="+mn-lt"/>
                <a:ea typeface="+mn-ea"/>
              </a:rPr>
              <a:t>1</a:t>
            </a:r>
            <a:r>
              <a:rPr lang="zh-CN" altLang="en-US" sz="1600">
                <a:latin typeface="+mn-lt"/>
                <a:ea typeface="+mn-ea"/>
              </a:rPr>
              <a:t>。所以偏移值为</a:t>
            </a:r>
            <a:r>
              <a:rPr lang="en-US" altLang="zh-CN" sz="1600">
                <a:latin typeface="+mn-lt"/>
                <a:ea typeface="+mn-ea"/>
              </a:rPr>
              <a:t>0-1</a:t>
            </a:r>
            <a:r>
              <a:rPr lang="zh-CN" altLang="en-US" sz="1600">
                <a:latin typeface="+mn-lt"/>
                <a:ea typeface="+mn-ea"/>
              </a:rPr>
              <a:t>。</a:t>
            </a:r>
          </a:p>
          <a:p>
            <a:endParaRPr lang="zh-CN" altLang="en-US" sz="1600">
              <a:latin typeface="+mn-lt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905" y="1052513"/>
            <a:ext cx="3340258" cy="50217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8976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</a:rPr>
              <a:t>数据上报字段说明 </a:t>
            </a:r>
            <a:r>
              <a:rPr lang="en-US" altLang="zh-CN" smtClean="0">
                <a:latin typeface="+mn-lt"/>
                <a:ea typeface="+mn-ea"/>
              </a:rPr>
              <a:t>(3)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7328429" cy="4879805"/>
          </a:xfrm>
        </p:spPr>
        <p:txBody>
          <a:bodyPr/>
          <a:lstStyle/>
          <a:p>
            <a:r>
              <a:rPr lang="zh-CN" altLang="en-US" sz="1600">
                <a:latin typeface="+mn-lt"/>
                <a:ea typeface="+mn-ea"/>
              </a:rPr>
              <a:t>添加</a:t>
            </a:r>
            <a:r>
              <a:rPr lang="en-US" altLang="zh-CN" sz="1600">
                <a:solidFill>
                  <a:srgbClr val="C7000B"/>
                </a:solidFill>
                <a:latin typeface="+mn-lt"/>
                <a:ea typeface="+mn-ea"/>
              </a:rPr>
              <a:t>level</a:t>
            </a:r>
            <a:r>
              <a:rPr lang="zh-CN" altLang="en-US" sz="1600">
                <a:solidFill>
                  <a:srgbClr val="C7000B"/>
                </a:solidFill>
                <a:latin typeface="+mn-lt"/>
                <a:ea typeface="+mn-ea"/>
              </a:rPr>
              <a:t>字段</a:t>
            </a:r>
            <a:r>
              <a:rPr lang="zh-CN" altLang="en-US" sz="1600">
                <a:latin typeface="+mn-lt"/>
                <a:ea typeface="+mn-ea"/>
              </a:rPr>
              <a:t>，表示火灾级别。</a:t>
            </a:r>
            <a:r>
              <a:rPr lang="zh-CN" altLang="en-US" sz="1600">
                <a:solidFill>
                  <a:srgbClr val="C7000B"/>
                </a:solidFill>
                <a:latin typeface="+mn-lt"/>
                <a:ea typeface="+mn-ea"/>
              </a:rPr>
              <a:t>“字段名”只能输入包含字母、数字、</a:t>
            </a:r>
            <a:r>
              <a:rPr lang="en-US" altLang="zh-CN" sz="1600">
                <a:solidFill>
                  <a:srgbClr val="C7000B"/>
                </a:solidFill>
                <a:latin typeface="+mn-lt"/>
                <a:ea typeface="+mn-ea"/>
              </a:rPr>
              <a:t>_</a:t>
            </a:r>
            <a:r>
              <a:rPr lang="zh-CN" altLang="en-US" sz="1600">
                <a:solidFill>
                  <a:srgbClr val="C7000B"/>
                </a:solidFill>
                <a:latin typeface="+mn-lt"/>
                <a:ea typeface="+mn-ea"/>
              </a:rPr>
              <a:t>和</a:t>
            </a:r>
            <a:r>
              <a:rPr lang="en-US" altLang="zh-CN" sz="1600">
                <a:solidFill>
                  <a:srgbClr val="C7000B"/>
                </a:solidFill>
                <a:latin typeface="+mn-lt"/>
                <a:ea typeface="+mn-ea"/>
              </a:rPr>
              <a:t>$</a:t>
            </a:r>
            <a:r>
              <a:rPr lang="zh-CN" altLang="en-US" sz="1600">
                <a:solidFill>
                  <a:srgbClr val="C7000B"/>
                </a:solidFill>
                <a:latin typeface="+mn-lt"/>
                <a:ea typeface="+mn-ea"/>
              </a:rPr>
              <a:t>，且不能以数字开头的字符。</a:t>
            </a:r>
          </a:p>
          <a:p>
            <a:r>
              <a:rPr lang="zh-CN" altLang="en-US" sz="1600">
                <a:latin typeface="+mn-lt"/>
                <a:ea typeface="+mn-ea"/>
              </a:rPr>
              <a:t>“数据类型”根据设备上报数据的实际情况进行配置，需要和产品模型相应字段的定义相匹配。产品模型中定义的火灾级别</a:t>
            </a:r>
            <a:r>
              <a:rPr lang="en-US" altLang="zh-CN" sz="1600">
                <a:latin typeface="+mn-lt"/>
                <a:ea typeface="+mn-ea"/>
              </a:rPr>
              <a:t>level</a:t>
            </a:r>
            <a:r>
              <a:rPr lang="zh-CN" altLang="en-US" sz="1600">
                <a:latin typeface="+mn-lt"/>
                <a:ea typeface="+mn-ea"/>
              </a:rPr>
              <a:t>属性的数据类型为</a:t>
            </a:r>
            <a:r>
              <a:rPr lang="en-US" altLang="zh-CN" sz="1600">
                <a:latin typeface="+mn-lt"/>
                <a:ea typeface="+mn-ea"/>
              </a:rPr>
              <a:t>int</a:t>
            </a:r>
            <a:r>
              <a:rPr lang="zh-CN" altLang="en-US" sz="1600">
                <a:latin typeface="+mn-lt"/>
                <a:ea typeface="+mn-ea"/>
              </a:rPr>
              <a:t>，最大值为</a:t>
            </a:r>
            <a:r>
              <a:rPr lang="en-US" altLang="zh-CN" sz="1600">
                <a:latin typeface="+mn-lt"/>
                <a:ea typeface="+mn-ea"/>
              </a:rPr>
              <a:t>9</a:t>
            </a:r>
            <a:r>
              <a:rPr lang="zh-CN" altLang="en-US" sz="1600">
                <a:latin typeface="+mn-lt"/>
                <a:ea typeface="+mn-ea"/>
              </a:rPr>
              <a:t>。所以选择的数据类型为</a:t>
            </a:r>
            <a:r>
              <a:rPr lang="en-US" altLang="zh-CN" sz="1600">
                <a:latin typeface="+mn-lt"/>
                <a:ea typeface="+mn-ea"/>
              </a:rPr>
              <a:t>int8u</a:t>
            </a:r>
            <a:r>
              <a:rPr lang="zh-CN" altLang="en-US" sz="1600">
                <a:latin typeface="+mn-lt"/>
                <a:ea typeface="+mn-ea"/>
              </a:rPr>
              <a:t>。</a:t>
            </a:r>
          </a:p>
          <a:p>
            <a:r>
              <a:rPr lang="zh-CN" altLang="en-US" sz="1600">
                <a:latin typeface="+mn-lt"/>
                <a:ea typeface="+mn-ea"/>
              </a:rPr>
              <a:t>“长度”根据“数据类型”的配置自动填充。</a:t>
            </a:r>
          </a:p>
          <a:p>
            <a:r>
              <a:rPr lang="zh-CN" altLang="en-US" sz="1600">
                <a:latin typeface="+mn-lt"/>
                <a:ea typeface="+mn-ea"/>
              </a:rPr>
              <a:t>“默认值”不填。此处火灾级别</a:t>
            </a:r>
            <a:r>
              <a:rPr lang="en-US" altLang="zh-CN" sz="1600">
                <a:latin typeface="+mn-lt"/>
                <a:ea typeface="+mn-ea"/>
              </a:rPr>
              <a:t>level</a:t>
            </a:r>
            <a:r>
              <a:rPr lang="zh-CN" altLang="en-US" sz="1600">
                <a:latin typeface="+mn-lt"/>
                <a:ea typeface="+mn-ea"/>
              </a:rPr>
              <a:t>不固定，无默认值。</a:t>
            </a:r>
          </a:p>
          <a:p>
            <a:r>
              <a:rPr lang="zh-CN" altLang="en-US" sz="1600">
                <a:latin typeface="+mn-lt"/>
                <a:ea typeface="+mn-ea"/>
              </a:rPr>
              <a:t>“偏移值”是根据字段位置和字段的字节数的配置自动填充的</a:t>
            </a:r>
            <a:r>
              <a:rPr lang="zh-CN" altLang="en-US" sz="1600" smtClean="0">
                <a:latin typeface="+mn-lt"/>
                <a:ea typeface="+mn-ea"/>
              </a:rPr>
              <a:t>。</a:t>
            </a:r>
            <a:r>
              <a:rPr lang="en-US" altLang="zh-CN" sz="1600" smtClean="0">
                <a:latin typeface="+mn-lt"/>
                <a:ea typeface="+mn-ea"/>
              </a:rPr>
              <a:t>”level</a:t>
            </a:r>
            <a:r>
              <a:rPr lang="en-US" altLang="zh-CN" sz="1600">
                <a:latin typeface="+mn-lt"/>
                <a:ea typeface="+mn-ea"/>
              </a:rPr>
              <a:t>”</a:t>
            </a:r>
            <a:r>
              <a:rPr lang="zh-CN" altLang="en-US" sz="1600">
                <a:latin typeface="+mn-lt"/>
                <a:ea typeface="+mn-ea"/>
              </a:rPr>
              <a:t>字段的起始位置就是前一字段的终点，前一</a:t>
            </a:r>
            <a:r>
              <a:rPr lang="zh-CN" altLang="en-US" sz="1600" smtClean="0">
                <a:latin typeface="+mn-lt"/>
                <a:ea typeface="+mn-ea"/>
              </a:rPr>
              <a:t>字段</a:t>
            </a:r>
            <a:r>
              <a:rPr lang="en-US" altLang="zh-CN" sz="1600" smtClean="0">
                <a:latin typeface="+mn-lt"/>
                <a:ea typeface="+mn-ea"/>
              </a:rPr>
              <a:t>”messageID</a:t>
            </a:r>
            <a:r>
              <a:rPr lang="en-US" altLang="zh-CN" sz="1600">
                <a:latin typeface="+mn-lt"/>
                <a:ea typeface="+mn-ea"/>
              </a:rPr>
              <a:t>”</a:t>
            </a:r>
            <a:r>
              <a:rPr lang="zh-CN" altLang="en-US" sz="1600">
                <a:latin typeface="+mn-lt"/>
                <a:ea typeface="+mn-ea"/>
              </a:rPr>
              <a:t>的终点位置为</a:t>
            </a:r>
            <a:r>
              <a:rPr lang="en-US" altLang="zh-CN" sz="1600">
                <a:latin typeface="+mn-lt"/>
                <a:ea typeface="+mn-ea"/>
              </a:rPr>
              <a:t>1</a:t>
            </a:r>
            <a:r>
              <a:rPr lang="zh-CN" altLang="en-US" sz="1600">
                <a:latin typeface="+mn-lt"/>
                <a:ea typeface="+mn-ea"/>
              </a:rPr>
              <a:t>，</a:t>
            </a:r>
            <a:r>
              <a:rPr lang="zh-CN" altLang="en-US" sz="1600" smtClean="0">
                <a:latin typeface="+mn-lt"/>
                <a:ea typeface="+mn-ea"/>
              </a:rPr>
              <a:t>所以</a:t>
            </a:r>
            <a:r>
              <a:rPr lang="en-US" altLang="zh-CN" sz="1600" smtClean="0">
                <a:latin typeface="+mn-lt"/>
                <a:ea typeface="+mn-ea"/>
              </a:rPr>
              <a:t>”level</a:t>
            </a:r>
            <a:r>
              <a:rPr lang="en-US" altLang="zh-CN" sz="1600">
                <a:latin typeface="+mn-lt"/>
                <a:ea typeface="+mn-ea"/>
              </a:rPr>
              <a:t>”</a:t>
            </a:r>
            <a:r>
              <a:rPr lang="zh-CN" altLang="en-US" sz="1600">
                <a:latin typeface="+mn-lt"/>
                <a:ea typeface="+mn-ea"/>
              </a:rPr>
              <a:t>字段的起始位置为</a:t>
            </a:r>
            <a:r>
              <a:rPr lang="en-US" altLang="zh-CN" sz="1600">
                <a:latin typeface="+mn-lt"/>
                <a:ea typeface="+mn-ea"/>
              </a:rPr>
              <a:t>1</a:t>
            </a:r>
            <a:r>
              <a:rPr lang="zh-CN" altLang="en-US" sz="1600" smtClean="0">
                <a:latin typeface="+mn-lt"/>
                <a:ea typeface="+mn-ea"/>
              </a:rPr>
              <a:t>。</a:t>
            </a:r>
            <a:r>
              <a:rPr lang="en-US" altLang="zh-CN" sz="1600" smtClean="0">
                <a:latin typeface="+mn-lt"/>
                <a:ea typeface="+mn-ea"/>
              </a:rPr>
              <a:t>”level</a:t>
            </a:r>
            <a:r>
              <a:rPr lang="en-US" altLang="zh-CN" sz="1600">
                <a:latin typeface="+mn-lt"/>
                <a:ea typeface="+mn-ea"/>
              </a:rPr>
              <a:t>”</a:t>
            </a:r>
            <a:r>
              <a:rPr lang="zh-CN" altLang="en-US" sz="1600">
                <a:latin typeface="+mn-lt"/>
                <a:ea typeface="+mn-ea"/>
              </a:rPr>
              <a:t>字段长度为</a:t>
            </a:r>
            <a:r>
              <a:rPr lang="en-US" altLang="zh-CN" sz="1600">
                <a:latin typeface="+mn-lt"/>
                <a:ea typeface="+mn-ea"/>
              </a:rPr>
              <a:t>1</a:t>
            </a:r>
            <a:r>
              <a:rPr lang="zh-CN" altLang="en-US" sz="1600">
                <a:latin typeface="+mn-lt"/>
                <a:ea typeface="+mn-ea"/>
              </a:rPr>
              <a:t>个字节，终点为</a:t>
            </a:r>
            <a:r>
              <a:rPr lang="en-US" altLang="zh-CN" sz="1600">
                <a:latin typeface="+mn-lt"/>
                <a:ea typeface="+mn-ea"/>
              </a:rPr>
              <a:t>2</a:t>
            </a:r>
            <a:r>
              <a:rPr lang="zh-CN" altLang="en-US" sz="1600">
                <a:latin typeface="+mn-lt"/>
                <a:ea typeface="+mn-ea"/>
              </a:rPr>
              <a:t>。所以“偏移值”为</a:t>
            </a:r>
            <a:r>
              <a:rPr lang="en-US" altLang="zh-CN" sz="1600">
                <a:latin typeface="+mn-lt"/>
                <a:ea typeface="+mn-ea"/>
              </a:rPr>
              <a:t>1-2</a:t>
            </a:r>
            <a:r>
              <a:rPr lang="zh-CN" altLang="en-US" sz="1600">
                <a:latin typeface="+mn-lt"/>
                <a:ea typeface="+mn-ea"/>
              </a:rPr>
              <a:t>。</a:t>
            </a:r>
          </a:p>
          <a:p>
            <a:endParaRPr lang="zh-CN" altLang="en-US" sz="1600">
              <a:latin typeface="+mn-lt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569" y="1047750"/>
            <a:ext cx="2798287" cy="51096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724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</a:rPr>
              <a:t>数据上报字段说明 </a:t>
            </a:r>
            <a:r>
              <a:rPr lang="en-US" altLang="zh-CN" smtClean="0">
                <a:latin typeface="+mn-lt"/>
                <a:ea typeface="+mn-ea"/>
              </a:rPr>
              <a:t>(4)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7311495" cy="4879805"/>
          </a:xfrm>
        </p:spPr>
        <p:txBody>
          <a:bodyPr/>
          <a:lstStyle/>
          <a:p>
            <a:r>
              <a:rPr lang="zh-CN" altLang="en-US" sz="1800">
                <a:latin typeface="+mn-lt"/>
                <a:ea typeface="+mn-ea"/>
              </a:rPr>
              <a:t>添加</a:t>
            </a:r>
            <a:r>
              <a:rPr lang="en-US" altLang="zh-CN" sz="1800">
                <a:solidFill>
                  <a:srgbClr val="C7000B"/>
                </a:solidFill>
                <a:latin typeface="+mn-lt"/>
                <a:ea typeface="+mn-ea"/>
              </a:rPr>
              <a:t>temperature</a:t>
            </a:r>
            <a:r>
              <a:rPr lang="zh-CN" altLang="en-US" sz="1800">
                <a:solidFill>
                  <a:srgbClr val="C7000B"/>
                </a:solidFill>
                <a:latin typeface="+mn-lt"/>
                <a:ea typeface="+mn-ea"/>
              </a:rPr>
              <a:t>字段</a:t>
            </a:r>
            <a:r>
              <a:rPr lang="zh-CN" altLang="en-US" sz="1800">
                <a:latin typeface="+mn-lt"/>
                <a:ea typeface="+mn-ea"/>
              </a:rPr>
              <a:t>，表示温度。“数据类型”，在产品模型中，</a:t>
            </a:r>
            <a:r>
              <a:rPr lang="en-US" altLang="zh-CN" sz="1800">
                <a:latin typeface="+mn-lt"/>
                <a:ea typeface="+mn-ea"/>
              </a:rPr>
              <a:t>temperature</a:t>
            </a:r>
            <a:r>
              <a:rPr lang="zh-CN" altLang="en-US" sz="1800">
                <a:latin typeface="+mn-lt"/>
                <a:ea typeface="+mn-ea"/>
              </a:rPr>
              <a:t>属性的“数据类型”为</a:t>
            </a:r>
            <a:r>
              <a:rPr lang="en-US" altLang="zh-CN" sz="1800">
                <a:latin typeface="+mn-lt"/>
                <a:ea typeface="+mn-ea"/>
              </a:rPr>
              <a:t>int</a:t>
            </a:r>
            <a:r>
              <a:rPr lang="zh-CN" altLang="en-US" sz="1800">
                <a:latin typeface="+mn-lt"/>
                <a:ea typeface="+mn-ea"/>
              </a:rPr>
              <a:t>，最大值</a:t>
            </a:r>
            <a:r>
              <a:rPr lang="en-US" altLang="zh-CN" sz="1800">
                <a:latin typeface="+mn-lt"/>
                <a:ea typeface="+mn-ea"/>
              </a:rPr>
              <a:t>1000</a:t>
            </a:r>
            <a:r>
              <a:rPr lang="zh-CN" altLang="en-US" sz="1800">
                <a:latin typeface="+mn-lt"/>
                <a:ea typeface="+mn-ea"/>
              </a:rPr>
              <a:t>，因此在插件中定义</a:t>
            </a:r>
            <a:r>
              <a:rPr lang="en-US" altLang="zh-CN" sz="1800">
                <a:latin typeface="+mn-lt"/>
                <a:ea typeface="+mn-ea"/>
              </a:rPr>
              <a:t>temperature</a:t>
            </a:r>
            <a:r>
              <a:rPr lang="zh-CN" altLang="en-US" sz="1800">
                <a:latin typeface="+mn-lt"/>
                <a:ea typeface="+mn-ea"/>
              </a:rPr>
              <a:t>字段的“数据类型”</a:t>
            </a:r>
            <a:r>
              <a:rPr lang="zh-CN" altLang="en-US" sz="1800" smtClean="0">
                <a:latin typeface="+mn-lt"/>
                <a:ea typeface="+mn-ea"/>
              </a:rPr>
              <a:t>为</a:t>
            </a:r>
            <a:r>
              <a:rPr lang="en-US" altLang="zh-CN" sz="1800" smtClean="0">
                <a:latin typeface="+mn-lt"/>
                <a:ea typeface="+mn-ea"/>
              </a:rPr>
              <a:t>”int16u</a:t>
            </a:r>
            <a:r>
              <a:rPr lang="en-US" altLang="zh-CN" sz="1800">
                <a:latin typeface="+mn-lt"/>
                <a:ea typeface="+mn-ea"/>
              </a:rPr>
              <a:t>”</a:t>
            </a:r>
            <a:r>
              <a:rPr lang="zh-CN" altLang="en-US" sz="1800">
                <a:latin typeface="+mn-lt"/>
                <a:ea typeface="+mn-ea"/>
              </a:rPr>
              <a:t>，以满足</a:t>
            </a:r>
            <a:r>
              <a:rPr lang="en-US" altLang="zh-CN" sz="1800">
                <a:latin typeface="+mn-lt"/>
                <a:ea typeface="+mn-ea"/>
              </a:rPr>
              <a:t>temperature</a:t>
            </a:r>
            <a:r>
              <a:rPr lang="zh-CN" altLang="en-US" sz="1800">
                <a:latin typeface="+mn-lt"/>
                <a:ea typeface="+mn-ea"/>
              </a:rPr>
              <a:t>属性的取值范围。</a:t>
            </a:r>
          </a:p>
          <a:p>
            <a:r>
              <a:rPr lang="zh-CN" altLang="en-US" sz="1800">
                <a:latin typeface="+mn-lt"/>
                <a:ea typeface="+mn-ea"/>
              </a:rPr>
              <a:t>“长度”根据数据类型的配置自动填充。</a:t>
            </a:r>
          </a:p>
          <a:p>
            <a:r>
              <a:rPr lang="zh-CN" altLang="en-US" sz="1800">
                <a:latin typeface="+mn-lt"/>
                <a:ea typeface="+mn-ea"/>
              </a:rPr>
              <a:t>“默认值”不填，此处温度</a:t>
            </a:r>
            <a:r>
              <a:rPr lang="en-US" altLang="zh-CN" sz="1800">
                <a:latin typeface="+mn-lt"/>
                <a:ea typeface="+mn-ea"/>
              </a:rPr>
              <a:t>temperature</a:t>
            </a:r>
            <a:r>
              <a:rPr lang="zh-CN" altLang="en-US" sz="1800">
                <a:latin typeface="+mn-lt"/>
                <a:ea typeface="+mn-ea"/>
              </a:rPr>
              <a:t>的值不固定，无默认值。</a:t>
            </a:r>
          </a:p>
          <a:p>
            <a:r>
              <a:rPr lang="zh-CN" altLang="en-US" sz="1800">
                <a:latin typeface="+mn-lt"/>
                <a:ea typeface="+mn-ea"/>
              </a:rPr>
              <a:t>“偏移值”是根据与首字段的间隔的字符数自动配置的</a:t>
            </a:r>
            <a:r>
              <a:rPr lang="zh-CN" altLang="en-US" sz="1800" smtClean="0">
                <a:latin typeface="+mn-lt"/>
                <a:ea typeface="+mn-ea"/>
              </a:rPr>
              <a:t>。</a:t>
            </a:r>
            <a:r>
              <a:rPr lang="en-US" altLang="zh-CN" sz="1800" smtClean="0">
                <a:latin typeface="+mn-lt"/>
                <a:ea typeface="+mn-ea"/>
              </a:rPr>
              <a:t>”temperature</a:t>
            </a:r>
            <a:r>
              <a:rPr lang="en-US" altLang="zh-CN" sz="1800">
                <a:latin typeface="+mn-lt"/>
                <a:ea typeface="+mn-ea"/>
              </a:rPr>
              <a:t>”</a:t>
            </a:r>
            <a:r>
              <a:rPr lang="zh-CN" altLang="en-US" sz="1800">
                <a:latin typeface="+mn-lt"/>
                <a:ea typeface="+mn-ea"/>
              </a:rPr>
              <a:t>字段的起始位置就是前一字段的终点，前一</a:t>
            </a:r>
            <a:r>
              <a:rPr lang="zh-CN" altLang="en-US" sz="1800" smtClean="0">
                <a:latin typeface="+mn-lt"/>
                <a:ea typeface="+mn-ea"/>
              </a:rPr>
              <a:t>字段</a:t>
            </a:r>
            <a:r>
              <a:rPr lang="en-US" altLang="zh-CN" sz="1800" smtClean="0">
                <a:latin typeface="+mn-lt"/>
                <a:ea typeface="+mn-ea"/>
              </a:rPr>
              <a:t>”level</a:t>
            </a:r>
            <a:r>
              <a:rPr lang="en-US" altLang="zh-CN" sz="1800">
                <a:latin typeface="+mn-lt"/>
                <a:ea typeface="+mn-ea"/>
              </a:rPr>
              <a:t>”</a:t>
            </a:r>
            <a:r>
              <a:rPr lang="zh-CN" altLang="en-US" sz="1800">
                <a:latin typeface="+mn-lt"/>
                <a:ea typeface="+mn-ea"/>
              </a:rPr>
              <a:t>的终点位置为</a:t>
            </a:r>
            <a:r>
              <a:rPr lang="en-US" altLang="zh-CN" sz="1800">
                <a:latin typeface="+mn-lt"/>
                <a:ea typeface="+mn-ea"/>
              </a:rPr>
              <a:t>2</a:t>
            </a:r>
            <a:r>
              <a:rPr lang="zh-CN" altLang="en-US" sz="1800">
                <a:latin typeface="+mn-lt"/>
                <a:ea typeface="+mn-ea"/>
              </a:rPr>
              <a:t>，</a:t>
            </a:r>
            <a:r>
              <a:rPr lang="zh-CN" altLang="en-US" sz="1800" smtClean="0">
                <a:latin typeface="+mn-lt"/>
                <a:ea typeface="+mn-ea"/>
              </a:rPr>
              <a:t>所以</a:t>
            </a:r>
            <a:r>
              <a:rPr lang="en-US" altLang="zh-CN" sz="1800" smtClean="0">
                <a:latin typeface="+mn-lt"/>
                <a:ea typeface="+mn-ea"/>
              </a:rPr>
              <a:t>”temperature</a:t>
            </a:r>
            <a:r>
              <a:rPr lang="en-US" altLang="zh-CN" sz="1800">
                <a:latin typeface="+mn-lt"/>
                <a:ea typeface="+mn-ea"/>
              </a:rPr>
              <a:t>”</a:t>
            </a:r>
            <a:r>
              <a:rPr lang="zh-CN" altLang="en-US" sz="1800">
                <a:latin typeface="+mn-lt"/>
                <a:ea typeface="+mn-ea"/>
              </a:rPr>
              <a:t>字段的起始位置为</a:t>
            </a:r>
            <a:r>
              <a:rPr lang="en-US" altLang="zh-CN" sz="1800">
                <a:latin typeface="+mn-lt"/>
                <a:ea typeface="+mn-ea"/>
              </a:rPr>
              <a:t>2</a:t>
            </a:r>
            <a:r>
              <a:rPr lang="zh-CN" altLang="en-US" sz="1800" smtClean="0">
                <a:latin typeface="+mn-lt"/>
                <a:ea typeface="+mn-ea"/>
              </a:rPr>
              <a:t>。</a:t>
            </a:r>
            <a:r>
              <a:rPr lang="en-US" altLang="zh-CN" sz="1800" smtClean="0">
                <a:solidFill>
                  <a:srgbClr val="C7000B"/>
                </a:solidFill>
                <a:latin typeface="+mn-lt"/>
                <a:ea typeface="+mn-ea"/>
              </a:rPr>
              <a:t>”temperature</a:t>
            </a:r>
            <a:r>
              <a:rPr lang="en-US" altLang="zh-CN" sz="1800">
                <a:solidFill>
                  <a:srgbClr val="C7000B"/>
                </a:solidFill>
                <a:latin typeface="+mn-lt"/>
                <a:ea typeface="+mn-ea"/>
              </a:rPr>
              <a:t>”</a:t>
            </a:r>
            <a:r>
              <a:rPr lang="zh-CN" altLang="en-US" sz="1800">
                <a:solidFill>
                  <a:srgbClr val="C7000B"/>
                </a:solidFill>
                <a:latin typeface="+mn-lt"/>
                <a:ea typeface="+mn-ea"/>
              </a:rPr>
              <a:t>字段长度为</a:t>
            </a:r>
            <a:r>
              <a:rPr lang="en-US" altLang="zh-CN" sz="1800">
                <a:solidFill>
                  <a:srgbClr val="C7000B"/>
                </a:solidFill>
                <a:latin typeface="+mn-lt"/>
                <a:ea typeface="+mn-ea"/>
              </a:rPr>
              <a:t>2</a:t>
            </a:r>
            <a:r>
              <a:rPr lang="zh-CN" altLang="en-US" sz="1800">
                <a:solidFill>
                  <a:srgbClr val="C7000B"/>
                </a:solidFill>
                <a:latin typeface="+mn-lt"/>
                <a:ea typeface="+mn-ea"/>
              </a:rPr>
              <a:t>个字节，终点为</a:t>
            </a:r>
            <a:r>
              <a:rPr lang="en-US" altLang="zh-CN" sz="1800">
                <a:solidFill>
                  <a:srgbClr val="C7000B"/>
                </a:solidFill>
                <a:latin typeface="+mn-lt"/>
                <a:ea typeface="+mn-ea"/>
              </a:rPr>
              <a:t>4</a:t>
            </a:r>
            <a:r>
              <a:rPr lang="zh-CN" altLang="en-US" sz="1800">
                <a:solidFill>
                  <a:srgbClr val="C7000B"/>
                </a:solidFill>
                <a:latin typeface="+mn-lt"/>
                <a:ea typeface="+mn-ea"/>
              </a:rPr>
              <a:t>。所以“偏移值”为</a:t>
            </a:r>
            <a:r>
              <a:rPr lang="en-US" altLang="zh-CN" sz="1800">
                <a:solidFill>
                  <a:srgbClr val="C7000B"/>
                </a:solidFill>
                <a:latin typeface="+mn-lt"/>
                <a:ea typeface="+mn-ea"/>
              </a:rPr>
              <a:t>2-4</a:t>
            </a:r>
            <a:r>
              <a:rPr lang="zh-CN" altLang="en-US" sz="1800">
                <a:solidFill>
                  <a:srgbClr val="FF0000"/>
                </a:solidFill>
                <a:latin typeface="+mn-lt"/>
                <a:ea typeface="+mn-ea"/>
              </a:rPr>
              <a:t>。</a:t>
            </a:r>
          </a:p>
          <a:p>
            <a:endParaRPr lang="zh-CN" altLang="en-US" sz="1800">
              <a:latin typeface="+mn-lt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436" y="1052513"/>
            <a:ext cx="2766294" cy="50139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80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</a:rPr>
              <a:t>命令下发字段说明 </a:t>
            </a:r>
            <a:r>
              <a:rPr lang="en-US" altLang="zh-CN" smtClean="0">
                <a:latin typeface="+mn-lt"/>
                <a:ea typeface="+mn-ea"/>
              </a:rPr>
              <a:t>(1)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</a:rPr>
              <a:t>新增</a:t>
            </a:r>
            <a:r>
              <a:rPr lang="en-US" altLang="zh-CN" b="1" smtClean="0">
                <a:solidFill>
                  <a:srgbClr val="C7000B"/>
                </a:solidFill>
                <a:latin typeface="+mn-lt"/>
                <a:ea typeface="+mn-ea"/>
              </a:rPr>
              <a:t>”SET_ALARM</a:t>
            </a:r>
            <a:r>
              <a:rPr lang="en-US" altLang="zh-CN" b="1">
                <a:solidFill>
                  <a:srgbClr val="C7000B"/>
                </a:solidFill>
                <a:latin typeface="+mn-lt"/>
                <a:ea typeface="+mn-ea"/>
              </a:rPr>
              <a:t>”</a:t>
            </a:r>
            <a:r>
              <a:rPr lang="zh-CN" altLang="en-US">
                <a:solidFill>
                  <a:srgbClr val="C7000B"/>
                </a:solidFill>
                <a:latin typeface="+mn-lt"/>
                <a:ea typeface="+mn-ea"/>
              </a:rPr>
              <a:t>消息，设置火灾告警的温度阈值</a:t>
            </a:r>
            <a:r>
              <a:rPr lang="zh-CN" altLang="en-US">
                <a:latin typeface="+mn-lt"/>
                <a:ea typeface="+mn-ea"/>
              </a:rPr>
              <a:t>。例如超过</a:t>
            </a:r>
            <a:r>
              <a:rPr lang="en-US" altLang="zh-CN">
                <a:latin typeface="+mn-lt"/>
                <a:ea typeface="+mn-ea"/>
              </a:rPr>
              <a:t>60</a:t>
            </a:r>
            <a:r>
              <a:rPr lang="zh-CN" altLang="en-US">
                <a:latin typeface="+mn-lt"/>
                <a:ea typeface="+mn-ea"/>
              </a:rPr>
              <a:t>摄氏度，设备上报告警。配置此步骤的主要目的是，将平台下发的</a:t>
            </a:r>
            <a:r>
              <a:rPr lang="en-US" altLang="zh-CN">
                <a:latin typeface="+mn-lt"/>
                <a:ea typeface="+mn-ea"/>
              </a:rPr>
              <a:t>JSON</a:t>
            </a:r>
            <a:r>
              <a:rPr lang="zh-CN" altLang="en-US">
                <a:latin typeface="+mn-lt"/>
                <a:ea typeface="+mn-ea"/>
              </a:rPr>
              <a:t>格式命令消息编码成二进制数据，以便烟感设备理解。配置示例如下：</a:t>
            </a:r>
          </a:p>
          <a:p>
            <a:r>
              <a:rPr lang="zh-CN" altLang="en-US">
                <a:latin typeface="+mn-lt"/>
                <a:ea typeface="+mn-ea"/>
              </a:rPr>
              <a:t>消息名：</a:t>
            </a:r>
            <a:r>
              <a:rPr lang="en-US" altLang="zh-CN">
                <a:latin typeface="+mn-lt"/>
                <a:ea typeface="+mn-ea"/>
              </a:rPr>
              <a:t>SET_ALARM</a:t>
            </a:r>
          </a:p>
          <a:p>
            <a:r>
              <a:rPr lang="zh-CN" altLang="en-US">
                <a:latin typeface="+mn-lt"/>
                <a:ea typeface="+mn-ea"/>
              </a:rPr>
              <a:t>消息类型：命令下发</a:t>
            </a:r>
          </a:p>
          <a:p>
            <a:endParaRPr lang="zh-CN" altLang="en-US">
              <a:latin typeface="+mn-lt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500" y="2660586"/>
            <a:ext cx="5824640" cy="34920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文本占位符 2"/>
          <p:cNvSpPr txBox="1">
            <a:spLocks/>
          </p:cNvSpPr>
          <p:nvPr/>
        </p:nvSpPr>
        <p:spPr bwMode="auto">
          <a:xfrm>
            <a:off x="731838" y="3701855"/>
            <a:ext cx="3996918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1625" indent="-301625" algn="just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r>
              <a:rPr lang="zh-CN" altLang="en-US"/>
              <a:t>添加响应字段：是。添加响应字段后，设备在接收命令后，可以上报命令执行结果。用户可以根据自己的需求，自由选择是否添加响应字段。</a:t>
            </a:r>
            <a:endParaRPr lang="zh-CN" altLang="en-US" kern="0" smtClean="0"/>
          </a:p>
          <a:p>
            <a:endParaRPr lang="zh-CN" altLang="en-US" kern="0"/>
          </a:p>
        </p:txBody>
      </p:sp>
    </p:spTree>
    <p:extLst>
      <p:ext uri="{BB962C8B-B14F-4D97-AF65-F5344CB8AC3E}">
        <p14:creationId xmlns:p14="http://schemas.microsoft.com/office/powerpoint/2010/main" val="140738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命令下发字段说明 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85802" y="1047750"/>
            <a:ext cx="5909731" cy="4879805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</a:rPr>
              <a:t>单击“添加字段”，添加</a:t>
            </a:r>
            <a:r>
              <a:rPr lang="en-US" altLang="zh-CN">
                <a:latin typeface="+mn-lt"/>
                <a:ea typeface="+mn-ea"/>
              </a:rPr>
              <a:t>messageID</a:t>
            </a:r>
            <a:r>
              <a:rPr lang="zh-CN" altLang="en-US">
                <a:latin typeface="+mn-lt"/>
                <a:ea typeface="+mn-ea"/>
              </a:rPr>
              <a:t>字段，表示消息类型。例如，设置火灾告警阈值的消息类型为</a:t>
            </a:r>
            <a:r>
              <a:rPr lang="en-US" altLang="zh-CN" smtClean="0">
                <a:solidFill>
                  <a:srgbClr val="C7000B"/>
                </a:solidFill>
                <a:latin typeface="+mn-lt"/>
                <a:ea typeface="+mn-ea"/>
              </a:rPr>
              <a:t>0x1</a:t>
            </a:r>
            <a:r>
              <a:rPr lang="zh-CN" altLang="en-US" smtClean="0">
                <a:latin typeface="+mn-lt"/>
                <a:ea typeface="+mn-ea"/>
              </a:rPr>
              <a:t>。</a:t>
            </a:r>
            <a:endParaRPr lang="zh-CN" altLang="en-US">
              <a:latin typeface="+mn-lt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058" y="1139507"/>
            <a:ext cx="3513838" cy="50612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15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</a:rPr>
              <a:t>命令下发字段</a:t>
            </a:r>
            <a:r>
              <a:rPr lang="zh-CN" altLang="en-US" smtClean="0">
                <a:latin typeface="+mn-lt"/>
                <a:ea typeface="+mn-ea"/>
              </a:rPr>
              <a:t>说明 </a:t>
            </a:r>
            <a:r>
              <a:rPr lang="en-US" altLang="zh-CN" smtClean="0">
                <a:latin typeface="+mn-lt"/>
                <a:ea typeface="+mn-ea"/>
              </a:rPr>
              <a:t>(3)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5364162" cy="4879805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</a:rPr>
              <a:t>添加</a:t>
            </a:r>
            <a:r>
              <a:rPr lang="en-US" altLang="zh-CN">
                <a:solidFill>
                  <a:srgbClr val="C7000B"/>
                </a:solidFill>
                <a:latin typeface="+mn-lt"/>
                <a:ea typeface="+mn-ea"/>
              </a:rPr>
              <a:t>mid</a:t>
            </a:r>
            <a:r>
              <a:rPr lang="zh-CN" altLang="en-US">
                <a:solidFill>
                  <a:srgbClr val="C7000B"/>
                </a:solidFill>
                <a:latin typeface="+mn-lt"/>
                <a:ea typeface="+mn-ea"/>
              </a:rPr>
              <a:t>字段</a:t>
            </a:r>
            <a:r>
              <a:rPr lang="zh-CN" altLang="en-US">
                <a:latin typeface="+mn-lt"/>
                <a:ea typeface="+mn-ea"/>
              </a:rPr>
              <a:t>。这里的</a:t>
            </a:r>
            <a:r>
              <a:rPr lang="en-US" altLang="zh-CN">
                <a:latin typeface="+mn-lt"/>
                <a:ea typeface="+mn-ea"/>
              </a:rPr>
              <a:t>mid</a:t>
            </a:r>
            <a:r>
              <a:rPr lang="zh-CN" altLang="en-US">
                <a:latin typeface="+mn-lt"/>
                <a:ea typeface="+mn-ea"/>
              </a:rPr>
              <a:t>字段是</a:t>
            </a:r>
            <a:r>
              <a:rPr lang="zh-CN" altLang="en-US">
                <a:solidFill>
                  <a:srgbClr val="C7000B"/>
                </a:solidFill>
                <a:latin typeface="+mn-lt"/>
                <a:ea typeface="+mn-ea"/>
              </a:rPr>
              <a:t>由平台生成和下发的</a:t>
            </a:r>
            <a:r>
              <a:rPr lang="zh-CN" altLang="en-US">
                <a:latin typeface="+mn-lt"/>
                <a:ea typeface="+mn-ea"/>
              </a:rPr>
              <a:t>，用于将下发的命令和命令下发响应消息进行关联。</a:t>
            </a:r>
            <a:r>
              <a:rPr lang="en-US" altLang="zh-CN">
                <a:latin typeface="+mn-lt"/>
                <a:ea typeface="+mn-ea"/>
              </a:rPr>
              <a:t>mid</a:t>
            </a:r>
            <a:r>
              <a:rPr lang="zh-CN" altLang="en-US">
                <a:latin typeface="+mn-lt"/>
                <a:ea typeface="+mn-ea"/>
              </a:rPr>
              <a:t>字段的数据类型</a:t>
            </a:r>
            <a:r>
              <a:rPr lang="zh-CN" altLang="en-US">
                <a:solidFill>
                  <a:srgbClr val="C7000B"/>
                </a:solidFill>
                <a:latin typeface="+mn-lt"/>
                <a:ea typeface="+mn-ea"/>
              </a:rPr>
              <a:t>默认为</a:t>
            </a:r>
            <a:r>
              <a:rPr lang="en-US" altLang="zh-CN">
                <a:solidFill>
                  <a:srgbClr val="C7000B"/>
                </a:solidFill>
                <a:latin typeface="+mn-lt"/>
                <a:ea typeface="+mn-ea"/>
              </a:rPr>
              <a:t>int16u</a:t>
            </a:r>
            <a:r>
              <a:rPr lang="zh-CN" altLang="en-US">
                <a:latin typeface="+mn-lt"/>
                <a:ea typeface="+mn-ea"/>
              </a:rPr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02" y="1077914"/>
            <a:ext cx="3132348" cy="50148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933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命令下发字段</a:t>
            </a:r>
            <a:r>
              <a:rPr lang="zh-CN" altLang="en-US" smtClean="0"/>
              <a:t>说明 </a:t>
            </a:r>
            <a:r>
              <a:rPr lang="en-US" altLang="zh-CN" smtClean="0"/>
              <a:t>(4)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7049029" cy="4879805"/>
          </a:xfrm>
        </p:spPr>
        <p:txBody>
          <a:bodyPr/>
          <a:lstStyle/>
          <a:p>
            <a:r>
              <a:rPr lang="zh-CN" altLang="en-US">
                <a:solidFill>
                  <a:srgbClr val="C7000B"/>
                </a:solidFill>
                <a:latin typeface="+mn-lt"/>
                <a:ea typeface="+mn-ea"/>
              </a:rPr>
              <a:t>添加</a:t>
            </a:r>
            <a:r>
              <a:rPr lang="en-US" altLang="zh-CN">
                <a:solidFill>
                  <a:srgbClr val="C7000B"/>
                </a:solidFill>
                <a:latin typeface="+mn-lt"/>
                <a:ea typeface="+mn-ea"/>
              </a:rPr>
              <a:t>value</a:t>
            </a:r>
            <a:r>
              <a:rPr lang="zh-CN" altLang="en-US">
                <a:solidFill>
                  <a:srgbClr val="C7000B"/>
                </a:solidFill>
                <a:latin typeface="+mn-lt"/>
                <a:ea typeface="+mn-ea"/>
              </a:rPr>
              <a:t>字段</a:t>
            </a:r>
            <a:r>
              <a:rPr lang="zh-CN" altLang="en-US">
                <a:latin typeface="+mn-lt"/>
                <a:ea typeface="+mn-ea"/>
              </a:rPr>
              <a:t>，表示下发命令的参数值。例如，下发火灾告警的温度阈值</a:t>
            </a:r>
            <a:r>
              <a:rPr lang="zh-CN" altLang="en-US" smtClean="0">
                <a:latin typeface="+mn-lt"/>
                <a:ea typeface="+mn-ea"/>
              </a:rPr>
              <a:t>。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zh-CN" altLang="en-US">
                <a:solidFill>
                  <a:srgbClr val="C7000B"/>
                </a:solidFill>
                <a:latin typeface="+mn-lt"/>
                <a:ea typeface="+mn-ea"/>
              </a:rPr>
              <a:t>添加</a:t>
            </a:r>
            <a:r>
              <a:rPr lang="en-US" altLang="zh-CN">
                <a:solidFill>
                  <a:srgbClr val="C7000B"/>
                </a:solidFill>
                <a:latin typeface="+mn-lt"/>
                <a:ea typeface="+mn-ea"/>
              </a:rPr>
              <a:t>errcode</a:t>
            </a:r>
            <a:r>
              <a:rPr lang="zh-CN" altLang="en-US">
                <a:solidFill>
                  <a:srgbClr val="C7000B"/>
                </a:solidFill>
                <a:latin typeface="+mn-lt"/>
                <a:ea typeface="+mn-ea"/>
              </a:rPr>
              <a:t>字段</a:t>
            </a:r>
            <a:r>
              <a:rPr lang="zh-CN" altLang="en-US">
                <a:latin typeface="+mn-lt"/>
                <a:ea typeface="+mn-ea"/>
              </a:rPr>
              <a:t>，用于表示命令执行状态：</a:t>
            </a:r>
            <a:r>
              <a:rPr lang="en-US" altLang="zh-CN">
                <a:latin typeface="+mn-lt"/>
                <a:ea typeface="+mn-ea"/>
              </a:rPr>
              <a:t>00</a:t>
            </a:r>
            <a:r>
              <a:rPr lang="zh-CN" altLang="en-US">
                <a:latin typeface="+mn-lt"/>
                <a:ea typeface="+mn-ea"/>
              </a:rPr>
              <a:t>表示成功，</a:t>
            </a:r>
            <a:r>
              <a:rPr lang="en-US" altLang="zh-CN">
                <a:latin typeface="+mn-lt"/>
                <a:ea typeface="+mn-ea"/>
              </a:rPr>
              <a:t>01</a:t>
            </a:r>
            <a:r>
              <a:rPr lang="zh-CN" altLang="en-US">
                <a:latin typeface="+mn-lt"/>
                <a:ea typeface="+mn-ea"/>
              </a:rPr>
              <a:t>表示失败，如果未携带该字段，则默认命令执行成功。</a:t>
            </a:r>
            <a:r>
              <a:rPr lang="en-US" altLang="zh-CN">
                <a:latin typeface="+mn-lt"/>
                <a:ea typeface="+mn-ea"/>
              </a:rPr>
              <a:t>errcode</a:t>
            </a:r>
            <a:r>
              <a:rPr lang="zh-CN" altLang="en-US">
                <a:latin typeface="+mn-lt"/>
                <a:ea typeface="+mn-ea"/>
              </a:rPr>
              <a:t>字段的数据类型默认为</a:t>
            </a:r>
            <a:r>
              <a:rPr lang="en-US" altLang="zh-CN">
                <a:latin typeface="+mn-lt"/>
                <a:ea typeface="+mn-ea"/>
              </a:rPr>
              <a:t>int8u</a:t>
            </a:r>
            <a:r>
              <a:rPr lang="zh-CN" altLang="en-US">
                <a:latin typeface="+mn-lt"/>
                <a:ea typeface="+mn-ea"/>
              </a:rPr>
              <a:t>。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zh-CN" altLang="en-US">
                <a:solidFill>
                  <a:srgbClr val="C7000B"/>
                </a:solidFill>
                <a:latin typeface="+mn-lt"/>
                <a:ea typeface="+mn-ea"/>
              </a:rPr>
              <a:t>添加</a:t>
            </a:r>
            <a:r>
              <a:rPr lang="en-US" altLang="zh-CN">
                <a:solidFill>
                  <a:srgbClr val="C7000B"/>
                </a:solidFill>
                <a:latin typeface="+mn-lt"/>
                <a:ea typeface="+mn-ea"/>
              </a:rPr>
              <a:t>result</a:t>
            </a:r>
            <a:r>
              <a:rPr lang="zh-CN" altLang="en-US">
                <a:solidFill>
                  <a:srgbClr val="C7000B"/>
                </a:solidFill>
                <a:latin typeface="+mn-lt"/>
                <a:ea typeface="+mn-ea"/>
              </a:rPr>
              <a:t>字段</a:t>
            </a:r>
            <a:r>
              <a:rPr lang="zh-CN" altLang="en-US">
                <a:latin typeface="+mn-lt"/>
                <a:ea typeface="+mn-ea"/>
              </a:rPr>
              <a:t>，用于表示命令执行结果。例如，设备向平台返回当前的告警阈值。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667" y="1064158"/>
            <a:ext cx="2808312" cy="51366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11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在线调试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5364162" cy="4879805"/>
          </a:xfrm>
        </p:spPr>
        <p:txBody>
          <a:bodyPr/>
          <a:lstStyle/>
          <a:p>
            <a:r>
              <a:rPr lang="zh-CN" altLang="en-US" sz="2000">
                <a:latin typeface="+mn-lt"/>
                <a:ea typeface="+mn-ea"/>
              </a:rPr>
              <a:t>使用设备模拟器进行数据上报。十六进制码流示例：</a:t>
            </a:r>
            <a:r>
              <a:rPr lang="en-US" altLang="zh-CN" sz="2000">
                <a:latin typeface="+mn-lt"/>
                <a:ea typeface="+mn-ea"/>
              </a:rPr>
              <a:t>0008016B</a:t>
            </a:r>
            <a:r>
              <a:rPr lang="zh-CN" altLang="en-US" sz="2000">
                <a:latin typeface="+mn-lt"/>
                <a:ea typeface="+mn-ea"/>
              </a:rPr>
              <a:t>。</a:t>
            </a:r>
            <a:r>
              <a:rPr lang="en-US" altLang="zh-CN" sz="2000">
                <a:solidFill>
                  <a:srgbClr val="C7000B"/>
                </a:solidFill>
                <a:latin typeface="+mn-lt"/>
                <a:ea typeface="+mn-ea"/>
              </a:rPr>
              <a:t>00</a:t>
            </a:r>
            <a:r>
              <a:rPr lang="zh-CN" altLang="en-US" sz="2000">
                <a:solidFill>
                  <a:srgbClr val="C7000B"/>
                </a:solidFill>
                <a:latin typeface="+mn-lt"/>
                <a:ea typeface="+mn-ea"/>
              </a:rPr>
              <a:t>为地址域</a:t>
            </a:r>
            <a:r>
              <a:rPr lang="en-US" altLang="zh-CN" sz="2000">
                <a:solidFill>
                  <a:srgbClr val="C7000B"/>
                </a:solidFill>
                <a:latin typeface="+mn-lt"/>
                <a:ea typeface="+mn-ea"/>
              </a:rPr>
              <a:t>meaasgeID</a:t>
            </a:r>
            <a:r>
              <a:rPr lang="zh-CN" altLang="en-US" sz="2000">
                <a:solidFill>
                  <a:srgbClr val="C7000B"/>
                </a:solidFill>
                <a:latin typeface="+mn-lt"/>
                <a:ea typeface="+mn-ea"/>
              </a:rPr>
              <a:t>，</a:t>
            </a:r>
            <a:r>
              <a:rPr lang="en-US" altLang="zh-CN" sz="2000">
                <a:solidFill>
                  <a:srgbClr val="C7000B"/>
                </a:solidFill>
                <a:latin typeface="+mn-lt"/>
                <a:ea typeface="+mn-ea"/>
              </a:rPr>
              <a:t>08</a:t>
            </a:r>
            <a:r>
              <a:rPr lang="zh-CN" altLang="en-US" sz="2000">
                <a:solidFill>
                  <a:srgbClr val="C7000B"/>
                </a:solidFill>
                <a:latin typeface="+mn-lt"/>
                <a:ea typeface="+mn-ea"/>
              </a:rPr>
              <a:t>表示火灾级别</a:t>
            </a:r>
            <a:r>
              <a:rPr lang="en-US" altLang="zh-CN" sz="2000">
                <a:solidFill>
                  <a:srgbClr val="C7000B"/>
                </a:solidFill>
                <a:latin typeface="+mn-lt"/>
                <a:ea typeface="+mn-ea"/>
              </a:rPr>
              <a:t>level</a:t>
            </a:r>
            <a:r>
              <a:rPr lang="zh-CN" altLang="en-US" sz="2000">
                <a:solidFill>
                  <a:srgbClr val="C7000B"/>
                </a:solidFill>
                <a:latin typeface="+mn-lt"/>
                <a:ea typeface="+mn-ea"/>
              </a:rPr>
              <a:t>，长度为</a:t>
            </a:r>
            <a:r>
              <a:rPr lang="en-US" altLang="zh-CN" sz="2000">
                <a:solidFill>
                  <a:srgbClr val="C7000B"/>
                </a:solidFill>
                <a:latin typeface="+mn-lt"/>
                <a:ea typeface="+mn-ea"/>
              </a:rPr>
              <a:t>1</a:t>
            </a:r>
            <a:r>
              <a:rPr lang="zh-CN" altLang="en-US" sz="2000">
                <a:solidFill>
                  <a:srgbClr val="C7000B"/>
                </a:solidFill>
                <a:latin typeface="+mn-lt"/>
                <a:ea typeface="+mn-ea"/>
              </a:rPr>
              <a:t>个字节；</a:t>
            </a:r>
            <a:r>
              <a:rPr lang="en-US" altLang="zh-CN" sz="2000">
                <a:solidFill>
                  <a:srgbClr val="C7000B"/>
                </a:solidFill>
                <a:latin typeface="+mn-lt"/>
                <a:ea typeface="+mn-ea"/>
              </a:rPr>
              <a:t>016B</a:t>
            </a:r>
            <a:r>
              <a:rPr lang="zh-CN" altLang="en-US" sz="2000">
                <a:solidFill>
                  <a:srgbClr val="C7000B"/>
                </a:solidFill>
                <a:latin typeface="+mn-lt"/>
                <a:ea typeface="+mn-ea"/>
              </a:rPr>
              <a:t>表示温度，长度为</a:t>
            </a:r>
            <a:r>
              <a:rPr lang="en-US" altLang="zh-CN" sz="2000">
                <a:solidFill>
                  <a:srgbClr val="C7000B"/>
                </a:solidFill>
                <a:latin typeface="+mn-lt"/>
                <a:ea typeface="+mn-ea"/>
              </a:rPr>
              <a:t>2</a:t>
            </a:r>
            <a:r>
              <a:rPr lang="zh-CN" altLang="en-US" sz="2000">
                <a:solidFill>
                  <a:srgbClr val="C7000B"/>
                </a:solidFill>
                <a:latin typeface="+mn-lt"/>
                <a:ea typeface="+mn-ea"/>
              </a:rPr>
              <a:t>个字节</a:t>
            </a:r>
            <a:r>
              <a:rPr lang="zh-CN" altLang="en-US" sz="2000">
                <a:latin typeface="+mn-lt"/>
                <a:ea typeface="+mn-ea"/>
              </a:rPr>
              <a:t>。</a:t>
            </a:r>
          </a:p>
          <a:p>
            <a:r>
              <a:rPr lang="zh-CN" altLang="en-US" sz="2000">
                <a:latin typeface="+mn-lt"/>
                <a:ea typeface="+mn-ea"/>
              </a:rPr>
              <a:t>在“应用模拟器”区域查看数据上报的结果：</a:t>
            </a:r>
            <a:r>
              <a:rPr lang="en-US" altLang="zh-CN" sz="2000">
                <a:latin typeface="+mn-lt"/>
                <a:ea typeface="+mn-ea"/>
              </a:rPr>
              <a:t>{level=8, temperature=363}</a:t>
            </a:r>
            <a:r>
              <a:rPr lang="zh-CN" altLang="en-US" sz="2000">
                <a:latin typeface="+mn-lt"/>
                <a:ea typeface="+mn-ea"/>
              </a:rPr>
              <a:t>。</a:t>
            </a:r>
            <a:r>
              <a:rPr lang="en-US" altLang="zh-CN" sz="2000">
                <a:latin typeface="+mn-lt"/>
                <a:ea typeface="+mn-ea"/>
              </a:rPr>
              <a:t>8</a:t>
            </a:r>
            <a:r>
              <a:rPr lang="zh-CN" altLang="en-US" sz="2000">
                <a:latin typeface="+mn-lt"/>
                <a:ea typeface="+mn-ea"/>
              </a:rPr>
              <a:t>为十六进制数</a:t>
            </a:r>
            <a:r>
              <a:rPr lang="en-US" altLang="zh-CN" sz="2000">
                <a:latin typeface="+mn-lt"/>
                <a:ea typeface="+mn-ea"/>
              </a:rPr>
              <a:t>08</a:t>
            </a:r>
            <a:r>
              <a:rPr lang="zh-CN" altLang="en-US" sz="2000">
                <a:latin typeface="+mn-lt"/>
                <a:ea typeface="+mn-ea"/>
              </a:rPr>
              <a:t>转换为十进制的数值；</a:t>
            </a:r>
            <a:r>
              <a:rPr lang="en-US" altLang="zh-CN" sz="2000">
                <a:latin typeface="+mn-lt"/>
                <a:ea typeface="+mn-ea"/>
              </a:rPr>
              <a:t>363</a:t>
            </a:r>
            <a:r>
              <a:rPr lang="zh-CN" altLang="en-US" sz="2000">
                <a:latin typeface="+mn-lt"/>
                <a:ea typeface="+mn-ea"/>
              </a:rPr>
              <a:t>为十六进制数</a:t>
            </a:r>
            <a:r>
              <a:rPr lang="en-US" altLang="zh-CN" sz="2000">
                <a:latin typeface="+mn-lt"/>
                <a:ea typeface="+mn-ea"/>
              </a:rPr>
              <a:t>018B</a:t>
            </a:r>
            <a:r>
              <a:rPr lang="zh-CN" altLang="en-US" sz="2000">
                <a:latin typeface="+mn-lt"/>
                <a:ea typeface="+mn-ea"/>
              </a:rPr>
              <a:t>转换为十进制的数值。</a:t>
            </a:r>
          </a:p>
          <a:p>
            <a:r>
              <a:rPr lang="zh-CN" altLang="en-US" sz="2000">
                <a:latin typeface="+mn-lt"/>
                <a:ea typeface="+mn-ea"/>
              </a:rPr>
              <a:t>在设备模拟器区域看到平台下发的响应数据</a:t>
            </a:r>
            <a:r>
              <a:rPr lang="en-US" altLang="zh-CN" sz="2000">
                <a:latin typeface="+mn-lt"/>
                <a:ea typeface="+mn-ea"/>
              </a:rPr>
              <a:t>AAAA0000</a:t>
            </a:r>
            <a:r>
              <a:rPr lang="zh-CN" altLang="en-US" sz="2000">
                <a:latin typeface="+mn-lt"/>
                <a:ea typeface="+mn-ea"/>
              </a:rPr>
              <a:t>。</a:t>
            </a:r>
          </a:p>
          <a:p>
            <a:endParaRPr lang="zh-CN" altLang="en-US" sz="2000">
              <a:latin typeface="+mn-lt"/>
              <a:ea typeface="+mn-ea"/>
            </a:endParaRPr>
          </a:p>
        </p:txBody>
      </p:sp>
      <p:pic>
        <p:nvPicPr>
          <p:cNvPr id="2050" name="Picture 2" descr="https://support.huaweicloud.com/devg-iothub/figure/zh-cn_image_02520058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997" y="1483878"/>
            <a:ext cx="5276375" cy="417916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整体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方案介绍</a:t>
            </a:r>
            <a:endParaRPr lang="en-US" altLang="zh-CN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什么是产品模型？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什么是编解码插件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？</a:t>
            </a:r>
            <a:endParaRPr lang="en-US" altLang="zh-CN" b="1" smtClean="0">
              <a:latin typeface="+mn-lt"/>
              <a:ea typeface="+mn-ea"/>
            </a:endParaRPr>
          </a:p>
          <a:p>
            <a:r>
              <a:rPr lang="zh-CN" altLang="en-US" b="1" smtClean="0">
                <a:latin typeface="+mn-lt"/>
                <a:ea typeface="+mn-ea"/>
              </a:rPr>
              <a:t>北</a:t>
            </a:r>
            <a:r>
              <a:rPr lang="zh-CN" altLang="en-US" b="1" dirty="0" smtClean="0">
                <a:latin typeface="+mn-lt"/>
                <a:ea typeface="+mn-ea"/>
              </a:rPr>
              <a:t>向业务服务开发</a:t>
            </a:r>
            <a:endParaRPr lang="en-US" altLang="zh-CN" b="1" dirty="0" smtClean="0">
              <a:latin typeface="+mn-lt"/>
              <a:ea typeface="+mn-ea"/>
            </a:endParaRP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+mn-lt"/>
                <a:ea typeface="+mn-ea"/>
              </a:rPr>
              <a:t>北向接入机制</a:t>
            </a:r>
            <a:endParaRPr lang="en-US" altLang="zh-CN" dirty="0" smtClean="0">
              <a:latin typeface="+mn-lt"/>
              <a:ea typeface="+mn-ea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北向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API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介绍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1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>
                <a:latin typeface="+mn-lt"/>
              </a:rPr>
              <a:t>华为云物联网平台（简称物联网平台）提供海量设备的接入和管理，配合华为云其他产品同时使用，帮助快速构筑物联网应用。</a:t>
            </a:r>
          </a:p>
          <a:p>
            <a:r>
              <a:rPr lang="zh-CN" altLang="en-US" sz="1800" dirty="0">
                <a:latin typeface="+mn-lt"/>
              </a:rPr>
              <a:t>使用物联网平台构建一个完整的物联网解决方案主要包括</a:t>
            </a:r>
            <a:r>
              <a:rPr lang="en-US" altLang="zh-CN" sz="1800" dirty="0">
                <a:latin typeface="+mn-lt"/>
              </a:rPr>
              <a:t>3</a:t>
            </a:r>
            <a:r>
              <a:rPr lang="zh-CN" altLang="en-US" sz="1800" dirty="0">
                <a:latin typeface="+mn-lt"/>
              </a:rPr>
              <a:t>部分：</a:t>
            </a:r>
            <a:r>
              <a:rPr lang="zh-CN" altLang="en-US" sz="1800" dirty="0">
                <a:solidFill>
                  <a:srgbClr val="C7000B"/>
                </a:solidFill>
                <a:latin typeface="+mn-lt"/>
              </a:rPr>
              <a:t>物联网平台</a:t>
            </a:r>
            <a:r>
              <a:rPr lang="zh-CN" altLang="en-US" sz="1800" dirty="0">
                <a:latin typeface="+mn-lt"/>
              </a:rPr>
              <a:t>、</a:t>
            </a:r>
            <a:r>
              <a:rPr lang="zh-CN" altLang="en-US" sz="1800" dirty="0">
                <a:solidFill>
                  <a:srgbClr val="C7000B"/>
                </a:solidFill>
                <a:latin typeface="+mn-lt"/>
              </a:rPr>
              <a:t>业务应用</a:t>
            </a:r>
            <a:r>
              <a:rPr lang="zh-CN" altLang="en-US" sz="1800" dirty="0">
                <a:latin typeface="+mn-lt"/>
              </a:rPr>
              <a:t>和</a:t>
            </a:r>
            <a:r>
              <a:rPr lang="zh-CN" altLang="en-US" sz="1800" dirty="0">
                <a:solidFill>
                  <a:srgbClr val="C7000B"/>
                </a:solidFill>
                <a:latin typeface="+mn-lt"/>
              </a:rPr>
              <a:t>设备</a:t>
            </a:r>
            <a:r>
              <a:rPr lang="zh-CN" altLang="en-US" sz="1800" dirty="0">
                <a:latin typeface="+mn-lt"/>
              </a:rPr>
              <a:t>。</a:t>
            </a:r>
          </a:p>
          <a:p>
            <a:r>
              <a:rPr lang="zh-CN" altLang="en-US" sz="1800" dirty="0">
                <a:latin typeface="+mn-lt"/>
              </a:rPr>
              <a:t>物联网平台作为连接业务应用和设备的中间层，屏蔽了各种复杂的设备接口，实现设备的快速接入；同时提供强大的开放能力，支撑行业用户快速构建各种物联网业务应用。</a:t>
            </a:r>
          </a:p>
          <a:p>
            <a:r>
              <a:rPr lang="zh-CN" altLang="en-US" sz="1800" dirty="0">
                <a:latin typeface="+mn-lt"/>
              </a:rPr>
              <a:t>设备可以通过固网、</a:t>
            </a:r>
            <a:r>
              <a:rPr lang="en-US" altLang="zh-CN" sz="1800" dirty="0">
                <a:latin typeface="+mn-lt"/>
              </a:rPr>
              <a:t>2/3/4G</a:t>
            </a:r>
            <a:r>
              <a:rPr lang="zh-CN" altLang="en-US" sz="1800" dirty="0">
                <a:latin typeface="+mn-lt"/>
              </a:rPr>
              <a:t>、</a:t>
            </a:r>
            <a:r>
              <a:rPr lang="en-US" altLang="zh-CN" sz="1800" dirty="0">
                <a:latin typeface="+mn-lt"/>
              </a:rPr>
              <a:t>NB-</a:t>
            </a:r>
            <a:r>
              <a:rPr lang="en-US" altLang="zh-CN" sz="1800" dirty="0" err="1">
                <a:latin typeface="+mn-lt"/>
              </a:rPr>
              <a:t>IoT</a:t>
            </a:r>
            <a:r>
              <a:rPr lang="zh-CN" altLang="en-US" sz="1800" dirty="0">
                <a:latin typeface="+mn-lt"/>
              </a:rPr>
              <a:t>、</a:t>
            </a:r>
            <a:r>
              <a:rPr lang="en-US" altLang="zh-CN" sz="1800" dirty="0" err="1">
                <a:latin typeface="+mn-lt"/>
              </a:rPr>
              <a:t>Wifi</a:t>
            </a:r>
            <a:r>
              <a:rPr lang="zh-CN" altLang="en-US" sz="1800" dirty="0">
                <a:latin typeface="+mn-lt"/>
              </a:rPr>
              <a:t>等多种网络接入物联网平台，并</a:t>
            </a:r>
            <a:r>
              <a:rPr lang="zh-CN" altLang="en-US" sz="1800">
                <a:latin typeface="+mn-lt"/>
              </a:rPr>
              <a:t>使用</a:t>
            </a:r>
            <a:r>
              <a:rPr lang="en-US" altLang="zh-CN" sz="1800" smtClean="0">
                <a:latin typeface="+mn-lt"/>
              </a:rPr>
              <a:t>LwM2M/CoAP</a:t>
            </a:r>
            <a:r>
              <a:rPr lang="zh-CN" altLang="en-US" sz="1800" dirty="0">
                <a:latin typeface="+mn-lt"/>
              </a:rPr>
              <a:t>或</a:t>
            </a:r>
            <a:r>
              <a:rPr lang="en-US" altLang="zh-CN" sz="1800" dirty="0">
                <a:latin typeface="+mn-lt"/>
              </a:rPr>
              <a:t>MQTT</a:t>
            </a:r>
            <a:r>
              <a:rPr lang="zh-CN" altLang="en-US" sz="1800" dirty="0">
                <a:latin typeface="+mn-lt"/>
              </a:rPr>
              <a:t>协议将业务数据上报到平台，平台也可以将控制命令下发给设备。</a:t>
            </a:r>
          </a:p>
          <a:p>
            <a:r>
              <a:rPr lang="zh-CN" altLang="en-US" sz="1800" dirty="0">
                <a:latin typeface="+mn-lt"/>
              </a:rPr>
              <a:t>业务应用通过调用物联网平台提供的</a:t>
            </a:r>
            <a:r>
              <a:rPr lang="en-US" altLang="zh-CN" sz="1800" dirty="0">
                <a:latin typeface="+mn-lt"/>
              </a:rPr>
              <a:t>API</a:t>
            </a:r>
            <a:r>
              <a:rPr lang="zh-CN" altLang="en-US" sz="1800" dirty="0">
                <a:latin typeface="+mn-lt"/>
              </a:rPr>
              <a:t>，实现设备管理、数据上报、命令下发等业务场景。</a:t>
            </a:r>
          </a:p>
          <a:p>
            <a:endParaRPr lang="zh-CN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087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北向接入机制</a:t>
            </a:r>
            <a:endParaRPr lang="zh-CN" altLang="en-US" dirty="0"/>
          </a:p>
        </p:txBody>
      </p:sp>
      <p:sp>
        <p:nvSpPr>
          <p:cNvPr id="8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>
                <a:latin typeface="+mn-lt"/>
                <a:ea typeface="+mn-ea"/>
              </a:rPr>
              <a:t>REST</a:t>
            </a:r>
            <a:r>
              <a:rPr lang="zh-CN" altLang="en-US" smtClean="0">
                <a:latin typeface="+mn-lt"/>
                <a:ea typeface="+mn-ea"/>
              </a:rPr>
              <a:t>（</a:t>
            </a:r>
            <a:r>
              <a:rPr lang="en-US" smtClean="0">
                <a:latin typeface="+mn-lt"/>
                <a:ea typeface="+mn-ea"/>
              </a:rPr>
              <a:t>Representational State Transfer</a:t>
            </a:r>
            <a:r>
              <a:rPr lang="zh-CN" altLang="en-US" smtClean="0">
                <a:latin typeface="+mn-lt"/>
                <a:ea typeface="+mn-ea"/>
              </a:rPr>
              <a:t>，简称</a:t>
            </a:r>
            <a:r>
              <a:rPr lang="en-US" smtClean="0">
                <a:latin typeface="+mn-lt"/>
                <a:ea typeface="+mn-ea"/>
              </a:rPr>
              <a:t>REST</a:t>
            </a:r>
            <a:r>
              <a:rPr lang="zh-CN" altLang="en-US" smtClean="0">
                <a:latin typeface="+mn-lt"/>
                <a:ea typeface="+mn-ea"/>
              </a:rPr>
              <a:t>）描述了一个架构样式的网络系统，即指的是一组架构约束条件和原则。满足这些约束条件和原则的应用程序或设计就是</a:t>
            </a:r>
            <a:r>
              <a:rPr lang="en-US" smtClean="0">
                <a:latin typeface="+mn-lt"/>
                <a:ea typeface="+mn-ea"/>
              </a:rPr>
              <a:t> RESTful</a:t>
            </a:r>
            <a:r>
              <a:rPr lang="zh-CN" altLang="en-US" smtClean="0">
                <a:latin typeface="+mn-lt"/>
                <a:ea typeface="+mn-ea"/>
              </a:rPr>
              <a:t>。</a:t>
            </a:r>
            <a:endParaRPr lang="en-US" smtClean="0">
              <a:latin typeface="+mn-lt"/>
              <a:ea typeface="+mn-ea"/>
            </a:endParaRPr>
          </a:p>
          <a:p>
            <a:endParaRPr lang="en-US" altLang="zh-CN" smtClean="0">
              <a:latin typeface="+mn-lt"/>
              <a:ea typeface="+mn-ea"/>
            </a:endParaRPr>
          </a:p>
          <a:p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658" y="2469925"/>
            <a:ext cx="6156684" cy="374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2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构造请求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URI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请求</a:t>
            </a:r>
            <a:r>
              <a:rPr lang="en-US" altLang="zh-CN" dirty="0">
                <a:latin typeface="+mn-lt"/>
                <a:ea typeface="+mn-ea"/>
              </a:rPr>
              <a:t>URI</a:t>
            </a:r>
            <a:r>
              <a:rPr lang="zh-CN" altLang="en-US" dirty="0">
                <a:latin typeface="+mn-lt"/>
                <a:ea typeface="+mn-ea"/>
              </a:rPr>
              <a:t>由如下部分组成。</a:t>
            </a:r>
          </a:p>
          <a:p>
            <a:r>
              <a:rPr lang="en-US" altLang="zh-CN" b="1" dirty="0">
                <a:latin typeface="+mn-lt"/>
                <a:ea typeface="+mn-ea"/>
              </a:rPr>
              <a:t>{URI-scheme} :// {Endpoint} / {resource-path} ? {query-string</a:t>
            </a:r>
            <a:r>
              <a:rPr lang="en-US" altLang="zh-CN" b="1" dirty="0" smtClean="0">
                <a:latin typeface="+mn-lt"/>
                <a:ea typeface="+mn-ea"/>
              </a:rPr>
              <a:t>}</a:t>
            </a:r>
            <a:endParaRPr lang="en-US" altLang="zh-CN" dirty="0" smtClean="0">
              <a:latin typeface="+mn-lt"/>
              <a:ea typeface="+mn-ea"/>
            </a:endParaRPr>
          </a:p>
          <a:p>
            <a:r>
              <a:rPr lang="zh-CN" altLang="en-US" dirty="0" smtClean="0">
                <a:latin typeface="+mn-lt"/>
                <a:ea typeface="+mn-ea"/>
              </a:rPr>
              <a:t>例如</a:t>
            </a:r>
            <a:r>
              <a:rPr lang="zh-CN" altLang="en-US" dirty="0">
                <a:latin typeface="+mn-lt"/>
                <a:ea typeface="+mn-ea"/>
              </a:rPr>
              <a:t>您需要获取</a:t>
            </a:r>
            <a:r>
              <a:rPr lang="en-US" altLang="zh-CN" dirty="0">
                <a:latin typeface="+mn-lt"/>
                <a:ea typeface="+mn-ea"/>
              </a:rPr>
              <a:t>IAM</a:t>
            </a:r>
            <a:r>
              <a:rPr lang="zh-CN" altLang="en-US" dirty="0">
                <a:latin typeface="+mn-lt"/>
                <a:ea typeface="+mn-ea"/>
              </a:rPr>
              <a:t>在“华北</a:t>
            </a:r>
            <a:r>
              <a:rPr lang="en-US" altLang="zh-CN">
                <a:latin typeface="+mn-lt"/>
                <a:ea typeface="+mn-ea"/>
              </a:rPr>
              <a:t>-</a:t>
            </a:r>
            <a:r>
              <a:rPr lang="zh-CN" altLang="en-US" smtClean="0">
                <a:latin typeface="+mn-lt"/>
                <a:ea typeface="+mn-ea"/>
              </a:rPr>
              <a:t>北京四”</a:t>
            </a:r>
            <a:r>
              <a:rPr lang="zh-CN" altLang="en-US" dirty="0">
                <a:latin typeface="+mn-lt"/>
                <a:ea typeface="+mn-ea"/>
              </a:rPr>
              <a:t>区域的</a:t>
            </a:r>
            <a:r>
              <a:rPr lang="en-US" altLang="zh-CN" dirty="0">
                <a:latin typeface="+mn-lt"/>
                <a:ea typeface="+mn-ea"/>
              </a:rPr>
              <a:t>Token</a:t>
            </a:r>
            <a:r>
              <a:rPr lang="zh-CN" altLang="en-US" dirty="0">
                <a:latin typeface="+mn-lt"/>
                <a:ea typeface="+mn-ea"/>
              </a:rPr>
              <a:t>，则需使用“华北</a:t>
            </a:r>
            <a:r>
              <a:rPr lang="en-US" altLang="zh-CN">
                <a:latin typeface="+mn-lt"/>
                <a:ea typeface="+mn-ea"/>
              </a:rPr>
              <a:t>-</a:t>
            </a:r>
            <a:r>
              <a:rPr lang="zh-CN" altLang="en-US" smtClean="0">
                <a:latin typeface="+mn-lt"/>
                <a:ea typeface="+mn-ea"/>
              </a:rPr>
              <a:t>北京四”</a:t>
            </a:r>
            <a:r>
              <a:rPr lang="zh-CN" altLang="en-US" dirty="0">
                <a:latin typeface="+mn-lt"/>
                <a:ea typeface="+mn-ea"/>
              </a:rPr>
              <a:t>区域的</a:t>
            </a:r>
            <a:r>
              <a:rPr lang="en-US" altLang="zh-CN" dirty="0">
                <a:latin typeface="+mn-lt"/>
                <a:ea typeface="+mn-ea"/>
              </a:rPr>
              <a:t>Endpoint</a:t>
            </a:r>
            <a:r>
              <a:rPr lang="zh-CN" altLang="en-US">
                <a:latin typeface="+mn-lt"/>
                <a:ea typeface="+mn-ea"/>
              </a:rPr>
              <a:t>（</a:t>
            </a:r>
            <a:r>
              <a:rPr lang="en-US" altLang="zh-CN" smtClean="0">
                <a:latin typeface="+mn-lt"/>
                <a:ea typeface="+mn-ea"/>
              </a:rPr>
              <a:t>iam.cn-north-4.myhuaweicloud.com</a:t>
            </a:r>
            <a:r>
              <a:rPr lang="zh-CN" altLang="en-US" dirty="0">
                <a:latin typeface="+mn-lt"/>
                <a:ea typeface="+mn-ea"/>
              </a:rPr>
              <a:t>），并在获取用户</a:t>
            </a:r>
            <a:r>
              <a:rPr lang="en-US" altLang="zh-CN" dirty="0">
                <a:latin typeface="+mn-lt"/>
                <a:ea typeface="+mn-ea"/>
              </a:rPr>
              <a:t>Token</a:t>
            </a:r>
            <a:r>
              <a:rPr lang="zh-CN" altLang="en-US" dirty="0">
                <a:latin typeface="+mn-lt"/>
                <a:ea typeface="+mn-ea"/>
              </a:rPr>
              <a:t>的</a:t>
            </a:r>
            <a:r>
              <a:rPr lang="en-US" altLang="zh-CN" dirty="0">
                <a:latin typeface="+mn-lt"/>
                <a:ea typeface="+mn-ea"/>
              </a:rPr>
              <a:t>URI</a:t>
            </a:r>
            <a:r>
              <a:rPr lang="zh-CN" altLang="en-US" dirty="0">
                <a:latin typeface="+mn-lt"/>
                <a:ea typeface="+mn-ea"/>
              </a:rPr>
              <a:t>部分找到</a:t>
            </a:r>
            <a:r>
              <a:rPr lang="en-US" altLang="zh-CN" dirty="0">
                <a:latin typeface="+mn-lt"/>
                <a:ea typeface="+mn-ea"/>
              </a:rPr>
              <a:t>resource-path</a:t>
            </a:r>
            <a:r>
              <a:rPr lang="zh-CN" altLang="en-US" dirty="0">
                <a:latin typeface="+mn-lt"/>
                <a:ea typeface="+mn-ea"/>
              </a:rPr>
              <a:t>（</a:t>
            </a:r>
            <a:r>
              <a:rPr lang="en-US" altLang="zh-CN" dirty="0">
                <a:latin typeface="+mn-lt"/>
                <a:ea typeface="+mn-ea"/>
              </a:rPr>
              <a:t>/v3/</a:t>
            </a:r>
            <a:r>
              <a:rPr lang="en-US" altLang="zh-CN" dirty="0" err="1">
                <a:latin typeface="+mn-lt"/>
                <a:ea typeface="+mn-ea"/>
              </a:rPr>
              <a:t>auth</a:t>
            </a:r>
            <a:r>
              <a:rPr lang="en-US" altLang="zh-CN" dirty="0">
                <a:latin typeface="+mn-lt"/>
                <a:ea typeface="+mn-ea"/>
              </a:rPr>
              <a:t>/tokens</a:t>
            </a:r>
            <a:r>
              <a:rPr lang="zh-CN" altLang="en-US" dirty="0">
                <a:latin typeface="+mn-lt"/>
                <a:ea typeface="+mn-ea"/>
              </a:rPr>
              <a:t>），拼接起来如下所示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en-US" altLang="zh-CN" dirty="0" smtClean="0">
              <a:latin typeface="+mn-lt"/>
              <a:ea typeface="+mn-ea"/>
            </a:endParaRPr>
          </a:p>
          <a:p>
            <a:endParaRPr lang="zh-CN" altLang="en-US" dirty="0">
              <a:latin typeface="+mn-lt"/>
              <a:ea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847528" y="4257092"/>
            <a:ext cx="9116011" cy="1998010"/>
            <a:chOff x="1505140" y="3249192"/>
            <a:chExt cx="9116011" cy="1998010"/>
          </a:xfrm>
        </p:grpSpPr>
        <p:sp>
          <p:nvSpPr>
            <p:cNvPr id="11" name="矩形 10"/>
            <p:cNvSpPr/>
            <p:nvPr/>
          </p:nvSpPr>
          <p:spPr bwMode="auto">
            <a:xfrm>
              <a:off x="1763467" y="3249192"/>
              <a:ext cx="8857684" cy="14401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b="1" dirty="0" smtClean="0"/>
                <a:t>https </a:t>
              </a:r>
              <a:r>
                <a:rPr lang="en-US" altLang="zh-CN" sz="2000" b="1" smtClean="0"/>
                <a:t>:// iam.cn-north-4.myhuaweicloud.com </a:t>
              </a:r>
              <a:r>
                <a:rPr lang="en-US" altLang="zh-CN" sz="2000" b="1" dirty="0" smtClean="0"/>
                <a:t>/v3/</a:t>
              </a:r>
              <a:r>
                <a:rPr lang="en-US" altLang="zh-CN" sz="2000" b="1" dirty="0" err="1" smtClean="0"/>
                <a:t>auth</a:t>
              </a:r>
              <a:r>
                <a:rPr lang="en-US" altLang="zh-CN" sz="2000" b="1" dirty="0" smtClean="0"/>
                <a:t>/tokens</a:t>
              </a:r>
              <a:endParaRPr lang="en-US" altLang="zh-CN" sz="2000" b="1" dirty="0"/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811524" y="3249192"/>
              <a:ext cx="720080" cy="395708"/>
            </a:xfrm>
            <a:prstGeom prst="rect">
              <a:avLst/>
            </a:prstGeom>
            <a:noFill/>
            <a:ln w="381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827636" y="3249192"/>
              <a:ext cx="4254904" cy="395708"/>
            </a:xfrm>
            <a:prstGeom prst="rect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 bwMode="auto">
            <a:xfrm flipH="1" flipV="1">
              <a:off x="2134926" y="3753036"/>
              <a:ext cx="634" cy="7838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矩形 17"/>
            <p:cNvSpPr/>
            <p:nvPr/>
          </p:nvSpPr>
          <p:spPr bwMode="auto">
            <a:xfrm>
              <a:off x="1505140" y="4563126"/>
              <a:ext cx="1608904" cy="68407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</a:rPr>
                <a:t>URI-scheme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 bwMode="auto">
            <a:xfrm flipH="1" flipV="1">
              <a:off x="4979876" y="3723254"/>
              <a:ext cx="634" cy="7838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矩形 20"/>
            <p:cNvSpPr/>
            <p:nvPr/>
          </p:nvSpPr>
          <p:spPr bwMode="auto">
            <a:xfrm>
              <a:off x="4511824" y="4579072"/>
              <a:ext cx="1908212" cy="3981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</a:rPr>
                <a:t>Endpoint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7183124" y="3249192"/>
              <a:ext cx="1847088" cy="395708"/>
            </a:xfrm>
            <a:prstGeom prst="rect">
              <a:avLst/>
            </a:prstGeom>
            <a:noFill/>
            <a:ln w="38100" cap="flat" cmpd="sng" algn="ctr">
              <a:solidFill>
                <a:srgbClr val="FF090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 bwMode="auto">
            <a:xfrm flipH="1" flipV="1">
              <a:off x="8219253" y="3734202"/>
              <a:ext cx="634" cy="7838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90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矩形 23"/>
            <p:cNvSpPr/>
            <p:nvPr/>
          </p:nvSpPr>
          <p:spPr bwMode="auto">
            <a:xfrm>
              <a:off x="7645880" y="4566206"/>
              <a:ext cx="1908212" cy="3981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b="1" dirty="0" smtClean="0">
                  <a:solidFill>
                    <a:srgbClr val="FF0000"/>
                  </a:solidFill>
                </a:rPr>
                <a:t>Resource-path</a:t>
              </a:r>
              <a:endPara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30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构造请求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请求方法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>
                <a:latin typeface="+mn-lt"/>
                <a:ea typeface="+mn-ea"/>
              </a:rPr>
              <a:t>HTTP</a:t>
            </a:r>
            <a:r>
              <a:rPr lang="zh-CN" altLang="en-US" sz="1800" dirty="0">
                <a:latin typeface="+mn-lt"/>
                <a:ea typeface="+mn-ea"/>
              </a:rPr>
              <a:t>请求方法（也称为操作或动词），它告诉服务你正在请求什么类型的操作。</a:t>
            </a:r>
          </a:p>
          <a:p>
            <a:r>
              <a:rPr lang="en-US" altLang="zh-CN" sz="1800" b="1" dirty="0">
                <a:solidFill>
                  <a:srgbClr val="C7000B"/>
                </a:solidFill>
                <a:latin typeface="+mn-lt"/>
                <a:ea typeface="+mn-ea"/>
              </a:rPr>
              <a:t>GET</a:t>
            </a:r>
            <a:r>
              <a:rPr lang="zh-CN" altLang="en-US" sz="1800" dirty="0">
                <a:latin typeface="+mn-lt"/>
                <a:ea typeface="+mn-ea"/>
              </a:rPr>
              <a:t>：请求服务器返回指定资源。</a:t>
            </a:r>
          </a:p>
          <a:p>
            <a:r>
              <a:rPr lang="en-US" altLang="zh-CN" sz="1800" b="1" dirty="0">
                <a:solidFill>
                  <a:srgbClr val="C7000B"/>
                </a:solidFill>
                <a:latin typeface="+mn-lt"/>
                <a:ea typeface="+mn-ea"/>
              </a:rPr>
              <a:t>PUT</a:t>
            </a:r>
            <a:r>
              <a:rPr lang="zh-CN" altLang="en-US" sz="1800" dirty="0">
                <a:latin typeface="+mn-lt"/>
                <a:ea typeface="+mn-ea"/>
              </a:rPr>
              <a:t>：请求服务器更新指定资源。</a:t>
            </a:r>
          </a:p>
          <a:p>
            <a:r>
              <a:rPr lang="en-US" altLang="zh-CN" sz="1800" b="1" dirty="0">
                <a:solidFill>
                  <a:srgbClr val="C7000B"/>
                </a:solidFill>
                <a:latin typeface="+mn-lt"/>
                <a:ea typeface="+mn-ea"/>
              </a:rPr>
              <a:t>POST</a:t>
            </a:r>
            <a:r>
              <a:rPr lang="zh-CN" altLang="en-US" sz="1800" dirty="0">
                <a:latin typeface="+mn-lt"/>
                <a:ea typeface="+mn-ea"/>
              </a:rPr>
              <a:t>：请求服务器新增资源或执行特殊操作。</a:t>
            </a:r>
          </a:p>
          <a:p>
            <a:r>
              <a:rPr lang="en-US" altLang="zh-CN" sz="1800" b="1" dirty="0">
                <a:solidFill>
                  <a:srgbClr val="C7000B"/>
                </a:solidFill>
                <a:latin typeface="+mn-lt"/>
                <a:ea typeface="+mn-ea"/>
              </a:rPr>
              <a:t>DELETE</a:t>
            </a:r>
            <a:r>
              <a:rPr lang="zh-CN" altLang="en-US" sz="1800" dirty="0">
                <a:latin typeface="+mn-lt"/>
                <a:ea typeface="+mn-ea"/>
              </a:rPr>
              <a:t>：请求服务器删除指定资源，如删除对象等。</a:t>
            </a:r>
          </a:p>
          <a:p>
            <a:r>
              <a:rPr lang="en-US" altLang="zh-CN" sz="1800" b="1" dirty="0">
                <a:solidFill>
                  <a:srgbClr val="C7000B"/>
                </a:solidFill>
                <a:latin typeface="+mn-lt"/>
                <a:ea typeface="+mn-ea"/>
              </a:rPr>
              <a:t>HEAD</a:t>
            </a:r>
            <a:r>
              <a:rPr lang="zh-CN" altLang="en-US" sz="1800" dirty="0">
                <a:latin typeface="+mn-lt"/>
                <a:ea typeface="+mn-ea"/>
              </a:rPr>
              <a:t>：请求服务器资源头部。</a:t>
            </a:r>
          </a:p>
          <a:p>
            <a:r>
              <a:rPr lang="en-US" altLang="zh-CN" sz="1800" b="1" dirty="0">
                <a:solidFill>
                  <a:srgbClr val="C7000B"/>
                </a:solidFill>
                <a:latin typeface="+mn-lt"/>
                <a:ea typeface="+mn-ea"/>
              </a:rPr>
              <a:t>PATCH</a:t>
            </a:r>
            <a:r>
              <a:rPr lang="zh-CN" altLang="en-US" sz="1800" dirty="0">
                <a:latin typeface="+mn-lt"/>
                <a:ea typeface="+mn-ea"/>
              </a:rPr>
              <a:t>：请求服务器更新资源的部分内容。当资源不存在的时候，</a:t>
            </a:r>
            <a:r>
              <a:rPr lang="en-US" altLang="zh-CN" sz="1800" dirty="0">
                <a:latin typeface="+mn-lt"/>
                <a:ea typeface="+mn-ea"/>
              </a:rPr>
              <a:t>PATCH</a:t>
            </a:r>
            <a:r>
              <a:rPr lang="zh-CN" altLang="en-US" sz="1800" dirty="0">
                <a:latin typeface="+mn-lt"/>
                <a:ea typeface="+mn-ea"/>
              </a:rPr>
              <a:t>可能会去创建一个新的资源</a:t>
            </a:r>
            <a:r>
              <a:rPr lang="zh-CN" altLang="en-US" sz="1800" dirty="0" smtClean="0">
                <a:latin typeface="+mn-lt"/>
                <a:ea typeface="+mn-ea"/>
              </a:rPr>
              <a:t>。</a:t>
            </a:r>
            <a:endParaRPr lang="en-US" altLang="zh-CN" sz="1800" dirty="0" smtClean="0">
              <a:latin typeface="+mn-lt"/>
              <a:ea typeface="+mn-ea"/>
            </a:endParaRPr>
          </a:p>
          <a:p>
            <a:r>
              <a:rPr lang="zh-CN" altLang="en-US" sz="1800" dirty="0">
                <a:latin typeface="+mn-lt"/>
                <a:ea typeface="+mn-ea"/>
              </a:rPr>
              <a:t>在获取用户</a:t>
            </a:r>
            <a:r>
              <a:rPr lang="en-US" altLang="zh-CN" sz="1800" dirty="0">
                <a:latin typeface="+mn-lt"/>
                <a:ea typeface="+mn-ea"/>
              </a:rPr>
              <a:t>Token</a:t>
            </a:r>
            <a:r>
              <a:rPr lang="zh-CN" altLang="en-US" sz="1800" dirty="0">
                <a:latin typeface="+mn-lt"/>
                <a:ea typeface="+mn-ea"/>
              </a:rPr>
              <a:t>的</a:t>
            </a:r>
            <a:r>
              <a:rPr lang="en-US" altLang="zh-CN" sz="1800" dirty="0">
                <a:latin typeface="+mn-lt"/>
                <a:ea typeface="+mn-ea"/>
              </a:rPr>
              <a:t>URI</a:t>
            </a:r>
            <a:r>
              <a:rPr lang="zh-CN" altLang="en-US" sz="1800" dirty="0">
                <a:latin typeface="+mn-lt"/>
                <a:ea typeface="+mn-ea"/>
              </a:rPr>
              <a:t>部分，您可以看到其请求</a:t>
            </a:r>
            <a:r>
              <a:rPr lang="zh-CN" altLang="en-US" sz="1800">
                <a:latin typeface="+mn-lt"/>
                <a:ea typeface="+mn-ea"/>
              </a:rPr>
              <a:t>方法</a:t>
            </a:r>
            <a:r>
              <a:rPr lang="zh-CN" altLang="en-US" sz="1800" smtClean="0">
                <a:latin typeface="+mn-lt"/>
                <a:ea typeface="+mn-ea"/>
              </a:rPr>
              <a:t>为</a:t>
            </a:r>
            <a:r>
              <a:rPr lang="en-US" altLang="zh-CN" sz="1800" smtClean="0">
                <a:latin typeface="+mn-lt"/>
                <a:ea typeface="+mn-ea"/>
              </a:rPr>
              <a:t>”POST</a:t>
            </a:r>
            <a:r>
              <a:rPr lang="en-US" altLang="zh-CN" sz="1800" dirty="0">
                <a:latin typeface="+mn-lt"/>
                <a:ea typeface="+mn-ea"/>
              </a:rPr>
              <a:t>”</a:t>
            </a:r>
            <a:r>
              <a:rPr lang="zh-CN" altLang="en-US" sz="1800" dirty="0">
                <a:latin typeface="+mn-lt"/>
                <a:ea typeface="+mn-ea"/>
              </a:rPr>
              <a:t>，则其请求为</a:t>
            </a:r>
            <a:r>
              <a:rPr lang="zh-CN" altLang="en-US" sz="1800" dirty="0" smtClean="0">
                <a:latin typeface="+mn-lt"/>
                <a:ea typeface="+mn-ea"/>
              </a:rPr>
              <a:t>：</a:t>
            </a:r>
            <a:endParaRPr lang="en-US" altLang="zh-CN" sz="1800" dirty="0" smtClean="0">
              <a:latin typeface="+mn-lt"/>
              <a:ea typeface="+mn-ea"/>
            </a:endParaRPr>
          </a:p>
          <a:p>
            <a:endParaRPr lang="zh-CN" altLang="en-US" sz="1800" dirty="0">
              <a:latin typeface="+mn-lt"/>
              <a:ea typeface="+mn-ea"/>
            </a:endParaRPr>
          </a:p>
          <a:p>
            <a:pPr marL="0" indent="0"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549810" y="5553448"/>
            <a:ext cx="7921580" cy="7200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400" b="1">
                <a:ea typeface="+mn-ea"/>
              </a:rPr>
              <a:t>POST </a:t>
            </a:r>
            <a:r>
              <a:rPr lang="en-US" altLang="zh-CN" sz="1400" b="1" smtClean="0">
                <a:ea typeface="+mn-ea"/>
              </a:rPr>
              <a:t>  </a:t>
            </a:r>
            <a:r>
              <a:rPr lang="en-US" altLang="zh-CN" sz="1400" b="1" dirty="0" smtClean="0">
                <a:solidFill>
                  <a:srgbClr val="0070C0"/>
                </a:solidFill>
                <a:ea typeface="+mn-ea"/>
              </a:rPr>
              <a:t>https</a:t>
            </a:r>
            <a:r>
              <a:rPr lang="en-US" altLang="zh-CN" sz="1400" b="1" dirty="0">
                <a:solidFill>
                  <a:srgbClr val="0070C0"/>
                </a:solidFill>
                <a:ea typeface="+mn-ea"/>
              </a:rPr>
              <a:t>://iam.cn-north-1.myhuaweicloud.com/v3/auth/tokens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601476" y="5517232"/>
            <a:ext cx="593862" cy="360040"/>
          </a:xfrm>
          <a:prstGeom prst="rect">
            <a:avLst/>
          </a:prstGeom>
          <a:noFill/>
          <a:ln w="38100" cap="flat" cmpd="sng" algn="ctr">
            <a:solidFill>
              <a:srgbClr val="C7000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rPr>
              <a:t> 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3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构造请求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请求消息头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+mn-lt"/>
                <a:ea typeface="+mn-ea"/>
              </a:rPr>
              <a:t>附加请求头字段，如指定的</a:t>
            </a:r>
            <a:r>
              <a:rPr lang="en-US" altLang="zh-CN" sz="2000" dirty="0">
                <a:latin typeface="+mn-lt"/>
                <a:ea typeface="+mn-ea"/>
              </a:rPr>
              <a:t>URI</a:t>
            </a:r>
            <a:r>
              <a:rPr lang="zh-CN" altLang="en-US" sz="2000" dirty="0">
                <a:latin typeface="+mn-lt"/>
                <a:ea typeface="+mn-ea"/>
              </a:rPr>
              <a:t>和</a:t>
            </a:r>
            <a:r>
              <a:rPr lang="en-US" altLang="zh-CN" sz="2000" dirty="0">
                <a:latin typeface="+mn-lt"/>
                <a:ea typeface="+mn-ea"/>
              </a:rPr>
              <a:t>HTTP</a:t>
            </a:r>
            <a:r>
              <a:rPr lang="zh-CN" altLang="en-US" sz="2000" dirty="0">
                <a:latin typeface="+mn-lt"/>
                <a:ea typeface="+mn-ea"/>
              </a:rPr>
              <a:t>方法所要求的字段。例如定义消息体类型的</a:t>
            </a:r>
            <a:r>
              <a:rPr lang="zh-CN" altLang="en-US" sz="2000">
                <a:latin typeface="+mn-lt"/>
                <a:ea typeface="+mn-ea"/>
              </a:rPr>
              <a:t>请求</a:t>
            </a:r>
            <a:r>
              <a:rPr lang="zh-CN" altLang="en-US" sz="2000" smtClean="0">
                <a:latin typeface="+mn-lt"/>
                <a:ea typeface="+mn-ea"/>
              </a:rPr>
              <a:t>头</a:t>
            </a:r>
            <a:r>
              <a:rPr lang="en-US" altLang="zh-CN" sz="2000" smtClean="0">
                <a:latin typeface="+mn-lt"/>
                <a:ea typeface="+mn-ea"/>
              </a:rPr>
              <a:t>”Content-Type</a:t>
            </a:r>
            <a:r>
              <a:rPr lang="en-US" altLang="zh-CN" sz="2000" dirty="0">
                <a:latin typeface="+mn-lt"/>
                <a:ea typeface="+mn-ea"/>
              </a:rPr>
              <a:t>”</a:t>
            </a:r>
            <a:r>
              <a:rPr lang="zh-CN" altLang="en-US" sz="2000" dirty="0">
                <a:latin typeface="+mn-lt"/>
                <a:ea typeface="+mn-ea"/>
              </a:rPr>
              <a:t>，请求鉴权信息等。</a:t>
            </a:r>
          </a:p>
          <a:p>
            <a:r>
              <a:rPr lang="zh-CN" altLang="en-US" sz="2000" dirty="0">
                <a:latin typeface="+mn-lt"/>
                <a:ea typeface="+mn-ea"/>
              </a:rPr>
              <a:t>如下公共消息头需要添加到请求中。</a:t>
            </a:r>
          </a:p>
          <a:p>
            <a:r>
              <a:rPr lang="en-US" altLang="zh-CN" sz="2000" b="1" dirty="0">
                <a:solidFill>
                  <a:srgbClr val="C7000B"/>
                </a:solidFill>
                <a:latin typeface="+mn-lt"/>
                <a:ea typeface="+mn-ea"/>
              </a:rPr>
              <a:t>Content-Type</a:t>
            </a:r>
            <a:r>
              <a:rPr lang="zh-CN" altLang="en-US" sz="2000" dirty="0">
                <a:latin typeface="+mn-lt"/>
                <a:ea typeface="+mn-ea"/>
              </a:rPr>
              <a:t>：消息体的类型（格式），必选，默认</a:t>
            </a:r>
            <a:r>
              <a:rPr lang="zh-CN" altLang="en-US" sz="2000">
                <a:latin typeface="+mn-lt"/>
                <a:ea typeface="+mn-ea"/>
              </a:rPr>
              <a:t>取值</a:t>
            </a:r>
            <a:r>
              <a:rPr lang="zh-CN" altLang="en-US" sz="2000" smtClean="0">
                <a:latin typeface="+mn-lt"/>
                <a:ea typeface="+mn-ea"/>
              </a:rPr>
              <a:t>为</a:t>
            </a:r>
            <a:r>
              <a:rPr lang="en-US" altLang="zh-CN" sz="2000" smtClean="0">
                <a:latin typeface="+mn-lt"/>
                <a:ea typeface="+mn-ea"/>
              </a:rPr>
              <a:t>”application/json</a:t>
            </a:r>
            <a:r>
              <a:rPr lang="en-US" altLang="zh-CN" sz="2000" dirty="0">
                <a:latin typeface="+mn-lt"/>
                <a:ea typeface="+mn-ea"/>
              </a:rPr>
              <a:t>”</a:t>
            </a:r>
            <a:r>
              <a:rPr lang="zh-CN" altLang="en-US" sz="2000" dirty="0">
                <a:latin typeface="+mn-lt"/>
                <a:ea typeface="+mn-ea"/>
              </a:rPr>
              <a:t>，有其他取值时会在具体接口中专门说明。</a:t>
            </a:r>
          </a:p>
          <a:p>
            <a:r>
              <a:rPr lang="en-US" altLang="zh-CN" sz="2000" b="1" dirty="0">
                <a:solidFill>
                  <a:srgbClr val="C7000B"/>
                </a:solidFill>
                <a:latin typeface="+mn-lt"/>
                <a:ea typeface="+mn-ea"/>
              </a:rPr>
              <a:t>X-</a:t>
            </a:r>
            <a:r>
              <a:rPr lang="en-US" altLang="zh-CN" sz="2000" b="1" dirty="0" err="1">
                <a:solidFill>
                  <a:srgbClr val="C7000B"/>
                </a:solidFill>
                <a:latin typeface="+mn-lt"/>
                <a:ea typeface="+mn-ea"/>
              </a:rPr>
              <a:t>Auth</a:t>
            </a:r>
            <a:r>
              <a:rPr lang="en-US" altLang="zh-CN" sz="2000" b="1" dirty="0">
                <a:solidFill>
                  <a:srgbClr val="C7000B"/>
                </a:solidFill>
                <a:latin typeface="+mn-lt"/>
                <a:ea typeface="+mn-ea"/>
              </a:rPr>
              <a:t>-Token</a:t>
            </a:r>
            <a:r>
              <a:rPr lang="zh-CN" altLang="en-US" sz="2000" dirty="0">
                <a:latin typeface="+mn-lt"/>
                <a:ea typeface="+mn-ea"/>
              </a:rPr>
              <a:t>：用户</a:t>
            </a:r>
            <a:r>
              <a:rPr lang="en-US" altLang="zh-CN" sz="2000" dirty="0">
                <a:latin typeface="+mn-lt"/>
                <a:ea typeface="+mn-ea"/>
              </a:rPr>
              <a:t>Token</a:t>
            </a:r>
            <a:r>
              <a:rPr lang="zh-CN" altLang="en-US" sz="2000" dirty="0">
                <a:latin typeface="+mn-lt"/>
                <a:ea typeface="+mn-ea"/>
              </a:rPr>
              <a:t>，可选，当使用</a:t>
            </a:r>
            <a:r>
              <a:rPr lang="en-US" altLang="zh-CN" sz="2000" dirty="0">
                <a:latin typeface="+mn-lt"/>
                <a:ea typeface="+mn-ea"/>
              </a:rPr>
              <a:t>Token</a:t>
            </a:r>
            <a:r>
              <a:rPr lang="zh-CN" altLang="en-US" sz="2000" dirty="0">
                <a:latin typeface="+mn-lt"/>
                <a:ea typeface="+mn-ea"/>
              </a:rPr>
              <a:t>方式认证时，必须填充该字段。用户</a:t>
            </a:r>
            <a:r>
              <a:rPr lang="en-US" altLang="zh-CN" sz="2000" dirty="0">
                <a:latin typeface="+mn-lt"/>
                <a:ea typeface="+mn-ea"/>
              </a:rPr>
              <a:t>Token</a:t>
            </a:r>
            <a:r>
              <a:rPr lang="zh-CN" altLang="en-US" sz="2000" dirty="0">
                <a:latin typeface="+mn-lt"/>
                <a:ea typeface="+mn-ea"/>
              </a:rPr>
              <a:t>也就是调用获取用户</a:t>
            </a:r>
            <a:r>
              <a:rPr lang="en-US" altLang="zh-CN" sz="2000" dirty="0">
                <a:latin typeface="+mn-lt"/>
                <a:ea typeface="+mn-ea"/>
              </a:rPr>
              <a:t>Token</a:t>
            </a:r>
            <a:r>
              <a:rPr lang="zh-CN" altLang="en-US" sz="2000" dirty="0">
                <a:latin typeface="+mn-lt"/>
                <a:ea typeface="+mn-ea"/>
              </a:rPr>
              <a:t>接口的响应值，该接口是唯一不需要认证的接口。</a:t>
            </a:r>
          </a:p>
          <a:p>
            <a:r>
              <a:rPr lang="zh-CN" altLang="en-US" sz="2000" dirty="0">
                <a:latin typeface="+mn-lt"/>
                <a:ea typeface="+mn-ea"/>
              </a:rPr>
              <a:t>对于获取用户</a:t>
            </a:r>
            <a:r>
              <a:rPr lang="en-US" altLang="zh-CN" sz="2000" dirty="0">
                <a:latin typeface="+mn-lt"/>
                <a:ea typeface="+mn-ea"/>
              </a:rPr>
              <a:t>Token</a:t>
            </a:r>
            <a:r>
              <a:rPr lang="zh-CN" altLang="en-US" sz="2000" dirty="0">
                <a:latin typeface="+mn-lt"/>
                <a:ea typeface="+mn-ea"/>
              </a:rPr>
              <a:t>接口，由于不需要认证，所以</a:t>
            </a:r>
            <a:r>
              <a:rPr lang="zh-CN" altLang="en-US" sz="2000">
                <a:latin typeface="+mn-lt"/>
                <a:ea typeface="+mn-ea"/>
              </a:rPr>
              <a:t>只</a:t>
            </a:r>
            <a:r>
              <a:rPr lang="zh-CN" altLang="en-US" sz="2000" smtClean="0">
                <a:latin typeface="+mn-lt"/>
                <a:ea typeface="+mn-ea"/>
              </a:rPr>
              <a:t>添加</a:t>
            </a:r>
            <a:r>
              <a:rPr lang="en-US" altLang="zh-CN" sz="2000" smtClean="0">
                <a:latin typeface="+mn-lt"/>
                <a:ea typeface="+mn-ea"/>
              </a:rPr>
              <a:t>”Content-Type</a:t>
            </a:r>
            <a:r>
              <a:rPr lang="en-US" altLang="zh-CN" sz="2000" dirty="0">
                <a:latin typeface="+mn-lt"/>
                <a:ea typeface="+mn-ea"/>
              </a:rPr>
              <a:t>”</a:t>
            </a:r>
            <a:r>
              <a:rPr lang="zh-CN" altLang="en-US" sz="2000" dirty="0">
                <a:latin typeface="+mn-lt"/>
                <a:ea typeface="+mn-ea"/>
              </a:rPr>
              <a:t>即可，添加消息头后的请求如下所示。</a:t>
            </a:r>
          </a:p>
          <a:p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95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</a:rPr>
              <a:t>构造请求 </a:t>
            </a:r>
            <a:r>
              <a:rPr lang="en-US" altLang="zh-CN" dirty="0" smtClean="0">
                <a:latin typeface="+mn-lt"/>
                <a:ea typeface="+mn-ea"/>
              </a:rPr>
              <a:t>– </a:t>
            </a:r>
            <a:r>
              <a:rPr lang="zh-CN" altLang="en-US" dirty="0" smtClean="0">
                <a:latin typeface="+mn-lt"/>
                <a:ea typeface="+mn-ea"/>
              </a:rPr>
              <a:t>请求消息体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请求消息体通常以结构化格式发出，与请求消息头中</a:t>
            </a:r>
            <a:r>
              <a:rPr lang="en-US" altLang="zh-CN" dirty="0">
                <a:latin typeface="+mn-lt"/>
                <a:ea typeface="+mn-ea"/>
              </a:rPr>
              <a:t>Content-type</a:t>
            </a:r>
            <a:r>
              <a:rPr lang="zh-CN" altLang="en-US" dirty="0">
                <a:latin typeface="+mn-lt"/>
                <a:ea typeface="+mn-ea"/>
              </a:rPr>
              <a:t>对应，传递除请求消息头之外的内容。若请求消息体中参数支持中文，则中文字符必须为</a:t>
            </a:r>
            <a:r>
              <a:rPr lang="en-US" altLang="zh-CN" dirty="0">
                <a:solidFill>
                  <a:srgbClr val="C7000B"/>
                </a:solidFill>
                <a:latin typeface="+mn-lt"/>
                <a:ea typeface="+mn-ea"/>
              </a:rPr>
              <a:t>UTF-8</a:t>
            </a:r>
            <a:r>
              <a:rPr lang="zh-CN" altLang="en-US" dirty="0">
                <a:latin typeface="+mn-lt"/>
                <a:ea typeface="+mn-ea"/>
              </a:rPr>
              <a:t>编码。</a:t>
            </a:r>
          </a:p>
          <a:p>
            <a:r>
              <a:rPr lang="zh-CN" altLang="en-US" dirty="0">
                <a:latin typeface="+mn-lt"/>
                <a:ea typeface="+mn-ea"/>
              </a:rPr>
              <a:t>每个接口的请求消息体内容不同，也并不是每个接口都需要有请求消息体（或者说消息体为空），</a:t>
            </a:r>
            <a:r>
              <a:rPr lang="en-US" altLang="zh-CN" dirty="0">
                <a:latin typeface="+mn-lt"/>
                <a:ea typeface="+mn-ea"/>
              </a:rPr>
              <a:t>GET</a:t>
            </a:r>
            <a:r>
              <a:rPr lang="zh-CN" altLang="en-US" dirty="0">
                <a:latin typeface="+mn-lt"/>
                <a:ea typeface="+mn-ea"/>
              </a:rPr>
              <a:t>、</a:t>
            </a:r>
            <a:r>
              <a:rPr lang="en-US" altLang="zh-CN" dirty="0">
                <a:latin typeface="+mn-lt"/>
                <a:ea typeface="+mn-ea"/>
              </a:rPr>
              <a:t>DELETE</a:t>
            </a:r>
            <a:r>
              <a:rPr lang="zh-CN" altLang="en-US" dirty="0">
                <a:latin typeface="+mn-lt"/>
                <a:ea typeface="+mn-ea"/>
              </a:rPr>
              <a:t>操作类型的接口就不需要消息体，消息体具体内容需要根据具体接口而定。</a:t>
            </a:r>
          </a:p>
        </p:txBody>
      </p:sp>
    </p:spTree>
    <p:extLst>
      <p:ext uri="{BB962C8B-B14F-4D97-AF65-F5344CB8AC3E}">
        <p14:creationId xmlns:p14="http://schemas.microsoft.com/office/powerpoint/2010/main" val="28537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整体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方案介绍</a:t>
            </a:r>
            <a:endParaRPr lang="en-US" altLang="zh-CN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什么是产品模型？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什么是编解码插件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？</a:t>
            </a:r>
            <a:endParaRPr lang="en-US" altLang="zh-CN" b="1" smtClean="0">
              <a:latin typeface="+mn-lt"/>
              <a:ea typeface="+mn-ea"/>
            </a:endParaRPr>
          </a:p>
          <a:p>
            <a:r>
              <a:rPr lang="zh-CN" altLang="en-US" b="1" smtClean="0">
                <a:latin typeface="+mn-lt"/>
                <a:ea typeface="+mn-ea"/>
              </a:rPr>
              <a:t>北</a:t>
            </a:r>
            <a:r>
              <a:rPr lang="zh-CN" altLang="en-US" b="1" dirty="0" smtClean="0">
                <a:latin typeface="+mn-lt"/>
                <a:ea typeface="+mn-ea"/>
              </a:rPr>
              <a:t>向业务服务开发</a:t>
            </a:r>
            <a:endParaRPr lang="en-US" altLang="zh-CN" b="1" dirty="0" smtClean="0">
              <a:latin typeface="+mn-lt"/>
              <a:ea typeface="+mn-ea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北向接入机制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+mn-lt"/>
                <a:ea typeface="+mn-ea"/>
              </a:rPr>
              <a:t>北向</a:t>
            </a:r>
            <a:r>
              <a:rPr lang="en-US" altLang="zh-CN" smtClean="0">
                <a:latin typeface="+mn-lt"/>
                <a:ea typeface="+mn-ea"/>
              </a:rPr>
              <a:t>API</a:t>
            </a:r>
            <a:r>
              <a:rPr lang="zh-CN" altLang="en-US" smtClean="0">
                <a:latin typeface="+mn-lt"/>
                <a:ea typeface="+mn-ea"/>
              </a:rPr>
              <a:t>介绍</a:t>
            </a:r>
            <a:endParaRPr lang="en-US" altLang="zh-CN" dirty="0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843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</a:rPr>
              <a:t>北向</a:t>
            </a:r>
            <a:r>
              <a:rPr lang="en-US" altLang="zh-CN" dirty="0" smtClean="0">
                <a:latin typeface="+mn-lt"/>
                <a:ea typeface="+mn-ea"/>
              </a:rPr>
              <a:t>API</a:t>
            </a:r>
            <a:r>
              <a:rPr lang="zh-CN" altLang="en-US" dirty="0" smtClean="0">
                <a:latin typeface="+mn-lt"/>
                <a:ea typeface="+mn-ea"/>
              </a:rPr>
              <a:t>介绍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8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</a:rPr>
              <a:t>订阅管理</a:t>
            </a:r>
            <a:endParaRPr lang="en-US" altLang="zh-CN" dirty="0" smtClean="0">
              <a:latin typeface="+mn-lt"/>
              <a:ea typeface="+mn-ea"/>
            </a:endParaRPr>
          </a:p>
          <a:p>
            <a:r>
              <a:rPr lang="zh-CN" altLang="en-US">
                <a:latin typeface="+mn-lt"/>
                <a:ea typeface="+mn-ea"/>
              </a:rPr>
              <a:t>产品</a:t>
            </a:r>
            <a:r>
              <a:rPr lang="zh-CN" altLang="en-US" smtClean="0">
                <a:latin typeface="+mn-lt"/>
                <a:ea typeface="+mn-ea"/>
              </a:rPr>
              <a:t>管理</a:t>
            </a:r>
            <a:endParaRPr lang="en-US" altLang="zh-CN" dirty="0" smtClean="0">
              <a:latin typeface="+mn-lt"/>
              <a:ea typeface="+mn-ea"/>
            </a:endParaRPr>
          </a:p>
          <a:p>
            <a:r>
              <a:rPr lang="zh-CN" altLang="en-US" smtClean="0">
                <a:latin typeface="+mn-lt"/>
                <a:ea typeface="+mn-ea"/>
              </a:rPr>
              <a:t>设备</a:t>
            </a:r>
            <a:r>
              <a:rPr lang="zh-CN" altLang="en-US">
                <a:latin typeface="+mn-lt"/>
                <a:ea typeface="+mn-ea"/>
              </a:rPr>
              <a:t>管理</a:t>
            </a:r>
            <a:endParaRPr lang="en-US" altLang="zh-CN" dirty="0" smtClean="0">
              <a:latin typeface="+mn-lt"/>
              <a:ea typeface="+mn-ea"/>
            </a:endParaRPr>
          </a:p>
          <a:p>
            <a:r>
              <a:rPr lang="zh-CN" altLang="en-US" smtClean="0">
                <a:latin typeface="+mn-lt"/>
                <a:ea typeface="+mn-ea"/>
              </a:rPr>
              <a:t>设备消息</a:t>
            </a:r>
            <a:endParaRPr lang="en-US" altLang="zh-CN" dirty="0" smtClean="0">
              <a:latin typeface="+mn-lt"/>
              <a:ea typeface="+mn-ea"/>
            </a:endParaRPr>
          </a:p>
          <a:p>
            <a:r>
              <a:rPr lang="zh-CN" altLang="en-US" smtClean="0">
                <a:latin typeface="+mn-lt"/>
                <a:ea typeface="+mn-ea"/>
              </a:rPr>
              <a:t>设备命令</a:t>
            </a:r>
            <a:endParaRPr lang="en-US" altLang="zh-CN" dirty="0" smtClean="0">
              <a:latin typeface="+mn-lt"/>
              <a:ea typeface="+mn-ea"/>
            </a:endParaRPr>
          </a:p>
          <a:p>
            <a:r>
              <a:rPr lang="zh-CN" altLang="en-US" smtClean="0">
                <a:latin typeface="+mn-lt"/>
                <a:ea typeface="+mn-ea"/>
              </a:rPr>
              <a:t>设备属性</a:t>
            </a:r>
            <a:endParaRPr lang="en-US" altLang="zh-CN" dirty="0" smtClean="0">
              <a:latin typeface="+mn-lt"/>
              <a:ea typeface="+mn-ea"/>
            </a:endParaRPr>
          </a:p>
          <a:p>
            <a:r>
              <a:rPr lang="zh-CN" altLang="en-US" smtClean="0">
                <a:latin typeface="+mn-lt"/>
                <a:ea typeface="+mn-ea"/>
              </a:rPr>
              <a:t>设备影子</a:t>
            </a:r>
            <a:endParaRPr lang="en-US" altLang="zh-CN" dirty="0" smtClean="0">
              <a:latin typeface="+mn-lt"/>
              <a:ea typeface="+mn-ea"/>
            </a:endParaRPr>
          </a:p>
          <a:p>
            <a:r>
              <a:rPr lang="zh-CN" altLang="en-US" dirty="0" smtClean="0">
                <a:latin typeface="+mn-lt"/>
                <a:ea typeface="+mn-ea"/>
              </a:rPr>
              <a:t>设备组管理</a:t>
            </a:r>
            <a:endParaRPr lang="en-US" altLang="zh-CN" dirty="0" smtClean="0">
              <a:latin typeface="+mn-lt"/>
              <a:ea typeface="+mn-ea"/>
            </a:endParaRPr>
          </a:p>
          <a:p>
            <a:r>
              <a:rPr lang="zh-CN" altLang="en-US" smtClean="0">
                <a:latin typeface="+mn-lt"/>
                <a:ea typeface="+mn-ea"/>
              </a:rPr>
              <a:t>规则管理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243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获取</a:t>
            </a:r>
            <a:r>
              <a:rPr lang="en-US" altLang="zh-CN" dirty="0">
                <a:latin typeface="+mn-lt"/>
                <a:ea typeface="+mn-ea"/>
              </a:rPr>
              <a:t>IAM</a:t>
            </a:r>
            <a:r>
              <a:rPr lang="zh-CN" altLang="en-US" dirty="0">
                <a:latin typeface="+mn-lt"/>
                <a:ea typeface="+mn-ea"/>
              </a:rPr>
              <a:t>用户</a:t>
            </a:r>
            <a:r>
              <a:rPr lang="en-US" altLang="zh-CN" dirty="0">
                <a:latin typeface="+mn-lt"/>
                <a:ea typeface="+mn-ea"/>
              </a:rPr>
              <a:t>Token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+mn-lt"/>
                <a:ea typeface="+mn-ea"/>
              </a:rPr>
              <a:t>在</a:t>
            </a:r>
            <a:r>
              <a:rPr lang="zh-CN" altLang="en-US" sz="2000" dirty="0" smtClean="0">
                <a:latin typeface="+mn-lt"/>
                <a:ea typeface="+mn-ea"/>
              </a:rPr>
              <a:t>访问</a:t>
            </a:r>
            <a:r>
              <a:rPr lang="zh-CN" altLang="en-US" sz="2000" kern="1200" dirty="0">
                <a:latin typeface="+mn-lt"/>
                <a:ea typeface="+mn-ea"/>
              </a:rPr>
              <a:t>物联网平台业务接口前，应用服务器需要调用“获取</a:t>
            </a:r>
            <a:r>
              <a:rPr lang="en-US" altLang="zh-CN" sz="2000" kern="1200" dirty="0">
                <a:latin typeface="+mn-lt"/>
                <a:ea typeface="+mn-ea"/>
              </a:rPr>
              <a:t>IAM</a:t>
            </a:r>
            <a:r>
              <a:rPr lang="zh-CN" altLang="en-US" sz="2000" kern="1200" dirty="0">
                <a:latin typeface="+mn-lt"/>
                <a:ea typeface="+mn-ea"/>
              </a:rPr>
              <a:t>用户</a:t>
            </a:r>
            <a:r>
              <a:rPr lang="en-US" altLang="zh-CN" sz="2000" kern="1200" dirty="0">
                <a:latin typeface="+mn-lt"/>
                <a:ea typeface="+mn-ea"/>
              </a:rPr>
              <a:t>Token”</a:t>
            </a:r>
            <a:r>
              <a:rPr lang="zh-CN" altLang="en-US" sz="2000" kern="1200" dirty="0">
                <a:latin typeface="+mn-lt"/>
                <a:ea typeface="+mn-ea"/>
              </a:rPr>
              <a:t>接口鉴权，华为云认证通过后向应用服务器返回鉴权令牌</a:t>
            </a:r>
            <a:r>
              <a:rPr lang="en-US" altLang="zh-CN" sz="2000" kern="1200" dirty="0">
                <a:solidFill>
                  <a:srgbClr val="C7000B"/>
                </a:solidFill>
                <a:latin typeface="+mn-lt"/>
                <a:ea typeface="+mn-ea"/>
              </a:rPr>
              <a:t>X-Subject-Token</a:t>
            </a:r>
            <a:r>
              <a:rPr lang="zh-CN" altLang="en-US" sz="2000" kern="1200" dirty="0">
                <a:latin typeface="+mn-lt"/>
                <a:ea typeface="+mn-ea"/>
              </a:rPr>
              <a:t>。</a:t>
            </a:r>
          </a:p>
          <a:p>
            <a:endParaRPr lang="zh-CN" altLang="en-US" sz="2000" dirty="0"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972146" y="2002360"/>
            <a:ext cx="4572927" cy="41857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27" tIns="45714" rIns="91427" bIns="45714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b="1" dirty="0"/>
              <a:t>Method: </a:t>
            </a:r>
            <a:r>
              <a:rPr lang="en-US" altLang="zh-CN" sz="1400" dirty="0" smtClean="0"/>
              <a:t>POST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Request:</a:t>
            </a:r>
            <a:endParaRPr lang="en-US" altLang="zh-CN" sz="1400" dirty="0" smtClean="0"/>
          </a:p>
          <a:p>
            <a:pPr eaLnBrk="0"/>
            <a:r>
              <a:rPr lang="en-US" altLang="zh-CN" sz="1400" dirty="0"/>
              <a:t>https://{{IAMEndpoint}}/v3/auth/tokens</a:t>
            </a:r>
          </a:p>
          <a:p>
            <a:pPr eaLnBrk="0"/>
            <a:r>
              <a:rPr lang="en-US" altLang="zh-CN" sz="1400" b="1" dirty="0" smtClean="0"/>
              <a:t>Headers</a:t>
            </a:r>
            <a:r>
              <a:rPr lang="en-US" altLang="zh-CN" sz="1400" b="1" dirty="0"/>
              <a:t>:</a:t>
            </a:r>
          </a:p>
          <a:p>
            <a:pPr eaLnBrk="0"/>
            <a:r>
              <a:rPr lang="en-US" altLang="zh-CN" sz="1400" dirty="0"/>
              <a:t>Content-Type: application/</a:t>
            </a:r>
            <a:r>
              <a:rPr lang="en-US" altLang="zh-CN" sz="1400" dirty="0" err="1"/>
              <a:t>json;charset</a:t>
            </a:r>
            <a:r>
              <a:rPr lang="en-US" altLang="zh-CN" sz="1400" dirty="0"/>
              <a:t>=utf-8</a:t>
            </a:r>
          </a:p>
          <a:p>
            <a:r>
              <a:rPr lang="en-US" altLang="zh-CN" sz="1400" b="1" dirty="0" smtClean="0"/>
              <a:t>Body:</a:t>
            </a:r>
          </a:p>
          <a:p>
            <a:r>
              <a:rPr lang="en-US" altLang="zh-CN" sz="1400" dirty="0" smtClean="0"/>
              <a:t>{</a:t>
            </a:r>
            <a:endParaRPr lang="en-US" altLang="zh-CN" sz="1400" dirty="0"/>
          </a:p>
          <a:p>
            <a:r>
              <a:rPr lang="en-US" altLang="zh-CN" sz="1400" smtClean="0"/>
              <a:t>  “auth</a:t>
            </a:r>
            <a:r>
              <a:rPr lang="en-US" altLang="zh-CN" sz="1400" dirty="0"/>
              <a:t>":{</a:t>
            </a:r>
          </a:p>
          <a:p>
            <a:r>
              <a:rPr lang="en-US" altLang="zh-CN" sz="1400" dirty="0" smtClean="0"/>
              <a:t>  "</a:t>
            </a:r>
            <a:r>
              <a:rPr lang="en-US" altLang="zh-CN" sz="1400" dirty="0"/>
              <a:t>identity":{</a:t>
            </a:r>
          </a:p>
          <a:p>
            <a:r>
              <a:rPr lang="en-US" altLang="zh-CN" sz="1400" dirty="0" smtClean="0"/>
              <a:t>  "</a:t>
            </a:r>
            <a:r>
              <a:rPr lang="en-US" altLang="zh-CN" sz="1400" dirty="0"/>
              <a:t>methods":["password"],</a:t>
            </a:r>
          </a:p>
          <a:p>
            <a:r>
              <a:rPr lang="en-US" altLang="zh-CN" sz="1400" dirty="0" smtClean="0"/>
              <a:t>  "</a:t>
            </a:r>
            <a:r>
              <a:rPr lang="en-US" altLang="zh-CN" sz="1400" dirty="0"/>
              <a:t>password":{</a:t>
            </a:r>
          </a:p>
          <a:p>
            <a:r>
              <a:rPr lang="en-US" altLang="zh-CN" sz="1400" dirty="0" smtClean="0"/>
              <a:t>  "</a:t>
            </a:r>
            <a:r>
              <a:rPr lang="en-US" altLang="zh-CN" sz="1400" dirty="0"/>
              <a:t>user":{</a:t>
            </a:r>
          </a:p>
          <a:p>
            <a:r>
              <a:rPr lang="en-US" altLang="zh-CN" sz="1400" dirty="0" smtClean="0"/>
              <a:t>  "</a:t>
            </a:r>
            <a:r>
              <a:rPr lang="en-US" altLang="zh-CN" sz="1400" dirty="0"/>
              <a:t>name":"{{</a:t>
            </a:r>
            <a:r>
              <a:rPr lang="en-US" altLang="zh-CN" sz="1400" dirty="0" err="1"/>
              <a:t>IAMUserName</a:t>
            </a:r>
            <a:r>
              <a:rPr lang="en-US" altLang="zh-CN" sz="1400" dirty="0"/>
              <a:t>}}",</a:t>
            </a:r>
          </a:p>
          <a:p>
            <a:r>
              <a:rPr lang="en-US" altLang="zh-CN" sz="1400" dirty="0" smtClean="0"/>
              <a:t>  "</a:t>
            </a:r>
            <a:r>
              <a:rPr lang="en-US" altLang="zh-CN" sz="1400" dirty="0"/>
              <a:t>password":"{{</a:t>
            </a:r>
            <a:r>
              <a:rPr lang="en-US" altLang="zh-CN" sz="1400" dirty="0" err="1"/>
              <a:t>IAMPassword</a:t>
            </a:r>
            <a:r>
              <a:rPr lang="en-US" altLang="zh-CN" sz="1400" dirty="0"/>
              <a:t>}}",</a:t>
            </a:r>
          </a:p>
          <a:p>
            <a:r>
              <a:rPr lang="en-US" altLang="zh-CN" sz="1400" dirty="0" smtClean="0"/>
              <a:t>  "</a:t>
            </a:r>
            <a:r>
              <a:rPr lang="en-US" altLang="zh-CN" sz="1400" dirty="0"/>
              <a:t>domain":{</a:t>
            </a:r>
          </a:p>
          <a:p>
            <a:r>
              <a:rPr lang="en-US" altLang="zh-CN" sz="1400" dirty="0" smtClean="0"/>
              <a:t>  "</a:t>
            </a:r>
            <a:r>
              <a:rPr lang="en-US" altLang="zh-CN" sz="1400" dirty="0"/>
              <a:t>name":"{{</a:t>
            </a:r>
            <a:r>
              <a:rPr lang="en-US" altLang="zh-CN" sz="1400" dirty="0" err="1"/>
              <a:t>IAMDoaminId</a:t>
            </a:r>
            <a:r>
              <a:rPr lang="en-US" altLang="zh-CN" sz="1400" dirty="0"/>
              <a:t>}}"</a:t>
            </a:r>
          </a:p>
          <a:p>
            <a:r>
              <a:rPr lang="en-US" altLang="zh-CN" sz="1400" dirty="0" smtClean="0"/>
              <a:t>  ……</a:t>
            </a:r>
            <a:endParaRPr lang="en-US" altLang="zh-CN" sz="1400" dirty="0"/>
          </a:p>
          <a:p>
            <a:pPr eaLnBrk="0"/>
            <a:r>
              <a:rPr lang="en-US" altLang="zh-CN" sz="1400" dirty="0"/>
              <a:t>}</a:t>
            </a:r>
            <a:br>
              <a:rPr lang="en-US" altLang="zh-CN" sz="1400" dirty="0"/>
            </a:br>
            <a:endParaRPr lang="en-US" altLang="zh-CN" sz="1400" dirty="0"/>
          </a:p>
        </p:txBody>
      </p:sp>
      <p:sp>
        <p:nvSpPr>
          <p:cNvPr id="16" name="文本框 15"/>
          <p:cNvSpPr txBox="1"/>
          <p:nvPr/>
        </p:nvSpPr>
        <p:spPr bwMode="auto">
          <a:xfrm>
            <a:off x="6096000" y="2325526"/>
            <a:ext cx="5336366" cy="35394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27" tIns="45714" rIns="91427" bIns="45714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b="1" dirty="0" smtClean="0"/>
              <a:t>Response</a:t>
            </a:r>
            <a:r>
              <a:rPr lang="zh-CN" altLang="en-US" sz="1400" b="1" dirty="0" smtClean="0"/>
              <a:t>：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Headers:</a:t>
            </a:r>
          </a:p>
          <a:p>
            <a:r>
              <a:rPr lang="en-US" altLang="zh-CN" sz="1400" dirty="0" err="1" smtClean="0"/>
              <a:t>Content-Type:</a:t>
            </a:r>
            <a:r>
              <a:rPr lang="en-US" altLang="zh-CN" sz="1400" dirty="0" err="1"/>
              <a:t>application</a:t>
            </a:r>
            <a:r>
              <a:rPr lang="en-US" altLang="zh-CN" sz="1400" dirty="0"/>
              <a:t>/</a:t>
            </a:r>
            <a:r>
              <a:rPr lang="en-US" altLang="zh-CN" sz="1400" dirty="0" err="1"/>
              <a:t>json</a:t>
            </a:r>
            <a:r>
              <a:rPr lang="en-US" altLang="zh-CN" sz="1400" dirty="0"/>
              <a:t>; </a:t>
            </a:r>
            <a:r>
              <a:rPr lang="en-US" altLang="zh-CN" sz="1400" dirty="0" smtClean="0"/>
              <a:t>charset=UTF-8</a:t>
            </a:r>
          </a:p>
          <a:p>
            <a:r>
              <a:rPr lang="en-US" altLang="zh-CN" sz="1400" dirty="0" err="1" smtClean="0"/>
              <a:t>Connection:keep-alive</a:t>
            </a:r>
            <a:endParaRPr lang="en-US" altLang="zh-CN" sz="1400" dirty="0" smtClean="0"/>
          </a:p>
          <a:p>
            <a:r>
              <a:rPr lang="en-US" altLang="zh-CN" sz="1400" dirty="0">
                <a:solidFill>
                  <a:srgbClr val="C7000B"/>
                </a:solidFill>
              </a:rPr>
              <a:t>X-Subject-Token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 smtClean="0"/>
              <a:t>MIIXsgYJKoZIhvcNAQcCoIIXozCCF58CAQExDTALBglghkgBZQMEAgEwghXEBgkqhkiG9w0BBwGgghW1BIIVsXsidG9rZW4iOnsiZXhwaXJlc19hdCI6IjIwMjAtMDQtMDJUMDc6NDc6MTUuMTM5MDAwWiIsIm1ldGhvZHMiOlsicGFzc3dvcmQiXSwiY2F0YWxvZyI6W10sInJvbGVzIjpbeyJuYW1lIjoidGVfYWRtaW4iLCJpZCI6IjAifSx7Im5hbWUiOiJvcF9nYXRlZF9laXBfaXB2NiIsImlkIjoiMCJ9LHsibmFtZSI6Im9wX2dhdGVkX3YyeCIsImlkIjoiMCJ9LHsibmFtZSI6Im9wX2dhdGVkX2Vjc19zcG90X2luc3RhbmNlIiwiaWQiOiIwIn0seyJuYW1lIjoib3BfZ2F0ZWRfaXZhc192Y3JfdmNhIiwiaWQiOiIwIn0seyJuYW1lIjoib3BfZ2F0ZWRfaWVmX25vZGVncm91cCIsImlkIjoiMCJ9LHsibmFtZSI6Im9w</a:t>
            </a:r>
          </a:p>
        </p:txBody>
      </p:sp>
    </p:spTree>
    <p:extLst>
      <p:ext uri="{BB962C8B-B14F-4D97-AF65-F5344CB8AC3E}">
        <p14:creationId xmlns:p14="http://schemas.microsoft.com/office/powerpoint/2010/main" val="35100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</a:rPr>
              <a:t>查询</a:t>
            </a:r>
            <a:r>
              <a:rPr lang="en-US" altLang="zh-CN" dirty="0" smtClean="0">
                <a:latin typeface="+mn-lt"/>
                <a:ea typeface="+mn-ea"/>
              </a:rPr>
              <a:t>IAM</a:t>
            </a:r>
            <a:r>
              <a:rPr lang="zh-CN" altLang="en-US" dirty="0" smtClean="0">
                <a:latin typeface="+mn-lt"/>
                <a:ea typeface="+mn-ea"/>
              </a:rPr>
              <a:t>用户可以访问的项目列表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31838" y="1038606"/>
            <a:ext cx="10728326" cy="4879805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在访问物联网平台业务接口前，应用服务器需要调用“查询</a:t>
            </a:r>
            <a:r>
              <a:rPr lang="en-US" altLang="zh-CN" dirty="0">
                <a:latin typeface="+mn-lt"/>
                <a:ea typeface="+mn-ea"/>
              </a:rPr>
              <a:t>IAM</a:t>
            </a:r>
            <a:r>
              <a:rPr lang="zh-CN" altLang="en-US" dirty="0">
                <a:latin typeface="+mn-lt"/>
                <a:ea typeface="+mn-ea"/>
              </a:rPr>
              <a:t>用户可以访问的项目列表”接口获取用户的项目</a:t>
            </a:r>
            <a:r>
              <a:rPr lang="en-US" altLang="zh-CN" dirty="0">
                <a:latin typeface="+mn-lt"/>
                <a:ea typeface="+mn-ea"/>
              </a:rPr>
              <a:t>ID</a:t>
            </a:r>
            <a:r>
              <a:rPr lang="zh-CN" altLang="en-US" dirty="0">
                <a:latin typeface="+mn-lt"/>
                <a:ea typeface="+mn-ea"/>
              </a:rPr>
              <a:t>，用于后续访问物联网平台业务接口。</a:t>
            </a:r>
          </a:p>
        </p:txBody>
      </p:sp>
      <p:sp>
        <p:nvSpPr>
          <p:cNvPr id="5" name="文本框 4"/>
          <p:cNvSpPr txBox="1"/>
          <p:nvPr/>
        </p:nvSpPr>
        <p:spPr bwMode="auto">
          <a:xfrm>
            <a:off x="1217679" y="2371692"/>
            <a:ext cx="4572927" cy="138498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27" tIns="45714" rIns="91427" bIns="45714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b="1" dirty="0"/>
              <a:t>Method: </a:t>
            </a:r>
            <a:r>
              <a:rPr lang="en-US" altLang="zh-CN" sz="1400" dirty="0" smtClean="0"/>
              <a:t>GET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Request:</a:t>
            </a:r>
            <a:endParaRPr lang="en-US" altLang="zh-CN" sz="1400" dirty="0" smtClean="0"/>
          </a:p>
          <a:p>
            <a:pPr eaLnBrk="0"/>
            <a:r>
              <a:rPr lang="en-US" altLang="zh-CN" sz="1400" dirty="0"/>
              <a:t>https://{{IAMEndpoint}}/</a:t>
            </a:r>
            <a:r>
              <a:rPr lang="en-US" altLang="zh-CN" sz="1400" dirty="0" smtClean="0"/>
              <a:t>v3/auth/projects</a:t>
            </a:r>
            <a:endParaRPr lang="en-US" altLang="zh-CN" sz="1400" dirty="0"/>
          </a:p>
          <a:p>
            <a:pPr eaLnBrk="0"/>
            <a:r>
              <a:rPr lang="en-US" altLang="zh-CN" sz="1400" b="1" dirty="0" smtClean="0"/>
              <a:t>Headers</a:t>
            </a:r>
            <a:r>
              <a:rPr lang="en-US" altLang="zh-CN" sz="1400" b="1" dirty="0"/>
              <a:t>:</a:t>
            </a:r>
          </a:p>
          <a:p>
            <a:pPr eaLnBrk="0"/>
            <a:r>
              <a:rPr lang="en-US" altLang="zh-CN" sz="1400" dirty="0"/>
              <a:t>Content-Type: application/</a:t>
            </a:r>
            <a:r>
              <a:rPr lang="en-US" altLang="zh-CN" sz="1400" dirty="0" err="1"/>
              <a:t>json</a:t>
            </a:r>
            <a:endParaRPr lang="en-US" altLang="zh-CN" sz="1400" dirty="0"/>
          </a:p>
          <a:p>
            <a:pPr eaLnBrk="0"/>
            <a:r>
              <a:rPr lang="en-US" altLang="zh-CN" sz="1400" dirty="0"/>
              <a:t>X-</a:t>
            </a:r>
            <a:r>
              <a:rPr lang="en-US" altLang="zh-CN" sz="1400" dirty="0" err="1"/>
              <a:t>Auth</a:t>
            </a:r>
            <a:r>
              <a:rPr lang="en-US" altLang="zh-CN" sz="1400" dirty="0"/>
              <a:t>-Token:{{X-</a:t>
            </a:r>
            <a:r>
              <a:rPr lang="en-US" altLang="zh-CN" sz="1400" dirty="0" err="1"/>
              <a:t>Auth</a:t>
            </a:r>
            <a:r>
              <a:rPr lang="en-US" altLang="zh-CN" sz="1400" dirty="0"/>
              <a:t>-Token</a:t>
            </a:r>
            <a:r>
              <a:rPr lang="en-US" altLang="zh-CN" sz="1400" dirty="0" smtClean="0"/>
              <a:t>}}</a:t>
            </a:r>
            <a:endParaRPr lang="en-US" altLang="zh-CN" sz="1400" dirty="0"/>
          </a:p>
        </p:txBody>
      </p:sp>
      <p:sp>
        <p:nvSpPr>
          <p:cNvPr id="6" name="文本框 5"/>
          <p:cNvSpPr txBox="1"/>
          <p:nvPr/>
        </p:nvSpPr>
        <p:spPr bwMode="auto">
          <a:xfrm>
            <a:off x="6090034" y="2371692"/>
            <a:ext cx="5336366" cy="36009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27" tIns="45714" rIns="91427" bIns="45714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b="1" smtClean="0"/>
              <a:t>Response</a:t>
            </a:r>
            <a:r>
              <a:rPr lang="zh-CN" altLang="en-US" sz="1200" b="1" smtClean="0"/>
              <a:t>：</a:t>
            </a:r>
            <a:endParaRPr lang="en-US" altLang="zh-CN" sz="1200" b="1" smtClean="0"/>
          </a:p>
          <a:p>
            <a:r>
              <a:rPr lang="en-US" altLang="zh-CN" sz="1200" b="1" smtClean="0"/>
              <a:t>Body:</a:t>
            </a:r>
          </a:p>
          <a:p>
            <a:r>
              <a:rPr lang="en-US" altLang="zh-CN" sz="1200" smtClean="0"/>
              <a:t>{</a:t>
            </a:r>
          </a:p>
          <a:p>
            <a:r>
              <a:rPr lang="en-US" altLang="zh-CN" sz="1200" smtClean="0"/>
              <a:t>    "projects": [</a:t>
            </a:r>
          </a:p>
          <a:p>
            <a:r>
              <a:rPr lang="en-US" altLang="zh-CN" sz="1200" smtClean="0"/>
              <a:t>        {</a:t>
            </a:r>
          </a:p>
          <a:p>
            <a:r>
              <a:rPr lang="en-US" altLang="zh-CN" sz="1200" smtClean="0"/>
              <a:t>            "domain_id": "0c8e64a04c404505a4a4d7db5c071881",</a:t>
            </a:r>
          </a:p>
          <a:p>
            <a:r>
              <a:rPr lang="en-US" altLang="zh-CN" sz="1200" smtClean="0"/>
              <a:t>            "is_domain": false,</a:t>
            </a:r>
          </a:p>
          <a:p>
            <a:r>
              <a:rPr lang="en-US" altLang="zh-CN" sz="1200" smtClean="0"/>
              <a:t>            "parent_id": "0c8e64a04c404505a4a4d7db5c071881",</a:t>
            </a:r>
          </a:p>
          <a:p>
            <a:r>
              <a:rPr lang="en-US" altLang="zh-CN" sz="1200" smtClean="0"/>
              <a:t>           </a:t>
            </a:r>
            <a:r>
              <a:rPr lang="en-US" altLang="zh-CN" sz="1200" smtClean="0">
                <a:solidFill>
                  <a:srgbClr val="FF0000"/>
                </a:solidFill>
              </a:rPr>
              <a:t> </a:t>
            </a:r>
            <a:r>
              <a:rPr lang="en-US" altLang="zh-CN" sz="1200" smtClean="0">
                <a:solidFill>
                  <a:srgbClr val="C7000B"/>
                </a:solidFill>
              </a:rPr>
              <a:t>"name": "cn-north-4",</a:t>
            </a:r>
          </a:p>
          <a:p>
            <a:r>
              <a:rPr lang="en-US" altLang="zh-CN" sz="1200" smtClean="0"/>
              <a:t>            "description": "",</a:t>
            </a:r>
          </a:p>
          <a:p>
            <a:r>
              <a:rPr lang="en-US" altLang="zh-CN" sz="1200" smtClean="0"/>
              <a:t>            "links": {</a:t>
            </a:r>
          </a:p>
          <a:p>
            <a:r>
              <a:rPr lang="en-US" altLang="zh-CN" sz="1200" smtClean="0"/>
              <a:t>                "self": "https://iam.myhuaweicloud.com/v3/projects/05937aba37000f6b2f72c002b6ea118b"</a:t>
            </a:r>
          </a:p>
          <a:p>
            <a:r>
              <a:rPr lang="en-US" altLang="zh-CN" sz="1200" smtClean="0"/>
              <a:t>            },</a:t>
            </a:r>
          </a:p>
          <a:p>
            <a:r>
              <a:rPr lang="en-US" altLang="zh-CN" sz="1200" smtClean="0"/>
              <a:t>           </a:t>
            </a:r>
            <a:r>
              <a:rPr lang="en-US" altLang="zh-CN" sz="1200" smtClean="0">
                <a:solidFill>
                  <a:srgbClr val="C7000B"/>
                </a:solidFill>
              </a:rPr>
              <a:t> "id": "05937aba37000f6b2f72c002b6ea118b",</a:t>
            </a:r>
          </a:p>
          <a:p>
            <a:r>
              <a:rPr lang="en-US" altLang="zh-CN" sz="1200" smtClean="0"/>
              <a:t>            "enabled": true</a:t>
            </a:r>
          </a:p>
          <a:p>
            <a:r>
              <a:rPr lang="en-US" altLang="zh-CN" sz="1200" smtClean="0"/>
              <a:t>        },</a:t>
            </a:r>
          </a:p>
          <a:p>
            <a:r>
              <a:rPr lang="en-US" altLang="zh-CN" sz="1200" smtClean="0"/>
              <a:t>......</a:t>
            </a:r>
          </a:p>
          <a:p>
            <a:r>
              <a:rPr lang="en-US" altLang="zh-CN" sz="1200" smtClean="0"/>
              <a:t>}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8673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</a:rPr>
              <a:t>创建产品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在设备接入物联网平台前，应用服务器需要调用此接口创建产品，后续注册设备时需要使用这里创建的产品。</a:t>
            </a:r>
          </a:p>
        </p:txBody>
      </p:sp>
      <p:sp>
        <p:nvSpPr>
          <p:cNvPr id="4" name="文本框 3"/>
          <p:cNvSpPr txBox="1"/>
          <p:nvPr/>
        </p:nvSpPr>
        <p:spPr bwMode="auto">
          <a:xfrm>
            <a:off x="1122027" y="2183737"/>
            <a:ext cx="4860540" cy="397030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27" tIns="45714" rIns="91427" bIns="45714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b="1" dirty="0"/>
              <a:t>Method: </a:t>
            </a:r>
            <a:r>
              <a:rPr lang="en-US" altLang="zh-CN" sz="1400" dirty="0" smtClean="0"/>
              <a:t>POST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Request:</a:t>
            </a:r>
            <a:endParaRPr lang="en-US" altLang="zh-CN" sz="1400" dirty="0" smtClean="0"/>
          </a:p>
          <a:p>
            <a:pPr eaLnBrk="0"/>
            <a:r>
              <a:rPr lang="en-US" altLang="zh-CN" sz="1400" dirty="0"/>
              <a:t>https://{{IAMEndpoint}}/v5/iot/{{project_id}}/</a:t>
            </a:r>
            <a:r>
              <a:rPr lang="en-US" altLang="zh-CN" sz="1400" dirty="0" smtClean="0"/>
              <a:t>products</a:t>
            </a:r>
          </a:p>
          <a:p>
            <a:pPr eaLnBrk="0"/>
            <a:r>
              <a:rPr lang="en-US" altLang="zh-CN" sz="1400" b="1" dirty="0" smtClean="0"/>
              <a:t>Headers</a:t>
            </a:r>
            <a:r>
              <a:rPr lang="en-US" altLang="zh-CN" sz="1400" b="1" dirty="0"/>
              <a:t>:</a:t>
            </a:r>
          </a:p>
          <a:p>
            <a:pPr eaLnBrk="0"/>
            <a:r>
              <a:rPr lang="en-US" altLang="zh-CN" sz="1400" dirty="0"/>
              <a:t>Content-Type: application/</a:t>
            </a:r>
            <a:r>
              <a:rPr lang="en-US" altLang="zh-CN" sz="1400" dirty="0" err="1"/>
              <a:t>json</a:t>
            </a:r>
            <a:endParaRPr lang="en-US" altLang="zh-CN" sz="1400" dirty="0"/>
          </a:p>
          <a:p>
            <a:pPr eaLnBrk="0"/>
            <a:r>
              <a:rPr lang="en-US" altLang="zh-CN" sz="1400" dirty="0"/>
              <a:t>X-</a:t>
            </a:r>
            <a:r>
              <a:rPr lang="en-US" altLang="zh-CN" sz="1400" dirty="0" err="1"/>
              <a:t>Auth</a:t>
            </a:r>
            <a:r>
              <a:rPr lang="en-US" altLang="zh-CN" sz="1400" dirty="0"/>
              <a:t>-Token:{{X-</a:t>
            </a:r>
            <a:r>
              <a:rPr lang="en-US" altLang="zh-CN" sz="1400" dirty="0" err="1"/>
              <a:t>Auth</a:t>
            </a:r>
            <a:r>
              <a:rPr lang="en-US" altLang="zh-CN" sz="1400" dirty="0"/>
              <a:t>-Token</a:t>
            </a:r>
            <a:r>
              <a:rPr lang="en-US" altLang="zh-CN" sz="1400" dirty="0" smtClean="0"/>
              <a:t>}}</a:t>
            </a:r>
          </a:p>
          <a:p>
            <a:pPr eaLnBrk="0"/>
            <a:r>
              <a:rPr lang="en-US" altLang="zh-CN" sz="1400" b="1" dirty="0" smtClean="0"/>
              <a:t>Body:</a:t>
            </a:r>
          </a:p>
          <a:p>
            <a:pPr eaLnBrk="0"/>
            <a:r>
              <a:rPr lang="en-US" altLang="zh-CN" sz="1400" dirty="0"/>
              <a:t>{  </a:t>
            </a:r>
            <a:endParaRPr lang="en-US" altLang="zh-CN" sz="1400" dirty="0" smtClean="0"/>
          </a:p>
          <a:p>
            <a:pPr eaLnBrk="0"/>
            <a:r>
              <a:rPr lang="en-US" altLang="zh-CN" sz="1400" dirty="0" smtClean="0"/>
              <a:t>  "</a:t>
            </a:r>
            <a:r>
              <a:rPr lang="en-US" altLang="zh-CN" sz="1400" dirty="0"/>
              <a:t>name": "Thermometer",   </a:t>
            </a:r>
          </a:p>
          <a:p>
            <a:pPr eaLnBrk="0"/>
            <a:r>
              <a:rPr lang="en-US" altLang="zh-CN" sz="1400" dirty="0" smtClean="0"/>
              <a:t>  "</a:t>
            </a:r>
            <a:r>
              <a:rPr lang="en-US" altLang="zh-CN" sz="1400" dirty="0" err="1"/>
              <a:t>device_type</a:t>
            </a:r>
            <a:r>
              <a:rPr lang="en-US" altLang="zh-CN" sz="1400" dirty="0"/>
              <a:t>": "Thermometer",  </a:t>
            </a:r>
            <a:endParaRPr lang="en-US" altLang="zh-CN" sz="1400" dirty="0" smtClean="0"/>
          </a:p>
          <a:p>
            <a:pPr eaLnBrk="0"/>
            <a:r>
              <a:rPr lang="en-US" altLang="zh-CN" sz="1400" dirty="0" smtClean="0"/>
              <a:t>  "</a:t>
            </a:r>
            <a:r>
              <a:rPr lang="en-US" altLang="zh-CN" sz="1400" dirty="0" err="1"/>
              <a:t>protocol_type</a:t>
            </a:r>
            <a:r>
              <a:rPr lang="en-US" altLang="zh-CN" sz="1400" dirty="0"/>
              <a:t>": "MQTT",   </a:t>
            </a:r>
            <a:endParaRPr lang="en-US" altLang="zh-CN" sz="1400" dirty="0" smtClean="0"/>
          </a:p>
          <a:p>
            <a:pPr eaLnBrk="0"/>
            <a:r>
              <a:rPr lang="en-US" altLang="zh-CN" sz="1400" dirty="0" smtClean="0"/>
              <a:t>  "</a:t>
            </a:r>
            <a:r>
              <a:rPr lang="en-US" altLang="zh-CN" sz="1400" dirty="0" err="1"/>
              <a:t>data_format</a:t>
            </a:r>
            <a:r>
              <a:rPr lang="en-US" altLang="zh-CN" sz="1400" dirty="0"/>
              <a:t>": "binary",   </a:t>
            </a:r>
            <a:endParaRPr lang="en-US" altLang="zh-CN" sz="1400" dirty="0" smtClean="0"/>
          </a:p>
          <a:p>
            <a:pPr eaLnBrk="0"/>
            <a:r>
              <a:rPr lang="en-US" altLang="zh-CN" sz="1400" dirty="0" smtClean="0"/>
              <a:t>  "</a:t>
            </a:r>
            <a:r>
              <a:rPr lang="en-US" altLang="zh-CN" sz="1400" dirty="0" err="1"/>
              <a:t>manufacturer_name</a:t>
            </a:r>
            <a:r>
              <a:rPr lang="en-US" altLang="zh-CN" sz="1400" dirty="0"/>
              <a:t>": "ABC",   </a:t>
            </a:r>
            <a:endParaRPr lang="en-US" altLang="zh-CN" sz="1400" dirty="0" smtClean="0"/>
          </a:p>
          <a:p>
            <a:pPr eaLnBrk="0"/>
            <a:r>
              <a:rPr lang="en-US" altLang="zh-CN" sz="1400" dirty="0" smtClean="0"/>
              <a:t>  "</a:t>
            </a:r>
            <a:r>
              <a:rPr lang="en-US" altLang="zh-CN" sz="1400" dirty="0"/>
              <a:t>industry": "</a:t>
            </a:r>
            <a:r>
              <a:rPr lang="en-US" altLang="zh-CN" sz="1400" dirty="0" err="1"/>
              <a:t>smartCity</a:t>
            </a:r>
            <a:r>
              <a:rPr lang="en-US" altLang="zh-CN" sz="1400" dirty="0"/>
              <a:t>",    </a:t>
            </a:r>
            <a:endParaRPr lang="en-US" altLang="zh-CN" sz="1400" dirty="0" smtClean="0"/>
          </a:p>
          <a:p>
            <a:pPr eaLnBrk="0"/>
            <a:r>
              <a:rPr lang="en-US" altLang="zh-CN" sz="1400" dirty="0" smtClean="0"/>
              <a:t>  "</a:t>
            </a:r>
            <a:r>
              <a:rPr lang="en-US" altLang="zh-CN" sz="1400" dirty="0"/>
              <a:t>description": "this is a thermometer produced </a:t>
            </a:r>
            <a:r>
              <a:rPr lang="en-US" altLang="zh-CN" sz="1400" dirty="0" smtClean="0"/>
              <a:t>by    Huawei",</a:t>
            </a:r>
          </a:p>
          <a:p>
            <a:pPr eaLnBrk="0"/>
            <a:r>
              <a:rPr lang="en-US" altLang="zh-CN" sz="1400" dirty="0" smtClean="0"/>
              <a:t>  ……</a:t>
            </a:r>
          </a:p>
          <a:p>
            <a:pPr eaLnBrk="0"/>
            <a:r>
              <a:rPr lang="en-US" altLang="zh-CN" sz="1400" dirty="0"/>
              <a:t>}</a:t>
            </a:r>
          </a:p>
        </p:txBody>
      </p:sp>
      <p:sp>
        <p:nvSpPr>
          <p:cNvPr id="5" name="文本框 4"/>
          <p:cNvSpPr txBox="1"/>
          <p:nvPr/>
        </p:nvSpPr>
        <p:spPr bwMode="auto">
          <a:xfrm>
            <a:off x="6192309" y="2384593"/>
            <a:ext cx="5173683" cy="33239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27" tIns="45714" rIns="91427" bIns="45714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b="1" dirty="0" smtClean="0"/>
              <a:t>Response</a:t>
            </a:r>
            <a:r>
              <a:rPr lang="zh-CN" altLang="en-US" sz="1400" b="1" dirty="0" smtClean="0"/>
              <a:t>：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Body: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    "</a:t>
            </a:r>
            <a:r>
              <a:rPr lang="en-US" altLang="zh-CN" sz="1400" dirty="0" err="1"/>
              <a:t>app_id</a:t>
            </a:r>
            <a:r>
              <a:rPr lang="en-US" altLang="zh-CN" sz="1400" dirty="0"/>
              <a:t>": "46dead3858bb4582a5de3e9ecb06cacc",</a:t>
            </a:r>
          </a:p>
          <a:p>
            <a:r>
              <a:rPr lang="en-US" altLang="zh-CN" sz="1400" dirty="0"/>
              <a:t>    "</a:t>
            </a:r>
            <a:r>
              <a:rPr lang="en-US" altLang="zh-CN" sz="1400" dirty="0" err="1"/>
              <a:t>app_name</a:t>
            </a:r>
            <a:r>
              <a:rPr lang="en-US" altLang="zh-CN" sz="1400" dirty="0"/>
              <a:t>": </a:t>
            </a:r>
            <a:r>
              <a:rPr lang="en-US" altLang="zh-CN" sz="1400"/>
              <a:t>"</a:t>
            </a:r>
            <a:r>
              <a:rPr lang="en-US" altLang="zh-CN" sz="1400" smtClean="0"/>
              <a:t>DefaultApp_HCNAIoT_iot</a:t>
            </a:r>
            <a:r>
              <a:rPr lang="en-US" altLang="zh-CN" sz="1400" dirty="0"/>
              <a:t>",</a:t>
            </a:r>
          </a:p>
          <a:p>
            <a:r>
              <a:rPr lang="en-US" altLang="zh-CN" sz="1400" dirty="0"/>
              <a:t> </a:t>
            </a:r>
            <a:r>
              <a:rPr lang="en-US" altLang="zh-CN" sz="1400" dirty="0">
                <a:solidFill>
                  <a:srgbClr val="C7000B"/>
                </a:solidFill>
              </a:rPr>
              <a:t>   "</a:t>
            </a:r>
            <a:r>
              <a:rPr lang="en-US" altLang="zh-CN" sz="1400" dirty="0" err="1">
                <a:solidFill>
                  <a:srgbClr val="C7000B"/>
                </a:solidFill>
              </a:rPr>
              <a:t>product_id</a:t>
            </a:r>
            <a:r>
              <a:rPr lang="en-US" altLang="zh-CN" sz="1400" dirty="0">
                <a:solidFill>
                  <a:srgbClr val="C7000B"/>
                </a:solidFill>
              </a:rPr>
              <a:t>": "5e8456df536e0502ec6204d0",</a:t>
            </a:r>
          </a:p>
          <a:p>
            <a:r>
              <a:rPr lang="en-US" altLang="zh-CN" sz="1400" dirty="0"/>
              <a:t>    "name": "Thermometer",</a:t>
            </a:r>
          </a:p>
          <a:p>
            <a:r>
              <a:rPr lang="en-US" altLang="zh-CN" sz="1400" dirty="0"/>
              <a:t>    "</a:t>
            </a:r>
            <a:r>
              <a:rPr lang="en-US" altLang="zh-CN" sz="1400" dirty="0" err="1"/>
              <a:t>device_type</a:t>
            </a:r>
            <a:r>
              <a:rPr lang="en-US" altLang="zh-CN" sz="1400" dirty="0"/>
              <a:t>": "Thermometer",</a:t>
            </a:r>
          </a:p>
          <a:p>
            <a:r>
              <a:rPr lang="en-US" altLang="zh-CN" sz="1400" dirty="0"/>
              <a:t>    "</a:t>
            </a:r>
            <a:r>
              <a:rPr lang="en-US" altLang="zh-CN" sz="1400" dirty="0" err="1"/>
              <a:t>protocol_type</a:t>
            </a:r>
            <a:r>
              <a:rPr lang="en-US" altLang="zh-CN" sz="1400" dirty="0"/>
              <a:t>": "MQTT",</a:t>
            </a:r>
          </a:p>
          <a:p>
            <a:r>
              <a:rPr lang="en-US" altLang="zh-CN" sz="1400" dirty="0"/>
              <a:t>    "</a:t>
            </a:r>
            <a:r>
              <a:rPr lang="en-US" altLang="zh-CN" sz="1400" dirty="0" err="1"/>
              <a:t>data_format</a:t>
            </a:r>
            <a:r>
              <a:rPr lang="en-US" altLang="zh-CN" sz="1400" dirty="0"/>
              <a:t>": "binary",</a:t>
            </a:r>
          </a:p>
          <a:p>
            <a:r>
              <a:rPr lang="en-US" altLang="zh-CN" sz="1400" dirty="0"/>
              <a:t>    "</a:t>
            </a:r>
            <a:r>
              <a:rPr lang="en-US" altLang="zh-CN" sz="1400" dirty="0" err="1"/>
              <a:t>manufacturer_name</a:t>
            </a:r>
            <a:r>
              <a:rPr lang="en-US" altLang="zh-CN" sz="1400" dirty="0"/>
              <a:t>": "ABC",</a:t>
            </a:r>
          </a:p>
          <a:p>
            <a:r>
              <a:rPr lang="en-US" altLang="zh-CN" sz="1400" dirty="0"/>
              <a:t>    "industry": "</a:t>
            </a:r>
            <a:r>
              <a:rPr lang="en-US" altLang="zh-CN" sz="1400" dirty="0" err="1"/>
              <a:t>smartCity</a:t>
            </a:r>
            <a:r>
              <a:rPr lang="en-US" altLang="zh-CN" sz="1400" dirty="0"/>
              <a:t>",</a:t>
            </a:r>
          </a:p>
          <a:p>
            <a:r>
              <a:rPr lang="en-US" altLang="zh-CN" sz="1400" dirty="0"/>
              <a:t>    "description": "this is a thermometer produced by Huawei</a:t>
            </a:r>
            <a:r>
              <a:rPr lang="en-US" altLang="zh-CN" sz="1400" dirty="0" smtClean="0"/>
              <a:t>",</a:t>
            </a:r>
          </a:p>
          <a:p>
            <a:r>
              <a:rPr lang="en-US" altLang="zh-CN" sz="1400" dirty="0" smtClean="0"/>
              <a:t>……</a:t>
            </a:r>
          </a:p>
          <a:p>
            <a:r>
              <a:rPr lang="en-US" altLang="zh-C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48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</a:rPr>
              <a:t>学完本课程后，您将能够：</a:t>
            </a:r>
          </a:p>
          <a:p>
            <a:pPr lvl="1"/>
            <a:r>
              <a:rPr lang="zh-CN" altLang="en-US" smtClean="0">
                <a:latin typeface="+mn-lt"/>
              </a:rPr>
              <a:t>描述什么是产品模型，并开发产品模型</a:t>
            </a:r>
            <a:endParaRPr lang="en-US" altLang="zh-CN" smtClean="0">
              <a:latin typeface="+mn-lt"/>
            </a:endParaRPr>
          </a:p>
          <a:p>
            <a:pPr lvl="1"/>
            <a:r>
              <a:rPr lang="zh-CN" altLang="en-US" smtClean="0">
                <a:latin typeface="+mn-lt"/>
              </a:rPr>
              <a:t>掌握图形化编解码插件在线开发</a:t>
            </a:r>
            <a:endParaRPr lang="en-US" altLang="zh-CN" smtClean="0">
              <a:latin typeface="+mn-lt"/>
            </a:endParaRPr>
          </a:p>
          <a:p>
            <a:pPr lvl="1"/>
            <a:r>
              <a:rPr lang="zh-CN" altLang="en-US" smtClean="0">
                <a:latin typeface="+mn-lt"/>
              </a:rPr>
              <a:t>了解物联网开发整体方案</a:t>
            </a:r>
            <a:endParaRPr lang="en-US" altLang="zh-CN" smtClean="0">
              <a:latin typeface="+mn-lt"/>
            </a:endParaRPr>
          </a:p>
          <a:p>
            <a:pPr lvl="1"/>
            <a:r>
              <a:rPr lang="zh-CN" altLang="en-US" smtClean="0">
                <a:latin typeface="+mn-lt"/>
              </a:rPr>
              <a:t>学会使用</a:t>
            </a:r>
            <a:r>
              <a:rPr lang="zh-CN" altLang="en-US">
                <a:latin typeface="+mn-lt"/>
              </a:rPr>
              <a:t>北</a:t>
            </a:r>
            <a:r>
              <a:rPr lang="zh-CN" altLang="en-US" smtClean="0">
                <a:latin typeface="+mn-lt"/>
              </a:rPr>
              <a:t>向</a:t>
            </a:r>
            <a:r>
              <a:rPr lang="en-US" altLang="zh-CN" smtClean="0">
                <a:latin typeface="+mn-lt"/>
              </a:rPr>
              <a:t>API</a:t>
            </a:r>
            <a:r>
              <a:rPr lang="zh-CN" altLang="en-US" smtClean="0">
                <a:latin typeface="+mn-lt"/>
              </a:rPr>
              <a:t>接口调用</a:t>
            </a:r>
            <a:endParaRPr lang="en-US" altLang="zh-CN" smtClean="0">
              <a:latin typeface="+mn-lt"/>
            </a:endParaRPr>
          </a:p>
          <a:p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335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</a:rPr>
              <a:t>创建设备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+mn-lt"/>
                <a:ea typeface="+mn-ea"/>
              </a:rPr>
              <a:t>在设备接入物联网平台前，应用服务器需要调用此接口在物联网平台创建设备。在设备接入物联网平台时携带设备唯一标识，完成设备的接入认证</a:t>
            </a:r>
            <a:r>
              <a:rPr lang="zh-CN" altLang="en-US" sz="2000" dirty="0" smtClean="0">
                <a:latin typeface="+mn-lt"/>
                <a:ea typeface="+mn-ea"/>
              </a:rPr>
              <a:t>。</a:t>
            </a:r>
            <a:endParaRPr lang="en-US" altLang="zh-CN" sz="2000" dirty="0" smtClean="0">
              <a:latin typeface="+mn-lt"/>
              <a:ea typeface="+mn-ea"/>
            </a:endParaRPr>
          </a:p>
          <a:p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091444" y="2214980"/>
            <a:ext cx="4752528" cy="397030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27" tIns="45714" rIns="91427" bIns="45714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b="1" dirty="0"/>
              <a:t>Method: </a:t>
            </a:r>
            <a:r>
              <a:rPr lang="en-US" altLang="zh-CN" sz="1200" dirty="0" smtClean="0"/>
              <a:t>POST</a:t>
            </a:r>
            <a:endParaRPr lang="en-US" altLang="zh-CN" sz="1200" b="1" dirty="0" smtClean="0"/>
          </a:p>
          <a:p>
            <a:r>
              <a:rPr lang="en-US" altLang="zh-CN" sz="1200" b="1" dirty="0" smtClean="0"/>
              <a:t>Request:</a:t>
            </a:r>
            <a:endParaRPr lang="en-US" altLang="zh-CN" sz="1200" dirty="0" smtClean="0"/>
          </a:p>
          <a:p>
            <a:pPr eaLnBrk="0"/>
            <a:r>
              <a:rPr lang="en-US" altLang="zh-CN" sz="1200" dirty="0"/>
              <a:t>https://{{IAMEndpoint}}/v5/iot/{{project_id</a:t>
            </a:r>
            <a:r>
              <a:rPr lang="en-US" altLang="zh-CN" sz="1200" dirty="0" smtClean="0"/>
              <a:t>}}/devices</a:t>
            </a:r>
          </a:p>
          <a:p>
            <a:pPr eaLnBrk="0"/>
            <a:r>
              <a:rPr lang="en-US" altLang="zh-CN" sz="1200" b="1" dirty="0" smtClean="0"/>
              <a:t>Headers</a:t>
            </a:r>
            <a:r>
              <a:rPr lang="en-US" altLang="zh-CN" sz="1200" b="1" dirty="0"/>
              <a:t>:</a:t>
            </a:r>
          </a:p>
          <a:p>
            <a:pPr eaLnBrk="0"/>
            <a:r>
              <a:rPr lang="en-US" altLang="zh-CN" sz="1200" dirty="0"/>
              <a:t>Content-Type: application/</a:t>
            </a:r>
            <a:r>
              <a:rPr lang="en-US" altLang="zh-CN" sz="1200" dirty="0" err="1"/>
              <a:t>json</a:t>
            </a:r>
            <a:endParaRPr lang="en-US" altLang="zh-CN" sz="1200" dirty="0"/>
          </a:p>
          <a:p>
            <a:pPr eaLnBrk="0"/>
            <a:r>
              <a:rPr lang="en-US" altLang="zh-CN" sz="1200" dirty="0"/>
              <a:t>X-</a:t>
            </a:r>
            <a:r>
              <a:rPr lang="en-US" altLang="zh-CN" sz="1200" dirty="0" err="1"/>
              <a:t>Auth</a:t>
            </a:r>
            <a:r>
              <a:rPr lang="en-US" altLang="zh-CN" sz="1200" dirty="0"/>
              <a:t>-Token:{{X-</a:t>
            </a:r>
            <a:r>
              <a:rPr lang="en-US" altLang="zh-CN" sz="1200" dirty="0" err="1"/>
              <a:t>Auth</a:t>
            </a:r>
            <a:r>
              <a:rPr lang="en-US" altLang="zh-CN" sz="1200" dirty="0"/>
              <a:t>-Token</a:t>
            </a:r>
            <a:r>
              <a:rPr lang="en-US" altLang="zh-CN" sz="1200" dirty="0" smtClean="0"/>
              <a:t>}}</a:t>
            </a:r>
          </a:p>
          <a:p>
            <a:pPr eaLnBrk="0"/>
            <a:r>
              <a:rPr lang="en-US" altLang="zh-CN" sz="1200" b="1" dirty="0" smtClean="0"/>
              <a:t>Body:</a:t>
            </a:r>
          </a:p>
          <a:p>
            <a:pPr eaLnBrk="0"/>
            <a:r>
              <a:rPr lang="en-US" altLang="zh-CN" sz="1200" dirty="0"/>
              <a:t>{    </a:t>
            </a:r>
          </a:p>
          <a:p>
            <a:pPr eaLnBrk="0"/>
            <a:r>
              <a:rPr lang="en-US" altLang="zh-CN" sz="1200" dirty="0" smtClean="0"/>
              <a:t>  "</a:t>
            </a:r>
            <a:r>
              <a:rPr lang="en-US" altLang="zh-CN" sz="1200" dirty="0" err="1"/>
              <a:t>node_id</a:t>
            </a:r>
            <a:r>
              <a:rPr lang="en-US" altLang="zh-CN" sz="1200" dirty="0"/>
              <a:t>": "ABC123456789",  </a:t>
            </a:r>
            <a:endParaRPr lang="en-US" altLang="zh-CN" sz="1200" dirty="0" smtClean="0"/>
          </a:p>
          <a:p>
            <a:pPr eaLnBrk="0"/>
            <a:r>
              <a:rPr lang="en-US" altLang="zh-CN" sz="1200" dirty="0" smtClean="0"/>
              <a:t>  "</a:t>
            </a:r>
            <a:r>
              <a:rPr lang="en-US" altLang="zh-CN" sz="1200" dirty="0" err="1"/>
              <a:t>device_name</a:t>
            </a:r>
            <a:r>
              <a:rPr lang="en-US" altLang="zh-CN" sz="1200" dirty="0"/>
              <a:t>": "dianadevice",  </a:t>
            </a:r>
            <a:endParaRPr lang="en-US" altLang="zh-CN" sz="1200" dirty="0" smtClean="0"/>
          </a:p>
          <a:p>
            <a:pPr eaLnBrk="0"/>
            <a:r>
              <a:rPr lang="en-US" altLang="zh-CN" sz="1200" dirty="0" smtClean="0"/>
              <a:t>  "</a:t>
            </a:r>
            <a:r>
              <a:rPr lang="en-US" altLang="zh-CN" sz="1200" dirty="0" err="1"/>
              <a:t>product_id</a:t>
            </a:r>
            <a:r>
              <a:rPr lang="en-US" altLang="zh-CN" sz="1200" dirty="0"/>
              <a:t>": "{{</a:t>
            </a:r>
            <a:r>
              <a:rPr lang="en-US" altLang="zh-CN" sz="1200" dirty="0" err="1"/>
              <a:t>product_id</a:t>
            </a:r>
            <a:r>
              <a:rPr lang="en-US" altLang="zh-CN" sz="1200" dirty="0"/>
              <a:t>}}",  </a:t>
            </a:r>
            <a:endParaRPr lang="en-US" altLang="zh-CN" sz="1200" dirty="0" smtClean="0"/>
          </a:p>
          <a:p>
            <a:pPr eaLnBrk="0"/>
            <a:r>
              <a:rPr lang="en-US" altLang="zh-CN" sz="1200" dirty="0" smtClean="0"/>
              <a:t>  "</a:t>
            </a:r>
            <a:r>
              <a:rPr lang="en-US" altLang="zh-CN" sz="1200" dirty="0" err="1"/>
              <a:t>auth_info</a:t>
            </a:r>
            <a:r>
              <a:rPr lang="en-US" altLang="zh-CN" sz="1200" dirty="0"/>
              <a:t>": </a:t>
            </a:r>
            <a:endParaRPr lang="en-US" altLang="zh-CN" sz="1200" dirty="0" smtClean="0"/>
          </a:p>
          <a:p>
            <a:pPr eaLnBrk="0"/>
            <a:r>
              <a:rPr lang="en-US" altLang="zh-CN" sz="1200" dirty="0" smtClean="0"/>
              <a:t>{      </a:t>
            </a:r>
          </a:p>
          <a:p>
            <a:pPr eaLnBrk="0"/>
            <a:r>
              <a:rPr lang="en-US" altLang="zh-CN" sz="1200" dirty="0" smtClean="0"/>
              <a:t>  "</a:t>
            </a:r>
            <a:r>
              <a:rPr lang="en-US" altLang="zh-CN" sz="1200" dirty="0" err="1"/>
              <a:t>auth_type</a:t>
            </a:r>
            <a:r>
              <a:rPr lang="en-US" altLang="zh-CN" sz="1200" dirty="0"/>
              <a:t>": "SECRET",     </a:t>
            </a:r>
            <a:endParaRPr lang="en-US" altLang="zh-CN" sz="1200" dirty="0" smtClean="0"/>
          </a:p>
          <a:p>
            <a:pPr eaLnBrk="0"/>
            <a:r>
              <a:rPr lang="en-US" altLang="zh-CN" sz="1200" dirty="0" smtClean="0"/>
              <a:t>  "</a:t>
            </a:r>
            <a:r>
              <a:rPr lang="en-US" altLang="zh-CN" sz="1200" dirty="0" err="1"/>
              <a:t>secure_access</a:t>
            </a:r>
            <a:r>
              <a:rPr lang="en-US" altLang="zh-CN" sz="1200" dirty="0"/>
              <a:t>": true,     </a:t>
            </a:r>
            <a:endParaRPr lang="en-US" altLang="zh-CN" sz="1200" dirty="0" smtClean="0"/>
          </a:p>
          <a:p>
            <a:pPr eaLnBrk="0"/>
            <a:r>
              <a:rPr lang="en-US" altLang="zh-CN" sz="1200" dirty="0" smtClean="0"/>
              <a:t>  "</a:t>
            </a:r>
            <a:r>
              <a:rPr lang="en-US" altLang="zh-CN" sz="1200" dirty="0"/>
              <a:t>fingerprint</a:t>
            </a:r>
            <a:r>
              <a:rPr lang="en-US" altLang="zh-CN" sz="1200" dirty="0" smtClean="0"/>
              <a:t>":"</a:t>
            </a:r>
            <a:r>
              <a:rPr lang="en-US" altLang="zh-CN" sz="1200" dirty="0"/>
              <a:t>dc0f1016f495157344ac5f1296335cff725ef22f",        </a:t>
            </a:r>
            <a:endParaRPr lang="en-US" altLang="zh-CN" sz="1200" dirty="0" smtClean="0"/>
          </a:p>
          <a:p>
            <a:pPr eaLnBrk="0"/>
            <a:r>
              <a:rPr lang="en-US" altLang="zh-CN" sz="1200" dirty="0" smtClean="0"/>
              <a:t>  "</a:t>
            </a:r>
            <a:r>
              <a:rPr lang="en-US" altLang="zh-CN" sz="1200" dirty="0"/>
              <a:t>secret": "3b935a250c50dc2c6d481d048cefdc3c",      </a:t>
            </a:r>
            <a:endParaRPr lang="en-US" altLang="zh-CN" sz="1200" dirty="0" smtClean="0"/>
          </a:p>
          <a:p>
            <a:pPr eaLnBrk="0"/>
            <a:r>
              <a:rPr lang="en-US" altLang="zh-CN" sz="1200" dirty="0" smtClean="0"/>
              <a:t>  "</a:t>
            </a:r>
            <a:r>
              <a:rPr lang="en-US" altLang="zh-CN" sz="1200" dirty="0"/>
              <a:t>timeout": 300    </a:t>
            </a:r>
            <a:endParaRPr lang="en-US" altLang="zh-CN" sz="1200" dirty="0" smtClean="0"/>
          </a:p>
          <a:p>
            <a:pPr eaLnBrk="0"/>
            <a:r>
              <a:rPr lang="en-US" altLang="zh-CN" sz="1200" dirty="0" smtClean="0"/>
              <a:t>},  </a:t>
            </a:r>
          </a:p>
          <a:p>
            <a:pPr eaLnBrk="0"/>
            <a:r>
              <a:rPr lang="en-US" altLang="zh-CN" sz="1200" dirty="0" smtClean="0"/>
              <a:t>  </a:t>
            </a:r>
            <a:r>
              <a:rPr lang="en-US" altLang="zh-CN" sz="1200" dirty="0"/>
              <a:t>"description": "watermeter </a:t>
            </a:r>
            <a:r>
              <a:rPr lang="en-US" altLang="zh-CN" sz="1200" dirty="0" smtClean="0"/>
              <a:t>device“</a:t>
            </a:r>
          </a:p>
          <a:p>
            <a:pPr eaLnBrk="0"/>
            <a:r>
              <a:rPr lang="en-US" altLang="zh-CN" sz="1200" dirty="0" smtClean="0"/>
              <a:t>}</a:t>
            </a:r>
            <a:endParaRPr lang="en-US" altLang="zh-CN" sz="1200" dirty="0"/>
          </a:p>
        </p:txBody>
      </p:sp>
      <p:sp>
        <p:nvSpPr>
          <p:cNvPr id="5" name="文本框 4"/>
          <p:cNvSpPr txBox="1"/>
          <p:nvPr/>
        </p:nvSpPr>
        <p:spPr bwMode="auto">
          <a:xfrm>
            <a:off x="6266693" y="2201704"/>
            <a:ext cx="4977879" cy="397030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27" tIns="45714" rIns="91427" bIns="45714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b="1" dirty="0" smtClean="0"/>
              <a:t>Response</a:t>
            </a: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r>
              <a:rPr lang="en-US" altLang="zh-CN" sz="1200" b="1" dirty="0" smtClean="0"/>
              <a:t>Body: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    "</a:t>
            </a:r>
            <a:r>
              <a:rPr lang="en-US" altLang="zh-CN" sz="1200" dirty="0" err="1"/>
              <a:t>app_id</a:t>
            </a:r>
            <a:r>
              <a:rPr lang="en-US" altLang="zh-CN" sz="1200" dirty="0"/>
              <a:t>": "46dead3858bb4582a5de3e9ecb06cacc",</a:t>
            </a:r>
          </a:p>
          <a:p>
            <a:r>
              <a:rPr lang="en-US" altLang="zh-CN" sz="1200" dirty="0"/>
              <a:t>    "</a:t>
            </a:r>
            <a:r>
              <a:rPr lang="en-US" altLang="zh-CN" sz="1200" dirty="0" err="1"/>
              <a:t>app_name</a:t>
            </a:r>
            <a:r>
              <a:rPr lang="en-US" altLang="zh-CN" sz="1200" dirty="0"/>
              <a:t>": "</a:t>
            </a:r>
            <a:r>
              <a:rPr lang="en-US" altLang="zh-CN" sz="1200" dirty="0" err="1"/>
              <a:t>DefaultApp_HCNAIoT_iot</a:t>
            </a:r>
            <a:r>
              <a:rPr lang="en-US" altLang="zh-CN" sz="1200" dirty="0"/>
              <a:t>",</a:t>
            </a:r>
          </a:p>
          <a:p>
            <a:r>
              <a:rPr lang="en-US" altLang="zh-CN" sz="1200" dirty="0"/>
              <a:t>    "</a:t>
            </a:r>
            <a:r>
              <a:rPr lang="en-US" altLang="zh-CN" sz="1200" dirty="0" err="1"/>
              <a:t>device_id</a:t>
            </a:r>
            <a:r>
              <a:rPr lang="en-US" altLang="zh-CN" sz="1200" dirty="0"/>
              <a:t>": "5e8456df536e0502ec6204d0_ABC123456789",</a:t>
            </a:r>
          </a:p>
          <a:p>
            <a:r>
              <a:rPr lang="en-US" altLang="zh-CN" sz="1200" dirty="0"/>
              <a:t>    "</a:t>
            </a:r>
            <a:r>
              <a:rPr lang="en-US" altLang="zh-CN" sz="1200" dirty="0" err="1"/>
              <a:t>node_id</a:t>
            </a:r>
            <a:r>
              <a:rPr lang="en-US" altLang="zh-CN" sz="1200" dirty="0"/>
              <a:t>": "ABC123456789",</a:t>
            </a:r>
          </a:p>
          <a:p>
            <a:r>
              <a:rPr lang="en-US" altLang="zh-CN" sz="1200" dirty="0"/>
              <a:t>    "</a:t>
            </a:r>
            <a:r>
              <a:rPr lang="en-US" altLang="zh-CN" sz="1200" dirty="0" err="1"/>
              <a:t>gateway_id</a:t>
            </a:r>
            <a:r>
              <a:rPr lang="en-US" altLang="zh-CN" sz="1200" dirty="0"/>
              <a:t>": "5e8456df536e0502ec6204d0_ABC123456789",</a:t>
            </a:r>
          </a:p>
          <a:p>
            <a:r>
              <a:rPr lang="en-US" altLang="zh-CN" sz="1200" dirty="0"/>
              <a:t>    "</a:t>
            </a:r>
            <a:r>
              <a:rPr lang="en-US" altLang="zh-CN" sz="1200" dirty="0" err="1"/>
              <a:t>device_name</a:t>
            </a:r>
            <a:r>
              <a:rPr lang="en-US" altLang="zh-CN" sz="1200" dirty="0"/>
              <a:t>": "dianadevice",</a:t>
            </a:r>
          </a:p>
          <a:p>
            <a:r>
              <a:rPr lang="en-US" altLang="zh-CN" sz="1200" dirty="0"/>
              <a:t>    "</a:t>
            </a:r>
            <a:r>
              <a:rPr lang="en-US" altLang="zh-CN" sz="1200" dirty="0" err="1"/>
              <a:t>node_type</a:t>
            </a:r>
            <a:r>
              <a:rPr lang="en-US" altLang="zh-CN" sz="1200" dirty="0"/>
              <a:t>": "GATEWAY",</a:t>
            </a:r>
          </a:p>
          <a:p>
            <a:r>
              <a:rPr lang="en-US" altLang="zh-CN" sz="1200" dirty="0"/>
              <a:t>    "description": "watermeter device",</a:t>
            </a:r>
          </a:p>
          <a:p>
            <a:r>
              <a:rPr lang="en-US" altLang="zh-CN" sz="1200" dirty="0"/>
              <a:t>   </a:t>
            </a:r>
            <a:r>
              <a:rPr lang="en-US" altLang="zh-CN" sz="1200" dirty="0" smtClean="0"/>
              <a:t> "</a:t>
            </a:r>
            <a:r>
              <a:rPr lang="en-US" altLang="zh-CN" sz="1200" dirty="0" err="1" smtClean="0"/>
              <a:t>fw_version</a:t>
            </a:r>
            <a:r>
              <a:rPr lang="en-US" altLang="zh-CN" sz="1200" dirty="0" smtClean="0"/>
              <a:t>": null,</a:t>
            </a:r>
          </a:p>
          <a:p>
            <a:r>
              <a:rPr lang="en-US" altLang="zh-CN" sz="1200" dirty="0" smtClean="0"/>
              <a:t>    "</a:t>
            </a:r>
            <a:r>
              <a:rPr lang="en-US" altLang="zh-CN" sz="1200" dirty="0" err="1" smtClean="0"/>
              <a:t>sw_version</a:t>
            </a:r>
            <a:r>
              <a:rPr lang="en-US" altLang="zh-CN" sz="1200" dirty="0" smtClean="0"/>
              <a:t>": null,</a:t>
            </a:r>
          </a:p>
          <a:p>
            <a:r>
              <a:rPr lang="en-US" altLang="zh-CN" sz="1200" dirty="0" smtClean="0"/>
              <a:t>    "</a:t>
            </a:r>
            <a:r>
              <a:rPr lang="en-US" altLang="zh-CN" sz="1200" dirty="0" err="1" smtClean="0"/>
              <a:t>auth_info</a:t>
            </a:r>
            <a:r>
              <a:rPr lang="en-US" altLang="zh-CN" sz="1200" dirty="0" smtClean="0"/>
              <a:t>": {</a:t>
            </a:r>
          </a:p>
          <a:p>
            <a:r>
              <a:rPr lang="en-US" altLang="zh-CN" sz="1200" dirty="0" smtClean="0"/>
              <a:t>        "</a:t>
            </a:r>
            <a:r>
              <a:rPr lang="en-US" altLang="zh-CN" sz="1200" dirty="0" err="1" smtClean="0"/>
              <a:t>auth_type</a:t>
            </a:r>
            <a:r>
              <a:rPr lang="en-US" altLang="zh-CN" sz="1200" dirty="0" smtClean="0"/>
              <a:t>": "SECRET",</a:t>
            </a:r>
          </a:p>
          <a:p>
            <a:r>
              <a:rPr lang="en-US" altLang="zh-CN" sz="1200" dirty="0" smtClean="0"/>
              <a:t>       ……. </a:t>
            </a:r>
          </a:p>
          <a:p>
            <a:r>
              <a:rPr lang="en-US" altLang="zh-CN" sz="1200" dirty="0" smtClean="0"/>
              <a:t>    },</a:t>
            </a:r>
          </a:p>
          <a:p>
            <a:r>
              <a:rPr lang="en-US" altLang="zh-CN" sz="1200" dirty="0"/>
              <a:t>    "</a:t>
            </a:r>
            <a:r>
              <a:rPr lang="en-US" altLang="zh-CN" sz="1200" dirty="0" err="1"/>
              <a:t>product_id</a:t>
            </a:r>
            <a:r>
              <a:rPr lang="en-US" altLang="zh-CN" sz="1200" dirty="0"/>
              <a:t>": "5e8456df536e0502ec6204d0",</a:t>
            </a:r>
          </a:p>
          <a:p>
            <a:r>
              <a:rPr lang="en-US" altLang="zh-CN" sz="1200" dirty="0"/>
              <a:t>    "</a:t>
            </a:r>
            <a:r>
              <a:rPr lang="en-US" altLang="zh-CN" sz="1200" dirty="0" err="1"/>
              <a:t>product_name</a:t>
            </a:r>
            <a:r>
              <a:rPr lang="en-US" altLang="zh-CN" sz="1200" dirty="0"/>
              <a:t>": "Thermometer",</a:t>
            </a:r>
          </a:p>
          <a:p>
            <a:r>
              <a:rPr lang="en-US" altLang="zh-CN" sz="1200" dirty="0"/>
              <a:t>  </a:t>
            </a:r>
            <a:r>
              <a:rPr lang="en-US" altLang="zh-CN" sz="1200" dirty="0" smtClean="0"/>
              <a:t>……</a:t>
            </a:r>
            <a:endParaRPr lang="en-US" altLang="zh-CN" sz="1200" dirty="0"/>
          </a:p>
          <a:p>
            <a:r>
              <a:rPr lang="en-US" altLang="zh-CN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89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</a:rPr>
              <a:t>查询设备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应用服务器可调用此接口查询物联网平台中指定设备的详细信息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en-US" altLang="zh-CN" dirty="0" smtClean="0">
              <a:latin typeface="+mn-lt"/>
              <a:ea typeface="+mn-ea"/>
            </a:endParaRPr>
          </a:p>
          <a:p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096575" y="2033138"/>
            <a:ext cx="5076564" cy="16004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27" tIns="45714" rIns="91427" bIns="45714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b="1" dirty="0"/>
              <a:t>Method: </a:t>
            </a:r>
            <a:r>
              <a:rPr lang="en-US" altLang="zh-CN" sz="1400" dirty="0" smtClean="0"/>
              <a:t>GET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Request:</a:t>
            </a:r>
            <a:endParaRPr lang="en-US" altLang="zh-CN" sz="1400" dirty="0" smtClean="0"/>
          </a:p>
          <a:p>
            <a:pPr eaLnBrk="0"/>
            <a:r>
              <a:rPr lang="en-US" altLang="zh-CN" sz="1400" dirty="0"/>
              <a:t>https://{{IOTDAEndpoint}}/v5/iot/{{project_id}}/devices/{{device_id</a:t>
            </a:r>
            <a:r>
              <a:rPr lang="en-US" altLang="zh-CN" sz="1400" dirty="0" smtClean="0"/>
              <a:t>}}</a:t>
            </a:r>
          </a:p>
          <a:p>
            <a:pPr eaLnBrk="0"/>
            <a:r>
              <a:rPr lang="en-US" altLang="zh-CN" sz="1400" b="1" dirty="0" smtClean="0"/>
              <a:t>Headers</a:t>
            </a:r>
            <a:r>
              <a:rPr lang="en-US" altLang="zh-CN" sz="1400" b="1" dirty="0"/>
              <a:t>:</a:t>
            </a:r>
          </a:p>
          <a:p>
            <a:pPr eaLnBrk="0"/>
            <a:r>
              <a:rPr lang="en-US" altLang="zh-CN" sz="1400" dirty="0"/>
              <a:t>Content-Type: application/</a:t>
            </a:r>
            <a:r>
              <a:rPr lang="en-US" altLang="zh-CN" sz="1400" dirty="0" err="1"/>
              <a:t>json</a:t>
            </a:r>
            <a:endParaRPr lang="en-US" altLang="zh-CN" sz="1400" dirty="0"/>
          </a:p>
          <a:p>
            <a:pPr eaLnBrk="0"/>
            <a:r>
              <a:rPr lang="en-US" altLang="zh-CN" sz="1400" dirty="0"/>
              <a:t>X-</a:t>
            </a:r>
            <a:r>
              <a:rPr lang="en-US" altLang="zh-CN" sz="1400" dirty="0" err="1"/>
              <a:t>Auth</a:t>
            </a:r>
            <a:r>
              <a:rPr lang="en-US" altLang="zh-CN" sz="1400" dirty="0"/>
              <a:t>-Token:{{X-</a:t>
            </a:r>
            <a:r>
              <a:rPr lang="en-US" altLang="zh-CN" sz="1400" dirty="0" err="1"/>
              <a:t>Auth</a:t>
            </a:r>
            <a:r>
              <a:rPr lang="en-US" altLang="zh-CN" sz="1400" dirty="0"/>
              <a:t>-Token</a:t>
            </a:r>
            <a:r>
              <a:rPr lang="en-US" altLang="zh-CN" sz="1400" dirty="0" smtClean="0"/>
              <a:t>}}</a:t>
            </a:r>
          </a:p>
        </p:txBody>
      </p:sp>
      <p:sp>
        <p:nvSpPr>
          <p:cNvPr id="5" name="文本框 4"/>
          <p:cNvSpPr txBox="1"/>
          <p:nvPr/>
        </p:nvSpPr>
        <p:spPr bwMode="auto">
          <a:xfrm>
            <a:off x="6349233" y="2033138"/>
            <a:ext cx="4977879" cy="41549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27" tIns="45714" rIns="91427" bIns="45714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b="1" dirty="0" smtClean="0"/>
              <a:t>Response</a:t>
            </a: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r>
              <a:rPr lang="en-US" altLang="zh-CN" sz="1200" b="1" dirty="0" smtClean="0"/>
              <a:t>Body: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    "</a:t>
            </a:r>
            <a:r>
              <a:rPr lang="en-US" altLang="zh-CN" sz="1200" dirty="0" err="1"/>
              <a:t>app_id</a:t>
            </a:r>
            <a:r>
              <a:rPr lang="en-US" altLang="zh-CN" sz="1200" dirty="0"/>
              <a:t>": "46dead3858bb4582a5de3e9ecb06cacc",</a:t>
            </a:r>
          </a:p>
          <a:p>
            <a:r>
              <a:rPr lang="en-US" altLang="zh-CN" sz="1200" dirty="0"/>
              <a:t>    "</a:t>
            </a:r>
            <a:r>
              <a:rPr lang="en-US" altLang="zh-CN" sz="1200" dirty="0" err="1"/>
              <a:t>app_name</a:t>
            </a:r>
            <a:r>
              <a:rPr lang="en-US" altLang="zh-CN" sz="1200" dirty="0"/>
              <a:t>": "</a:t>
            </a:r>
            <a:r>
              <a:rPr lang="en-US" altLang="zh-CN" sz="1200" dirty="0" err="1"/>
              <a:t>DefaultApp_HCNAIoT_iot</a:t>
            </a:r>
            <a:r>
              <a:rPr lang="en-US" altLang="zh-CN" sz="1200" dirty="0"/>
              <a:t>",</a:t>
            </a:r>
          </a:p>
          <a:p>
            <a:r>
              <a:rPr lang="en-US" altLang="zh-CN" sz="1200" dirty="0"/>
              <a:t>    "</a:t>
            </a:r>
            <a:r>
              <a:rPr lang="en-US" altLang="zh-CN" sz="1200" dirty="0" err="1"/>
              <a:t>device_id</a:t>
            </a:r>
            <a:r>
              <a:rPr lang="en-US" altLang="zh-CN" sz="1200" dirty="0"/>
              <a:t>": "5e8456df536e0502ec6204d0_test02",</a:t>
            </a:r>
          </a:p>
          <a:p>
            <a:r>
              <a:rPr lang="en-US" altLang="zh-CN" sz="1200" dirty="0"/>
              <a:t>    "</a:t>
            </a:r>
            <a:r>
              <a:rPr lang="en-US" altLang="zh-CN" sz="1200" dirty="0" err="1"/>
              <a:t>node_id</a:t>
            </a:r>
            <a:r>
              <a:rPr lang="en-US" altLang="zh-CN" sz="1200" dirty="0"/>
              <a:t>": "test02",</a:t>
            </a:r>
          </a:p>
          <a:p>
            <a:r>
              <a:rPr lang="en-US" altLang="zh-CN" sz="1200" dirty="0"/>
              <a:t>    "</a:t>
            </a:r>
            <a:r>
              <a:rPr lang="en-US" altLang="zh-CN" sz="1200" dirty="0" err="1"/>
              <a:t>gateway_id</a:t>
            </a:r>
            <a:r>
              <a:rPr lang="en-US" altLang="zh-CN" sz="1200" dirty="0"/>
              <a:t>": "5e8456df536e0502ec6204d0_test02",</a:t>
            </a:r>
          </a:p>
          <a:p>
            <a:r>
              <a:rPr lang="en-US" altLang="zh-CN" sz="1200" dirty="0"/>
              <a:t>    "</a:t>
            </a:r>
            <a:r>
              <a:rPr lang="en-US" altLang="zh-CN" sz="1200" dirty="0" err="1"/>
              <a:t>device_name</a:t>
            </a:r>
            <a:r>
              <a:rPr lang="en-US" altLang="zh-CN" sz="1200" dirty="0"/>
              <a:t>": "test02",</a:t>
            </a:r>
          </a:p>
          <a:p>
            <a:r>
              <a:rPr lang="en-US" altLang="zh-CN" sz="1200" dirty="0"/>
              <a:t>    "</a:t>
            </a:r>
            <a:r>
              <a:rPr lang="en-US" altLang="zh-CN" sz="1200" dirty="0" err="1"/>
              <a:t>node_type</a:t>
            </a:r>
            <a:r>
              <a:rPr lang="en-US" altLang="zh-CN" sz="1200" dirty="0"/>
              <a:t>": "GATEWAY",</a:t>
            </a:r>
          </a:p>
          <a:p>
            <a:r>
              <a:rPr lang="en-US" altLang="zh-CN" sz="1200" dirty="0"/>
              <a:t>    "description": "watermeter device",</a:t>
            </a:r>
          </a:p>
          <a:p>
            <a:r>
              <a:rPr lang="en-US" altLang="zh-CN" sz="1200" dirty="0"/>
              <a:t>    "</a:t>
            </a:r>
            <a:r>
              <a:rPr lang="en-US" altLang="zh-CN" sz="1200" dirty="0" err="1"/>
              <a:t>fw_version</a:t>
            </a:r>
            <a:r>
              <a:rPr lang="en-US" altLang="zh-CN" sz="1200" dirty="0"/>
              <a:t>": null,</a:t>
            </a:r>
          </a:p>
          <a:p>
            <a:r>
              <a:rPr lang="en-US" altLang="zh-CN" sz="1200" dirty="0"/>
              <a:t>    "</a:t>
            </a:r>
            <a:r>
              <a:rPr lang="en-US" altLang="zh-CN" sz="1200" dirty="0" err="1"/>
              <a:t>sw_version</a:t>
            </a:r>
            <a:r>
              <a:rPr lang="en-US" altLang="zh-CN" sz="1200" dirty="0"/>
              <a:t>": null,</a:t>
            </a:r>
          </a:p>
          <a:p>
            <a:r>
              <a:rPr lang="en-US" altLang="zh-CN" sz="1200" dirty="0"/>
              <a:t>    "</a:t>
            </a:r>
            <a:r>
              <a:rPr lang="en-US" altLang="zh-CN" sz="1200" dirty="0" err="1"/>
              <a:t>auth_info</a:t>
            </a:r>
            <a:r>
              <a:rPr lang="en-US" altLang="zh-CN" sz="1200" dirty="0"/>
              <a:t>": {</a:t>
            </a:r>
          </a:p>
          <a:p>
            <a:r>
              <a:rPr lang="en-US" altLang="zh-CN" sz="1200" dirty="0"/>
              <a:t>        "</a:t>
            </a:r>
            <a:r>
              <a:rPr lang="en-US" altLang="zh-CN" sz="1200" dirty="0" err="1"/>
              <a:t>auth_type</a:t>
            </a:r>
            <a:r>
              <a:rPr lang="en-US" altLang="zh-CN" sz="1200" dirty="0"/>
              <a:t>": "SECRET",</a:t>
            </a:r>
          </a:p>
          <a:p>
            <a:r>
              <a:rPr lang="en-US" altLang="zh-CN" sz="1200" dirty="0"/>
              <a:t>        "secret": "******",</a:t>
            </a:r>
          </a:p>
          <a:p>
            <a:r>
              <a:rPr lang="en-US" altLang="zh-CN" sz="1200" dirty="0"/>
              <a:t>        "fingerprint": null,</a:t>
            </a:r>
          </a:p>
          <a:p>
            <a:r>
              <a:rPr lang="en-US" altLang="zh-CN" sz="1200" dirty="0"/>
              <a:t>        "</a:t>
            </a:r>
            <a:r>
              <a:rPr lang="en-US" altLang="zh-CN" sz="1200" dirty="0" err="1"/>
              <a:t>secure_access</a:t>
            </a:r>
            <a:r>
              <a:rPr lang="en-US" altLang="zh-CN" sz="1200" dirty="0"/>
              <a:t>": true,</a:t>
            </a:r>
          </a:p>
          <a:p>
            <a:r>
              <a:rPr lang="en-US" altLang="zh-CN" sz="1200" dirty="0"/>
              <a:t>        "timeout": 0</a:t>
            </a:r>
          </a:p>
          <a:p>
            <a:r>
              <a:rPr lang="en-US" altLang="zh-CN" sz="1200" dirty="0"/>
              <a:t>    </a:t>
            </a:r>
            <a:r>
              <a:rPr lang="en-US" altLang="zh-CN" sz="1200" dirty="0" smtClean="0"/>
              <a:t>},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……</a:t>
            </a:r>
            <a:endParaRPr lang="en-US" altLang="zh-CN" sz="1200" dirty="0"/>
          </a:p>
          <a:p>
            <a:r>
              <a:rPr lang="en-US" altLang="zh-CN" sz="1200" dirty="0" smtClean="0"/>
              <a:t>}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38603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</a:rPr>
              <a:t>修改设备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应用服务器可调用此接口修改物联网平台中指定设备的基本信息。</a:t>
            </a:r>
          </a:p>
          <a:p>
            <a:pPr marL="0" indent="0">
              <a:buNone/>
            </a:pPr>
            <a:endParaRPr lang="en-US" altLang="zh-CN" b="1" dirty="0">
              <a:latin typeface="+mn-lt"/>
              <a:ea typeface="+mn-ea"/>
            </a:endParaRPr>
          </a:p>
          <a:p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027436" y="1708885"/>
            <a:ext cx="4836239" cy="35394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27" tIns="45714" rIns="91427" bIns="45714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b="1" dirty="0"/>
              <a:t>Method: </a:t>
            </a:r>
            <a:r>
              <a:rPr lang="en-US" altLang="zh-CN" sz="1400" dirty="0" smtClean="0"/>
              <a:t>PUT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Request:</a:t>
            </a:r>
            <a:endParaRPr lang="en-US" altLang="zh-CN" sz="1400" dirty="0" smtClean="0"/>
          </a:p>
          <a:p>
            <a:pPr eaLnBrk="0"/>
            <a:r>
              <a:rPr lang="en-US" altLang="zh-CN" sz="1400" dirty="0"/>
              <a:t>https://{{IOTDAEndpoint</a:t>
            </a:r>
            <a:r>
              <a:rPr lang="en-US" altLang="zh-CN" sz="1400" dirty="0" smtClean="0"/>
              <a:t>}}/v5/iot</a:t>
            </a:r>
            <a:r>
              <a:rPr lang="en-US" altLang="zh-CN" sz="1400" dirty="0"/>
              <a:t>/{project_id}/devices/{device_id}</a:t>
            </a:r>
            <a:endParaRPr lang="en-US" altLang="zh-CN" sz="1400" dirty="0" smtClean="0"/>
          </a:p>
          <a:p>
            <a:pPr eaLnBrk="0"/>
            <a:r>
              <a:rPr lang="en-US" altLang="zh-CN" sz="1400" b="1" dirty="0" smtClean="0"/>
              <a:t>Headers</a:t>
            </a:r>
            <a:r>
              <a:rPr lang="en-US" altLang="zh-CN" sz="1400" b="1" dirty="0"/>
              <a:t>:</a:t>
            </a:r>
          </a:p>
          <a:p>
            <a:pPr eaLnBrk="0"/>
            <a:r>
              <a:rPr lang="en-US" altLang="zh-CN" sz="1400" dirty="0"/>
              <a:t>Content-Type: application/</a:t>
            </a:r>
            <a:r>
              <a:rPr lang="en-US" altLang="zh-CN" sz="1400" dirty="0" err="1"/>
              <a:t>json</a:t>
            </a:r>
            <a:endParaRPr lang="en-US" altLang="zh-CN" sz="1400" dirty="0"/>
          </a:p>
          <a:p>
            <a:pPr eaLnBrk="0"/>
            <a:r>
              <a:rPr lang="en-US" altLang="zh-CN" sz="1400" dirty="0"/>
              <a:t>X-</a:t>
            </a:r>
            <a:r>
              <a:rPr lang="en-US" altLang="zh-CN" sz="1400" dirty="0" err="1"/>
              <a:t>Auth</a:t>
            </a:r>
            <a:r>
              <a:rPr lang="en-US" altLang="zh-CN" sz="1400" dirty="0"/>
              <a:t>-Token:{{X-</a:t>
            </a:r>
            <a:r>
              <a:rPr lang="en-US" altLang="zh-CN" sz="1400" dirty="0" err="1"/>
              <a:t>Auth</a:t>
            </a:r>
            <a:r>
              <a:rPr lang="en-US" altLang="zh-CN" sz="1400" dirty="0"/>
              <a:t>-Token</a:t>
            </a:r>
            <a:r>
              <a:rPr lang="en-US" altLang="zh-CN" sz="1400" dirty="0" smtClean="0"/>
              <a:t>}}</a:t>
            </a:r>
          </a:p>
          <a:p>
            <a:pPr eaLnBrk="0"/>
            <a:r>
              <a:rPr lang="en-US" altLang="zh-CN" sz="1400" b="1" dirty="0" smtClean="0"/>
              <a:t>Body:</a:t>
            </a:r>
          </a:p>
          <a:p>
            <a:pPr eaLnBrk="0"/>
            <a:r>
              <a:rPr lang="en-US" altLang="zh-CN" sz="1400" dirty="0"/>
              <a:t>{</a:t>
            </a:r>
          </a:p>
          <a:p>
            <a:pPr eaLnBrk="0"/>
            <a:r>
              <a:rPr lang="en-US" altLang="zh-CN" sz="1400" dirty="0"/>
              <a:t>  "</a:t>
            </a:r>
            <a:r>
              <a:rPr lang="en-US" altLang="zh-CN" sz="1400" dirty="0" err="1"/>
              <a:t>device_name</a:t>
            </a:r>
            <a:r>
              <a:rPr lang="en-US" altLang="zh-CN" sz="1400" dirty="0"/>
              <a:t>" : "dianadevice",</a:t>
            </a:r>
          </a:p>
          <a:p>
            <a:pPr eaLnBrk="0"/>
            <a:r>
              <a:rPr lang="en-US" altLang="zh-CN" sz="1400" dirty="0"/>
              <a:t>  "description" : "watermeter device",</a:t>
            </a:r>
          </a:p>
          <a:p>
            <a:pPr eaLnBrk="0"/>
            <a:r>
              <a:rPr lang="en-US" altLang="zh-CN" sz="1400" dirty="0"/>
              <a:t>  "</a:t>
            </a:r>
            <a:r>
              <a:rPr lang="en-US" altLang="zh-CN" sz="1400" dirty="0" err="1"/>
              <a:t>auth_info</a:t>
            </a:r>
            <a:r>
              <a:rPr lang="en-US" altLang="zh-CN" sz="1400" dirty="0"/>
              <a:t>" : {</a:t>
            </a:r>
          </a:p>
          <a:p>
            <a:pPr eaLnBrk="0"/>
            <a:r>
              <a:rPr lang="en-US" altLang="zh-CN" sz="1400" dirty="0"/>
              <a:t>    "</a:t>
            </a:r>
            <a:r>
              <a:rPr lang="en-US" altLang="zh-CN" sz="1400" dirty="0" err="1"/>
              <a:t>secure_access</a:t>
            </a:r>
            <a:r>
              <a:rPr lang="en-US" altLang="zh-CN" sz="1400" dirty="0"/>
              <a:t>" : true,</a:t>
            </a:r>
          </a:p>
          <a:p>
            <a:pPr eaLnBrk="0"/>
            <a:r>
              <a:rPr lang="en-US" altLang="zh-CN" sz="1400" dirty="0"/>
              <a:t>    "timeout" : 300</a:t>
            </a:r>
          </a:p>
          <a:p>
            <a:pPr eaLnBrk="0"/>
            <a:r>
              <a:rPr lang="en-US" altLang="zh-CN" sz="1400" dirty="0"/>
              <a:t>  }</a:t>
            </a:r>
          </a:p>
          <a:p>
            <a:pPr eaLnBrk="0"/>
            <a:r>
              <a:rPr lang="en-US" altLang="zh-CN" sz="1400" dirty="0"/>
              <a:t>}</a:t>
            </a:r>
            <a:endParaRPr lang="en-US" altLang="zh-CN" sz="1400" dirty="0" smtClean="0"/>
          </a:p>
        </p:txBody>
      </p:sp>
      <p:sp>
        <p:nvSpPr>
          <p:cNvPr id="5" name="文本框 4"/>
          <p:cNvSpPr txBox="1"/>
          <p:nvPr/>
        </p:nvSpPr>
        <p:spPr bwMode="auto">
          <a:xfrm>
            <a:off x="6285225" y="1703061"/>
            <a:ext cx="4977879" cy="43396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27" tIns="45714" rIns="91427" bIns="45714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b="1" dirty="0" smtClean="0"/>
              <a:t>Response</a:t>
            </a: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r>
              <a:rPr lang="en-US" altLang="zh-CN" sz="1200" b="1" dirty="0" smtClean="0"/>
              <a:t>Body: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    "</a:t>
            </a:r>
            <a:r>
              <a:rPr lang="en-US" altLang="zh-CN" sz="1200" dirty="0" err="1"/>
              <a:t>app_id</a:t>
            </a:r>
            <a:r>
              <a:rPr lang="en-US" altLang="zh-CN" sz="1200" dirty="0"/>
              <a:t>": "46dead3858bb4582a5de3e9ecb06cacc",</a:t>
            </a:r>
          </a:p>
          <a:p>
            <a:r>
              <a:rPr lang="en-US" altLang="zh-CN" sz="1200" dirty="0"/>
              <a:t>    "</a:t>
            </a:r>
            <a:r>
              <a:rPr lang="en-US" altLang="zh-CN" sz="1200" dirty="0" err="1"/>
              <a:t>app_name</a:t>
            </a:r>
            <a:r>
              <a:rPr lang="en-US" altLang="zh-CN" sz="1200" dirty="0"/>
              <a:t>": "</a:t>
            </a:r>
            <a:r>
              <a:rPr lang="en-US" altLang="zh-CN" sz="1200" dirty="0" err="1"/>
              <a:t>DefaultApp_HCNAIoT_iot</a:t>
            </a:r>
            <a:r>
              <a:rPr lang="en-US" altLang="zh-CN" sz="1200" dirty="0"/>
              <a:t>",</a:t>
            </a:r>
          </a:p>
          <a:p>
            <a:r>
              <a:rPr lang="en-US" altLang="zh-CN" sz="1200" dirty="0"/>
              <a:t>    "</a:t>
            </a:r>
            <a:r>
              <a:rPr lang="en-US" altLang="zh-CN" sz="1200" dirty="0" err="1"/>
              <a:t>device_id</a:t>
            </a:r>
            <a:r>
              <a:rPr lang="en-US" altLang="zh-CN" sz="1200" dirty="0"/>
              <a:t>": "5e8456df536e0502ec6204d0_test02",</a:t>
            </a:r>
          </a:p>
          <a:p>
            <a:r>
              <a:rPr lang="en-US" altLang="zh-CN" sz="1200" dirty="0"/>
              <a:t>    "</a:t>
            </a:r>
            <a:r>
              <a:rPr lang="en-US" altLang="zh-CN" sz="1200" dirty="0" err="1"/>
              <a:t>node_id</a:t>
            </a:r>
            <a:r>
              <a:rPr lang="en-US" altLang="zh-CN" sz="1200" dirty="0"/>
              <a:t>": "test02",</a:t>
            </a:r>
          </a:p>
          <a:p>
            <a:r>
              <a:rPr lang="en-US" altLang="zh-CN" sz="1200" dirty="0"/>
              <a:t>    "</a:t>
            </a:r>
            <a:r>
              <a:rPr lang="en-US" altLang="zh-CN" sz="1200" dirty="0" err="1"/>
              <a:t>gateway_id</a:t>
            </a:r>
            <a:r>
              <a:rPr lang="en-US" altLang="zh-CN" sz="1200" dirty="0"/>
              <a:t>": "5e8456df536e0502ec6204d0_test02",</a:t>
            </a:r>
          </a:p>
          <a:p>
            <a:r>
              <a:rPr lang="en-US" altLang="zh-CN" sz="1200" dirty="0"/>
              <a:t>   "</a:t>
            </a:r>
            <a:r>
              <a:rPr lang="en-US" altLang="zh-CN" sz="1200" dirty="0" err="1"/>
              <a:t>device_name</a:t>
            </a:r>
            <a:r>
              <a:rPr lang="en-US" altLang="zh-CN" sz="1200" dirty="0"/>
              <a:t>" : "dianadevice",</a:t>
            </a:r>
          </a:p>
          <a:p>
            <a:r>
              <a:rPr lang="en-US" altLang="zh-CN" sz="1200" dirty="0"/>
              <a:t>  "</a:t>
            </a:r>
            <a:r>
              <a:rPr lang="en-US" altLang="zh-CN" sz="1200" dirty="0" err="1"/>
              <a:t>node_type</a:t>
            </a:r>
            <a:r>
              <a:rPr lang="en-US" altLang="zh-CN" sz="1200" dirty="0"/>
              <a:t>" : "ENDPOINT",</a:t>
            </a:r>
          </a:p>
          <a:p>
            <a:r>
              <a:rPr lang="en-US" altLang="zh-CN" sz="1200" dirty="0"/>
              <a:t>  "description" : "watermeter device",</a:t>
            </a:r>
          </a:p>
          <a:p>
            <a:r>
              <a:rPr lang="en-US" altLang="zh-CN" sz="1200" dirty="0"/>
              <a:t>  "</a:t>
            </a:r>
            <a:r>
              <a:rPr lang="en-US" altLang="zh-CN" sz="1200" dirty="0" err="1"/>
              <a:t>fw_version</a:t>
            </a:r>
            <a:r>
              <a:rPr lang="en-US" altLang="zh-CN" sz="1200" dirty="0"/>
              <a:t>" : "1.1.0",</a:t>
            </a:r>
          </a:p>
          <a:p>
            <a:r>
              <a:rPr lang="en-US" altLang="zh-CN" sz="1200" dirty="0"/>
              <a:t>  "</a:t>
            </a:r>
            <a:r>
              <a:rPr lang="en-US" altLang="zh-CN" sz="1200" dirty="0" err="1"/>
              <a:t>sw_version</a:t>
            </a:r>
            <a:r>
              <a:rPr lang="en-US" altLang="zh-CN" sz="1200" dirty="0"/>
              <a:t>" : "1.1.0",</a:t>
            </a:r>
          </a:p>
          <a:p>
            <a:r>
              <a:rPr lang="en-US" altLang="zh-CN" sz="1200" dirty="0"/>
              <a:t>  "</a:t>
            </a:r>
            <a:r>
              <a:rPr lang="en-US" altLang="zh-CN" sz="1200" dirty="0" err="1"/>
              <a:t>auth_info</a:t>
            </a:r>
            <a:r>
              <a:rPr lang="en-US" altLang="zh-CN" sz="1200" dirty="0"/>
              <a:t>" : {</a:t>
            </a:r>
          </a:p>
          <a:p>
            <a:r>
              <a:rPr lang="en-US" altLang="zh-CN" sz="1200" dirty="0"/>
              <a:t>    "</a:t>
            </a:r>
            <a:r>
              <a:rPr lang="en-US" altLang="zh-CN" sz="1200" dirty="0" err="1"/>
              <a:t>auth_type</a:t>
            </a:r>
            <a:r>
              <a:rPr lang="en-US" altLang="zh-CN" sz="1200" dirty="0"/>
              <a:t>" : "SECRET",</a:t>
            </a:r>
          </a:p>
          <a:p>
            <a:r>
              <a:rPr lang="en-US" altLang="zh-CN" sz="1200" dirty="0"/>
              <a:t>    "</a:t>
            </a:r>
            <a:r>
              <a:rPr lang="en-US" altLang="zh-CN" sz="1200" dirty="0" err="1"/>
              <a:t>secure_access</a:t>
            </a:r>
            <a:r>
              <a:rPr lang="en-US" altLang="zh-CN" sz="1200" dirty="0"/>
              <a:t>" : true,</a:t>
            </a:r>
          </a:p>
          <a:p>
            <a:r>
              <a:rPr lang="en-US" altLang="zh-CN" sz="1200" dirty="0"/>
              <a:t>    "fingerprint" : "dc0f1016f495157344ac5f1296335cff725ef22f",</a:t>
            </a:r>
          </a:p>
          <a:p>
            <a:r>
              <a:rPr lang="en-US" altLang="zh-CN" sz="1200" dirty="0"/>
              <a:t>    "secret" : "3b935a250c50dc2c6d481d048cefdc3c",</a:t>
            </a:r>
          </a:p>
          <a:p>
            <a:r>
              <a:rPr lang="en-US" altLang="zh-CN" sz="1200" dirty="0"/>
              <a:t>    "timeout" : 300</a:t>
            </a:r>
          </a:p>
          <a:p>
            <a:r>
              <a:rPr lang="en-US" altLang="zh-CN" sz="1200" dirty="0"/>
              <a:t>  },</a:t>
            </a:r>
          </a:p>
          <a:p>
            <a:r>
              <a:rPr lang="en-US" altLang="zh-CN" sz="1200" dirty="0" smtClean="0"/>
              <a:t>  ……</a:t>
            </a:r>
            <a:endParaRPr lang="en-US" altLang="zh-CN" sz="1200" dirty="0"/>
          </a:p>
          <a:p>
            <a:r>
              <a:rPr lang="en-US" altLang="zh-CN" sz="1200" dirty="0"/>
              <a:t>  } ]</a:t>
            </a:r>
          </a:p>
          <a:p>
            <a:r>
              <a:rPr lang="en-US" altLang="zh-CN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21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</a:rPr>
              <a:t>删除设备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应用服务器可调用此接口在物联网平台上删除指定设备。若设备下连接了非直连设备，则必须把设备下的非直连设备都删除后，才能删除该设备。</a:t>
            </a:r>
          </a:p>
        </p:txBody>
      </p:sp>
      <p:sp>
        <p:nvSpPr>
          <p:cNvPr id="4" name="文本框 3"/>
          <p:cNvSpPr txBox="1"/>
          <p:nvPr/>
        </p:nvSpPr>
        <p:spPr bwMode="auto">
          <a:xfrm>
            <a:off x="1163452" y="2365904"/>
            <a:ext cx="4836239" cy="35394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27" tIns="45714" rIns="91427" bIns="45714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b="1" dirty="0"/>
              <a:t>Method: </a:t>
            </a:r>
            <a:r>
              <a:rPr lang="en-US" altLang="zh-CN" sz="1400" dirty="0" smtClean="0"/>
              <a:t>DELETE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Request:</a:t>
            </a:r>
            <a:endParaRPr lang="en-US" altLang="zh-CN" sz="1400" dirty="0" smtClean="0"/>
          </a:p>
          <a:p>
            <a:pPr eaLnBrk="0"/>
            <a:r>
              <a:rPr lang="en-US" altLang="zh-CN" sz="1400" dirty="0"/>
              <a:t>https://{{IOTDAEndpoint</a:t>
            </a:r>
            <a:r>
              <a:rPr lang="en-US" altLang="zh-CN" sz="1400" dirty="0" smtClean="0"/>
              <a:t>}}/</a:t>
            </a:r>
            <a:r>
              <a:rPr lang="en-US" altLang="zh-CN" sz="1400" dirty="0"/>
              <a:t>v5/iot/{project_id}/devices/{device_id</a:t>
            </a:r>
            <a:r>
              <a:rPr lang="en-US" altLang="zh-CN" sz="1400" dirty="0" smtClean="0"/>
              <a:t>}</a:t>
            </a:r>
          </a:p>
          <a:p>
            <a:pPr eaLnBrk="0"/>
            <a:r>
              <a:rPr lang="en-US" altLang="zh-CN" sz="1400" b="1" dirty="0" smtClean="0"/>
              <a:t>Headers</a:t>
            </a:r>
            <a:r>
              <a:rPr lang="en-US" altLang="zh-CN" sz="1400" b="1" dirty="0"/>
              <a:t>:</a:t>
            </a:r>
          </a:p>
          <a:p>
            <a:pPr eaLnBrk="0"/>
            <a:r>
              <a:rPr lang="en-US" altLang="zh-CN" sz="1400" dirty="0"/>
              <a:t>Content-Type: application/</a:t>
            </a:r>
            <a:r>
              <a:rPr lang="en-US" altLang="zh-CN" sz="1400" dirty="0" err="1"/>
              <a:t>json</a:t>
            </a:r>
            <a:endParaRPr lang="en-US" altLang="zh-CN" sz="1400" dirty="0"/>
          </a:p>
          <a:p>
            <a:pPr eaLnBrk="0"/>
            <a:r>
              <a:rPr lang="en-US" altLang="zh-CN" sz="1400" dirty="0"/>
              <a:t>X-</a:t>
            </a:r>
            <a:r>
              <a:rPr lang="en-US" altLang="zh-CN" sz="1400" dirty="0" err="1"/>
              <a:t>Auth</a:t>
            </a:r>
            <a:r>
              <a:rPr lang="en-US" altLang="zh-CN" sz="1400" dirty="0"/>
              <a:t>-Token:{{X-</a:t>
            </a:r>
            <a:r>
              <a:rPr lang="en-US" altLang="zh-CN" sz="1400" dirty="0" err="1"/>
              <a:t>Auth</a:t>
            </a:r>
            <a:r>
              <a:rPr lang="en-US" altLang="zh-CN" sz="1400" dirty="0"/>
              <a:t>-Token</a:t>
            </a:r>
            <a:r>
              <a:rPr lang="en-US" altLang="zh-CN" sz="1400" dirty="0" smtClean="0"/>
              <a:t>}}</a:t>
            </a:r>
          </a:p>
          <a:p>
            <a:pPr eaLnBrk="0"/>
            <a:r>
              <a:rPr lang="en-US" altLang="zh-CN" sz="1400" b="1" dirty="0" smtClean="0"/>
              <a:t>Body:</a:t>
            </a:r>
          </a:p>
          <a:p>
            <a:pPr eaLnBrk="0"/>
            <a:r>
              <a:rPr lang="en-US" altLang="zh-CN" sz="1400" dirty="0"/>
              <a:t>{</a:t>
            </a:r>
          </a:p>
          <a:p>
            <a:pPr eaLnBrk="0"/>
            <a:r>
              <a:rPr lang="en-US" altLang="zh-CN" sz="1400" dirty="0"/>
              <a:t>  "</a:t>
            </a:r>
            <a:r>
              <a:rPr lang="en-US" altLang="zh-CN" sz="1400" dirty="0" err="1"/>
              <a:t>device_name</a:t>
            </a:r>
            <a:r>
              <a:rPr lang="en-US" altLang="zh-CN" sz="1400" dirty="0"/>
              <a:t>" : "dianadevice",</a:t>
            </a:r>
          </a:p>
          <a:p>
            <a:pPr eaLnBrk="0"/>
            <a:r>
              <a:rPr lang="en-US" altLang="zh-CN" sz="1400" dirty="0"/>
              <a:t>  "description" : "watermeter device",</a:t>
            </a:r>
          </a:p>
          <a:p>
            <a:pPr eaLnBrk="0"/>
            <a:r>
              <a:rPr lang="en-US" altLang="zh-CN" sz="1400" dirty="0"/>
              <a:t>  "</a:t>
            </a:r>
            <a:r>
              <a:rPr lang="en-US" altLang="zh-CN" sz="1400" dirty="0" err="1"/>
              <a:t>auth_info</a:t>
            </a:r>
            <a:r>
              <a:rPr lang="en-US" altLang="zh-CN" sz="1400" dirty="0"/>
              <a:t>" : {</a:t>
            </a:r>
          </a:p>
          <a:p>
            <a:pPr eaLnBrk="0"/>
            <a:r>
              <a:rPr lang="en-US" altLang="zh-CN" sz="1400" dirty="0"/>
              <a:t>    "</a:t>
            </a:r>
            <a:r>
              <a:rPr lang="en-US" altLang="zh-CN" sz="1400" dirty="0" err="1"/>
              <a:t>secure_access</a:t>
            </a:r>
            <a:r>
              <a:rPr lang="en-US" altLang="zh-CN" sz="1400" dirty="0"/>
              <a:t>" : true,</a:t>
            </a:r>
          </a:p>
          <a:p>
            <a:pPr eaLnBrk="0"/>
            <a:r>
              <a:rPr lang="en-US" altLang="zh-CN" sz="1400" dirty="0"/>
              <a:t>    "timeout" : 300</a:t>
            </a:r>
          </a:p>
          <a:p>
            <a:pPr eaLnBrk="0"/>
            <a:r>
              <a:rPr lang="en-US" altLang="zh-CN" sz="1400" dirty="0"/>
              <a:t>  }</a:t>
            </a:r>
          </a:p>
          <a:p>
            <a:pPr eaLnBrk="0"/>
            <a:r>
              <a:rPr lang="en-US" altLang="zh-CN" sz="1400" dirty="0"/>
              <a:t>}</a:t>
            </a:r>
            <a:endParaRPr lang="en-US" altLang="zh-CN" sz="1400" dirty="0" smtClean="0"/>
          </a:p>
        </p:txBody>
      </p:sp>
      <p:sp>
        <p:nvSpPr>
          <p:cNvPr id="5" name="文本框 4"/>
          <p:cNvSpPr txBox="1"/>
          <p:nvPr/>
        </p:nvSpPr>
        <p:spPr bwMode="auto">
          <a:xfrm>
            <a:off x="6209292" y="2365904"/>
            <a:ext cx="4977879" cy="4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27" tIns="45714" rIns="91427" bIns="45714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b="1" dirty="0" smtClean="0"/>
              <a:t>Response</a:t>
            </a:r>
            <a:r>
              <a:rPr lang="zh-CN" altLang="en-US" sz="1200" b="1" dirty="0" smtClean="0"/>
              <a:t>：</a:t>
            </a:r>
            <a:endParaRPr lang="en-US" altLang="zh-CN" sz="1200" b="1" dirty="0"/>
          </a:p>
          <a:p>
            <a:r>
              <a:rPr lang="en-US" altLang="zh-CN" sz="1200" b="1" dirty="0"/>
              <a:t>Status Code: </a:t>
            </a:r>
            <a:r>
              <a:rPr lang="en-US" altLang="zh-CN" sz="1200" b="1" dirty="0">
                <a:solidFill>
                  <a:srgbClr val="C7000B"/>
                </a:solidFill>
              </a:rPr>
              <a:t>204 </a:t>
            </a:r>
            <a:r>
              <a:rPr lang="en-US" altLang="zh-CN" sz="1200" b="1" dirty="0"/>
              <a:t>No Content</a:t>
            </a:r>
            <a:endParaRPr lang="en-US" altLang="zh-CN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0633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</a:rPr>
              <a:t>查询设备消息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物联网平台可查询指定设备下的消息，平台为每个设备默认最多保存</a:t>
            </a:r>
            <a:r>
              <a:rPr lang="en-US" altLang="zh-CN" dirty="0">
                <a:latin typeface="+mn-lt"/>
                <a:ea typeface="+mn-ea"/>
              </a:rPr>
              <a:t>20</a:t>
            </a:r>
            <a:r>
              <a:rPr lang="zh-CN" altLang="en-US" dirty="0">
                <a:latin typeface="+mn-lt"/>
                <a:ea typeface="+mn-ea"/>
              </a:rPr>
              <a:t>条消息，超过</a:t>
            </a:r>
            <a:r>
              <a:rPr lang="en-US" altLang="zh-CN" dirty="0">
                <a:latin typeface="+mn-lt"/>
                <a:ea typeface="+mn-ea"/>
              </a:rPr>
              <a:t>20</a:t>
            </a:r>
            <a:r>
              <a:rPr lang="zh-CN" altLang="en-US" dirty="0">
                <a:latin typeface="+mn-lt"/>
                <a:ea typeface="+mn-ea"/>
              </a:rPr>
              <a:t>条后， 后续的消息会替换下发最早的消息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en-US" altLang="zh-CN" dirty="0" smtClean="0">
              <a:latin typeface="+mn-lt"/>
              <a:ea typeface="+mn-ea"/>
            </a:endParaRPr>
          </a:p>
          <a:p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163452" y="2456892"/>
            <a:ext cx="4836239" cy="16004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27" tIns="45714" rIns="91427" bIns="45714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b="1" dirty="0"/>
              <a:t>Method: </a:t>
            </a:r>
            <a:r>
              <a:rPr lang="en-US" altLang="zh-CN" sz="1400" dirty="0" smtClean="0"/>
              <a:t>GET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Request:</a:t>
            </a:r>
            <a:endParaRPr lang="en-US" altLang="zh-CN" sz="1400" dirty="0" smtClean="0"/>
          </a:p>
          <a:p>
            <a:pPr eaLnBrk="0"/>
            <a:r>
              <a:rPr lang="en-US" altLang="zh-CN" sz="1400" dirty="0"/>
              <a:t>https://{{IOTDAEndpoint</a:t>
            </a:r>
            <a:r>
              <a:rPr lang="en-US" altLang="zh-CN" sz="1400" dirty="0" smtClean="0"/>
              <a:t>}}/v5/iot</a:t>
            </a:r>
            <a:r>
              <a:rPr lang="en-US" altLang="zh-CN" sz="1400" dirty="0"/>
              <a:t>/{project_id}/devices/{device_id}/</a:t>
            </a:r>
            <a:r>
              <a:rPr lang="en-US" altLang="zh-CN" sz="1400" dirty="0" smtClean="0"/>
              <a:t>messages</a:t>
            </a:r>
          </a:p>
          <a:p>
            <a:pPr eaLnBrk="0"/>
            <a:r>
              <a:rPr lang="en-US" altLang="zh-CN" sz="1400" b="1" dirty="0" smtClean="0"/>
              <a:t>Headers</a:t>
            </a:r>
            <a:r>
              <a:rPr lang="en-US" altLang="zh-CN" sz="1400" b="1" dirty="0"/>
              <a:t>:</a:t>
            </a:r>
          </a:p>
          <a:p>
            <a:pPr eaLnBrk="0"/>
            <a:r>
              <a:rPr lang="en-US" altLang="zh-CN" sz="1400" dirty="0"/>
              <a:t>Content-Type: application/</a:t>
            </a:r>
            <a:r>
              <a:rPr lang="en-US" altLang="zh-CN" sz="1400" dirty="0" err="1"/>
              <a:t>json</a:t>
            </a:r>
            <a:endParaRPr lang="en-US" altLang="zh-CN" sz="1400" dirty="0"/>
          </a:p>
          <a:p>
            <a:pPr eaLnBrk="0"/>
            <a:r>
              <a:rPr lang="en-US" altLang="zh-CN" sz="1400" dirty="0"/>
              <a:t>X-</a:t>
            </a:r>
            <a:r>
              <a:rPr lang="en-US" altLang="zh-CN" sz="1400" dirty="0" err="1"/>
              <a:t>Auth</a:t>
            </a:r>
            <a:r>
              <a:rPr lang="en-US" altLang="zh-CN" sz="1400" dirty="0"/>
              <a:t>-Token:{{X-</a:t>
            </a:r>
            <a:r>
              <a:rPr lang="en-US" altLang="zh-CN" sz="1400" dirty="0" err="1"/>
              <a:t>Auth</a:t>
            </a:r>
            <a:r>
              <a:rPr lang="en-US" altLang="zh-CN" sz="1400" dirty="0"/>
              <a:t>-Token</a:t>
            </a:r>
            <a:r>
              <a:rPr lang="en-US" altLang="zh-CN" sz="1400" dirty="0" smtClean="0"/>
              <a:t>}}</a:t>
            </a:r>
          </a:p>
        </p:txBody>
      </p:sp>
      <p:sp>
        <p:nvSpPr>
          <p:cNvPr id="5" name="文本框 4"/>
          <p:cNvSpPr txBox="1"/>
          <p:nvPr/>
        </p:nvSpPr>
        <p:spPr bwMode="auto">
          <a:xfrm>
            <a:off x="6247072" y="2455820"/>
            <a:ext cx="5098261" cy="28623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27" tIns="45714" rIns="91427" bIns="45714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b="1" dirty="0" smtClean="0"/>
              <a:t>Response</a:t>
            </a: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r>
              <a:rPr lang="en-US" altLang="zh-CN" sz="1200" b="1" dirty="0" smtClean="0"/>
              <a:t>Body: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"</a:t>
            </a:r>
            <a:r>
              <a:rPr lang="en-US" altLang="zh-CN" sz="1200" dirty="0" err="1"/>
              <a:t>device_id</a:t>
            </a:r>
            <a:r>
              <a:rPr lang="en-US" altLang="zh-CN" sz="1200" dirty="0"/>
              <a:t>" : "d4922d8a-6c8e-4396-852c-164aefa6638f",</a:t>
            </a:r>
          </a:p>
          <a:p>
            <a:r>
              <a:rPr lang="en-US" altLang="zh-CN" sz="1200" dirty="0"/>
              <a:t>  "messages" : [ {</a:t>
            </a:r>
          </a:p>
          <a:p>
            <a:r>
              <a:rPr lang="en-US" altLang="zh-CN" sz="1200" dirty="0"/>
              <a:t>    "</a:t>
            </a:r>
            <a:r>
              <a:rPr lang="en-US" altLang="zh-CN" sz="1200" dirty="0" err="1"/>
              <a:t>created_time</a:t>
            </a:r>
            <a:r>
              <a:rPr lang="en-US" altLang="zh-CN" sz="1200" dirty="0"/>
              <a:t>" : "20151212T121212Z",</a:t>
            </a:r>
          </a:p>
          <a:p>
            <a:r>
              <a:rPr lang="en-US" altLang="zh-CN" sz="1200" dirty="0"/>
              <a:t>    "</a:t>
            </a:r>
            <a:r>
              <a:rPr lang="en-US" altLang="zh-CN" sz="1200" dirty="0" err="1"/>
              <a:t>finished_time</a:t>
            </a:r>
            <a:r>
              <a:rPr lang="en-US" altLang="zh-CN" sz="1200" dirty="0"/>
              <a:t>" : "20151212T121212Z",</a:t>
            </a:r>
          </a:p>
          <a:p>
            <a:r>
              <a:rPr lang="en-US" altLang="zh-CN" sz="1200" dirty="0"/>
              <a:t>    "name" : "</a:t>
            </a:r>
            <a:r>
              <a:rPr lang="en-US" altLang="zh-CN" sz="1200" dirty="0" err="1"/>
              <a:t>message_name</a:t>
            </a:r>
            <a:r>
              <a:rPr lang="en-US" altLang="zh-CN" sz="1200" dirty="0"/>
              <a:t>",</a:t>
            </a:r>
          </a:p>
          <a:p>
            <a:r>
              <a:rPr lang="en-US" altLang="zh-CN" sz="1200" dirty="0"/>
              <a:t>    "topic" : "string",</a:t>
            </a:r>
          </a:p>
          <a:p>
            <a:r>
              <a:rPr lang="en-US" altLang="zh-CN" sz="1200" dirty="0"/>
              <a:t>    "</a:t>
            </a:r>
            <a:r>
              <a:rPr lang="en-US" altLang="zh-CN" sz="1200" dirty="0" err="1"/>
              <a:t>message_id</a:t>
            </a:r>
            <a:r>
              <a:rPr lang="en-US" altLang="zh-CN" sz="1200" dirty="0"/>
              <a:t>" : "b1224afb-e9f0-4916-8220-b6bab568e888",</a:t>
            </a:r>
          </a:p>
          <a:p>
            <a:r>
              <a:rPr lang="en-US" altLang="zh-CN" sz="1200" dirty="0"/>
              <a:t>    "message" : "string",</a:t>
            </a:r>
          </a:p>
          <a:p>
            <a:r>
              <a:rPr lang="en-US" altLang="zh-CN" sz="1200" dirty="0"/>
              <a:t>    "status" : "PENDING"</a:t>
            </a:r>
          </a:p>
          <a:p>
            <a:r>
              <a:rPr lang="en-US" altLang="zh-CN" sz="1200" dirty="0"/>
              <a:t>  } ]</a:t>
            </a:r>
          </a:p>
          <a:p>
            <a:r>
              <a:rPr lang="en-US" altLang="zh-CN" sz="1200" dirty="0"/>
              <a:t>}</a:t>
            </a:r>
          </a:p>
          <a:p>
            <a:endParaRPr lang="en-US" altLang="zh-CN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0384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</a:rPr>
              <a:t>下发设备消息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物联网平台可向设备下发消息，应用服务器可调用此接口向指定设备下发消息，以实现对设备的控制。应用将消息下发给平台后，平台返回应用响应结果，平台再将消息发送给设备。</a:t>
            </a:r>
          </a:p>
        </p:txBody>
      </p:sp>
      <p:sp>
        <p:nvSpPr>
          <p:cNvPr id="4" name="文本框 3"/>
          <p:cNvSpPr txBox="1"/>
          <p:nvPr/>
        </p:nvSpPr>
        <p:spPr bwMode="auto">
          <a:xfrm>
            <a:off x="1209714" y="2757728"/>
            <a:ext cx="4836239" cy="33239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27" tIns="45714" rIns="91427" bIns="45714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b="1" dirty="0"/>
              <a:t>Method: </a:t>
            </a:r>
            <a:r>
              <a:rPr lang="en-US" altLang="zh-CN" sz="1400" dirty="0" smtClean="0"/>
              <a:t>POST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Request:</a:t>
            </a:r>
            <a:endParaRPr lang="en-US" altLang="zh-CN" sz="1400" dirty="0" smtClean="0"/>
          </a:p>
          <a:p>
            <a:pPr eaLnBrk="0"/>
            <a:r>
              <a:rPr lang="en-US" altLang="zh-CN" sz="1400" dirty="0"/>
              <a:t>https://{{IOTDAEndpoint</a:t>
            </a:r>
            <a:r>
              <a:rPr lang="en-US" altLang="zh-CN" sz="1400" dirty="0" smtClean="0"/>
              <a:t>}}/v5/iot</a:t>
            </a:r>
            <a:r>
              <a:rPr lang="en-US" altLang="zh-CN" sz="1400" dirty="0"/>
              <a:t>/{project_id}/devices/{device_id}/</a:t>
            </a:r>
            <a:r>
              <a:rPr lang="en-US" altLang="zh-CN" sz="1400" dirty="0" smtClean="0"/>
              <a:t>messages</a:t>
            </a:r>
          </a:p>
          <a:p>
            <a:pPr eaLnBrk="0"/>
            <a:r>
              <a:rPr lang="en-US" altLang="zh-CN" sz="1400" b="1" dirty="0" smtClean="0"/>
              <a:t>Headers</a:t>
            </a:r>
            <a:r>
              <a:rPr lang="en-US" altLang="zh-CN" sz="1400" b="1" dirty="0"/>
              <a:t>:</a:t>
            </a:r>
          </a:p>
          <a:p>
            <a:pPr eaLnBrk="0"/>
            <a:r>
              <a:rPr lang="en-US" altLang="zh-CN" sz="1400" dirty="0"/>
              <a:t>Content-Type: application/</a:t>
            </a:r>
            <a:r>
              <a:rPr lang="en-US" altLang="zh-CN" sz="1400" dirty="0" err="1"/>
              <a:t>json</a:t>
            </a:r>
            <a:endParaRPr lang="en-US" altLang="zh-CN" sz="1400" dirty="0"/>
          </a:p>
          <a:p>
            <a:pPr eaLnBrk="0"/>
            <a:r>
              <a:rPr lang="en-US" altLang="zh-CN" sz="1400" dirty="0"/>
              <a:t>X-</a:t>
            </a:r>
            <a:r>
              <a:rPr lang="en-US" altLang="zh-CN" sz="1400" dirty="0" err="1"/>
              <a:t>Auth</a:t>
            </a:r>
            <a:r>
              <a:rPr lang="en-US" altLang="zh-CN" sz="1400" dirty="0"/>
              <a:t>-Token:{{X-</a:t>
            </a:r>
            <a:r>
              <a:rPr lang="en-US" altLang="zh-CN" sz="1400" dirty="0" err="1"/>
              <a:t>Auth</a:t>
            </a:r>
            <a:r>
              <a:rPr lang="en-US" altLang="zh-CN" sz="1400" dirty="0"/>
              <a:t>-Token</a:t>
            </a:r>
            <a:r>
              <a:rPr lang="en-US" altLang="zh-CN" sz="1400" dirty="0" smtClean="0"/>
              <a:t>}}</a:t>
            </a:r>
          </a:p>
          <a:p>
            <a:pPr eaLnBrk="0"/>
            <a:r>
              <a:rPr lang="en-US" altLang="zh-CN" sz="1400" b="1" dirty="0" smtClean="0"/>
              <a:t>Body:</a:t>
            </a:r>
          </a:p>
          <a:p>
            <a:pPr eaLnBrk="0"/>
            <a:r>
              <a:rPr lang="en-US" altLang="zh-CN" sz="1400" dirty="0"/>
              <a:t>{</a:t>
            </a:r>
          </a:p>
          <a:p>
            <a:pPr eaLnBrk="0"/>
            <a:r>
              <a:rPr lang="en-US" altLang="zh-CN" sz="1400" dirty="0"/>
              <a:t>  "</a:t>
            </a:r>
            <a:r>
              <a:rPr lang="en-US" altLang="zh-CN" sz="1400" dirty="0" err="1"/>
              <a:t>message_id</a:t>
            </a:r>
            <a:r>
              <a:rPr lang="en-US" altLang="zh-CN" sz="1400" dirty="0"/>
              <a:t>" : "99b32da9-cd17-4cdf-a286-f6e849cbc364",</a:t>
            </a:r>
          </a:p>
          <a:p>
            <a:pPr eaLnBrk="0"/>
            <a:r>
              <a:rPr lang="en-US" altLang="zh-CN" sz="1400" dirty="0"/>
              <a:t>  "name" : "</a:t>
            </a:r>
            <a:r>
              <a:rPr lang="en-US" altLang="zh-CN" sz="1400" dirty="0" err="1"/>
              <a:t>messageName</a:t>
            </a:r>
            <a:r>
              <a:rPr lang="en-US" altLang="zh-CN" sz="1400" dirty="0"/>
              <a:t>",</a:t>
            </a:r>
          </a:p>
          <a:p>
            <a:pPr eaLnBrk="0"/>
            <a:r>
              <a:rPr lang="en-US" altLang="zh-CN" sz="1400" dirty="0"/>
              <a:t>  "message" : "HelloWorld",</a:t>
            </a:r>
          </a:p>
          <a:p>
            <a:pPr eaLnBrk="0"/>
            <a:r>
              <a:rPr lang="en-US" altLang="zh-CN" sz="1400" dirty="0"/>
              <a:t>  "topic" : "</a:t>
            </a:r>
            <a:r>
              <a:rPr lang="en-US" altLang="zh-CN" sz="1400" dirty="0" err="1"/>
              <a:t>messageDown</a:t>
            </a:r>
            <a:r>
              <a:rPr lang="en-US" altLang="zh-CN" sz="1400" dirty="0"/>
              <a:t>"</a:t>
            </a:r>
          </a:p>
          <a:p>
            <a:pPr eaLnBrk="0"/>
            <a:r>
              <a:rPr lang="en-US" altLang="zh-CN" sz="1400" dirty="0"/>
              <a:t>}</a:t>
            </a:r>
            <a:endParaRPr lang="en-US" altLang="zh-CN" sz="1400" dirty="0" smtClean="0"/>
          </a:p>
        </p:txBody>
      </p:sp>
      <p:sp>
        <p:nvSpPr>
          <p:cNvPr id="5" name="文本框 4"/>
          <p:cNvSpPr txBox="1"/>
          <p:nvPr/>
        </p:nvSpPr>
        <p:spPr bwMode="auto">
          <a:xfrm>
            <a:off x="6270203" y="2757728"/>
            <a:ext cx="4977879" cy="2462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27" tIns="45714" rIns="91427" bIns="45714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b="1" dirty="0" smtClean="0"/>
              <a:t>Response</a:t>
            </a:r>
            <a:r>
              <a:rPr lang="zh-CN" altLang="en-US" sz="1400" b="1" dirty="0" smtClean="0"/>
              <a:t>：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Body: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"</a:t>
            </a:r>
            <a:r>
              <a:rPr lang="en-US" altLang="zh-CN" sz="1400" dirty="0" err="1"/>
              <a:t>message_id</a:t>
            </a:r>
            <a:r>
              <a:rPr lang="en-US" altLang="zh-CN" sz="1400" dirty="0"/>
              <a:t>" : "b1224afb-e9f0-4916-8220-b6bab568e888",</a:t>
            </a:r>
          </a:p>
          <a:p>
            <a:r>
              <a:rPr lang="en-US" altLang="zh-CN" sz="1400" dirty="0"/>
              <a:t>  "result" : {</a:t>
            </a:r>
          </a:p>
          <a:p>
            <a:r>
              <a:rPr lang="en-US" altLang="zh-CN" sz="1400" dirty="0"/>
              <a:t>    "</a:t>
            </a:r>
            <a:r>
              <a:rPr lang="en-US" altLang="zh-CN" sz="1400" dirty="0" err="1"/>
              <a:t>created_time</a:t>
            </a:r>
            <a:r>
              <a:rPr lang="en-US" altLang="zh-CN" sz="1400" dirty="0"/>
              <a:t>" : "20151212T121212Z",</a:t>
            </a:r>
          </a:p>
          <a:p>
            <a:r>
              <a:rPr lang="en-US" altLang="zh-CN" sz="1400" dirty="0"/>
              <a:t>    "</a:t>
            </a:r>
            <a:r>
              <a:rPr lang="en-US" altLang="zh-CN" sz="1400" dirty="0" err="1"/>
              <a:t>finished_time</a:t>
            </a:r>
            <a:r>
              <a:rPr lang="en-US" altLang="zh-CN" sz="1400" dirty="0"/>
              <a:t>" : "20151212T121213Z",</a:t>
            </a:r>
          </a:p>
          <a:p>
            <a:r>
              <a:rPr lang="en-US" altLang="zh-CN" sz="1400" dirty="0"/>
              <a:t>    "status" : "PENDING"</a:t>
            </a:r>
          </a:p>
          <a:p>
            <a:r>
              <a:rPr lang="en-US" altLang="zh-CN" sz="1400" dirty="0"/>
              <a:t>  }</a:t>
            </a:r>
          </a:p>
          <a:p>
            <a:r>
              <a:rPr lang="en-US" altLang="zh-CN" sz="1400" dirty="0"/>
              <a:t>}</a:t>
            </a:r>
            <a:endParaRPr lang="en-US" altLang="zh-CN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90324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</a:rPr>
              <a:t>下发设备命令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+mn-lt"/>
                <a:ea typeface="+mn-ea"/>
              </a:rPr>
              <a:t>设备的产品模型中定义了物联网平台可向设备下发的命令，应用服务器可调用此接口向指定设备下发命令，以实现对设备的同步控制。平台负责将命令以同步方式发送给设备，并将设备执行命令结果同步返回</a:t>
            </a:r>
            <a:r>
              <a:rPr lang="en-US" altLang="zh-CN" sz="2000" dirty="0">
                <a:latin typeface="+mn-lt"/>
                <a:ea typeface="+mn-ea"/>
              </a:rPr>
              <a:t>, </a:t>
            </a:r>
            <a:r>
              <a:rPr lang="zh-CN" altLang="en-US" sz="2000" dirty="0">
                <a:latin typeface="+mn-lt"/>
                <a:ea typeface="+mn-ea"/>
              </a:rPr>
              <a:t>如果设备没有响应，平台会返回给应用服务器超时</a:t>
            </a:r>
            <a:r>
              <a:rPr lang="zh-CN" altLang="en-US" sz="2000" dirty="0" smtClean="0">
                <a:latin typeface="+mn-lt"/>
                <a:ea typeface="+mn-ea"/>
              </a:rPr>
              <a:t>。</a:t>
            </a:r>
            <a:endParaRPr lang="en-US" altLang="zh-CN" sz="2000" b="1" dirty="0">
              <a:latin typeface="+mn-lt"/>
              <a:ea typeface="+mn-ea"/>
            </a:endParaRPr>
          </a:p>
          <a:p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209714" y="2650007"/>
            <a:ext cx="4836239" cy="35394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27" tIns="45714" rIns="91427" bIns="45714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b="1" dirty="0"/>
              <a:t>Method: </a:t>
            </a:r>
            <a:r>
              <a:rPr lang="en-US" altLang="zh-CN" sz="1400" dirty="0" smtClean="0"/>
              <a:t>POST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Request:</a:t>
            </a:r>
            <a:endParaRPr lang="en-US" altLang="zh-CN" sz="1400" dirty="0" smtClean="0"/>
          </a:p>
          <a:p>
            <a:pPr eaLnBrk="0"/>
            <a:r>
              <a:rPr lang="en-US" altLang="zh-CN" sz="1400" dirty="0"/>
              <a:t>https://{{IOTDAEndpoint</a:t>
            </a:r>
            <a:r>
              <a:rPr lang="en-US" altLang="zh-CN" sz="1400" dirty="0" smtClean="0"/>
              <a:t>}}/</a:t>
            </a:r>
            <a:r>
              <a:rPr lang="fr-FR" altLang="zh-CN" sz="1400" dirty="0" smtClean="0"/>
              <a:t>v5/iot</a:t>
            </a:r>
            <a:r>
              <a:rPr lang="fr-FR" altLang="zh-CN" sz="1400" dirty="0"/>
              <a:t>/{project_id}/devices/{device_id}/</a:t>
            </a:r>
            <a:r>
              <a:rPr lang="fr-FR" altLang="zh-CN" sz="1400" dirty="0" smtClean="0"/>
              <a:t>commands</a:t>
            </a:r>
          </a:p>
          <a:p>
            <a:pPr eaLnBrk="0"/>
            <a:r>
              <a:rPr lang="en-US" altLang="zh-CN" sz="1400" b="1" dirty="0" smtClean="0"/>
              <a:t>Headers</a:t>
            </a:r>
            <a:r>
              <a:rPr lang="en-US" altLang="zh-CN" sz="1400" b="1" dirty="0"/>
              <a:t>:</a:t>
            </a:r>
          </a:p>
          <a:p>
            <a:pPr eaLnBrk="0"/>
            <a:r>
              <a:rPr lang="en-US" altLang="zh-CN" sz="1400" dirty="0"/>
              <a:t>Content-Type: application/</a:t>
            </a:r>
            <a:r>
              <a:rPr lang="en-US" altLang="zh-CN" sz="1400" dirty="0" err="1"/>
              <a:t>json</a:t>
            </a:r>
            <a:endParaRPr lang="en-US" altLang="zh-CN" sz="1400" dirty="0"/>
          </a:p>
          <a:p>
            <a:pPr eaLnBrk="0"/>
            <a:r>
              <a:rPr lang="en-US" altLang="zh-CN" sz="1400" dirty="0"/>
              <a:t>X-</a:t>
            </a:r>
            <a:r>
              <a:rPr lang="en-US" altLang="zh-CN" sz="1400" dirty="0" err="1"/>
              <a:t>Auth</a:t>
            </a:r>
            <a:r>
              <a:rPr lang="en-US" altLang="zh-CN" sz="1400" dirty="0"/>
              <a:t>-Token:{{X-</a:t>
            </a:r>
            <a:r>
              <a:rPr lang="en-US" altLang="zh-CN" sz="1400" dirty="0" err="1"/>
              <a:t>Auth</a:t>
            </a:r>
            <a:r>
              <a:rPr lang="en-US" altLang="zh-CN" sz="1400" dirty="0"/>
              <a:t>-Token</a:t>
            </a:r>
            <a:r>
              <a:rPr lang="en-US" altLang="zh-CN" sz="1400" dirty="0" smtClean="0"/>
              <a:t>}}</a:t>
            </a:r>
          </a:p>
          <a:p>
            <a:pPr eaLnBrk="0"/>
            <a:r>
              <a:rPr lang="en-US" altLang="zh-CN" sz="1400" b="1" dirty="0" smtClean="0"/>
              <a:t>Body:</a:t>
            </a:r>
          </a:p>
          <a:p>
            <a:pPr eaLnBrk="0"/>
            <a:r>
              <a:rPr lang="en-US" altLang="zh-CN" sz="1400" dirty="0"/>
              <a:t>{</a:t>
            </a:r>
          </a:p>
          <a:p>
            <a:pPr eaLnBrk="0"/>
            <a:r>
              <a:rPr lang="en-US" altLang="zh-CN" sz="1400" dirty="0"/>
              <a:t>  "</a:t>
            </a:r>
            <a:r>
              <a:rPr lang="en-US" altLang="zh-CN" sz="1400" dirty="0" err="1"/>
              <a:t>service_id</a:t>
            </a:r>
            <a:r>
              <a:rPr lang="en-US" altLang="zh-CN" sz="1400" dirty="0"/>
              <a:t>" : "b1224afb-e9f0-4916-8220-b6bab568e888",</a:t>
            </a:r>
          </a:p>
          <a:p>
            <a:pPr eaLnBrk="0"/>
            <a:r>
              <a:rPr lang="en-US" altLang="zh-CN" sz="1400" dirty="0"/>
              <a:t>  "</a:t>
            </a:r>
            <a:r>
              <a:rPr lang="en-US" altLang="zh-CN" sz="1400" dirty="0" err="1"/>
              <a:t>command_name</a:t>
            </a:r>
            <a:r>
              <a:rPr lang="en-US" altLang="zh-CN" sz="1400" dirty="0"/>
              <a:t>" : "ON_OFF",</a:t>
            </a:r>
          </a:p>
          <a:p>
            <a:pPr eaLnBrk="0"/>
            <a:r>
              <a:rPr lang="en-US" altLang="zh-CN" sz="1400" dirty="0"/>
              <a:t>  "paras" : {</a:t>
            </a:r>
          </a:p>
          <a:p>
            <a:pPr eaLnBrk="0"/>
            <a:r>
              <a:rPr lang="en-US" altLang="zh-CN" sz="1400" dirty="0"/>
              <a:t>    "value" : "ON"</a:t>
            </a:r>
          </a:p>
          <a:p>
            <a:pPr eaLnBrk="0"/>
            <a:r>
              <a:rPr lang="en-US" altLang="zh-CN" sz="1400" dirty="0"/>
              <a:t>  }</a:t>
            </a:r>
          </a:p>
          <a:p>
            <a:pPr eaLnBrk="0"/>
            <a:r>
              <a:rPr lang="en-US" altLang="zh-CN" sz="1400" dirty="0"/>
              <a:t>}</a:t>
            </a:r>
            <a:endParaRPr lang="en-US" altLang="zh-CN" sz="1400" dirty="0" smtClean="0"/>
          </a:p>
        </p:txBody>
      </p:sp>
      <p:sp>
        <p:nvSpPr>
          <p:cNvPr id="5" name="文本框 4"/>
          <p:cNvSpPr txBox="1"/>
          <p:nvPr/>
        </p:nvSpPr>
        <p:spPr bwMode="auto">
          <a:xfrm>
            <a:off x="6270203" y="2658805"/>
            <a:ext cx="4977879" cy="289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27" tIns="45714" rIns="91427" bIns="45714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b="1" dirty="0" smtClean="0"/>
              <a:t>Response</a:t>
            </a:r>
            <a:r>
              <a:rPr lang="zh-CN" altLang="en-US" sz="1400" b="1" dirty="0" smtClean="0"/>
              <a:t>：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Body: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"</a:t>
            </a:r>
            <a:r>
              <a:rPr lang="en-US" altLang="zh-CN" sz="1400" dirty="0" err="1"/>
              <a:t>command_id</a:t>
            </a:r>
            <a:r>
              <a:rPr lang="en-US" altLang="zh-CN" sz="1400" dirty="0"/>
              <a:t>" : "b1224afb-e9f0-4916-8220-b6bab568e888",</a:t>
            </a:r>
          </a:p>
          <a:p>
            <a:r>
              <a:rPr lang="en-US" altLang="zh-CN" sz="1400" dirty="0"/>
              <a:t>  "response" : {</a:t>
            </a:r>
          </a:p>
          <a:p>
            <a:r>
              <a:rPr lang="en-US" altLang="zh-CN" sz="1400" dirty="0"/>
              <a:t>    "</a:t>
            </a:r>
            <a:r>
              <a:rPr lang="en-US" altLang="zh-CN" sz="1400" dirty="0" err="1"/>
              <a:t>result_code</a:t>
            </a:r>
            <a:r>
              <a:rPr lang="en-US" altLang="zh-CN" sz="1400" dirty="0"/>
              <a:t>" : 0,</a:t>
            </a:r>
          </a:p>
          <a:p>
            <a:r>
              <a:rPr lang="en-US" altLang="zh-CN" sz="1400" dirty="0"/>
              <a:t>    "</a:t>
            </a:r>
            <a:r>
              <a:rPr lang="en-US" altLang="zh-CN" sz="1400" dirty="0" err="1"/>
              <a:t>response_name</a:t>
            </a:r>
            <a:r>
              <a:rPr lang="en-US" altLang="zh-CN" sz="1400" dirty="0"/>
              <a:t>" : "COMMAND_RESPONSE",</a:t>
            </a:r>
          </a:p>
          <a:p>
            <a:r>
              <a:rPr lang="en-US" altLang="zh-CN" sz="1400" dirty="0"/>
              <a:t>    "paras" : {</a:t>
            </a:r>
          </a:p>
          <a:p>
            <a:r>
              <a:rPr lang="en-US" altLang="zh-CN" sz="1400" dirty="0"/>
              <a:t>      "result" : "success"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}</a:t>
            </a:r>
          </a:p>
          <a:p>
            <a:r>
              <a:rPr lang="en-US" altLang="zh-CN" sz="1400" dirty="0"/>
              <a:t>}</a:t>
            </a:r>
            <a:endParaRPr lang="en-US" altLang="zh-CN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5705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</a:rPr>
              <a:t>创建订阅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应用服务器可调用此接口订阅物联网平台资源的变化事件，当资源发生变化时（如设备激活，设备数据更新等），平台会向应用服务器发送通知消息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en-US" altLang="zh-CN" dirty="0" smtClean="0">
              <a:latin typeface="+mn-lt"/>
              <a:ea typeface="+mn-ea"/>
            </a:endParaRPr>
          </a:p>
          <a:p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163749" y="2260500"/>
            <a:ext cx="4836239" cy="35394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27" tIns="45714" rIns="91427" bIns="45714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b="1" dirty="0"/>
              <a:t>Method: </a:t>
            </a:r>
            <a:r>
              <a:rPr lang="en-US" altLang="zh-CN" sz="1400" dirty="0" smtClean="0"/>
              <a:t>POST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Request:</a:t>
            </a:r>
            <a:endParaRPr lang="en-US" altLang="zh-CN" sz="1400" dirty="0" smtClean="0"/>
          </a:p>
          <a:p>
            <a:pPr eaLnBrk="0"/>
            <a:r>
              <a:rPr lang="en-US" altLang="zh-CN" sz="1400" dirty="0"/>
              <a:t>https://{{IOTDAEndpoint/v5/iot/{project_id}/</a:t>
            </a:r>
            <a:r>
              <a:rPr lang="en-US" altLang="zh-CN" sz="1400" dirty="0" smtClean="0"/>
              <a:t>subscriptions</a:t>
            </a:r>
          </a:p>
          <a:p>
            <a:pPr eaLnBrk="0"/>
            <a:r>
              <a:rPr lang="en-US" altLang="zh-CN" sz="1400" b="1" dirty="0" smtClean="0"/>
              <a:t>Headers</a:t>
            </a:r>
            <a:r>
              <a:rPr lang="en-US" altLang="zh-CN" sz="1400" b="1" dirty="0"/>
              <a:t>:</a:t>
            </a:r>
          </a:p>
          <a:p>
            <a:pPr eaLnBrk="0"/>
            <a:r>
              <a:rPr lang="en-US" altLang="zh-CN" sz="1400" dirty="0"/>
              <a:t>Content-Type: application/</a:t>
            </a:r>
            <a:r>
              <a:rPr lang="en-US" altLang="zh-CN" sz="1400" dirty="0" err="1"/>
              <a:t>json</a:t>
            </a:r>
            <a:endParaRPr lang="en-US" altLang="zh-CN" sz="1400" dirty="0"/>
          </a:p>
          <a:p>
            <a:pPr eaLnBrk="0"/>
            <a:r>
              <a:rPr lang="en-US" altLang="zh-CN" sz="1400" dirty="0"/>
              <a:t>X-</a:t>
            </a:r>
            <a:r>
              <a:rPr lang="en-US" altLang="zh-CN" sz="1400" dirty="0" err="1"/>
              <a:t>Auth</a:t>
            </a:r>
            <a:r>
              <a:rPr lang="en-US" altLang="zh-CN" sz="1400" dirty="0"/>
              <a:t>-Token:{{X-</a:t>
            </a:r>
            <a:r>
              <a:rPr lang="en-US" altLang="zh-CN" sz="1400" dirty="0" err="1"/>
              <a:t>Auth</a:t>
            </a:r>
            <a:r>
              <a:rPr lang="en-US" altLang="zh-CN" sz="1400" dirty="0"/>
              <a:t>-Token</a:t>
            </a:r>
            <a:r>
              <a:rPr lang="en-US" altLang="zh-CN" sz="1400" dirty="0" smtClean="0"/>
              <a:t>}}</a:t>
            </a:r>
          </a:p>
          <a:p>
            <a:pPr eaLnBrk="0"/>
            <a:r>
              <a:rPr lang="en-US" altLang="zh-CN" sz="1400" b="1" dirty="0" smtClean="0"/>
              <a:t>Body:</a:t>
            </a:r>
          </a:p>
          <a:p>
            <a:pPr eaLnBrk="0"/>
            <a:r>
              <a:rPr lang="en-US" altLang="zh-CN" sz="1400" dirty="0"/>
              <a:t>{</a:t>
            </a:r>
          </a:p>
          <a:p>
            <a:pPr eaLnBrk="0"/>
            <a:r>
              <a:rPr lang="en-US" altLang="zh-CN" sz="1400" dirty="0"/>
              <a:t>  "subject" : {</a:t>
            </a:r>
          </a:p>
          <a:p>
            <a:pPr eaLnBrk="0"/>
            <a:r>
              <a:rPr lang="en-US" altLang="zh-CN" sz="1400" dirty="0"/>
              <a:t>    "resource" : "device",</a:t>
            </a:r>
          </a:p>
          <a:p>
            <a:pPr eaLnBrk="0"/>
            <a:r>
              <a:rPr lang="en-US" altLang="zh-CN" sz="1400" dirty="0"/>
              <a:t>    "event" : "activate"</a:t>
            </a:r>
          </a:p>
          <a:p>
            <a:pPr eaLnBrk="0"/>
            <a:r>
              <a:rPr lang="en-US" altLang="zh-CN" sz="1400" dirty="0"/>
              <a:t>  },</a:t>
            </a:r>
          </a:p>
          <a:p>
            <a:pPr eaLnBrk="0"/>
            <a:r>
              <a:rPr lang="en-US" altLang="zh-CN" sz="1400" dirty="0"/>
              <a:t>  "</a:t>
            </a:r>
            <a:r>
              <a:rPr lang="en-US" altLang="zh-CN" sz="1400" dirty="0" err="1"/>
              <a:t>callbackurl</a:t>
            </a:r>
            <a:r>
              <a:rPr lang="en-US" altLang="zh-CN" sz="1400" dirty="0"/>
              <a:t>" : "https://10.10.10.10:443/</a:t>
            </a:r>
            <a:r>
              <a:rPr lang="en-US" altLang="zh-CN" sz="1400" dirty="0" err="1"/>
              <a:t>deviceActivate</a:t>
            </a:r>
            <a:r>
              <a:rPr lang="en-US" altLang="zh-CN" sz="1400" dirty="0"/>
              <a:t>",</a:t>
            </a:r>
          </a:p>
          <a:p>
            <a:pPr eaLnBrk="0"/>
            <a:r>
              <a:rPr lang="en-US" altLang="zh-CN" sz="1400" dirty="0"/>
              <a:t>  "</a:t>
            </a:r>
            <a:r>
              <a:rPr lang="en-US" altLang="zh-CN" sz="1400" dirty="0" err="1"/>
              <a:t>app_id</a:t>
            </a:r>
            <a:r>
              <a:rPr lang="en-US" altLang="zh-CN" sz="1400" dirty="0"/>
              <a:t>" : "string",</a:t>
            </a:r>
          </a:p>
          <a:p>
            <a:pPr eaLnBrk="0"/>
            <a:r>
              <a:rPr lang="en-US" altLang="zh-CN" sz="1400" dirty="0"/>
              <a:t>  "channel" : "http"</a:t>
            </a:r>
          </a:p>
          <a:p>
            <a:pPr eaLnBrk="0"/>
            <a:r>
              <a:rPr lang="en-US" altLang="zh-CN" sz="1400" dirty="0"/>
              <a:t>}</a:t>
            </a:r>
            <a:endParaRPr lang="en-US" altLang="zh-CN" sz="1400" dirty="0" smtClean="0"/>
          </a:p>
        </p:txBody>
      </p:sp>
      <p:sp>
        <p:nvSpPr>
          <p:cNvPr id="5" name="文本框 4"/>
          <p:cNvSpPr txBox="1"/>
          <p:nvPr/>
        </p:nvSpPr>
        <p:spPr bwMode="auto">
          <a:xfrm>
            <a:off x="6232747" y="2267730"/>
            <a:ext cx="5154920" cy="26776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27" tIns="45714" rIns="91427" bIns="45714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b="1" dirty="0" smtClean="0"/>
              <a:t>Response</a:t>
            </a:r>
            <a:r>
              <a:rPr lang="zh-CN" altLang="en-US" sz="1400" b="1" dirty="0" smtClean="0"/>
              <a:t>：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Body: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"</a:t>
            </a:r>
            <a:r>
              <a:rPr lang="en-US" altLang="zh-CN" sz="1400" dirty="0" err="1"/>
              <a:t>subscription_id</a:t>
            </a:r>
            <a:r>
              <a:rPr lang="en-US" altLang="zh-CN" sz="1400" dirty="0"/>
              <a:t>" : "5bcaddda-75bf-4623-8c8d-26175c41fcca",</a:t>
            </a:r>
          </a:p>
          <a:p>
            <a:r>
              <a:rPr lang="en-US" altLang="zh-CN" sz="1400" dirty="0"/>
              <a:t>  "subject" : {</a:t>
            </a:r>
          </a:p>
          <a:p>
            <a:r>
              <a:rPr lang="en-US" altLang="zh-CN" sz="1400" dirty="0"/>
              <a:t>    "resource" : "device",</a:t>
            </a:r>
          </a:p>
          <a:p>
            <a:r>
              <a:rPr lang="en-US" altLang="zh-CN" sz="1400" dirty="0"/>
              <a:t>    "event" : "activate"</a:t>
            </a:r>
          </a:p>
          <a:p>
            <a:r>
              <a:rPr lang="en-US" altLang="zh-CN" sz="1400" dirty="0"/>
              <a:t>  },</a:t>
            </a:r>
          </a:p>
          <a:p>
            <a:r>
              <a:rPr lang="en-US" altLang="zh-CN" sz="1400" dirty="0"/>
              <a:t>  "</a:t>
            </a:r>
            <a:r>
              <a:rPr lang="en-US" altLang="zh-CN" sz="1400" dirty="0" err="1"/>
              <a:t>callbackurl</a:t>
            </a:r>
            <a:r>
              <a:rPr lang="en-US" altLang="zh-CN" sz="1400" dirty="0"/>
              <a:t>" : "https://10.10.10.10:443/</a:t>
            </a:r>
            <a:r>
              <a:rPr lang="en-US" altLang="zh-CN" sz="1400" dirty="0" err="1"/>
              <a:t>deviceActivate</a:t>
            </a:r>
            <a:r>
              <a:rPr lang="en-US" altLang="zh-CN" sz="1400" dirty="0"/>
              <a:t>",</a:t>
            </a:r>
          </a:p>
          <a:p>
            <a:r>
              <a:rPr lang="en-US" altLang="zh-CN" sz="1400" dirty="0"/>
              <a:t>  "channel" : "http"</a:t>
            </a:r>
          </a:p>
          <a:p>
            <a:r>
              <a:rPr lang="en-US" altLang="zh-CN" sz="1400" dirty="0"/>
              <a:t>}</a:t>
            </a:r>
            <a:endParaRPr lang="en-US" altLang="zh-CN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4069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</a:rPr>
              <a:t>设备激活通知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+mn-lt"/>
                <a:ea typeface="+mn-ea"/>
              </a:rPr>
              <a:t>应用服务器在物联网平台订阅了设备激活事件后（订阅的资源为</a:t>
            </a:r>
            <a:r>
              <a:rPr lang="en-US" altLang="zh-CN" sz="2000" dirty="0">
                <a:latin typeface="+mn-lt"/>
                <a:ea typeface="+mn-ea"/>
              </a:rPr>
              <a:t>device</a:t>
            </a:r>
            <a:r>
              <a:rPr lang="zh-CN" altLang="en-US" sz="2000" dirty="0">
                <a:latin typeface="+mn-lt"/>
                <a:ea typeface="+mn-ea"/>
              </a:rPr>
              <a:t>，事件为</a:t>
            </a:r>
            <a:r>
              <a:rPr lang="en-US" altLang="zh-CN" sz="2000" dirty="0">
                <a:latin typeface="+mn-lt"/>
                <a:ea typeface="+mn-ea"/>
              </a:rPr>
              <a:t>activate</a:t>
            </a:r>
            <a:r>
              <a:rPr lang="zh-CN" altLang="en-US" sz="2000" dirty="0">
                <a:latin typeface="+mn-lt"/>
                <a:ea typeface="+mn-ea"/>
              </a:rPr>
              <a:t>），当设备首次接入物联网平台并激活时，平台会向应用服务器推送通知消息。</a:t>
            </a:r>
          </a:p>
        </p:txBody>
      </p:sp>
      <p:sp>
        <p:nvSpPr>
          <p:cNvPr id="4" name="文本框 3"/>
          <p:cNvSpPr txBox="1"/>
          <p:nvPr/>
        </p:nvSpPr>
        <p:spPr bwMode="auto">
          <a:xfrm>
            <a:off x="1066801" y="2238702"/>
            <a:ext cx="4939514" cy="37856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27" tIns="45714" rIns="91427" bIns="45714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b="1" dirty="0"/>
              <a:t>Method: </a:t>
            </a:r>
            <a:r>
              <a:rPr lang="en-US" altLang="zh-CN" sz="1200" dirty="0" smtClean="0"/>
              <a:t>POST</a:t>
            </a:r>
            <a:endParaRPr lang="en-US" altLang="zh-CN" sz="1200" b="1" dirty="0" smtClean="0"/>
          </a:p>
          <a:p>
            <a:r>
              <a:rPr lang="en-US" altLang="zh-CN" sz="1200" b="1" dirty="0" smtClean="0"/>
              <a:t>Request:</a:t>
            </a:r>
            <a:endParaRPr lang="en-US" altLang="zh-CN" sz="1200" dirty="0" smtClean="0"/>
          </a:p>
          <a:p>
            <a:pPr eaLnBrk="0"/>
            <a:r>
              <a:rPr lang="en-US" altLang="zh-CN" sz="1200" dirty="0"/>
              <a:t>https://10.10.10.10:443/deviceActivate </a:t>
            </a:r>
            <a:endParaRPr lang="en-US" altLang="zh-CN" sz="1200" dirty="0" smtClean="0"/>
          </a:p>
          <a:p>
            <a:pPr eaLnBrk="0"/>
            <a:r>
              <a:rPr lang="en-US" altLang="zh-CN" sz="1200" b="1" dirty="0" smtClean="0"/>
              <a:t>Headers</a:t>
            </a:r>
            <a:r>
              <a:rPr lang="en-US" altLang="zh-CN" sz="1200" b="1" dirty="0"/>
              <a:t>:</a:t>
            </a:r>
          </a:p>
          <a:p>
            <a:pPr eaLnBrk="0"/>
            <a:r>
              <a:rPr lang="en-US" altLang="zh-CN" sz="1200" dirty="0"/>
              <a:t>Content-Type: application/</a:t>
            </a:r>
            <a:r>
              <a:rPr lang="en-US" altLang="zh-CN" sz="1200" dirty="0" err="1"/>
              <a:t>json</a:t>
            </a:r>
            <a:endParaRPr lang="en-US" altLang="zh-CN" sz="1200" dirty="0"/>
          </a:p>
          <a:p>
            <a:pPr eaLnBrk="0"/>
            <a:r>
              <a:rPr lang="en-US" altLang="zh-CN" sz="1200" dirty="0"/>
              <a:t>X-</a:t>
            </a:r>
            <a:r>
              <a:rPr lang="en-US" altLang="zh-CN" sz="1200" dirty="0" err="1"/>
              <a:t>Auth</a:t>
            </a:r>
            <a:r>
              <a:rPr lang="en-US" altLang="zh-CN" sz="1200" dirty="0"/>
              <a:t>-Token:{{X-</a:t>
            </a:r>
            <a:r>
              <a:rPr lang="en-US" altLang="zh-CN" sz="1200" dirty="0" err="1"/>
              <a:t>Auth</a:t>
            </a:r>
            <a:r>
              <a:rPr lang="en-US" altLang="zh-CN" sz="1200" dirty="0"/>
              <a:t>-Token</a:t>
            </a:r>
            <a:r>
              <a:rPr lang="en-US" altLang="zh-CN" sz="1200" dirty="0" smtClean="0"/>
              <a:t>}}</a:t>
            </a:r>
          </a:p>
          <a:p>
            <a:pPr eaLnBrk="0"/>
            <a:r>
              <a:rPr lang="en-US" altLang="zh-CN" sz="1200" b="1" dirty="0" smtClean="0"/>
              <a:t>Body:</a:t>
            </a:r>
          </a:p>
          <a:p>
            <a:pPr eaLnBrk="0"/>
            <a:r>
              <a:rPr lang="en-US" altLang="zh-CN" sz="1200" dirty="0"/>
              <a:t>{</a:t>
            </a:r>
          </a:p>
          <a:p>
            <a:pPr eaLnBrk="0"/>
            <a:r>
              <a:rPr lang="en-US" altLang="zh-CN" sz="1200" dirty="0"/>
              <a:t>  "resource" : </a:t>
            </a:r>
            <a:r>
              <a:rPr lang="en-US" altLang="zh-CN" sz="1200" dirty="0" smtClean="0"/>
              <a:t>“device",</a:t>
            </a:r>
            <a:endParaRPr lang="en-US" altLang="zh-CN" sz="1200" dirty="0"/>
          </a:p>
          <a:p>
            <a:pPr eaLnBrk="0"/>
            <a:r>
              <a:rPr lang="en-US" altLang="zh-CN" sz="1200" dirty="0"/>
              <a:t>  "event" : </a:t>
            </a:r>
            <a:r>
              <a:rPr lang="en-US" altLang="zh-CN" sz="1200" dirty="0" smtClean="0"/>
              <a:t>“activate",</a:t>
            </a:r>
            <a:endParaRPr lang="en-US" altLang="zh-CN" sz="1200" dirty="0"/>
          </a:p>
          <a:p>
            <a:pPr eaLnBrk="0"/>
            <a:r>
              <a:rPr lang="en-US" altLang="zh-CN" sz="1200" dirty="0"/>
              <a:t>  "</a:t>
            </a:r>
            <a:r>
              <a:rPr lang="en-US" altLang="zh-CN" sz="1200" dirty="0" err="1"/>
              <a:t>notify_data</a:t>
            </a:r>
            <a:r>
              <a:rPr lang="en-US" altLang="zh-CN" sz="1200" dirty="0"/>
              <a:t>" : {</a:t>
            </a:r>
          </a:p>
          <a:p>
            <a:pPr eaLnBrk="0"/>
            <a:r>
              <a:rPr lang="en-US" altLang="zh-CN" sz="1200" dirty="0"/>
              <a:t>    "device_name" : "dianadevice",</a:t>
            </a:r>
          </a:p>
          <a:p>
            <a:pPr eaLnBrk="0"/>
            <a:r>
              <a:rPr lang="en-US" altLang="zh-CN" sz="1200" dirty="0"/>
              <a:t>    "</a:t>
            </a:r>
            <a:r>
              <a:rPr lang="en-US" altLang="zh-CN" sz="1200" dirty="0" err="1"/>
              <a:t>node_type</a:t>
            </a:r>
            <a:r>
              <a:rPr lang="en-US" altLang="zh-CN" sz="1200" dirty="0"/>
              <a:t>" : "ENDPOINT",</a:t>
            </a:r>
          </a:p>
          <a:p>
            <a:pPr eaLnBrk="0"/>
            <a:r>
              <a:rPr lang="en-US" altLang="zh-CN" sz="1200" dirty="0"/>
              <a:t>    "</a:t>
            </a:r>
            <a:r>
              <a:rPr lang="en-US" altLang="zh-CN" sz="1200" dirty="0" err="1"/>
              <a:t>device_id</a:t>
            </a:r>
            <a:r>
              <a:rPr lang="en-US" altLang="zh-CN" sz="1200" dirty="0"/>
              <a:t>" : "d4922d8a-6c8e-4396-852c-164aefa6638f",</a:t>
            </a:r>
          </a:p>
          <a:p>
            <a:pPr eaLnBrk="0"/>
            <a:r>
              <a:rPr lang="en-US" altLang="zh-CN" sz="1200" dirty="0"/>
              <a:t>    "description" : "watermeter device",</a:t>
            </a:r>
          </a:p>
          <a:p>
            <a:pPr eaLnBrk="0"/>
            <a:r>
              <a:rPr lang="en-US" altLang="zh-CN" sz="1200" dirty="0"/>
              <a:t>    "</a:t>
            </a:r>
            <a:r>
              <a:rPr lang="en-US" altLang="zh-CN" sz="1200" dirty="0" err="1"/>
              <a:t>product_info</a:t>
            </a:r>
            <a:r>
              <a:rPr lang="en-US" altLang="zh-CN" sz="1200" dirty="0"/>
              <a:t>" : {</a:t>
            </a:r>
          </a:p>
          <a:p>
            <a:pPr eaLnBrk="0"/>
            <a:r>
              <a:rPr lang="en-US" altLang="zh-CN" sz="1200" dirty="0"/>
              <a:t>      "</a:t>
            </a:r>
            <a:r>
              <a:rPr lang="en-US" altLang="zh-CN" sz="1200" dirty="0" err="1"/>
              <a:t>protocol_type</a:t>
            </a:r>
            <a:r>
              <a:rPr lang="en-US" altLang="zh-CN" sz="1200" dirty="0"/>
              <a:t>" : "</a:t>
            </a:r>
            <a:r>
              <a:rPr lang="en-US" altLang="zh-CN" sz="1200" dirty="0" err="1"/>
              <a:t>CoAP</a:t>
            </a:r>
            <a:r>
              <a:rPr lang="en-US" altLang="zh-CN" sz="1200" dirty="0" smtClean="0"/>
              <a:t>",</a:t>
            </a:r>
          </a:p>
          <a:p>
            <a:pPr eaLnBrk="0"/>
            <a:r>
              <a:rPr lang="en-US" altLang="zh-CN" sz="1200" dirty="0"/>
              <a:t> </a:t>
            </a:r>
            <a:r>
              <a:rPr lang="en-US" altLang="zh-CN" sz="1200" dirty="0" smtClean="0"/>
              <a:t>      ……</a:t>
            </a:r>
            <a:endParaRPr lang="en-US" altLang="zh-CN" sz="1200" dirty="0"/>
          </a:p>
          <a:p>
            <a:pPr eaLnBrk="0"/>
            <a:r>
              <a:rPr lang="en-US" altLang="zh-CN" sz="1200" dirty="0" smtClean="0"/>
              <a:t>},</a:t>
            </a:r>
            <a:endParaRPr lang="en-US" altLang="zh-CN" sz="1200" dirty="0"/>
          </a:p>
          <a:p>
            <a:pPr eaLnBrk="0"/>
            <a:r>
              <a:rPr lang="en-US" altLang="zh-CN" sz="1200" dirty="0" smtClean="0"/>
              <a:t>}</a:t>
            </a:r>
          </a:p>
        </p:txBody>
      </p:sp>
      <p:sp>
        <p:nvSpPr>
          <p:cNvPr id="5" name="文本框 4"/>
          <p:cNvSpPr txBox="1"/>
          <p:nvPr/>
        </p:nvSpPr>
        <p:spPr bwMode="auto">
          <a:xfrm>
            <a:off x="6264727" y="2244371"/>
            <a:ext cx="4977879" cy="5232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27" tIns="45714" rIns="91427" bIns="45714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b="1" dirty="0" smtClean="0"/>
              <a:t>Response</a:t>
            </a:r>
            <a:r>
              <a:rPr lang="zh-CN" altLang="en-US" sz="1400" b="1" dirty="0" smtClean="0"/>
              <a:t>：</a:t>
            </a:r>
            <a:endParaRPr lang="en-US" altLang="zh-CN" sz="1400" b="1" dirty="0" smtClean="0"/>
          </a:p>
          <a:p>
            <a:r>
              <a:rPr lang="en-US" altLang="zh-CN" sz="1400" b="1" dirty="0"/>
              <a:t>Status Code: 200 OK</a:t>
            </a:r>
            <a:endParaRPr lang="en-US" altLang="zh-CN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6662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</a:rPr>
              <a:t>设备数据变化通知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应用服务器在物联网平台订阅了设备数据变化事件后（订阅的资源为</a:t>
            </a:r>
            <a:r>
              <a:rPr lang="en-US" altLang="zh-CN" dirty="0" err="1">
                <a:latin typeface="+mn-lt"/>
                <a:ea typeface="+mn-ea"/>
              </a:rPr>
              <a:t>device.data</a:t>
            </a:r>
            <a:r>
              <a:rPr lang="zh-CN" altLang="en-US" dirty="0">
                <a:latin typeface="+mn-lt"/>
                <a:ea typeface="+mn-ea"/>
              </a:rPr>
              <a:t>，事件为</a:t>
            </a:r>
            <a:r>
              <a:rPr lang="en-US" altLang="zh-CN" dirty="0">
                <a:latin typeface="+mn-lt"/>
                <a:ea typeface="+mn-ea"/>
              </a:rPr>
              <a:t>update</a:t>
            </a:r>
            <a:r>
              <a:rPr lang="zh-CN" altLang="en-US" dirty="0">
                <a:latin typeface="+mn-lt"/>
                <a:ea typeface="+mn-ea"/>
              </a:rPr>
              <a:t>），当设备上报数据时，平台会向应用服务器推送通知消息。</a:t>
            </a:r>
          </a:p>
        </p:txBody>
      </p:sp>
      <p:sp>
        <p:nvSpPr>
          <p:cNvPr id="4" name="文本框 3"/>
          <p:cNvSpPr txBox="1"/>
          <p:nvPr/>
        </p:nvSpPr>
        <p:spPr bwMode="auto">
          <a:xfrm>
            <a:off x="771621" y="2138136"/>
            <a:ext cx="5324379" cy="397030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27" tIns="45714" rIns="91427" bIns="45714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b="1" dirty="0"/>
              <a:t>Method: </a:t>
            </a:r>
            <a:r>
              <a:rPr lang="en-US" altLang="zh-CN" sz="1200" dirty="0" smtClean="0"/>
              <a:t>POST</a:t>
            </a:r>
            <a:endParaRPr lang="en-US" altLang="zh-CN" sz="1200" b="1" dirty="0" smtClean="0"/>
          </a:p>
          <a:p>
            <a:r>
              <a:rPr lang="en-US" altLang="zh-CN" sz="1200" b="1" dirty="0" smtClean="0"/>
              <a:t>Request:</a:t>
            </a:r>
            <a:endParaRPr lang="en-US" altLang="zh-CN" sz="1200" dirty="0" smtClean="0"/>
          </a:p>
          <a:p>
            <a:pPr eaLnBrk="0"/>
            <a:r>
              <a:rPr lang="en-US" altLang="zh-CN" sz="1200" dirty="0"/>
              <a:t>https://10.10.10.10:443/deviceActivate </a:t>
            </a:r>
            <a:endParaRPr lang="en-US" altLang="zh-CN" sz="1200" dirty="0" smtClean="0"/>
          </a:p>
          <a:p>
            <a:pPr eaLnBrk="0"/>
            <a:r>
              <a:rPr lang="en-US" altLang="zh-CN" sz="1200" b="1" dirty="0" smtClean="0"/>
              <a:t>Headers</a:t>
            </a:r>
            <a:r>
              <a:rPr lang="en-US" altLang="zh-CN" sz="1200" b="1" dirty="0"/>
              <a:t>:</a:t>
            </a:r>
          </a:p>
          <a:p>
            <a:pPr eaLnBrk="0"/>
            <a:r>
              <a:rPr lang="en-US" altLang="zh-CN" sz="1200" dirty="0"/>
              <a:t>Content-Type: application/</a:t>
            </a:r>
            <a:r>
              <a:rPr lang="en-US" altLang="zh-CN" sz="1200" dirty="0" err="1"/>
              <a:t>json</a:t>
            </a:r>
            <a:endParaRPr lang="en-US" altLang="zh-CN" sz="1200" dirty="0"/>
          </a:p>
          <a:p>
            <a:pPr eaLnBrk="0"/>
            <a:r>
              <a:rPr lang="en-US" altLang="zh-CN" sz="1200" dirty="0"/>
              <a:t>X-</a:t>
            </a:r>
            <a:r>
              <a:rPr lang="en-US" altLang="zh-CN" sz="1200" dirty="0" err="1"/>
              <a:t>Auth</a:t>
            </a:r>
            <a:r>
              <a:rPr lang="en-US" altLang="zh-CN" sz="1200" dirty="0"/>
              <a:t>-Token:{{X-</a:t>
            </a:r>
            <a:r>
              <a:rPr lang="en-US" altLang="zh-CN" sz="1200" dirty="0" err="1"/>
              <a:t>Auth</a:t>
            </a:r>
            <a:r>
              <a:rPr lang="en-US" altLang="zh-CN" sz="1200" dirty="0"/>
              <a:t>-Token</a:t>
            </a:r>
            <a:r>
              <a:rPr lang="en-US" altLang="zh-CN" sz="1200" dirty="0" smtClean="0"/>
              <a:t>}}</a:t>
            </a:r>
          </a:p>
          <a:p>
            <a:pPr eaLnBrk="0"/>
            <a:r>
              <a:rPr lang="en-US" altLang="zh-CN" sz="1200" b="1" dirty="0" smtClean="0"/>
              <a:t>Body:</a:t>
            </a:r>
          </a:p>
          <a:p>
            <a:pPr eaLnBrk="0"/>
            <a:r>
              <a:rPr lang="en-US" altLang="zh-CN" sz="1200" dirty="0"/>
              <a:t>{</a:t>
            </a:r>
          </a:p>
          <a:p>
            <a:pPr eaLnBrk="0"/>
            <a:r>
              <a:rPr lang="en-US" altLang="zh-CN" sz="1200" dirty="0"/>
              <a:t>  "resource" : "</a:t>
            </a:r>
            <a:r>
              <a:rPr lang="en-US" altLang="zh-CN" sz="1200" dirty="0" err="1"/>
              <a:t>device.data</a:t>
            </a:r>
            <a:r>
              <a:rPr lang="en-US" altLang="zh-CN" sz="1200" dirty="0"/>
              <a:t>",</a:t>
            </a:r>
          </a:p>
          <a:p>
            <a:pPr eaLnBrk="0"/>
            <a:r>
              <a:rPr lang="en-US" altLang="zh-CN" sz="1200" dirty="0"/>
              <a:t>  "event" : "update",</a:t>
            </a:r>
          </a:p>
          <a:p>
            <a:pPr eaLnBrk="0"/>
            <a:r>
              <a:rPr lang="en-US" altLang="zh-CN" sz="1200" dirty="0"/>
              <a:t>  "</a:t>
            </a:r>
            <a:r>
              <a:rPr lang="en-US" altLang="zh-CN" sz="1200" dirty="0" err="1"/>
              <a:t>notify_data</a:t>
            </a:r>
            <a:r>
              <a:rPr lang="en-US" altLang="zh-CN" sz="1200" dirty="0"/>
              <a:t>" : {</a:t>
            </a:r>
          </a:p>
          <a:p>
            <a:pPr eaLnBrk="0"/>
            <a:r>
              <a:rPr lang="en-US" altLang="zh-CN" sz="1200" dirty="0"/>
              <a:t>    "</a:t>
            </a:r>
            <a:r>
              <a:rPr lang="en-US" altLang="zh-CN" sz="1200" dirty="0" err="1"/>
              <a:t>device_id</a:t>
            </a:r>
            <a:r>
              <a:rPr lang="en-US" altLang="zh-CN" sz="1200" dirty="0"/>
              <a:t>" : </a:t>
            </a:r>
            <a:r>
              <a:rPr lang="en-US" altLang="zh-CN" sz="1200" dirty="0" smtClean="0"/>
              <a:t>"</a:t>
            </a:r>
            <a:r>
              <a:rPr lang="en-US" altLang="zh-CN" sz="1200" dirty="0"/>
              <a:t> 5e8456df536e0502ec6204d0_ABC123456789 </a:t>
            </a:r>
            <a:r>
              <a:rPr lang="en-US" altLang="zh-CN" sz="1200" dirty="0" smtClean="0"/>
              <a:t>",</a:t>
            </a:r>
          </a:p>
          <a:p>
            <a:pPr eaLnBrk="0"/>
            <a:r>
              <a:rPr lang="en-US" altLang="zh-CN" sz="1200" dirty="0" smtClean="0"/>
              <a:t>"</a:t>
            </a:r>
            <a:r>
              <a:rPr lang="en-US" altLang="zh-CN" sz="1200" dirty="0"/>
              <a:t>services" : [ {</a:t>
            </a:r>
          </a:p>
          <a:p>
            <a:pPr eaLnBrk="0"/>
            <a:r>
              <a:rPr lang="en-US" altLang="zh-CN" sz="1200" dirty="0"/>
              <a:t>      "data" : "</a:t>
            </a:r>
            <a:r>
              <a:rPr lang="en-US" altLang="zh-CN" sz="1200" dirty="0" err="1"/>
              <a:t>objectnode</a:t>
            </a:r>
            <a:r>
              <a:rPr lang="en-US" altLang="zh-CN" sz="1200" dirty="0"/>
              <a:t>",</a:t>
            </a:r>
          </a:p>
          <a:p>
            <a:pPr eaLnBrk="0"/>
            <a:r>
              <a:rPr lang="en-US" altLang="zh-CN" sz="1200" dirty="0"/>
              <a:t>      "</a:t>
            </a:r>
            <a:r>
              <a:rPr lang="en-US" altLang="zh-CN" sz="1200" dirty="0" err="1"/>
              <a:t>service_id</a:t>
            </a:r>
            <a:r>
              <a:rPr lang="en-US" altLang="zh-CN" sz="1200" dirty="0"/>
              <a:t>" : "string",</a:t>
            </a:r>
          </a:p>
          <a:p>
            <a:pPr eaLnBrk="0"/>
            <a:r>
              <a:rPr lang="en-US" altLang="zh-CN" sz="1200" dirty="0"/>
              <a:t>      "</a:t>
            </a:r>
            <a:r>
              <a:rPr lang="en-US" altLang="zh-CN" sz="1200" dirty="0" err="1"/>
              <a:t>event_time</a:t>
            </a:r>
            <a:r>
              <a:rPr lang="en-US" altLang="zh-CN" sz="1200" dirty="0"/>
              <a:t>" : </a:t>
            </a:r>
            <a:r>
              <a:rPr lang="en-US" altLang="zh-CN" sz="1200" dirty="0" smtClean="0"/>
              <a:t>"</a:t>
            </a:r>
            <a:r>
              <a:rPr lang="en-US" altLang="zh-CN" sz="1200" dirty="0"/>
              <a:t>20151212T121212Z</a:t>
            </a:r>
            <a:r>
              <a:rPr lang="en-US" altLang="zh-CN" sz="1200" dirty="0" smtClean="0"/>
              <a:t>"</a:t>
            </a:r>
            <a:endParaRPr lang="en-US" altLang="zh-CN" sz="1200" dirty="0"/>
          </a:p>
          <a:p>
            <a:pPr eaLnBrk="0"/>
            <a:r>
              <a:rPr lang="en-US" altLang="zh-CN" sz="1200" dirty="0"/>
              <a:t>    } ],</a:t>
            </a:r>
          </a:p>
          <a:p>
            <a:pPr eaLnBrk="0"/>
            <a:r>
              <a:rPr lang="en-US" altLang="zh-CN" sz="1200" dirty="0"/>
              <a:t>    "</a:t>
            </a:r>
            <a:r>
              <a:rPr lang="en-US" altLang="zh-CN" sz="1200" dirty="0" err="1"/>
              <a:t>request_id</a:t>
            </a:r>
            <a:r>
              <a:rPr lang="en-US" altLang="zh-CN" sz="1200" dirty="0"/>
              <a:t>" : "string",</a:t>
            </a:r>
          </a:p>
          <a:p>
            <a:pPr eaLnBrk="0"/>
            <a:r>
              <a:rPr lang="en-US" altLang="zh-CN" sz="1200" dirty="0"/>
              <a:t>    "</a:t>
            </a:r>
            <a:r>
              <a:rPr lang="en-US" altLang="zh-CN" sz="1200" dirty="0" err="1"/>
              <a:t>gateway_id</a:t>
            </a:r>
            <a:r>
              <a:rPr lang="en-US" altLang="zh-CN" sz="1200" dirty="0"/>
              <a:t>" : </a:t>
            </a:r>
            <a:r>
              <a:rPr lang="en-US" altLang="zh-CN" sz="1200" dirty="0" smtClean="0"/>
              <a:t>“</a:t>
            </a:r>
            <a:r>
              <a:rPr lang="en-US" altLang="zh-CN" sz="1200" dirty="0"/>
              <a:t>5e8456df536e0502ec6204d0_ABC123456789 </a:t>
            </a:r>
            <a:r>
              <a:rPr lang="en-US" altLang="zh-CN" sz="1200" dirty="0" smtClean="0"/>
              <a:t>"</a:t>
            </a:r>
            <a:endParaRPr lang="en-US" altLang="zh-CN" sz="1200" dirty="0"/>
          </a:p>
          <a:p>
            <a:pPr eaLnBrk="0"/>
            <a:r>
              <a:rPr lang="en-US" altLang="zh-CN" sz="1200" dirty="0"/>
              <a:t>  }</a:t>
            </a:r>
          </a:p>
          <a:p>
            <a:pPr eaLnBrk="0"/>
            <a:r>
              <a:rPr lang="en-US" altLang="zh-CN" sz="1200" dirty="0"/>
              <a:t>}</a:t>
            </a:r>
            <a:endParaRPr lang="en-US" altLang="zh-CN" sz="1200" dirty="0" smtClean="0"/>
          </a:p>
        </p:txBody>
      </p:sp>
      <p:sp>
        <p:nvSpPr>
          <p:cNvPr id="5" name="文本框 4"/>
          <p:cNvSpPr txBox="1"/>
          <p:nvPr/>
        </p:nvSpPr>
        <p:spPr bwMode="auto">
          <a:xfrm>
            <a:off x="6378810" y="2146388"/>
            <a:ext cx="4977879" cy="5232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27" tIns="45714" rIns="91427" bIns="45714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b="1" dirty="0" smtClean="0"/>
              <a:t>Response</a:t>
            </a:r>
            <a:r>
              <a:rPr lang="zh-CN" altLang="en-US" sz="1400" b="1" dirty="0" smtClean="0"/>
              <a:t>：</a:t>
            </a:r>
            <a:endParaRPr lang="en-US" altLang="zh-CN" sz="1400" b="1" dirty="0" smtClean="0"/>
          </a:p>
          <a:p>
            <a:r>
              <a:rPr lang="en-US" altLang="zh-CN" sz="1400" b="1" dirty="0"/>
              <a:t>Status Code: 200 OK</a:t>
            </a:r>
            <a:endParaRPr lang="en-US" altLang="zh-CN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9918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 smtClean="0">
                <a:latin typeface="+mn-lt"/>
                <a:ea typeface="+mn-ea"/>
              </a:rPr>
              <a:t>整体</a:t>
            </a:r>
            <a:r>
              <a:rPr lang="zh-CN" altLang="en-US" b="1" smtClean="0">
                <a:latin typeface="+mn-lt"/>
                <a:ea typeface="+mn-ea"/>
              </a:rPr>
              <a:t>方案介绍</a:t>
            </a:r>
            <a:endParaRPr lang="en-US" altLang="zh-CN" b="1" smtClean="0">
              <a:latin typeface="+mn-lt"/>
              <a:ea typeface="+mn-ea"/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什么是产品模型？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什么是编解码插件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？</a:t>
            </a:r>
            <a:endParaRPr lang="en-US" altLang="zh-CN" b="1" smtClean="0">
              <a:latin typeface="+mn-lt"/>
              <a:ea typeface="+mn-ea"/>
            </a:endParaRPr>
          </a:p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北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向业务服务开发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北向接入机制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北向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API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介绍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521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</a:rPr>
              <a:t>设备消息变更通知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31837" y="1052513"/>
            <a:ext cx="10728326" cy="4879805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应用服务器在物联网平台订阅了消息状态变化事件后（订阅的资源为</a:t>
            </a:r>
            <a:r>
              <a:rPr lang="en-US" altLang="zh-CN" dirty="0" err="1">
                <a:latin typeface="+mn-lt"/>
                <a:ea typeface="+mn-ea"/>
              </a:rPr>
              <a:t>device.message.status</a:t>
            </a:r>
            <a:r>
              <a:rPr lang="zh-CN" altLang="en-US" dirty="0">
                <a:latin typeface="+mn-lt"/>
                <a:ea typeface="+mn-ea"/>
              </a:rPr>
              <a:t>，事件为</a:t>
            </a:r>
            <a:r>
              <a:rPr lang="en-US" altLang="zh-CN" dirty="0">
                <a:latin typeface="+mn-lt"/>
                <a:ea typeface="+mn-ea"/>
              </a:rPr>
              <a:t>update</a:t>
            </a:r>
            <a:r>
              <a:rPr lang="zh-CN" altLang="en-US" dirty="0">
                <a:latin typeface="+mn-lt"/>
                <a:ea typeface="+mn-ea"/>
              </a:rPr>
              <a:t>），当消息状态变更时，平台会向应用服务器推送通知消息。</a:t>
            </a:r>
          </a:p>
        </p:txBody>
      </p:sp>
      <p:sp>
        <p:nvSpPr>
          <p:cNvPr id="4" name="文本框 3"/>
          <p:cNvSpPr txBox="1"/>
          <p:nvPr/>
        </p:nvSpPr>
        <p:spPr bwMode="auto">
          <a:xfrm>
            <a:off x="812800" y="2691997"/>
            <a:ext cx="5212555" cy="34163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27" tIns="45714" rIns="91427" bIns="45714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b="1" dirty="0"/>
              <a:t>Method: </a:t>
            </a:r>
            <a:r>
              <a:rPr lang="en-US" altLang="zh-CN" sz="1200" dirty="0" smtClean="0"/>
              <a:t>POST</a:t>
            </a:r>
            <a:endParaRPr lang="en-US" altLang="zh-CN" sz="1200" b="1" dirty="0" smtClean="0"/>
          </a:p>
          <a:p>
            <a:r>
              <a:rPr lang="en-US" altLang="zh-CN" sz="1200" b="1" dirty="0" smtClean="0"/>
              <a:t>Request:</a:t>
            </a:r>
            <a:endParaRPr lang="en-US" altLang="zh-CN" sz="1200" dirty="0" smtClean="0"/>
          </a:p>
          <a:p>
            <a:pPr eaLnBrk="0"/>
            <a:r>
              <a:rPr lang="en-US" altLang="zh-CN" sz="1200" dirty="0"/>
              <a:t>https://10.10.10.10:443/deviceActivate </a:t>
            </a:r>
            <a:endParaRPr lang="en-US" altLang="zh-CN" sz="1200" dirty="0" smtClean="0"/>
          </a:p>
          <a:p>
            <a:pPr eaLnBrk="0"/>
            <a:r>
              <a:rPr lang="en-US" altLang="zh-CN" sz="1200" b="1" dirty="0" smtClean="0"/>
              <a:t>Headers</a:t>
            </a:r>
            <a:r>
              <a:rPr lang="en-US" altLang="zh-CN" sz="1200" b="1" dirty="0"/>
              <a:t>:</a:t>
            </a:r>
          </a:p>
          <a:p>
            <a:pPr eaLnBrk="0"/>
            <a:r>
              <a:rPr lang="en-US" altLang="zh-CN" sz="1200" dirty="0"/>
              <a:t>Content-Type: application/</a:t>
            </a:r>
            <a:r>
              <a:rPr lang="en-US" altLang="zh-CN" sz="1200" dirty="0" err="1"/>
              <a:t>json</a:t>
            </a:r>
            <a:endParaRPr lang="en-US" altLang="zh-CN" sz="1200" dirty="0"/>
          </a:p>
          <a:p>
            <a:pPr eaLnBrk="0"/>
            <a:r>
              <a:rPr lang="en-US" altLang="zh-CN" sz="1200" dirty="0"/>
              <a:t>X-</a:t>
            </a:r>
            <a:r>
              <a:rPr lang="en-US" altLang="zh-CN" sz="1200" dirty="0" err="1"/>
              <a:t>Auth</a:t>
            </a:r>
            <a:r>
              <a:rPr lang="en-US" altLang="zh-CN" sz="1200" dirty="0"/>
              <a:t>-Token:{{X-</a:t>
            </a:r>
            <a:r>
              <a:rPr lang="en-US" altLang="zh-CN" sz="1200" dirty="0" err="1"/>
              <a:t>Auth</a:t>
            </a:r>
            <a:r>
              <a:rPr lang="en-US" altLang="zh-CN" sz="1200" dirty="0"/>
              <a:t>-Token</a:t>
            </a:r>
            <a:r>
              <a:rPr lang="en-US" altLang="zh-CN" sz="1200" dirty="0" smtClean="0"/>
              <a:t>}}</a:t>
            </a:r>
          </a:p>
          <a:p>
            <a:pPr eaLnBrk="0"/>
            <a:r>
              <a:rPr lang="en-US" altLang="zh-CN" sz="1200" b="1" dirty="0" smtClean="0"/>
              <a:t>Body:</a:t>
            </a:r>
          </a:p>
          <a:p>
            <a:pPr eaLnBrk="0"/>
            <a:r>
              <a:rPr lang="en-US" altLang="zh-CN" sz="1200" dirty="0"/>
              <a:t>{</a:t>
            </a:r>
          </a:p>
          <a:p>
            <a:pPr eaLnBrk="0"/>
            <a:r>
              <a:rPr lang="en-US" altLang="zh-CN" sz="1200" dirty="0"/>
              <a:t>  "resource" : </a:t>
            </a:r>
            <a:r>
              <a:rPr lang="en-US" altLang="zh-CN" sz="1200" dirty="0" smtClean="0"/>
              <a:t>"</a:t>
            </a:r>
            <a:r>
              <a:rPr lang="en-US" altLang="zh-CN" sz="1200" dirty="0"/>
              <a:t> </a:t>
            </a:r>
            <a:r>
              <a:rPr lang="en-US" altLang="zh-CN" sz="1200" dirty="0" err="1"/>
              <a:t>device.message.status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",</a:t>
            </a:r>
            <a:endParaRPr lang="en-US" altLang="zh-CN" sz="1200" dirty="0"/>
          </a:p>
          <a:p>
            <a:pPr eaLnBrk="0"/>
            <a:r>
              <a:rPr lang="en-US" altLang="zh-CN" sz="1200" dirty="0"/>
              <a:t>  "event" : </a:t>
            </a:r>
            <a:r>
              <a:rPr lang="en-US" altLang="zh-CN" sz="1200" dirty="0" smtClean="0"/>
              <a:t>“update",</a:t>
            </a:r>
            <a:endParaRPr lang="en-US" altLang="zh-CN" sz="1200" dirty="0"/>
          </a:p>
          <a:p>
            <a:pPr eaLnBrk="0"/>
            <a:r>
              <a:rPr lang="en-US" altLang="zh-CN" sz="1200" dirty="0"/>
              <a:t>  "</a:t>
            </a:r>
            <a:r>
              <a:rPr lang="en-US" altLang="zh-CN" sz="1200" dirty="0" err="1"/>
              <a:t>notify_data</a:t>
            </a:r>
            <a:r>
              <a:rPr lang="en-US" altLang="zh-CN" sz="1200" dirty="0"/>
              <a:t>" : {</a:t>
            </a:r>
          </a:p>
          <a:p>
            <a:pPr eaLnBrk="0"/>
            <a:r>
              <a:rPr lang="en-US" altLang="zh-CN" sz="1200" dirty="0"/>
              <a:t>    "</a:t>
            </a:r>
            <a:r>
              <a:rPr lang="en-US" altLang="zh-CN" sz="1200" dirty="0" err="1"/>
              <a:t>device_id</a:t>
            </a:r>
            <a:r>
              <a:rPr lang="en-US" altLang="zh-CN" sz="1200" dirty="0"/>
              <a:t>" : "string",</a:t>
            </a:r>
          </a:p>
          <a:p>
            <a:pPr eaLnBrk="0"/>
            <a:r>
              <a:rPr lang="en-US" altLang="zh-CN" sz="1200" dirty="0"/>
              <a:t>    "name" : "string",</a:t>
            </a:r>
          </a:p>
          <a:p>
            <a:pPr eaLnBrk="0"/>
            <a:r>
              <a:rPr lang="en-US" altLang="zh-CN" sz="1200" dirty="0"/>
              <a:t>    "</a:t>
            </a:r>
            <a:r>
              <a:rPr lang="en-US" altLang="zh-CN" sz="1200" dirty="0" err="1"/>
              <a:t>message_id</a:t>
            </a:r>
            <a:r>
              <a:rPr lang="en-US" altLang="zh-CN" sz="1200" dirty="0"/>
              <a:t>" : "string",</a:t>
            </a:r>
          </a:p>
          <a:p>
            <a:pPr eaLnBrk="0"/>
            <a:r>
              <a:rPr lang="en-US" altLang="zh-CN" sz="1200" dirty="0"/>
              <a:t>    "status" : "string",</a:t>
            </a:r>
          </a:p>
          <a:p>
            <a:pPr eaLnBrk="0"/>
            <a:r>
              <a:rPr lang="en-US" altLang="zh-CN" sz="1200" dirty="0"/>
              <a:t>    "timestamp" : "string"</a:t>
            </a:r>
          </a:p>
          <a:p>
            <a:pPr eaLnBrk="0"/>
            <a:r>
              <a:rPr lang="en-US" altLang="zh-CN" sz="1200" dirty="0"/>
              <a:t>  }</a:t>
            </a:r>
          </a:p>
          <a:p>
            <a:pPr eaLnBrk="0"/>
            <a:r>
              <a:rPr lang="en-US" altLang="zh-CN" sz="1200" dirty="0"/>
              <a:t>}</a:t>
            </a:r>
            <a:endParaRPr lang="en-US" altLang="zh-CN" sz="1200" dirty="0" smtClean="0"/>
          </a:p>
        </p:txBody>
      </p:sp>
      <p:sp>
        <p:nvSpPr>
          <p:cNvPr id="5" name="文本框 4"/>
          <p:cNvSpPr txBox="1"/>
          <p:nvPr/>
        </p:nvSpPr>
        <p:spPr bwMode="auto">
          <a:xfrm>
            <a:off x="6441020" y="2691997"/>
            <a:ext cx="4977879" cy="5232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27" tIns="45714" rIns="91427" bIns="45714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b="1" dirty="0" smtClean="0"/>
              <a:t>Response</a:t>
            </a:r>
            <a:r>
              <a:rPr lang="zh-CN" altLang="en-US" sz="1400" b="1" dirty="0" smtClean="0"/>
              <a:t>：</a:t>
            </a:r>
            <a:endParaRPr lang="en-US" altLang="zh-CN" sz="1400" b="1" dirty="0" smtClean="0"/>
          </a:p>
          <a:p>
            <a:r>
              <a:rPr lang="en-US" altLang="zh-CN" sz="1400" b="1" dirty="0"/>
              <a:t>Status Code: 200 OK</a:t>
            </a:r>
            <a:endParaRPr lang="en-US" altLang="zh-CN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30717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</a:rPr>
              <a:t>RESTful</a:t>
            </a:r>
            <a:r>
              <a:rPr lang="zh-CN" altLang="en-US" smtClean="0">
                <a:latin typeface="+mn-lt"/>
              </a:rPr>
              <a:t>请求头包含方法信息，方法有哪些？</a:t>
            </a:r>
            <a:endParaRPr lang="en-US" altLang="zh-CN" smtClean="0">
              <a:latin typeface="+mn-lt"/>
            </a:endParaRPr>
          </a:p>
          <a:p>
            <a:pPr lvl="1"/>
            <a:r>
              <a:rPr lang="en-US" altLang="zh-CN" smtClean="0">
                <a:latin typeface="+mn-lt"/>
              </a:rPr>
              <a:t>POST</a:t>
            </a:r>
          </a:p>
          <a:p>
            <a:pPr lvl="1"/>
            <a:r>
              <a:rPr lang="en-US" altLang="zh-CN" smtClean="0">
                <a:latin typeface="+mn-lt"/>
              </a:rPr>
              <a:t>GET</a:t>
            </a:r>
          </a:p>
          <a:p>
            <a:pPr lvl="1"/>
            <a:r>
              <a:rPr lang="en-US" altLang="zh-CN" smtClean="0">
                <a:latin typeface="+mn-lt"/>
              </a:rPr>
              <a:t>PUT</a:t>
            </a:r>
          </a:p>
          <a:p>
            <a:pPr lvl="1"/>
            <a:r>
              <a:rPr lang="en-US" altLang="zh-CN" smtClean="0">
                <a:latin typeface="+mn-lt"/>
              </a:rPr>
              <a:t>DELETE</a:t>
            </a:r>
          </a:p>
          <a:p>
            <a:r>
              <a:rPr lang="zh-CN" altLang="en-US" smtClean="0">
                <a:latin typeface="+mn-lt"/>
              </a:rPr>
              <a:t>产品模型文件的作用是什么？</a:t>
            </a:r>
            <a:endParaRPr lang="en-US" altLang="zh-CN" smtClean="0">
              <a:latin typeface="+mn-lt"/>
            </a:endParaRPr>
          </a:p>
          <a:p>
            <a:r>
              <a:rPr lang="zh-CN" altLang="en-US" smtClean="0">
                <a:latin typeface="+mn-lt"/>
              </a:rPr>
              <a:t>编解码插件中</a:t>
            </a:r>
            <a:r>
              <a:rPr lang="en-US" altLang="zh-CN" smtClean="0">
                <a:latin typeface="+mn-lt"/>
              </a:rPr>
              <a:t>decode</a:t>
            </a:r>
            <a:r>
              <a:rPr lang="zh-CN" altLang="en-US" smtClean="0">
                <a:latin typeface="+mn-lt"/>
              </a:rPr>
              <a:t>和</a:t>
            </a:r>
            <a:r>
              <a:rPr lang="en-US" altLang="zh-CN" smtClean="0">
                <a:latin typeface="+mn-lt"/>
              </a:rPr>
              <a:t>encode</a:t>
            </a:r>
            <a:r>
              <a:rPr lang="zh-CN" altLang="en-US" smtClean="0">
                <a:latin typeface="+mn-lt"/>
              </a:rPr>
              <a:t>接口的功能是什么？</a:t>
            </a:r>
            <a:endParaRPr lang="en-US" altLang="zh-CN" smtClean="0">
              <a:latin typeface="+mn-lt"/>
            </a:endParaRPr>
          </a:p>
          <a:p>
            <a:pPr marL="0" indent="0">
              <a:buNone/>
            </a:pPr>
            <a:r>
              <a:rPr lang="en-US" altLang="zh-CN" smtClean="0">
                <a:latin typeface="+mn-lt"/>
              </a:rPr>
              <a:t/>
            </a:r>
            <a:br>
              <a:rPr lang="en-US" altLang="zh-CN" smtClean="0">
                <a:latin typeface="+mn-lt"/>
              </a:rPr>
            </a:br>
            <a:endParaRPr lang="en-US" altLang="zh-CN" smtClean="0">
              <a:latin typeface="+mn-lt"/>
            </a:endParaRPr>
          </a:p>
          <a:p>
            <a:pPr lvl="1"/>
            <a:endParaRPr lang="en-US" altLang="zh-CN" smtClean="0">
              <a:latin typeface="+mn-lt"/>
            </a:endParaRPr>
          </a:p>
          <a:p>
            <a:pPr lvl="1"/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48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</a:rPr>
              <a:t>产品模型</a:t>
            </a:r>
            <a:endParaRPr lang="en-US" altLang="zh-CN" dirty="0" smtClean="0">
              <a:latin typeface="+mn-lt"/>
              <a:ea typeface="+mn-ea"/>
            </a:endParaRPr>
          </a:p>
          <a:p>
            <a:r>
              <a:rPr lang="zh-CN" altLang="en-US">
                <a:latin typeface="+mn-lt"/>
                <a:ea typeface="+mn-ea"/>
              </a:rPr>
              <a:t>编</a:t>
            </a:r>
            <a:r>
              <a:rPr lang="zh-CN" altLang="en-US" smtClean="0">
                <a:latin typeface="+mn-lt"/>
                <a:ea typeface="+mn-ea"/>
              </a:rPr>
              <a:t>解码插件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zh-CN" altLang="en-US">
                <a:latin typeface="+mn-lt"/>
                <a:ea typeface="+mn-ea"/>
              </a:rPr>
              <a:t>北</a:t>
            </a:r>
            <a:r>
              <a:rPr lang="zh-CN" altLang="en-US" smtClean="0">
                <a:latin typeface="+mn-lt"/>
                <a:ea typeface="+mn-ea"/>
              </a:rPr>
              <a:t>向业务服务开发、接入机制、</a:t>
            </a:r>
            <a:r>
              <a:rPr lang="en-US" altLang="zh-CN">
                <a:latin typeface="+mn-lt"/>
                <a:ea typeface="+mn-ea"/>
              </a:rPr>
              <a:t>API</a:t>
            </a:r>
            <a:r>
              <a:rPr lang="zh-CN" altLang="en-US">
                <a:latin typeface="+mn-lt"/>
                <a:ea typeface="+mn-ea"/>
              </a:rPr>
              <a:t>接口调用</a:t>
            </a:r>
          </a:p>
          <a:p>
            <a:pPr marL="0" indent="0">
              <a:buNone/>
            </a:pPr>
            <a:endParaRPr lang="en-US" altLang="zh-CN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091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811524" y="1067688"/>
            <a:ext cx="8604956" cy="50769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567608" y="1175700"/>
            <a:ext cx="6840760" cy="8265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 smtClean="0">
                <a:solidFill>
                  <a:srgbClr val="00B0F0"/>
                </a:solidFill>
              </a:rPr>
              <a:t>业务应用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</a:rPr>
              <a:t>整体方案介绍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3647728" y="1427728"/>
            <a:ext cx="1224136" cy="396044"/>
          </a:xfrm>
          <a:prstGeom prst="round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智慧城市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2567608" y="2325598"/>
            <a:ext cx="6840760" cy="22344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>
                <a:solidFill>
                  <a:srgbClr val="00B0F0"/>
                </a:solidFill>
              </a:rPr>
              <a:t>物</a:t>
            </a:r>
            <a:r>
              <a:rPr lang="zh-CN" altLang="en-US" sz="1400" b="1" dirty="0" smtClean="0">
                <a:solidFill>
                  <a:srgbClr val="00B0F0"/>
                </a:solidFill>
              </a:rPr>
              <a:t>联网平台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3953762" y="2869235"/>
            <a:ext cx="4068452" cy="560301"/>
          </a:xfrm>
          <a:prstGeom prst="round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smtClean="0"/>
              <a:t>产品模型</a:t>
            </a:r>
            <a:endParaRPr kumimoji="0" lang="zh-CN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863752" y="3803992"/>
            <a:ext cx="1548172" cy="396044"/>
          </a:xfrm>
          <a:prstGeom prst="round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/>
              <a:t>编</a:t>
            </a:r>
            <a:r>
              <a:rPr lang="zh-CN" altLang="en-US" sz="1600" dirty="0" smtClean="0"/>
              <a:t>解码插件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2567608" y="4992124"/>
            <a:ext cx="6840760" cy="11161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设备</a:t>
            </a:r>
            <a:r>
              <a:rPr lang="en-US" altLang="zh-CN" sz="1400" b="1" dirty="0">
                <a:solidFill>
                  <a:srgbClr val="00B0F0"/>
                </a:solidFill>
              </a:rPr>
              <a:t> </a:t>
            </a:r>
            <a:r>
              <a:rPr lang="en-US" altLang="zh-CN" sz="1400" b="1" dirty="0" smtClean="0">
                <a:solidFill>
                  <a:srgbClr val="00B0F0"/>
                </a:solidFill>
              </a:rPr>
              <a:t>                         </a:t>
            </a:r>
            <a:r>
              <a:rPr lang="zh-CN" altLang="en-US" sz="1400" dirty="0" smtClean="0"/>
              <a:t>支持</a:t>
            </a:r>
            <a:r>
              <a:rPr lang="zh-CN" altLang="en-US" sz="1400" smtClean="0"/>
              <a:t>通过</a:t>
            </a:r>
            <a:r>
              <a:rPr lang="en-US" altLang="zh-CN" sz="1400" smtClean="0"/>
              <a:t>LwM2M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MQTT</a:t>
            </a:r>
            <a:r>
              <a:rPr lang="zh-CN" altLang="en-US" sz="1400" dirty="0" smtClean="0"/>
              <a:t>等协议接入</a:t>
            </a:r>
            <a:endParaRPr kumimoji="0" lang="zh-CN" altLang="en-US" sz="140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5645950" y="1427728"/>
            <a:ext cx="1224136" cy="396044"/>
          </a:xfrm>
          <a:prstGeom prst="round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智慧园区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7644172" y="1427728"/>
            <a:ext cx="1224136" cy="396044"/>
          </a:xfrm>
          <a:prstGeom prst="round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smtClean="0"/>
              <a:t>……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7" name="直接连接符 16"/>
          <p:cNvCxnSpPr>
            <a:stCxn id="8" idx="2"/>
            <a:endCxn id="10" idx="0"/>
          </p:cNvCxnSpPr>
          <p:nvPr/>
        </p:nvCxnSpPr>
        <p:spPr bwMode="auto">
          <a:xfrm>
            <a:off x="5987988" y="2002256"/>
            <a:ext cx="0" cy="32334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6120861" y="2002256"/>
            <a:ext cx="1872208" cy="4680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Restful</a:t>
            </a: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API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0" name="直接箭头连接符 19"/>
          <p:cNvCxnSpPr>
            <a:stCxn id="10" idx="0"/>
          </p:cNvCxnSpPr>
          <p:nvPr/>
        </p:nvCxnSpPr>
        <p:spPr bwMode="auto">
          <a:xfrm>
            <a:off x="5987988" y="2325598"/>
            <a:ext cx="0" cy="50628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6120861" y="2452306"/>
            <a:ext cx="1872208" cy="4680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/>
              <a:t>JSON</a:t>
            </a:r>
            <a:r>
              <a:rPr lang="zh-CN" altLang="en-US" sz="1600" dirty="0" smtClean="0"/>
              <a:t>格式数据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4619836" y="3443952"/>
            <a:ext cx="0" cy="3967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>
            <a:off x="4619836" y="4164032"/>
            <a:ext cx="0" cy="3967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0" name="矩形 29"/>
          <p:cNvSpPr/>
          <p:nvPr/>
        </p:nvSpPr>
        <p:spPr bwMode="auto">
          <a:xfrm>
            <a:off x="2855640" y="4200036"/>
            <a:ext cx="1872208" cy="4680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/>
              <a:t>二进制</a:t>
            </a:r>
            <a:r>
              <a:rPr lang="zh-CN" altLang="en-US" sz="1600" dirty="0" smtClean="0"/>
              <a:t>格式数据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7248128" y="3479956"/>
            <a:ext cx="0" cy="11168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3" name="矩形 32"/>
          <p:cNvSpPr/>
          <p:nvPr/>
        </p:nvSpPr>
        <p:spPr bwMode="auto">
          <a:xfrm>
            <a:off x="7409689" y="3767988"/>
            <a:ext cx="1872208" cy="4680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/>
              <a:t>JSON</a:t>
            </a:r>
            <a:r>
              <a:rPr lang="zh-CN" altLang="en-US" sz="1600" dirty="0" smtClean="0"/>
              <a:t>格式数据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6" name="直接连接符 45"/>
          <p:cNvCxnSpPr>
            <a:endCxn id="13" idx="0"/>
          </p:cNvCxnSpPr>
          <p:nvPr/>
        </p:nvCxnSpPr>
        <p:spPr bwMode="auto">
          <a:xfrm>
            <a:off x="5987988" y="4560076"/>
            <a:ext cx="0" cy="4320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4151784" y="4603580"/>
            <a:ext cx="3798422" cy="4680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/>
              <a:t>固</a:t>
            </a:r>
            <a:r>
              <a:rPr lang="zh-CN" altLang="en-US" sz="1600" dirty="0" smtClean="0"/>
              <a:t>网、</a:t>
            </a:r>
            <a:r>
              <a:rPr lang="en-US" altLang="zh-CN" sz="1600" dirty="0" smtClean="0"/>
              <a:t>2G/3G/4G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NB-</a:t>
            </a:r>
            <a:r>
              <a:rPr lang="en-US" altLang="zh-CN" sz="1600" dirty="0" err="1" smtClean="0"/>
              <a:t>IoT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WiFi</a:t>
            </a:r>
            <a:r>
              <a:rPr lang="zh-CN" altLang="en-US" sz="1600" dirty="0" smtClean="0"/>
              <a:t>等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8" name="AutoShape 2" descr="http://img3.imgtn.bdimg.com/it/u=2590233026,1134719353&amp;fm=26&amp;gp=0.jpg"/>
          <p:cNvSpPr>
            <a:spLocks noChangeAspect="1" noChangeArrowheads="1"/>
          </p:cNvSpPr>
          <p:nvPr/>
        </p:nvSpPr>
        <p:spPr bwMode="auto">
          <a:xfrm>
            <a:off x="823112" y="323406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AutoShape 4" descr="http://img3.imgtn.bdimg.com/it/u=2590233026,1134719353&amp;fm=26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3981287" y="5502514"/>
            <a:ext cx="4274953" cy="497722"/>
            <a:chOff x="3776480" y="5739590"/>
            <a:chExt cx="4274953" cy="497722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6480" y="5769260"/>
              <a:ext cx="468052" cy="468052"/>
            </a:xfrm>
            <a:prstGeom prst="rect">
              <a:avLst/>
            </a:prstGeom>
            <a:pattFill prst="pct75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 rotWithShape="1">
            <a:blip r:embed="rId4"/>
            <a:srcRect l="6549"/>
            <a:stretch/>
          </p:blipFill>
          <p:spPr>
            <a:xfrm>
              <a:off x="4583832" y="5757436"/>
              <a:ext cx="513772" cy="479876"/>
            </a:xfrm>
            <a:prstGeom prst="rect">
              <a:avLst/>
            </a:prstGeom>
          </p:spPr>
        </p:pic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98604" y="5740756"/>
              <a:ext cx="471686" cy="471686"/>
            </a:xfrm>
            <a:prstGeom prst="rect">
              <a:avLst/>
            </a:prstGeom>
          </p:spPr>
        </p:pic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0108" y="5739590"/>
              <a:ext cx="512531" cy="472852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88024" y="5759772"/>
              <a:ext cx="563409" cy="4526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56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整体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方案介绍</a:t>
            </a:r>
            <a:endParaRPr lang="en-US" altLang="zh-CN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r>
              <a:rPr lang="zh-CN" altLang="en-US" b="1">
                <a:latin typeface="+mn-lt"/>
                <a:ea typeface="+mn-ea"/>
              </a:rPr>
              <a:t>什么是产品模型？</a:t>
            </a:r>
            <a:endParaRPr lang="en-US" altLang="zh-CN" b="1">
              <a:latin typeface="+mn-lt"/>
              <a:ea typeface="+mn-ea"/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什么是编解码插件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？</a:t>
            </a:r>
            <a:endParaRPr lang="en-US" altLang="zh-CN" b="1" smtClean="0">
              <a:latin typeface="+mn-lt"/>
              <a:ea typeface="+mn-ea"/>
            </a:endParaRPr>
          </a:p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北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向业务服务开发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北向接入机制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pPr lvl="1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北向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API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介绍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288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</a:rPr>
              <a:t>产品模型介绍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80975" lvl="0" indent="-180975" algn="l" defTabSz="91440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defRPr/>
            </a:pPr>
            <a:r>
              <a:rPr lang="zh-CN" altLang="en-US" sz="2400" b="1" kern="1200">
                <a:solidFill>
                  <a:srgbClr val="C7000B"/>
                </a:solidFill>
                <a:latin typeface="+mn-lt"/>
                <a:ea typeface="+mn-ea"/>
              </a:rPr>
              <a:t>产品模型</a:t>
            </a:r>
            <a:r>
              <a:rPr lang="zh-CN" altLang="en-US" sz="2400" kern="1200">
                <a:latin typeface="+mn-lt"/>
                <a:ea typeface="+mn-ea"/>
              </a:rPr>
              <a:t>是用来描述</a:t>
            </a:r>
            <a:r>
              <a:rPr lang="zh-CN" altLang="en-US" sz="2400" kern="1200">
                <a:solidFill>
                  <a:srgbClr val="C7000B"/>
                </a:solidFill>
                <a:latin typeface="+mn-lt"/>
                <a:ea typeface="+mn-ea"/>
              </a:rPr>
              <a:t>设备能力的文件</a:t>
            </a:r>
            <a:r>
              <a:rPr lang="zh-CN" altLang="en-US" sz="2400" kern="1200">
                <a:latin typeface="+mn-lt"/>
                <a:ea typeface="+mn-ea"/>
              </a:rPr>
              <a:t>，通过</a:t>
            </a:r>
            <a:r>
              <a:rPr lang="en-US" altLang="zh-CN" sz="2400" kern="1200">
                <a:latin typeface="+mn-lt"/>
                <a:ea typeface="+mn-ea"/>
              </a:rPr>
              <a:t>JSON</a:t>
            </a:r>
            <a:r>
              <a:rPr lang="zh-CN" altLang="en-US" sz="2400" kern="1200">
                <a:latin typeface="+mn-lt"/>
                <a:ea typeface="+mn-ea"/>
              </a:rPr>
              <a:t>的格式定义了设备的基本属性、上报数据和下发命令的消息格式。定义产品模型，即在物联网平台构建一款设备的抽象模型，使平台理解该款设备支持的属性信息。</a:t>
            </a: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07309" y="2549467"/>
            <a:ext cx="10464800" cy="3492388"/>
            <a:chOff x="1008063" y="2780928"/>
            <a:chExt cx="10464800" cy="3492388"/>
          </a:xfrm>
        </p:grpSpPr>
        <p:sp>
          <p:nvSpPr>
            <p:cNvPr id="4" name="矩形 3"/>
            <p:cNvSpPr/>
            <p:nvPr/>
          </p:nvSpPr>
          <p:spPr bwMode="auto">
            <a:xfrm>
              <a:off x="1008063" y="2780928"/>
              <a:ext cx="10464800" cy="3492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1055440" y="3824350"/>
              <a:ext cx="3501155" cy="22714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>
              <a:off x="4029802" y="4436418"/>
              <a:ext cx="0" cy="17274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48" name="组合 147"/>
            <p:cNvGrpSpPr/>
            <p:nvPr/>
          </p:nvGrpSpPr>
          <p:grpSpPr>
            <a:xfrm>
              <a:off x="6503602" y="5406706"/>
              <a:ext cx="1224712" cy="304412"/>
              <a:chOff x="4861652" y="4908888"/>
              <a:chExt cx="810519" cy="267392"/>
            </a:xfrm>
          </p:grpSpPr>
          <p:cxnSp>
            <p:nvCxnSpPr>
              <p:cNvPr id="149" name="直接连接符 148"/>
              <p:cNvCxnSpPr/>
              <p:nvPr/>
            </p:nvCxnSpPr>
            <p:spPr bwMode="auto">
              <a:xfrm flipH="1">
                <a:off x="5663951" y="5013591"/>
                <a:ext cx="1" cy="16268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50" name="组合 149"/>
              <p:cNvGrpSpPr/>
              <p:nvPr/>
            </p:nvGrpSpPr>
            <p:grpSpPr>
              <a:xfrm>
                <a:off x="4861652" y="4908888"/>
                <a:ext cx="810519" cy="267392"/>
                <a:chOff x="4861652" y="4908888"/>
                <a:chExt cx="810519" cy="267392"/>
              </a:xfrm>
            </p:grpSpPr>
            <p:cxnSp>
              <p:nvCxnSpPr>
                <p:cNvPr id="151" name="直接连接符 150"/>
                <p:cNvCxnSpPr/>
                <p:nvPr/>
              </p:nvCxnSpPr>
              <p:spPr bwMode="auto">
                <a:xfrm>
                  <a:off x="5277929" y="4908888"/>
                  <a:ext cx="4970" cy="125492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2" name="直接连接符 151"/>
                <p:cNvCxnSpPr/>
                <p:nvPr/>
              </p:nvCxnSpPr>
              <p:spPr bwMode="auto">
                <a:xfrm flipH="1">
                  <a:off x="4861652" y="5013591"/>
                  <a:ext cx="1" cy="162689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3" name="直接连接符 152"/>
                <p:cNvCxnSpPr/>
                <p:nvPr/>
              </p:nvCxnSpPr>
              <p:spPr bwMode="auto">
                <a:xfrm>
                  <a:off x="4861652" y="5013591"/>
                  <a:ext cx="810519" cy="1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6" name="矩形 5"/>
            <p:cNvSpPr/>
            <p:nvPr/>
          </p:nvSpPr>
          <p:spPr bwMode="auto">
            <a:xfrm>
              <a:off x="4609206" y="3824350"/>
              <a:ext cx="4003878" cy="22714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8660825" y="3824350"/>
              <a:ext cx="2763767" cy="22714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1108051" y="2891868"/>
              <a:ext cx="10283571" cy="3108611"/>
              <a:chOff x="1108051" y="2891868"/>
              <a:chExt cx="10283571" cy="3108611"/>
            </a:xfrm>
          </p:grpSpPr>
          <p:sp>
            <p:nvSpPr>
              <p:cNvPr id="8" name="圆角矩形 7"/>
              <p:cNvSpPr/>
              <p:nvPr/>
            </p:nvSpPr>
            <p:spPr bwMode="auto">
              <a:xfrm>
                <a:off x="5555940" y="2891868"/>
                <a:ext cx="1332148" cy="360040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产品</a:t>
                </a:r>
              </a:p>
            </p:txBody>
          </p:sp>
          <p:sp>
            <p:nvSpPr>
              <p:cNvPr id="9" name="圆角矩形 8"/>
              <p:cNvSpPr/>
              <p:nvPr/>
            </p:nvSpPr>
            <p:spPr bwMode="auto">
              <a:xfrm>
                <a:off x="2225221" y="3969060"/>
                <a:ext cx="1332148" cy="360040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产品信息</a:t>
                </a:r>
              </a:p>
            </p:txBody>
          </p:sp>
          <p:sp>
            <p:nvSpPr>
              <p:cNvPr id="10" name="圆角矩形 9"/>
              <p:cNvSpPr/>
              <p:nvPr/>
            </p:nvSpPr>
            <p:spPr bwMode="auto">
              <a:xfrm>
                <a:off x="6023992" y="3933056"/>
                <a:ext cx="1332148" cy="360040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400" smtClean="0"/>
                  <a:t>服务能力</a:t>
                </a:r>
                <a:endPara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 bwMode="auto">
              <a:xfrm>
                <a:off x="9372364" y="3969060"/>
                <a:ext cx="1332148" cy="360040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400"/>
                  <a:t>维护</a:t>
                </a:r>
                <a:r>
                  <a:rPr lang="zh-CN" altLang="en-US" sz="1400" smtClean="0"/>
                  <a:t>能力</a:t>
                </a:r>
                <a:endPara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2" name="圆角矩形 11"/>
              <p:cNvSpPr/>
              <p:nvPr/>
            </p:nvSpPr>
            <p:spPr bwMode="auto">
              <a:xfrm>
                <a:off x="1108051" y="4609162"/>
                <a:ext cx="688955" cy="270377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厂商</a:t>
                </a:r>
                <a:r>
                  <a:rPr kumimoji="0" lang="en-US" altLang="zh-CN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ID</a:t>
                </a:r>
                <a:endParaRPr kumimoji="0" lang="zh-CN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 bwMode="auto">
              <a:xfrm>
                <a:off x="1833910" y="4609164"/>
                <a:ext cx="819708" cy="252027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厂商</a:t>
                </a:r>
                <a:r>
                  <a:rPr lang="zh-CN" altLang="en-US" sz="1200"/>
                  <a:t>名称</a:t>
                </a:r>
                <a:endParaRPr kumimoji="0" lang="zh-CN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 bwMode="auto">
              <a:xfrm>
                <a:off x="2714137" y="4609163"/>
                <a:ext cx="872784" cy="270377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200" smtClean="0"/>
                  <a:t>设备类型</a:t>
                </a:r>
                <a:endParaRPr kumimoji="0" lang="zh-CN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 bwMode="auto">
              <a:xfrm>
                <a:off x="3642318" y="4609163"/>
                <a:ext cx="859914" cy="266971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200" smtClean="0"/>
                  <a:t>协议类型</a:t>
                </a:r>
                <a:endParaRPr kumimoji="0" lang="zh-CN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 bwMode="auto">
              <a:xfrm>
                <a:off x="8704231" y="4609163"/>
                <a:ext cx="821267" cy="287946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200" smtClean="0"/>
                  <a:t>固件升级</a:t>
                </a:r>
                <a:endParaRPr kumimoji="0" lang="zh-CN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 bwMode="auto">
              <a:xfrm>
                <a:off x="9656634" y="4609163"/>
                <a:ext cx="824378" cy="287946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200" smtClean="0"/>
                  <a:t>软件升级</a:t>
                </a:r>
                <a:endParaRPr kumimoji="0" lang="zh-CN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 bwMode="auto">
              <a:xfrm>
                <a:off x="10569067" y="4609163"/>
                <a:ext cx="822555" cy="287946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200" smtClean="0"/>
                  <a:t>设备</a:t>
                </a:r>
                <a:r>
                  <a:rPr lang="zh-CN" altLang="en-US" sz="1200"/>
                  <a:t>配置</a:t>
                </a:r>
                <a:endParaRPr kumimoji="0" lang="zh-CN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 bwMode="auto">
              <a:xfrm>
                <a:off x="5006256" y="4609163"/>
                <a:ext cx="665915" cy="252028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服务</a:t>
                </a:r>
              </a:p>
            </p:txBody>
          </p:sp>
          <p:sp>
            <p:nvSpPr>
              <p:cNvPr id="21" name="圆角矩形 20"/>
              <p:cNvSpPr/>
              <p:nvPr/>
            </p:nvSpPr>
            <p:spPr bwMode="auto">
              <a:xfrm>
                <a:off x="6345244" y="4609163"/>
                <a:ext cx="665915" cy="252028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服务</a:t>
                </a:r>
              </a:p>
            </p:txBody>
          </p:sp>
          <p:sp>
            <p:nvSpPr>
              <p:cNvPr id="22" name="圆角矩形 21"/>
              <p:cNvSpPr/>
              <p:nvPr/>
            </p:nvSpPr>
            <p:spPr bwMode="auto">
              <a:xfrm>
                <a:off x="7684232" y="4609163"/>
                <a:ext cx="665915" cy="252028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服务</a:t>
                </a:r>
              </a:p>
            </p:txBody>
          </p:sp>
          <p:sp>
            <p:nvSpPr>
              <p:cNvPr id="23" name="圆角矩形 22"/>
              <p:cNvSpPr/>
              <p:nvPr/>
            </p:nvSpPr>
            <p:spPr bwMode="auto">
              <a:xfrm>
                <a:off x="4655840" y="5185558"/>
                <a:ext cx="563579" cy="246867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200"/>
                  <a:t>属性</a:t>
                </a:r>
                <a:endParaRPr kumimoji="0" lang="zh-CN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 bwMode="auto">
              <a:xfrm>
                <a:off x="5375919" y="5185557"/>
                <a:ext cx="560017" cy="266625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200"/>
                  <a:t>属性</a:t>
                </a:r>
                <a:endParaRPr kumimoji="0" lang="zh-CN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 bwMode="auto">
              <a:xfrm>
                <a:off x="6023992" y="5185558"/>
                <a:ext cx="554416" cy="242478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200"/>
                  <a:t>属性</a:t>
                </a:r>
                <a:endParaRPr kumimoji="0" lang="zh-CN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 bwMode="auto">
              <a:xfrm>
                <a:off x="6888088" y="5185558"/>
                <a:ext cx="540060" cy="242478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200" smtClean="0"/>
                  <a:t>命令</a:t>
                </a:r>
                <a:endParaRPr kumimoji="0" lang="zh-CN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 bwMode="auto">
              <a:xfrm>
                <a:off x="7752184" y="5185558"/>
                <a:ext cx="536005" cy="242478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200"/>
                  <a:t>属性</a:t>
                </a:r>
                <a:endParaRPr kumimoji="0" lang="zh-CN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 bwMode="auto">
              <a:xfrm>
                <a:off x="6103440" y="5690309"/>
                <a:ext cx="872508" cy="310170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200" smtClean="0"/>
                  <a:t>命令字段</a:t>
                </a:r>
                <a:endParaRPr kumimoji="0" lang="zh-CN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9" name="圆角矩形 28"/>
              <p:cNvSpPr/>
              <p:nvPr/>
            </p:nvSpPr>
            <p:spPr bwMode="auto">
              <a:xfrm>
                <a:off x="7203712" y="5711118"/>
                <a:ext cx="872508" cy="289360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1200"/>
                  <a:t>响应</a:t>
                </a:r>
                <a:r>
                  <a:rPr lang="zh-CN" altLang="en-US" sz="1200" smtClean="0"/>
                  <a:t>字段</a:t>
                </a:r>
                <a:endParaRPr kumimoji="0" lang="zh-CN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1452529" y="4338787"/>
              <a:ext cx="2577273" cy="271070"/>
              <a:chOff x="1452529" y="4338787"/>
              <a:chExt cx="2577273" cy="271070"/>
            </a:xfrm>
          </p:grpSpPr>
          <p:cxnSp>
            <p:nvCxnSpPr>
              <p:cNvPr id="62" name="肘形连接符 61"/>
              <p:cNvCxnSpPr>
                <a:stCxn id="12" idx="0"/>
              </p:cNvCxnSpPr>
              <p:nvPr/>
            </p:nvCxnSpPr>
            <p:spPr bwMode="auto">
              <a:xfrm rot="5400000" flipH="1" flipV="1">
                <a:off x="2654795" y="3234156"/>
                <a:ext cx="172741" cy="2577273"/>
              </a:xfrm>
              <a:prstGeom prst="bentConnector2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直接连接符 77"/>
              <p:cNvCxnSpPr>
                <a:endCxn id="14" idx="0"/>
              </p:cNvCxnSpPr>
              <p:nvPr/>
            </p:nvCxnSpPr>
            <p:spPr bwMode="auto">
              <a:xfrm>
                <a:off x="2243764" y="4443400"/>
                <a:ext cx="0" cy="16576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直接连接符 80"/>
              <p:cNvCxnSpPr/>
              <p:nvPr/>
            </p:nvCxnSpPr>
            <p:spPr bwMode="auto">
              <a:xfrm>
                <a:off x="3107668" y="4437112"/>
                <a:ext cx="5003" cy="17274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直接连接符 81"/>
              <p:cNvCxnSpPr/>
              <p:nvPr/>
            </p:nvCxnSpPr>
            <p:spPr bwMode="auto">
              <a:xfrm>
                <a:off x="2855640" y="4338787"/>
                <a:ext cx="1" cy="9795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2" name="组合 31"/>
            <p:cNvGrpSpPr/>
            <p:nvPr/>
          </p:nvGrpSpPr>
          <p:grpSpPr>
            <a:xfrm>
              <a:off x="6617091" y="5406706"/>
              <a:ext cx="1027081" cy="283603"/>
              <a:chOff x="6532104" y="5161707"/>
              <a:chExt cx="1152128" cy="900547"/>
            </a:xfrm>
          </p:grpSpPr>
          <p:cxnSp>
            <p:nvCxnSpPr>
              <p:cNvPr id="73" name="直接连接符 72"/>
              <p:cNvCxnSpPr/>
              <p:nvPr/>
            </p:nvCxnSpPr>
            <p:spPr bwMode="auto">
              <a:xfrm flipV="1">
                <a:off x="6532104" y="5521747"/>
                <a:ext cx="0" cy="5405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直接连接符 73"/>
              <p:cNvCxnSpPr/>
              <p:nvPr/>
            </p:nvCxnSpPr>
            <p:spPr bwMode="auto">
              <a:xfrm flipV="1">
                <a:off x="7684232" y="5521747"/>
                <a:ext cx="0" cy="5405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直接连接符 74"/>
              <p:cNvCxnSpPr/>
              <p:nvPr/>
            </p:nvCxnSpPr>
            <p:spPr bwMode="auto">
              <a:xfrm>
                <a:off x="6532104" y="5521747"/>
                <a:ext cx="1152128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直接连接符 75"/>
              <p:cNvCxnSpPr/>
              <p:nvPr/>
            </p:nvCxnSpPr>
            <p:spPr bwMode="auto">
              <a:xfrm flipV="1">
                <a:off x="7108168" y="5161707"/>
                <a:ext cx="0" cy="36004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7" name="组合 76"/>
            <p:cNvGrpSpPr/>
            <p:nvPr/>
          </p:nvGrpSpPr>
          <p:grpSpPr>
            <a:xfrm>
              <a:off x="6139709" y="4824305"/>
              <a:ext cx="1027081" cy="386823"/>
              <a:chOff x="6532104" y="5161707"/>
              <a:chExt cx="1152128" cy="900547"/>
            </a:xfrm>
          </p:grpSpPr>
          <p:cxnSp>
            <p:nvCxnSpPr>
              <p:cNvPr id="79" name="直接连接符 78"/>
              <p:cNvCxnSpPr/>
              <p:nvPr/>
            </p:nvCxnSpPr>
            <p:spPr bwMode="auto">
              <a:xfrm flipV="1">
                <a:off x="6532104" y="5521747"/>
                <a:ext cx="0" cy="5405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直接连接符 79"/>
              <p:cNvCxnSpPr/>
              <p:nvPr/>
            </p:nvCxnSpPr>
            <p:spPr bwMode="auto">
              <a:xfrm flipV="1">
                <a:off x="7684232" y="5521747"/>
                <a:ext cx="0" cy="5405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3" name="直接连接符 82"/>
              <p:cNvCxnSpPr/>
              <p:nvPr/>
            </p:nvCxnSpPr>
            <p:spPr bwMode="auto">
              <a:xfrm>
                <a:off x="6532104" y="5521747"/>
                <a:ext cx="1152128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直接连接符 83"/>
              <p:cNvCxnSpPr/>
              <p:nvPr/>
            </p:nvCxnSpPr>
            <p:spPr bwMode="auto">
              <a:xfrm flipV="1">
                <a:off x="7108168" y="5161707"/>
                <a:ext cx="0" cy="36004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5" name="组合 84"/>
            <p:cNvGrpSpPr/>
            <p:nvPr/>
          </p:nvGrpSpPr>
          <p:grpSpPr>
            <a:xfrm>
              <a:off x="4810238" y="4861192"/>
              <a:ext cx="908105" cy="318290"/>
              <a:chOff x="6532104" y="5161707"/>
              <a:chExt cx="1152128" cy="900547"/>
            </a:xfrm>
          </p:grpSpPr>
          <p:cxnSp>
            <p:nvCxnSpPr>
              <p:cNvPr id="86" name="直接连接符 85"/>
              <p:cNvCxnSpPr/>
              <p:nvPr/>
            </p:nvCxnSpPr>
            <p:spPr bwMode="auto">
              <a:xfrm flipV="1">
                <a:off x="6532104" y="5521747"/>
                <a:ext cx="0" cy="5405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直接连接符 86"/>
              <p:cNvCxnSpPr/>
              <p:nvPr/>
            </p:nvCxnSpPr>
            <p:spPr bwMode="auto">
              <a:xfrm flipV="1">
                <a:off x="7684232" y="5521747"/>
                <a:ext cx="0" cy="5405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直接连接符 87"/>
              <p:cNvCxnSpPr/>
              <p:nvPr/>
            </p:nvCxnSpPr>
            <p:spPr bwMode="auto">
              <a:xfrm>
                <a:off x="6532104" y="5521747"/>
                <a:ext cx="1152128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直接连接符 88"/>
              <p:cNvCxnSpPr/>
              <p:nvPr/>
            </p:nvCxnSpPr>
            <p:spPr bwMode="auto">
              <a:xfrm flipV="1">
                <a:off x="7108168" y="5161707"/>
                <a:ext cx="0" cy="36004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4" name="直接连接符 33"/>
            <p:cNvCxnSpPr>
              <a:stCxn id="22" idx="2"/>
            </p:cNvCxnSpPr>
            <p:nvPr/>
          </p:nvCxnSpPr>
          <p:spPr bwMode="auto">
            <a:xfrm flipH="1">
              <a:off x="8017189" y="4861191"/>
              <a:ext cx="1" cy="318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5" name="组合 34"/>
            <p:cNvGrpSpPr/>
            <p:nvPr/>
          </p:nvGrpSpPr>
          <p:grpSpPr>
            <a:xfrm>
              <a:off x="5264291" y="4277358"/>
              <a:ext cx="2752898" cy="320415"/>
              <a:chOff x="3467708" y="2708920"/>
              <a:chExt cx="2088232" cy="864543"/>
            </a:xfrm>
          </p:grpSpPr>
          <p:cxnSp>
            <p:nvCxnSpPr>
              <p:cNvPr id="100" name="直接连接符 99"/>
              <p:cNvCxnSpPr/>
              <p:nvPr/>
            </p:nvCxnSpPr>
            <p:spPr bwMode="auto">
              <a:xfrm>
                <a:off x="3467708" y="3032956"/>
                <a:ext cx="0" cy="5405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直接连接符 100"/>
              <p:cNvCxnSpPr/>
              <p:nvPr/>
            </p:nvCxnSpPr>
            <p:spPr bwMode="auto">
              <a:xfrm>
                <a:off x="4511824" y="2708920"/>
                <a:ext cx="0" cy="86454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直接连接符 101"/>
              <p:cNvCxnSpPr/>
              <p:nvPr/>
            </p:nvCxnSpPr>
            <p:spPr bwMode="auto">
              <a:xfrm>
                <a:off x="5555940" y="3032956"/>
                <a:ext cx="0" cy="5405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直接连接符 102"/>
              <p:cNvCxnSpPr/>
              <p:nvPr/>
            </p:nvCxnSpPr>
            <p:spPr bwMode="auto">
              <a:xfrm>
                <a:off x="3467708" y="3032956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6" name="组合 35"/>
            <p:cNvGrpSpPr/>
            <p:nvPr/>
          </p:nvGrpSpPr>
          <p:grpSpPr>
            <a:xfrm>
              <a:off x="8976320" y="4329100"/>
              <a:ext cx="2088232" cy="280063"/>
              <a:chOff x="9052577" y="4173576"/>
              <a:chExt cx="2088232" cy="864543"/>
            </a:xfrm>
          </p:grpSpPr>
          <p:cxnSp>
            <p:nvCxnSpPr>
              <p:cNvPr id="104" name="直接连接符 103"/>
              <p:cNvCxnSpPr/>
              <p:nvPr/>
            </p:nvCxnSpPr>
            <p:spPr bwMode="auto">
              <a:xfrm>
                <a:off x="9052577" y="4497612"/>
                <a:ext cx="0" cy="5405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直接连接符 104"/>
              <p:cNvCxnSpPr/>
              <p:nvPr/>
            </p:nvCxnSpPr>
            <p:spPr bwMode="auto">
              <a:xfrm>
                <a:off x="10096693" y="4173576"/>
                <a:ext cx="0" cy="86454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6" name="直接连接符 105"/>
              <p:cNvCxnSpPr/>
              <p:nvPr/>
            </p:nvCxnSpPr>
            <p:spPr bwMode="auto">
              <a:xfrm>
                <a:off x="11140809" y="4497612"/>
                <a:ext cx="0" cy="5405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7" name="直接连接符 106"/>
              <p:cNvCxnSpPr/>
              <p:nvPr/>
            </p:nvCxnSpPr>
            <p:spPr bwMode="auto">
              <a:xfrm>
                <a:off x="9052577" y="4497612"/>
                <a:ext cx="208823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8" name="组合 37"/>
            <p:cNvGrpSpPr/>
            <p:nvPr/>
          </p:nvGrpSpPr>
          <p:grpSpPr>
            <a:xfrm>
              <a:off x="2855639" y="3232253"/>
              <a:ext cx="7164797" cy="601159"/>
              <a:chOff x="2855639" y="3232253"/>
              <a:chExt cx="7164797" cy="601159"/>
            </a:xfrm>
          </p:grpSpPr>
          <p:cxnSp>
            <p:nvCxnSpPr>
              <p:cNvPr id="109" name="直接连接符 108"/>
              <p:cNvCxnSpPr/>
              <p:nvPr/>
            </p:nvCxnSpPr>
            <p:spPr bwMode="auto">
              <a:xfrm>
                <a:off x="2855639" y="3457571"/>
                <a:ext cx="0" cy="3758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直接连接符 109"/>
              <p:cNvCxnSpPr/>
              <p:nvPr/>
            </p:nvCxnSpPr>
            <p:spPr bwMode="auto">
              <a:xfrm>
                <a:off x="6204012" y="3232253"/>
                <a:ext cx="0" cy="60115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1" name="直接连接符 110"/>
              <p:cNvCxnSpPr/>
              <p:nvPr/>
            </p:nvCxnSpPr>
            <p:spPr bwMode="auto">
              <a:xfrm>
                <a:off x="10020436" y="3457571"/>
                <a:ext cx="0" cy="3758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直接连接符 111"/>
              <p:cNvCxnSpPr/>
              <p:nvPr/>
            </p:nvCxnSpPr>
            <p:spPr bwMode="auto">
              <a:xfrm>
                <a:off x="2855639" y="3457571"/>
                <a:ext cx="716479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05817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在线开发产品模型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</a:rPr>
              <a:t>登录华为云官方网站，访问设备</a:t>
            </a:r>
            <a:r>
              <a:rPr lang="zh-CN" altLang="en-US" smtClean="0">
                <a:latin typeface="+mn-lt"/>
                <a:ea typeface="+mn-ea"/>
              </a:rPr>
              <a:t>接入</a:t>
            </a:r>
            <a:r>
              <a:rPr lang="zh-CN" altLang="en-US">
                <a:latin typeface="+mn-lt"/>
                <a:ea typeface="+mn-ea"/>
              </a:rPr>
              <a:t>服务</a:t>
            </a:r>
            <a:r>
              <a:rPr lang="zh-CN" altLang="en-US" smtClean="0">
                <a:latin typeface="+mn-lt"/>
                <a:ea typeface="+mn-ea"/>
              </a:rPr>
              <a:t>。</a:t>
            </a:r>
            <a:endParaRPr lang="zh-CN" altLang="en-US">
              <a:latin typeface="+mn-lt"/>
              <a:ea typeface="+mn-ea"/>
            </a:endParaRPr>
          </a:p>
          <a:p>
            <a:r>
              <a:rPr lang="zh-CN" altLang="en-US">
                <a:latin typeface="+mn-lt"/>
                <a:ea typeface="+mn-ea"/>
              </a:rPr>
              <a:t>单击“立即使用”进入“设备接入”控制台。</a:t>
            </a:r>
          </a:p>
          <a:p>
            <a:r>
              <a:rPr lang="zh-CN" altLang="en-US">
                <a:latin typeface="+mn-lt"/>
                <a:ea typeface="+mn-ea"/>
              </a:rPr>
              <a:t>在左侧导航栏，选择“产品”，在产品列表，选择相应的产品，点击“详情”。</a:t>
            </a:r>
          </a:p>
          <a:p>
            <a:endParaRPr lang="zh-CN" altLang="en-US">
              <a:latin typeface="+mn-lt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136" y="3195693"/>
            <a:ext cx="10020436" cy="29000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905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标题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功能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感谢页模板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1AA013AF-7C2E-4A39-9796-86760F640C1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77333E8A2F07A74D848136A2C03778F8" ma:contentTypeVersion="1" ma:contentTypeDescription="新建文档。" ma:contentTypeScope="" ma:versionID="32df6459cfb251e4db0ad1491a0e774c">
  <xsd:schema xmlns:xsd="http://www.w3.org/2001/XMLSchema" xmlns:xs="http://www.w3.org/2001/XMLSchema" xmlns:p="http://schemas.microsoft.com/office/2006/metadata/properties" xmlns:ns2="475f1e55-3009-46d8-9566-5d569a2b3a98" targetNamespace="http://schemas.microsoft.com/office/2006/metadata/properties" ma:root="true" ma:fieldsID="e872da27d3e632afd91cf7694db677c0" ns2:_="">
    <xsd:import namespace="475f1e55-3009-46d8-9566-5d569a2b3a9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5f1e55-3009-46d8-9566-5d569a2b3a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A4E927-2E19-40DA-AC21-D3EBC4321306}">
  <ds:schemaRefs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0C0B7D1-9D1B-4D75-900E-434169096B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15A451-5964-4567-BD88-767E5CD5A79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5990</TotalTime>
  <Words>5358</Words>
  <Application>Microsoft Office PowerPoint</Application>
  <PresentationFormat>宽屏</PresentationFormat>
  <Paragraphs>747</Paragraphs>
  <Slides>53</Slides>
  <Notes>53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53</vt:i4>
      </vt:variant>
    </vt:vector>
  </HeadingPairs>
  <TitlesOfParts>
    <vt:vector size="69" baseType="lpstr">
      <vt:lpstr>方正兰亭黑简体</vt:lpstr>
      <vt:lpstr>黑体</vt:lpstr>
      <vt:lpstr>宋体</vt:lpstr>
      <vt:lpstr>Microsoft YaHei</vt:lpstr>
      <vt:lpstr>Microsoft YaHei</vt:lpstr>
      <vt:lpstr>Arial</vt:lpstr>
      <vt:lpstr>Calibri</vt:lpstr>
      <vt:lpstr>Calibri Light</vt:lpstr>
      <vt:lpstr>FrutigerNext LT Regular</vt:lpstr>
      <vt:lpstr>Huawei Sans</vt:lpstr>
      <vt:lpstr>Times New Roman</vt:lpstr>
      <vt:lpstr>Wingdings</vt:lpstr>
      <vt:lpstr>1_标题页模板</vt:lpstr>
      <vt:lpstr>2_功能页模板</vt:lpstr>
      <vt:lpstr>3_内容页模板</vt:lpstr>
      <vt:lpstr>4_感谢页模板</vt:lpstr>
      <vt:lpstr>PowerPoint 演示文稿</vt:lpstr>
      <vt:lpstr>华为云物联网平台端到端开发介绍</vt:lpstr>
      <vt:lpstr>PowerPoint 演示文稿</vt:lpstr>
      <vt:lpstr>PowerPoint 演示文稿</vt:lpstr>
      <vt:lpstr>PowerPoint 演示文稿</vt:lpstr>
      <vt:lpstr>整体方案介绍</vt:lpstr>
      <vt:lpstr>PowerPoint 演示文稿</vt:lpstr>
      <vt:lpstr>产品模型介绍</vt:lpstr>
      <vt:lpstr>在线开发产品模型</vt:lpstr>
      <vt:lpstr>自定义产品模型</vt:lpstr>
      <vt:lpstr>新增属性</vt:lpstr>
      <vt:lpstr>配置属性各项参数</vt:lpstr>
      <vt:lpstr>离线开发产品模型</vt:lpstr>
      <vt:lpstr>导出和导入产品模型</vt:lpstr>
      <vt:lpstr>PowerPoint 演示文稿</vt:lpstr>
      <vt:lpstr>编解码插件</vt:lpstr>
      <vt:lpstr>数据上报流程</vt:lpstr>
      <vt:lpstr>命令下发流程</vt:lpstr>
      <vt:lpstr>图形化开发插件</vt:lpstr>
      <vt:lpstr>数据上报字段说明 (1)</vt:lpstr>
      <vt:lpstr>数据上报字段说明 (2)</vt:lpstr>
      <vt:lpstr>数据上报字段说明 (3)</vt:lpstr>
      <vt:lpstr>数据上报字段说明 (4)</vt:lpstr>
      <vt:lpstr>命令下发字段说明 (1)</vt:lpstr>
      <vt:lpstr>命令下发字段说明 (2)</vt:lpstr>
      <vt:lpstr>命令下发字段说明 (3)</vt:lpstr>
      <vt:lpstr>命令下发字段说明 (4)</vt:lpstr>
      <vt:lpstr>在线调试</vt:lpstr>
      <vt:lpstr>PowerPoint 演示文稿</vt:lpstr>
      <vt:lpstr>北向接入机制</vt:lpstr>
      <vt:lpstr>构造请求 – 请求URI</vt:lpstr>
      <vt:lpstr>构造请求 – 请求方法</vt:lpstr>
      <vt:lpstr>构造请求 – 请求消息头</vt:lpstr>
      <vt:lpstr>构造请求 – 请求消息体</vt:lpstr>
      <vt:lpstr>PowerPoint 演示文稿</vt:lpstr>
      <vt:lpstr>北向API介绍</vt:lpstr>
      <vt:lpstr>获取IAM用户Token</vt:lpstr>
      <vt:lpstr>查询IAM用户可以访问的项目列表</vt:lpstr>
      <vt:lpstr>创建产品</vt:lpstr>
      <vt:lpstr>创建设备</vt:lpstr>
      <vt:lpstr>查询设备</vt:lpstr>
      <vt:lpstr>修改设备</vt:lpstr>
      <vt:lpstr>删除设备</vt:lpstr>
      <vt:lpstr>查询设备消息</vt:lpstr>
      <vt:lpstr>下发设备消息</vt:lpstr>
      <vt:lpstr>下发设备命令</vt:lpstr>
      <vt:lpstr>创建订阅</vt:lpstr>
      <vt:lpstr>设备激活通知</vt:lpstr>
      <vt:lpstr>设备数据变化通知</vt:lpstr>
      <vt:lpstr>设备消息变更通知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Tangyan (Sophia)</cp:lastModifiedBy>
  <cp:revision>271</cp:revision>
  <cp:lastPrinted>2020-07-31T09:33:18Z</cp:lastPrinted>
  <dcterms:created xsi:type="dcterms:W3CDTF">2018-11-29T10:16:29Z</dcterms:created>
  <dcterms:modified xsi:type="dcterms:W3CDTF">2020-09-29T08:40:32Z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(3)wnb/MlNWdXAIkDT0KkSx22/WxzyOkMPZngYgHUNcnePVtZGrGJ/V62StdaODzZuoxly/uZ1c
ocNX6V3cEef8tFXxUVywrzcnQcgeqaCecc0hUtksv6kZblaw1zJE1vu9b++X0ZwKLDs9Pm0x
G9gPArzOlzWTTUzw/A809hywOAARBTCdGIWh+6fh0VcN6cChO/IMQx44B9gtdMdc/xK8Rsp1
WoJHcSax50rKg+K166</vt:lpwstr>
  </property>
  <property fmtid="{D5CDD505-2E9C-101B-9397-08002B2CF9AE}" pid="3" name="_2015_ms_pID_7253431">
    <vt:lpwstr>FgojenDKhJKcIj2c1UaqCasuCNnrnsQv4uHIIUH7k2hUE5r9SOGulN
eAYLAey1unHPGE6zMkqmLRJJXMs3jlz57i7BfFsskxKGO+26TU8XylVJNO6AqMMm5zXTPHSy
0EnodgO5lhRysqMiaArJX1S0TxV2Kmbbox2W39JCWac0WcMLC1vkFUvoE7lFFlTVs6UP/ji3
kpuolcGWAHkcxBW3oa1Ztp8qBwmtVLULr22L</vt:lpwstr>
  </property>
  <property fmtid="{D5CDD505-2E9C-101B-9397-08002B2CF9AE}" pid="4" name="_2015_ms_pID_7253432">
    <vt:lpwstr>Sg==</vt:lpwstr>
  </property>
  <property fmtid="{D5CDD505-2E9C-101B-9397-08002B2CF9AE}" pid="5" name="ContentTypeId">
    <vt:lpwstr>0x01010077333E8A2F07A74D848136A2C03778F8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1601340654</vt:lpwstr>
  </property>
</Properties>
</file>