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25"/>
  </p:notesMasterIdLst>
  <p:handoutMasterIdLst>
    <p:handoutMasterId r:id="rId26"/>
  </p:handoutMasterIdLst>
  <p:sldIdLst>
    <p:sldId id="256" r:id="rId8"/>
    <p:sldId id="257" r:id="rId9"/>
    <p:sldId id="336" r:id="rId10"/>
    <p:sldId id="337" r:id="rId11"/>
    <p:sldId id="338" r:id="rId12"/>
    <p:sldId id="339" r:id="rId13"/>
    <p:sldId id="390" r:id="rId14"/>
    <p:sldId id="386" r:id="rId15"/>
    <p:sldId id="391" r:id="rId16"/>
    <p:sldId id="387" r:id="rId17"/>
    <p:sldId id="392" r:id="rId18"/>
    <p:sldId id="389" r:id="rId19"/>
    <p:sldId id="393" r:id="rId20"/>
    <p:sldId id="388" r:id="rId21"/>
    <p:sldId id="384" r:id="rId22"/>
    <p:sldId id="385" r:id="rId23"/>
    <p:sldId id="270" r:id="rId24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0B"/>
    <a:srgbClr val="EBEBEB"/>
    <a:srgbClr val="404040"/>
    <a:srgbClr val="151515"/>
    <a:srgbClr val="575756"/>
    <a:srgbClr val="FFFFFF"/>
    <a:srgbClr val="DD4654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409" autoAdjust="0"/>
  </p:normalViewPr>
  <p:slideViewPr>
    <p:cSldViewPr snapToGrid="0" snapToObjects="1">
      <p:cViewPr varScale="1">
        <p:scale>
          <a:sx n="72" d="100"/>
          <a:sy n="72" d="100"/>
        </p:scale>
        <p:origin x="7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2419" y="62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9/8/2020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8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稳定可靠：通过多级可靠性架构，保障数据持久性高达</a:t>
            </a:r>
            <a:r>
              <a:rPr lang="en-US" altLang="zh-CN" smtClean="0"/>
              <a:t>99.9999999999%</a:t>
            </a:r>
            <a:r>
              <a:rPr lang="zh-CN" altLang="en-US" smtClean="0"/>
              <a:t>（</a:t>
            </a:r>
            <a:r>
              <a:rPr lang="en-US" altLang="zh-CN" smtClean="0"/>
              <a:t>12</a:t>
            </a:r>
            <a:r>
              <a:rPr lang="zh-CN" altLang="en-US" smtClean="0"/>
              <a:t>个</a:t>
            </a:r>
            <a:r>
              <a:rPr lang="en-US" altLang="zh-CN" smtClean="0"/>
              <a:t>9</a:t>
            </a:r>
            <a:r>
              <a:rPr lang="zh-CN" altLang="en-US" smtClean="0"/>
              <a:t>），业务连续性高达</a:t>
            </a:r>
            <a:r>
              <a:rPr lang="en-US" altLang="zh-CN" smtClean="0"/>
              <a:t>99.995%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安全可信：</a:t>
            </a:r>
            <a:r>
              <a:rPr lang="en-US" altLang="zh-CN" smtClean="0"/>
              <a:t>OBS</a:t>
            </a:r>
            <a:r>
              <a:rPr lang="zh-CN" altLang="en-US" smtClean="0"/>
              <a:t>通过可信云认证，让数据存储安全放心。支持服务端加密、防盗链、</a:t>
            </a:r>
            <a:r>
              <a:rPr lang="en-US" altLang="zh-CN" smtClean="0"/>
              <a:t>IP</a:t>
            </a:r>
            <a:r>
              <a:rPr lang="zh-CN" altLang="en-US" smtClean="0"/>
              <a:t>黑白名单、</a:t>
            </a:r>
            <a:r>
              <a:rPr lang="en-US" altLang="zh-CN" smtClean="0"/>
              <a:t>VPC</a:t>
            </a:r>
            <a:r>
              <a:rPr lang="zh-CN" altLang="en-US" smtClean="0"/>
              <a:t>网络隔离、日志审计、细粒度权限控制，保障数据安全可信。</a:t>
            </a:r>
            <a:endParaRPr lang="en-US" altLang="zh-CN" smtClean="0"/>
          </a:p>
          <a:p>
            <a:r>
              <a:rPr lang="zh-CN" altLang="en-US" smtClean="0"/>
              <a:t>智能高效：通过智能调度，并结合传输加速、大数据垂直优化，为用户提供高并发（千万级</a:t>
            </a:r>
            <a:r>
              <a:rPr lang="en-US" altLang="zh-CN" smtClean="0"/>
              <a:t>TPS</a:t>
            </a:r>
            <a:r>
              <a:rPr lang="zh-CN" altLang="en-US" smtClean="0"/>
              <a:t>）、大带宽（单流上传</a:t>
            </a:r>
            <a:r>
              <a:rPr lang="en-US" altLang="zh-CN" smtClean="0"/>
              <a:t>2.4Gb/s</a:t>
            </a:r>
            <a:r>
              <a:rPr lang="zh-CN" altLang="en-US" smtClean="0"/>
              <a:t>）、稳定低时延（小对象上传时延小于</a:t>
            </a:r>
            <a:r>
              <a:rPr lang="en-US" altLang="zh-CN" smtClean="0"/>
              <a:t>10ms</a:t>
            </a:r>
            <a:r>
              <a:rPr lang="zh-CN" altLang="en-US" smtClean="0"/>
              <a:t>）的数据访问体验。</a:t>
            </a:r>
            <a:endParaRPr lang="en-US" altLang="zh-CN" smtClean="0"/>
          </a:p>
          <a:p>
            <a:r>
              <a:rPr lang="zh-CN" altLang="en-US" smtClean="0"/>
              <a:t>友好易用：</a:t>
            </a:r>
            <a:r>
              <a:rPr lang="en-US" altLang="zh-CN" smtClean="0"/>
              <a:t>OBS</a:t>
            </a:r>
            <a:r>
              <a:rPr lang="zh-CN" altLang="en-US" smtClean="0"/>
              <a:t>支持管理控制台，</a:t>
            </a:r>
            <a:r>
              <a:rPr lang="en-US" altLang="zh-CN" smtClean="0"/>
              <a:t>REST API</a:t>
            </a:r>
            <a:r>
              <a:rPr lang="zh-CN" altLang="en-US" smtClean="0"/>
              <a:t>，提供多种语言的</a:t>
            </a:r>
            <a:r>
              <a:rPr lang="en-US" altLang="zh-CN" smtClean="0"/>
              <a:t>SDK</a:t>
            </a:r>
            <a:r>
              <a:rPr lang="zh-CN" altLang="en-US" smtClean="0"/>
              <a:t>，兼容主流的客户端工具，您可以随时随地通过网络上传、下载、管理您的数据。</a:t>
            </a:r>
          </a:p>
          <a:p>
            <a:endParaRPr lang="zh-CN" altLang="en-US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960254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45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84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5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2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T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ABCD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4213418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26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3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4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4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0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7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09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9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3880567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856403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+mn-ea"/>
                <a:ea typeface="+mn-ea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fontAlgn="ctr">
              <a:defRPr baseline="0">
                <a:latin typeface="+mn-ea"/>
                <a:ea typeface="+mn-ea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+mn-ea"/>
                <a:ea typeface="+mn-ea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+mn-ea"/>
                <a:ea typeface="+mn-ea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fontAlgn="ctr">
              <a:defRPr baseline="0">
                <a:latin typeface="+mn-ea"/>
                <a:ea typeface="+mn-ea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+mn-ea"/>
                <a:ea typeface="+mn-ea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+mn-ea"/>
                <a:ea typeface="+mn-ea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863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8064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5217399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414999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4121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0556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60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2pPr>
            <a:lvl3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  <a:lvl5pPr>
              <a:buNone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164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78317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EC310A-3496-465B-B3B3-E700BDA8494A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CDD188-B841-4F2D-B0DD-37F672EC7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976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81" r:id="rId2"/>
    <p:sldLayoutId id="2147483882" r:id="rId3"/>
    <p:sldLayoutId id="2147483883" r:id="rId4"/>
    <p:sldLayoutId id="2147483886" r:id="rId5"/>
    <p:sldLayoutId id="2147483887" r:id="rId6"/>
    <p:sldLayoutId id="2147483888" r:id="rId7"/>
    <p:sldLayoutId id="2147483889" r:id="rId8"/>
    <p:sldLayoutId id="214748389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+mn-ea"/>
                <a:ea typeface="+mn-ea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+mn-ea"/>
                <a:ea typeface="+mn-ea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+mn-ea"/>
              <a:ea typeface="+mn-ea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  <p:sldLayoutId id="2147483876" r:id="rId11"/>
    <p:sldLayoutId id="2147483877" r:id="rId12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  <p:sldLayoutId id="2147483892" r:id="rId6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=""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=""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=""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IPIoT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844032" y="1986796"/>
            <a:ext cx="2400507" cy="504887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HCIP-IoT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NA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V2.5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唐妍</a:t>
            </a:r>
            <a:r>
              <a:rPr lang="en-US" altLang="zh-CN" smtClean="0">
                <a:latin typeface="+mn-lt"/>
                <a:ea typeface="+mn-ea"/>
              </a:rPr>
              <a:t>/tWX585717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2020.05.01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石嘉欣</a:t>
            </a:r>
            <a:r>
              <a:rPr lang="en-US" altLang="zh-CN">
                <a:latin typeface="+mn-lt"/>
                <a:ea typeface="+mn-ea"/>
              </a:rPr>
              <a:t>/s00417407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7"/>
          </p:nvPr>
        </p:nvSpPr>
        <p:spPr>
          <a:xfrm>
            <a:off x="6065045" y="4561079"/>
            <a:ext cx="3023155" cy="468052"/>
          </a:xfrm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97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对象存储服务</a:t>
            </a:r>
            <a:r>
              <a:rPr lang="en-US" altLang="zh-CN" smtClean="0">
                <a:latin typeface="+mn-lt"/>
                <a:ea typeface="+mn-ea"/>
              </a:rPr>
              <a:t>OBS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对象存储服务（</a:t>
            </a:r>
            <a:r>
              <a:rPr lang="en-US" altLang="zh-CN">
                <a:latin typeface="+mn-lt"/>
                <a:ea typeface="+mn-ea"/>
              </a:rPr>
              <a:t>Object Storage Service</a:t>
            </a:r>
            <a:r>
              <a:rPr lang="zh-CN" altLang="en-US">
                <a:latin typeface="+mn-lt"/>
                <a:ea typeface="+mn-ea"/>
              </a:rPr>
              <a:t>）是一款稳定、安全、高效、易用的云存储服务，具备标准</a:t>
            </a:r>
            <a:r>
              <a:rPr lang="en-US" altLang="zh-CN">
                <a:latin typeface="+mn-lt"/>
                <a:ea typeface="+mn-ea"/>
              </a:rPr>
              <a:t>Restful API</a:t>
            </a:r>
            <a:r>
              <a:rPr lang="zh-CN" altLang="en-US">
                <a:latin typeface="+mn-lt"/>
                <a:ea typeface="+mn-ea"/>
              </a:rPr>
              <a:t>接口，可存储任意数量和形式的非结构化</a:t>
            </a:r>
            <a:r>
              <a:rPr lang="zh-CN" altLang="en-US" smtClean="0">
                <a:latin typeface="+mn-lt"/>
                <a:ea typeface="+mn-ea"/>
              </a:rPr>
              <a:t>数据。</a:t>
            </a:r>
            <a:endParaRPr lang="en-US" altLang="zh-CN" smtClean="0">
              <a:latin typeface="+mn-lt"/>
              <a:ea typeface="+mn-ea"/>
            </a:endParaRPr>
          </a:p>
          <a:p>
            <a:endParaRPr lang="zh-CN" altLang="en-US"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60" y="2266285"/>
            <a:ext cx="828675" cy="6667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97433" y="2073350"/>
            <a:ext cx="1222744" cy="1116418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424213" y="2170589"/>
            <a:ext cx="7612911" cy="877964"/>
            <a:chOff x="2870791" y="2170588"/>
            <a:chExt cx="7612911" cy="923483"/>
          </a:xfrm>
        </p:grpSpPr>
        <p:sp>
          <p:nvSpPr>
            <p:cNvPr id="7" name="圆角矩形 6"/>
            <p:cNvSpPr/>
            <p:nvPr/>
          </p:nvSpPr>
          <p:spPr>
            <a:xfrm>
              <a:off x="2870791" y="2170588"/>
              <a:ext cx="7612911" cy="9234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70791" y="2234386"/>
              <a:ext cx="7495953" cy="859685"/>
              <a:chOff x="2870791" y="2234386"/>
              <a:chExt cx="7495953" cy="859685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583172" y="2234386"/>
                <a:ext cx="0" cy="859685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870791" y="2308817"/>
                <a:ext cx="712381" cy="666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rgbClr val="0070C0"/>
                    </a:solidFill>
                  </a:rPr>
                  <a:t>稳定可靠</a:t>
                </a: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00130" y="2308817"/>
                <a:ext cx="6666614" cy="666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>
                    <a:solidFill>
                      <a:srgbClr val="0070C0"/>
                    </a:solidFill>
                  </a:rPr>
                  <a:t>OBS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提供数据检查、分片冗余、自动修复，使数据持久性</a:t>
                </a:r>
                <a:r>
                  <a:rPr lang="zh-CN" altLang="en-US">
                    <a:solidFill>
                      <a:srgbClr val="0070C0"/>
                    </a:solidFill>
                  </a:rPr>
                  <a:t>高达</a:t>
                </a:r>
                <a:r>
                  <a:rPr lang="en-US" altLang="zh-CN">
                    <a:solidFill>
                      <a:srgbClr val="0070C0"/>
                    </a:solidFill>
                  </a:rPr>
                  <a:t>99.9999999999%</a:t>
                </a:r>
                <a:r>
                  <a:rPr lang="zh-CN" altLang="en-US">
                    <a:solidFill>
                      <a:srgbClr val="0070C0"/>
                    </a:solidFill>
                  </a:rPr>
                  <a:t>（</a:t>
                </a:r>
                <a:r>
                  <a:rPr lang="en-US" altLang="zh-CN">
                    <a:solidFill>
                      <a:srgbClr val="0070C0"/>
                    </a:solidFill>
                  </a:rPr>
                  <a:t>12</a:t>
                </a:r>
                <a:r>
                  <a:rPr lang="zh-CN" altLang="en-US">
                    <a:solidFill>
                      <a:srgbClr val="0070C0"/>
                    </a:solidFill>
                  </a:rPr>
                  <a:t>个</a:t>
                </a:r>
                <a:r>
                  <a:rPr lang="en-US" altLang="zh-CN">
                    <a:solidFill>
                      <a:srgbClr val="0070C0"/>
                    </a:solidFill>
                  </a:rPr>
                  <a:t>9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）。</a:t>
                </a: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2428883" y="3285456"/>
            <a:ext cx="7612911" cy="847725"/>
            <a:chOff x="2870791" y="2170588"/>
            <a:chExt cx="7612911" cy="923483"/>
          </a:xfrm>
        </p:grpSpPr>
        <p:sp>
          <p:nvSpPr>
            <p:cNvPr id="19" name="圆角矩形 18"/>
            <p:cNvSpPr/>
            <p:nvPr/>
          </p:nvSpPr>
          <p:spPr>
            <a:xfrm>
              <a:off x="2870791" y="2170588"/>
              <a:ext cx="7612911" cy="9234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870791" y="2234386"/>
              <a:ext cx="7495953" cy="859685"/>
              <a:chOff x="2870791" y="2234386"/>
              <a:chExt cx="7495953" cy="859685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3583172" y="2234386"/>
                <a:ext cx="0" cy="859685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2870791" y="2308817"/>
                <a:ext cx="712381" cy="666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rgbClr val="0070C0"/>
                    </a:solidFill>
                  </a:rPr>
                  <a:t>安全可信</a:t>
                </a: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00130" y="2308817"/>
                <a:ext cx="6666614" cy="666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>
                    <a:solidFill>
                      <a:srgbClr val="0070C0"/>
                    </a:solidFill>
                  </a:rPr>
                  <a:t>SSL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传输加密、服务端加密、身份鉴权等多重安全防护。</a:t>
                </a: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188" y="3285456"/>
            <a:ext cx="895350" cy="847725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10205491" y="3164291"/>
            <a:ext cx="1222744" cy="1116418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048" y="4415940"/>
            <a:ext cx="752475" cy="790575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917606" y="4253018"/>
            <a:ext cx="1222744" cy="1116418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387509" y="5332692"/>
            <a:ext cx="7612911" cy="770081"/>
            <a:chOff x="2870791" y="2170588"/>
            <a:chExt cx="7612911" cy="923483"/>
          </a:xfrm>
        </p:grpSpPr>
        <p:sp>
          <p:nvSpPr>
            <p:cNvPr id="29" name="圆角矩形 28"/>
            <p:cNvSpPr/>
            <p:nvPr/>
          </p:nvSpPr>
          <p:spPr>
            <a:xfrm>
              <a:off x="2870791" y="2170588"/>
              <a:ext cx="7612911" cy="9234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870791" y="2234386"/>
              <a:ext cx="7495953" cy="859685"/>
              <a:chOff x="2870791" y="2234386"/>
              <a:chExt cx="7495953" cy="85968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3583172" y="2234386"/>
                <a:ext cx="0" cy="859685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2870791" y="2308817"/>
                <a:ext cx="712381" cy="666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rgbClr val="0070C0"/>
                    </a:solidFill>
                  </a:rPr>
                  <a:t>友好易用</a:t>
                </a: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700130" y="2308817"/>
                <a:ext cx="6666614" cy="666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rgbClr val="0070C0"/>
                    </a:solidFill>
                  </a:rPr>
                  <a:t>与自建存储相比成本下降</a:t>
                </a:r>
                <a:r>
                  <a:rPr lang="en-US" altLang="zh-CN" smtClean="0">
                    <a:solidFill>
                      <a:srgbClr val="0070C0"/>
                    </a:solidFill>
                  </a:rPr>
                  <a:t>20%~80%</a:t>
                </a:r>
                <a:r>
                  <a:rPr lang="zh-CN" altLang="en-US" smtClean="0">
                    <a:solidFill>
                      <a:srgbClr val="0070C0"/>
                    </a:solidFill>
                  </a:rPr>
                  <a:t>。</a:t>
                </a: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8638" y="5206076"/>
            <a:ext cx="876300" cy="876300"/>
          </a:xfrm>
          <a:prstGeom prst="rect">
            <a:avLst/>
          </a:prstGeom>
        </p:spPr>
      </p:pic>
      <p:sp>
        <p:nvSpPr>
          <p:cNvPr id="35" name="椭圆 34"/>
          <p:cNvSpPr/>
          <p:nvPr/>
        </p:nvSpPr>
        <p:spPr>
          <a:xfrm>
            <a:off x="10210835" y="5086017"/>
            <a:ext cx="1222744" cy="1116418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2414720" y="4345393"/>
            <a:ext cx="7612911" cy="770081"/>
            <a:chOff x="2870791" y="2170588"/>
            <a:chExt cx="7612911" cy="923483"/>
          </a:xfrm>
        </p:grpSpPr>
        <p:sp>
          <p:nvSpPr>
            <p:cNvPr id="37" name="圆角矩形 36"/>
            <p:cNvSpPr/>
            <p:nvPr/>
          </p:nvSpPr>
          <p:spPr>
            <a:xfrm>
              <a:off x="2870791" y="2170588"/>
              <a:ext cx="7612911" cy="9234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870791" y="2234386"/>
              <a:ext cx="7495953" cy="859685"/>
              <a:chOff x="2870791" y="2234386"/>
              <a:chExt cx="7495953" cy="859685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3583172" y="2234386"/>
                <a:ext cx="0" cy="859685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2870791" y="2308817"/>
                <a:ext cx="712381" cy="666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rgbClr val="0070C0"/>
                    </a:solidFill>
                  </a:rPr>
                  <a:t>智能高效</a:t>
                </a: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700130" y="2308817"/>
                <a:ext cx="6666614" cy="666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rgbClr val="0070C0"/>
                    </a:solidFill>
                  </a:rPr>
                  <a:t>大并发、大带宽、低时延的访问体验。</a:t>
                </a:r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9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弹性云服务器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ECS</a:t>
            </a: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数据接入服务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DIS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对象存储服务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OBS</a:t>
            </a:r>
          </a:p>
          <a:p>
            <a:r>
              <a:rPr lang="en-US" altLang="zh-CN" b="1">
                <a:latin typeface="+mn-lt"/>
                <a:ea typeface="+mn-ea"/>
              </a:rPr>
              <a:t>AI</a:t>
            </a:r>
            <a:r>
              <a:rPr lang="zh-CN" altLang="en-US" b="1">
                <a:latin typeface="+mn-lt"/>
                <a:ea typeface="+mn-ea"/>
              </a:rPr>
              <a:t>开发平台</a:t>
            </a:r>
            <a:r>
              <a:rPr lang="en-US" altLang="zh-CN" b="1">
                <a:latin typeface="+mn-lt"/>
                <a:ea typeface="+mn-ea"/>
              </a:rPr>
              <a:t>ModelArts</a:t>
            </a: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华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为云一站式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API Explorer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34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AI</a:t>
            </a:r>
            <a:r>
              <a:rPr lang="zh-CN" altLang="en-US" smtClean="0">
                <a:latin typeface="+mn-lt"/>
                <a:ea typeface="+mn-ea"/>
              </a:rPr>
              <a:t>开发平台</a:t>
            </a:r>
            <a:r>
              <a:rPr lang="en-US" altLang="zh-CN" smtClean="0">
                <a:latin typeface="+mn-lt"/>
                <a:ea typeface="+mn-ea"/>
              </a:rPr>
              <a:t>ModelArts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</a:rPr>
              <a:t>ModelArts</a:t>
            </a:r>
            <a:r>
              <a:rPr lang="zh-CN" altLang="en-US">
                <a:latin typeface="+mn-lt"/>
                <a:ea typeface="+mn-ea"/>
              </a:rPr>
              <a:t>是面向开发者的一站式</a:t>
            </a:r>
            <a:r>
              <a:rPr lang="en-US" altLang="zh-CN">
                <a:latin typeface="+mn-lt"/>
                <a:ea typeface="+mn-ea"/>
              </a:rPr>
              <a:t>AI</a:t>
            </a:r>
            <a:r>
              <a:rPr lang="zh-CN" altLang="en-US">
                <a:latin typeface="+mn-lt"/>
                <a:ea typeface="+mn-ea"/>
              </a:rPr>
              <a:t>开发平台，为机器学习与深度学习提供海量数据预处理及半自动化标注、大规模分布式</a:t>
            </a:r>
            <a:r>
              <a:rPr lang="en-US" altLang="zh-CN">
                <a:latin typeface="+mn-lt"/>
                <a:ea typeface="+mn-ea"/>
              </a:rPr>
              <a:t>Training</a:t>
            </a:r>
            <a:r>
              <a:rPr lang="zh-CN" altLang="en-US">
                <a:latin typeface="+mn-lt"/>
                <a:ea typeface="+mn-ea"/>
              </a:rPr>
              <a:t>、自动化模型生成，及端</a:t>
            </a:r>
            <a:r>
              <a:rPr lang="en-US" altLang="zh-CN">
                <a:latin typeface="+mn-lt"/>
                <a:ea typeface="+mn-ea"/>
              </a:rPr>
              <a:t>-</a:t>
            </a:r>
            <a:r>
              <a:rPr lang="zh-CN" altLang="en-US">
                <a:latin typeface="+mn-lt"/>
                <a:ea typeface="+mn-ea"/>
              </a:rPr>
              <a:t>边</a:t>
            </a:r>
            <a:r>
              <a:rPr lang="en-US" altLang="zh-CN">
                <a:latin typeface="+mn-lt"/>
                <a:ea typeface="+mn-ea"/>
              </a:rPr>
              <a:t>-</a:t>
            </a:r>
            <a:r>
              <a:rPr lang="zh-CN" altLang="en-US">
                <a:latin typeface="+mn-lt"/>
                <a:ea typeface="+mn-ea"/>
              </a:rPr>
              <a:t>云模型按需部署能力，帮助用户快速创建和部署模型，管理全周期</a:t>
            </a:r>
            <a:r>
              <a:rPr lang="en-US" altLang="zh-CN">
                <a:latin typeface="+mn-lt"/>
                <a:ea typeface="+mn-ea"/>
              </a:rPr>
              <a:t>AI</a:t>
            </a:r>
            <a:r>
              <a:rPr lang="zh-CN" altLang="en-US">
                <a:latin typeface="+mn-lt"/>
                <a:ea typeface="+mn-ea"/>
              </a:rPr>
              <a:t>工作流。</a:t>
            </a:r>
          </a:p>
        </p:txBody>
      </p:sp>
      <p:sp>
        <p:nvSpPr>
          <p:cNvPr id="5" name="矩形 4"/>
          <p:cNvSpPr/>
          <p:nvPr/>
        </p:nvSpPr>
        <p:spPr>
          <a:xfrm>
            <a:off x="2870777" y="2898969"/>
            <a:ext cx="6858013" cy="747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C00000"/>
                </a:solidFill>
              </a:rPr>
              <a:t>    </a:t>
            </a:r>
            <a:r>
              <a:rPr lang="zh-CN" altLang="en-US" sz="2400" smtClean="0">
                <a:solidFill>
                  <a:srgbClr val="C7000B"/>
                </a:solidFill>
              </a:rPr>
              <a:t>数据准备效率百倍提升</a:t>
            </a:r>
            <a:endParaRPr lang="en-US" altLang="zh-CN" sz="2400" smtClean="0">
              <a:solidFill>
                <a:srgbClr val="C7000B"/>
              </a:solidFill>
            </a:endParaRPr>
          </a:p>
          <a:p>
            <a:pPr algn="ctr"/>
            <a:r>
              <a:rPr lang="en-US" altLang="zh-CN" smtClean="0">
                <a:solidFill>
                  <a:srgbClr val="00B050"/>
                </a:solidFill>
              </a:rPr>
              <a:t>40TB</a:t>
            </a:r>
            <a:r>
              <a:rPr lang="zh-CN" altLang="en-US" smtClean="0">
                <a:solidFill>
                  <a:srgbClr val="00B050"/>
                </a:solidFill>
              </a:rPr>
              <a:t>数据处理：</a:t>
            </a:r>
            <a:r>
              <a:rPr lang="en-US" altLang="zh-CN" smtClean="0">
                <a:solidFill>
                  <a:srgbClr val="00B050"/>
                </a:solidFill>
              </a:rPr>
              <a:t>8</a:t>
            </a:r>
            <a:r>
              <a:rPr lang="zh-CN" altLang="en-US" smtClean="0">
                <a:solidFill>
                  <a:srgbClr val="00B050"/>
                </a:solidFill>
              </a:rPr>
              <a:t>，</a:t>
            </a:r>
            <a:r>
              <a:rPr lang="en-US" altLang="zh-CN" smtClean="0">
                <a:solidFill>
                  <a:srgbClr val="00B050"/>
                </a:solidFill>
              </a:rPr>
              <a:t>000</a:t>
            </a:r>
            <a:r>
              <a:rPr lang="zh-CN" altLang="en-US" smtClean="0">
                <a:solidFill>
                  <a:srgbClr val="00B050"/>
                </a:solidFill>
              </a:rPr>
              <a:t>人天</a:t>
            </a:r>
            <a:r>
              <a:rPr lang="en-US" altLang="zh-CN" smtClean="0">
                <a:solidFill>
                  <a:srgbClr val="00B050"/>
                </a:solidFill>
                <a:sym typeface="Wingdings" panose="05000000000000000000" pitchFamily="2" charset="2"/>
              </a:rPr>
              <a:t>80</a:t>
            </a:r>
            <a:r>
              <a:rPr lang="zh-CN" altLang="en-US" smtClean="0">
                <a:solidFill>
                  <a:srgbClr val="00B050"/>
                </a:solidFill>
                <a:sym typeface="Wingdings" panose="05000000000000000000" pitchFamily="2" charset="2"/>
              </a:rPr>
              <a:t>人天</a:t>
            </a:r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39" y="4079712"/>
            <a:ext cx="944000" cy="9386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70778" y="4079712"/>
            <a:ext cx="6858012" cy="8537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C7000B"/>
                </a:solidFill>
              </a:rPr>
              <a:t>    </a:t>
            </a:r>
            <a:r>
              <a:rPr lang="zh-CN" altLang="en-US" sz="2400" smtClean="0">
                <a:solidFill>
                  <a:srgbClr val="C7000B"/>
                </a:solidFill>
              </a:rPr>
              <a:t>模型训练耗时大幅度降低</a:t>
            </a:r>
            <a:endParaRPr lang="en-US" altLang="zh-CN" sz="2400" smtClean="0">
              <a:solidFill>
                <a:srgbClr val="C7000B"/>
              </a:solidFill>
            </a:endParaRPr>
          </a:p>
          <a:p>
            <a:pPr algn="ctr"/>
            <a:r>
              <a:rPr lang="en-US" altLang="zh-CN" smtClean="0">
                <a:solidFill>
                  <a:srgbClr val="00B050"/>
                </a:solidFill>
              </a:rPr>
              <a:t>1000GPU</a:t>
            </a:r>
            <a:r>
              <a:rPr lang="zh-CN" altLang="en-US" smtClean="0">
                <a:solidFill>
                  <a:srgbClr val="00B050"/>
                </a:solidFill>
              </a:rPr>
              <a:t>集群，训练加速比</a:t>
            </a:r>
            <a:r>
              <a:rPr lang="en-US" altLang="zh-CN" smtClean="0">
                <a:solidFill>
                  <a:srgbClr val="00B050"/>
                </a:solidFill>
              </a:rPr>
              <a:t>0.8</a:t>
            </a:r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719" y="2812998"/>
            <a:ext cx="935950" cy="919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738" y="5281266"/>
            <a:ext cx="956931" cy="9195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70778" y="5439980"/>
            <a:ext cx="6858012" cy="747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C00000"/>
                </a:solidFill>
              </a:rPr>
              <a:t>    </a:t>
            </a:r>
            <a:r>
              <a:rPr lang="zh-CN" altLang="en-US" sz="2400" smtClean="0">
                <a:solidFill>
                  <a:srgbClr val="C7000B"/>
                </a:solidFill>
              </a:rPr>
              <a:t>模型一键部署至云、边、端</a:t>
            </a:r>
            <a:endParaRPr lang="en-US" altLang="zh-CN" sz="2400">
              <a:solidFill>
                <a:srgbClr val="C700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弹性云服务器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ECS</a:t>
            </a: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数据接入服务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DIS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对象存储服务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OBS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AI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开发平台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ModelArts</a:t>
            </a:r>
          </a:p>
          <a:p>
            <a:r>
              <a:rPr lang="zh-CN" altLang="en-US" b="1">
                <a:latin typeface="+mn-lt"/>
                <a:ea typeface="+mn-ea"/>
              </a:rPr>
              <a:t>华</a:t>
            </a:r>
            <a:r>
              <a:rPr lang="zh-CN" altLang="en-US" b="1" smtClean="0">
                <a:latin typeface="+mn-lt"/>
                <a:ea typeface="+mn-ea"/>
              </a:rPr>
              <a:t>为云一站式</a:t>
            </a:r>
            <a:r>
              <a:rPr lang="en-US" altLang="zh-CN" b="1" smtClean="0">
                <a:latin typeface="+mn-lt"/>
                <a:ea typeface="+mn-ea"/>
              </a:rPr>
              <a:t>API Explorer</a:t>
            </a:r>
            <a:endParaRPr lang="en-US" altLang="zh-CN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80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华为云 </a:t>
            </a:r>
            <a:r>
              <a:rPr lang="en-US" altLang="zh-CN" smtClean="0">
                <a:latin typeface="+mn-lt"/>
                <a:ea typeface="+mn-ea"/>
              </a:rPr>
              <a:t>- </a:t>
            </a:r>
            <a:r>
              <a:rPr lang="zh-CN" altLang="en-US" smtClean="0">
                <a:latin typeface="+mn-lt"/>
                <a:ea typeface="+mn-ea"/>
              </a:rPr>
              <a:t>站式</a:t>
            </a:r>
            <a:r>
              <a:rPr lang="en-US" altLang="zh-CN" smtClean="0">
                <a:latin typeface="+mn-lt"/>
                <a:ea typeface="+mn-ea"/>
              </a:rPr>
              <a:t>API Explorer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C7000B"/>
                </a:solidFill>
                <a:latin typeface="+mn-lt"/>
                <a:ea typeface="+mn-ea"/>
              </a:rPr>
              <a:t>API</a:t>
            </a:r>
            <a:r>
              <a:rPr lang="zh-CN" altLang="en-US" b="1">
                <a:solidFill>
                  <a:srgbClr val="C7000B"/>
                </a:solidFill>
                <a:latin typeface="+mn-lt"/>
                <a:ea typeface="+mn-ea"/>
              </a:rPr>
              <a:t>快速检索</a:t>
            </a:r>
            <a:r>
              <a:rPr lang="zh-CN" altLang="en-US" b="1">
                <a:latin typeface="+mn-lt"/>
                <a:ea typeface="+mn-ea"/>
              </a:rPr>
              <a:t>：</a:t>
            </a:r>
            <a:r>
              <a:rPr lang="zh-CN" altLang="en-US">
                <a:latin typeface="+mn-lt"/>
                <a:ea typeface="+mn-ea"/>
              </a:rPr>
              <a:t>支持全局</a:t>
            </a:r>
            <a:r>
              <a:rPr lang="en-US" altLang="zh-CN">
                <a:latin typeface="+mn-lt"/>
                <a:ea typeface="+mn-ea"/>
              </a:rPr>
              <a:t>/</a:t>
            </a:r>
            <a:r>
              <a:rPr lang="zh-CN" altLang="en-US">
                <a:latin typeface="+mn-lt"/>
                <a:ea typeface="+mn-ea"/>
              </a:rPr>
              <a:t>按产品检索、产品和</a:t>
            </a:r>
            <a:r>
              <a:rPr lang="en-US" altLang="zh-CN">
                <a:latin typeface="+mn-lt"/>
                <a:ea typeface="+mn-ea"/>
              </a:rPr>
              <a:t>API</a:t>
            </a:r>
            <a:r>
              <a:rPr lang="zh-CN" altLang="en-US">
                <a:latin typeface="+mn-lt"/>
                <a:ea typeface="+mn-ea"/>
              </a:rPr>
              <a:t>中英文检索、快速查看最近搜索</a:t>
            </a:r>
            <a:r>
              <a:rPr lang="en-US" altLang="zh-CN">
                <a:latin typeface="+mn-lt"/>
                <a:ea typeface="+mn-ea"/>
              </a:rPr>
              <a:t>/</a:t>
            </a:r>
            <a:r>
              <a:rPr lang="zh-CN" altLang="en-US">
                <a:latin typeface="+mn-lt"/>
                <a:ea typeface="+mn-ea"/>
              </a:rPr>
              <a:t>使用的产品或</a:t>
            </a:r>
            <a:r>
              <a:rPr lang="en-US" altLang="zh-CN">
                <a:latin typeface="+mn-lt"/>
                <a:ea typeface="+mn-ea"/>
              </a:rPr>
              <a:t>API</a:t>
            </a:r>
            <a:r>
              <a:rPr lang="zh-CN" altLang="en-US">
                <a:latin typeface="+mn-lt"/>
                <a:ea typeface="+mn-ea"/>
              </a:rPr>
              <a:t>，同时还支持关注常用产品</a:t>
            </a:r>
            <a:r>
              <a:rPr lang="en-US" altLang="zh-CN" smtClean="0">
                <a:latin typeface="+mn-lt"/>
                <a:ea typeface="+mn-ea"/>
              </a:rPr>
              <a:t>API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b="1">
                <a:solidFill>
                  <a:srgbClr val="C7000B"/>
                </a:solidFill>
                <a:latin typeface="+mn-lt"/>
                <a:ea typeface="+mn-ea"/>
              </a:rPr>
              <a:t>API</a:t>
            </a:r>
            <a:r>
              <a:rPr lang="zh-CN" altLang="en-US" b="1">
                <a:solidFill>
                  <a:srgbClr val="C7000B"/>
                </a:solidFill>
                <a:latin typeface="+mn-lt"/>
                <a:ea typeface="+mn-ea"/>
              </a:rPr>
              <a:t>文档查询</a:t>
            </a:r>
            <a:r>
              <a:rPr lang="zh-CN" altLang="en-US" b="1">
                <a:latin typeface="+mn-lt"/>
                <a:ea typeface="+mn-ea"/>
              </a:rPr>
              <a:t>：</a:t>
            </a:r>
            <a:r>
              <a:rPr lang="zh-CN" altLang="en-US">
                <a:latin typeface="+mn-lt"/>
                <a:ea typeface="+mn-ea"/>
              </a:rPr>
              <a:t>能快捷查询</a:t>
            </a:r>
            <a:r>
              <a:rPr lang="en-US" altLang="zh-CN">
                <a:latin typeface="+mn-lt"/>
                <a:ea typeface="+mn-ea"/>
              </a:rPr>
              <a:t>API</a:t>
            </a:r>
            <a:r>
              <a:rPr lang="zh-CN" altLang="en-US">
                <a:latin typeface="+mn-lt"/>
                <a:ea typeface="+mn-ea"/>
              </a:rPr>
              <a:t>详情和参数说明，具备规范的</a:t>
            </a:r>
            <a:r>
              <a:rPr lang="en-US" altLang="zh-CN">
                <a:latin typeface="+mn-lt"/>
                <a:ea typeface="+mn-ea"/>
              </a:rPr>
              <a:t>API</a:t>
            </a:r>
            <a:r>
              <a:rPr lang="zh-CN" altLang="en-US">
                <a:latin typeface="+mn-lt"/>
                <a:ea typeface="+mn-ea"/>
              </a:rPr>
              <a:t>文档结构、接口说明、请求参数</a:t>
            </a:r>
            <a:r>
              <a:rPr lang="en-US" altLang="zh-CN">
                <a:latin typeface="+mn-lt"/>
                <a:ea typeface="+mn-ea"/>
              </a:rPr>
              <a:t>/</a:t>
            </a:r>
            <a:r>
              <a:rPr lang="zh-CN" altLang="en-US">
                <a:latin typeface="+mn-lt"/>
                <a:ea typeface="+mn-ea"/>
              </a:rPr>
              <a:t>示例、 返回参数</a:t>
            </a:r>
            <a:r>
              <a:rPr lang="en-US" altLang="zh-CN">
                <a:latin typeface="+mn-lt"/>
                <a:ea typeface="+mn-ea"/>
              </a:rPr>
              <a:t>/</a:t>
            </a:r>
            <a:r>
              <a:rPr lang="zh-CN" altLang="en-US">
                <a:latin typeface="+mn-lt"/>
                <a:ea typeface="+mn-ea"/>
              </a:rPr>
              <a:t>示例、错误码、</a:t>
            </a:r>
            <a:r>
              <a:rPr lang="en-US" altLang="zh-CN">
                <a:latin typeface="+mn-lt"/>
                <a:ea typeface="+mn-ea"/>
              </a:rPr>
              <a:t>SDK</a:t>
            </a:r>
            <a:r>
              <a:rPr lang="zh-CN" altLang="en-US">
                <a:latin typeface="+mn-lt"/>
                <a:ea typeface="+mn-ea"/>
              </a:rPr>
              <a:t>等。</a:t>
            </a:r>
          </a:p>
          <a:p>
            <a:r>
              <a:rPr lang="en-US" altLang="zh-CN" b="1">
                <a:solidFill>
                  <a:srgbClr val="C7000B"/>
                </a:solidFill>
                <a:latin typeface="+mn-lt"/>
                <a:ea typeface="+mn-ea"/>
              </a:rPr>
              <a:t>API</a:t>
            </a:r>
            <a:r>
              <a:rPr lang="zh-CN" altLang="en-US" b="1">
                <a:solidFill>
                  <a:srgbClr val="C7000B"/>
                </a:solidFill>
                <a:latin typeface="+mn-lt"/>
                <a:ea typeface="+mn-ea"/>
              </a:rPr>
              <a:t>参数辅助填写</a:t>
            </a:r>
            <a:r>
              <a:rPr lang="zh-CN" altLang="en-US" b="1">
                <a:latin typeface="+mn-lt"/>
                <a:ea typeface="+mn-ea"/>
              </a:rPr>
              <a:t>：</a:t>
            </a:r>
            <a:r>
              <a:rPr lang="zh-CN" altLang="en-US">
                <a:latin typeface="+mn-lt"/>
                <a:ea typeface="+mn-ea"/>
              </a:rPr>
              <a:t>支持</a:t>
            </a:r>
            <a:r>
              <a:rPr lang="en-US" altLang="zh-CN">
                <a:latin typeface="+mn-lt"/>
                <a:ea typeface="+mn-ea"/>
              </a:rPr>
              <a:t>OpenAPI</a:t>
            </a:r>
            <a:r>
              <a:rPr lang="zh-CN" altLang="en-US">
                <a:latin typeface="+mn-lt"/>
                <a:ea typeface="+mn-ea"/>
              </a:rPr>
              <a:t>参数表格化、可视化；详细的</a:t>
            </a:r>
            <a:r>
              <a:rPr lang="en-US" altLang="zh-CN">
                <a:latin typeface="+mn-lt"/>
                <a:ea typeface="+mn-ea"/>
              </a:rPr>
              <a:t>API</a:t>
            </a:r>
            <a:r>
              <a:rPr lang="zh-CN" altLang="en-US">
                <a:latin typeface="+mn-lt"/>
                <a:ea typeface="+mn-ea"/>
              </a:rPr>
              <a:t>参数描述及示例说明，让参数填写更简单；同时支持</a:t>
            </a:r>
            <a:r>
              <a:rPr lang="en-US" altLang="zh-CN">
                <a:latin typeface="+mn-lt"/>
                <a:ea typeface="+mn-ea"/>
              </a:rPr>
              <a:t>Region</a:t>
            </a:r>
            <a:r>
              <a:rPr lang="zh-CN" altLang="en-US">
                <a:latin typeface="+mn-lt"/>
                <a:ea typeface="+mn-ea"/>
              </a:rPr>
              <a:t>、</a:t>
            </a:r>
            <a:r>
              <a:rPr lang="en-US" altLang="zh-CN">
                <a:latin typeface="+mn-lt"/>
                <a:ea typeface="+mn-ea"/>
              </a:rPr>
              <a:t>Token</a:t>
            </a:r>
            <a:r>
              <a:rPr lang="zh-CN" altLang="en-US">
                <a:latin typeface="+mn-lt"/>
                <a:ea typeface="+mn-ea"/>
              </a:rPr>
              <a:t>、</a:t>
            </a:r>
            <a:r>
              <a:rPr lang="en-US" altLang="zh-CN">
                <a:latin typeface="+mn-lt"/>
                <a:ea typeface="+mn-ea"/>
              </a:rPr>
              <a:t>Project_id</a:t>
            </a:r>
            <a:r>
              <a:rPr lang="zh-CN" altLang="en-US">
                <a:latin typeface="+mn-lt"/>
                <a:ea typeface="+mn-ea"/>
              </a:rPr>
              <a:t>自动获取，自动填写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b="1">
                <a:solidFill>
                  <a:srgbClr val="C7000B"/>
                </a:solidFill>
                <a:latin typeface="+mn-lt"/>
                <a:ea typeface="+mn-ea"/>
              </a:rPr>
              <a:t>API</a:t>
            </a:r>
            <a:r>
              <a:rPr lang="zh-CN" altLang="en-US" b="1">
                <a:solidFill>
                  <a:srgbClr val="C7000B"/>
                </a:solidFill>
                <a:latin typeface="+mn-lt"/>
                <a:ea typeface="+mn-ea"/>
              </a:rPr>
              <a:t>可视化调试</a:t>
            </a:r>
            <a:r>
              <a:rPr lang="zh-CN" altLang="en-US" b="1">
                <a:latin typeface="+mn-lt"/>
                <a:ea typeface="+mn-ea"/>
              </a:rPr>
              <a:t>：</a:t>
            </a:r>
            <a:r>
              <a:rPr lang="zh-CN" altLang="en-US">
                <a:latin typeface="+mn-lt"/>
                <a:ea typeface="+mn-ea"/>
              </a:rPr>
              <a:t>支持</a:t>
            </a:r>
            <a:r>
              <a:rPr lang="en-US" altLang="zh-CN">
                <a:latin typeface="+mn-lt"/>
                <a:ea typeface="+mn-ea"/>
              </a:rPr>
              <a:t>API</a:t>
            </a:r>
            <a:r>
              <a:rPr lang="zh-CN" altLang="en-US">
                <a:latin typeface="+mn-lt"/>
                <a:ea typeface="+mn-ea"/>
              </a:rPr>
              <a:t>在线调试及自动获取错误码详情，从发现问题到解决问题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b="1">
                <a:solidFill>
                  <a:srgbClr val="C7000B"/>
                </a:solidFill>
                <a:latin typeface="+mn-lt"/>
                <a:ea typeface="+mn-ea"/>
              </a:rPr>
              <a:t>API</a:t>
            </a:r>
            <a:r>
              <a:rPr lang="zh-CN" altLang="en-US" b="1">
                <a:solidFill>
                  <a:srgbClr val="C7000B"/>
                </a:solidFill>
                <a:latin typeface="+mn-lt"/>
                <a:ea typeface="+mn-ea"/>
              </a:rPr>
              <a:t>错误码在线搜索</a:t>
            </a:r>
            <a:r>
              <a:rPr lang="zh-CN" altLang="en-US" b="1">
                <a:latin typeface="+mn-lt"/>
                <a:ea typeface="+mn-ea"/>
              </a:rPr>
              <a:t>：</a:t>
            </a:r>
            <a:r>
              <a:rPr lang="zh-CN" altLang="en-US">
                <a:latin typeface="+mn-lt"/>
                <a:ea typeface="+mn-ea"/>
              </a:rPr>
              <a:t>在</a:t>
            </a:r>
            <a:r>
              <a:rPr lang="en-US" altLang="zh-CN">
                <a:latin typeface="+mn-lt"/>
                <a:ea typeface="+mn-ea"/>
              </a:rPr>
              <a:t>API</a:t>
            </a:r>
            <a:r>
              <a:rPr lang="zh-CN" altLang="en-US">
                <a:latin typeface="+mn-lt"/>
                <a:ea typeface="+mn-ea"/>
              </a:rPr>
              <a:t>错误中心能查看产品全部错误码，并对错误码进行全局搜索和产品内搜索。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05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</a:rPr>
              <a:t>【</a:t>
            </a:r>
            <a:r>
              <a:rPr lang="zh-CN" altLang="en-US" smtClean="0">
                <a:latin typeface="+mn-lt"/>
              </a:rPr>
              <a:t>判断</a:t>
            </a:r>
            <a:r>
              <a:rPr lang="en-US" altLang="zh-CN" smtClean="0">
                <a:latin typeface="+mn-lt"/>
              </a:rPr>
              <a:t>】</a:t>
            </a:r>
            <a:r>
              <a:rPr lang="zh-CN" altLang="en-US" smtClean="0">
                <a:latin typeface="+mn-lt"/>
              </a:rPr>
              <a:t>弹性云服务器</a:t>
            </a:r>
            <a:r>
              <a:rPr lang="en-US" altLang="zh-CN" smtClean="0">
                <a:latin typeface="+mn-lt"/>
              </a:rPr>
              <a:t>(Elastic Cloud Server)</a:t>
            </a:r>
            <a:r>
              <a:rPr lang="zh-CN" altLang="en-US" smtClean="0">
                <a:latin typeface="+mn-lt"/>
              </a:rPr>
              <a:t>是华为云推出的一种可随时获取、弹性可扩展的计算云服务器，帮助您打造可靠、安全、灵活、高效的应用环境，确保业务持久稳定运行。</a:t>
            </a:r>
            <a:endParaRPr lang="en-US" altLang="zh-CN" smtClean="0">
              <a:latin typeface="+mn-lt"/>
            </a:endParaRPr>
          </a:p>
          <a:p>
            <a:r>
              <a:rPr lang="en-US" altLang="zh-CN" smtClean="0">
                <a:latin typeface="+mn-lt"/>
              </a:rPr>
              <a:t>【</a:t>
            </a:r>
            <a:r>
              <a:rPr lang="zh-CN" altLang="en-US" smtClean="0">
                <a:latin typeface="+mn-lt"/>
              </a:rPr>
              <a:t>多选</a:t>
            </a:r>
            <a:r>
              <a:rPr lang="en-US" altLang="zh-CN" smtClean="0">
                <a:latin typeface="+mn-lt"/>
              </a:rPr>
              <a:t>】</a:t>
            </a:r>
            <a:r>
              <a:rPr lang="zh-CN" altLang="en-US" smtClean="0">
                <a:latin typeface="+mn-lt"/>
              </a:rPr>
              <a:t>华为云一站式</a:t>
            </a:r>
            <a:r>
              <a:rPr lang="en-US" altLang="zh-CN" smtClean="0">
                <a:latin typeface="+mn-lt"/>
              </a:rPr>
              <a:t>API Explorer</a:t>
            </a:r>
            <a:r>
              <a:rPr lang="zh-CN" altLang="en-US" smtClean="0">
                <a:latin typeface="+mn-lt"/>
              </a:rPr>
              <a:t>提供哪些能力？</a:t>
            </a:r>
            <a:endParaRPr lang="en-US" altLang="zh-CN" smtClean="0">
              <a:latin typeface="+mn-lt"/>
            </a:endParaRPr>
          </a:p>
          <a:p>
            <a:pPr marL="0" indent="0">
              <a:buNone/>
            </a:pPr>
            <a:r>
              <a:rPr lang="en-US" altLang="zh-CN" smtClean="0">
                <a:latin typeface="+mn-lt"/>
              </a:rPr>
              <a:t>A</a:t>
            </a:r>
            <a:r>
              <a:rPr lang="en-US" altLang="zh-CN" smtClean="0">
                <a:latin typeface="+mn-lt"/>
              </a:rPr>
              <a:t>. </a:t>
            </a:r>
            <a:r>
              <a:rPr lang="en-US" altLang="zh-CN" smtClean="0">
                <a:latin typeface="+mn-lt"/>
              </a:rPr>
              <a:t>API</a:t>
            </a:r>
            <a:r>
              <a:rPr lang="zh-CN" altLang="en-US" smtClean="0">
                <a:latin typeface="+mn-lt"/>
              </a:rPr>
              <a:t>快速检索  </a:t>
            </a:r>
            <a:r>
              <a:rPr lang="en-US" altLang="zh-CN" smtClean="0">
                <a:latin typeface="+mn-lt"/>
              </a:rPr>
              <a:t>B</a:t>
            </a:r>
            <a:r>
              <a:rPr lang="en-US" altLang="zh-CN" smtClean="0">
                <a:latin typeface="+mn-lt"/>
              </a:rPr>
              <a:t>. </a:t>
            </a:r>
            <a:r>
              <a:rPr lang="en-US" altLang="zh-CN" smtClean="0">
                <a:latin typeface="+mn-lt"/>
              </a:rPr>
              <a:t>API</a:t>
            </a:r>
            <a:r>
              <a:rPr lang="zh-CN" altLang="en-US" smtClean="0">
                <a:latin typeface="+mn-lt"/>
              </a:rPr>
              <a:t>参数辅助填写  </a:t>
            </a:r>
            <a:r>
              <a:rPr lang="en-US" altLang="zh-CN" smtClean="0">
                <a:latin typeface="+mn-lt"/>
              </a:rPr>
              <a:t>C</a:t>
            </a:r>
            <a:r>
              <a:rPr lang="en-US" altLang="zh-CN" smtClean="0">
                <a:latin typeface="+mn-lt"/>
              </a:rPr>
              <a:t>. </a:t>
            </a:r>
            <a:r>
              <a:rPr lang="en-US" altLang="zh-CN" smtClean="0">
                <a:latin typeface="+mn-lt"/>
              </a:rPr>
              <a:t>API</a:t>
            </a:r>
            <a:r>
              <a:rPr lang="zh-CN" altLang="en-US" smtClean="0">
                <a:latin typeface="+mn-lt"/>
              </a:rPr>
              <a:t>可视化调试  </a:t>
            </a:r>
            <a:r>
              <a:rPr lang="en-US" altLang="zh-CN" smtClean="0">
                <a:latin typeface="+mn-lt"/>
              </a:rPr>
              <a:t>D</a:t>
            </a:r>
            <a:r>
              <a:rPr lang="en-US" altLang="zh-CN" smtClean="0">
                <a:latin typeface="+mn-lt"/>
              </a:rPr>
              <a:t>. </a:t>
            </a:r>
            <a:r>
              <a:rPr lang="en-US" altLang="zh-CN" smtClean="0">
                <a:latin typeface="+mn-lt"/>
              </a:rPr>
              <a:t>API</a:t>
            </a:r>
            <a:r>
              <a:rPr lang="zh-CN" altLang="en-US" smtClean="0">
                <a:latin typeface="+mn-lt"/>
              </a:rPr>
              <a:t>错误码在线搜索</a:t>
            </a:r>
            <a:r>
              <a:rPr lang="en-US" altLang="zh-CN" smtClean="0">
                <a:latin typeface="+mn-lt"/>
              </a:rPr>
              <a:t/>
            </a:r>
            <a:br>
              <a:rPr lang="en-US" altLang="zh-CN" smtClean="0">
                <a:latin typeface="+mn-lt"/>
              </a:rPr>
            </a:br>
            <a:endParaRPr lang="en-US" altLang="zh-CN" smtClean="0">
              <a:latin typeface="+mn-lt"/>
            </a:endParaRPr>
          </a:p>
          <a:p>
            <a:pPr lvl="1"/>
            <a:endParaRPr lang="en-US" altLang="zh-CN" smtClean="0">
              <a:latin typeface="+mn-lt"/>
            </a:endParaRPr>
          </a:p>
          <a:p>
            <a:pPr lvl="1"/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61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弹性云服务器</a:t>
            </a:r>
            <a:r>
              <a:rPr lang="en-US" altLang="zh-CN">
                <a:latin typeface="+mn-lt"/>
                <a:ea typeface="+mn-ea"/>
              </a:rPr>
              <a:t>ECS</a:t>
            </a:r>
          </a:p>
          <a:p>
            <a:r>
              <a:rPr lang="zh-CN" altLang="en-US">
                <a:latin typeface="+mn-lt"/>
                <a:ea typeface="+mn-ea"/>
              </a:rPr>
              <a:t>数据接入服务</a:t>
            </a:r>
            <a:r>
              <a:rPr lang="en-US" altLang="zh-CN">
                <a:latin typeface="+mn-lt"/>
                <a:ea typeface="+mn-ea"/>
              </a:rPr>
              <a:t>DIS</a:t>
            </a:r>
          </a:p>
          <a:p>
            <a:r>
              <a:rPr lang="zh-CN" altLang="en-US">
                <a:latin typeface="+mn-lt"/>
                <a:ea typeface="+mn-ea"/>
              </a:rPr>
              <a:t>对象存储服务</a:t>
            </a:r>
            <a:r>
              <a:rPr lang="en-US" altLang="zh-CN">
                <a:latin typeface="+mn-lt"/>
                <a:ea typeface="+mn-ea"/>
              </a:rPr>
              <a:t>OBS</a:t>
            </a:r>
          </a:p>
          <a:p>
            <a:r>
              <a:rPr lang="en-US" altLang="zh-CN">
                <a:latin typeface="+mn-lt"/>
                <a:ea typeface="+mn-ea"/>
              </a:rPr>
              <a:t>AI</a:t>
            </a:r>
            <a:r>
              <a:rPr lang="zh-CN" altLang="en-US">
                <a:latin typeface="+mn-lt"/>
                <a:ea typeface="+mn-ea"/>
              </a:rPr>
              <a:t>开发平台</a:t>
            </a:r>
            <a:r>
              <a:rPr lang="en-US" altLang="zh-CN">
                <a:latin typeface="+mn-lt"/>
                <a:ea typeface="+mn-ea"/>
              </a:rPr>
              <a:t>ModelArts</a:t>
            </a:r>
          </a:p>
          <a:p>
            <a:r>
              <a:rPr lang="zh-CN" altLang="en-US">
                <a:latin typeface="+mn-lt"/>
                <a:ea typeface="+mn-ea"/>
              </a:rPr>
              <a:t>华为云一站式</a:t>
            </a:r>
            <a:r>
              <a:rPr lang="en-US" altLang="zh-CN">
                <a:latin typeface="+mn-lt"/>
                <a:ea typeface="+mn-ea"/>
              </a:rPr>
              <a:t>API Explorer</a:t>
            </a:r>
          </a:p>
          <a:p>
            <a:pPr marL="0" indent="0">
              <a:buNone/>
            </a:pPr>
            <a:endParaRPr lang="en-US" altLang="zh-CN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7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cs typeface="Huawei Sans" panose="020C0503030203020204" pitchFamily="34" charset="0"/>
              </a:rPr>
              <a:t>IoT</a:t>
            </a:r>
            <a:r>
              <a:rPr lang="zh-CN" altLang="en-US" smtClean="0">
                <a:cs typeface="Huawei Sans" panose="020C0503030203020204" pitchFamily="34" charset="0"/>
              </a:rPr>
              <a:t>相关云服务介绍</a:t>
            </a:r>
            <a:endParaRPr lang="zh-CN" altLang="en-US"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019174" y="1929726"/>
            <a:ext cx="10153651" cy="4082668"/>
          </a:xfrm>
        </p:spPr>
        <p:txBody>
          <a:bodyPr/>
          <a:lstStyle/>
          <a:p>
            <a:r>
              <a:rPr lang="zh-CN" altLang="en-US" sz="2000">
                <a:latin typeface="+mn-lt"/>
              </a:rPr>
              <a:t>华为云用</a:t>
            </a:r>
            <a:r>
              <a:rPr lang="zh-CN" altLang="en-US" sz="2000" b="1">
                <a:solidFill>
                  <a:srgbClr val="C00000"/>
                </a:solidFill>
                <a:latin typeface="+mn-lt"/>
              </a:rPr>
              <a:t>在线的方式</a:t>
            </a:r>
            <a:r>
              <a:rPr lang="zh-CN" altLang="en-US" sz="2000">
                <a:latin typeface="+mn-lt"/>
              </a:rPr>
              <a:t>将华为</a:t>
            </a:r>
            <a:r>
              <a:rPr lang="en-US" altLang="zh-CN" sz="2000">
                <a:latin typeface="+mn-lt"/>
              </a:rPr>
              <a:t>30</a:t>
            </a:r>
            <a:r>
              <a:rPr lang="zh-CN" altLang="en-US" sz="2000">
                <a:latin typeface="+mn-lt"/>
              </a:rPr>
              <a:t>多年在</a:t>
            </a:r>
            <a:r>
              <a:rPr lang="en-US" altLang="zh-CN" sz="2000">
                <a:latin typeface="+mn-lt"/>
              </a:rPr>
              <a:t>ICT</a:t>
            </a:r>
            <a:r>
              <a:rPr lang="zh-CN" altLang="en-US" sz="2000">
                <a:latin typeface="+mn-lt"/>
              </a:rPr>
              <a:t>基础设施领域的技术积累和产品解决方案开放给客户，致力于提供</a:t>
            </a:r>
            <a:r>
              <a:rPr lang="zh-CN" altLang="en-US" sz="2000" b="1">
                <a:solidFill>
                  <a:srgbClr val="C00000"/>
                </a:solidFill>
                <a:latin typeface="+mn-lt"/>
              </a:rPr>
              <a:t>稳定可靠</a:t>
            </a:r>
            <a:r>
              <a:rPr lang="zh-CN" altLang="en-US" sz="2000">
                <a:latin typeface="+mn-lt"/>
              </a:rPr>
              <a:t>、</a:t>
            </a:r>
            <a:r>
              <a:rPr lang="zh-CN" altLang="en-US" sz="2000" b="1">
                <a:solidFill>
                  <a:srgbClr val="C00000"/>
                </a:solidFill>
                <a:latin typeface="+mn-lt"/>
              </a:rPr>
              <a:t>安全可信</a:t>
            </a:r>
            <a:r>
              <a:rPr lang="zh-CN" altLang="en-US" sz="2000">
                <a:latin typeface="+mn-lt"/>
              </a:rPr>
              <a:t>、</a:t>
            </a:r>
            <a:r>
              <a:rPr lang="zh-CN" altLang="en-US" sz="2000" b="1">
                <a:solidFill>
                  <a:srgbClr val="C00000"/>
                </a:solidFill>
                <a:latin typeface="+mn-lt"/>
              </a:rPr>
              <a:t>可持续创新</a:t>
            </a:r>
            <a:r>
              <a:rPr lang="zh-CN" altLang="en-US" sz="2000">
                <a:latin typeface="+mn-lt"/>
              </a:rPr>
              <a:t>的云服务，做智能世界的“黑土地”，推进实现“用得起、用得好、用得放心”的普惠</a:t>
            </a:r>
            <a:r>
              <a:rPr lang="en-US" altLang="zh-CN" sz="2000">
                <a:latin typeface="+mn-lt"/>
              </a:rPr>
              <a:t>AI</a:t>
            </a:r>
            <a:r>
              <a:rPr lang="zh-CN" altLang="en-US" sz="2000">
                <a:latin typeface="+mn-lt"/>
              </a:rPr>
              <a:t>。华为云作为底座，为华为全栈全场景</a:t>
            </a:r>
            <a:r>
              <a:rPr lang="en-US" altLang="zh-CN" sz="2000">
                <a:latin typeface="+mn-lt"/>
              </a:rPr>
              <a:t>AI</a:t>
            </a:r>
            <a:r>
              <a:rPr lang="zh-CN" altLang="en-US" sz="2000">
                <a:latin typeface="+mn-lt"/>
              </a:rPr>
              <a:t>战略提供强大的算力平台和更易用的开发平台。</a:t>
            </a:r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86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</a:rPr>
              <a:t>学完本课程后，您将能够：</a:t>
            </a:r>
          </a:p>
          <a:p>
            <a:pPr lvl="1"/>
            <a:r>
              <a:rPr lang="zh-CN" altLang="en-US" smtClean="0">
                <a:latin typeface="+mn-lt"/>
              </a:rPr>
              <a:t>了解弹性云服务器、数据接入服务、对象存储服务、</a:t>
            </a:r>
            <a:r>
              <a:rPr lang="en-US" altLang="zh-CN" smtClean="0">
                <a:latin typeface="+mn-lt"/>
              </a:rPr>
              <a:t>ModelArts</a:t>
            </a:r>
            <a:r>
              <a:rPr lang="zh-CN" altLang="en-US" smtClean="0">
                <a:latin typeface="+mn-lt"/>
              </a:rPr>
              <a:t>、</a:t>
            </a:r>
            <a:r>
              <a:rPr lang="en-US" altLang="zh-CN" smtClean="0">
                <a:latin typeface="+mn-lt"/>
              </a:rPr>
              <a:t>API Explorer</a:t>
            </a:r>
          </a:p>
          <a:p>
            <a:pPr lvl="1"/>
            <a:r>
              <a:rPr lang="zh-CN" altLang="en-US" smtClean="0">
                <a:latin typeface="+mn-lt"/>
              </a:rPr>
              <a:t>描述各服务的功能</a:t>
            </a:r>
            <a:endParaRPr lang="en-US" altLang="zh-CN" smtClean="0"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94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smtClean="0">
                <a:latin typeface="+mn-lt"/>
                <a:ea typeface="+mn-ea"/>
              </a:rPr>
              <a:t>弹性云服务器</a:t>
            </a:r>
            <a:r>
              <a:rPr lang="en-US" altLang="zh-CN" b="1" smtClean="0">
                <a:latin typeface="+mn-lt"/>
                <a:ea typeface="+mn-ea"/>
              </a:rPr>
              <a:t>ECS</a:t>
            </a: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数据接入服务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DIS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对象存储服务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OBS</a:t>
            </a:r>
            <a:endParaRPr lang="en-US" altLang="zh-CN" b="1" smtClean="0">
              <a:latin typeface="+mn-lt"/>
              <a:ea typeface="+mn-ea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AI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开发平台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ModelArts</a:t>
            </a: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华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为云一站式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API Explorer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5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弹性云服务器</a:t>
            </a:r>
            <a:r>
              <a:rPr lang="en-US" altLang="zh-CN" smtClean="0">
                <a:latin typeface="+mn-lt"/>
                <a:ea typeface="+mn-ea"/>
              </a:rPr>
              <a:t>ECS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弹性云服务器</a:t>
            </a:r>
            <a:r>
              <a:rPr lang="en-US" altLang="zh-CN" smtClean="0">
                <a:latin typeface="+mn-lt"/>
                <a:ea typeface="+mn-ea"/>
              </a:rPr>
              <a:t>(Elastic Cloud Server)</a:t>
            </a:r>
            <a:r>
              <a:rPr lang="zh-CN" altLang="en-US" smtClean="0">
                <a:latin typeface="+mn-lt"/>
                <a:ea typeface="+mn-ea"/>
              </a:rPr>
              <a:t>是华为云推出的一种可随时获取、弹性可扩展的计算云服务器，帮助您打造可靠、安全、灵活、高效的应用环境，确保业务持久稳定运行。</a:t>
            </a:r>
            <a:endParaRPr lang="en-US" altLang="zh-CN">
              <a:latin typeface="+mn-lt"/>
              <a:ea typeface="+mn-ea"/>
            </a:endParaRPr>
          </a:p>
        </p:txBody>
      </p:sp>
      <p:sp>
        <p:nvSpPr>
          <p:cNvPr id="48" name="AutoShape 2" descr="http://img3.imgtn.bdimg.com/it/u=2590233026,1134719353&amp;fm=26&amp;gp=0.jpg"/>
          <p:cNvSpPr>
            <a:spLocks noChangeAspect="1" noChangeArrowheads="1"/>
          </p:cNvSpPr>
          <p:nvPr/>
        </p:nvSpPr>
        <p:spPr bwMode="auto">
          <a:xfrm>
            <a:off x="823112" y="32340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63" name="组合 1062"/>
          <p:cNvGrpSpPr/>
          <p:nvPr/>
        </p:nvGrpSpPr>
        <p:grpSpPr>
          <a:xfrm>
            <a:off x="1850053" y="2515431"/>
            <a:ext cx="8517134" cy="3853460"/>
            <a:chOff x="1735534" y="2379289"/>
            <a:chExt cx="9216378" cy="4234162"/>
          </a:xfrm>
        </p:grpSpPr>
        <p:sp>
          <p:nvSpPr>
            <p:cNvPr id="19" name="空心弧 18"/>
            <p:cNvSpPr/>
            <p:nvPr/>
          </p:nvSpPr>
          <p:spPr>
            <a:xfrm>
              <a:off x="5209953" y="5018567"/>
              <a:ext cx="1765005" cy="1594884"/>
            </a:xfrm>
            <a:prstGeom prst="blockArc">
              <a:avLst>
                <a:gd name="adj1" fmla="val 11197952"/>
                <a:gd name="adj2" fmla="val 21263123"/>
                <a:gd name="adj3" fmla="val 10071"/>
              </a:avLst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062" name="组合 1061"/>
            <p:cNvGrpSpPr/>
            <p:nvPr/>
          </p:nvGrpSpPr>
          <p:grpSpPr>
            <a:xfrm>
              <a:off x="1735534" y="2379289"/>
              <a:ext cx="9216378" cy="3745064"/>
              <a:chOff x="1735534" y="2379289"/>
              <a:chExt cx="9216378" cy="3745064"/>
            </a:xfrm>
          </p:grpSpPr>
          <p:grpSp>
            <p:nvGrpSpPr>
              <p:cNvPr id="1061" name="组合 1060"/>
              <p:cNvGrpSpPr/>
              <p:nvPr/>
            </p:nvGrpSpPr>
            <p:grpSpPr>
              <a:xfrm>
                <a:off x="1735534" y="2496330"/>
                <a:ext cx="9216378" cy="3628023"/>
                <a:chOff x="1735534" y="2496330"/>
                <a:chExt cx="9216378" cy="3628023"/>
              </a:xfrm>
            </p:grpSpPr>
            <p:sp>
              <p:nvSpPr>
                <p:cNvPr id="1055" name="矩形 1054"/>
                <p:cNvSpPr/>
                <p:nvPr/>
              </p:nvSpPr>
              <p:spPr>
                <a:xfrm>
                  <a:off x="3434315" y="2496330"/>
                  <a:ext cx="1181197" cy="5101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60" name="组合 1059"/>
                <p:cNvGrpSpPr/>
                <p:nvPr/>
              </p:nvGrpSpPr>
              <p:grpSpPr>
                <a:xfrm>
                  <a:off x="1735534" y="2644815"/>
                  <a:ext cx="9216378" cy="3479538"/>
                  <a:chOff x="1735534" y="2644815"/>
                  <a:chExt cx="9216378" cy="3479538"/>
                </a:xfrm>
              </p:grpSpPr>
              <p:pic>
                <p:nvPicPr>
                  <p:cNvPr id="39" name="图片 3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2866" y="5307559"/>
                    <a:ext cx="1426268" cy="81679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23" name="圆角矩形 22"/>
                  <p:cNvSpPr/>
                  <p:nvPr/>
                </p:nvSpPr>
                <p:spPr>
                  <a:xfrm>
                    <a:off x="5752213" y="5688419"/>
                    <a:ext cx="680483" cy="239136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5730944" y="5980720"/>
                    <a:ext cx="733647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椭圆 25"/>
                  <p:cNvSpPr/>
                  <p:nvPr/>
                </p:nvSpPr>
                <p:spPr>
                  <a:xfrm>
                    <a:off x="6209414" y="5758488"/>
                    <a:ext cx="74428" cy="92031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圆角右箭头 34"/>
                  <p:cNvSpPr/>
                  <p:nvPr/>
                </p:nvSpPr>
                <p:spPr>
                  <a:xfrm>
                    <a:off x="6959009" y="4878145"/>
                    <a:ext cx="914400" cy="792987"/>
                  </a:xfrm>
                  <a:prstGeom prst="bentArrow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圆角右箭头 42"/>
                  <p:cNvSpPr/>
                  <p:nvPr/>
                </p:nvSpPr>
                <p:spPr>
                  <a:xfrm>
                    <a:off x="6566124" y="3870251"/>
                    <a:ext cx="951594" cy="1300716"/>
                  </a:xfrm>
                  <a:prstGeom prst="bentArrow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圆角右箭头 43"/>
                  <p:cNvSpPr/>
                  <p:nvPr/>
                </p:nvSpPr>
                <p:spPr>
                  <a:xfrm>
                    <a:off x="6209414" y="2945219"/>
                    <a:ext cx="1158429" cy="2073348"/>
                  </a:xfrm>
                  <a:prstGeom prst="bentArrow">
                    <a:avLst>
                      <a:gd name="adj1" fmla="val 22950"/>
                      <a:gd name="adj2" fmla="val 18067"/>
                      <a:gd name="adj3" fmla="val 25000"/>
                      <a:gd name="adj4" fmla="val 45586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9" name="图片 5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82782" y="4701727"/>
                    <a:ext cx="704098" cy="662539"/>
                  </a:xfrm>
                  <a:prstGeom prst="rect">
                    <a:avLst/>
                  </a:prstGeom>
                </p:spPr>
              </p:pic>
              <p:sp>
                <p:nvSpPr>
                  <p:cNvPr id="45" name="矩形 44"/>
                  <p:cNvSpPr/>
                  <p:nvPr/>
                </p:nvSpPr>
                <p:spPr>
                  <a:xfrm>
                    <a:off x="8112738" y="4878145"/>
                    <a:ext cx="658591" cy="2928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smtClean="0"/>
                      <a:t>CPU</a:t>
                    </a:r>
                    <a:endParaRPr lang="zh-CN" altLang="en-US" sz="1200"/>
                  </a:p>
                </p:txBody>
              </p:sp>
              <p:grpSp>
                <p:nvGrpSpPr>
                  <p:cNvPr id="1039" name="组合 1038"/>
                  <p:cNvGrpSpPr/>
                  <p:nvPr/>
                </p:nvGrpSpPr>
                <p:grpSpPr>
                  <a:xfrm>
                    <a:off x="7873410" y="3870251"/>
                    <a:ext cx="1146286" cy="616003"/>
                    <a:chOff x="7873409" y="3528238"/>
                    <a:chExt cx="1663996" cy="1022283"/>
                  </a:xfrm>
                </p:grpSpPr>
                <p:cxnSp>
                  <p:nvCxnSpPr>
                    <p:cNvPr id="61" name="直接连接符 60"/>
                    <p:cNvCxnSpPr/>
                    <p:nvPr/>
                  </p:nvCxnSpPr>
                  <p:spPr>
                    <a:xfrm>
                      <a:off x="7873409" y="4019107"/>
                      <a:ext cx="1663996" cy="1063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接连接符 62"/>
                    <p:cNvCxnSpPr/>
                    <p:nvPr/>
                  </p:nvCxnSpPr>
                  <p:spPr>
                    <a:xfrm>
                      <a:off x="8229075" y="4019107"/>
                      <a:ext cx="0" cy="30834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5" name="直接连接符 1024"/>
                    <p:cNvCxnSpPr/>
                    <p:nvPr/>
                  </p:nvCxnSpPr>
                  <p:spPr>
                    <a:xfrm flipV="1">
                      <a:off x="8684146" y="3707486"/>
                      <a:ext cx="10633" cy="30834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1" name="直接连接符 1030"/>
                    <p:cNvCxnSpPr/>
                    <p:nvPr/>
                  </p:nvCxnSpPr>
                  <p:spPr>
                    <a:xfrm>
                      <a:off x="9185139" y="4019107"/>
                      <a:ext cx="0" cy="3413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38" name="组合 1037"/>
                    <p:cNvGrpSpPr/>
                    <p:nvPr/>
                  </p:nvGrpSpPr>
                  <p:grpSpPr>
                    <a:xfrm>
                      <a:off x="8050883" y="4327451"/>
                      <a:ext cx="352049" cy="193158"/>
                      <a:chOff x="8050883" y="4327451"/>
                      <a:chExt cx="352049" cy="193158"/>
                    </a:xfrm>
                  </p:grpSpPr>
                  <p:sp>
                    <p:nvSpPr>
                      <p:cNvPr id="1032" name="矩形 1031"/>
                      <p:cNvSpPr/>
                      <p:nvPr/>
                    </p:nvSpPr>
                    <p:spPr>
                      <a:xfrm>
                        <a:off x="8050883" y="4327451"/>
                        <a:ext cx="352049" cy="19315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034" name="直接连接符 1033"/>
                      <p:cNvCxnSpPr>
                        <a:stCxn id="1032" idx="1"/>
                        <a:endCxn id="1032" idx="3"/>
                      </p:cNvCxnSpPr>
                      <p:nvPr/>
                    </p:nvCxnSpPr>
                    <p:spPr>
                      <a:xfrm>
                        <a:off x="8050883" y="4424030"/>
                        <a:ext cx="352049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6" name="直接连接符 1035"/>
                      <p:cNvCxnSpPr>
                        <a:stCxn id="1032" idx="0"/>
                        <a:endCxn id="1032" idx="2"/>
                      </p:cNvCxnSpPr>
                      <p:nvPr/>
                    </p:nvCxnSpPr>
                    <p:spPr>
                      <a:xfrm>
                        <a:off x="8226908" y="4327451"/>
                        <a:ext cx="0" cy="193158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37" name="椭圆 1036"/>
                    <p:cNvSpPr/>
                    <p:nvPr/>
                  </p:nvSpPr>
                  <p:spPr>
                    <a:xfrm>
                      <a:off x="8205641" y="3992526"/>
                      <a:ext cx="45719" cy="47847"/>
                    </a:xfrm>
                    <a:prstGeom prst="ellips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椭圆 77"/>
                    <p:cNvSpPr/>
                    <p:nvPr/>
                  </p:nvSpPr>
                  <p:spPr>
                    <a:xfrm>
                      <a:off x="8666382" y="4006697"/>
                      <a:ext cx="45719" cy="47847"/>
                    </a:xfrm>
                    <a:prstGeom prst="ellips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/>
                    <p:cNvSpPr/>
                    <p:nvPr/>
                  </p:nvSpPr>
                  <p:spPr>
                    <a:xfrm>
                      <a:off x="9155486" y="4017330"/>
                      <a:ext cx="45719" cy="47847"/>
                    </a:xfrm>
                    <a:prstGeom prst="ellips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81" name="组合 80"/>
                    <p:cNvGrpSpPr/>
                    <p:nvPr/>
                  </p:nvGrpSpPr>
                  <p:grpSpPr>
                    <a:xfrm>
                      <a:off x="8518754" y="3528238"/>
                      <a:ext cx="352049" cy="193158"/>
                      <a:chOff x="8050883" y="4327451"/>
                      <a:chExt cx="352049" cy="193158"/>
                    </a:xfrm>
                  </p:grpSpPr>
                  <p:sp>
                    <p:nvSpPr>
                      <p:cNvPr id="82" name="矩形 81"/>
                      <p:cNvSpPr/>
                      <p:nvPr/>
                    </p:nvSpPr>
                    <p:spPr>
                      <a:xfrm>
                        <a:off x="8050883" y="4327451"/>
                        <a:ext cx="352049" cy="19315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83" name="直接连接符 82"/>
                      <p:cNvCxnSpPr>
                        <a:stCxn id="82" idx="1"/>
                        <a:endCxn id="82" idx="3"/>
                      </p:cNvCxnSpPr>
                      <p:nvPr/>
                    </p:nvCxnSpPr>
                    <p:spPr>
                      <a:xfrm>
                        <a:off x="8050883" y="4424030"/>
                        <a:ext cx="352049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直接连接符 83"/>
                      <p:cNvCxnSpPr>
                        <a:stCxn id="82" idx="0"/>
                        <a:endCxn id="82" idx="2"/>
                      </p:cNvCxnSpPr>
                      <p:nvPr/>
                    </p:nvCxnSpPr>
                    <p:spPr>
                      <a:xfrm>
                        <a:off x="8226908" y="4327451"/>
                        <a:ext cx="0" cy="193158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" name="组合 84"/>
                    <p:cNvGrpSpPr/>
                    <p:nvPr/>
                  </p:nvGrpSpPr>
                  <p:grpSpPr>
                    <a:xfrm>
                      <a:off x="9009114" y="4357363"/>
                      <a:ext cx="352049" cy="193158"/>
                      <a:chOff x="8050883" y="4327451"/>
                      <a:chExt cx="352049" cy="193158"/>
                    </a:xfrm>
                  </p:grpSpPr>
                  <p:sp>
                    <p:nvSpPr>
                      <p:cNvPr id="86" name="矩形 85"/>
                      <p:cNvSpPr/>
                      <p:nvPr/>
                    </p:nvSpPr>
                    <p:spPr>
                      <a:xfrm>
                        <a:off x="8050883" y="4327451"/>
                        <a:ext cx="352049" cy="19315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87" name="直接连接符 86"/>
                      <p:cNvCxnSpPr>
                        <a:stCxn id="86" idx="1"/>
                        <a:endCxn id="86" idx="3"/>
                      </p:cNvCxnSpPr>
                      <p:nvPr/>
                    </p:nvCxnSpPr>
                    <p:spPr>
                      <a:xfrm>
                        <a:off x="8050883" y="4424030"/>
                        <a:ext cx="352049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直接连接符 87"/>
                      <p:cNvCxnSpPr>
                        <a:stCxn id="86" idx="0"/>
                        <a:endCxn id="86" idx="2"/>
                      </p:cNvCxnSpPr>
                      <p:nvPr/>
                    </p:nvCxnSpPr>
                    <p:spPr>
                      <a:xfrm>
                        <a:off x="8226908" y="4327451"/>
                        <a:ext cx="0" cy="193158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040" name="矩形 1039"/>
                  <p:cNvSpPr/>
                  <p:nvPr/>
                </p:nvSpPr>
                <p:spPr>
                  <a:xfrm>
                    <a:off x="9047960" y="3870251"/>
                    <a:ext cx="1818168" cy="7442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smtClean="0">
                        <a:solidFill>
                          <a:schemeClr val="tx1"/>
                        </a:solidFill>
                      </a:rPr>
                      <a:t>网络</a:t>
                    </a:r>
                    <a:endParaRPr lang="en-US" altLang="zh-CN" sz="140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zh-CN" altLang="en-US" sz="1400" smtClean="0">
                        <a:solidFill>
                          <a:schemeClr val="tx1"/>
                        </a:solidFill>
                      </a:rPr>
                      <a:t>（</a:t>
                    </a:r>
                    <a:r>
                      <a:rPr lang="en-US" altLang="zh-CN" sz="1400" smtClean="0">
                        <a:solidFill>
                          <a:schemeClr val="tx1"/>
                        </a:solidFill>
                      </a:rPr>
                      <a:t>VPC+</a:t>
                    </a:r>
                    <a:r>
                      <a:rPr lang="zh-CN" altLang="en-US" sz="1400" smtClean="0">
                        <a:solidFill>
                          <a:schemeClr val="tx1"/>
                        </a:solidFill>
                      </a:rPr>
                      <a:t>安全组）</a:t>
                    </a:r>
                    <a:endParaRPr lang="zh-CN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矩形 90"/>
                  <p:cNvSpPr/>
                  <p:nvPr/>
                </p:nvSpPr>
                <p:spPr>
                  <a:xfrm>
                    <a:off x="9133744" y="4670887"/>
                    <a:ext cx="1818168" cy="7442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smtClean="0">
                        <a:solidFill>
                          <a:schemeClr val="tx1"/>
                        </a:solidFill>
                      </a:rPr>
                      <a:t>CPU</a:t>
                    </a:r>
                    <a:endParaRPr lang="zh-CN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圆角右箭头 92"/>
                  <p:cNvSpPr/>
                  <p:nvPr/>
                </p:nvSpPr>
                <p:spPr>
                  <a:xfrm flipH="1">
                    <a:off x="4506930" y="4614530"/>
                    <a:ext cx="931270" cy="1003882"/>
                  </a:xfrm>
                  <a:prstGeom prst="bentArrow">
                    <a:avLst>
                      <a:gd name="adj1" fmla="val 25000"/>
                      <a:gd name="adj2" fmla="val 23659"/>
                      <a:gd name="adj3" fmla="val 25000"/>
                      <a:gd name="adj4" fmla="val 7548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圆角右箭头 93"/>
                  <p:cNvSpPr/>
                  <p:nvPr/>
                </p:nvSpPr>
                <p:spPr>
                  <a:xfrm flipH="1">
                    <a:off x="4743652" y="3710621"/>
                    <a:ext cx="1103146" cy="1394919"/>
                  </a:xfrm>
                  <a:prstGeom prst="bentArrow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圆角右箭头 95"/>
                  <p:cNvSpPr/>
                  <p:nvPr/>
                </p:nvSpPr>
                <p:spPr>
                  <a:xfrm flipH="1">
                    <a:off x="4679035" y="2650445"/>
                    <a:ext cx="1403335" cy="2395869"/>
                  </a:xfrm>
                  <a:prstGeom prst="bentArrow">
                    <a:avLst>
                      <a:gd name="adj1" fmla="val 22950"/>
                      <a:gd name="adj2" fmla="val 18067"/>
                      <a:gd name="adj3" fmla="val 25000"/>
                      <a:gd name="adj4" fmla="val 45586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2" name="椭圆 1041"/>
                  <p:cNvSpPr/>
                  <p:nvPr/>
                </p:nvSpPr>
                <p:spPr>
                  <a:xfrm>
                    <a:off x="3764846" y="4531630"/>
                    <a:ext cx="637953" cy="639337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4" name="直接连接符 1043"/>
                  <p:cNvCxnSpPr>
                    <a:stCxn id="1042" idx="7"/>
                    <a:endCxn id="1042" idx="3"/>
                  </p:cNvCxnSpPr>
                  <p:nvPr/>
                </p:nvCxnSpPr>
                <p:spPr>
                  <a:xfrm flipH="1">
                    <a:off x="3858272" y="4625259"/>
                    <a:ext cx="451101" cy="452079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6" name="直接连接符 1045"/>
                  <p:cNvCxnSpPr>
                    <a:stCxn id="1042" idx="1"/>
                    <a:endCxn id="1042" idx="5"/>
                  </p:cNvCxnSpPr>
                  <p:nvPr/>
                </p:nvCxnSpPr>
                <p:spPr>
                  <a:xfrm>
                    <a:off x="3858272" y="4625259"/>
                    <a:ext cx="451101" cy="452079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7" name="椭圆 1046"/>
                  <p:cNvSpPr/>
                  <p:nvPr/>
                </p:nvSpPr>
                <p:spPr>
                  <a:xfrm>
                    <a:off x="4008474" y="4765525"/>
                    <a:ext cx="159489" cy="17641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1816464" y="3575676"/>
                    <a:ext cx="2097450" cy="7442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>
                        <a:solidFill>
                          <a:schemeClr val="tx1"/>
                        </a:solidFill>
                      </a:rPr>
                      <a:t>磁盘</a:t>
                    </a:r>
                    <a:endParaRPr lang="en-US" altLang="zh-CN" sz="140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zh-CN" altLang="en-US" sz="1400" smtClean="0">
                        <a:solidFill>
                          <a:schemeClr val="tx1"/>
                        </a:solidFill>
                      </a:rPr>
                      <a:t>（</a:t>
                    </a:r>
                    <a:r>
                      <a:rPr lang="en-US" altLang="zh-CN" sz="1400" smtClean="0">
                        <a:solidFill>
                          <a:schemeClr val="tx1"/>
                        </a:solidFill>
                      </a:rPr>
                      <a:t>40GB</a:t>
                    </a:r>
                    <a:r>
                      <a:rPr lang="zh-CN" altLang="en-US" sz="1400" smtClean="0">
                        <a:solidFill>
                          <a:schemeClr val="tx1"/>
                        </a:solidFill>
                      </a:rPr>
                      <a:t>系统盘</a:t>
                    </a:r>
                    <a:r>
                      <a:rPr lang="en-US" altLang="zh-CN" sz="1400" smtClean="0">
                        <a:solidFill>
                          <a:schemeClr val="tx1"/>
                        </a:solidFill>
                      </a:rPr>
                      <a:t>+100GB</a:t>
                    </a:r>
                    <a:r>
                      <a:rPr lang="zh-CN" altLang="en-US" sz="1400" smtClean="0">
                        <a:solidFill>
                          <a:schemeClr val="tx1"/>
                        </a:solidFill>
                      </a:rPr>
                      <a:t>数据盘）</a:t>
                    </a:r>
                    <a:endParaRPr lang="zh-CN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8" name="矩形 1047"/>
                  <p:cNvSpPr/>
                  <p:nvPr/>
                </p:nvSpPr>
                <p:spPr>
                  <a:xfrm>
                    <a:off x="3850298" y="3551057"/>
                    <a:ext cx="648658" cy="87117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0" name="椭圆 1049"/>
                  <p:cNvSpPr/>
                  <p:nvPr/>
                </p:nvSpPr>
                <p:spPr>
                  <a:xfrm>
                    <a:off x="4008474" y="3710621"/>
                    <a:ext cx="394325" cy="46823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1" name="椭圆 1050"/>
                  <p:cNvSpPr/>
                  <p:nvPr/>
                </p:nvSpPr>
                <p:spPr>
                  <a:xfrm>
                    <a:off x="4103025" y="3848985"/>
                    <a:ext cx="218247" cy="20937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4" name="流程图: 终止 1053"/>
                  <p:cNvSpPr/>
                  <p:nvPr/>
                </p:nvSpPr>
                <p:spPr>
                  <a:xfrm rot="7984898" flipH="1">
                    <a:off x="3804972" y="4169596"/>
                    <a:ext cx="407427" cy="100103"/>
                  </a:xfrm>
                  <a:prstGeom prst="flowChartTerminator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矩形 112"/>
                  <p:cNvSpPr/>
                  <p:nvPr/>
                </p:nvSpPr>
                <p:spPr>
                  <a:xfrm>
                    <a:off x="1735534" y="4535703"/>
                    <a:ext cx="2097450" cy="7442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smtClean="0">
                        <a:solidFill>
                          <a:schemeClr val="tx1"/>
                        </a:solidFill>
                      </a:rPr>
                      <a:t>镜像</a:t>
                    </a:r>
                    <a:endParaRPr lang="en-US" altLang="zh-CN" sz="140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zh-CN" altLang="en-US" sz="1400" smtClean="0">
                        <a:solidFill>
                          <a:schemeClr val="tx1"/>
                        </a:solidFill>
                      </a:rPr>
                      <a:t>（</a:t>
                    </a:r>
                    <a:r>
                      <a:rPr lang="en-US" altLang="zh-CN" sz="1400" smtClean="0">
                        <a:solidFill>
                          <a:schemeClr val="tx1"/>
                        </a:solidFill>
                      </a:rPr>
                      <a:t>CentOS 6.3 64bit</a:t>
                    </a:r>
                    <a:r>
                      <a:rPr lang="zh-CN" altLang="en-US" sz="1400" smtClean="0">
                        <a:solidFill>
                          <a:schemeClr val="tx1"/>
                        </a:solidFill>
                      </a:rPr>
                      <a:t>）</a:t>
                    </a:r>
                    <a:endParaRPr lang="zh-CN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6" name="矩形 1055"/>
                  <p:cNvSpPr/>
                  <p:nvPr/>
                </p:nvSpPr>
                <p:spPr>
                  <a:xfrm>
                    <a:off x="3597014" y="2644815"/>
                    <a:ext cx="242651" cy="22034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矩形 115"/>
                  <p:cNvSpPr/>
                  <p:nvPr/>
                </p:nvSpPr>
                <p:spPr>
                  <a:xfrm>
                    <a:off x="3916593" y="2644815"/>
                    <a:ext cx="242651" cy="22034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4236172" y="2644815"/>
                    <a:ext cx="242651" cy="22034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59" name="直接连接符 1058"/>
                  <p:cNvCxnSpPr/>
                  <p:nvPr/>
                </p:nvCxnSpPr>
                <p:spPr>
                  <a:xfrm>
                    <a:off x="3607647" y="2945219"/>
                    <a:ext cx="881809" cy="0"/>
                  </a:xfrm>
                  <a:prstGeom prst="line">
                    <a:avLst/>
                  </a:prstGeom>
                  <a:ln w="28575"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1" name="矩形 120"/>
              <p:cNvSpPr/>
              <p:nvPr/>
            </p:nvSpPr>
            <p:spPr>
              <a:xfrm>
                <a:off x="1916897" y="2379289"/>
                <a:ext cx="1818168" cy="7442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网卡</a:t>
                </a:r>
              </a:p>
            </p:txBody>
          </p:sp>
        </p:grpSp>
      </p:grpSp>
      <p:sp>
        <p:nvSpPr>
          <p:cNvPr id="126" name="矩形 125"/>
          <p:cNvSpPr/>
          <p:nvPr/>
        </p:nvSpPr>
        <p:spPr>
          <a:xfrm>
            <a:off x="5075538" y="5741226"/>
            <a:ext cx="1680224" cy="677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弹性云服务器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1069" name="组合 1068"/>
          <p:cNvGrpSpPr/>
          <p:nvPr/>
        </p:nvGrpSpPr>
        <p:grpSpPr>
          <a:xfrm>
            <a:off x="7129747" y="2822211"/>
            <a:ext cx="1684641" cy="518278"/>
            <a:chOff x="7193545" y="2854110"/>
            <a:chExt cx="1684641" cy="518278"/>
          </a:xfrm>
        </p:grpSpPr>
        <p:sp>
          <p:nvSpPr>
            <p:cNvPr id="1064" name="矩形 1063"/>
            <p:cNvSpPr/>
            <p:nvPr/>
          </p:nvSpPr>
          <p:spPr>
            <a:xfrm>
              <a:off x="7193545" y="2854110"/>
              <a:ext cx="1684641" cy="3799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5" name="矩形 1064"/>
            <p:cNvSpPr/>
            <p:nvPr/>
          </p:nvSpPr>
          <p:spPr>
            <a:xfrm>
              <a:off x="7283301" y="2920728"/>
              <a:ext cx="206364" cy="2191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7540997" y="2920728"/>
              <a:ext cx="206364" cy="2191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7798693" y="2920728"/>
              <a:ext cx="206364" cy="2191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8056389" y="2920728"/>
              <a:ext cx="206364" cy="2191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8314085" y="2920728"/>
              <a:ext cx="206364" cy="2191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8571783" y="2920728"/>
              <a:ext cx="206364" cy="2191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6" name="矩形 1065"/>
            <p:cNvSpPr/>
            <p:nvPr/>
          </p:nvSpPr>
          <p:spPr>
            <a:xfrm>
              <a:off x="7371149" y="3240781"/>
              <a:ext cx="1375099" cy="1245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8" name="直接连接符 1067"/>
            <p:cNvCxnSpPr/>
            <p:nvPr/>
          </p:nvCxnSpPr>
          <p:spPr>
            <a:xfrm>
              <a:off x="7522250" y="3240781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7600219" y="3240781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7674650" y="3244319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7752619" y="3244319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812879" y="3240781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7890848" y="3244319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7965279" y="3240781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8043248" y="3244319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8117666" y="3240781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8195635" y="3240781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8270066" y="3244319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8348035" y="3247857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8415376" y="3240781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8493345" y="3244319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8567776" y="3244319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8645745" y="3240781"/>
              <a:ext cx="0" cy="124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矩形 152"/>
          <p:cNvSpPr/>
          <p:nvPr/>
        </p:nvSpPr>
        <p:spPr>
          <a:xfrm>
            <a:off x="8723527" y="2656054"/>
            <a:ext cx="1680224" cy="677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内存</a:t>
            </a:r>
            <a:endParaRPr lang="en-US" altLang="zh-CN" sz="140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（</a:t>
            </a:r>
            <a:r>
              <a:rPr lang="en-US" altLang="zh-CN" sz="1400" smtClean="0">
                <a:solidFill>
                  <a:schemeClr val="tx1"/>
                </a:solidFill>
              </a:rPr>
              <a:t>4GB</a:t>
            </a:r>
            <a:r>
              <a:rPr lang="zh-CN" altLang="en-US" sz="1400" smtClean="0">
                <a:solidFill>
                  <a:schemeClr val="tx1"/>
                </a:solidFill>
              </a:rPr>
              <a:t>）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7380476" y="3215966"/>
            <a:ext cx="0" cy="124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0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弹性云服务器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ECS</a:t>
            </a:r>
          </a:p>
          <a:p>
            <a:r>
              <a:rPr lang="zh-CN" altLang="en-US" b="1" smtClean="0">
                <a:latin typeface="+mn-lt"/>
                <a:ea typeface="+mn-ea"/>
              </a:rPr>
              <a:t>数据接入服务</a:t>
            </a:r>
            <a:r>
              <a:rPr lang="en-US" altLang="zh-CN" b="1" smtClean="0">
                <a:latin typeface="+mn-lt"/>
                <a:ea typeface="+mn-ea"/>
              </a:rPr>
              <a:t>DIS</a:t>
            </a:r>
            <a:endParaRPr lang="en-US" altLang="zh-CN" b="1">
              <a:latin typeface="+mn-lt"/>
              <a:ea typeface="+mn-ea"/>
            </a:endParaRP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对象存储服务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OBS</a:t>
            </a:r>
            <a:endParaRPr lang="en-US" altLang="zh-CN" b="1" smtClean="0">
              <a:latin typeface="+mn-lt"/>
              <a:ea typeface="+mn-ea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AI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开发平台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ModelArts</a:t>
            </a: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华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为云一站式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API Explorer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48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数据接入服务</a:t>
            </a:r>
            <a:r>
              <a:rPr lang="en-US" altLang="zh-CN" smtClean="0">
                <a:latin typeface="+mn-lt"/>
                <a:ea typeface="+mn-ea"/>
              </a:rPr>
              <a:t>DIS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数据接入服务（</a:t>
            </a:r>
            <a:r>
              <a:rPr lang="en-US" altLang="zh-CN">
                <a:latin typeface="+mn-lt"/>
                <a:ea typeface="+mn-ea"/>
              </a:rPr>
              <a:t>Data Ingestion Service</a:t>
            </a:r>
            <a:r>
              <a:rPr lang="zh-CN" altLang="en-US">
                <a:latin typeface="+mn-lt"/>
                <a:ea typeface="+mn-ea"/>
              </a:rPr>
              <a:t>，简称</a:t>
            </a:r>
            <a:r>
              <a:rPr lang="en-US" altLang="zh-CN">
                <a:latin typeface="+mn-lt"/>
                <a:ea typeface="+mn-ea"/>
              </a:rPr>
              <a:t>DIS</a:t>
            </a:r>
            <a:r>
              <a:rPr lang="zh-CN" altLang="en-US">
                <a:latin typeface="+mn-lt"/>
                <a:ea typeface="+mn-ea"/>
              </a:rPr>
              <a:t>）可让您轻松收集、处理和分发实时流数据，以便您对新信息快速做出响应。</a:t>
            </a:r>
            <a:r>
              <a:rPr lang="en-US" altLang="zh-CN">
                <a:latin typeface="+mn-lt"/>
                <a:ea typeface="+mn-ea"/>
              </a:rPr>
              <a:t>DIS</a:t>
            </a:r>
            <a:r>
              <a:rPr lang="zh-CN" altLang="en-US">
                <a:latin typeface="+mn-lt"/>
                <a:ea typeface="+mn-ea"/>
              </a:rPr>
              <a:t>对接多种第三方数据采集工具，提供丰富的云服务</a:t>
            </a:r>
            <a:r>
              <a:rPr lang="en-US" altLang="zh-CN">
                <a:latin typeface="+mn-lt"/>
                <a:ea typeface="+mn-ea"/>
              </a:rPr>
              <a:t>Connector</a:t>
            </a:r>
            <a:r>
              <a:rPr lang="zh-CN" altLang="en-US">
                <a:latin typeface="+mn-lt"/>
                <a:ea typeface="+mn-ea"/>
              </a:rPr>
              <a:t>及</a:t>
            </a:r>
            <a:r>
              <a:rPr lang="en-US" altLang="zh-CN">
                <a:latin typeface="+mn-lt"/>
                <a:ea typeface="+mn-ea"/>
              </a:rPr>
              <a:t>Agent/SDK</a:t>
            </a:r>
            <a:r>
              <a:rPr lang="zh-CN" altLang="en-US">
                <a:latin typeface="+mn-lt"/>
                <a:ea typeface="+mn-ea"/>
              </a:rPr>
              <a:t>。适用于</a:t>
            </a:r>
            <a:r>
              <a:rPr lang="en-US" altLang="zh-CN">
                <a:latin typeface="+mn-lt"/>
                <a:ea typeface="+mn-ea"/>
              </a:rPr>
              <a:t>IoT</a:t>
            </a:r>
            <a:r>
              <a:rPr lang="zh-CN" altLang="en-US">
                <a:latin typeface="+mn-lt"/>
                <a:ea typeface="+mn-ea"/>
              </a:rPr>
              <a:t>、互联网、媒体等行业的设备监控、实时推荐、日志分析等场景。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4688947" y="3527957"/>
            <a:ext cx="3152135" cy="1946403"/>
            <a:chOff x="4752745" y="3527957"/>
            <a:chExt cx="3152135" cy="1946403"/>
          </a:xfrm>
        </p:grpSpPr>
        <p:sp>
          <p:nvSpPr>
            <p:cNvPr id="5" name="云形 4"/>
            <p:cNvSpPr/>
            <p:nvPr/>
          </p:nvSpPr>
          <p:spPr>
            <a:xfrm>
              <a:off x="5516517" y="3934047"/>
              <a:ext cx="1754372" cy="9144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DIS</a:t>
              </a:r>
              <a:r>
                <a:rPr lang="zh-CN" altLang="en-US" smtClean="0">
                  <a:solidFill>
                    <a:schemeClr val="tx1"/>
                  </a:solidFill>
                </a:rPr>
                <a:t>产品优势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 rot="2610908">
              <a:off x="4752745" y="3553934"/>
              <a:ext cx="763772" cy="531627"/>
            </a:xfrm>
            <a:prstGeom prst="rightArrow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 rot="8357847">
              <a:off x="7137982" y="3527957"/>
              <a:ext cx="763772" cy="531627"/>
            </a:xfrm>
            <a:prstGeom prst="rightArrow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 rot="19342404">
              <a:off x="4818828" y="4942733"/>
              <a:ext cx="763772" cy="531627"/>
            </a:xfrm>
            <a:prstGeom prst="rightArrow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右箭头 11"/>
            <p:cNvSpPr/>
            <p:nvPr/>
          </p:nvSpPr>
          <p:spPr>
            <a:xfrm rot="13422375">
              <a:off x="7141108" y="4930382"/>
              <a:ext cx="763772" cy="531627"/>
            </a:xfrm>
            <a:prstGeom prst="rightArrow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636334" y="3338628"/>
            <a:ext cx="893443" cy="789485"/>
            <a:chOff x="3540637" y="3338628"/>
            <a:chExt cx="893443" cy="789485"/>
          </a:xfrm>
        </p:grpSpPr>
        <p:grpSp>
          <p:nvGrpSpPr>
            <p:cNvPr id="21" name="组合 20"/>
            <p:cNvGrpSpPr/>
            <p:nvPr/>
          </p:nvGrpSpPr>
          <p:grpSpPr>
            <a:xfrm>
              <a:off x="3540637" y="3338628"/>
              <a:ext cx="893443" cy="789485"/>
              <a:chOff x="2286000" y="3242911"/>
              <a:chExt cx="893443" cy="789505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2286000" y="3242911"/>
                <a:ext cx="893135" cy="276467"/>
                <a:chOff x="2286000" y="3242911"/>
                <a:chExt cx="893135" cy="276467"/>
              </a:xfrm>
            </p:grpSpPr>
            <p:sp>
              <p:nvSpPr>
                <p:cNvPr id="14" name="半闭框 13"/>
                <p:cNvSpPr/>
                <p:nvPr/>
              </p:nvSpPr>
              <p:spPr>
                <a:xfrm>
                  <a:off x="2286000" y="3242931"/>
                  <a:ext cx="265814" cy="265814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半闭框 15"/>
                <p:cNvSpPr/>
                <p:nvPr/>
              </p:nvSpPr>
              <p:spPr>
                <a:xfrm rot="5400000">
                  <a:off x="2908607" y="3248851"/>
                  <a:ext cx="276467" cy="264588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 rot="10800000">
                <a:off x="2286308" y="3755949"/>
                <a:ext cx="893135" cy="276467"/>
                <a:chOff x="2286000" y="3242911"/>
                <a:chExt cx="893135" cy="276467"/>
              </a:xfrm>
            </p:grpSpPr>
            <p:sp>
              <p:nvSpPr>
                <p:cNvPr id="19" name="半闭框 18"/>
                <p:cNvSpPr/>
                <p:nvPr/>
              </p:nvSpPr>
              <p:spPr>
                <a:xfrm>
                  <a:off x="2286000" y="3242931"/>
                  <a:ext cx="265814" cy="265814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半闭框 19"/>
                <p:cNvSpPr/>
                <p:nvPr/>
              </p:nvSpPr>
              <p:spPr>
                <a:xfrm rot="5400000">
                  <a:off x="2908607" y="3248851"/>
                  <a:ext cx="276467" cy="264588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4475" y="3405303"/>
              <a:ext cx="704850" cy="666750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>
            <a:off x="3615376" y="4884370"/>
            <a:ext cx="893443" cy="789485"/>
            <a:chOff x="3540945" y="4841838"/>
            <a:chExt cx="893443" cy="789485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4475" y="4901316"/>
              <a:ext cx="714375" cy="657225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3540945" y="4841838"/>
              <a:ext cx="893443" cy="789485"/>
              <a:chOff x="2286000" y="3242911"/>
              <a:chExt cx="893443" cy="789505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286000" y="3242911"/>
                <a:ext cx="893135" cy="276467"/>
                <a:chOff x="2286000" y="3242911"/>
                <a:chExt cx="893135" cy="276467"/>
              </a:xfrm>
            </p:grpSpPr>
            <p:sp>
              <p:nvSpPr>
                <p:cNvPr id="37" name="半闭框 36"/>
                <p:cNvSpPr/>
                <p:nvPr/>
              </p:nvSpPr>
              <p:spPr>
                <a:xfrm>
                  <a:off x="2286000" y="3242931"/>
                  <a:ext cx="265814" cy="265814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半闭框 37"/>
                <p:cNvSpPr/>
                <p:nvPr/>
              </p:nvSpPr>
              <p:spPr>
                <a:xfrm rot="5400000">
                  <a:off x="2908607" y="3248851"/>
                  <a:ext cx="276467" cy="264588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 rot="10800000">
                <a:off x="2286308" y="3755949"/>
                <a:ext cx="893135" cy="276467"/>
                <a:chOff x="2286000" y="3242911"/>
                <a:chExt cx="893135" cy="276467"/>
              </a:xfrm>
            </p:grpSpPr>
            <p:sp>
              <p:nvSpPr>
                <p:cNvPr id="35" name="半闭框 34"/>
                <p:cNvSpPr/>
                <p:nvPr/>
              </p:nvSpPr>
              <p:spPr>
                <a:xfrm>
                  <a:off x="2286000" y="3242931"/>
                  <a:ext cx="265814" cy="265814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半闭框 35"/>
                <p:cNvSpPr/>
                <p:nvPr/>
              </p:nvSpPr>
              <p:spPr>
                <a:xfrm rot="5400000">
                  <a:off x="2908607" y="3248851"/>
                  <a:ext cx="276467" cy="264588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9" name="矩形 38"/>
          <p:cNvSpPr/>
          <p:nvPr/>
        </p:nvSpPr>
        <p:spPr>
          <a:xfrm>
            <a:off x="1040717" y="3162038"/>
            <a:ext cx="2426888" cy="1229209"/>
          </a:xfrm>
          <a:prstGeom prst="rect">
            <a:avLst/>
          </a:prstGeom>
          <a:noFill/>
          <a:ln w="28575">
            <a:noFill/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b="1" smtClean="0">
                <a:solidFill>
                  <a:srgbClr val="C00000"/>
                </a:solidFill>
              </a:rPr>
              <a:t>                  高效传输</a:t>
            </a:r>
            <a:endParaRPr lang="en-US" altLang="zh-CN" b="1" smtClean="0">
              <a:solidFill>
                <a:srgbClr val="C00000"/>
              </a:solidFill>
            </a:endParaRPr>
          </a:p>
          <a:p>
            <a:r>
              <a:rPr lang="zh-CN" altLang="en-US" smtClean="0">
                <a:solidFill>
                  <a:srgbClr val="0070C0"/>
                </a:solidFill>
              </a:rPr>
              <a:t>百万并发，毫秒级响应，单分片每日可传输百</a:t>
            </a:r>
            <a:r>
              <a:rPr lang="en-US" altLang="zh-CN" smtClean="0">
                <a:solidFill>
                  <a:srgbClr val="0070C0"/>
                </a:solidFill>
              </a:rPr>
              <a:t>GB</a:t>
            </a:r>
            <a:r>
              <a:rPr lang="zh-CN" altLang="en-US" smtClean="0">
                <a:solidFill>
                  <a:srgbClr val="0070C0"/>
                </a:solidFill>
              </a:rPr>
              <a:t>数据</a:t>
            </a:r>
            <a:endParaRPr lang="zh-CN" altLang="en-US">
              <a:solidFill>
                <a:srgbClr val="0070C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984908" y="3284303"/>
            <a:ext cx="893443" cy="789485"/>
            <a:chOff x="8792999" y="3103542"/>
            <a:chExt cx="893443" cy="789485"/>
          </a:xfrm>
        </p:grpSpPr>
        <p:grpSp>
          <p:nvGrpSpPr>
            <p:cNvPr id="23" name="组合 22"/>
            <p:cNvGrpSpPr/>
            <p:nvPr/>
          </p:nvGrpSpPr>
          <p:grpSpPr>
            <a:xfrm>
              <a:off x="8792999" y="3103542"/>
              <a:ext cx="893443" cy="789485"/>
              <a:chOff x="2286000" y="3242911"/>
              <a:chExt cx="893443" cy="789505"/>
            </a:xfrm>
            <a:solidFill>
              <a:srgbClr val="00B050"/>
            </a:solidFill>
          </p:grpSpPr>
          <p:grpSp>
            <p:nvGrpSpPr>
              <p:cNvPr id="24" name="组合 23"/>
              <p:cNvGrpSpPr/>
              <p:nvPr/>
            </p:nvGrpSpPr>
            <p:grpSpPr>
              <a:xfrm>
                <a:off x="2286000" y="3242911"/>
                <a:ext cx="893135" cy="276467"/>
                <a:chOff x="2286000" y="3242911"/>
                <a:chExt cx="893135" cy="276467"/>
              </a:xfrm>
              <a:grpFill/>
            </p:grpSpPr>
            <p:sp>
              <p:nvSpPr>
                <p:cNvPr id="28" name="半闭框 27"/>
                <p:cNvSpPr/>
                <p:nvPr/>
              </p:nvSpPr>
              <p:spPr>
                <a:xfrm>
                  <a:off x="2286000" y="3242931"/>
                  <a:ext cx="265814" cy="265814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半闭框 28"/>
                <p:cNvSpPr/>
                <p:nvPr/>
              </p:nvSpPr>
              <p:spPr>
                <a:xfrm rot="5400000">
                  <a:off x="2908607" y="3248851"/>
                  <a:ext cx="276467" cy="264588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 rot="10800000">
                <a:off x="2286308" y="3755949"/>
                <a:ext cx="893135" cy="276467"/>
                <a:chOff x="2286000" y="3242911"/>
                <a:chExt cx="893135" cy="276467"/>
              </a:xfrm>
              <a:grpFill/>
            </p:grpSpPr>
            <p:sp>
              <p:nvSpPr>
                <p:cNvPr id="26" name="半闭框 25"/>
                <p:cNvSpPr/>
                <p:nvPr/>
              </p:nvSpPr>
              <p:spPr>
                <a:xfrm>
                  <a:off x="2286000" y="3242931"/>
                  <a:ext cx="265814" cy="265814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半闭框 26"/>
                <p:cNvSpPr/>
                <p:nvPr/>
              </p:nvSpPr>
              <p:spPr>
                <a:xfrm rot="5400000">
                  <a:off x="2908607" y="3248851"/>
                  <a:ext cx="276467" cy="264588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2058" y="3151348"/>
              <a:ext cx="695325" cy="704850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8041504" y="5023919"/>
            <a:ext cx="893443" cy="789485"/>
            <a:chOff x="8530611" y="4960120"/>
            <a:chExt cx="893443" cy="789485"/>
          </a:xfrm>
        </p:grpSpPr>
        <p:grpSp>
          <p:nvGrpSpPr>
            <p:cNvPr id="41" name="组合 40"/>
            <p:cNvGrpSpPr/>
            <p:nvPr/>
          </p:nvGrpSpPr>
          <p:grpSpPr>
            <a:xfrm>
              <a:off x="8530611" y="4960120"/>
              <a:ext cx="893443" cy="789485"/>
              <a:chOff x="2286000" y="3242911"/>
              <a:chExt cx="893443" cy="789505"/>
            </a:xfrm>
            <a:solidFill>
              <a:srgbClr val="00B050"/>
            </a:solidFill>
          </p:grpSpPr>
          <p:grpSp>
            <p:nvGrpSpPr>
              <p:cNvPr id="42" name="组合 41"/>
              <p:cNvGrpSpPr/>
              <p:nvPr/>
            </p:nvGrpSpPr>
            <p:grpSpPr>
              <a:xfrm>
                <a:off x="2286000" y="3242911"/>
                <a:ext cx="893135" cy="276467"/>
                <a:chOff x="2286000" y="3242911"/>
                <a:chExt cx="893135" cy="276467"/>
              </a:xfrm>
              <a:grpFill/>
            </p:grpSpPr>
            <p:sp>
              <p:nvSpPr>
                <p:cNvPr id="46" name="半闭框 45"/>
                <p:cNvSpPr/>
                <p:nvPr/>
              </p:nvSpPr>
              <p:spPr>
                <a:xfrm>
                  <a:off x="2286000" y="3242931"/>
                  <a:ext cx="265814" cy="265814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半闭框 46"/>
                <p:cNvSpPr/>
                <p:nvPr/>
              </p:nvSpPr>
              <p:spPr>
                <a:xfrm rot="5400000">
                  <a:off x="2908607" y="3248851"/>
                  <a:ext cx="276467" cy="264588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 rot="10800000">
                <a:off x="2286308" y="3755949"/>
                <a:ext cx="893135" cy="276467"/>
                <a:chOff x="2286000" y="3242911"/>
                <a:chExt cx="893135" cy="276467"/>
              </a:xfrm>
              <a:grpFill/>
            </p:grpSpPr>
            <p:sp>
              <p:nvSpPr>
                <p:cNvPr id="44" name="半闭框 43"/>
                <p:cNvSpPr/>
                <p:nvPr/>
              </p:nvSpPr>
              <p:spPr>
                <a:xfrm>
                  <a:off x="2286000" y="3242931"/>
                  <a:ext cx="265814" cy="265814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半闭框 44"/>
                <p:cNvSpPr/>
                <p:nvPr/>
              </p:nvSpPr>
              <p:spPr>
                <a:xfrm rot="5400000">
                  <a:off x="2908607" y="3248851"/>
                  <a:ext cx="276467" cy="264588"/>
                </a:xfrm>
                <a:prstGeom prst="halfFrame">
                  <a:avLst>
                    <a:gd name="adj1" fmla="val 9091"/>
                    <a:gd name="adj2" fmla="val 606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38854" y="5051029"/>
              <a:ext cx="704850" cy="666750"/>
            </a:xfrm>
            <a:prstGeom prst="rect">
              <a:avLst/>
            </a:prstGeom>
          </p:spPr>
        </p:pic>
      </p:grpSp>
      <p:sp>
        <p:nvSpPr>
          <p:cNvPr id="51" name="矩形 50"/>
          <p:cNvSpPr/>
          <p:nvPr/>
        </p:nvSpPr>
        <p:spPr>
          <a:xfrm>
            <a:off x="1035037" y="4621975"/>
            <a:ext cx="2426888" cy="1229209"/>
          </a:xfrm>
          <a:prstGeom prst="rect">
            <a:avLst/>
          </a:prstGeom>
          <a:noFill/>
          <a:ln w="28575">
            <a:noFill/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b="1" smtClean="0">
                <a:solidFill>
                  <a:srgbClr val="C00000"/>
                </a:solidFill>
              </a:rPr>
              <a:t>                  安全可靠</a:t>
            </a:r>
            <a:r>
              <a:rPr lang="zh-CN" altLang="en-US" smtClean="0">
                <a:solidFill>
                  <a:srgbClr val="0070C0"/>
                </a:solidFill>
              </a:rPr>
              <a:t>支持数据加密传输，租户资源和操作隔离，获得欧洲</a:t>
            </a:r>
            <a:r>
              <a:rPr lang="en-US" altLang="zh-CN" smtClean="0">
                <a:solidFill>
                  <a:srgbClr val="0070C0"/>
                </a:solidFill>
              </a:rPr>
              <a:t>PSA</a:t>
            </a:r>
            <a:r>
              <a:rPr lang="zh-CN" altLang="en-US" smtClean="0">
                <a:solidFill>
                  <a:srgbClr val="0070C0"/>
                </a:solidFill>
              </a:rPr>
              <a:t>认证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046772" y="2909541"/>
            <a:ext cx="2598567" cy="1229209"/>
          </a:xfrm>
          <a:prstGeom prst="rect">
            <a:avLst/>
          </a:prstGeom>
          <a:noFill/>
          <a:ln w="28575">
            <a:noFill/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b="1" smtClean="0">
                <a:solidFill>
                  <a:srgbClr val="C00000"/>
                </a:solidFill>
              </a:rPr>
              <a:t>简单易用</a:t>
            </a:r>
            <a:endParaRPr lang="en-US" altLang="zh-CN" b="1" smtClean="0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服务秒级开通。用户配置</a:t>
            </a:r>
            <a:r>
              <a:rPr lang="en-US" altLang="zh-CN">
                <a:solidFill>
                  <a:srgbClr val="0070C0"/>
                </a:solidFill>
              </a:rPr>
              <a:t>SDK/Agent</a:t>
            </a:r>
            <a:r>
              <a:rPr lang="zh-CN" altLang="en-US">
                <a:solidFill>
                  <a:srgbClr val="0070C0"/>
                </a:solidFill>
              </a:rPr>
              <a:t>实现免编程数据采集，快速实现数据采集、传输</a:t>
            </a:r>
            <a:endParaRPr lang="en-US" altLang="zh-CN" smtClean="0">
              <a:solidFill>
                <a:srgbClr val="0070C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009070" y="4754006"/>
            <a:ext cx="2598567" cy="1229209"/>
          </a:xfrm>
          <a:prstGeom prst="rect">
            <a:avLst/>
          </a:prstGeom>
          <a:noFill/>
          <a:ln w="28575">
            <a:noFill/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b="1">
                <a:solidFill>
                  <a:srgbClr val="C00000"/>
                </a:solidFill>
              </a:rPr>
              <a:t>无</a:t>
            </a:r>
            <a:r>
              <a:rPr lang="zh-CN" altLang="en-US" b="1" smtClean="0">
                <a:solidFill>
                  <a:srgbClr val="C00000"/>
                </a:solidFill>
              </a:rPr>
              <a:t>忧运维</a:t>
            </a:r>
            <a:endParaRPr lang="en-US" altLang="zh-CN" b="1" smtClean="0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按</a:t>
            </a:r>
            <a:r>
              <a:rPr lang="zh-CN" altLang="en-US" smtClean="0">
                <a:solidFill>
                  <a:srgbClr val="0070C0"/>
                </a:solidFill>
              </a:rPr>
              <a:t>需使用，相比基于</a:t>
            </a:r>
            <a:r>
              <a:rPr lang="en-US" altLang="zh-CN" smtClean="0">
                <a:solidFill>
                  <a:srgbClr val="0070C0"/>
                </a:solidFill>
              </a:rPr>
              <a:t>Flume</a:t>
            </a:r>
            <a:r>
              <a:rPr lang="zh-CN" altLang="en-US" smtClean="0">
                <a:solidFill>
                  <a:srgbClr val="0070C0"/>
                </a:solidFill>
              </a:rPr>
              <a:t>和</a:t>
            </a:r>
            <a:r>
              <a:rPr lang="en-US" altLang="zh-CN" smtClean="0">
                <a:solidFill>
                  <a:srgbClr val="0070C0"/>
                </a:solidFill>
              </a:rPr>
              <a:t>Kafka</a:t>
            </a:r>
            <a:r>
              <a:rPr lang="zh-CN" altLang="en-US" smtClean="0">
                <a:solidFill>
                  <a:srgbClr val="0070C0"/>
                </a:solidFill>
              </a:rPr>
              <a:t>自建系统成本降低</a:t>
            </a:r>
            <a:r>
              <a:rPr lang="en-US" altLang="zh-CN" smtClean="0">
                <a:solidFill>
                  <a:srgbClr val="0070C0"/>
                </a:solidFill>
              </a:rPr>
              <a:t>5</a:t>
            </a:r>
            <a:r>
              <a:rPr lang="zh-CN" altLang="en-US" smtClean="0">
                <a:solidFill>
                  <a:srgbClr val="0070C0"/>
                </a:solidFill>
              </a:rPr>
              <a:t>倍</a:t>
            </a:r>
            <a:endParaRPr lang="en-US" altLang="zh-CN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弹性云服务器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ECS</a:t>
            </a: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数据接入服务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DIS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zh-CN" altLang="en-US" b="1" smtClean="0">
                <a:latin typeface="+mn-lt"/>
                <a:ea typeface="+mn-ea"/>
              </a:rPr>
              <a:t>对象存储服务</a:t>
            </a:r>
            <a:r>
              <a:rPr lang="en-US" altLang="zh-CN" b="1" smtClean="0">
                <a:latin typeface="+mn-lt"/>
                <a:ea typeface="+mn-ea"/>
              </a:rPr>
              <a:t>OBS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AI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开发平台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ModelArts</a:t>
            </a: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华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为云一站式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API Explorer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71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7333E8A2F07A74D848136A2C03778F8" ma:contentTypeVersion="1" ma:contentTypeDescription="新建文档。" ma:contentTypeScope="" ma:versionID="32df6459cfb251e4db0ad1491a0e774c">
  <xsd:schema xmlns:xsd="http://www.w3.org/2001/XMLSchema" xmlns:xs="http://www.w3.org/2001/XMLSchema" xmlns:p="http://schemas.microsoft.com/office/2006/metadata/properties" xmlns:ns2="475f1e55-3009-46d8-9566-5d569a2b3a98" targetNamespace="http://schemas.microsoft.com/office/2006/metadata/properties" ma:root="true" ma:fieldsID="e872da27d3e632afd91cf7694db677c0" ns2:_="">
    <xsd:import namespace="475f1e55-3009-46d8-9566-5d569a2b3a9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f1e55-3009-46d8-9566-5d569a2b3a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A4E927-2E19-40DA-AC21-D3EBC4321306}">
  <ds:schemaRefs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0A7E22-D39E-4565-A19A-E8AEE07025FD}"/>
</file>

<file path=customXml/itemProps3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</TotalTime>
  <Words>1175</Words>
  <Application>Microsoft Office PowerPoint</Application>
  <PresentationFormat>宽屏</PresentationFormat>
  <Paragraphs>99</Paragraphs>
  <Slides>17</Slides>
  <Notes>17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方正兰亭黑简体</vt:lpstr>
      <vt:lpstr>宋体</vt:lpstr>
      <vt:lpstr>微软雅黑</vt:lpstr>
      <vt:lpstr>微软雅黑</vt:lpstr>
      <vt:lpstr>Arial</vt:lpstr>
      <vt:lpstr>Calibri</vt:lpstr>
      <vt:lpstr>Calibri Light</vt:lpstr>
      <vt:lpstr>Huawei Sans</vt:lpstr>
      <vt:lpstr>Wingdings</vt:lpstr>
      <vt:lpstr>1_标题页模板</vt:lpstr>
      <vt:lpstr>2_功能页模板</vt:lpstr>
      <vt:lpstr>3_内容页模板</vt:lpstr>
      <vt:lpstr>4_感谢页模板</vt:lpstr>
      <vt:lpstr>PowerPoint 演示文稿</vt:lpstr>
      <vt:lpstr>IoT相关云服务介绍</vt:lpstr>
      <vt:lpstr>PowerPoint 演示文稿</vt:lpstr>
      <vt:lpstr>PowerPoint 演示文稿</vt:lpstr>
      <vt:lpstr>PowerPoint 演示文稿</vt:lpstr>
      <vt:lpstr>弹性云服务器ECS</vt:lpstr>
      <vt:lpstr>PowerPoint 演示文稿</vt:lpstr>
      <vt:lpstr>数据接入服务DIS</vt:lpstr>
      <vt:lpstr>PowerPoint 演示文稿</vt:lpstr>
      <vt:lpstr>对象存储服务OBS</vt:lpstr>
      <vt:lpstr>PowerPoint 演示文稿</vt:lpstr>
      <vt:lpstr>AI开发平台ModelArts</vt:lpstr>
      <vt:lpstr>PowerPoint 演示文稿</vt:lpstr>
      <vt:lpstr>华为云 - 站式API Explorer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Tangyan (Sophia)</cp:lastModifiedBy>
  <cp:revision>199</cp:revision>
  <cp:lastPrinted>2020-07-31T09:33:18Z</cp:lastPrinted>
  <dcterms:created xsi:type="dcterms:W3CDTF">2018-11-29T10:16:29Z</dcterms:created>
  <dcterms:modified xsi:type="dcterms:W3CDTF">2020-09-08T10:42:40Z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(3)wnb/MlNWdXAIkDT0KkSx22/WxzyOkMPZngYgHUNcnePVtZGrGJ/V62StdaODzZuoxly/uZ1c
ocNX6V3cEef8tFXxUVywrzcnQcgeqaCecc0hUtksv6kZblaw1zJE1vu9b++X0ZwKLDs9Pm0x
G9gPArzOlzWTTUzw/A809hywOAARBTCdGIWh+6fh0VcN6cChO/IMQx44B9gtdMdc/xK8Rsp1
WoJHcSax50rKg+K166</vt:lpwstr>
  </property>
  <property fmtid="{D5CDD505-2E9C-101B-9397-08002B2CF9AE}" pid="3" name="_2015_ms_pID_7253431">
    <vt:lpwstr>FgojenDKhJKcIj2c1UaqCasuCNnrnsQv4uHIIUH7k2hUE5r9SOGulN
eAYLAey1unHPGE6zMkqmLRJJXMs3jlz57i7BfFsskxKGO+26TU8XylVJNO6AqMMm5zXTPHSy
0EnodgO5lhRysqMiaArJX1S0TxV2Kmbbox2W39JCWac0WcMLC1vkFUvoE7lFFlTVs6UP/ji3
kpuolcGWAHkcxBW3oa1Ztp8qBwmtVLULr22L</vt:lpwstr>
  </property>
  <property fmtid="{D5CDD505-2E9C-101B-9397-08002B2CF9AE}" pid="4" name="_2015_ms_pID_7253432">
    <vt:lpwstr>Sg==</vt:lpwstr>
  </property>
  <property fmtid="{D5CDD505-2E9C-101B-9397-08002B2CF9AE}" pid="5" name="ContentTypeId">
    <vt:lpwstr>0x01010077333E8A2F07A74D848136A2C03778F8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1599463785</vt:lpwstr>
  </property>
</Properties>
</file>