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41" r:id="rId4"/>
    <p:sldMasterId id="2147483825" r:id="rId5"/>
    <p:sldMasterId id="2147483848" r:id="rId6"/>
    <p:sldMasterId id="2147483867" r:id="rId7"/>
  </p:sldMasterIdLst>
  <p:notesMasterIdLst>
    <p:notesMasterId r:id="rId44"/>
  </p:notesMasterIdLst>
  <p:handoutMasterIdLst>
    <p:handoutMasterId r:id="rId45"/>
  </p:handoutMasterIdLst>
  <p:sldIdLst>
    <p:sldId id="256" r:id="rId8"/>
    <p:sldId id="257" r:id="rId9"/>
    <p:sldId id="386" r:id="rId10"/>
    <p:sldId id="387" r:id="rId11"/>
    <p:sldId id="388" r:id="rId12"/>
    <p:sldId id="389" r:id="rId13"/>
    <p:sldId id="392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408" r:id="rId28"/>
    <p:sldId id="409" r:id="rId29"/>
    <p:sldId id="410" r:id="rId30"/>
    <p:sldId id="411" r:id="rId31"/>
    <p:sldId id="412" r:id="rId32"/>
    <p:sldId id="413" r:id="rId33"/>
    <p:sldId id="414" r:id="rId34"/>
    <p:sldId id="415" r:id="rId35"/>
    <p:sldId id="416" r:id="rId36"/>
    <p:sldId id="417" r:id="rId37"/>
    <p:sldId id="418" r:id="rId38"/>
    <p:sldId id="419" r:id="rId39"/>
    <p:sldId id="420" r:id="rId40"/>
    <p:sldId id="422" r:id="rId41"/>
    <p:sldId id="423" r:id="rId42"/>
    <p:sldId id="270" r:id="rId43"/>
  </p:sldIdLst>
  <p:sldSz cx="12192000" cy="6858000"/>
  <p:notesSz cx="7010400" cy="92964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00B"/>
    <a:srgbClr val="404040"/>
    <a:srgbClr val="EBEBEB"/>
    <a:srgbClr val="151515"/>
    <a:srgbClr val="575756"/>
    <a:srgbClr val="FFFFFF"/>
    <a:srgbClr val="DD4654"/>
    <a:srgbClr val="F3D2D5"/>
    <a:srgbClr val="E6A8AD"/>
    <a:srgbClr val="E57B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439" autoAdjust="0"/>
  </p:normalViewPr>
  <p:slideViewPr>
    <p:cSldViewPr snapToGrid="0" snapToObjects="1">
      <p:cViewPr varScale="1">
        <p:scale>
          <a:sx n="72" d="100"/>
          <a:sy n="72" d="100"/>
        </p:scale>
        <p:origin x="1104" y="62"/>
      </p:cViewPr>
      <p:guideLst/>
    </p:cSldViewPr>
  </p:slideViewPr>
  <p:outlineViewPr>
    <p:cViewPr>
      <p:scale>
        <a:sx n="33" d="100"/>
        <a:sy n="33" d="100"/>
      </p:scale>
      <p:origin x="0" y="-643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2419" y="62"/>
      </p:cViewPr>
      <p:guideLst>
        <p:guide orient="horz"/>
        <p:guide pos="2208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theme" Target="theme/theme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presProps" Target="pres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>
                <a:latin typeface="Huawei Sans" panose="020C0503030203020204" pitchFamily="34" charset="0"/>
              </a:rPr>
              <a:t>10/30/2020</a:t>
            </a:fld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>
                <a:latin typeface="Huawei Sans" panose="020C0503030203020204" pitchFamily="34" charset="0"/>
              </a:rPr>
              <a:t>‹#›</a:t>
            </a:fld>
            <a:endParaRPr lang="en-US" dirty="0">
              <a:latin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17550"/>
            <a:ext cx="5580062" cy="3125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310765"/>
            <a:ext cx="5580062" cy="4784070"/>
          </a:xfrm>
          <a:prstGeom prst="rect">
            <a:avLst/>
          </a:prstGeom>
        </p:spPr>
        <p:txBody>
          <a:bodyPr vert="horz" lIns="97200" tIns="45720" rIns="9720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•"/>
      <a:defRPr lang="en-US" sz="16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1pPr>
    <a:lvl2pPr marL="540000" indent="-180000" algn="l" defTabSz="1219304" rtl="0" eaLnBrk="1" fontAlgn="ctr" latinLnBrk="0" hangingPunct="1">
      <a:lnSpc>
        <a:spcPct val="125000"/>
      </a:lnSpc>
      <a:spcAft>
        <a:spcPts val="600"/>
      </a:spcAft>
      <a:buClrTx/>
      <a:buFont typeface="Huawei Sans" panose="020C0503030203020204" pitchFamily="34" charset="0"/>
      <a:buChar char="▫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2pPr>
    <a:lvl3pPr marL="900000" indent="-180000" algn="l" defTabSz="1219304" rtl="0" eaLnBrk="1" fontAlgn="ctr" latinLnBrk="0" hangingPunct="1">
      <a:lnSpc>
        <a:spcPct val="125000"/>
      </a:lnSpc>
      <a:spcAft>
        <a:spcPts val="600"/>
      </a:spcAft>
      <a:buFont typeface="微软雅黑" panose="020B0503020204020204" pitchFamily="34" charset="-122"/>
      <a:buChar char="▪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3pPr>
    <a:lvl4pPr marL="126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−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4pPr>
    <a:lvl5pPr marL="162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~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2" orient="horz" pos="2704" userDrawn="1">
          <p15:clr>
            <a:srgbClr val="F26B43"/>
          </p15:clr>
        </p15:guide>
        <p15:guide id="3" orient="horz" pos="459" userDrawn="1">
          <p15:clr>
            <a:srgbClr val="F26B43"/>
          </p15:clr>
        </p15:guide>
        <p15:guide id="4" orient="horz" pos="2432" userDrawn="1">
          <p15:clr>
            <a:srgbClr val="F26B43"/>
          </p15:clr>
        </p15:guide>
        <p15:guide id="7" pos="461" userDrawn="1">
          <p15:clr>
            <a:srgbClr val="F26B43"/>
          </p15:clr>
        </p15:guide>
        <p15:guide id="9" pos="2207" userDrawn="1">
          <p15:clr>
            <a:srgbClr val="F26B43"/>
          </p15:clr>
        </p15:guide>
        <p15:guide id="10" pos="3976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980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731838" y="728663"/>
            <a:ext cx="5580062" cy="4784070"/>
          </a:xfrm>
        </p:spPr>
        <p:txBody>
          <a:bodyPr/>
          <a:lstStyle/>
          <a:p>
            <a:r>
              <a:rPr lang="en-US" altLang="zh-CN" sz="1200" smtClean="0"/>
              <a:t>MME</a:t>
            </a:r>
            <a:r>
              <a:rPr lang="zh-CN" altLang="en-US" sz="1200" smtClean="0"/>
              <a:t>：</a:t>
            </a:r>
            <a:r>
              <a:rPr lang="en-US" altLang="zh-CN" sz="1200" smtClean="0"/>
              <a:t>Mobility Management Entity</a:t>
            </a:r>
            <a:r>
              <a:rPr lang="zh-CN" altLang="en-US" sz="1200" smtClean="0"/>
              <a:t>，移动性管理实体，是</a:t>
            </a:r>
            <a:r>
              <a:rPr lang="en-US" altLang="zh-CN" sz="1200" smtClean="0"/>
              <a:t>3GPP</a:t>
            </a:r>
            <a:r>
              <a:rPr lang="zh-CN" altLang="en-US" sz="1200" smtClean="0"/>
              <a:t>协议</a:t>
            </a:r>
            <a:r>
              <a:rPr lang="en-US" altLang="zh-CN" sz="1200" smtClean="0"/>
              <a:t>LTE</a:t>
            </a:r>
            <a:r>
              <a:rPr lang="zh-CN" altLang="en-US" sz="1200" smtClean="0"/>
              <a:t>接入网络的关键控制节点，它负责空闲模式的</a:t>
            </a:r>
            <a:r>
              <a:rPr lang="en-US" altLang="zh-CN" sz="1200" smtClean="0"/>
              <a:t>UE(User Equipment)</a:t>
            </a:r>
            <a:r>
              <a:rPr lang="zh-CN" altLang="en-US" sz="1200" smtClean="0"/>
              <a:t>的定位，传呼过程，包括中继，简单的说</a:t>
            </a:r>
            <a:r>
              <a:rPr lang="en-US" altLang="zh-CN" sz="1200" smtClean="0"/>
              <a:t>MME</a:t>
            </a:r>
            <a:r>
              <a:rPr lang="zh-CN" altLang="en-US" sz="1200" smtClean="0"/>
              <a:t>是负责信令处理部分。它涉及到</a:t>
            </a:r>
            <a:r>
              <a:rPr lang="en-US" altLang="zh-CN" sz="1200" smtClean="0"/>
              <a:t>bearer</a:t>
            </a:r>
            <a:r>
              <a:rPr lang="zh-CN" altLang="en-US" sz="1200" smtClean="0"/>
              <a:t>激活</a:t>
            </a:r>
            <a:r>
              <a:rPr lang="en-US" altLang="zh-CN" sz="1200" smtClean="0"/>
              <a:t>/</a:t>
            </a:r>
            <a:r>
              <a:rPr lang="zh-CN" altLang="en-US" sz="1200" smtClean="0"/>
              <a:t>关闭过程，并且当一个</a:t>
            </a:r>
            <a:r>
              <a:rPr lang="en-US" altLang="zh-CN" sz="1200" smtClean="0"/>
              <a:t>UE</a:t>
            </a:r>
            <a:r>
              <a:rPr lang="zh-CN" altLang="en-US" sz="1200" smtClean="0"/>
              <a:t>初始化并且连接到时为这个</a:t>
            </a:r>
            <a:r>
              <a:rPr lang="en-US" altLang="zh-CN" sz="1200" smtClean="0"/>
              <a:t>UE</a:t>
            </a:r>
            <a:r>
              <a:rPr lang="zh-CN" altLang="en-US" sz="1200" smtClean="0"/>
              <a:t>选择一个</a:t>
            </a:r>
            <a:r>
              <a:rPr lang="en-US" altLang="zh-CN" sz="1200" smtClean="0"/>
              <a:t>SGW(Serving GateWay)</a:t>
            </a:r>
            <a:r>
              <a:rPr lang="zh-CN" altLang="en-US" sz="1200" smtClean="0"/>
              <a:t>。通过和</a:t>
            </a:r>
            <a:r>
              <a:rPr lang="en-US" altLang="zh-CN" sz="1200" smtClean="0"/>
              <a:t>HSS</a:t>
            </a:r>
            <a:r>
              <a:rPr lang="zh-CN" altLang="en-US" sz="1200" smtClean="0"/>
              <a:t>交互认证一个用户，为一个用户分配一个临时</a:t>
            </a:r>
            <a:r>
              <a:rPr lang="en-US" altLang="zh-CN" sz="1200" smtClean="0"/>
              <a:t>ID</a:t>
            </a:r>
            <a:r>
              <a:rPr lang="zh-CN" altLang="en-US" sz="1200" smtClean="0"/>
              <a:t>。</a:t>
            </a:r>
            <a:r>
              <a:rPr lang="en-US" altLang="zh-CN" sz="1200" smtClean="0"/>
              <a:t>MME</a:t>
            </a:r>
            <a:r>
              <a:rPr lang="zh-CN" altLang="en-US" sz="1200" smtClean="0"/>
              <a:t>同时支持在法律许可的范围内，进行拦截、监听。</a:t>
            </a:r>
            <a:r>
              <a:rPr lang="en-US" altLang="zh-CN" sz="1200" smtClean="0"/>
              <a:t>MME</a:t>
            </a:r>
            <a:r>
              <a:rPr lang="zh-CN" altLang="en-US" sz="1200" smtClean="0"/>
              <a:t>为</a:t>
            </a:r>
            <a:r>
              <a:rPr lang="en-US" altLang="zh-CN" sz="1200" smtClean="0"/>
              <a:t>2G/3G</a:t>
            </a:r>
            <a:r>
              <a:rPr lang="zh-CN" altLang="en-US" sz="1200" smtClean="0"/>
              <a:t>接入网络提供了控制函数接口，通过</a:t>
            </a:r>
            <a:r>
              <a:rPr lang="en-US" altLang="zh-CN" sz="1200" smtClean="0"/>
              <a:t>S3</a:t>
            </a:r>
            <a:r>
              <a:rPr lang="zh-CN" altLang="en-US" sz="1200" smtClean="0"/>
              <a:t>接口。为漫游</a:t>
            </a:r>
            <a:r>
              <a:rPr lang="en-US" altLang="zh-CN" sz="1200" smtClean="0"/>
              <a:t>UEs</a:t>
            </a:r>
            <a:r>
              <a:rPr lang="zh-CN" altLang="en-US" sz="1200" smtClean="0"/>
              <a:t>，面向</a:t>
            </a:r>
            <a:r>
              <a:rPr lang="en-US" altLang="zh-CN" sz="1200" smtClean="0"/>
              <a:t>HSS</a:t>
            </a:r>
            <a:r>
              <a:rPr lang="zh-CN" altLang="en-US" sz="1200" smtClean="0"/>
              <a:t>同样提供了</a:t>
            </a:r>
            <a:r>
              <a:rPr lang="en-US" altLang="zh-CN" sz="1200" smtClean="0"/>
              <a:t>S6a</a:t>
            </a:r>
            <a:r>
              <a:rPr lang="zh-CN" altLang="en-US" sz="1200" smtClean="0"/>
              <a:t>接口。主要负责移动性管理、承载管理、用户的鉴权认证、</a:t>
            </a:r>
            <a:r>
              <a:rPr lang="en-US" altLang="zh-CN" sz="1200" smtClean="0"/>
              <a:t>SGW</a:t>
            </a:r>
            <a:r>
              <a:rPr lang="zh-CN" altLang="en-US" sz="1200" smtClean="0"/>
              <a:t>和</a:t>
            </a:r>
            <a:r>
              <a:rPr lang="en-US" altLang="zh-CN" sz="1200" smtClean="0"/>
              <a:t>PGW</a:t>
            </a:r>
            <a:r>
              <a:rPr lang="zh-CN" altLang="en-US" sz="1200" smtClean="0"/>
              <a:t>的选择等功能。</a:t>
            </a:r>
            <a:endParaRPr lang="en-US" altLang="zh-CN" sz="1200" smtClean="0"/>
          </a:p>
          <a:p>
            <a:r>
              <a:rPr lang="en-US" altLang="zh-CN" sz="1200" smtClean="0"/>
              <a:t>HSS</a:t>
            </a:r>
            <a:r>
              <a:rPr lang="zh-CN" altLang="en-US" sz="1200" smtClean="0"/>
              <a:t>：</a:t>
            </a:r>
            <a:r>
              <a:rPr lang="en-US" altLang="zh-CN" sz="1200" smtClean="0"/>
              <a:t>Home Subscriber Server</a:t>
            </a:r>
            <a:r>
              <a:rPr lang="zh-CN" altLang="en-US" sz="1200" smtClean="0"/>
              <a:t>，归属用户服务器，用户归属网络中存储用户信息的核心数据库。用于在归属网络中保存</a:t>
            </a:r>
            <a:r>
              <a:rPr lang="en-US" altLang="zh-CN" sz="1200" smtClean="0"/>
              <a:t>IMS(IMS</a:t>
            </a:r>
            <a:r>
              <a:rPr lang="zh-CN" altLang="en-US" sz="1200" smtClean="0"/>
              <a:t>（</a:t>
            </a:r>
            <a:r>
              <a:rPr lang="en-US" altLang="zh-CN" sz="1200" smtClean="0"/>
              <a:t>IP Multimedia Subsystem</a:t>
            </a:r>
            <a:r>
              <a:rPr lang="zh-CN" altLang="en-US" sz="1200" smtClean="0"/>
              <a:t>）</a:t>
            </a:r>
            <a:r>
              <a:rPr lang="en-US" altLang="zh-CN" sz="1200" smtClean="0"/>
              <a:t>)</a:t>
            </a:r>
            <a:r>
              <a:rPr lang="zh-CN" altLang="en-US" sz="1200" smtClean="0"/>
              <a:t>用户的签约信息，同时提供管理接口，由运营商及终端用户对签约数据进行定制和修改。</a:t>
            </a:r>
            <a:r>
              <a:rPr lang="en-US" altLang="zh-CN" sz="1200" smtClean="0"/>
              <a:t>HSS</a:t>
            </a:r>
            <a:r>
              <a:rPr lang="zh-CN" altLang="en-US" sz="1200" smtClean="0"/>
              <a:t>中保存的主要信息包括：</a:t>
            </a:r>
            <a:r>
              <a:rPr lang="en-US" altLang="zh-CN" sz="1200" smtClean="0"/>
              <a:t>IMS</a:t>
            </a:r>
            <a:r>
              <a:rPr lang="zh-CN" altLang="en-US" sz="1200" smtClean="0"/>
              <a:t>用户标识、</a:t>
            </a:r>
            <a:r>
              <a:rPr lang="en-US" altLang="zh-CN" sz="1200" smtClean="0"/>
              <a:t>IMS</a:t>
            </a:r>
            <a:r>
              <a:rPr lang="zh-CN" altLang="en-US" sz="1200" smtClean="0"/>
              <a:t>用户安全上下文、</a:t>
            </a:r>
            <a:r>
              <a:rPr lang="en-US" altLang="zh-CN" sz="1200" smtClean="0"/>
              <a:t>IMS</a:t>
            </a:r>
            <a:r>
              <a:rPr lang="zh-CN" altLang="en-US" sz="1200" smtClean="0"/>
              <a:t>用户的路由信息及业务签约信息。类似于</a:t>
            </a:r>
            <a:r>
              <a:rPr lang="en-US" altLang="zh-CN" sz="1200" smtClean="0"/>
              <a:t>GSM</a:t>
            </a:r>
            <a:r>
              <a:rPr lang="zh-CN" altLang="en-US" sz="1200" smtClean="0"/>
              <a:t>系统中的</a:t>
            </a:r>
            <a:r>
              <a:rPr lang="en-US" altLang="zh-CN" sz="1200" smtClean="0"/>
              <a:t>HLR</a:t>
            </a:r>
            <a:r>
              <a:rPr lang="zh-CN" altLang="en-US" sz="1200" smtClean="0"/>
              <a:t>。</a:t>
            </a:r>
            <a:endParaRPr lang="en-US" altLang="zh-CN" sz="1200" smtClean="0"/>
          </a:p>
          <a:p>
            <a:r>
              <a:rPr lang="en-US" altLang="zh-CN" sz="1200" smtClean="0"/>
              <a:t>PGW</a:t>
            </a:r>
            <a:r>
              <a:rPr lang="zh-CN" altLang="en-US" sz="1200" smtClean="0"/>
              <a:t>：</a:t>
            </a:r>
            <a:r>
              <a:rPr lang="en-US" altLang="zh-CN" sz="1200" smtClean="0"/>
              <a:t>PDN Gateway</a:t>
            </a:r>
            <a:r>
              <a:rPr lang="zh-CN" altLang="en-US" sz="1200" smtClean="0"/>
              <a:t>（</a:t>
            </a:r>
            <a:r>
              <a:rPr lang="en-US" altLang="zh-CN" sz="1200" smtClean="0"/>
              <a:t>Packet Data Network</a:t>
            </a:r>
            <a:r>
              <a:rPr lang="zh-CN" altLang="en-US" sz="1200" smtClean="0"/>
              <a:t>），</a:t>
            </a:r>
            <a:r>
              <a:rPr lang="en-US" altLang="zh-CN" sz="1200" smtClean="0"/>
              <a:t>PDN</a:t>
            </a:r>
            <a:r>
              <a:rPr lang="zh-CN" altLang="en-US" sz="1200" smtClean="0"/>
              <a:t>网关，</a:t>
            </a:r>
            <a:r>
              <a:rPr lang="en-US" altLang="zh-CN" sz="1200" smtClean="0"/>
              <a:t>PGW</a:t>
            </a:r>
            <a:r>
              <a:rPr lang="zh-CN" altLang="en-US" sz="1200" smtClean="0"/>
              <a:t>终结和外面数据网络（如互联网、</a:t>
            </a:r>
            <a:r>
              <a:rPr lang="en-US" altLang="zh-CN" sz="1200" smtClean="0"/>
              <a:t>IMS</a:t>
            </a:r>
            <a:r>
              <a:rPr lang="zh-CN" altLang="en-US" sz="1200" smtClean="0"/>
              <a:t>等）的</a:t>
            </a:r>
            <a:r>
              <a:rPr lang="en-US" altLang="zh-CN" sz="1200" smtClean="0"/>
              <a:t>SGi</a:t>
            </a:r>
            <a:r>
              <a:rPr lang="zh-CN" altLang="en-US" sz="1200" smtClean="0"/>
              <a:t>接口，是</a:t>
            </a:r>
            <a:r>
              <a:rPr lang="en-US" altLang="zh-CN" sz="1200" smtClean="0"/>
              <a:t>EPS</a:t>
            </a:r>
            <a:r>
              <a:rPr lang="zh-CN" altLang="en-US" sz="1200" smtClean="0"/>
              <a:t>锚点，即是</a:t>
            </a:r>
            <a:r>
              <a:rPr lang="en-US" altLang="zh-CN" sz="1200" smtClean="0"/>
              <a:t>3GPP</a:t>
            </a:r>
            <a:r>
              <a:rPr lang="zh-CN" altLang="en-US" sz="1200" smtClean="0"/>
              <a:t>与</a:t>
            </a:r>
            <a:r>
              <a:rPr lang="en-US" altLang="zh-CN" sz="1200" smtClean="0"/>
              <a:t>non-3GPP</a:t>
            </a:r>
            <a:r>
              <a:rPr lang="zh-CN" altLang="en-US" sz="1200" smtClean="0"/>
              <a:t>网络间的用户面数据链路的锚点，负责管理</a:t>
            </a:r>
            <a:r>
              <a:rPr lang="en-US" altLang="zh-CN" sz="1200" smtClean="0"/>
              <a:t>3GPP</a:t>
            </a:r>
            <a:r>
              <a:rPr lang="zh-CN" altLang="en-US" sz="1200" smtClean="0"/>
              <a:t>和</a:t>
            </a:r>
            <a:r>
              <a:rPr lang="en-US" altLang="zh-CN" sz="1200" smtClean="0"/>
              <a:t>non-3GPP</a:t>
            </a:r>
            <a:r>
              <a:rPr lang="zh-CN" altLang="en-US" sz="1200" smtClean="0"/>
              <a:t>间的数据路由，管理</a:t>
            </a:r>
            <a:r>
              <a:rPr lang="en-US" altLang="zh-CN" sz="1200" smtClean="0"/>
              <a:t>3GPP</a:t>
            </a:r>
            <a:r>
              <a:rPr lang="zh-CN" altLang="en-US" sz="1200" smtClean="0"/>
              <a:t>接入和</a:t>
            </a:r>
            <a:r>
              <a:rPr lang="en-US" altLang="zh-CN" sz="1200" smtClean="0"/>
              <a:t>non-3GPP</a:t>
            </a:r>
            <a:r>
              <a:rPr lang="zh-CN" altLang="en-US" sz="1200" smtClean="0"/>
              <a:t>接入（如</a:t>
            </a:r>
            <a:r>
              <a:rPr lang="en-US" altLang="zh-CN" sz="1200" smtClean="0"/>
              <a:t>WLAN</a:t>
            </a:r>
            <a:r>
              <a:rPr lang="zh-CN" altLang="en-US" sz="1200" smtClean="0"/>
              <a:t>、</a:t>
            </a:r>
            <a:r>
              <a:rPr lang="en-US" altLang="zh-CN" sz="1200" smtClean="0"/>
              <a:t>WiMAX</a:t>
            </a:r>
            <a:r>
              <a:rPr lang="zh-CN" altLang="en-US" sz="1200" smtClean="0"/>
              <a:t>等）间的移动，还负责</a:t>
            </a:r>
            <a:r>
              <a:rPr lang="en-US" altLang="zh-CN" sz="1200" smtClean="0"/>
              <a:t>DHCP</a:t>
            </a:r>
            <a:r>
              <a:rPr lang="zh-CN" altLang="en-US" sz="1200" smtClean="0"/>
              <a:t>、策略执行、计费等功能；</a:t>
            </a:r>
            <a:endParaRPr lang="en-US" altLang="zh-CN" sz="1200" smtClean="0"/>
          </a:p>
          <a:p>
            <a:r>
              <a:rPr lang="en-US" altLang="zh-CN" sz="1200" smtClean="0"/>
              <a:t>SGW</a:t>
            </a:r>
            <a:r>
              <a:rPr lang="zh-CN" altLang="en-US" sz="1200" smtClean="0"/>
              <a:t>：</a:t>
            </a:r>
            <a:r>
              <a:rPr lang="en-US" altLang="zh-CN" sz="1200" smtClean="0"/>
              <a:t>Service Gateway</a:t>
            </a:r>
            <a:r>
              <a:rPr lang="zh-CN" altLang="en-US" sz="1200" smtClean="0"/>
              <a:t>，服务网关，</a:t>
            </a:r>
            <a:r>
              <a:rPr lang="en-US" altLang="zh-CN" sz="1200" smtClean="0"/>
              <a:t>SGW</a:t>
            </a:r>
            <a:r>
              <a:rPr lang="zh-CN" altLang="en-US" sz="1200" smtClean="0"/>
              <a:t>终结和</a:t>
            </a:r>
            <a:r>
              <a:rPr lang="en-US" altLang="zh-CN" sz="1200" smtClean="0"/>
              <a:t>E-UTRAN</a:t>
            </a:r>
            <a:r>
              <a:rPr lang="zh-CN" altLang="en-US" sz="1200" smtClean="0"/>
              <a:t>的接口，主要负责用户面处理，负责数据包的路由和转发等功能，支持</a:t>
            </a:r>
            <a:r>
              <a:rPr lang="en-US" altLang="zh-CN" sz="1200" smtClean="0"/>
              <a:t>3GPP</a:t>
            </a:r>
            <a:r>
              <a:rPr lang="zh-CN" altLang="en-US" sz="1200" smtClean="0"/>
              <a:t>不同接入技术的切换，发生切换时作为用户面的锚点；对每一个与</a:t>
            </a:r>
            <a:r>
              <a:rPr lang="en-US" altLang="zh-CN" sz="1200" smtClean="0"/>
              <a:t>EPS</a:t>
            </a:r>
            <a:r>
              <a:rPr lang="zh-CN" altLang="en-US" sz="1200" smtClean="0"/>
              <a:t>相关的</a:t>
            </a:r>
            <a:r>
              <a:rPr lang="en-US" altLang="zh-CN" sz="1200" smtClean="0"/>
              <a:t>UE</a:t>
            </a:r>
            <a:r>
              <a:rPr lang="zh-CN" altLang="en-US" sz="1200" smtClean="0"/>
              <a:t>，在一个时间点上，都有一个</a:t>
            </a:r>
            <a:r>
              <a:rPr lang="en-US" altLang="zh-CN" sz="1200" smtClean="0"/>
              <a:t>SGW</a:t>
            </a:r>
            <a:r>
              <a:rPr lang="zh-CN" altLang="en-US" sz="1200" smtClean="0"/>
              <a:t>为之服务。</a:t>
            </a:r>
            <a:r>
              <a:rPr lang="en-US" altLang="zh-CN" sz="1200" smtClean="0"/>
              <a:t>SGW</a:t>
            </a:r>
            <a:r>
              <a:rPr lang="zh-CN" altLang="en-US" sz="1200" smtClean="0"/>
              <a:t>和</a:t>
            </a:r>
            <a:r>
              <a:rPr lang="en-US" altLang="zh-CN" sz="1200" smtClean="0"/>
              <a:t>PGW</a:t>
            </a:r>
            <a:r>
              <a:rPr lang="zh-CN" altLang="en-US" sz="1200" smtClean="0"/>
              <a:t>可以在一个物理节点或不同物理节点实现。</a:t>
            </a:r>
            <a:endParaRPr lang="en-US" altLang="zh-CN" sz="1200" smtClean="0"/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1391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901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NB-IoT</a:t>
            </a:r>
            <a:r>
              <a:rPr lang="zh-CN" altLang="en-US" smtClean="0"/>
              <a:t>的研究和标准化工作是</a:t>
            </a:r>
            <a:r>
              <a:rPr lang="en-US" altLang="zh-CN" smtClean="0"/>
              <a:t>3GPP</a:t>
            </a:r>
            <a:r>
              <a:rPr lang="zh-CN" altLang="en-US" smtClean="0"/>
              <a:t>标准组织进行的。</a:t>
            </a:r>
            <a:endParaRPr lang="en-US" altLang="zh-CN" smtClean="0"/>
          </a:p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5</a:t>
            </a:r>
            <a:r>
              <a:rPr lang="zh-CN" altLang="en-US" smtClean="0"/>
              <a:t>月，华为提出了窄带技术</a:t>
            </a:r>
            <a:r>
              <a:rPr lang="en-US" altLang="zh-CN" smtClean="0"/>
              <a:t>NB M2M</a:t>
            </a:r>
            <a:r>
              <a:rPr lang="zh-CN" altLang="en-US" smtClean="0"/>
              <a:t>；</a:t>
            </a:r>
            <a:r>
              <a:rPr lang="en-US" altLang="zh-CN" smtClean="0"/>
              <a:t>2015</a:t>
            </a:r>
            <a:r>
              <a:rPr lang="zh-CN" altLang="en-US" smtClean="0"/>
              <a:t>年</a:t>
            </a:r>
            <a:r>
              <a:rPr lang="en-US" altLang="zh-CN" smtClean="0"/>
              <a:t>5</a:t>
            </a:r>
            <a:r>
              <a:rPr lang="zh-CN" altLang="en-US" smtClean="0"/>
              <a:t>月融合</a:t>
            </a:r>
            <a:r>
              <a:rPr lang="en-US" altLang="zh-CN" smtClean="0"/>
              <a:t>NB OFDMA</a:t>
            </a:r>
            <a:r>
              <a:rPr lang="zh-CN" altLang="en-US" smtClean="0"/>
              <a:t>形成了</a:t>
            </a:r>
            <a:r>
              <a:rPr lang="en-US" altLang="zh-CN" smtClean="0"/>
              <a:t>NB-CIoT</a:t>
            </a:r>
            <a:r>
              <a:rPr lang="zh-CN" altLang="en-US" smtClean="0"/>
              <a:t>；</a:t>
            </a:r>
            <a:r>
              <a:rPr lang="en-US" altLang="zh-CN" smtClean="0"/>
              <a:t>7</a:t>
            </a:r>
            <a:r>
              <a:rPr lang="zh-CN" altLang="en-US" smtClean="0"/>
              <a:t>月份，</a:t>
            </a:r>
            <a:r>
              <a:rPr lang="en-US" altLang="zh-CN" smtClean="0"/>
              <a:t>NB-LTE</a:t>
            </a:r>
            <a:r>
              <a:rPr lang="zh-CN" altLang="en-US" smtClean="0"/>
              <a:t>跟</a:t>
            </a:r>
            <a:r>
              <a:rPr lang="en-US" altLang="zh-CN" smtClean="0"/>
              <a:t>NB-CIoT</a:t>
            </a:r>
            <a:r>
              <a:rPr lang="zh-CN" altLang="en-US" smtClean="0"/>
              <a:t>进一步融合形成</a:t>
            </a:r>
            <a:r>
              <a:rPr lang="en-US" altLang="zh-CN" smtClean="0"/>
              <a:t>NB-IoT</a:t>
            </a:r>
            <a:r>
              <a:rPr lang="zh-CN" altLang="en-US" smtClean="0"/>
              <a:t>；</a:t>
            </a:r>
            <a:r>
              <a:rPr lang="en-US" altLang="zh-CN" smtClean="0"/>
              <a:t>NB-IoT</a:t>
            </a:r>
            <a:r>
              <a:rPr lang="zh-CN" altLang="en-US" smtClean="0"/>
              <a:t>标准在</a:t>
            </a:r>
            <a:r>
              <a:rPr lang="en-US" altLang="zh-CN" smtClean="0"/>
              <a:t>2016</a:t>
            </a:r>
            <a:r>
              <a:rPr lang="zh-CN" altLang="en-US" smtClean="0"/>
              <a:t>年</a:t>
            </a:r>
            <a:r>
              <a:rPr lang="en-US" altLang="zh-CN" smtClean="0"/>
              <a:t>6</a:t>
            </a:r>
            <a:r>
              <a:rPr lang="zh-CN" altLang="en-US" smtClean="0"/>
              <a:t>月份冻结。</a:t>
            </a:r>
            <a:endParaRPr lang="en-US" altLang="zh-CN" smtClean="0"/>
          </a:p>
          <a:p>
            <a:r>
              <a:rPr lang="en-US" altLang="zh-CN" smtClean="0"/>
              <a:t>3GPP</a:t>
            </a:r>
            <a:r>
              <a:rPr lang="zh-CN" altLang="en-US" smtClean="0"/>
              <a:t>：第三代合作伙伴计划</a:t>
            </a:r>
            <a:r>
              <a:rPr lang="en-US" altLang="zh-CN" smtClean="0"/>
              <a:t>( The 3rd Generation Partnership Project)</a:t>
            </a:r>
            <a:r>
              <a:rPr lang="zh-CN" altLang="en-US" smtClean="0"/>
              <a:t>是一个成立于</a:t>
            </a:r>
            <a:r>
              <a:rPr lang="en-US" altLang="zh-CN" smtClean="0"/>
              <a:t>1998</a:t>
            </a:r>
            <a:r>
              <a:rPr lang="zh-CN" altLang="en-US" smtClean="0"/>
              <a:t>年</a:t>
            </a:r>
            <a:r>
              <a:rPr lang="en-US" altLang="zh-CN" smtClean="0"/>
              <a:t>12</a:t>
            </a:r>
            <a:r>
              <a:rPr lang="zh-CN" altLang="en-US" smtClean="0"/>
              <a:t>月的标准化机构。是领先的</a:t>
            </a:r>
            <a:r>
              <a:rPr lang="en-US" altLang="zh-CN" smtClean="0"/>
              <a:t>3G</a:t>
            </a:r>
            <a:r>
              <a:rPr lang="zh-CN" altLang="en-US" smtClean="0"/>
              <a:t>技术规范机构，是由 欧洲的</a:t>
            </a:r>
            <a:r>
              <a:rPr lang="en-US" altLang="zh-CN" smtClean="0"/>
              <a:t>ETSI</a:t>
            </a:r>
            <a:r>
              <a:rPr lang="zh-CN" altLang="en-US" smtClean="0"/>
              <a:t>， 日本的</a:t>
            </a:r>
            <a:r>
              <a:rPr lang="en-US" altLang="zh-CN" smtClean="0"/>
              <a:t>ARIB</a:t>
            </a:r>
            <a:r>
              <a:rPr lang="zh-CN" altLang="en-US" smtClean="0"/>
              <a:t>和</a:t>
            </a:r>
            <a:r>
              <a:rPr lang="en-US" altLang="zh-CN" smtClean="0"/>
              <a:t>TTC</a:t>
            </a:r>
            <a:r>
              <a:rPr lang="zh-CN" altLang="en-US" smtClean="0"/>
              <a:t>， 韩国的</a:t>
            </a:r>
            <a:r>
              <a:rPr lang="en-US" altLang="zh-CN" smtClean="0"/>
              <a:t>TTA</a:t>
            </a:r>
            <a:r>
              <a:rPr lang="zh-CN" altLang="en-US" smtClean="0"/>
              <a:t>以及 美国的</a:t>
            </a:r>
            <a:r>
              <a:rPr lang="en-US" altLang="zh-CN" smtClean="0"/>
              <a:t>T1</a:t>
            </a:r>
            <a:r>
              <a:rPr lang="zh-CN" altLang="en-US" smtClean="0"/>
              <a:t>在</a:t>
            </a:r>
            <a:r>
              <a:rPr lang="en-US" altLang="zh-CN" smtClean="0"/>
              <a:t>1998</a:t>
            </a:r>
            <a:r>
              <a:rPr lang="zh-CN" altLang="en-US" smtClean="0"/>
              <a:t>年底发起成立的，旨在研究制定并推广基于演进的</a:t>
            </a:r>
            <a:r>
              <a:rPr lang="en-US" altLang="zh-CN" smtClean="0"/>
              <a:t>GSM</a:t>
            </a:r>
            <a:r>
              <a:rPr lang="zh-CN" altLang="en-US" smtClean="0"/>
              <a:t>核心网络的</a:t>
            </a:r>
            <a:r>
              <a:rPr lang="en-US" altLang="zh-CN" smtClean="0"/>
              <a:t>3G</a:t>
            </a:r>
            <a:r>
              <a:rPr lang="zh-CN" altLang="en-US" smtClean="0"/>
              <a:t>标准，即</a:t>
            </a:r>
            <a:r>
              <a:rPr lang="en-US" altLang="zh-CN" smtClean="0"/>
              <a:t>WCDMA</a:t>
            </a:r>
            <a:r>
              <a:rPr lang="zh-CN" altLang="en-US" smtClean="0"/>
              <a:t>， </a:t>
            </a:r>
            <a:r>
              <a:rPr lang="en-US" altLang="zh-CN" smtClean="0"/>
              <a:t>TD-SCDMA</a:t>
            </a:r>
            <a:r>
              <a:rPr lang="zh-CN" altLang="en-US" smtClean="0"/>
              <a:t>，</a:t>
            </a:r>
            <a:r>
              <a:rPr lang="en-US" altLang="zh-CN" smtClean="0"/>
              <a:t>EDGE</a:t>
            </a:r>
            <a:r>
              <a:rPr lang="zh-CN" altLang="en-US" smtClean="0"/>
              <a:t>等。 中国无线通信标准组</a:t>
            </a:r>
            <a:r>
              <a:rPr lang="en-US" altLang="zh-CN" smtClean="0"/>
              <a:t>(CWTS)</a:t>
            </a:r>
            <a:r>
              <a:rPr lang="zh-CN" altLang="en-US" smtClean="0"/>
              <a:t>于</a:t>
            </a:r>
            <a:r>
              <a:rPr lang="en-US" altLang="zh-CN" smtClean="0"/>
              <a:t>1999</a:t>
            </a:r>
            <a:r>
              <a:rPr lang="zh-CN" altLang="en-US" smtClean="0"/>
              <a:t>年加入</a:t>
            </a:r>
            <a:r>
              <a:rPr lang="en-US" altLang="zh-CN" smtClean="0"/>
              <a:t>3GPP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3GPP</a:t>
            </a:r>
            <a:r>
              <a:rPr lang="zh-CN" altLang="en-US" smtClean="0"/>
              <a:t>项目所标准产品包括：</a:t>
            </a:r>
            <a:r>
              <a:rPr lang="en-US" altLang="zh-CN" smtClean="0"/>
              <a:t>GSM</a:t>
            </a:r>
            <a:r>
              <a:rPr lang="zh-CN" altLang="en-US" smtClean="0"/>
              <a:t>、</a:t>
            </a:r>
            <a:r>
              <a:rPr lang="en-US" altLang="zh-CN" smtClean="0"/>
              <a:t>WCDMA</a:t>
            </a:r>
            <a:r>
              <a:rPr lang="zh-CN" altLang="en-US" smtClean="0"/>
              <a:t>、</a:t>
            </a:r>
            <a:r>
              <a:rPr lang="en-US" altLang="zh-CN" smtClean="0"/>
              <a:t>TD-CDMA</a:t>
            </a:r>
            <a:r>
              <a:rPr lang="zh-CN" altLang="en-US" smtClean="0"/>
              <a:t>、</a:t>
            </a:r>
            <a:r>
              <a:rPr lang="en-US" altLang="zh-CN" smtClean="0"/>
              <a:t>TD-SCDMA</a:t>
            </a:r>
            <a:r>
              <a:rPr lang="zh-CN" altLang="en-US" smtClean="0"/>
              <a:t>、</a:t>
            </a:r>
            <a:r>
              <a:rPr lang="en-US" altLang="zh-CN" smtClean="0"/>
              <a:t>LTE</a:t>
            </a:r>
            <a:r>
              <a:rPr lang="zh-CN" altLang="en-US" smtClean="0"/>
              <a:t>及</a:t>
            </a:r>
            <a:r>
              <a:rPr lang="en-US" altLang="zh-CN" smtClean="0"/>
              <a:t>LTE-Advanced</a:t>
            </a:r>
            <a:r>
              <a:rPr lang="zh-CN" altLang="en-US" smtClean="0"/>
              <a:t>，目前的重点项目是</a:t>
            </a:r>
            <a:r>
              <a:rPr lang="en-US" altLang="zh-CN" smtClean="0"/>
              <a:t>5G</a:t>
            </a:r>
            <a:r>
              <a:rPr lang="zh-CN" altLang="en-US" smtClean="0"/>
              <a:t>（</a:t>
            </a:r>
            <a:r>
              <a:rPr lang="en-US" altLang="zh-CN" smtClean="0"/>
              <a:t>New RAT</a:t>
            </a:r>
            <a:r>
              <a:rPr lang="zh-CN" altLang="en-US" smtClean="0"/>
              <a:t>）。</a:t>
            </a:r>
            <a:endParaRPr lang="en-US" altLang="zh-CN" smtClean="0"/>
          </a:p>
          <a:p>
            <a:r>
              <a:rPr lang="zh-CN" altLang="en-US" smtClean="0"/>
              <a:t>目前</a:t>
            </a:r>
            <a:r>
              <a:rPr lang="en-US" altLang="zh-CN" smtClean="0"/>
              <a:t>3GPP</a:t>
            </a:r>
            <a:r>
              <a:rPr lang="zh-CN" altLang="en-US" smtClean="0"/>
              <a:t>共有</a:t>
            </a:r>
            <a:r>
              <a:rPr lang="en-US" altLang="zh-CN" smtClean="0"/>
              <a:t>3</a:t>
            </a:r>
            <a:r>
              <a:rPr lang="zh-CN" altLang="en-US" smtClean="0"/>
              <a:t>个技术规格组：无线接入组（</a:t>
            </a:r>
            <a:r>
              <a:rPr lang="en-US" altLang="zh-CN" smtClean="0"/>
              <a:t>RAN</a:t>
            </a:r>
            <a:r>
              <a:rPr lang="zh-CN" altLang="en-US" smtClean="0"/>
              <a:t>），业务和系统结构组（</a:t>
            </a:r>
            <a:r>
              <a:rPr lang="en-US" altLang="zh-CN" smtClean="0"/>
              <a:t>SA</a:t>
            </a:r>
            <a:r>
              <a:rPr lang="zh-CN" altLang="en-US" smtClean="0"/>
              <a:t>），核心网和终端组（</a:t>
            </a:r>
            <a:r>
              <a:rPr lang="en-US" altLang="zh-CN" smtClean="0"/>
              <a:t>CT</a:t>
            </a:r>
            <a:r>
              <a:rPr lang="zh-CN" altLang="en-US" smtClean="0"/>
              <a:t>）。其中</a:t>
            </a:r>
            <a:r>
              <a:rPr lang="en-US" altLang="zh-CN" smtClean="0"/>
              <a:t>NB-IoT</a:t>
            </a:r>
            <a:r>
              <a:rPr lang="zh-CN" altLang="en-US" smtClean="0"/>
              <a:t>标准化工作是在无线接入组下进行的（</a:t>
            </a:r>
            <a:r>
              <a:rPr lang="en-US" altLang="zh-CN" smtClean="0"/>
              <a:t>2015</a:t>
            </a:r>
            <a:r>
              <a:rPr lang="zh-CN" altLang="en-US" smtClean="0"/>
              <a:t>年</a:t>
            </a:r>
            <a:r>
              <a:rPr lang="en-US" altLang="zh-CN" smtClean="0"/>
              <a:t>8</a:t>
            </a:r>
            <a:r>
              <a:rPr lang="zh-CN" altLang="en-US" smtClean="0"/>
              <a:t>月前是在</a:t>
            </a:r>
            <a:r>
              <a:rPr lang="en-US" altLang="zh-CN" smtClean="0"/>
              <a:t>GSM EDGE RAN</a:t>
            </a:r>
            <a:r>
              <a:rPr lang="zh-CN" altLang="en-US" smtClean="0"/>
              <a:t>组（</a:t>
            </a:r>
            <a:r>
              <a:rPr lang="en-US" altLang="zh-CN" smtClean="0"/>
              <a:t>GERAN</a:t>
            </a:r>
            <a:r>
              <a:rPr lang="zh-CN" altLang="en-US" smtClean="0"/>
              <a:t>），后来该规格组撤销合并至</a:t>
            </a:r>
            <a:r>
              <a:rPr lang="en-US" altLang="zh-CN" smtClean="0"/>
              <a:t>RAN</a:t>
            </a:r>
            <a:r>
              <a:rPr lang="zh-CN" altLang="en-US" smtClean="0"/>
              <a:t>组）。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</p:spTree>
    <p:extLst>
      <p:ext uri="{BB962C8B-B14F-4D97-AF65-F5344CB8AC3E}">
        <p14:creationId xmlns:p14="http://schemas.microsoft.com/office/powerpoint/2010/main" val="1223986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200" smtClean="0"/>
              <a:t>3GPP</a:t>
            </a:r>
            <a:r>
              <a:rPr lang="zh-CN" altLang="en-US" sz="1200" smtClean="0"/>
              <a:t>协议下载链接：</a:t>
            </a:r>
            <a:r>
              <a:rPr lang="en-US" altLang="zh-CN" sz="1200" smtClean="0"/>
              <a:t>http://www.3gpp.org/specifications/79-specification-numbering</a:t>
            </a:r>
          </a:p>
          <a:p>
            <a:pPr lvl="0"/>
            <a:r>
              <a:rPr lang="en-US" altLang="zh-CN" sz="1200" smtClean="0"/>
              <a:t>3GPP</a:t>
            </a:r>
            <a:r>
              <a:rPr lang="zh-CN" altLang="en-US" sz="1200" smtClean="0"/>
              <a:t>工作组并不制定标准，而是提供技术规范（</a:t>
            </a:r>
            <a:r>
              <a:rPr lang="en-US" altLang="zh-CN" sz="1200" smtClean="0"/>
              <a:t>TS</a:t>
            </a:r>
            <a:r>
              <a:rPr lang="zh-CN" altLang="en-US" sz="1200" smtClean="0"/>
              <a:t>）和技术报告（</a:t>
            </a:r>
            <a:r>
              <a:rPr lang="en-US" altLang="zh-CN" sz="1200" smtClean="0"/>
              <a:t>TR</a:t>
            </a:r>
            <a:r>
              <a:rPr lang="zh-CN" altLang="en-US" sz="1200" smtClean="0"/>
              <a:t>），并由</a:t>
            </a:r>
            <a:r>
              <a:rPr lang="en-US" altLang="zh-CN" sz="1200" smtClean="0"/>
              <a:t>TSG</a:t>
            </a:r>
            <a:r>
              <a:rPr lang="zh-CN" altLang="en-US" sz="1200" smtClean="0"/>
              <a:t>批准，一旦</a:t>
            </a:r>
            <a:r>
              <a:rPr lang="en-US" altLang="zh-CN" sz="1200" smtClean="0"/>
              <a:t>TSG</a:t>
            </a:r>
            <a:r>
              <a:rPr lang="zh-CN" altLang="en-US" sz="1200" smtClean="0"/>
              <a:t>批准了，就会提交到组织的成员，在进行各自的标准化处理流程。   </a:t>
            </a:r>
            <a:r>
              <a:rPr lang="en-US" altLang="zh-CN" sz="1200" smtClean="0"/>
              <a:t>3GPP TS</a:t>
            </a:r>
            <a:r>
              <a:rPr lang="zh-CN" altLang="en-US" sz="1200" smtClean="0"/>
              <a:t>和</a:t>
            </a:r>
            <a:r>
              <a:rPr lang="en-US" altLang="zh-CN" sz="1200" smtClean="0"/>
              <a:t>TR</a:t>
            </a:r>
            <a:r>
              <a:rPr lang="zh-CN" altLang="en-US" sz="1200" smtClean="0"/>
              <a:t>使用四位或者五位的编号，即“</a:t>
            </a:r>
            <a:r>
              <a:rPr lang="en-US" altLang="zh-CN" sz="1200" smtClean="0"/>
              <a:t>xx.yyy”</a:t>
            </a:r>
            <a:r>
              <a:rPr lang="zh-CN" altLang="en-US" sz="1200" smtClean="0"/>
              <a:t>，前两位数字“</a:t>
            </a:r>
            <a:r>
              <a:rPr lang="en-US" altLang="zh-CN" sz="1200" smtClean="0"/>
              <a:t>xx”</a:t>
            </a:r>
            <a:r>
              <a:rPr lang="zh-CN" altLang="en-US" sz="1200" smtClean="0"/>
              <a:t>代表序列号，后</a:t>
            </a:r>
            <a:r>
              <a:rPr lang="en-US" altLang="zh-CN" sz="1200" smtClean="0"/>
              <a:t>2</a:t>
            </a:r>
            <a:r>
              <a:rPr lang="zh-CN" altLang="en-US" sz="1200" smtClean="0"/>
              <a:t>位或</a:t>
            </a:r>
            <a:r>
              <a:rPr lang="en-US" altLang="zh-CN" sz="1200" smtClean="0"/>
              <a:t>3</a:t>
            </a:r>
            <a:r>
              <a:rPr lang="zh-CN" altLang="en-US" sz="1200" smtClean="0"/>
              <a:t>位数字“</a:t>
            </a:r>
            <a:r>
              <a:rPr lang="en-US" altLang="zh-CN" sz="1200" smtClean="0"/>
              <a:t>yy”</a:t>
            </a:r>
            <a:r>
              <a:rPr lang="zh-CN" altLang="en-US" sz="1200" smtClean="0"/>
              <a:t>或“</a:t>
            </a:r>
            <a:r>
              <a:rPr lang="en-US" altLang="zh-CN" sz="1200" smtClean="0"/>
              <a:t>yyy”</a:t>
            </a:r>
            <a:r>
              <a:rPr lang="zh-CN" altLang="en-US" sz="1200" smtClean="0"/>
              <a:t>代表一个系列中的一个特定规范。</a:t>
            </a:r>
          </a:p>
          <a:p>
            <a:pPr lvl="0"/>
            <a:endParaRPr lang="zh-CN" altLang="en-US" smtClean="0"/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</p:spTree>
    <p:extLst>
      <p:ext uri="{BB962C8B-B14F-4D97-AF65-F5344CB8AC3E}">
        <p14:creationId xmlns:p14="http://schemas.microsoft.com/office/powerpoint/2010/main" val="4252196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smtClean="0"/>
              <a:t>OFDMA </a:t>
            </a:r>
            <a:r>
              <a:rPr lang="zh-CN" altLang="en-US" sz="1200" smtClean="0"/>
              <a:t>（正交频分多址 </a:t>
            </a:r>
            <a:r>
              <a:rPr lang="en-US" altLang="zh-CN" sz="1200" smtClean="0"/>
              <a:t>Orthogonal Frequency Division Multiple Access</a:t>
            </a:r>
            <a:r>
              <a:rPr lang="zh-CN" altLang="en-US" sz="1200" smtClean="0"/>
              <a:t>）：</a:t>
            </a:r>
            <a:r>
              <a:rPr lang="en-US" altLang="zh-CN" sz="1200" smtClean="0"/>
              <a:t>OFDMA</a:t>
            </a:r>
            <a:r>
              <a:rPr lang="zh-CN" altLang="en-US" sz="1200" smtClean="0"/>
              <a:t>是</a:t>
            </a:r>
            <a:r>
              <a:rPr lang="en-US" altLang="zh-CN" sz="1200" smtClean="0"/>
              <a:t>OFDM</a:t>
            </a:r>
            <a:r>
              <a:rPr lang="zh-CN" altLang="en-US" sz="1200" smtClean="0"/>
              <a:t>技术的演进，将</a:t>
            </a:r>
            <a:r>
              <a:rPr lang="en-US" altLang="zh-CN" sz="1200" smtClean="0"/>
              <a:t>OFDM</a:t>
            </a:r>
            <a:r>
              <a:rPr lang="zh-CN" altLang="en-US" sz="1200" smtClean="0"/>
              <a:t>和</a:t>
            </a:r>
            <a:r>
              <a:rPr lang="en-US" altLang="zh-CN" sz="1200" smtClean="0"/>
              <a:t>FDMA</a:t>
            </a:r>
            <a:r>
              <a:rPr lang="zh-CN" altLang="en-US" sz="1200" smtClean="0"/>
              <a:t>技术结合。在利用</a:t>
            </a:r>
            <a:r>
              <a:rPr lang="en-US" altLang="zh-CN" sz="1200" smtClean="0"/>
              <a:t>OFDM</a:t>
            </a:r>
            <a:r>
              <a:rPr lang="zh-CN" altLang="en-US" sz="1200" smtClean="0"/>
              <a:t>对信道进行子载波化后，在部分子载波上加载传输数据的传输技术。</a:t>
            </a:r>
          </a:p>
          <a:p>
            <a:r>
              <a:rPr lang="en-US" altLang="zh-CN" sz="1200" smtClean="0"/>
              <a:t>OFDMA</a:t>
            </a:r>
            <a:r>
              <a:rPr lang="zh-CN" altLang="en-US" sz="1200" smtClean="0"/>
              <a:t>是一种多址接入调制技术，用户通过</a:t>
            </a:r>
            <a:r>
              <a:rPr lang="en-US" altLang="zh-CN" sz="1200" smtClean="0"/>
              <a:t>OFDMA</a:t>
            </a:r>
            <a:r>
              <a:rPr lang="zh-CN" altLang="en-US" sz="1200" smtClean="0"/>
              <a:t>共享频带资源，接入系统。</a:t>
            </a:r>
          </a:p>
          <a:p>
            <a:r>
              <a:rPr lang="en-US" altLang="zh-CN" sz="1200" smtClean="0"/>
              <a:t>OFDMA</a:t>
            </a:r>
            <a:r>
              <a:rPr lang="zh-CN" altLang="en-US" sz="1200" smtClean="0"/>
              <a:t>又分为子信道（</a:t>
            </a:r>
            <a:r>
              <a:rPr lang="en-US" altLang="zh-CN" sz="1200" smtClean="0"/>
              <a:t>Subchannel</a:t>
            </a:r>
            <a:r>
              <a:rPr lang="zh-CN" altLang="en-US" sz="1200" smtClean="0"/>
              <a:t>）</a:t>
            </a:r>
            <a:r>
              <a:rPr lang="en-US" altLang="zh-CN" sz="1200" smtClean="0"/>
              <a:t>OFDMA</a:t>
            </a:r>
            <a:r>
              <a:rPr lang="zh-CN" altLang="en-US" sz="1200" smtClean="0"/>
              <a:t>和跳频</a:t>
            </a:r>
            <a:r>
              <a:rPr lang="en-US" altLang="zh-CN" sz="1200" smtClean="0"/>
              <a:t>OFDMA</a:t>
            </a:r>
            <a:r>
              <a:rPr lang="zh-CN" altLang="en-US" sz="1200" smtClean="0"/>
              <a:t>。</a:t>
            </a:r>
            <a:endParaRPr lang="en-US" altLang="zh-CN" sz="1200" smtClean="0"/>
          </a:p>
          <a:p>
            <a:r>
              <a:rPr lang="en-US" altLang="zh-CN" sz="1200" smtClean="0"/>
              <a:t>SC-FDMA</a:t>
            </a:r>
            <a:r>
              <a:rPr lang="zh-CN" altLang="en-US" sz="1200" smtClean="0"/>
              <a:t>（单载波频分多址，</a:t>
            </a:r>
            <a:r>
              <a:rPr lang="en-US" altLang="zh-CN" sz="1200" smtClean="0"/>
              <a:t>Single-carrier Frequency-Division Multiple Access</a:t>
            </a:r>
            <a:r>
              <a:rPr lang="zh-CN" altLang="en-US" sz="1200" smtClean="0"/>
              <a:t>）是子载波连续的调制解调技术，是</a:t>
            </a:r>
            <a:r>
              <a:rPr lang="en-US" altLang="zh-CN" sz="1200" smtClean="0"/>
              <a:t>LTE</a:t>
            </a:r>
            <a:r>
              <a:rPr lang="zh-CN" altLang="en-US" sz="1200" smtClean="0"/>
              <a:t>的上行链路的主流多址。</a:t>
            </a:r>
            <a:endParaRPr lang="en-US" altLang="zh-CN" sz="1200" smtClean="0"/>
          </a:p>
          <a:p>
            <a:r>
              <a:rPr lang="zh-CN" altLang="en-US" sz="1200" smtClean="0"/>
              <a:t>上行传输技术有单载波与多载波两种传输技术。</a:t>
            </a:r>
            <a:endParaRPr lang="en-US" altLang="zh-CN" sz="1200" smtClean="0"/>
          </a:p>
          <a:p>
            <a:r>
              <a:rPr lang="zh-CN" altLang="en-US" sz="1200" smtClean="0"/>
              <a:t>单载波 </a:t>
            </a:r>
            <a:r>
              <a:rPr lang="en-US" altLang="zh-CN" sz="1200" smtClean="0"/>
              <a:t>single-tone</a:t>
            </a:r>
            <a:r>
              <a:rPr lang="zh-CN" altLang="en-US" sz="1200" smtClean="0"/>
              <a:t>：</a:t>
            </a:r>
            <a:endParaRPr lang="en-US" altLang="zh-CN" sz="1200" smtClean="0"/>
          </a:p>
          <a:p>
            <a:pPr lvl="1"/>
            <a:r>
              <a:rPr lang="en-US" altLang="zh-CN" sz="1200" smtClean="0"/>
              <a:t>3GPP</a:t>
            </a:r>
            <a:r>
              <a:rPr lang="zh-CN" altLang="en-US" sz="1200" smtClean="0"/>
              <a:t>标准中定义了</a:t>
            </a:r>
            <a:r>
              <a:rPr lang="en-US" altLang="zh-CN" sz="1200" smtClean="0"/>
              <a:t>NB-IoT </a:t>
            </a:r>
            <a:r>
              <a:rPr lang="zh-CN" altLang="en-US" sz="1200" smtClean="0"/>
              <a:t>上行支持</a:t>
            </a:r>
            <a:r>
              <a:rPr lang="en-US" altLang="zh-CN" sz="1200" smtClean="0"/>
              <a:t>Single-tone</a:t>
            </a:r>
            <a:r>
              <a:rPr lang="zh-CN" altLang="en-US" sz="1200" smtClean="0"/>
              <a:t>和</a:t>
            </a:r>
            <a:r>
              <a:rPr lang="en-US" altLang="zh-CN" sz="1200" smtClean="0"/>
              <a:t>Multi-tone</a:t>
            </a:r>
            <a:r>
              <a:rPr lang="zh-CN" altLang="en-US" sz="1200" smtClean="0"/>
              <a:t>传输，</a:t>
            </a:r>
            <a:r>
              <a:rPr lang="en-US" altLang="zh-CN" sz="1200" smtClean="0"/>
              <a:t>Single-tone</a:t>
            </a:r>
            <a:r>
              <a:rPr lang="zh-CN" altLang="en-US" sz="1200" smtClean="0"/>
              <a:t>作为</a:t>
            </a:r>
            <a:r>
              <a:rPr lang="en-US" altLang="zh-CN" sz="1200" smtClean="0"/>
              <a:t>UE</a:t>
            </a:r>
            <a:r>
              <a:rPr lang="zh-CN" altLang="en-US" sz="1200" smtClean="0"/>
              <a:t>的必备功能，</a:t>
            </a:r>
            <a:r>
              <a:rPr lang="en-US" altLang="zh-CN" sz="1200" smtClean="0"/>
              <a:t>Multi-tone</a:t>
            </a:r>
            <a:r>
              <a:rPr lang="zh-CN" altLang="en-US" sz="1200" smtClean="0"/>
              <a:t>为可选功能。</a:t>
            </a:r>
            <a:endParaRPr lang="en-US" altLang="zh-CN" sz="1200" smtClean="0"/>
          </a:p>
          <a:p>
            <a:pPr lvl="1"/>
            <a:r>
              <a:rPr lang="zh-CN" altLang="en-US" sz="1200" smtClean="0"/>
              <a:t>应用于</a:t>
            </a:r>
            <a:r>
              <a:rPr lang="en-US" altLang="zh-CN" sz="1200" smtClean="0"/>
              <a:t>NB-IoT</a:t>
            </a:r>
            <a:r>
              <a:rPr lang="zh-CN" altLang="en-US" sz="1200" smtClean="0"/>
              <a:t>的上行物理信道，表示</a:t>
            </a:r>
            <a:r>
              <a:rPr lang="en-US" altLang="zh-CN" sz="1200" smtClean="0"/>
              <a:t>UE</a:t>
            </a:r>
            <a:r>
              <a:rPr lang="zh-CN" altLang="en-US" sz="1200" smtClean="0"/>
              <a:t>上行发送仅占用一个子载波。</a:t>
            </a:r>
            <a:endParaRPr lang="en-US" altLang="zh-CN" sz="1200" smtClean="0"/>
          </a:p>
          <a:p>
            <a:r>
              <a:rPr lang="zh-CN" altLang="en-US" sz="1200" smtClean="0"/>
              <a:t>多载波 </a:t>
            </a:r>
            <a:r>
              <a:rPr lang="en-US" altLang="zh-CN" sz="1200" smtClean="0"/>
              <a:t>multi-tone</a:t>
            </a:r>
            <a:r>
              <a:rPr lang="zh-CN" altLang="en-US" sz="1200" smtClean="0"/>
              <a:t>：</a:t>
            </a:r>
            <a:endParaRPr lang="en-US" altLang="zh-CN" sz="1200" smtClean="0"/>
          </a:p>
          <a:p>
            <a:pPr lvl="1"/>
            <a:r>
              <a:rPr lang="en-US" altLang="zh-CN" sz="1200" smtClean="0"/>
              <a:t>Multi-tone</a:t>
            </a:r>
            <a:r>
              <a:rPr lang="zh-CN" altLang="en-US" sz="1200" smtClean="0"/>
              <a:t>包括</a:t>
            </a:r>
            <a:r>
              <a:rPr lang="en-US" altLang="zh-CN" sz="1200" smtClean="0"/>
              <a:t>3tone</a:t>
            </a:r>
            <a:r>
              <a:rPr lang="zh-CN" altLang="en-US" sz="1200" smtClean="0"/>
              <a:t>、</a:t>
            </a:r>
            <a:r>
              <a:rPr lang="en-US" altLang="zh-CN" sz="1200" smtClean="0"/>
              <a:t>6tone</a:t>
            </a:r>
            <a:r>
              <a:rPr lang="zh-CN" altLang="en-US" sz="1200" smtClean="0"/>
              <a:t>和</a:t>
            </a:r>
            <a:r>
              <a:rPr lang="en-US" altLang="zh-CN" sz="1200" smtClean="0"/>
              <a:t>12tone</a:t>
            </a:r>
            <a:r>
              <a:rPr lang="zh-CN" altLang="en-US" sz="1200" smtClean="0"/>
              <a:t>这</a:t>
            </a:r>
            <a:r>
              <a:rPr lang="en-US" altLang="zh-CN" sz="1200" smtClean="0"/>
              <a:t>3</a:t>
            </a:r>
            <a:r>
              <a:rPr lang="zh-CN" altLang="en-US" sz="1200" smtClean="0"/>
              <a:t>种场景，分别代表</a:t>
            </a:r>
            <a:r>
              <a:rPr lang="en-US" altLang="zh-CN" sz="1200" smtClean="0"/>
              <a:t>eNodeB</a:t>
            </a:r>
            <a:r>
              <a:rPr lang="zh-CN" altLang="en-US" sz="1200" smtClean="0"/>
              <a:t>可一次分配</a:t>
            </a:r>
            <a:r>
              <a:rPr lang="en-US" altLang="zh-CN" sz="1200" smtClean="0"/>
              <a:t>3</a:t>
            </a:r>
            <a:r>
              <a:rPr lang="zh-CN" altLang="en-US" sz="1200" smtClean="0"/>
              <a:t>、</a:t>
            </a:r>
            <a:r>
              <a:rPr lang="en-US" altLang="zh-CN" sz="1200" smtClean="0"/>
              <a:t>6</a:t>
            </a:r>
            <a:r>
              <a:rPr lang="zh-CN" altLang="en-US" sz="1200" smtClean="0"/>
              <a:t>和</a:t>
            </a:r>
            <a:r>
              <a:rPr lang="en-US" altLang="zh-CN" sz="1200" smtClean="0"/>
              <a:t>12</a:t>
            </a:r>
            <a:r>
              <a:rPr lang="zh-CN" altLang="en-US" sz="1200" smtClean="0"/>
              <a:t>个</a:t>
            </a:r>
            <a:r>
              <a:rPr lang="en-US" altLang="zh-CN" sz="1200" smtClean="0"/>
              <a:t>15kHz</a:t>
            </a:r>
            <a:r>
              <a:rPr lang="zh-CN" altLang="en-US" sz="1200" smtClean="0"/>
              <a:t>子载波用于</a:t>
            </a:r>
            <a:r>
              <a:rPr lang="en-US" altLang="zh-CN" sz="1200" smtClean="0"/>
              <a:t>UE</a:t>
            </a:r>
            <a:r>
              <a:rPr lang="zh-CN" altLang="en-US" sz="1200" smtClean="0"/>
              <a:t>上行数据传输。</a:t>
            </a:r>
            <a:endParaRPr lang="en-US" altLang="zh-CN" sz="1200" smtClean="0"/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</p:spTree>
    <p:extLst>
      <p:ext uri="{BB962C8B-B14F-4D97-AF65-F5344CB8AC3E}">
        <p14:creationId xmlns:p14="http://schemas.microsoft.com/office/powerpoint/2010/main" val="22251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731838" y="750205"/>
            <a:ext cx="5580062" cy="478407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1200" smtClean="0"/>
              <a:t>三种下行物理信道分别如下：</a:t>
            </a:r>
            <a:endParaRPr lang="en-US" altLang="zh-CN" sz="1200" smtClean="0"/>
          </a:p>
          <a:p>
            <a:pPr lvl="1">
              <a:lnSpc>
                <a:spcPct val="100000"/>
              </a:lnSpc>
            </a:pPr>
            <a:r>
              <a:rPr lang="en-US" altLang="zh-CN" sz="1200" smtClean="0"/>
              <a:t>NPBCH</a:t>
            </a:r>
            <a:r>
              <a:rPr lang="zh-CN" altLang="en-US" sz="1200" smtClean="0"/>
              <a:t>（窄带物理广播信道）：</a:t>
            </a:r>
            <a:r>
              <a:rPr lang="en-US" altLang="zh-CN" sz="1200" smtClean="0"/>
              <a:t>NPBCH</a:t>
            </a:r>
            <a:r>
              <a:rPr lang="zh-CN" altLang="en-US" sz="1200" smtClean="0"/>
              <a:t>信道传递系统帧号、</a:t>
            </a:r>
            <a:r>
              <a:rPr lang="en-US" altLang="zh-CN" sz="1200" smtClean="0"/>
              <a:t>NB-SIB1</a:t>
            </a:r>
            <a:r>
              <a:rPr lang="zh-CN" altLang="en-US" sz="1200" smtClean="0"/>
              <a:t>的调度信息、接入限制和操作模式等信息，采用</a:t>
            </a:r>
            <a:r>
              <a:rPr lang="en-US" altLang="zh-CN" sz="1200" smtClean="0"/>
              <a:t>QPSK</a:t>
            </a:r>
            <a:r>
              <a:rPr lang="zh-CN" altLang="en-US" sz="1200" smtClean="0"/>
              <a:t>调制方式。</a:t>
            </a:r>
            <a:r>
              <a:rPr lang="en-US" altLang="zh-CN" sz="1200" smtClean="0"/>
              <a:t>NPBCH</a:t>
            </a:r>
            <a:r>
              <a:rPr lang="zh-CN" altLang="en-US" sz="1200" smtClean="0"/>
              <a:t>信道以</a:t>
            </a:r>
            <a:r>
              <a:rPr lang="en-US" altLang="zh-CN" sz="1200" smtClean="0"/>
              <a:t>640 ms</a:t>
            </a:r>
            <a:r>
              <a:rPr lang="zh-CN" altLang="en-US" sz="1200" smtClean="0"/>
              <a:t>为周期，经过编码后的符号首先映射在帧</a:t>
            </a:r>
            <a:r>
              <a:rPr lang="en-US" altLang="zh-CN" sz="1200" smtClean="0"/>
              <a:t>0</a:t>
            </a:r>
            <a:r>
              <a:rPr lang="zh-CN" altLang="en-US" sz="1200" smtClean="0"/>
              <a:t>的子帧</a:t>
            </a:r>
            <a:r>
              <a:rPr lang="en-US" altLang="zh-CN" sz="1200" smtClean="0"/>
              <a:t>0</a:t>
            </a:r>
            <a:r>
              <a:rPr lang="zh-CN" altLang="en-US" sz="1200" smtClean="0"/>
              <a:t>上，映射在帧</a:t>
            </a:r>
            <a:r>
              <a:rPr lang="en-US" altLang="zh-CN" sz="1200" smtClean="0"/>
              <a:t>0</a:t>
            </a:r>
            <a:r>
              <a:rPr lang="zh-CN" altLang="en-US" sz="1200" smtClean="0"/>
              <a:t>的子帧</a:t>
            </a:r>
            <a:r>
              <a:rPr lang="en-US" altLang="zh-CN" sz="1200" smtClean="0"/>
              <a:t>0</a:t>
            </a:r>
            <a:r>
              <a:rPr lang="zh-CN" altLang="en-US" sz="1200" smtClean="0"/>
              <a:t>上的内容在随后的</a:t>
            </a:r>
            <a:r>
              <a:rPr lang="en-US" altLang="zh-CN" sz="1200" smtClean="0"/>
              <a:t>7</a:t>
            </a:r>
            <a:r>
              <a:rPr lang="zh-CN" altLang="en-US" sz="1200" smtClean="0"/>
              <a:t>个帧的子帧</a:t>
            </a:r>
            <a:r>
              <a:rPr lang="en-US" altLang="zh-CN" sz="1200" smtClean="0"/>
              <a:t>0</a:t>
            </a:r>
            <a:r>
              <a:rPr lang="zh-CN" altLang="en-US" sz="1200" smtClean="0"/>
              <a:t>上重复映射；剩下的符号再重复映射在帧</a:t>
            </a:r>
            <a:r>
              <a:rPr lang="en-US" altLang="zh-CN" sz="1200" smtClean="0"/>
              <a:t>8~15</a:t>
            </a:r>
            <a:r>
              <a:rPr lang="zh-CN" altLang="en-US" sz="1200" smtClean="0"/>
              <a:t>的子帧</a:t>
            </a:r>
            <a:r>
              <a:rPr lang="en-US" altLang="zh-CN" sz="1200" smtClean="0"/>
              <a:t>0</a:t>
            </a:r>
            <a:r>
              <a:rPr lang="zh-CN" altLang="en-US" sz="1200" smtClean="0"/>
              <a:t>上，依次类推。</a:t>
            </a:r>
          </a:p>
          <a:p>
            <a:pPr lvl="1">
              <a:lnSpc>
                <a:spcPct val="100000"/>
              </a:lnSpc>
            </a:pPr>
            <a:r>
              <a:rPr lang="en-US" altLang="zh-CN" sz="1200" smtClean="0"/>
              <a:t>NPDCCH</a:t>
            </a:r>
            <a:r>
              <a:rPr lang="zh-CN" altLang="en-US" sz="1200" smtClean="0"/>
              <a:t>（窄带物理下行控制信道）：</a:t>
            </a:r>
            <a:r>
              <a:rPr lang="en-US" altLang="zh-CN" sz="1200" smtClean="0"/>
              <a:t>NPDCCH</a:t>
            </a:r>
            <a:r>
              <a:rPr lang="zh-CN" altLang="en-US" sz="1200" smtClean="0"/>
              <a:t>信道用于指示</a:t>
            </a:r>
            <a:r>
              <a:rPr lang="en-US" altLang="zh-CN" sz="1200" smtClean="0"/>
              <a:t>NPDSCH</a:t>
            </a:r>
            <a:r>
              <a:rPr lang="zh-CN" altLang="en-US" sz="1200" smtClean="0"/>
              <a:t>、</a:t>
            </a:r>
            <a:r>
              <a:rPr lang="en-US" altLang="zh-CN" sz="1200" smtClean="0"/>
              <a:t>NPUSCH</a:t>
            </a:r>
            <a:r>
              <a:rPr lang="zh-CN" altLang="en-US" sz="1200" smtClean="0"/>
              <a:t>的传输格式、资源分配等信息，采用</a:t>
            </a:r>
            <a:r>
              <a:rPr lang="en-US" altLang="zh-CN" sz="1200" smtClean="0"/>
              <a:t>QPSK</a:t>
            </a:r>
            <a:r>
              <a:rPr lang="zh-CN" altLang="en-US" sz="1200" smtClean="0"/>
              <a:t>调制方式。</a:t>
            </a:r>
            <a:r>
              <a:rPr lang="en-US" altLang="zh-CN" sz="1200" smtClean="0"/>
              <a:t>NPDCCH</a:t>
            </a:r>
            <a:r>
              <a:rPr lang="zh-CN" altLang="en-US" sz="1200" smtClean="0"/>
              <a:t>信道由</a:t>
            </a:r>
            <a:r>
              <a:rPr lang="en-US" altLang="zh-CN" sz="1200" smtClean="0"/>
              <a:t>1</a:t>
            </a:r>
            <a:r>
              <a:rPr lang="zh-CN" altLang="en-US" sz="1200" smtClean="0"/>
              <a:t>个或</a:t>
            </a:r>
            <a:r>
              <a:rPr lang="en-US" altLang="zh-CN" sz="1200" smtClean="0"/>
              <a:t>2</a:t>
            </a:r>
            <a:r>
              <a:rPr lang="zh-CN" altLang="en-US" sz="1200" smtClean="0"/>
              <a:t>个</a:t>
            </a:r>
            <a:r>
              <a:rPr lang="en-US" altLang="zh-CN" sz="1200" smtClean="0"/>
              <a:t>NCCE</a:t>
            </a:r>
            <a:r>
              <a:rPr lang="zh-CN" altLang="en-US" sz="1200" smtClean="0"/>
              <a:t>（窄带控制信道单元）组成，每个</a:t>
            </a:r>
            <a:r>
              <a:rPr lang="en-US" altLang="zh-CN" sz="1200" smtClean="0"/>
              <a:t>NCCE</a:t>
            </a:r>
            <a:r>
              <a:rPr lang="zh-CN" altLang="en-US" sz="1200" smtClean="0"/>
              <a:t>占用</a:t>
            </a:r>
            <a:r>
              <a:rPr lang="en-US" altLang="zh-CN" sz="1200" smtClean="0"/>
              <a:t>6</a:t>
            </a:r>
            <a:r>
              <a:rPr lang="zh-CN" altLang="en-US" sz="1200" smtClean="0"/>
              <a:t>个子载波，</a:t>
            </a:r>
            <a:r>
              <a:rPr lang="en-US" altLang="zh-CN" sz="1200" smtClean="0"/>
              <a:t>NCCE0</a:t>
            </a:r>
            <a:r>
              <a:rPr lang="zh-CN" altLang="en-US" sz="1200" smtClean="0"/>
              <a:t>占用子载波</a:t>
            </a:r>
            <a:r>
              <a:rPr lang="en-US" altLang="zh-CN" sz="1200" smtClean="0"/>
              <a:t>0~5</a:t>
            </a:r>
            <a:r>
              <a:rPr lang="zh-CN" altLang="en-US" sz="1200" smtClean="0"/>
              <a:t>，</a:t>
            </a:r>
            <a:r>
              <a:rPr lang="en-US" altLang="zh-CN" sz="1200" smtClean="0"/>
              <a:t>NCCE1</a:t>
            </a:r>
            <a:r>
              <a:rPr lang="zh-CN" altLang="en-US" sz="1200" smtClean="0"/>
              <a:t>占用子载波</a:t>
            </a:r>
            <a:r>
              <a:rPr lang="en-US" altLang="zh-CN" sz="1200" smtClean="0"/>
              <a:t>6~11</a:t>
            </a:r>
            <a:r>
              <a:rPr lang="zh-CN" altLang="en-US" sz="1200" smtClean="0"/>
              <a:t>。</a:t>
            </a:r>
            <a:r>
              <a:rPr lang="en-US" altLang="zh-CN" sz="1200" smtClean="0"/>
              <a:t>NPDCCH</a:t>
            </a:r>
            <a:r>
              <a:rPr lang="zh-CN" altLang="en-US" sz="1200" smtClean="0"/>
              <a:t>信道通过多次传输以便增加接收的可靠性，进而增加下行覆盖。</a:t>
            </a:r>
          </a:p>
          <a:p>
            <a:pPr lvl="1">
              <a:lnSpc>
                <a:spcPct val="100000"/>
              </a:lnSpc>
            </a:pPr>
            <a:r>
              <a:rPr lang="en-US" altLang="zh-CN" sz="1200" smtClean="0"/>
              <a:t>NPDSCH</a:t>
            </a:r>
            <a:r>
              <a:rPr lang="zh-CN" altLang="en-US" sz="1200" smtClean="0"/>
              <a:t>（窄带物理下行共享信道）：</a:t>
            </a:r>
            <a:r>
              <a:rPr lang="en-US" altLang="zh-CN" sz="1200" smtClean="0"/>
              <a:t>NPDSCH</a:t>
            </a:r>
            <a:r>
              <a:rPr lang="zh-CN" altLang="en-US" sz="1200" smtClean="0"/>
              <a:t>用于传输</a:t>
            </a:r>
            <a:r>
              <a:rPr lang="en-US" altLang="zh-CN" sz="1200" smtClean="0"/>
              <a:t>DL-SCH</a:t>
            </a:r>
            <a:r>
              <a:rPr lang="zh-CN" altLang="en-US" sz="1200" smtClean="0"/>
              <a:t>和</a:t>
            </a:r>
            <a:r>
              <a:rPr lang="en-US" altLang="zh-CN" sz="1200" smtClean="0"/>
              <a:t>PCH</a:t>
            </a:r>
            <a:r>
              <a:rPr lang="zh-CN" altLang="en-US" sz="1200" smtClean="0"/>
              <a:t>的信息，采用</a:t>
            </a:r>
            <a:r>
              <a:rPr lang="en-US" altLang="zh-CN" sz="1200" smtClean="0"/>
              <a:t>QPSK</a:t>
            </a:r>
            <a:r>
              <a:rPr lang="zh-CN" altLang="en-US" sz="1200" smtClean="0"/>
              <a:t>调制方式，</a:t>
            </a:r>
            <a:r>
              <a:rPr lang="en-US" altLang="zh-CN" sz="1200" smtClean="0"/>
              <a:t>NPDSCH</a:t>
            </a:r>
            <a:r>
              <a:rPr lang="zh-CN" altLang="en-US" sz="1200" smtClean="0"/>
              <a:t>信道的</a:t>
            </a:r>
            <a:r>
              <a:rPr lang="en-US" altLang="zh-CN" sz="1200" smtClean="0"/>
              <a:t>TBS</a:t>
            </a:r>
            <a:r>
              <a:rPr lang="zh-CN" altLang="en-US" sz="1200" smtClean="0"/>
              <a:t>（传输块尺寸）最大为</a:t>
            </a:r>
            <a:r>
              <a:rPr lang="en-US" altLang="zh-CN" sz="1200" smtClean="0"/>
              <a:t>680 bit</a:t>
            </a:r>
            <a:r>
              <a:rPr lang="zh-CN" altLang="en-US" sz="1200" smtClean="0"/>
              <a:t>。与</a:t>
            </a:r>
            <a:r>
              <a:rPr lang="en-US" altLang="zh-CN" sz="1200" smtClean="0"/>
              <a:t>NPDCCH</a:t>
            </a:r>
            <a:r>
              <a:rPr lang="zh-CN" altLang="en-US" sz="1200" smtClean="0"/>
              <a:t>类似，</a:t>
            </a:r>
            <a:r>
              <a:rPr lang="en-US" altLang="zh-CN" sz="1200" smtClean="0"/>
              <a:t>NPDSCH</a:t>
            </a:r>
            <a:r>
              <a:rPr lang="zh-CN" altLang="en-US" sz="1200" smtClean="0"/>
              <a:t>通过多次传输来增加下行覆盖。</a:t>
            </a:r>
          </a:p>
          <a:p>
            <a:pPr>
              <a:lnSpc>
                <a:spcPct val="100000"/>
              </a:lnSpc>
            </a:pPr>
            <a:r>
              <a:rPr lang="zh-CN" altLang="en-US" sz="1200" smtClean="0"/>
              <a:t>两种下行物理信号分别如下：</a:t>
            </a:r>
          </a:p>
          <a:p>
            <a:pPr lvl="1">
              <a:lnSpc>
                <a:spcPct val="100000"/>
              </a:lnSpc>
            </a:pPr>
            <a:r>
              <a:rPr lang="en-US" altLang="zh-CN" sz="1200" smtClean="0"/>
              <a:t>NRS</a:t>
            </a:r>
            <a:r>
              <a:rPr lang="zh-CN" altLang="en-US" sz="1200" smtClean="0"/>
              <a:t>（窄带参考信号）：</a:t>
            </a:r>
            <a:r>
              <a:rPr lang="en-US" altLang="zh-CN" sz="1200" smtClean="0"/>
              <a:t>NRS</a:t>
            </a:r>
            <a:r>
              <a:rPr lang="zh-CN" altLang="en-US" sz="1200" smtClean="0"/>
              <a:t>信号用于下行信道质量测量和信道估计，用于</a:t>
            </a:r>
            <a:r>
              <a:rPr lang="en-US" altLang="zh-CN" sz="1200" smtClean="0"/>
              <a:t>NB-IoT UE</a:t>
            </a:r>
            <a:r>
              <a:rPr lang="zh-CN" altLang="en-US" sz="1200" smtClean="0"/>
              <a:t>的相干检测和解调，</a:t>
            </a:r>
            <a:r>
              <a:rPr lang="en-US" altLang="zh-CN" sz="1200" smtClean="0"/>
              <a:t>NRS</a:t>
            </a:r>
            <a:r>
              <a:rPr lang="zh-CN" altLang="en-US" sz="1200" smtClean="0"/>
              <a:t>信号只支持单天线端口和两天线端口，不支持四天线端口，与传统的</a:t>
            </a:r>
            <a:r>
              <a:rPr lang="en-US" altLang="zh-CN" sz="1200" smtClean="0"/>
              <a:t>LTE</a:t>
            </a:r>
            <a:r>
              <a:rPr lang="zh-CN" altLang="en-US" sz="1200" smtClean="0"/>
              <a:t>参考信号一样，不同小区之间的</a:t>
            </a:r>
            <a:r>
              <a:rPr lang="en-US" altLang="zh-CN" sz="1200" smtClean="0"/>
              <a:t>NRS</a:t>
            </a:r>
            <a:r>
              <a:rPr lang="zh-CN" altLang="en-US" sz="1200" smtClean="0"/>
              <a:t>信号通过循环移位来避免频率上的干扰。</a:t>
            </a:r>
          </a:p>
          <a:p>
            <a:pPr lvl="1">
              <a:lnSpc>
                <a:spcPct val="100000"/>
              </a:lnSpc>
            </a:pPr>
            <a:r>
              <a:rPr lang="en-US" altLang="zh-CN" sz="1200" smtClean="0"/>
              <a:t>NSS</a:t>
            </a:r>
            <a:r>
              <a:rPr lang="zh-CN" altLang="en-US" sz="1200" smtClean="0"/>
              <a:t>（窄带同步信号）：</a:t>
            </a:r>
            <a:r>
              <a:rPr lang="en-US" altLang="zh-CN" sz="1200" smtClean="0"/>
              <a:t>NSS</a:t>
            </a:r>
            <a:r>
              <a:rPr lang="zh-CN" altLang="en-US" sz="1200" smtClean="0"/>
              <a:t>信号用于时间同步，确定小区唯一的</a:t>
            </a:r>
            <a:r>
              <a:rPr lang="en-US" altLang="zh-CN" sz="1200" smtClean="0"/>
              <a:t>PCI</a:t>
            </a:r>
            <a:r>
              <a:rPr lang="zh-CN" altLang="en-US" sz="1200" smtClean="0"/>
              <a:t>（物理小区号）。所有的小区的</a:t>
            </a:r>
            <a:r>
              <a:rPr lang="en-US" altLang="zh-CN" sz="1200" smtClean="0"/>
              <a:t>NPSS</a:t>
            </a:r>
            <a:r>
              <a:rPr lang="zh-CN" altLang="en-US" sz="1200" smtClean="0"/>
              <a:t>信号（窄带主同步信号）都采用同一个序列，用于确定无线帧的位置，</a:t>
            </a:r>
            <a:r>
              <a:rPr lang="en-US" altLang="zh-CN" sz="1200" smtClean="0"/>
              <a:t>NSSS</a:t>
            </a:r>
            <a:r>
              <a:rPr lang="zh-CN" altLang="en-US" sz="1200" smtClean="0"/>
              <a:t>信号（窄带辅同步信号）通过</a:t>
            </a:r>
            <a:r>
              <a:rPr lang="en-US" altLang="zh-CN" sz="1200" smtClean="0"/>
              <a:t>504</a:t>
            </a:r>
            <a:r>
              <a:rPr lang="zh-CN" altLang="en-US" sz="1200" smtClean="0"/>
              <a:t>个序列来区分不同小区的</a:t>
            </a:r>
            <a:r>
              <a:rPr lang="en-US" altLang="zh-CN" sz="1200" smtClean="0"/>
              <a:t>PCI</a:t>
            </a:r>
            <a:r>
              <a:rPr lang="zh-CN" altLang="en-US" sz="1200" smtClean="0"/>
              <a:t>。</a:t>
            </a:r>
            <a:endParaRPr lang="en-US" altLang="zh-CN" sz="1200" smtClean="0"/>
          </a:p>
          <a:p>
            <a:pPr>
              <a:lnSpc>
                <a:spcPct val="100000"/>
              </a:lnSpc>
            </a:pPr>
            <a:r>
              <a:rPr lang="zh-CN" altLang="en-US" sz="1200" smtClean="0"/>
              <a:t>两种上行物理信道和一种上行参考信号分别如下：</a:t>
            </a:r>
          </a:p>
          <a:p>
            <a:pPr lvl="1">
              <a:lnSpc>
                <a:spcPct val="100000"/>
              </a:lnSpc>
            </a:pPr>
            <a:r>
              <a:rPr lang="en-US" altLang="zh-CN" sz="1200" smtClean="0"/>
              <a:t>NPUSCH</a:t>
            </a:r>
            <a:r>
              <a:rPr lang="zh-CN" altLang="en-US" sz="1200" smtClean="0"/>
              <a:t>（窄带物理上行共享信道）：</a:t>
            </a:r>
            <a:r>
              <a:rPr lang="en-US" altLang="zh-CN" sz="1200" smtClean="0"/>
              <a:t>NPUSCH</a:t>
            </a:r>
            <a:r>
              <a:rPr lang="zh-CN" altLang="en-US" sz="1200" smtClean="0"/>
              <a:t>信道用于承载上行数据和信令，采用</a:t>
            </a:r>
            <a:r>
              <a:rPr lang="en-US" altLang="zh-CN" sz="1200" smtClean="0"/>
              <a:t>BPSK</a:t>
            </a:r>
            <a:r>
              <a:rPr lang="zh-CN" altLang="en-US" sz="1200" smtClean="0"/>
              <a:t>或者</a:t>
            </a:r>
            <a:r>
              <a:rPr lang="en-US" altLang="zh-CN" sz="1200" smtClean="0"/>
              <a:t>QPSK</a:t>
            </a:r>
            <a:r>
              <a:rPr lang="zh-CN" altLang="en-US" sz="1200" smtClean="0"/>
              <a:t>调制方式。</a:t>
            </a:r>
            <a:r>
              <a:rPr lang="en-US" altLang="zh-CN" sz="1200" smtClean="0"/>
              <a:t>NPUSCH</a:t>
            </a:r>
            <a:r>
              <a:rPr lang="zh-CN" altLang="en-US" sz="1200" smtClean="0"/>
              <a:t>有两种格式，</a:t>
            </a:r>
            <a:r>
              <a:rPr lang="en-US" altLang="zh-CN" sz="1200" smtClean="0"/>
              <a:t>NPUSCH</a:t>
            </a:r>
            <a:r>
              <a:rPr lang="zh-CN" altLang="en-US" sz="1200" smtClean="0"/>
              <a:t>格式</a:t>
            </a:r>
            <a:r>
              <a:rPr lang="en-US" altLang="zh-CN" sz="1200" smtClean="0"/>
              <a:t>1</a:t>
            </a:r>
            <a:r>
              <a:rPr lang="zh-CN" altLang="en-US" sz="1200" smtClean="0"/>
              <a:t>用于传输上行数据信息，</a:t>
            </a:r>
            <a:r>
              <a:rPr lang="en-US" altLang="zh-CN" sz="1200" smtClean="0"/>
              <a:t>TBS</a:t>
            </a:r>
            <a:r>
              <a:rPr lang="zh-CN" altLang="en-US" sz="1200" smtClean="0"/>
              <a:t>最大为</a:t>
            </a:r>
            <a:r>
              <a:rPr lang="en-US" altLang="zh-CN" sz="1200" smtClean="0"/>
              <a:t>1000 bit</a:t>
            </a:r>
            <a:r>
              <a:rPr lang="zh-CN" altLang="en-US" sz="1200" smtClean="0"/>
              <a:t>，在</a:t>
            </a:r>
            <a:r>
              <a:rPr lang="en-US" altLang="zh-CN" sz="1200" smtClean="0"/>
              <a:t>Single-tone</a:t>
            </a:r>
            <a:r>
              <a:rPr lang="zh-CN" altLang="en-US" sz="1200" smtClean="0"/>
              <a:t>模式下，上行</a:t>
            </a:r>
            <a:r>
              <a:rPr lang="en-US" altLang="zh-CN" sz="1200" smtClean="0"/>
              <a:t>NPUSCH</a:t>
            </a:r>
            <a:r>
              <a:rPr lang="zh-CN" altLang="en-US" sz="1200" smtClean="0"/>
              <a:t>只能分配</a:t>
            </a:r>
            <a:r>
              <a:rPr lang="en-US" altLang="zh-CN" sz="1200" smtClean="0"/>
              <a:t>1</a:t>
            </a:r>
            <a:r>
              <a:rPr lang="zh-CN" altLang="en-US" sz="1200" smtClean="0"/>
              <a:t>个子载波，在</a:t>
            </a:r>
            <a:r>
              <a:rPr lang="en-US" altLang="zh-CN" sz="1200" smtClean="0"/>
              <a:t>Multitone</a:t>
            </a:r>
            <a:r>
              <a:rPr lang="zh-CN" altLang="en-US" sz="1200" smtClean="0"/>
              <a:t>模式下，上行可以分配</a:t>
            </a:r>
            <a:r>
              <a:rPr lang="en-US" altLang="zh-CN" sz="1200" smtClean="0"/>
              <a:t>1</a:t>
            </a:r>
            <a:r>
              <a:rPr lang="zh-CN" altLang="en-US" sz="1200" smtClean="0"/>
              <a:t>、</a:t>
            </a:r>
            <a:r>
              <a:rPr lang="en-US" altLang="zh-CN" sz="1200" smtClean="0"/>
              <a:t>3</a:t>
            </a:r>
            <a:r>
              <a:rPr lang="zh-CN" altLang="en-US" sz="1200" smtClean="0"/>
              <a:t>、</a:t>
            </a:r>
            <a:r>
              <a:rPr lang="en-US" altLang="zh-CN" sz="1200" smtClean="0"/>
              <a:t>6</a:t>
            </a:r>
            <a:r>
              <a:rPr lang="zh-CN" altLang="en-US" sz="1200" smtClean="0"/>
              <a:t>、</a:t>
            </a:r>
            <a:r>
              <a:rPr lang="en-US" altLang="zh-CN" sz="1200" smtClean="0"/>
              <a:t>12</a:t>
            </a:r>
            <a:r>
              <a:rPr lang="zh-CN" altLang="en-US" sz="1200" smtClean="0"/>
              <a:t>个子载波；</a:t>
            </a:r>
            <a:r>
              <a:rPr lang="en-US" altLang="zh-CN" sz="1200" smtClean="0"/>
              <a:t>NPUSCH</a:t>
            </a:r>
            <a:r>
              <a:rPr lang="zh-CN" altLang="en-US" sz="1200" smtClean="0"/>
              <a:t>格式</a:t>
            </a:r>
            <a:r>
              <a:rPr lang="en-US" altLang="zh-CN" sz="1200" smtClean="0"/>
              <a:t>2</a:t>
            </a:r>
            <a:r>
              <a:rPr lang="zh-CN" altLang="en-US" sz="1200" smtClean="0"/>
              <a:t>用于传输上行控制信息，只能分配</a:t>
            </a:r>
            <a:r>
              <a:rPr lang="en-US" altLang="zh-CN" sz="1200" smtClean="0"/>
              <a:t>1</a:t>
            </a:r>
            <a:r>
              <a:rPr lang="zh-CN" altLang="en-US" sz="1200" smtClean="0"/>
              <a:t>个子载波。与</a:t>
            </a:r>
            <a:r>
              <a:rPr lang="en-US" altLang="zh-CN" sz="1200" smtClean="0"/>
              <a:t>NPDSCH</a:t>
            </a:r>
            <a:r>
              <a:rPr lang="zh-CN" altLang="en-US" sz="1200" smtClean="0"/>
              <a:t>一样，</a:t>
            </a:r>
            <a:r>
              <a:rPr lang="en-US" altLang="zh-CN" sz="1200" smtClean="0"/>
              <a:t>NPUSCH</a:t>
            </a:r>
            <a:r>
              <a:rPr lang="zh-CN" altLang="en-US" sz="1200" smtClean="0"/>
              <a:t>通过多次传输来增加上行覆盖。</a:t>
            </a:r>
          </a:p>
          <a:p>
            <a:pPr lvl="1">
              <a:lnSpc>
                <a:spcPct val="100000"/>
              </a:lnSpc>
            </a:pPr>
            <a:r>
              <a:rPr lang="en-US" altLang="zh-CN" sz="1200" smtClean="0"/>
              <a:t>NPRACH</a:t>
            </a:r>
            <a:r>
              <a:rPr lang="zh-CN" altLang="en-US" sz="1200" smtClean="0"/>
              <a:t>（窄带物理随机接入信道）：</a:t>
            </a:r>
            <a:r>
              <a:rPr lang="en-US" altLang="zh-CN" sz="1200" smtClean="0"/>
              <a:t>NPRACH</a:t>
            </a:r>
            <a:r>
              <a:rPr lang="zh-CN" altLang="en-US" sz="1200" smtClean="0"/>
              <a:t>信道用于</a:t>
            </a:r>
            <a:r>
              <a:rPr lang="en-US" altLang="zh-CN" sz="1200" smtClean="0"/>
              <a:t>NB-IoT UE</a:t>
            </a:r>
            <a:r>
              <a:rPr lang="zh-CN" altLang="en-US" sz="1200" smtClean="0"/>
              <a:t>的随机接入，采用</a:t>
            </a:r>
            <a:r>
              <a:rPr lang="en-US" altLang="zh-CN" sz="1200" smtClean="0"/>
              <a:t>BPSK</a:t>
            </a:r>
            <a:r>
              <a:rPr lang="zh-CN" altLang="en-US" sz="1200" smtClean="0"/>
              <a:t>调制方式。</a:t>
            </a:r>
            <a:r>
              <a:rPr lang="en-US" altLang="zh-CN" sz="1200" smtClean="0"/>
              <a:t>NPRACH</a:t>
            </a:r>
            <a:r>
              <a:rPr lang="zh-CN" altLang="en-US" sz="1200" smtClean="0"/>
              <a:t>信道由</a:t>
            </a:r>
            <a:r>
              <a:rPr lang="en-US" altLang="zh-CN" sz="1200" smtClean="0"/>
              <a:t>4</a:t>
            </a:r>
            <a:r>
              <a:rPr lang="zh-CN" altLang="en-US" sz="1200" smtClean="0"/>
              <a:t>个随机接入符号组构成，每个随机接入符号组由</a:t>
            </a:r>
            <a:r>
              <a:rPr lang="en-US" altLang="zh-CN" sz="1200" smtClean="0"/>
              <a:t>1</a:t>
            </a:r>
            <a:r>
              <a:rPr lang="zh-CN" altLang="en-US" sz="1200" smtClean="0"/>
              <a:t>个</a:t>
            </a:r>
            <a:r>
              <a:rPr lang="en-US" altLang="zh-CN" sz="1200" smtClean="0"/>
              <a:t>CP</a:t>
            </a:r>
            <a:r>
              <a:rPr lang="zh-CN" altLang="en-US" sz="1200" smtClean="0"/>
              <a:t>和</a:t>
            </a:r>
            <a:r>
              <a:rPr lang="en-US" altLang="zh-CN" sz="1200" smtClean="0"/>
              <a:t>5</a:t>
            </a:r>
            <a:r>
              <a:rPr lang="zh-CN" altLang="en-US" sz="1200" smtClean="0"/>
              <a:t>个内容一样的符号组成，子载波的宽度为</a:t>
            </a:r>
            <a:r>
              <a:rPr lang="en-US" altLang="zh-CN" sz="1200" smtClean="0"/>
              <a:t>3.75 kHz</a:t>
            </a:r>
            <a:r>
              <a:rPr lang="zh-CN" altLang="en-US" sz="1200" smtClean="0"/>
              <a:t>。在频域上，</a:t>
            </a:r>
            <a:r>
              <a:rPr lang="en-US" altLang="zh-CN" sz="1200" smtClean="0"/>
              <a:t>NPRACH</a:t>
            </a:r>
            <a:r>
              <a:rPr lang="zh-CN" altLang="en-US" sz="1200" smtClean="0"/>
              <a:t>信道可以分成多组，每组</a:t>
            </a:r>
            <a:r>
              <a:rPr lang="en-US" altLang="zh-CN" sz="1200" smtClean="0"/>
              <a:t>12</a:t>
            </a:r>
            <a:r>
              <a:rPr lang="zh-CN" altLang="en-US" sz="1200" smtClean="0"/>
              <a:t>个子载波，</a:t>
            </a:r>
            <a:r>
              <a:rPr lang="en-US" altLang="zh-CN" sz="1200" smtClean="0"/>
              <a:t>NB-IoT UE</a:t>
            </a:r>
            <a:r>
              <a:rPr lang="zh-CN" altLang="en-US" sz="1200" smtClean="0"/>
              <a:t>每次只能使用单个子载波在一组（</a:t>
            </a:r>
            <a:r>
              <a:rPr lang="en-US" altLang="zh-CN" sz="1200" smtClean="0"/>
              <a:t>12</a:t>
            </a:r>
            <a:r>
              <a:rPr lang="zh-CN" altLang="en-US" sz="1200" smtClean="0"/>
              <a:t>个）子载波内跳频传输。</a:t>
            </a:r>
            <a:endParaRPr lang="en-US" altLang="zh-CN" sz="1200" smtClean="0"/>
          </a:p>
          <a:p>
            <a:pPr lvl="1">
              <a:lnSpc>
                <a:spcPct val="100000"/>
              </a:lnSpc>
            </a:pPr>
            <a:r>
              <a:rPr lang="en-US" altLang="zh-CN" sz="1200" smtClean="0"/>
              <a:t>NDMRS</a:t>
            </a:r>
            <a:r>
              <a:rPr lang="zh-CN" altLang="en-US" sz="1200" smtClean="0"/>
              <a:t>（窄带解调参考信号）：</a:t>
            </a:r>
            <a:r>
              <a:rPr lang="en-US" altLang="zh-CN" sz="1200" smtClean="0"/>
              <a:t>NDMRS</a:t>
            </a:r>
            <a:r>
              <a:rPr lang="zh-CN" altLang="en-US" sz="1200" smtClean="0"/>
              <a:t>用于上行信道估计、</a:t>
            </a:r>
            <a:r>
              <a:rPr lang="en-US" altLang="zh-CN" sz="1200" smtClean="0"/>
              <a:t>NPUSCH</a:t>
            </a:r>
            <a:r>
              <a:rPr lang="zh-CN" altLang="en-US" sz="1200" smtClean="0"/>
              <a:t>信道的相干检测和解调。</a:t>
            </a:r>
            <a:endParaRPr lang="en-US" altLang="zh-CN" sz="1200" smtClean="0"/>
          </a:p>
          <a:p>
            <a:pPr>
              <a:lnSpc>
                <a:spcPct val="100000"/>
              </a:lnSpc>
            </a:pP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22466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NB-IoT</a:t>
            </a:r>
            <a:r>
              <a:rPr lang="zh-CN" altLang="en-US" smtClean="0"/>
              <a:t>构建于蜂窝网络，可采取带内、保护带或独立载波等三种部署方式，与现有网络共存，支持</a:t>
            </a:r>
            <a:r>
              <a:rPr lang="en-US" altLang="zh-CN" smtClean="0"/>
              <a:t>SingleRAN</a:t>
            </a:r>
            <a:r>
              <a:rPr lang="zh-CN" altLang="en-US" smtClean="0"/>
              <a:t>的平滑演进。其只消耗大约</a:t>
            </a:r>
            <a:r>
              <a:rPr lang="en-US" altLang="zh-CN" smtClean="0"/>
              <a:t>180KHz</a:t>
            </a:r>
            <a:r>
              <a:rPr lang="zh-CN" altLang="en-US" smtClean="0"/>
              <a:t>的频段，可直接部署于</a:t>
            </a:r>
            <a:r>
              <a:rPr lang="en-US" altLang="zh-CN" smtClean="0"/>
              <a:t>GSM</a:t>
            </a:r>
            <a:r>
              <a:rPr lang="zh-CN" altLang="en-US" smtClean="0"/>
              <a:t>网络、</a:t>
            </a:r>
            <a:r>
              <a:rPr lang="en-US" altLang="zh-CN" smtClean="0"/>
              <a:t>UMTS</a:t>
            </a:r>
            <a:r>
              <a:rPr lang="zh-CN" altLang="en-US" smtClean="0"/>
              <a:t>网络或</a:t>
            </a:r>
            <a:r>
              <a:rPr lang="en-US" altLang="zh-CN" smtClean="0"/>
              <a:t>LTE</a:t>
            </a:r>
            <a:r>
              <a:rPr lang="zh-CN" altLang="en-US" smtClean="0"/>
              <a:t>网络，以降低部署成本、实现平滑升级。</a:t>
            </a:r>
            <a:endParaRPr lang="en-US" altLang="zh-CN" smtClean="0"/>
          </a:p>
          <a:p>
            <a:r>
              <a:rPr lang="zh-CN" altLang="zh-CN" smtClean="0"/>
              <a:t>支持</a:t>
            </a:r>
            <a:r>
              <a:rPr lang="en-US" altLang="zh-CN" smtClean="0"/>
              <a:t>3</a:t>
            </a:r>
            <a:r>
              <a:rPr lang="zh-CN" altLang="zh-CN" smtClean="0"/>
              <a:t>种部署方式：独立部署（</a:t>
            </a:r>
            <a:r>
              <a:rPr lang="en-US" altLang="zh-CN" smtClean="0"/>
              <a:t>Stand-alone</a:t>
            </a:r>
            <a:r>
              <a:rPr lang="zh-CN" altLang="zh-CN" smtClean="0"/>
              <a:t>）、保护带部署（</a:t>
            </a:r>
            <a:r>
              <a:rPr lang="en-US" altLang="zh-CN" smtClean="0"/>
              <a:t>Guard-band</a:t>
            </a:r>
            <a:r>
              <a:rPr lang="zh-CN" altLang="zh-CN" smtClean="0"/>
              <a:t>）、带内部署（</a:t>
            </a:r>
            <a:r>
              <a:rPr lang="en-US" altLang="zh-CN" smtClean="0"/>
              <a:t>Inband</a:t>
            </a:r>
            <a:r>
              <a:rPr lang="zh-CN" altLang="zh-CN" smtClean="0"/>
              <a:t>），如图所示。</a:t>
            </a:r>
          </a:p>
          <a:p>
            <a:pPr lvl="1"/>
            <a:r>
              <a:rPr lang="zh-CN" altLang="en-US" smtClean="0"/>
              <a:t>独立部署</a:t>
            </a:r>
            <a:r>
              <a:rPr lang="zh-CN" altLang="zh-CN" smtClean="0"/>
              <a:t>模式：可以利用单独的频带，适合用于</a:t>
            </a:r>
            <a:r>
              <a:rPr lang="en-US" altLang="zh-CN" smtClean="0"/>
              <a:t>GSM</a:t>
            </a:r>
            <a:r>
              <a:rPr lang="zh-CN" altLang="zh-CN" smtClean="0"/>
              <a:t>频段的重耕；</a:t>
            </a:r>
          </a:p>
          <a:p>
            <a:pPr lvl="1"/>
            <a:r>
              <a:rPr lang="zh-CN" altLang="en-US" smtClean="0"/>
              <a:t>保护带部署</a:t>
            </a:r>
            <a:r>
              <a:rPr lang="zh-CN" altLang="zh-CN" smtClean="0"/>
              <a:t>模式：可以利用</a:t>
            </a:r>
            <a:r>
              <a:rPr lang="en-US" altLang="zh-CN" smtClean="0"/>
              <a:t>LTE</a:t>
            </a:r>
            <a:r>
              <a:rPr lang="zh-CN" altLang="zh-CN" smtClean="0"/>
              <a:t>系统中边缘无用频带；</a:t>
            </a:r>
          </a:p>
          <a:p>
            <a:pPr lvl="1"/>
            <a:r>
              <a:rPr lang="zh-CN" altLang="en-US" smtClean="0"/>
              <a:t>带内</a:t>
            </a:r>
            <a:r>
              <a:rPr lang="zh-CN" altLang="zh-CN" smtClean="0"/>
              <a:t>模式：可以利用</a:t>
            </a:r>
            <a:r>
              <a:rPr lang="en-US" altLang="zh-CN" smtClean="0"/>
              <a:t>LTE</a:t>
            </a:r>
            <a:r>
              <a:rPr lang="zh-CN" altLang="zh-CN" smtClean="0"/>
              <a:t>载波中间的任何资源块。</a:t>
            </a:r>
          </a:p>
          <a:p>
            <a:r>
              <a:rPr lang="zh-CN" altLang="en-US" smtClean="0"/>
              <a:t>相关部署特性：</a:t>
            </a:r>
            <a:endParaRPr lang="en-US" altLang="zh-CN" smtClean="0"/>
          </a:p>
          <a:p>
            <a:pPr lvl="1"/>
            <a:r>
              <a:rPr lang="en-US" altLang="zh-CN" smtClean="0"/>
              <a:t>RF</a:t>
            </a:r>
            <a:r>
              <a:rPr lang="zh-CN" altLang="zh-CN" smtClean="0"/>
              <a:t>带宽</a:t>
            </a:r>
            <a:r>
              <a:rPr lang="en-US" altLang="zh-CN" smtClean="0"/>
              <a:t>180KHz</a:t>
            </a:r>
            <a:r>
              <a:rPr lang="zh-CN" altLang="zh-CN" smtClean="0"/>
              <a:t>（上行</a:t>
            </a:r>
            <a:r>
              <a:rPr lang="en-US" altLang="zh-CN" smtClean="0"/>
              <a:t>/</a:t>
            </a:r>
            <a:r>
              <a:rPr lang="zh-CN" altLang="zh-CN" smtClean="0"/>
              <a:t>下行）（考虑两边保护带，也被描述为</a:t>
            </a:r>
            <a:r>
              <a:rPr lang="en-US" altLang="zh-CN" smtClean="0"/>
              <a:t>200KHz</a:t>
            </a:r>
            <a:r>
              <a:rPr lang="zh-CN" altLang="zh-CN" smtClean="0"/>
              <a:t>）。</a:t>
            </a:r>
          </a:p>
          <a:p>
            <a:pPr lvl="1"/>
            <a:r>
              <a:rPr lang="zh-CN" altLang="zh-CN" smtClean="0"/>
              <a:t>下行：</a:t>
            </a:r>
            <a:r>
              <a:rPr lang="en-US" altLang="zh-CN" smtClean="0"/>
              <a:t>OFDMA</a:t>
            </a:r>
            <a:r>
              <a:rPr lang="zh-CN" altLang="zh-CN" smtClean="0"/>
              <a:t>，子载波间隔</a:t>
            </a:r>
            <a:r>
              <a:rPr lang="en-US" altLang="zh-CN" smtClean="0"/>
              <a:t>15KHz</a:t>
            </a:r>
            <a:r>
              <a:rPr lang="zh-CN" altLang="zh-CN" smtClean="0"/>
              <a:t>。</a:t>
            </a:r>
          </a:p>
          <a:p>
            <a:pPr lvl="1"/>
            <a:r>
              <a:rPr lang="zh-CN" altLang="zh-CN" smtClean="0"/>
              <a:t>上行：</a:t>
            </a:r>
            <a:r>
              <a:rPr lang="en-US" altLang="zh-CN" smtClean="0"/>
              <a:t>SC-FDMA</a:t>
            </a:r>
            <a:r>
              <a:rPr lang="zh-CN" altLang="zh-CN" smtClean="0"/>
              <a:t>，</a:t>
            </a:r>
            <a:r>
              <a:rPr lang="en-US" altLang="zh-CN" smtClean="0"/>
              <a:t>Single-tone</a:t>
            </a:r>
            <a:r>
              <a:rPr lang="zh-CN" altLang="zh-CN" smtClean="0"/>
              <a:t>：</a:t>
            </a:r>
            <a:r>
              <a:rPr lang="en-US" altLang="zh-CN" smtClean="0"/>
              <a:t>3.75KHz/15KHz</a:t>
            </a:r>
            <a:r>
              <a:rPr lang="zh-CN" altLang="zh-CN" smtClean="0"/>
              <a:t>，</a:t>
            </a:r>
            <a:r>
              <a:rPr lang="en-US" altLang="zh-CN" smtClean="0"/>
              <a:t>Multi-tone</a:t>
            </a:r>
            <a:r>
              <a:rPr lang="zh-CN" altLang="zh-CN" smtClean="0"/>
              <a:t>：</a:t>
            </a:r>
            <a:r>
              <a:rPr lang="en-US" altLang="zh-CN" smtClean="0"/>
              <a:t>15KHz</a:t>
            </a:r>
            <a:r>
              <a:rPr lang="zh-CN" altLang="zh-CN" smtClean="0"/>
              <a:t>。</a:t>
            </a:r>
          </a:p>
          <a:p>
            <a:pPr lvl="1"/>
            <a:r>
              <a:rPr lang="zh-CN" altLang="zh-CN" smtClean="0"/>
              <a:t>仅需支持半双工。</a:t>
            </a:r>
          </a:p>
          <a:p>
            <a:pPr lvl="1"/>
            <a:r>
              <a:rPr lang="zh-CN" altLang="zh-CN" smtClean="0"/>
              <a:t>终端支持对</a:t>
            </a:r>
            <a:r>
              <a:rPr lang="en-US" altLang="zh-CN" smtClean="0"/>
              <a:t>Single-tone</a:t>
            </a:r>
            <a:r>
              <a:rPr lang="zh-CN" altLang="zh-CN" smtClean="0"/>
              <a:t>和</a:t>
            </a:r>
            <a:r>
              <a:rPr lang="en-US" altLang="zh-CN" smtClean="0"/>
              <a:t>Multi-tone</a:t>
            </a:r>
            <a:r>
              <a:rPr lang="zh-CN" altLang="zh-CN" smtClean="0"/>
              <a:t>能力的指示。</a:t>
            </a:r>
          </a:p>
          <a:p>
            <a:pPr lvl="1"/>
            <a:r>
              <a:rPr lang="en-US" altLang="zh-CN" smtClean="0"/>
              <a:t>MAC/RLC/PDCP/RRC</a:t>
            </a:r>
            <a:r>
              <a:rPr lang="zh-CN" altLang="zh-CN" smtClean="0"/>
              <a:t>层处理基于已有的</a:t>
            </a:r>
            <a:r>
              <a:rPr lang="en-US" altLang="zh-CN" smtClean="0"/>
              <a:t>LTE</a:t>
            </a:r>
            <a:r>
              <a:rPr lang="zh-CN" altLang="zh-CN" smtClean="0"/>
              <a:t>流程和协议，物理层进行相关优化。</a:t>
            </a:r>
          </a:p>
          <a:p>
            <a:pPr lvl="1"/>
            <a:r>
              <a:rPr lang="zh-CN" altLang="zh-CN" smtClean="0"/>
              <a:t>设计单独的同步信号。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</p:spTree>
    <p:extLst>
      <p:ext uri="{BB962C8B-B14F-4D97-AF65-F5344CB8AC3E}">
        <p14:creationId xmlns:p14="http://schemas.microsoft.com/office/powerpoint/2010/main" val="1934365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375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超强覆盖：</a:t>
            </a:r>
            <a:r>
              <a:rPr lang="en-US" altLang="zh-CN" smtClean="0"/>
              <a:t>NB-IoT</a:t>
            </a:r>
            <a:r>
              <a:rPr lang="zh-CN" altLang="en-US" smtClean="0"/>
              <a:t>专门为物联网特别是</a:t>
            </a:r>
            <a:r>
              <a:rPr lang="en-US" altLang="zh-CN" smtClean="0"/>
              <a:t>LPWA</a:t>
            </a:r>
            <a:r>
              <a:rPr lang="zh-CN" altLang="en-US" smtClean="0"/>
              <a:t>连接进行设计，通过空口重传和超窄带宽，相比</a:t>
            </a:r>
            <a:r>
              <a:rPr lang="en-US" altLang="zh-CN" smtClean="0"/>
              <a:t>GSM</a:t>
            </a:r>
            <a:r>
              <a:rPr lang="zh-CN" altLang="en-US" smtClean="0"/>
              <a:t>有</a:t>
            </a:r>
            <a:r>
              <a:rPr lang="en-US" altLang="zh-CN" smtClean="0"/>
              <a:t>20dB+</a:t>
            </a:r>
            <a:r>
              <a:rPr lang="zh-CN" altLang="en-US" smtClean="0"/>
              <a:t>增益，意味着更少站点可以覆盖更广区域和强穿透性，可穿透楼层到达地下室，这将使隐蔽位置的设备如水电表，以及要求广覆盖的宠物跟踪等业务得到应用。</a:t>
            </a:r>
          </a:p>
          <a:p>
            <a:r>
              <a:rPr lang="zh-CN" altLang="en-US" smtClean="0"/>
              <a:t>超低成本：华为提供</a:t>
            </a:r>
            <a:r>
              <a:rPr lang="en-US" altLang="zh-CN" smtClean="0"/>
              <a:t>SingleRAN</a:t>
            </a:r>
            <a:r>
              <a:rPr lang="zh-CN" altLang="en-US" smtClean="0"/>
              <a:t>解决方案，支持在现有网络设备上升级改造，从而降低网络建设和维护成本。</a:t>
            </a:r>
            <a:r>
              <a:rPr lang="en-US" altLang="zh-CN" smtClean="0"/>
              <a:t>NB-IoT</a:t>
            </a:r>
            <a:r>
              <a:rPr lang="zh-CN" altLang="en-US" smtClean="0"/>
              <a:t>的芯片是专门为物联网设备设计的，只针对窄带、低速率、并针对物联网需求只支持单天线、半双工方式，另外简化了信令处理，大幅降低终端芯片价格到几美金。</a:t>
            </a:r>
          </a:p>
          <a:p>
            <a:r>
              <a:rPr lang="zh-CN" altLang="en-US" smtClean="0"/>
              <a:t>超低功耗：针对小包、偶发的物联网应用场景，</a:t>
            </a:r>
            <a:r>
              <a:rPr lang="en-US" altLang="zh-CN" smtClean="0"/>
              <a:t>NB-IoT</a:t>
            </a:r>
            <a:r>
              <a:rPr lang="zh-CN" altLang="en-US" smtClean="0"/>
              <a:t>设计独特的</a:t>
            </a:r>
            <a:r>
              <a:rPr lang="en-US" altLang="zh-CN" smtClean="0"/>
              <a:t>PSM</a:t>
            </a:r>
            <a:r>
              <a:rPr lang="zh-CN" altLang="en-US" smtClean="0"/>
              <a:t>、</a:t>
            </a:r>
            <a:r>
              <a:rPr lang="en-US" altLang="zh-CN" smtClean="0"/>
              <a:t>eDRX</a:t>
            </a:r>
            <a:r>
              <a:rPr lang="zh-CN" altLang="en-US" smtClean="0"/>
              <a:t>特性，终端在发送数据包后，立刻进入一种休眠状态，不在进行任何通信活动，等到它有上报数据的请求的时刻，它会唤醒它自己，随后发送数据，然后又进入睡眠状态。按照物联网终端的行为习惯，将会达到</a:t>
            </a:r>
            <a:r>
              <a:rPr lang="en-US" altLang="zh-CN" smtClean="0"/>
              <a:t>99%</a:t>
            </a:r>
            <a:r>
              <a:rPr lang="zh-CN" altLang="en-US" smtClean="0"/>
              <a:t>的时间在休眠状态，使得功耗会非常低，实现了设备超低功耗。</a:t>
            </a:r>
            <a:endParaRPr lang="en-US" altLang="zh-CN" smtClean="0"/>
          </a:p>
          <a:p>
            <a:r>
              <a:rPr lang="zh-CN" altLang="en-US" smtClean="0"/>
              <a:t>超大连接：由于</a:t>
            </a:r>
            <a:r>
              <a:rPr lang="en-US" altLang="zh-CN" smtClean="0"/>
              <a:t>NB-IoT</a:t>
            </a:r>
            <a:r>
              <a:rPr lang="zh-CN" altLang="en-US" smtClean="0"/>
              <a:t>的终端便宜，能够支持大批量部署，特别是各类仪表行业。在同一基站的情况下，</a:t>
            </a:r>
            <a:r>
              <a:rPr lang="en-US" altLang="zh-CN" smtClean="0"/>
              <a:t>NB-IoT</a:t>
            </a:r>
            <a:r>
              <a:rPr lang="zh-CN" altLang="en-US" smtClean="0"/>
              <a:t>可以比现有无线技术提供</a:t>
            </a:r>
            <a:r>
              <a:rPr lang="en-US" altLang="zh-CN" smtClean="0"/>
              <a:t>50-100</a:t>
            </a:r>
            <a:r>
              <a:rPr lang="zh-CN" altLang="en-US" smtClean="0"/>
              <a:t>倍的接入数。一个扇区能够支持</a:t>
            </a:r>
            <a:r>
              <a:rPr lang="en-US" altLang="zh-CN" smtClean="0"/>
              <a:t>10</a:t>
            </a:r>
            <a:r>
              <a:rPr lang="zh-CN" altLang="en-US" smtClean="0"/>
              <a:t>万个连接，支持低延时敏感度、超低的设备成本、低设备功耗和优化的网络架构。</a:t>
            </a:r>
            <a:endParaRPr lang="en-US" altLang="zh-CN" smtClean="0"/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</p:spTree>
    <p:extLst>
      <p:ext uri="{BB962C8B-B14F-4D97-AF65-F5344CB8AC3E}">
        <p14:creationId xmlns:p14="http://schemas.microsoft.com/office/powerpoint/2010/main" val="24789083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物联网设备的通信需求和手机不同。物联网通常只会做上行发送数据包，而且是否发送数据包是由它自身来决定，不需要随时</a:t>
            </a:r>
            <a:r>
              <a:rPr lang="en-US" altLang="zh-CN" smtClean="0"/>
              <a:t>standby</a:t>
            </a:r>
            <a:r>
              <a:rPr lang="zh-CN" altLang="en-US" smtClean="0"/>
              <a:t>的等待其他终端的呼叫，而手机无时不刻的不在等待网络发起的呼叫请求。</a:t>
            </a:r>
            <a:endParaRPr lang="en-US" altLang="zh-CN" smtClean="0"/>
          </a:p>
          <a:p>
            <a:r>
              <a:rPr lang="zh-CN" altLang="en-US" smtClean="0"/>
              <a:t>如果按照</a:t>
            </a:r>
            <a:r>
              <a:rPr lang="en-US" altLang="zh-CN" smtClean="0"/>
              <a:t>2G/3G/4G</a:t>
            </a:r>
            <a:r>
              <a:rPr lang="zh-CN" altLang="en-US" smtClean="0"/>
              <a:t>的方式去设计物联网的通信，那么意味着物联网的设备的行为也如同手机一样，会浪费大量的功耗在侦听网络随时可能发起的请求上，无法做到低功耗。</a:t>
            </a:r>
            <a:endParaRPr lang="en-US" altLang="zh-CN" smtClean="0"/>
          </a:p>
          <a:p>
            <a:r>
              <a:rPr lang="zh-CN" altLang="en-US" smtClean="0"/>
              <a:t>基于</a:t>
            </a:r>
            <a:r>
              <a:rPr lang="en-US" altLang="zh-CN" smtClean="0"/>
              <a:t>NB-IoT</a:t>
            </a:r>
            <a:r>
              <a:rPr lang="zh-CN" altLang="en-US" smtClean="0"/>
              <a:t>技术，物联网终端在发送数据包后，立刻进入一种休眠状态，不在进行任何通信活动，等到它有上报数据的请求的时刻，它会唤醒它自己，随后发送数据，然后又进入休眠状态。按照物联网终端的行为习惯，将会达到</a:t>
            </a:r>
            <a:r>
              <a:rPr lang="en-US" altLang="zh-CN" smtClean="0"/>
              <a:t>99%</a:t>
            </a:r>
            <a:r>
              <a:rPr lang="zh-CN" altLang="en-US" smtClean="0"/>
              <a:t>的时间在休眠状态，使得功耗会非常低。</a:t>
            </a:r>
            <a:endParaRPr lang="en-US" altLang="zh-CN" smtClean="0"/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</p:spTree>
    <p:extLst>
      <p:ext uri="{BB962C8B-B14F-4D97-AF65-F5344CB8AC3E}">
        <p14:creationId xmlns:p14="http://schemas.microsoft.com/office/powerpoint/2010/main" val="4002317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9770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增益： </a:t>
            </a:r>
          </a:p>
          <a:p>
            <a:pPr lvl="1"/>
            <a:r>
              <a:rPr lang="zh-CN" altLang="en-US" smtClean="0"/>
              <a:t>相比传统寻呼</a:t>
            </a:r>
            <a:r>
              <a:rPr lang="en-US" altLang="zh-CN" smtClean="0"/>
              <a:t>DRX</a:t>
            </a:r>
            <a:r>
              <a:rPr lang="zh-CN" altLang="en-US" smtClean="0"/>
              <a:t>，</a:t>
            </a:r>
            <a:r>
              <a:rPr lang="en-US" altLang="zh-CN" smtClean="0"/>
              <a:t>UE</a:t>
            </a:r>
            <a:r>
              <a:rPr lang="zh-CN" altLang="en-US" smtClean="0"/>
              <a:t>休眠周期更长，更省电。</a:t>
            </a:r>
          </a:p>
          <a:p>
            <a:r>
              <a:rPr lang="zh-CN" altLang="en-US" smtClean="0"/>
              <a:t>场景：</a:t>
            </a:r>
          </a:p>
          <a:p>
            <a:pPr lvl="1"/>
            <a:r>
              <a:rPr lang="zh-CN" altLang="en-US" smtClean="0"/>
              <a:t>适用于使用</a:t>
            </a:r>
            <a:r>
              <a:rPr lang="en-US" altLang="zh-CN" smtClean="0"/>
              <a:t>LTE UE</a:t>
            </a:r>
            <a:r>
              <a:rPr lang="zh-CN" altLang="en-US" smtClean="0"/>
              <a:t>进行</a:t>
            </a:r>
            <a:r>
              <a:rPr lang="en-US" altLang="zh-CN" smtClean="0"/>
              <a:t>IoT</a:t>
            </a:r>
            <a:r>
              <a:rPr lang="zh-CN" altLang="en-US" smtClean="0"/>
              <a:t>业务且对于</a:t>
            </a:r>
            <a:r>
              <a:rPr lang="en-US" altLang="zh-CN" smtClean="0"/>
              <a:t>UE</a:t>
            </a:r>
            <a:r>
              <a:rPr lang="zh-CN" altLang="en-US" smtClean="0"/>
              <a:t>有节能需求的场景，比如</a:t>
            </a:r>
            <a:r>
              <a:rPr lang="en-US" altLang="zh-CN" smtClean="0"/>
              <a:t>Smart Meter</a:t>
            </a:r>
            <a:r>
              <a:rPr lang="zh-CN" altLang="en-US" smtClean="0"/>
              <a:t>、下水道监测、老年人及儿童守护；</a:t>
            </a:r>
          </a:p>
          <a:p>
            <a:pPr lvl="1"/>
            <a:r>
              <a:rPr lang="zh-CN" altLang="en-US" smtClean="0"/>
              <a:t>小区下有支持空闲态</a:t>
            </a:r>
            <a:r>
              <a:rPr lang="en-US" altLang="zh-CN" smtClean="0"/>
              <a:t>eDRX</a:t>
            </a:r>
            <a:r>
              <a:rPr lang="zh-CN" altLang="en-US" smtClean="0"/>
              <a:t>能力的</a:t>
            </a:r>
            <a:r>
              <a:rPr lang="en-US" altLang="zh-CN" smtClean="0"/>
              <a:t>UE</a:t>
            </a:r>
            <a:r>
              <a:rPr lang="zh-CN" altLang="en-US" smtClean="0"/>
              <a:t>接入。</a:t>
            </a:r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</p:spTree>
    <p:extLst>
      <p:ext uri="{BB962C8B-B14F-4D97-AF65-F5344CB8AC3E}">
        <p14:creationId xmlns:p14="http://schemas.microsoft.com/office/powerpoint/2010/main" val="3815115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MMMB</a:t>
            </a:r>
            <a:r>
              <a:rPr lang="zh-CN" altLang="en-US" smtClean="0"/>
              <a:t>：多模多频段</a:t>
            </a:r>
            <a:r>
              <a:rPr lang="en-US" altLang="zh-CN" smtClean="0"/>
              <a:t>PA</a:t>
            </a:r>
          </a:p>
          <a:p>
            <a:r>
              <a:rPr lang="en-US" altLang="zh-CN" smtClean="0"/>
              <a:t>MB</a:t>
            </a:r>
            <a:r>
              <a:rPr lang="zh-CN" altLang="en-US" smtClean="0"/>
              <a:t>：多频段</a:t>
            </a:r>
            <a:endParaRPr lang="en-US" altLang="zh-CN" smtClean="0"/>
          </a:p>
          <a:p>
            <a:r>
              <a:rPr lang="en-US" altLang="zh-CN" smtClean="0"/>
              <a:t>BB</a:t>
            </a:r>
            <a:r>
              <a:rPr lang="zh-CN" altLang="en-US" smtClean="0"/>
              <a:t>基带</a:t>
            </a:r>
            <a:endParaRPr lang="en-US" altLang="zh-CN" smtClean="0"/>
          </a:p>
          <a:p>
            <a:r>
              <a:rPr lang="en-US" altLang="zh-CN" smtClean="0"/>
              <a:t>PMU</a:t>
            </a:r>
            <a:r>
              <a:rPr lang="zh-CN" altLang="en-US" smtClean="0"/>
              <a:t>：电源管理单元</a:t>
            </a:r>
            <a:endParaRPr lang="en-US" altLang="zh-CN" smtClean="0"/>
          </a:p>
          <a:p>
            <a:r>
              <a:rPr lang="en-US" altLang="zh-CN" smtClean="0"/>
              <a:t>PA</a:t>
            </a:r>
            <a:r>
              <a:rPr lang="zh-CN" altLang="en-US" smtClean="0"/>
              <a:t>：</a:t>
            </a:r>
            <a:r>
              <a:rPr lang="en-US" altLang="zh-CN" smtClean="0"/>
              <a:t>Power Amplifier</a:t>
            </a:r>
          </a:p>
          <a:p>
            <a:r>
              <a:rPr lang="en-US" altLang="zh-CN" smtClean="0"/>
              <a:t>SOC</a:t>
            </a:r>
            <a:r>
              <a:rPr lang="zh-CN" altLang="en-US" smtClean="0"/>
              <a:t>：</a:t>
            </a:r>
            <a:r>
              <a:rPr lang="en-US" altLang="zh-CN" smtClean="0"/>
              <a:t>System on Chip</a:t>
            </a:r>
            <a:r>
              <a:rPr lang="zh-CN" altLang="en-US" smtClean="0"/>
              <a:t>，半双工</a:t>
            </a:r>
            <a:r>
              <a:rPr lang="en-US" altLang="zh-CN" smtClean="0"/>
              <a:t>/</a:t>
            </a:r>
            <a:r>
              <a:rPr lang="zh-CN" altLang="en-US" smtClean="0"/>
              <a:t>单天线</a:t>
            </a:r>
            <a:r>
              <a:rPr lang="en-US" altLang="zh-CN" smtClean="0"/>
              <a:t>/</a:t>
            </a:r>
            <a:r>
              <a:rPr lang="zh-CN" altLang="en-US" smtClean="0"/>
              <a:t>更少的内存，窄带</a:t>
            </a:r>
            <a:r>
              <a:rPr lang="en-US" altLang="zh-CN" smtClean="0"/>
              <a:t>/</a:t>
            </a:r>
            <a:r>
              <a:rPr lang="zh-CN" altLang="en-US" smtClean="0"/>
              <a:t>上行单载波，处理协议简化</a:t>
            </a:r>
            <a:endParaRPr lang="en-US" altLang="zh-CN" dirty="0" smtClean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</p:spTree>
    <p:extLst>
      <p:ext uri="{BB962C8B-B14F-4D97-AF65-F5344CB8AC3E}">
        <p14:creationId xmlns:p14="http://schemas.microsoft.com/office/powerpoint/2010/main" val="24094338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MCL</a:t>
            </a:r>
            <a:r>
              <a:rPr lang="zh-CN" altLang="en-US" smtClean="0"/>
              <a:t>：</a:t>
            </a:r>
            <a:r>
              <a:rPr lang="en-US" altLang="zh-CN" smtClean="0"/>
              <a:t>Max Coupling Loss</a:t>
            </a:r>
            <a:r>
              <a:rPr lang="zh-CN" altLang="en-US" smtClean="0"/>
              <a:t>，最大耦合损耗，以此衡量覆盖范围（穿透范围），数值越大，覆盖范围（穿透范围）越大。</a:t>
            </a:r>
            <a:endParaRPr lang="en-US" altLang="zh-CN" smtClean="0"/>
          </a:p>
          <a:p>
            <a:r>
              <a:rPr lang="zh-CN" altLang="en-US" smtClean="0"/>
              <a:t>针对物联网的部署特点，现有接入技术不足以满足深度覆盖的要求，</a:t>
            </a:r>
            <a:r>
              <a:rPr lang="en-US" altLang="zh-CN" smtClean="0"/>
              <a:t>3GPP</a:t>
            </a:r>
            <a:r>
              <a:rPr lang="zh-CN" altLang="en-US" smtClean="0"/>
              <a:t>在技术规范</a:t>
            </a:r>
            <a:r>
              <a:rPr lang="en-US" altLang="zh-CN" smtClean="0"/>
              <a:t>TS45.820</a:t>
            </a:r>
            <a:r>
              <a:rPr lang="zh-CN" altLang="en-US" smtClean="0"/>
              <a:t>中针对水表、电表等物联网业务部署特点提出</a:t>
            </a:r>
            <a:r>
              <a:rPr lang="en-US" altLang="zh-CN" smtClean="0"/>
              <a:t>LPWA</a:t>
            </a:r>
            <a:r>
              <a:rPr lang="zh-CN" altLang="en-US" smtClean="0"/>
              <a:t>技术需要满足针对</a:t>
            </a:r>
            <a:r>
              <a:rPr lang="en-US" altLang="zh-CN" smtClean="0"/>
              <a:t>GSM/LTE</a:t>
            </a:r>
            <a:r>
              <a:rPr lang="zh-CN" altLang="en-US" smtClean="0"/>
              <a:t>网络的</a:t>
            </a:r>
            <a:r>
              <a:rPr lang="en-US" altLang="zh-CN" smtClean="0"/>
              <a:t>MCL</a:t>
            </a:r>
            <a:r>
              <a:rPr lang="zh-CN" altLang="en-US" smtClean="0"/>
              <a:t>增强</a:t>
            </a:r>
            <a:r>
              <a:rPr lang="en-US" altLang="zh-CN" smtClean="0"/>
              <a:t>20dB</a:t>
            </a:r>
            <a:r>
              <a:rPr lang="zh-CN" altLang="en-US" smtClean="0"/>
              <a:t>的要求。</a:t>
            </a:r>
          </a:p>
          <a:p>
            <a:r>
              <a:rPr lang="en-US" altLang="zh-CN" smtClean="0"/>
              <a:t>NB-IoT</a:t>
            </a:r>
            <a:r>
              <a:rPr lang="zh-CN" altLang="en-US" smtClean="0"/>
              <a:t>比</a:t>
            </a:r>
            <a:r>
              <a:rPr lang="en-US" altLang="zh-CN" smtClean="0"/>
              <a:t>LTE</a:t>
            </a:r>
            <a:r>
              <a:rPr lang="zh-CN" altLang="en-US" smtClean="0"/>
              <a:t>和</a:t>
            </a:r>
            <a:r>
              <a:rPr lang="en-US" altLang="zh-CN" smtClean="0"/>
              <a:t>GPRS</a:t>
            </a:r>
            <a:r>
              <a:rPr lang="zh-CN" altLang="en-US" smtClean="0"/>
              <a:t>基站提升了</a:t>
            </a:r>
            <a:r>
              <a:rPr lang="en-US" altLang="zh-CN" smtClean="0"/>
              <a:t>20dB</a:t>
            </a:r>
            <a:r>
              <a:rPr lang="zh-CN" altLang="en-US" smtClean="0"/>
              <a:t>的增益，能覆盖到地下车库、地下室、地下管道等信号难以到达的地方。</a:t>
            </a:r>
            <a:endParaRPr lang="en-US" altLang="zh-CN" smtClean="0"/>
          </a:p>
          <a:p>
            <a:r>
              <a:rPr lang="zh-CN" altLang="en-US" smtClean="0"/>
              <a:t>提升频率谱密度：</a:t>
            </a:r>
            <a:endParaRPr lang="en-US" altLang="zh-CN" smtClean="0"/>
          </a:p>
          <a:p>
            <a:pPr lvl="1"/>
            <a:r>
              <a:rPr lang="zh-CN" altLang="en-US" smtClean="0"/>
              <a:t>通过上下行物理信道格式、调制规范的重新定义，使得上下行控制信息与业务信息可以在相对</a:t>
            </a:r>
            <a:r>
              <a:rPr lang="en-US" altLang="zh-CN" smtClean="0"/>
              <a:t>LTE</a:t>
            </a:r>
            <a:r>
              <a:rPr lang="zh-CN" altLang="en-US" smtClean="0"/>
              <a:t>更窄的带宽中发送，相同发射功率下的</a:t>
            </a:r>
            <a:r>
              <a:rPr lang="en-US" altLang="zh-CN" smtClean="0"/>
              <a:t>PSD(Power Spectrum Density)</a:t>
            </a:r>
            <a:r>
              <a:rPr lang="zh-CN" altLang="en-US" smtClean="0"/>
              <a:t>增益更大，降低接收方的解调要求。</a:t>
            </a:r>
            <a:endParaRPr lang="en-US" altLang="zh-CN" smtClean="0"/>
          </a:p>
          <a:p>
            <a:pPr lvl="1"/>
            <a:r>
              <a:rPr lang="zh-CN" altLang="en-US" smtClean="0"/>
              <a:t>重复发送：引入重复发送的编码方式，通过重复提升信道条件恶劣时的传输可靠性。</a:t>
            </a:r>
          </a:p>
          <a:p>
            <a:endParaRPr lang="en-GB" altLang="zh-CN" smtClean="0"/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</p:spTree>
    <p:extLst>
      <p:ext uri="{BB962C8B-B14F-4D97-AF65-F5344CB8AC3E}">
        <p14:creationId xmlns:p14="http://schemas.microsoft.com/office/powerpoint/2010/main" val="31236000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首先，</a:t>
            </a:r>
            <a:r>
              <a:rPr lang="en-US" altLang="zh-CN" smtClean="0"/>
              <a:t>NB-IoT</a:t>
            </a:r>
            <a:r>
              <a:rPr lang="zh-CN" altLang="en-US" smtClean="0"/>
              <a:t>的基站是基于物联网的模式进行设计的。物联网的话务模型是和手机不同的，它的话务模型是终端很多，但是每个终端发送的包小，发送包对时延的要求不敏感。当前的</a:t>
            </a:r>
            <a:r>
              <a:rPr lang="en-US" altLang="zh-CN" smtClean="0"/>
              <a:t>2G/3G/4G</a:t>
            </a:r>
            <a:r>
              <a:rPr lang="zh-CN" altLang="en-US" smtClean="0"/>
              <a:t>基站是设计保障用户可以同时做业务并且保障时延，基于这样的方式，用户的联接数或者接入数目是控制在</a:t>
            </a:r>
            <a:r>
              <a:rPr lang="en-US" altLang="zh-CN" smtClean="0"/>
              <a:t>1K</a:t>
            </a:r>
            <a:r>
              <a:rPr lang="zh-CN" altLang="en-US" smtClean="0"/>
              <a:t>左右的。但是基于</a:t>
            </a:r>
            <a:r>
              <a:rPr lang="en-US" altLang="zh-CN" smtClean="0"/>
              <a:t>NB-IoT</a:t>
            </a:r>
            <a:r>
              <a:rPr lang="zh-CN" altLang="en-US" smtClean="0"/>
              <a:t>，基于对业务时延不敏感，可以设计更多的用户接入，保存更多的用户上下文，这样可以让</a:t>
            </a:r>
            <a:r>
              <a:rPr lang="en-US" altLang="zh-CN" smtClean="0"/>
              <a:t>100k</a:t>
            </a:r>
            <a:r>
              <a:rPr lang="zh-CN" altLang="en-US" smtClean="0"/>
              <a:t>作用的终端同时在一个小区，大量终端处于休眠态，但是上下文信息由基站和核心网维持，一旦有数据发送，可以迅速进入激活态。</a:t>
            </a:r>
          </a:p>
          <a:p>
            <a:r>
              <a:rPr lang="zh-CN" altLang="en-US" smtClean="0"/>
              <a:t>另外，</a:t>
            </a:r>
            <a:r>
              <a:rPr lang="en-US" altLang="zh-CN" smtClean="0"/>
              <a:t>2G/3G/4G</a:t>
            </a:r>
            <a:r>
              <a:rPr lang="zh-CN" altLang="en-US" smtClean="0"/>
              <a:t>的调度颗粒较大，</a:t>
            </a:r>
            <a:r>
              <a:rPr lang="en-US" altLang="zh-CN" smtClean="0"/>
              <a:t>NB-IoT</a:t>
            </a:r>
            <a:r>
              <a:rPr lang="zh-CN" altLang="en-US" smtClean="0"/>
              <a:t>因为基于窄带，调度颗粒小很多，在同样的资源情况下，资源的利用率会更高。在同样覆盖增益要求下，重传次数少或者没有，频谱效率也更高。</a:t>
            </a:r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</p:spTree>
    <p:extLst>
      <p:ext uri="{BB962C8B-B14F-4D97-AF65-F5344CB8AC3E}">
        <p14:creationId xmlns:p14="http://schemas.microsoft.com/office/powerpoint/2010/main" val="36473405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824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3597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4818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9456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89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288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6796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9741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1858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864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4839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180kHz</a:t>
            </a:r>
          </a:p>
          <a:p>
            <a:r>
              <a:rPr lang="zh-CN" altLang="en-US" smtClean="0"/>
              <a:t>带内部署，独立部署，保护带部署</a:t>
            </a:r>
            <a:endParaRPr lang="en-US" altLang="zh-CN" smtClean="0"/>
          </a:p>
          <a:p>
            <a:r>
              <a:rPr lang="zh-CN" altLang="en-US" smtClean="0"/>
              <a:t>超低成本、超低功耗、超强覆盖、超大连接</a:t>
            </a:r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</p:spTree>
    <p:extLst>
      <p:ext uri="{BB962C8B-B14F-4D97-AF65-F5344CB8AC3E}">
        <p14:creationId xmlns:p14="http://schemas.microsoft.com/office/powerpoint/2010/main" val="13156467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7651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04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953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269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我们通常把这块市场称为</a:t>
            </a:r>
            <a:r>
              <a:rPr lang="en-US" altLang="zh-CN" smtClean="0"/>
              <a:t>LPWA</a:t>
            </a:r>
            <a:r>
              <a:rPr lang="zh-CN" altLang="en-US" smtClean="0"/>
              <a:t>市场，即</a:t>
            </a:r>
            <a:r>
              <a:rPr lang="en-US" altLang="zh-CN" smtClean="0"/>
              <a:t>Low Power Wide Area</a:t>
            </a:r>
            <a:r>
              <a:rPr lang="zh-CN" altLang="en-US" smtClean="0"/>
              <a:t>。</a:t>
            </a:r>
          </a:p>
          <a:p>
            <a:r>
              <a:rPr lang="en-US" altLang="zh-CN" smtClean="0"/>
              <a:t>LPWA</a:t>
            </a:r>
            <a:r>
              <a:rPr lang="zh-CN" altLang="en-US" smtClean="0"/>
              <a:t>这个名字很好地突出了这块市场中的应用的两个典型需求，一个是低功耗，另外一个是广覆盖。实际上，这块市场中的应用还有第三个需求，即低成本。这个也比较好理解，因为这块市场的连接需求太大了，一棵植物，一只动物，甚至一块仪表上都要安装一个终端，显然终端的成本不能太高。</a:t>
            </a:r>
            <a:endParaRPr lang="zh-CN" altLang="en-US" dirty="0" smtClean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</p:spTree>
    <p:extLst>
      <p:ext uri="{BB962C8B-B14F-4D97-AF65-F5344CB8AC3E}">
        <p14:creationId xmlns:p14="http://schemas.microsoft.com/office/powerpoint/2010/main" val="1544404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Boudica </a:t>
            </a:r>
            <a:r>
              <a:rPr lang="zh-CN" altLang="en-US" smtClean="0"/>
              <a:t>芯片是华为海思自研芯片</a:t>
            </a:r>
            <a:endParaRPr lang="en-US" altLang="zh-CN" smtClean="0"/>
          </a:p>
          <a:p>
            <a:r>
              <a:rPr lang="en-US" altLang="zh-CN" smtClean="0"/>
              <a:t>SOC</a:t>
            </a:r>
            <a:r>
              <a:rPr lang="zh-CN" altLang="en-US" smtClean="0"/>
              <a:t>：</a:t>
            </a:r>
            <a:r>
              <a:rPr lang="en-US" altLang="zh-CN" smtClean="0"/>
              <a:t>System-On-a-Chip</a:t>
            </a:r>
            <a:r>
              <a:rPr lang="zh-CN" altLang="en-US" smtClean="0"/>
              <a:t>，片上系统</a:t>
            </a:r>
            <a:endParaRPr lang="en-US" altLang="zh-CN" smtClean="0"/>
          </a:p>
          <a:p>
            <a:r>
              <a:rPr lang="en-US" altLang="zh-CN" smtClean="0"/>
              <a:t>BB</a:t>
            </a:r>
            <a:r>
              <a:rPr lang="zh-CN" altLang="en-US" smtClean="0"/>
              <a:t>：</a:t>
            </a:r>
            <a:r>
              <a:rPr lang="en-US" altLang="zh-CN" smtClean="0"/>
              <a:t>BaseBand</a:t>
            </a:r>
            <a:r>
              <a:rPr lang="zh-CN" altLang="en-US" smtClean="0"/>
              <a:t>，基带</a:t>
            </a:r>
            <a:endParaRPr lang="en-US" altLang="zh-CN" smtClean="0"/>
          </a:p>
          <a:p>
            <a:r>
              <a:rPr lang="en-US" altLang="zh-CN" smtClean="0"/>
              <a:t>RF</a:t>
            </a:r>
            <a:r>
              <a:rPr lang="zh-CN" altLang="en-US" smtClean="0"/>
              <a:t>：</a:t>
            </a:r>
            <a:r>
              <a:rPr lang="en-US" altLang="zh-CN" smtClean="0"/>
              <a:t>radio frequency</a:t>
            </a:r>
            <a:r>
              <a:rPr lang="zh-CN" altLang="en-US" smtClean="0"/>
              <a:t>，射频</a:t>
            </a:r>
            <a:endParaRPr lang="en-US" altLang="zh-CN" smtClean="0"/>
          </a:p>
          <a:p>
            <a:r>
              <a:rPr lang="en-US" altLang="zh-CN" smtClean="0"/>
              <a:t>PMU</a:t>
            </a:r>
            <a:r>
              <a:rPr lang="zh-CN" altLang="en-US" smtClean="0"/>
              <a:t>：</a:t>
            </a:r>
            <a:r>
              <a:rPr lang="en-US" altLang="zh-CN" smtClean="0"/>
              <a:t>power monitoring unit</a:t>
            </a:r>
            <a:r>
              <a:rPr lang="zh-CN" altLang="en-US" smtClean="0"/>
              <a:t>，电源监控单元</a:t>
            </a:r>
            <a:endParaRPr lang="en-US" altLang="zh-CN" smtClean="0"/>
          </a:p>
          <a:p>
            <a:r>
              <a:rPr lang="en-US" altLang="zh-CN" smtClean="0"/>
              <a:t>AP/SP/CP</a:t>
            </a:r>
            <a:r>
              <a:rPr lang="zh-CN" altLang="en-US" smtClean="0"/>
              <a:t>：应用核，安全核</a:t>
            </a:r>
            <a:r>
              <a:rPr lang="zh-CN" altLang="en-US" smtClean="0"/>
              <a:t>，通信核</a:t>
            </a:r>
            <a:r>
              <a:rPr lang="zh-CN" altLang="en-US" smtClean="0"/>
              <a:t>，芯片定义的三个核。</a:t>
            </a:r>
            <a:endParaRPr lang="en-US" altLang="zh-CN" smtClean="0"/>
          </a:p>
          <a:p>
            <a:r>
              <a:rPr lang="en-US" altLang="zh-CN" smtClean="0"/>
              <a:t>eFlash</a:t>
            </a:r>
            <a:r>
              <a:rPr lang="zh-CN" altLang="en-US" smtClean="0"/>
              <a:t>：</a:t>
            </a:r>
            <a:r>
              <a:rPr lang="en-US" altLang="zh-CN" smtClean="0"/>
              <a:t> Embedded</a:t>
            </a:r>
            <a:r>
              <a:rPr lang="zh-CN" altLang="en-US" smtClean="0"/>
              <a:t> </a:t>
            </a:r>
            <a:r>
              <a:rPr lang="en-US" altLang="zh-CN" smtClean="0"/>
              <a:t>flash</a:t>
            </a:r>
            <a:r>
              <a:rPr lang="zh-CN" altLang="en-US" smtClean="0"/>
              <a:t>，嵌入式闪存</a:t>
            </a:r>
            <a:endParaRPr lang="en-US" altLang="zh-CN" smtClean="0"/>
          </a:p>
          <a:p>
            <a:r>
              <a:rPr lang="en-US" altLang="zh-CN" smtClean="0"/>
              <a:t>SRAM</a:t>
            </a:r>
            <a:r>
              <a:rPr lang="zh-CN" altLang="en-US" smtClean="0"/>
              <a:t>：</a:t>
            </a:r>
            <a:r>
              <a:rPr lang="en-US" altLang="zh-CN" smtClean="0"/>
              <a:t>static random access memory</a:t>
            </a:r>
            <a:r>
              <a:rPr lang="zh-CN" altLang="en-US" smtClean="0"/>
              <a:t>，静态随机存取存储器</a:t>
            </a:r>
            <a:endParaRPr lang="en-US" altLang="zh-CN" smtClean="0"/>
          </a:p>
          <a:p>
            <a:r>
              <a:rPr lang="en-US" altLang="zh-CN" smtClean="0"/>
              <a:t>FOTA</a:t>
            </a:r>
            <a:r>
              <a:rPr lang="zh-CN" altLang="en-US" smtClean="0"/>
              <a:t>：</a:t>
            </a:r>
            <a:r>
              <a:rPr lang="en-US" altLang="zh-CN" smtClean="0"/>
              <a:t>firmware over the air</a:t>
            </a:r>
            <a:r>
              <a:rPr lang="zh-CN" altLang="en-US" smtClean="0"/>
              <a:t>，固件空中软件推送</a:t>
            </a:r>
            <a:endParaRPr lang="en-US" altLang="zh-CN" smtClean="0"/>
          </a:p>
          <a:p>
            <a:r>
              <a:rPr lang="en-US" altLang="zh-CN" smtClean="0"/>
              <a:t>LWM2M</a:t>
            </a:r>
            <a:r>
              <a:rPr lang="zh-CN" altLang="en-US" smtClean="0"/>
              <a:t>是一种基于</a:t>
            </a:r>
            <a:r>
              <a:rPr lang="en-US" altLang="zh-CN" smtClean="0"/>
              <a:t>Client-Server</a:t>
            </a:r>
            <a:r>
              <a:rPr lang="zh-CN" altLang="en-US" smtClean="0"/>
              <a:t>的</a:t>
            </a:r>
            <a:r>
              <a:rPr lang="en-US" altLang="zh-CN" smtClean="0"/>
              <a:t>DM</a:t>
            </a:r>
            <a:r>
              <a:rPr lang="zh-CN" altLang="en-US" smtClean="0"/>
              <a:t>设备管理协议，主要用于受限设备</a:t>
            </a:r>
            <a:endParaRPr lang="en-US" altLang="zh-CN" smtClean="0"/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</p:spTree>
    <p:extLst>
      <p:ext uri="{BB962C8B-B14F-4D97-AF65-F5344CB8AC3E}">
        <p14:creationId xmlns:p14="http://schemas.microsoft.com/office/powerpoint/2010/main" val="2550926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842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200" smtClean="0"/>
              <a:t>Uu</a:t>
            </a:r>
            <a:r>
              <a:rPr lang="zh-CN" altLang="en-US" sz="1200" smtClean="0"/>
              <a:t>：</a:t>
            </a:r>
            <a:r>
              <a:rPr lang="en-US" altLang="zh-CN" sz="1200" smtClean="0"/>
              <a:t>UE</a:t>
            </a:r>
            <a:r>
              <a:rPr lang="zh-CN" altLang="en-US" sz="1200" smtClean="0"/>
              <a:t>和</a:t>
            </a:r>
            <a:r>
              <a:rPr lang="en-US" altLang="zh-CN" sz="1200" smtClean="0"/>
              <a:t>E-UTRAN</a:t>
            </a:r>
            <a:r>
              <a:rPr lang="zh-CN" altLang="en-US" sz="1200" smtClean="0"/>
              <a:t>之间的接口，网络中终端与基站之间的无线接口。</a:t>
            </a:r>
            <a:endParaRPr lang="en-US" altLang="zh-CN" sz="1200" smtClean="0"/>
          </a:p>
          <a:p>
            <a:r>
              <a:rPr lang="en-US" altLang="zh-CN" sz="1200" smtClean="0"/>
              <a:t>E-URTAN</a:t>
            </a:r>
            <a:r>
              <a:rPr lang="zh-CN" altLang="en-US" sz="1200" smtClean="0"/>
              <a:t>：</a:t>
            </a:r>
            <a:r>
              <a:rPr lang="en-US" altLang="zh-CN" sz="1200" smtClean="0"/>
              <a:t>evolved universal terrestrial radio access network</a:t>
            </a:r>
            <a:r>
              <a:rPr lang="zh-CN" altLang="en-US" sz="1200" smtClean="0"/>
              <a:t>，演进型通用陆地无线接入网，</a:t>
            </a:r>
            <a:r>
              <a:rPr lang="en-US" altLang="zh-CN" sz="1200" smtClean="0"/>
              <a:t>3GPP R8</a:t>
            </a:r>
            <a:r>
              <a:rPr lang="zh-CN" altLang="en-US" sz="1200" smtClean="0"/>
              <a:t>版本提出的一种新型的无线接入架构，具有高传输速率、低延迟和数据包最优化等特点。</a:t>
            </a:r>
            <a:r>
              <a:rPr lang="en-US" altLang="zh-CN" sz="1200" smtClean="0"/>
              <a:t>E-UTRAN</a:t>
            </a:r>
            <a:r>
              <a:rPr lang="zh-CN" altLang="en-US" sz="1200" smtClean="0"/>
              <a:t>包含了若干个</a:t>
            </a:r>
            <a:r>
              <a:rPr lang="en-US" altLang="zh-CN" sz="1200" smtClean="0"/>
              <a:t>E-NodeB</a:t>
            </a:r>
            <a:r>
              <a:rPr lang="zh-CN" altLang="en-US" sz="1200" smtClean="0"/>
              <a:t>，提供了终止于</a:t>
            </a:r>
            <a:r>
              <a:rPr lang="en-US" altLang="zh-CN" sz="1200" smtClean="0"/>
              <a:t>UE</a:t>
            </a:r>
            <a:r>
              <a:rPr lang="zh-CN" altLang="en-US" sz="1200" smtClean="0"/>
              <a:t>的</a:t>
            </a:r>
            <a:r>
              <a:rPr lang="en-US" altLang="zh-CN" sz="1200" smtClean="0"/>
              <a:t>E-UTRA</a:t>
            </a:r>
            <a:r>
              <a:rPr lang="zh-CN" altLang="en-US" sz="1200" smtClean="0"/>
              <a:t>用户面（</a:t>
            </a:r>
            <a:r>
              <a:rPr lang="en-US" altLang="zh-CN" sz="1200" smtClean="0"/>
              <a:t>PHY/MAC</a:t>
            </a:r>
            <a:r>
              <a:rPr lang="zh-CN" altLang="en-US" sz="1200" smtClean="0"/>
              <a:t>）和控制面（</a:t>
            </a:r>
            <a:r>
              <a:rPr lang="en-US" altLang="zh-CN" sz="1200" smtClean="0"/>
              <a:t>RRC</a:t>
            </a:r>
            <a:r>
              <a:rPr lang="zh-CN" altLang="en-US" sz="1200" smtClean="0"/>
              <a:t>）协议。</a:t>
            </a:r>
            <a:r>
              <a:rPr lang="en-US" altLang="zh-CN" sz="1200" smtClean="0"/>
              <a:t>.</a:t>
            </a:r>
          </a:p>
          <a:p>
            <a:r>
              <a:rPr lang="en-US" altLang="zh-CN" sz="1200" smtClean="0"/>
              <a:t>UE</a:t>
            </a:r>
            <a:r>
              <a:rPr lang="zh-CN" altLang="en-US" sz="1200" smtClean="0"/>
              <a:t>：</a:t>
            </a:r>
            <a:r>
              <a:rPr lang="en-US" altLang="zh-CN" sz="1200" smtClean="0"/>
              <a:t>User Equipment</a:t>
            </a:r>
            <a:r>
              <a:rPr lang="zh-CN" altLang="en-US" sz="1200" smtClean="0"/>
              <a:t>，用户设备。</a:t>
            </a:r>
            <a:endParaRPr lang="en-US" altLang="zh-CN" sz="1200" smtClean="0"/>
          </a:p>
          <a:p>
            <a:r>
              <a:rPr lang="en-US" altLang="zh-CN" sz="1200" smtClean="0"/>
              <a:t>NAS</a:t>
            </a:r>
            <a:r>
              <a:rPr lang="zh-CN" altLang="en-US" sz="1200" smtClean="0"/>
              <a:t>：</a:t>
            </a:r>
            <a:r>
              <a:rPr lang="en-US" altLang="zh-CN" sz="1200" smtClean="0"/>
              <a:t>non-access stratum</a:t>
            </a:r>
            <a:r>
              <a:rPr lang="zh-CN" altLang="en-US" sz="1200" smtClean="0"/>
              <a:t>，非接入层，</a:t>
            </a:r>
            <a:r>
              <a:rPr lang="en-US" altLang="zh-CN" sz="1200" smtClean="0"/>
              <a:t>UE</a:t>
            </a:r>
            <a:r>
              <a:rPr lang="zh-CN" altLang="en-US" sz="1200" smtClean="0"/>
              <a:t>和核心网之间的一个功能层。非接入层支持核心网和</a:t>
            </a:r>
            <a:r>
              <a:rPr lang="en-US" altLang="zh-CN" sz="1200" smtClean="0"/>
              <a:t>UE</a:t>
            </a:r>
            <a:r>
              <a:rPr lang="zh-CN" altLang="en-US" sz="1200" smtClean="0"/>
              <a:t>之间业务和信令消息的传输。</a:t>
            </a:r>
            <a:endParaRPr lang="en-US" altLang="zh-CN" sz="1200" smtClean="0"/>
          </a:p>
          <a:p>
            <a:r>
              <a:rPr lang="en-US" altLang="zh-CN" sz="1200" smtClean="0"/>
              <a:t>EPC</a:t>
            </a:r>
            <a:r>
              <a:rPr lang="zh-CN" altLang="en-US" sz="1200" smtClean="0"/>
              <a:t>核心网：</a:t>
            </a:r>
            <a:r>
              <a:rPr lang="en-US" altLang="zh-CN" sz="1200" smtClean="0"/>
              <a:t>Evolved Packet Core</a:t>
            </a:r>
            <a:r>
              <a:rPr lang="zh-CN" altLang="en-US" sz="1200" smtClean="0"/>
              <a:t>，演进型分组核心网，一种演进型的</a:t>
            </a:r>
            <a:r>
              <a:rPr lang="en-US" altLang="zh-CN" sz="1200" smtClean="0"/>
              <a:t>3GPP</a:t>
            </a:r>
            <a:r>
              <a:rPr lang="zh-CN" altLang="en-US" sz="1200" smtClean="0"/>
              <a:t>系统框架，关注更高的数据速率、更低的延迟、分组优化，支持多重无线接入技术。</a:t>
            </a:r>
            <a:endParaRPr lang="en-US" altLang="zh-CN" sz="1200" dirty="0" smtClean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</p:spTree>
    <p:extLst>
      <p:ext uri="{BB962C8B-B14F-4D97-AF65-F5344CB8AC3E}">
        <p14:creationId xmlns:p14="http://schemas.microsoft.com/office/powerpoint/2010/main" val="364139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"/>
            <a:ext cx="12192000" cy="5602224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8" name="L 形 7"/>
          <p:cNvSpPr/>
          <p:nvPr userDrawn="1"/>
        </p:nvSpPr>
        <p:spPr>
          <a:xfrm rot="16200000" flipH="1">
            <a:off x="6634196" y="2578036"/>
            <a:ext cx="701032" cy="71765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6560" y="907092"/>
            <a:ext cx="812583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>
              <a:defRPr lang="en-US" sz="3200" b="0" i="0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 defTabSz="914034">
              <a:lnSpc>
                <a:spcPts val="3439"/>
              </a:lnSpc>
            </a:pPr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6561" y="1949372"/>
            <a:ext cx="8125840" cy="643926"/>
          </a:xfrm>
        </p:spPr>
        <p:txBody>
          <a:bodyPr vert="horz" lIns="0" tIns="0" rIns="0" bIns="0" rtlCol="0">
            <a:noAutofit/>
          </a:bodyPr>
          <a:lstStyle>
            <a:lvl1pPr marL="228600" indent="-228600">
              <a:buNone/>
              <a:defRPr lang="en-US" sz="14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390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  <a:prstGeom prst="rect">
            <a:avLst/>
          </a:prstGeo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39438183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38805676"/>
              </p:ext>
            </p:extLst>
          </p:nvPr>
        </p:nvGraphicFramePr>
        <p:xfrm>
          <a:off x="1007140" y="1398424"/>
          <a:ext cx="10194260" cy="1082675"/>
        </p:xfrm>
        <a:graphic>
          <a:graphicData uri="http://schemas.openxmlformats.org/drawingml/2006/table">
            <a:tbl>
              <a:tblPr/>
              <a:tblGrid>
                <a:gridCol w="3119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846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课程编码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适用产品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产品版本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48564038"/>
              </p:ext>
            </p:extLst>
          </p:nvPr>
        </p:nvGraphicFramePr>
        <p:xfrm>
          <a:off x="1007140" y="2920836"/>
          <a:ext cx="10177327" cy="3038475"/>
        </p:xfrm>
        <a:graphic>
          <a:graphicData uri="http://schemas.openxmlformats.org/drawingml/2006/table">
            <a:tbl>
              <a:tblPr/>
              <a:tblGrid>
                <a:gridCol w="3119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76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时间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139" y="1969626"/>
            <a:ext cx="311903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6170" y="1969626"/>
            <a:ext cx="196745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3619" y="1969626"/>
            <a:ext cx="302315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16775" y="1969626"/>
            <a:ext cx="208462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042" y="3517796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6170" y="3517796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3619" y="3517796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6775" y="3481792"/>
            <a:ext cx="2056050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13" name="Rectangle 2"/>
          <p:cNvSpPr>
            <a:spLocks noChangeArrowheads="1"/>
          </p:cNvSpPr>
          <p:nvPr userDrawn="1"/>
        </p:nvSpPr>
        <p:spPr bwMode="auto">
          <a:xfrm>
            <a:off x="952130" y="368661"/>
            <a:ext cx="2802144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27" tIns="39112" rIns="78227" bIns="39112" anchor="ctr"/>
          <a:lstStyle/>
          <a:p>
            <a:pPr algn="l" defTabSz="1001223" rtl="0"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499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修订记录</a:t>
            </a:r>
          </a:p>
        </p:txBody>
      </p:sp>
      <p:sp>
        <p:nvSpPr>
          <p:cNvPr id="14" name="Text Box 58"/>
          <p:cNvSpPr txBox="1">
            <a:spLocks noChangeArrowheads="1"/>
          </p:cNvSpPr>
          <p:nvPr userDrawn="1"/>
        </p:nvSpPr>
        <p:spPr bwMode="auto">
          <a:xfrm>
            <a:off x="8900835" y="296652"/>
            <a:ext cx="277122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zh-CN" altLang="en-US" sz="3998" i="0" baseline="0" dirty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本页不打印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042" y="4021852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6170" y="4021852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3619" y="4021852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16775" y="3985848"/>
            <a:ext cx="2084625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042" y="448990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6170" y="448990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3619" y="448990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16775" y="4489904"/>
            <a:ext cx="20560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042" y="502996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6170" y="502996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3619" y="502996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16775" y="5029964"/>
            <a:ext cx="208462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042" y="5498016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6170" y="5498016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3619" y="5498016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30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16775" y="5498016"/>
            <a:ext cx="208462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3897983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#前言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+mn-ea"/>
                <a:ea typeface="+mn-ea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+mn-ea"/>
                <a:ea typeface="+mn-ea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+mn-ea"/>
                <a:ea typeface="+mn-ea"/>
              </a:defRPr>
            </a:lvl3pPr>
            <a:lvl4pPr fontAlgn="ctr">
              <a:defRPr baseline="0">
                <a:latin typeface="+mn-ea"/>
                <a:ea typeface="+mn-ea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+mn-ea"/>
                <a:ea typeface="+mn-ea"/>
              </a:defRPr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17614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前言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053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 userDrawn="1">
          <p15:clr>
            <a:srgbClr val="FBAE40"/>
          </p15:clr>
        </p15:guide>
        <p15:guide id="2" pos="7038" userDrawn="1">
          <p15:clr>
            <a:srgbClr val="FBAE40"/>
          </p15:clr>
        </p15:guide>
        <p15:guide id="3" orient="horz" pos="11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#目标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eaLnBrk="1" fontAlgn="ctr" hangingPunct="1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+mn-ea"/>
                <a:ea typeface="+mn-ea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+mn-ea"/>
                <a:ea typeface="+mn-ea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+mn-ea"/>
                <a:ea typeface="+mn-ea"/>
              </a:defRPr>
            </a:lvl3pPr>
            <a:lvl4pPr fontAlgn="ctr">
              <a:defRPr baseline="0">
                <a:latin typeface="+mn-ea"/>
                <a:ea typeface="+mn-ea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+mn-ea"/>
                <a:ea typeface="+mn-ea"/>
              </a:defRPr>
            </a:lvl5pPr>
          </a:lstStyle>
          <a:p>
            <a:pPr eaLnBrk="1" hangingPunct="1"/>
            <a:r>
              <a:rPr lang="zh-CN" altLang="en-US" dirty="0" smtClean="0"/>
              <a:t>学完本课程后，您将能够：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20820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223" eaLnBrk="0" fontAlgn="ctr" hangingPunct="0"/>
            <a:r>
              <a:rPr lang="zh-CN" altLang="en-US" sz="3640" b="0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目标</a:t>
            </a:r>
            <a:endParaRPr lang="en-US" altLang="zh-CN" sz="3640" b="0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16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68811"/>
          </a:xfrm>
          <a:prstGeom prst="rect">
            <a:avLst/>
          </a:prstGeom>
        </p:spPr>
        <p:txBody>
          <a:bodyPr/>
          <a:lstStyle>
            <a:lvl1pPr marL="457017" marR="0" indent="-457017" algn="just" defTabSz="801367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fontAlgn="ctr">
              <a:buClrTx/>
              <a:buSzPct val="100000"/>
              <a:buFont typeface="Huawei Sans" panose="020C0503030203020204" pitchFamily="34" charset="0"/>
              <a:buChar char="▫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3788" lvl="1" indent="-457017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8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1001223" eaLnBrk="0" fontAlgn="ctr" hangingPunct="0">
              <a:defRPr sz="364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>
                <a:solidFill>
                  <a:srgbClr val="404040"/>
                </a:solidFill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9592998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 userDrawn="1">
          <p15:clr>
            <a:srgbClr val="FBAE40"/>
          </p15:clr>
        </p15:guide>
        <p15:guide id="2" pos="7038" userDrawn="1">
          <p15:clr>
            <a:srgbClr val="FBAE40"/>
          </p15:clr>
        </p15:guide>
        <p15:guide id="3" orient="horz" pos="116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#本节概述和学习目标(可选)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414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4397358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223" eaLnBrk="0" fontAlgn="ctr" hangingPunct="0"/>
            <a:r>
              <a:rPr lang="zh-CN" altLang="en-US" sz="3640" b="0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本节概述和学习目标</a:t>
            </a:r>
            <a:endParaRPr lang="zh-CN" altLang="en-US" sz="3640" b="0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0247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6" y="1844675"/>
            <a:ext cx="10153650" cy="4068812"/>
          </a:xfrm>
          <a:prstGeom prst="rect">
            <a:avLst/>
          </a:prstGeom>
        </p:spPr>
        <p:txBody>
          <a:bodyPr/>
          <a:lstStyle>
            <a:lvl1pPr marL="457200" marR="0" indent="-457200" algn="just" defTabSz="801688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2000" baseline="0">
                <a:latin typeface="+mn-ea"/>
                <a:ea typeface="+mn-ea"/>
                <a:cs typeface="Huawei Sans" panose="020C0503030203020204" pitchFamily="34" charset="0"/>
              </a:defRPr>
            </a:lvl1pPr>
            <a:lvl2pPr marL="744537" indent="-342900" algn="just" fontAlgn="ctr">
              <a:buSzPct val="100000"/>
              <a:buFont typeface="+mj-lt"/>
              <a:buAutoNum type="alphaUcPeriod"/>
              <a:defRPr sz="1800" baseline="0">
                <a:latin typeface="+mn-ea"/>
                <a:ea typeface="+mn-ea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cxnSp>
        <p:nvCxnSpPr>
          <p:cNvPr id="24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368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584088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思考题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674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 smtClean="0"/>
              <a:t>此版式用于每一节的小结</a:t>
            </a:r>
          </a:p>
          <a:p>
            <a:pPr lvl="1"/>
            <a:r>
              <a:rPr lang="zh-CN" altLang="en-US" dirty="0" smtClean="0"/>
              <a:t>第二</a:t>
            </a:r>
            <a:r>
              <a:rPr lang="zh-CN" altLang="en-US" dirty="0"/>
              <a:t>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11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本节小结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420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本章总结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235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cxnSp>
        <p:nvCxnSpPr>
          <p:cNvPr id="12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更多信息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638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#前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</p:spPr>
        <p:txBody>
          <a:bodyPr/>
          <a:lstStyle>
            <a:lvl1pPr algn="just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7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前言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35360" y="498828"/>
            <a:ext cx="628158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6863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3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学习推荐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0191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  <a:prstGeom prst="rect">
            <a:avLst/>
          </a:prstGeom>
        </p:spPr>
        <p:txBody>
          <a:bodyPr lIns="100800" tIns="50400" rIns="100800" bIns="50400" anchor="t" anchorCtr="0"/>
          <a:lstStyle>
            <a:lvl1pPr>
              <a:defRPr b="1"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8064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  <a:prstGeom prst="rect">
            <a:avLst/>
          </a:prstGeom>
        </p:spPr>
        <p:txBody>
          <a:bodyPr lIns="100800" tIns="50400" rIns="100800" bIns="50400" anchor="t" anchorCtr="0"/>
          <a:lstStyle>
            <a:lvl1pPr>
              <a:defRPr b="1"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  <a:prstGeom prst="rect">
            <a:avLst/>
          </a:prstGeo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5217399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#标题和内容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484312"/>
            <a:ext cx="10728326" cy="4443243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16699121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047750"/>
            <a:ext cx="10728326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7782728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595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#仅标题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13643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*#仅标题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9709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2608444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595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5#谢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940" dirty="0" smtClean="0">
                <a:solidFill>
                  <a:schemeClr val="tx1"/>
                </a:solidFill>
              </a:rPr>
              <a:t>Thank you.</a:t>
            </a:r>
            <a:endParaRPr lang="en-US" sz="494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33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</p:spPr>
        <p:txBody>
          <a:bodyPr/>
          <a:lstStyle>
            <a:lvl1pPr marL="301625" marR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  <a:lvl2pPr algn="just" eaLnBrk="1" hangingPunct="1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2pPr>
            <a:lvl3pPr algn="just" eaLnBrk="1" hangingPunct="1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3pPr>
            <a:lvl4pPr algn="just" eaLnBrk="1" hangingPunct="1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4pPr>
            <a:lvl5pPr algn="just" eaLnBrk="1" hangingPunct="1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目标</a:t>
            </a:r>
            <a:endParaRPr lang="en-US" altLang="zh-CN" sz="3500" b="1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43372" y="440668"/>
            <a:ext cx="533970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41214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目录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9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0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05568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  <a:lvl2pPr marL="401637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思考题</a:t>
            </a: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>
              <a:spLocks/>
            </p:cNvSpPr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32"/>
            <p:cNvSpPr>
              <a:spLocks/>
            </p:cNvSpPr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35"/>
            <p:cNvSpPr>
              <a:spLocks/>
            </p:cNvSpPr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5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6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0608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本章总结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11424" y="1232756"/>
            <a:ext cx="10560049" cy="4680000"/>
          </a:xfrm>
        </p:spPr>
        <p:txBody>
          <a:bodyPr/>
          <a:lstStyle>
            <a:lvl1pPr algn="just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  <a:lvl2pPr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2pPr>
            <a:lvl3pPr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3pPr>
            <a:lvl4pPr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4pPr>
            <a:lvl5pPr>
              <a:buNone/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1645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5#目录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68811"/>
          </a:xfrm>
          <a:prstGeom prst="rect">
            <a:avLst/>
          </a:prstGeom>
        </p:spPr>
        <p:txBody>
          <a:bodyPr/>
          <a:lstStyle>
            <a:lvl1pPr marL="457017" marR="0" indent="-457017" algn="just" defTabSz="801367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fontAlgn="ctr">
              <a:buClrTx/>
              <a:buSzPct val="100000"/>
              <a:buFont typeface="Huawei Sans" panose="020C0503030203020204" pitchFamily="34" charset="0"/>
              <a:buChar char="▫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3788" lvl="1" indent="-457017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8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1001223" eaLnBrk="0" fontAlgn="ctr" hangingPunct="0">
              <a:defRPr sz="364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>
                <a:solidFill>
                  <a:srgbClr val="404040"/>
                </a:solidFill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4783178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EC310A-3496-465B-B3B3-E700BDA8494A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CDD188-B841-4F2D-B0DD-37F672EC7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56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259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xmlns="" id="{AF72FAD7-C8C3-754A-A498-D3A7EC29A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8954" y="6270652"/>
            <a:ext cx="1981542" cy="153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1000" dirty="0"/>
              <a:t>Security Level:</a:t>
            </a:r>
            <a:endParaRPr lang="en-US" altLang="zh-CN" sz="1000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089" y="5976169"/>
            <a:ext cx="2257507" cy="482533"/>
          </a:xfrm>
          <a:prstGeom prst="rect">
            <a:avLst/>
          </a:prstGeom>
        </p:spPr>
      </p:pic>
      <p:grpSp>
        <p:nvGrpSpPr>
          <p:cNvPr id="30" name="Group 87">
            <a:extLst>
              <a:ext uri="{FF2B5EF4-FFF2-40B4-BE49-F238E27FC236}">
                <a16:creationId xmlns:a16="http://schemas.microsoft.com/office/drawing/2014/main" xmlns="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1" name="矩形 13">
              <a:extLst>
                <a:ext uri="{FF2B5EF4-FFF2-40B4-BE49-F238E27FC236}">
                  <a16:creationId xmlns:a16="http://schemas.microsoft.com/office/drawing/2014/main" xmlns="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2" name="文本框 15">
              <a:extLst>
                <a:ext uri="{FF2B5EF4-FFF2-40B4-BE49-F238E27FC236}">
                  <a16:creationId xmlns:a16="http://schemas.microsoft.com/office/drawing/2014/main" xmlns="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xmlns="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xmlns="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xmlns="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xmlns="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xmlns="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矩形 13">
              <a:extLst>
                <a:ext uri="{FF2B5EF4-FFF2-40B4-BE49-F238E27FC236}">
                  <a16:creationId xmlns:a16="http://schemas.microsoft.com/office/drawing/2014/main" xmlns="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9" name="文本框 15">
              <a:extLst>
                <a:ext uri="{FF2B5EF4-FFF2-40B4-BE49-F238E27FC236}">
                  <a16:creationId xmlns:a16="http://schemas.microsoft.com/office/drawing/2014/main" xmlns="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xmlns="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xmlns="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xmlns="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xmlns="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xmlns="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5" name="矩形 13">
              <a:extLst>
                <a:ext uri="{FF2B5EF4-FFF2-40B4-BE49-F238E27FC236}">
                  <a16:creationId xmlns:a16="http://schemas.microsoft.com/office/drawing/2014/main" xmlns="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6" name="矩形 13">
              <a:extLst>
                <a:ext uri="{FF2B5EF4-FFF2-40B4-BE49-F238E27FC236}">
                  <a16:creationId xmlns:a16="http://schemas.microsoft.com/office/drawing/2014/main" xmlns="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xmlns="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48" name="矩形 13">
              <a:extLst>
                <a:ext uri="{FF2B5EF4-FFF2-40B4-BE49-F238E27FC236}">
                  <a16:creationId xmlns:a16="http://schemas.microsoft.com/office/drawing/2014/main" xmlns="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49" name="矩形 13">
              <a:extLst>
                <a:ext uri="{FF2B5EF4-FFF2-40B4-BE49-F238E27FC236}">
                  <a16:creationId xmlns:a16="http://schemas.microsoft.com/office/drawing/2014/main" xmlns="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50" name="矩形 13">
              <a:extLst>
                <a:ext uri="{FF2B5EF4-FFF2-40B4-BE49-F238E27FC236}">
                  <a16:creationId xmlns:a16="http://schemas.microsoft.com/office/drawing/2014/main" xmlns="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51" name="矩形 13">
              <a:extLst>
                <a:ext uri="{FF2B5EF4-FFF2-40B4-BE49-F238E27FC236}">
                  <a16:creationId xmlns:a16="http://schemas.microsoft.com/office/drawing/2014/main" xmlns="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2" name="矩形 13">
              <a:extLst>
                <a:ext uri="{FF2B5EF4-FFF2-40B4-BE49-F238E27FC236}">
                  <a16:creationId xmlns:a16="http://schemas.microsoft.com/office/drawing/2014/main" xmlns="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53" name="矩形 13">
              <a:extLst>
                <a:ext uri="{FF2B5EF4-FFF2-40B4-BE49-F238E27FC236}">
                  <a16:creationId xmlns:a16="http://schemas.microsoft.com/office/drawing/2014/main" xmlns="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54" name="矩形 13">
              <a:extLst>
                <a:ext uri="{FF2B5EF4-FFF2-40B4-BE49-F238E27FC236}">
                  <a16:creationId xmlns:a16="http://schemas.microsoft.com/office/drawing/2014/main" xmlns="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55" name="矩形 13">
              <a:extLst>
                <a:ext uri="{FF2B5EF4-FFF2-40B4-BE49-F238E27FC236}">
                  <a16:creationId xmlns:a16="http://schemas.microsoft.com/office/drawing/2014/main" xmlns="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56" name="矩形 13">
              <a:extLst>
                <a:ext uri="{FF2B5EF4-FFF2-40B4-BE49-F238E27FC236}">
                  <a16:creationId xmlns:a16="http://schemas.microsoft.com/office/drawing/2014/main" xmlns="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57" name="矩形 13">
              <a:extLst>
                <a:ext uri="{FF2B5EF4-FFF2-40B4-BE49-F238E27FC236}">
                  <a16:creationId xmlns:a16="http://schemas.microsoft.com/office/drawing/2014/main" xmlns="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:a16="http://schemas.microsoft.com/office/drawing/2014/main" xmlns="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59" name="矩形 13">
              <a:extLst>
                <a:ext uri="{FF2B5EF4-FFF2-40B4-BE49-F238E27FC236}">
                  <a16:creationId xmlns:a16="http://schemas.microsoft.com/office/drawing/2014/main" xmlns="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矩形 13">
              <a:extLst>
                <a:ext uri="{FF2B5EF4-FFF2-40B4-BE49-F238E27FC236}">
                  <a16:creationId xmlns:a16="http://schemas.microsoft.com/office/drawing/2014/main" xmlns="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61" name="矩形 13">
              <a:extLst>
                <a:ext uri="{FF2B5EF4-FFF2-40B4-BE49-F238E27FC236}">
                  <a16:creationId xmlns:a16="http://schemas.microsoft.com/office/drawing/2014/main" xmlns="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62" name="矩形 13">
              <a:extLst>
                <a:ext uri="{FF2B5EF4-FFF2-40B4-BE49-F238E27FC236}">
                  <a16:creationId xmlns:a16="http://schemas.microsoft.com/office/drawing/2014/main" xmlns="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63" name="矩形 13">
              <a:extLst>
                <a:ext uri="{FF2B5EF4-FFF2-40B4-BE49-F238E27FC236}">
                  <a16:creationId xmlns:a16="http://schemas.microsoft.com/office/drawing/2014/main" xmlns="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64" name="矩形 13">
              <a:extLst>
                <a:ext uri="{FF2B5EF4-FFF2-40B4-BE49-F238E27FC236}">
                  <a16:creationId xmlns:a16="http://schemas.microsoft.com/office/drawing/2014/main" xmlns="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xmlns="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xmlns="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xmlns="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xmlns="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xmlns="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xmlns="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722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81" r:id="rId2"/>
    <p:sldLayoutId id="2147483882" r:id="rId3"/>
    <p:sldLayoutId id="2147483883" r:id="rId4"/>
    <p:sldLayoutId id="2147483886" r:id="rId5"/>
    <p:sldLayoutId id="2147483887" r:id="rId6"/>
    <p:sldLayoutId id="2147483888" r:id="rId7"/>
    <p:sldLayoutId id="2147483889" r:id="rId8"/>
    <p:sldLayoutId id="2147483892" r:id="rId9"/>
    <p:sldLayoutId id="214748389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748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orient="horz" pos="572" userDrawn="1">
          <p15:clr>
            <a:srgbClr val="F26B43"/>
          </p15:clr>
        </p15:guide>
        <p15:guide id="4" orient="horz" pos="1230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">
            <a:extLst>
              <a:ext uri="{FF2B5EF4-FFF2-40B4-BE49-F238E27FC236}">
                <a16:creationId xmlns:a16="http://schemas.microsoft.com/office/drawing/2014/main" xmlns="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+mn-ea"/>
                <a:ea typeface="+mn-ea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xmlns="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baseline="0" smtClean="0">
                <a:solidFill>
                  <a:srgbClr val="1D1D1B"/>
                </a:solidFill>
                <a:latin typeface="+mn-ea"/>
                <a:ea typeface="+mn-ea"/>
                <a:cs typeface="Huawei Sans" panose="020C0503030203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baseline="0" dirty="0">
              <a:solidFill>
                <a:srgbClr val="1D1D1B"/>
              </a:solidFill>
              <a:latin typeface="+mn-ea"/>
              <a:ea typeface="+mn-ea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7" name="Group 87">
            <a:extLst>
              <a:ext uri="{FF2B5EF4-FFF2-40B4-BE49-F238E27FC236}">
                <a16:creationId xmlns:a16="http://schemas.microsoft.com/office/drawing/2014/main" xmlns="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28" name="矩形 13">
              <a:extLst>
                <a:ext uri="{FF2B5EF4-FFF2-40B4-BE49-F238E27FC236}">
                  <a16:creationId xmlns:a16="http://schemas.microsoft.com/office/drawing/2014/main" xmlns="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29" name="文本框 15">
              <a:extLst>
                <a:ext uri="{FF2B5EF4-FFF2-40B4-BE49-F238E27FC236}">
                  <a16:creationId xmlns:a16="http://schemas.microsoft.com/office/drawing/2014/main" xmlns="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0" name="矩形 13">
              <a:extLst>
                <a:ext uri="{FF2B5EF4-FFF2-40B4-BE49-F238E27FC236}">
                  <a16:creationId xmlns:a16="http://schemas.microsoft.com/office/drawing/2014/main" xmlns="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1" name="矩形 13">
              <a:extLst>
                <a:ext uri="{FF2B5EF4-FFF2-40B4-BE49-F238E27FC236}">
                  <a16:creationId xmlns:a16="http://schemas.microsoft.com/office/drawing/2014/main" xmlns="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xmlns="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xmlns="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xmlns="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xmlns="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6" name="文本框 15">
              <a:extLst>
                <a:ext uri="{FF2B5EF4-FFF2-40B4-BE49-F238E27FC236}">
                  <a16:creationId xmlns:a16="http://schemas.microsoft.com/office/drawing/2014/main" xmlns="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xmlns="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38" name="矩形 13">
              <a:extLst>
                <a:ext uri="{FF2B5EF4-FFF2-40B4-BE49-F238E27FC236}">
                  <a16:creationId xmlns:a16="http://schemas.microsoft.com/office/drawing/2014/main" xmlns="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xmlns="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xmlns="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xmlns="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xmlns="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xmlns="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xmlns="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xmlns="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xmlns="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xmlns="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xmlns="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xmlns="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xmlns="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xmlns="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xmlns="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xmlns="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xmlns="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xmlns="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xmlns="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7" name="矩形 13">
              <a:extLst>
                <a:ext uri="{FF2B5EF4-FFF2-40B4-BE49-F238E27FC236}">
                  <a16:creationId xmlns:a16="http://schemas.microsoft.com/office/drawing/2014/main" xmlns="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xmlns="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xmlns="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xmlns="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xmlns="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xmlns="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xmlns="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xmlns="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xmlns="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xmlns="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xmlns="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099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28" r:id="rId2"/>
    <p:sldLayoutId id="2147483844" r:id="rId3"/>
    <p:sldLayoutId id="2147483866" r:id="rId4"/>
    <p:sldLayoutId id="2147483846" r:id="rId5"/>
    <p:sldLayoutId id="2147483871" r:id="rId6"/>
    <p:sldLayoutId id="2147483836" r:id="rId7"/>
    <p:sldLayoutId id="2147483837" r:id="rId8"/>
    <p:sldLayoutId id="2147483838" r:id="rId9"/>
    <p:sldLayoutId id="2147483839" r:id="rId10"/>
    <p:sldLayoutId id="2147483876" r:id="rId11"/>
    <p:sldLayoutId id="2147483877" r:id="rId12"/>
  </p:sldLayoutIdLst>
  <p:timing>
    <p:tnLst>
      <p:par>
        <p:cTn id="1" dur="indefinite" restart="never" nodeType="tmRoot"/>
      </p:par>
    </p:tnLst>
  </p:timing>
  <p:txStyles>
    <p:titleStyle>
      <a:lvl1pPr algn="l" defTabSz="914034" rtl="0" eaLnBrk="1" fontAlgn="ctr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642" userDrawn="1">
          <p15:clr>
            <a:srgbClr val="F26B43"/>
          </p15:clr>
        </p15:guide>
        <p15:guide id="4" pos="7038" userDrawn="1">
          <p15:clr>
            <a:srgbClr val="F26B43"/>
          </p15:clr>
        </p15:guide>
        <p15:guide id="5" orient="horz" pos="2341" userDrawn="1">
          <p15:clr>
            <a:srgbClr val="F26B43"/>
          </p15:clr>
        </p15:guide>
        <p15:guide id="6" orient="horz" pos="3906" userDrawn="1">
          <p15:clr>
            <a:srgbClr val="F26B43"/>
          </p15:clr>
        </p15:guide>
        <p15:guide id="7" orient="horz" pos="1162" userDrawn="1">
          <p15:clr>
            <a:srgbClr val="F26B43"/>
          </p15:clr>
        </p15:guide>
        <p15:guide id="8" pos="3840" userDrawn="1">
          <p15:clr>
            <a:srgbClr val="F26B43"/>
          </p15:clr>
        </p15:guide>
        <p15:guide id="9" orient="horz" pos="731" userDrawn="1">
          <p15:clr>
            <a:srgbClr val="F26B43"/>
          </p15:clr>
        </p15:guide>
        <p15:guide id="10" orient="horz" pos="86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34131" y="457499"/>
            <a:ext cx="10726032" cy="98011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28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1484313"/>
            <a:ext cx="10728325" cy="444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xmlns="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xmlns="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baseline="0" smtClean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9" name="Group 87">
            <a:extLst>
              <a:ext uri="{FF2B5EF4-FFF2-40B4-BE49-F238E27FC236}">
                <a16:creationId xmlns:a16="http://schemas.microsoft.com/office/drawing/2014/main" xmlns="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>
              <a:extLst>
                <a:ext uri="{FF2B5EF4-FFF2-40B4-BE49-F238E27FC236}">
                  <a16:creationId xmlns:a16="http://schemas.microsoft.com/office/drawing/2014/main" xmlns="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:a16="http://schemas.microsoft.com/office/drawing/2014/main" xmlns="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xmlns="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xmlns="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xmlns="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xmlns="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xmlns="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xmlns="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:a16="http://schemas.microsoft.com/office/drawing/2014/main" xmlns="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xmlns="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xmlns="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xmlns="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xmlns="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xmlns="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xmlns="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xmlns="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xmlns="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xmlns="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xmlns="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xmlns="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xmlns="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xmlns="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xmlns="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xmlns="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xmlns="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xmlns="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xmlns="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77" name="矩形 13">
              <a:extLst>
                <a:ext uri="{FF2B5EF4-FFF2-40B4-BE49-F238E27FC236}">
                  <a16:creationId xmlns:a16="http://schemas.microsoft.com/office/drawing/2014/main" xmlns="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xmlns="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xmlns="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xmlns="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xmlns="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xmlns="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xmlns="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xmlns="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xmlns="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xmlns="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xmlns="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88" name="矩形 13">
              <a:extLst>
                <a:ext uri="{FF2B5EF4-FFF2-40B4-BE49-F238E27FC236}">
                  <a16:creationId xmlns:a16="http://schemas.microsoft.com/office/drawing/2014/main" xmlns="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89" name="矩形 13">
              <a:extLst>
                <a:ext uri="{FF2B5EF4-FFF2-40B4-BE49-F238E27FC236}">
                  <a16:creationId xmlns:a16="http://schemas.microsoft.com/office/drawing/2014/main" xmlns="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90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69" r:id="rId2"/>
    <p:sldLayoutId id="2147483862" r:id="rId3"/>
    <p:sldLayoutId id="2147483870" r:id="rId4"/>
    <p:sldLayoutId id="2147483863" r:id="rId5"/>
  </p:sldLayoutIdLst>
  <p:timing>
    <p:tnLst>
      <p:par>
        <p:cTn id="1" dur="indefinite" restart="never" nodeType="tmRoot"/>
      </p:par>
    </p:tnLst>
  </p:timing>
  <p:txStyles>
    <p:titleStyle>
      <a:lvl1pPr algn="l" defTabSz="914034" rtl="0" eaLnBrk="1" fontAlgn="base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7219">
          <p15:clr>
            <a:srgbClr val="F26B43"/>
          </p15:clr>
        </p15:guide>
        <p15:guide id="3" orient="horz" pos="278" userDrawn="1">
          <p15:clr>
            <a:srgbClr val="F26B43"/>
          </p15:clr>
        </p15:guide>
        <p15:guide id="4" orient="horz" pos="3906">
          <p15:clr>
            <a:srgbClr val="F26B43"/>
          </p15:clr>
        </p15:guide>
        <p15:guide id="6" pos="3840">
          <p15:clr>
            <a:srgbClr val="F26B43"/>
          </p15:clr>
        </p15:guide>
        <p15:guide id="7" pos="461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87">
            <a:extLst>
              <a:ext uri="{FF2B5EF4-FFF2-40B4-BE49-F238E27FC236}">
                <a16:creationId xmlns:a16="http://schemas.microsoft.com/office/drawing/2014/main" xmlns="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>
              <a:extLst>
                <a:ext uri="{FF2B5EF4-FFF2-40B4-BE49-F238E27FC236}">
                  <a16:creationId xmlns:a16="http://schemas.microsoft.com/office/drawing/2014/main" xmlns="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:a16="http://schemas.microsoft.com/office/drawing/2014/main" xmlns="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xmlns="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xmlns="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xmlns="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xmlns="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xmlns="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xmlns="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:a16="http://schemas.microsoft.com/office/drawing/2014/main" xmlns="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xmlns="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xmlns="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xmlns="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xmlns="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xmlns="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xmlns="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5" name="矩形 13">
              <a:extLst>
                <a:ext uri="{FF2B5EF4-FFF2-40B4-BE49-F238E27FC236}">
                  <a16:creationId xmlns:a16="http://schemas.microsoft.com/office/drawing/2014/main" xmlns="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6" name="矩形 13">
              <a:extLst>
                <a:ext uri="{FF2B5EF4-FFF2-40B4-BE49-F238E27FC236}">
                  <a16:creationId xmlns:a16="http://schemas.microsoft.com/office/drawing/2014/main" xmlns="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xmlns="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48" name="矩形 13">
              <a:extLst>
                <a:ext uri="{FF2B5EF4-FFF2-40B4-BE49-F238E27FC236}">
                  <a16:creationId xmlns:a16="http://schemas.microsoft.com/office/drawing/2014/main" xmlns="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49" name="矩形 13">
              <a:extLst>
                <a:ext uri="{FF2B5EF4-FFF2-40B4-BE49-F238E27FC236}">
                  <a16:creationId xmlns:a16="http://schemas.microsoft.com/office/drawing/2014/main" xmlns="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50" name="矩形 13">
              <a:extLst>
                <a:ext uri="{FF2B5EF4-FFF2-40B4-BE49-F238E27FC236}">
                  <a16:creationId xmlns:a16="http://schemas.microsoft.com/office/drawing/2014/main" xmlns="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矩形 13">
              <a:extLst>
                <a:ext uri="{FF2B5EF4-FFF2-40B4-BE49-F238E27FC236}">
                  <a16:creationId xmlns:a16="http://schemas.microsoft.com/office/drawing/2014/main" xmlns="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52" name="矩形 13">
              <a:extLst>
                <a:ext uri="{FF2B5EF4-FFF2-40B4-BE49-F238E27FC236}">
                  <a16:creationId xmlns:a16="http://schemas.microsoft.com/office/drawing/2014/main" xmlns="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53" name="矩形 13">
              <a:extLst>
                <a:ext uri="{FF2B5EF4-FFF2-40B4-BE49-F238E27FC236}">
                  <a16:creationId xmlns:a16="http://schemas.microsoft.com/office/drawing/2014/main" xmlns="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54" name="矩形 13">
              <a:extLst>
                <a:ext uri="{FF2B5EF4-FFF2-40B4-BE49-F238E27FC236}">
                  <a16:creationId xmlns:a16="http://schemas.microsoft.com/office/drawing/2014/main" xmlns="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55" name="矩形 13">
              <a:extLst>
                <a:ext uri="{FF2B5EF4-FFF2-40B4-BE49-F238E27FC236}">
                  <a16:creationId xmlns:a16="http://schemas.microsoft.com/office/drawing/2014/main" xmlns="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56" name="矩形 13">
              <a:extLst>
                <a:ext uri="{FF2B5EF4-FFF2-40B4-BE49-F238E27FC236}">
                  <a16:creationId xmlns:a16="http://schemas.microsoft.com/office/drawing/2014/main" xmlns="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57" name="矩形 13">
              <a:extLst>
                <a:ext uri="{FF2B5EF4-FFF2-40B4-BE49-F238E27FC236}">
                  <a16:creationId xmlns:a16="http://schemas.microsoft.com/office/drawing/2014/main" xmlns="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:a16="http://schemas.microsoft.com/office/drawing/2014/main" xmlns="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矩形 13">
              <a:extLst>
                <a:ext uri="{FF2B5EF4-FFF2-40B4-BE49-F238E27FC236}">
                  <a16:creationId xmlns:a16="http://schemas.microsoft.com/office/drawing/2014/main" xmlns="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60" name="矩形 13">
              <a:extLst>
                <a:ext uri="{FF2B5EF4-FFF2-40B4-BE49-F238E27FC236}">
                  <a16:creationId xmlns:a16="http://schemas.microsoft.com/office/drawing/2014/main" xmlns="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61" name="矩形 13">
              <a:extLst>
                <a:ext uri="{FF2B5EF4-FFF2-40B4-BE49-F238E27FC236}">
                  <a16:creationId xmlns:a16="http://schemas.microsoft.com/office/drawing/2014/main" xmlns="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62" name="矩形 13">
              <a:extLst>
                <a:ext uri="{FF2B5EF4-FFF2-40B4-BE49-F238E27FC236}">
                  <a16:creationId xmlns:a16="http://schemas.microsoft.com/office/drawing/2014/main" xmlns="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63" name="矩形 13">
              <a:extLst>
                <a:ext uri="{FF2B5EF4-FFF2-40B4-BE49-F238E27FC236}">
                  <a16:creationId xmlns:a16="http://schemas.microsoft.com/office/drawing/2014/main" xmlns="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64" name="矩形 13">
              <a:extLst>
                <a:ext uri="{FF2B5EF4-FFF2-40B4-BE49-F238E27FC236}">
                  <a16:creationId xmlns:a16="http://schemas.microsoft.com/office/drawing/2014/main" xmlns="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xmlns="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xmlns="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xmlns="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xmlns="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xmlns="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sp>
        <p:nvSpPr>
          <p:cNvPr id="70" name="Title Placeholder 1">
            <a:extLst>
              <a:ext uri="{FF2B5EF4-FFF2-40B4-BE49-F238E27FC236}">
                <a16:creationId xmlns:a16="http://schemas.microsoft.com/office/drawing/2014/main" xmlns="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1" name="Text Placeholder 1">
            <a:extLst>
              <a:ext uri="{FF2B5EF4-FFF2-40B4-BE49-F238E27FC236}">
                <a16:creationId xmlns:a16="http://schemas.microsoft.com/office/drawing/2014/main" xmlns="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 smtClean="0">
                <a:solidFill>
                  <a:srgbClr val="1D1D1B"/>
                </a:solidFill>
                <a:latin typeface="+mj-lt"/>
              </a:rPr>
              <a:t>Copyright©2020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72" name="Subtitle 6">
            <a:extLst>
              <a:ext uri="{FF2B5EF4-FFF2-40B4-BE49-F238E27FC236}">
                <a16:creationId xmlns:a16="http://schemas.microsoft.com/office/drawing/2014/main" xmlns="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3" name="Subtitle 6">
            <a:extLst>
              <a:ext uri="{FF2B5EF4-FFF2-40B4-BE49-F238E27FC236}">
                <a16:creationId xmlns:a16="http://schemas.microsoft.com/office/drawing/2014/main" xmlns="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  <p:pic>
        <p:nvPicPr>
          <p:cNvPr id="74" name="图片 7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497" y="5251150"/>
            <a:ext cx="1869596" cy="3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323" rtl="0" eaLnBrk="1" latinLnBrk="0" hangingPunct="1">
        <a:lnSpc>
          <a:spcPct val="90000"/>
        </a:lnSpc>
        <a:spcBef>
          <a:spcPct val="0"/>
        </a:spcBef>
        <a:buNone/>
        <a:defRPr sz="4998" b="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Huawei Sans" panose="020C0503030203020204" pitchFamily="34" charset="0"/>
        </a:defRPr>
      </a:lvl1pPr>
    </p:titleStyle>
    <p:bodyStyle>
      <a:lvl1pPr marL="0" indent="0" algn="l" defTabSz="1187323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None/>
        <a:defRPr sz="1818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662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3265140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858802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45246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5046125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1pPr>
      <a:lvl2pPr marL="593662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2968309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561971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155634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4749295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61" userDrawn="1">
          <p15:clr>
            <a:srgbClr val="F26B43"/>
          </p15:clr>
        </p15:guide>
        <p15:guide id="4" pos="71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1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6.jpe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7.jpeg"/><Relationship Id="rId11" Type="http://schemas.openxmlformats.org/officeDocument/2006/relationships/image" Target="../media/image33.png"/><Relationship Id="rId5" Type="http://schemas.openxmlformats.org/officeDocument/2006/relationships/image" Target="../media/image28.png"/><Relationship Id="rId10" Type="http://schemas.openxmlformats.org/officeDocument/2006/relationships/image" Target="../media/image32.png"/><Relationship Id="rId4" Type="http://schemas.openxmlformats.org/officeDocument/2006/relationships/image" Target="../media/image27.jpeg"/><Relationship Id="rId9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jpe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49.jpe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jpe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0.png"/><Relationship Id="rId3" Type="http://schemas.openxmlformats.org/officeDocument/2006/relationships/image" Target="../media/image62.png"/><Relationship Id="rId7" Type="http://schemas.openxmlformats.org/officeDocument/2006/relationships/image" Target="../media/image65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64.png"/><Relationship Id="rId11" Type="http://schemas.openxmlformats.org/officeDocument/2006/relationships/image" Target="../media/image68.png"/><Relationship Id="rId5" Type="http://schemas.microsoft.com/office/2007/relationships/hdphoto" Target="../media/hdphoto2.wdp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4" Type="http://schemas.openxmlformats.org/officeDocument/2006/relationships/image" Target="../media/image63.png"/><Relationship Id="rId9" Type="http://schemas.microsoft.com/office/2007/relationships/hdphoto" Target="../media/hdphoto3.wdp"/><Relationship Id="rId14" Type="http://schemas.openxmlformats.org/officeDocument/2006/relationships/image" Target="../media/image7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jpeg"/><Relationship Id="rId3" Type="http://schemas.openxmlformats.org/officeDocument/2006/relationships/image" Target="../media/image74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6.xml"/><Relationship Id="rId6" Type="http://schemas.microsoft.com/office/2007/relationships/hdphoto" Target="../media/hdphoto5.wdp"/><Relationship Id="rId5" Type="http://schemas.openxmlformats.org/officeDocument/2006/relationships/image" Target="../media/image75.png"/><Relationship Id="rId4" Type="http://schemas.microsoft.com/office/2007/relationships/hdphoto" Target="../media/hdphoto4.wdp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81.jpeg"/><Relationship Id="rId5" Type="http://schemas.openxmlformats.org/officeDocument/2006/relationships/image" Target="../media/image80.png"/><Relationship Id="rId4" Type="http://schemas.openxmlformats.org/officeDocument/2006/relationships/image" Target="../media/image79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microsoft.com/office/2007/relationships/hdphoto" Target="../media/hdphoto10.wdp"/><Relationship Id="rId18" Type="http://schemas.openxmlformats.org/officeDocument/2006/relationships/image" Target="../media/image71.png"/><Relationship Id="rId3" Type="http://schemas.openxmlformats.org/officeDocument/2006/relationships/image" Target="../media/image84.png"/><Relationship Id="rId21" Type="http://schemas.openxmlformats.org/officeDocument/2006/relationships/image" Target="../media/image73.png"/><Relationship Id="rId7" Type="http://schemas.openxmlformats.org/officeDocument/2006/relationships/image" Target="../media/image86.png"/><Relationship Id="rId12" Type="http://schemas.openxmlformats.org/officeDocument/2006/relationships/image" Target="../media/image89.png"/><Relationship Id="rId17" Type="http://schemas.microsoft.com/office/2007/relationships/hdphoto" Target="../media/hdphoto12.wdp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91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26.xml"/><Relationship Id="rId6" Type="http://schemas.microsoft.com/office/2007/relationships/hdphoto" Target="../media/hdphoto7.wdp"/><Relationship Id="rId11" Type="http://schemas.microsoft.com/office/2007/relationships/hdphoto" Target="../media/hdphoto9.wdp"/><Relationship Id="rId24" Type="http://schemas.openxmlformats.org/officeDocument/2006/relationships/image" Target="../media/image95.png"/><Relationship Id="rId5" Type="http://schemas.openxmlformats.org/officeDocument/2006/relationships/image" Target="../media/image85.png"/><Relationship Id="rId15" Type="http://schemas.microsoft.com/office/2007/relationships/hdphoto" Target="../media/hdphoto11.wdp"/><Relationship Id="rId23" Type="http://schemas.openxmlformats.org/officeDocument/2006/relationships/image" Target="../media/image94.png"/><Relationship Id="rId10" Type="http://schemas.openxmlformats.org/officeDocument/2006/relationships/image" Target="../media/image88.png"/><Relationship Id="rId19" Type="http://schemas.openxmlformats.org/officeDocument/2006/relationships/image" Target="../media/image72.png"/><Relationship Id="rId4" Type="http://schemas.microsoft.com/office/2007/relationships/hdphoto" Target="../media/hdphoto6.wdp"/><Relationship Id="rId9" Type="http://schemas.microsoft.com/office/2007/relationships/hdphoto" Target="../media/hdphoto8.wdp"/><Relationship Id="rId14" Type="http://schemas.openxmlformats.org/officeDocument/2006/relationships/image" Target="../media/image90.png"/><Relationship Id="rId22" Type="http://schemas.openxmlformats.org/officeDocument/2006/relationships/image" Target="../media/image9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IPIoT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3844032" y="1986796"/>
            <a:ext cx="2400507" cy="504887"/>
          </a:xfrm>
        </p:spPr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HCIP-IoT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NA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V2.5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ea typeface="+mn-ea"/>
              </a:rPr>
              <a:t>唐妍</a:t>
            </a:r>
            <a:r>
              <a:rPr lang="en-US" altLang="zh-CN" smtClean="0">
                <a:latin typeface="+mn-lt"/>
                <a:ea typeface="+mn-ea"/>
              </a:rPr>
              <a:t>/tWX585717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2020.05.01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</a:rPr>
              <a:t>石嘉欣</a:t>
            </a:r>
            <a:r>
              <a:rPr lang="en-US" altLang="zh-CN">
                <a:latin typeface="+mn-lt"/>
                <a:ea typeface="+mn-ea"/>
              </a:rPr>
              <a:t>/s00417407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7"/>
          </p:nvPr>
        </p:nvSpPr>
        <p:spPr>
          <a:xfrm>
            <a:off x="6065045" y="4561079"/>
            <a:ext cx="3023155" cy="468052"/>
          </a:xfrm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970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32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ea typeface="+mn-ea"/>
              </a:rPr>
              <a:t>NB-</a:t>
            </a:r>
            <a:r>
              <a:rPr lang="en-US" altLang="zh-CN" dirty="0" err="1" smtClean="0">
                <a:latin typeface="+mn-lt"/>
                <a:ea typeface="+mn-ea"/>
              </a:rPr>
              <a:t>IoT</a:t>
            </a:r>
            <a:r>
              <a:rPr lang="zh-CN" altLang="en-US" dirty="0" smtClean="0">
                <a:latin typeface="+mn-lt"/>
                <a:ea typeface="+mn-ea"/>
              </a:rPr>
              <a:t>技术优势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6510600" y="1260415"/>
            <a:ext cx="4680000" cy="4680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normalizeH="0" baseline="0" dirty="0" smtClean="0">
                <a:solidFill>
                  <a:schemeClr val="bg1"/>
                </a:solidFill>
              </a:rPr>
              <a:t>NB-</a:t>
            </a:r>
            <a:r>
              <a:rPr kumimoji="0" lang="en-US" altLang="zh-CN" sz="1600" i="0" u="none" strike="noStrike" normalizeH="0" baseline="0" dirty="0" err="1" smtClean="0">
                <a:solidFill>
                  <a:schemeClr val="bg1"/>
                </a:solidFill>
              </a:rPr>
              <a:t>IoT</a:t>
            </a:r>
            <a:r>
              <a:rPr kumimoji="0" lang="zh-CN" altLang="en-US" sz="1600" i="0" u="none" strike="noStrike" normalizeH="0" baseline="0" dirty="0" smtClean="0">
                <a:solidFill>
                  <a:schemeClr val="bg1"/>
                </a:solidFill>
              </a:rPr>
              <a:t>相对短距通信、私有技术优势明显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08063" y="1260414"/>
            <a:ext cx="5047878" cy="4890843"/>
            <a:chOff x="615599" y="1257867"/>
            <a:chExt cx="5437252" cy="4426306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703448" y="2397857"/>
              <a:ext cx="1644353" cy="1692188"/>
            </a:xfrm>
            <a:prstGeom prst="round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" name="圆角矩形 5"/>
            <p:cNvSpPr/>
            <p:nvPr/>
          </p:nvSpPr>
          <p:spPr bwMode="auto">
            <a:xfrm>
              <a:off x="1011854" y="1257867"/>
              <a:ext cx="5040997" cy="423714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dirty="0" smtClean="0">
                  <a:solidFill>
                    <a:schemeClr val="bg1"/>
                  </a:solidFill>
                </a:rPr>
                <a:t>不同无线物联网接入技术对比</a:t>
              </a:r>
              <a:endParaRPr kumimoji="0" lang="zh-CN" altLang="en-US" sz="1600" i="0" u="none" strike="noStrike" normalizeH="0" baseline="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 bwMode="auto">
            <a:xfrm flipV="1">
              <a:off x="1703512" y="1952836"/>
              <a:ext cx="0" cy="33296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>
              <a:off x="1703512" y="5282512"/>
              <a:ext cx="432048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圆角矩形 16"/>
            <p:cNvSpPr/>
            <p:nvPr/>
          </p:nvSpPr>
          <p:spPr bwMode="auto">
            <a:xfrm>
              <a:off x="1891418" y="3426831"/>
              <a:ext cx="1764196" cy="1692188"/>
            </a:xfrm>
            <a:prstGeom prst="round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8" name="文本框 17"/>
            <p:cNvSpPr txBox="1"/>
            <p:nvPr/>
          </p:nvSpPr>
          <p:spPr bwMode="auto">
            <a:xfrm>
              <a:off x="2024398" y="3890945"/>
              <a:ext cx="1505203" cy="9158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</a:rPr>
                <a:t>Bluetooth</a:t>
              </a:r>
            </a:p>
            <a:p>
              <a:r>
                <a:rPr lang="en-US" altLang="zh-CN" sz="2000" dirty="0" err="1" smtClean="0">
                  <a:solidFill>
                    <a:schemeClr val="bg1"/>
                  </a:solidFill>
                </a:rPr>
                <a:t>ZigBee</a:t>
              </a:r>
              <a:endParaRPr lang="en-US" altLang="zh-CN" sz="2000" dirty="0" smtClean="0">
                <a:solidFill>
                  <a:schemeClr val="bg1"/>
                </a:solidFill>
              </a:endParaRPr>
            </a:p>
            <a:p>
              <a:r>
                <a:rPr lang="en-US" altLang="zh-CN" sz="2000" dirty="0" smtClean="0">
                  <a:solidFill>
                    <a:schemeClr val="bg1"/>
                  </a:solidFill>
                </a:rPr>
                <a:t>(</a:t>
              </a:r>
              <a:r>
                <a:rPr lang="zh-CN" altLang="en-US" sz="2000" dirty="0" smtClean="0">
                  <a:solidFill>
                    <a:schemeClr val="bg1"/>
                  </a:solidFill>
                </a:rPr>
                <a:t>短距低速</a:t>
              </a:r>
              <a:r>
                <a:rPr lang="en-US" altLang="zh-CN" sz="2000" dirty="0" smtClean="0">
                  <a:solidFill>
                    <a:schemeClr val="bg1"/>
                  </a:solidFill>
                </a:rPr>
                <a:t>)</a:t>
              </a:r>
              <a:endParaRPr lang="zh-CN" altLang="en-US" sz="2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2073777" y="2414547"/>
              <a:ext cx="1404156" cy="1269872"/>
            </a:xfrm>
            <a:prstGeom prst="roundRect">
              <a:avLst/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" name="文本框 19"/>
            <p:cNvSpPr txBox="1"/>
            <p:nvPr/>
          </p:nvSpPr>
          <p:spPr bwMode="auto">
            <a:xfrm>
              <a:off x="2037773" y="2676828"/>
              <a:ext cx="1440160" cy="6373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sz="2000" dirty="0" err="1" smtClean="0">
                  <a:solidFill>
                    <a:schemeClr val="bg1"/>
                  </a:solidFill>
                </a:rPr>
                <a:t>WiFi</a:t>
              </a:r>
              <a:endParaRPr lang="en-US" altLang="zh-CN" sz="20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</a:rPr>
                <a:t>(</a:t>
              </a:r>
              <a:r>
                <a:rPr lang="zh-CN" altLang="en-US" sz="2000" dirty="0" smtClean="0">
                  <a:solidFill>
                    <a:schemeClr val="bg1"/>
                  </a:solidFill>
                </a:rPr>
                <a:t>短距</a:t>
              </a:r>
              <a:r>
                <a:rPr lang="zh-CN" altLang="en-US" sz="2000" dirty="0">
                  <a:solidFill>
                    <a:schemeClr val="bg1"/>
                  </a:solidFill>
                </a:rPr>
                <a:t>宽带</a:t>
              </a:r>
              <a:r>
                <a:rPr lang="en-US" altLang="zh-CN" sz="2000" dirty="0" smtClean="0">
                  <a:solidFill>
                    <a:schemeClr val="bg1"/>
                  </a:solidFill>
                </a:rPr>
                <a:t>)</a:t>
              </a:r>
              <a:endParaRPr lang="zh-CN" altLang="en-US" sz="2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3703785" y="3387294"/>
              <a:ext cx="1650729" cy="1045546"/>
            </a:xfrm>
            <a:prstGeom prst="round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511597" y="3930193"/>
              <a:ext cx="1980221" cy="1168700"/>
            </a:xfrm>
            <a:prstGeom prst="roundRect">
              <a:avLst/>
            </a:prstGeom>
            <a:solidFill>
              <a:srgbClr val="FF6600"/>
            </a:solidFill>
            <a:ln w="952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" name="文本框 22"/>
            <p:cNvSpPr txBox="1"/>
            <p:nvPr/>
          </p:nvSpPr>
          <p:spPr bwMode="auto">
            <a:xfrm>
              <a:off x="3781628" y="4208524"/>
              <a:ext cx="1440160" cy="6373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</a:rPr>
                <a:t>LPWA</a:t>
              </a:r>
            </a:p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</a:rPr>
                <a:t>(</a:t>
              </a:r>
              <a:r>
                <a:rPr lang="zh-CN" altLang="en-US" sz="2000" dirty="0" smtClean="0">
                  <a:solidFill>
                    <a:schemeClr val="bg1"/>
                  </a:solidFill>
                </a:rPr>
                <a:t>长距低速</a:t>
              </a:r>
              <a:r>
                <a:rPr lang="en-US" altLang="zh-CN" sz="2000" dirty="0" smtClean="0">
                  <a:solidFill>
                    <a:schemeClr val="bg1"/>
                  </a:solidFill>
                </a:rPr>
                <a:t>)</a:t>
              </a:r>
              <a:endParaRPr lang="zh-CN" altLang="en-US" sz="2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 bwMode="auto">
            <a:xfrm>
              <a:off x="3781628" y="3547575"/>
              <a:ext cx="1440160" cy="35878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</a:rPr>
                <a:t>GSM</a:t>
              </a:r>
            </a:p>
          </p:txBody>
        </p:sp>
        <p:sp>
          <p:nvSpPr>
            <p:cNvPr id="27" name="文本框 26"/>
            <p:cNvSpPr txBox="1"/>
            <p:nvPr/>
          </p:nvSpPr>
          <p:spPr bwMode="auto">
            <a:xfrm>
              <a:off x="3747958" y="2772721"/>
              <a:ext cx="1573222" cy="35878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</a:rPr>
                <a:t>UMTS/LTE</a:t>
              </a:r>
            </a:p>
          </p:txBody>
        </p:sp>
        <p:sp>
          <p:nvSpPr>
            <p:cNvPr id="29" name="文本框 28"/>
            <p:cNvSpPr txBox="1"/>
            <p:nvPr/>
          </p:nvSpPr>
          <p:spPr bwMode="auto">
            <a:xfrm>
              <a:off x="624554" y="2552907"/>
              <a:ext cx="1187703" cy="2753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b="1" smtClean="0"/>
                <a:t>100Mbps</a:t>
              </a:r>
              <a:endParaRPr lang="zh-CN" altLang="en-US" sz="1400" b="1" dirty="0" smtClean="0"/>
            </a:p>
          </p:txBody>
        </p:sp>
        <p:sp>
          <p:nvSpPr>
            <p:cNvPr id="30" name="文本框 29"/>
            <p:cNvSpPr txBox="1"/>
            <p:nvPr/>
          </p:nvSpPr>
          <p:spPr bwMode="auto">
            <a:xfrm>
              <a:off x="615599" y="3848931"/>
              <a:ext cx="1037304" cy="27521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b="1" smtClean="0"/>
                <a:t>100kbps</a:t>
              </a:r>
              <a:endParaRPr lang="zh-CN" altLang="en-US" sz="1400" b="1" dirty="0" smtClean="0"/>
            </a:p>
          </p:txBody>
        </p:sp>
        <p:sp>
          <p:nvSpPr>
            <p:cNvPr id="31" name="文本框 30"/>
            <p:cNvSpPr txBox="1"/>
            <p:nvPr/>
          </p:nvSpPr>
          <p:spPr bwMode="auto">
            <a:xfrm>
              <a:off x="616517" y="5144902"/>
              <a:ext cx="1037304" cy="27521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b="1" smtClean="0"/>
                <a:t>100bps</a:t>
              </a:r>
              <a:endParaRPr lang="zh-CN" altLang="en-US" sz="1400" b="1" dirty="0" smtClean="0"/>
            </a:p>
          </p:txBody>
        </p:sp>
        <p:sp>
          <p:nvSpPr>
            <p:cNvPr id="32" name="文本框 31"/>
            <p:cNvSpPr txBox="1"/>
            <p:nvPr/>
          </p:nvSpPr>
          <p:spPr bwMode="auto">
            <a:xfrm>
              <a:off x="1948878" y="5408954"/>
              <a:ext cx="594066" cy="27521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b="1" dirty="0" smtClean="0"/>
                <a:t>1m</a:t>
              </a:r>
              <a:endParaRPr lang="zh-CN" altLang="en-US" sz="1400" b="1" dirty="0" smtClean="0"/>
            </a:p>
          </p:txBody>
        </p:sp>
        <p:sp>
          <p:nvSpPr>
            <p:cNvPr id="33" name="文本框 32"/>
            <p:cNvSpPr txBox="1"/>
            <p:nvPr/>
          </p:nvSpPr>
          <p:spPr bwMode="auto">
            <a:xfrm>
              <a:off x="3309074" y="5407908"/>
              <a:ext cx="809083" cy="2753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b="1" dirty="0" smtClean="0"/>
                <a:t>100m</a:t>
              </a:r>
              <a:endParaRPr lang="zh-CN" altLang="en-US" sz="1400" b="1" dirty="0" smtClean="0"/>
            </a:p>
          </p:txBody>
        </p:sp>
        <p:sp>
          <p:nvSpPr>
            <p:cNvPr id="34" name="文本框 33"/>
            <p:cNvSpPr txBox="1"/>
            <p:nvPr/>
          </p:nvSpPr>
          <p:spPr bwMode="auto">
            <a:xfrm>
              <a:off x="4912735" y="5407961"/>
              <a:ext cx="870132" cy="27521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b="1" dirty="0" smtClean="0"/>
                <a:t>10km</a:t>
              </a:r>
              <a:endParaRPr lang="zh-CN" altLang="en-US" sz="1400" b="1" dirty="0" smtClean="0"/>
            </a:p>
          </p:txBody>
        </p:sp>
      </p:grp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001384"/>
              </p:ext>
            </p:extLst>
          </p:nvPr>
        </p:nvGraphicFramePr>
        <p:xfrm>
          <a:off x="6168007" y="2744924"/>
          <a:ext cx="5256585" cy="1884884"/>
        </p:xfrm>
        <a:graphic>
          <a:graphicData uri="http://schemas.openxmlformats.org/drawingml/2006/table">
            <a:tbl>
              <a:tblPr firstRow="1" bandRow="1"/>
              <a:tblGrid>
                <a:gridCol w="955743"/>
                <a:gridCol w="1126411"/>
                <a:gridCol w="3174431"/>
              </a:tblGrid>
              <a:tr h="293752"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技术制式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1905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14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/>
                        <a:t>国际标准</a:t>
                      </a:r>
                      <a:endParaRPr lang="zh-CN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NB-</a:t>
                      </a:r>
                      <a:r>
                        <a:rPr lang="en-US" altLang="zh-CN" sz="1500" dirty="0" err="1" smtClean="0"/>
                        <a:t>IoT</a:t>
                      </a:r>
                      <a:endParaRPr lang="zh-CN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dirty="0" smtClean="0"/>
                        <a:t>可与现蜂窝网融合演进的低成本电信级高可靠、高安全性广域物联网技术</a:t>
                      </a:r>
                      <a:endParaRPr lang="zh-CN" altLang="en-US" sz="1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10913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/>
                        <a:t>私有技术</a:t>
                      </a:r>
                      <a:endParaRPr lang="zh-CN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err="1" smtClean="0"/>
                        <a:t>LoRa</a:t>
                      </a:r>
                      <a:endParaRPr lang="zh-CN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dirty="0" smtClean="0"/>
                        <a:t>需独立建网、无执照波段的高风险局域网物联技术</a:t>
                      </a:r>
                      <a:endParaRPr lang="zh-CN" altLang="en-US" sz="1300" dirty="0"/>
                    </a:p>
                  </a:txBody>
                  <a:tcPr/>
                </a:tc>
              </a:tr>
              <a:tr h="51685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err="1" smtClean="0"/>
                        <a:t>Sigfox</a:t>
                      </a:r>
                      <a:endParaRPr lang="zh-CN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dirty="0" smtClean="0"/>
                        <a:t>不适配国内无执照波段、由</a:t>
                      </a:r>
                      <a:r>
                        <a:rPr lang="en-US" altLang="zh-CN" sz="1300" dirty="0" err="1" smtClean="0"/>
                        <a:t>Sigfox</a:t>
                      </a:r>
                      <a:r>
                        <a:rPr lang="zh-CN" altLang="en-US" sz="1300" dirty="0" smtClean="0"/>
                        <a:t>建网与运营商合作的高成本高风险的物联网技术</a:t>
                      </a:r>
                      <a:endParaRPr lang="zh-CN" altLang="en-US" sz="13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82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占位符 113"/>
          <p:cNvSpPr txBox="1">
            <a:spLocks/>
          </p:cNvSpPr>
          <p:nvPr/>
        </p:nvSpPr>
        <p:spPr>
          <a:xfrm>
            <a:off x="911424" y="1233487"/>
            <a:ext cx="10561439" cy="5148263"/>
          </a:xfrm>
          <a:prstGeom prst="rect">
            <a:avLst/>
          </a:prstGeom>
        </p:spPr>
        <p:txBody>
          <a:bodyPr/>
          <a:lstStyle>
            <a:lvl1pPr marL="301625" indent="-301625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4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438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1813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0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2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4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6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endParaRPr lang="en-US" altLang="zh-CN" kern="0" dirty="0" smtClean="0"/>
          </a:p>
          <a:p>
            <a:endParaRPr lang="en-US" altLang="zh-CN" kern="0" dirty="0" smtClean="0"/>
          </a:p>
          <a:p>
            <a:endParaRPr lang="en-US" altLang="zh-CN" kern="0" dirty="0" smtClean="0"/>
          </a:p>
          <a:p>
            <a:endParaRPr lang="en-US" altLang="zh-CN" kern="0" dirty="0" smtClean="0"/>
          </a:p>
          <a:p>
            <a:endParaRPr lang="en-US" altLang="zh-CN" kern="0" dirty="0" smtClean="0"/>
          </a:p>
          <a:p>
            <a:endParaRPr lang="en-US" altLang="zh-CN" kern="0" dirty="0" smtClean="0"/>
          </a:p>
          <a:p>
            <a:endParaRPr lang="en-US" altLang="zh-CN" kern="0" dirty="0" smtClean="0"/>
          </a:p>
          <a:p>
            <a:pPr marL="0" indent="0">
              <a:buNone/>
            </a:pPr>
            <a:endParaRPr lang="en-US" altLang="zh-CN" kern="0" dirty="0"/>
          </a:p>
          <a:p>
            <a:r>
              <a:rPr lang="zh-CN" altLang="en-US" kern="0" dirty="0" smtClean="0"/>
              <a:t>华为为</a:t>
            </a:r>
            <a:r>
              <a:rPr lang="en-US" altLang="zh-CN" kern="0" dirty="0" smtClean="0"/>
              <a:t>NB-</a:t>
            </a:r>
            <a:r>
              <a:rPr lang="en-US" altLang="zh-CN" kern="0" dirty="0" err="1" smtClean="0"/>
              <a:t>IoT</a:t>
            </a:r>
            <a:r>
              <a:rPr lang="zh-CN" altLang="en-US" kern="0" dirty="0" smtClean="0"/>
              <a:t>标准贡献了</a:t>
            </a:r>
            <a:r>
              <a:rPr lang="en-US" altLang="zh-CN" kern="0" dirty="0" smtClean="0"/>
              <a:t>1008</a:t>
            </a:r>
            <a:r>
              <a:rPr lang="zh-CN" altLang="en-US" kern="0" dirty="0" smtClean="0"/>
              <a:t>篇提案，其中通过</a:t>
            </a:r>
            <a:r>
              <a:rPr lang="en-US" altLang="zh-CN" kern="0" dirty="0" smtClean="0"/>
              <a:t>208</a:t>
            </a:r>
            <a:r>
              <a:rPr lang="zh-CN" altLang="en-US" kern="0" dirty="0" smtClean="0"/>
              <a:t>项，位居全球第一。</a:t>
            </a:r>
          </a:p>
          <a:p>
            <a:endParaRPr lang="zh-CN" altLang="en-US" kern="0" dirty="0"/>
          </a:p>
        </p:txBody>
      </p:sp>
      <p:sp>
        <p:nvSpPr>
          <p:cNvPr id="3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NB-</a:t>
            </a:r>
            <a:r>
              <a:rPr lang="en-US" altLang="zh-CN" dirty="0" err="1" smtClean="0"/>
              <a:t>IoT</a:t>
            </a:r>
            <a:r>
              <a:rPr lang="zh-CN" altLang="en-US" dirty="0" smtClean="0"/>
              <a:t>标准演进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803505" y="1664804"/>
            <a:ext cx="10727585" cy="3433491"/>
            <a:chOff x="803505" y="1360057"/>
            <a:chExt cx="10727585" cy="3433491"/>
          </a:xfrm>
        </p:grpSpPr>
        <p:cxnSp>
          <p:nvCxnSpPr>
            <p:cNvPr id="32" name="直接箭头连接符 31"/>
            <p:cNvCxnSpPr/>
            <p:nvPr/>
          </p:nvCxnSpPr>
          <p:spPr>
            <a:xfrm>
              <a:off x="1095793" y="3421101"/>
              <a:ext cx="10377070" cy="1767"/>
            </a:xfrm>
            <a:prstGeom prst="straightConnector1">
              <a:avLst/>
            </a:prstGeom>
            <a:ln w="57150">
              <a:gradFill flip="none" rotWithShape="1">
                <a:gsLst>
                  <a:gs pos="0">
                    <a:srgbClr val="009900"/>
                  </a:gs>
                  <a:gs pos="54000">
                    <a:schemeClr val="accent3">
                      <a:lumMod val="60000"/>
                      <a:lumOff val="40000"/>
                    </a:schemeClr>
                  </a:gs>
                  <a:gs pos="100000">
                    <a:srgbClr val="FF0000"/>
                  </a:gs>
                </a:gsLst>
                <a:lin ang="0" scaled="1"/>
                <a:tileRect/>
              </a:gra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 bwMode="auto">
            <a:xfrm>
              <a:off x="2182935" y="3223232"/>
              <a:ext cx="360000" cy="360000"/>
            </a:xfrm>
            <a:prstGeom prst="ellipse">
              <a:avLst/>
            </a:prstGeom>
            <a:solidFill>
              <a:srgbClr val="00B050"/>
            </a:solidFill>
            <a:ln w="38100">
              <a:solidFill>
                <a:schemeClr val="bg1"/>
              </a:solidFill>
            </a:ln>
          </p:spPr>
          <p:txBody>
            <a:bodyPr wrap="none" lIns="87871" tIns="43935" rIns="87871" bIns="43935" anchor="ctr">
              <a:noAutofit/>
            </a:bodyPr>
            <a:lstStyle/>
            <a:p>
              <a:pPr algn="ctr" defTabSz="686856">
                <a:buClr>
                  <a:srgbClr val="CC9900"/>
                </a:buClr>
                <a:defRPr/>
              </a:pP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34" name="TextBox 4"/>
            <p:cNvSpPr txBox="1"/>
            <p:nvPr/>
          </p:nvSpPr>
          <p:spPr>
            <a:xfrm>
              <a:off x="803505" y="3150883"/>
              <a:ext cx="1454428" cy="273394"/>
            </a:xfrm>
            <a:prstGeom prst="rect">
              <a:avLst/>
            </a:prstGeom>
            <a:noFill/>
          </p:spPr>
          <p:txBody>
            <a:bodyPr wrap="square" lIns="87871" tIns="43935" rIns="87871" bIns="43935" rtlCol="0">
              <a:spAutoFit/>
            </a:bodyPr>
            <a:lstStyle/>
            <a:p>
              <a:pPr algn="ctr" defTabSz="686856"/>
              <a:r>
                <a:rPr lang="en-US" sz="1200" dirty="0">
                  <a:latin typeface="+mn-ea"/>
                  <a:ea typeface="+mn-ea"/>
                </a:rPr>
                <a:t>3GPP R13</a:t>
              </a:r>
              <a:endParaRPr lang="en-GB" sz="1200" dirty="0">
                <a:latin typeface="+mn-ea"/>
                <a:ea typeface="+mn-ea"/>
              </a:endParaRPr>
            </a:p>
          </p:txBody>
        </p:sp>
        <p:sp>
          <p:nvSpPr>
            <p:cNvPr id="35" name="TextBox 5"/>
            <p:cNvSpPr txBox="1"/>
            <p:nvPr/>
          </p:nvSpPr>
          <p:spPr>
            <a:xfrm>
              <a:off x="1511865" y="2934586"/>
              <a:ext cx="1714868" cy="273394"/>
            </a:xfrm>
            <a:prstGeom prst="rect">
              <a:avLst/>
            </a:prstGeom>
            <a:noFill/>
          </p:spPr>
          <p:txBody>
            <a:bodyPr wrap="square" lIns="87871" tIns="43935" rIns="87871" bIns="43935" rtlCol="0">
              <a:spAutoFit/>
            </a:bodyPr>
            <a:lstStyle/>
            <a:p>
              <a:pPr algn="ctr" defTabSz="686856"/>
              <a:r>
                <a:rPr lang="en-US" sz="1200" b="1" dirty="0">
                  <a:ea typeface="+mj-ea"/>
                </a:rPr>
                <a:t>NB M2M</a:t>
              </a:r>
            </a:p>
          </p:txBody>
        </p:sp>
        <p:sp>
          <p:nvSpPr>
            <p:cNvPr id="36" name="椭圆 35"/>
            <p:cNvSpPr/>
            <p:nvPr/>
          </p:nvSpPr>
          <p:spPr bwMode="auto">
            <a:xfrm>
              <a:off x="2904249" y="2161510"/>
              <a:ext cx="360000" cy="3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txBody>
            <a:bodyPr wrap="none" lIns="87871" tIns="43935" rIns="87871" bIns="43935" anchor="ctr">
              <a:noAutofit/>
            </a:bodyPr>
            <a:lstStyle/>
            <a:p>
              <a:pPr algn="ctr" defTabSz="686856">
                <a:buClr>
                  <a:srgbClr val="CC9900"/>
                </a:buClr>
                <a:defRPr/>
              </a:pP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37" name="直接箭头连接符 36"/>
            <p:cNvCxnSpPr/>
            <p:nvPr/>
          </p:nvCxnSpPr>
          <p:spPr>
            <a:xfrm>
              <a:off x="3986284" y="2382367"/>
              <a:ext cx="127447" cy="67869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6" idx="6"/>
            </p:cNvCxnSpPr>
            <p:nvPr/>
          </p:nvCxnSpPr>
          <p:spPr>
            <a:xfrm>
              <a:off x="3264249" y="2341510"/>
              <a:ext cx="713939" cy="663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/>
            <p:nvPr/>
          </p:nvSpPr>
          <p:spPr bwMode="auto">
            <a:xfrm>
              <a:off x="3836616" y="3074243"/>
              <a:ext cx="687177" cy="720000"/>
            </a:xfrm>
            <a:prstGeom prst="ellipse">
              <a:avLst/>
            </a:prstGeom>
            <a:solidFill>
              <a:srgbClr val="00B050"/>
            </a:solidFill>
            <a:ln w="38100">
              <a:solidFill>
                <a:schemeClr val="bg1"/>
              </a:solidFill>
            </a:ln>
            <a:effectLst>
              <a:reflection blurRad="6350" stA="52000" endA="300" endPos="35000" dir="5400000" sy="-100000" algn="bl" rotWithShape="0"/>
            </a:effectLst>
          </p:spPr>
          <p:txBody>
            <a:bodyPr wrap="none" lIns="87871" tIns="43935" rIns="87871" bIns="43935" anchor="ctr">
              <a:noAutofit/>
            </a:bodyPr>
            <a:lstStyle/>
            <a:p>
              <a:pPr algn="ctr" defTabSz="686856">
                <a:buClr>
                  <a:srgbClr val="CC9900"/>
                </a:buClr>
                <a:defRPr/>
              </a:pPr>
              <a:endParaRPr lang="zh-CN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40" name="TextBox 10"/>
            <p:cNvSpPr txBox="1"/>
            <p:nvPr/>
          </p:nvSpPr>
          <p:spPr>
            <a:xfrm>
              <a:off x="2768012" y="2062091"/>
              <a:ext cx="1714868" cy="273394"/>
            </a:xfrm>
            <a:prstGeom prst="rect">
              <a:avLst/>
            </a:prstGeom>
            <a:noFill/>
          </p:spPr>
          <p:txBody>
            <a:bodyPr wrap="square" lIns="87871" tIns="43935" rIns="87871" bIns="43935" rtlCol="0">
              <a:spAutoFit/>
            </a:bodyPr>
            <a:lstStyle/>
            <a:p>
              <a:pPr algn="ctr" defTabSz="686856"/>
              <a:r>
                <a:rPr lang="en-US" sz="1200" b="1" dirty="0">
                  <a:ea typeface="+mn-ea"/>
                </a:rPr>
                <a:t>NB OFDMA</a:t>
              </a:r>
              <a:endParaRPr lang="en-GB" sz="1200" b="1" dirty="0">
                <a:ea typeface="+mn-ea"/>
              </a:endParaRPr>
            </a:p>
          </p:txBody>
        </p:sp>
        <p:sp>
          <p:nvSpPr>
            <p:cNvPr id="41" name="椭圆 40"/>
            <p:cNvSpPr/>
            <p:nvPr/>
          </p:nvSpPr>
          <p:spPr bwMode="auto">
            <a:xfrm>
              <a:off x="5411191" y="2161510"/>
              <a:ext cx="360000" cy="3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txBody>
            <a:bodyPr wrap="none" lIns="87871" tIns="43935" rIns="87871" bIns="43935" anchor="ctr">
              <a:noAutofit/>
            </a:bodyPr>
            <a:lstStyle/>
            <a:p>
              <a:pPr algn="ctr" defTabSz="686856">
                <a:buClr>
                  <a:srgbClr val="CC9900"/>
                </a:buClr>
                <a:defRPr/>
              </a:pP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42" name="直接箭头连接符 41"/>
            <p:cNvCxnSpPr>
              <a:stCxn id="41" idx="6"/>
            </p:cNvCxnSpPr>
            <p:nvPr/>
          </p:nvCxnSpPr>
          <p:spPr>
            <a:xfrm>
              <a:off x="5771191" y="2341510"/>
              <a:ext cx="568069" cy="663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endCxn id="45" idx="0"/>
            </p:cNvCxnSpPr>
            <p:nvPr/>
          </p:nvCxnSpPr>
          <p:spPr>
            <a:xfrm>
              <a:off x="6341165" y="2361922"/>
              <a:ext cx="101859" cy="57485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15"/>
            <p:cNvSpPr txBox="1"/>
            <p:nvPr/>
          </p:nvSpPr>
          <p:spPr>
            <a:xfrm>
              <a:off x="5411191" y="2102209"/>
              <a:ext cx="1365367" cy="258005"/>
            </a:xfrm>
            <a:prstGeom prst="rect">
              <a:avLst/>
            </a:prstGeom>
            <a:noFill/>
          </p:spPr>
          <p:txBody>
            <a:bodyPr wrap="square" lIns="87871" tIns="43935" rIns="87871" bIns="43935" rtlCol="0">
              <a:spAutoFit/>
            </a:bodyPr>
            <a:lstStyle>
              <a:defPPr>
                <a:defRPr lang="zh-CN"/>
              </a:defPPr>
              <a:lvl1pPr algn="ctr" defTabSz="686856">
                <a:defRPr b="1">
                  <a:latin typeface="Arial" panose="020B0604020202020204" pitchFamily="34" charset="0"/>
                  <a:ea typeface="微软雅黑" pitchFamily="34" charset="-122"/>
                </a:defRPr>
              </a:lvl1pPr>
            </a:lstStyle>
            <a:p>
              <a:r>
                <a:rPr lang="en-US" sz="1100" dirty="0">
                  <a:latin typeface="+mn-ea"/>
                  <a:ea typeface="+mn-ea"/>
                </a:rPr>
                <a:t>NB LTE</a:t>
              </a:r>
            </a:p>
          </p:txBody>
        </p:sp>
        <p:sp>
          <p:nvSpPr>
            <p:cNvPr id="45" name="椭圆 44"/>
            <p:cNvSpPr/>
            <p:nvPr/>
          </p:nvSpPr>
          <p:spPr bwMode="auto">
            <a:xfrm>
              <a:off x="5993024" y="2936774"/>
              <a:ext cx="900000" cy="900000"/>
            </a:xfrm>
            <a:prstGeom prst="ellipse">
              <a:avLst/>
            </a:prstGeom>
            <a:solidFill>
              <a:srgbClr val="00B050"/>
            </a:solidFill>
            <a:ln w="28575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reflection blurRad="6350" stA="52000" endA="300" endPos="35000" dir="5400000" sy="-100000" algn="bl" rotWithShape="0"/>
            </a:effec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692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600" b="1" kern="0" dirty="0"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937649" y="3167709"/>
              <a:ext cx="1010164" cy="461641"/>
            </a:xfrm>
            <a:prstGeom prst="rect">
              <a:avLst/>
            </a:prstGeom>
          </p:spPr>
          <p:txBody>
            <a:bodyPr wrap="none" lIns="91416" tIns="45708" rIns="91416" bIns="45708">
              <a:spAutoFit/>
            </a:bodyPr>
            <a:lstStyle/>
            <a:p>
              <a:pPr algn="ctr" defTabSz="68692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 dirty="0" smtClean="0">
                  <a:solidFill>
                    <a:schemeClr val="bg1"/>
                  </a:solidFill>
                  <a:latin typeface="+mn-ea"/>
                  <a:ea typeface="+mn-ea"/>
                  <a:cs typeface="Arial" pitchFamily="34" charset="0"/>
                </a:rPr>
                <a:t>NB-</a:t>
              </a:r>
              <a:r>
                <a:rPr lang="en-US" altLang="zh-CN" sz="1200" b="1" kern="0" dirty="0" err="1" smtClean="0">
                  <a:solidFill>
                    <a:schemeClr val="bg1"/>
                  </a:solidFill>
                  <a:latin typeface="+mn-ea"/>
                  <a:ea typeface="+mn-ea"/>
                  <a:cs typeface="Arial" pitchFamily="34" charset="0"/>
                </a:rPr>
                <a:t>IoT</a:t>
              </a:r>
              <a:endParaRPr lang="en-US" altLang="zh-CN" sz="1200" b="1" kern="0" dirty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endParaRPr>
            </a:p>
            <a:p>
              <a:pPr algn="ctr" defTabSz="68692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 dirty="0">
                  <a:solidFill>
                    <a:schemeClr val="bg1"/>
                  </a:solidFill>
                  <a:latin typeface="+mn-ea"/>
                  <a:ea typeface="+mn-ea"/>
                  <a:cs typeface="Arial" pitchFamily="34" charset="0"/>
                </a:rPr>
                <a:t>Work Item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3766493" y="3322242"/>
              <a:ext cx="827422" cy="261586"/>
            </a:xfrm>
            <a:prstGeom prst="rect">
              <a:avLst/>
            </a:prstGeom>
          </p:spPr>
          <p:txBody>
            <a:bodyPr wrap="none" lIns="91416" tIns="45708" rIns="91416" bIns="45708">
              <a:spAutoFit/>
            </a:bodyPr>
            <a:lstStyle/>
            <a:p>
              <a:pPr algn="ctr" defTabSz="68692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b="1" kern="0" dirty="0">
                  <a:solidFill>
                    <a:schemeClr val="bg1"/>
                  </a:solidFill>
                  <a:latin typeface="+mn-ea"/>
                  <a:ea typeface="+mn-ea"/>
                  <a:cs typeface="Arial" pitchFamily="34" charset="0"/>
                </a:rPr>
                <a:t>NB CIOT</a:t>
              </a:r>
            </a:p>
          </p:txBody>
        </p:sp>
        <p:grpSp>
          <p:nvGrpSpPr>
            <p:cNvPr id="48" name="组合 36"/>
            <p:cNvGrpSpPr/>
            <p:nvPr/>
          </p:nvGrpSpPr>
          <p:grpSpPr>
            <a:xfrm>
              <a:off x="5789949" y="4088128"/>
              <a:ext cx="1196554" cy="705420"/>
              <a:chOff x="3390356" y="4181216"/>
              <a:chExt cx="1181645" cy="621818"/>
            </a:xfrm>
          </p:grpSpPr>
          <p:pic>
            <p:nvPicPr>
              <p:cNvPr id="96" name="Picture 28" descr="Qualcomm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90356" y="4619951"/>
                <a:ext cx="775244" cy="1701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7" name="Picture 6" descr="Vodafone-0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510690" y="4181216"/>
                <a:ext cx="468861" cy="318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8" name="Picture 6" descr="https://www.cryptocoinsnews.com/wp-content/uploads/2015/01/ericsson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286329" y="4517362"/>
                <a:ext cx="285672" cy="285672"/>
              </a:xfrm>
              <a:prstGeom prst="rect">
                <a:avLst/>
              </a:prstGeom>
              <a:noFill/>
            </p:spPr>
          </p:pic>
        </p:grpSp>
        <p:sp>
          <p:nvSpPr>
            <p:cNvPr id="49" name="椭圆 48"/>
            <p:cNvSpPr/>
            <p:nvPr/>
          </p:nvSpPr>
          <p:spPr bwMode="auto">
            <a:xfrm>
              <a:off x="7695935" y="2930634"/>
              <a:ext cx="900000" cy="900000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reflection blurRad="6350" stA="52000" endA="300" endPos="35000" dir="5400000" sy="-100000" algn="bl" rotWithShape="0"/>
            </a:effec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692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600" b="1" kern="0" dirty="0"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7730621" y="3267225"/>
              <a:ext cx="830628" cy="307752"/>
            </a:xfrm>
            <a:prstGeom prst="rect">
              <a:avLst/>
            </a:prstGeom>
          </p:spPr>
          <p:txBody>
            <a:bodyPr wrap="none" lIns="91416" tIns="45708" rIns="91416" bIns="45708">
              <a:spAutoFit/>
            </a:bodyPr>
            <a:lstStyle/>
            <a:p>
              <a:pPr algn="ctr" defTabSz="68692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kern="0" dirty="0" smtClean="0">
                  <a:solidFill>
                    <a:schemeClr val="bg1"/>
                  </a:solidFill>
                  <a:latin typeface="+mn-ea"/>
                  <a:ea typeface="+mn-ea"/>
                  <a:cs typeface="Arial" pitchFamily="34" charset="0"/>
                </a:rPr>
                <a:t>NB-</a:t>
              </a:r>
              <a:r>
                <a:rPr lang="en-US" altLang="zh-CN" sz="1400" b="1" kern="0" dirty="0" err="1" smtClean="0">
                  <a:solidFill>
                    <a:schemeClr val="bg1"/>
                  </a:solidFill>
                  <a:latin typeface="+mn-ea"/>
                  <a:ea typeface="+mn-ea"/>
                  <a:cs typeface="Arial" pitchFamily="34" charset="0"/>
                </a:rPr>
                <a:t>IoT</a:t>
              </a:r>
              <a:endParaRPr lang="en-US" altLang="zh-CN" sz="1400" b="1" kern="0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51" name="TextBox 29"/>
            <p:cNvSpPr txBox="1"/>
            <p:nvPr/>
          </p:nvSpPr>
          <p:spPr>
            <a:xfrm>
              <a:off x="7486587" y="2261702"/>
              <a:ext cx="1365367" cy="458060"/>
            </a:xfrm>
            <a:prstGeom prst="rect">
              <a:avLst/>
            </a:prstGeom>
            <a:noFill/>
          </p:spPr>
          <p:txBody>
            <a:bodyPr wrap="square" lIns="87871" tIns="43935" rIns="87871" bIns="43935" rtlCol="0">
              <a:spAutoFit/>
            </a:bodyPr>
            <a:lstStyle/>
            <a:p>
              <a:pPr algn="ctr" defTabSz="686856"/>
              <a:r>
                <a:rPr lang="en-US" altLang="zh-CN" sz="1200" b="1" dirty="0" smtClean="0">
                  <a:solidFill>
                    <a:srgbClr val="C00000"/>
                  </a:solidFill>
                </a:rPr>
                <a:t>-2016</a:t>
              </a:r>
              <a:r>
                <a:rPr lang="zh-CN" altLang="en-US" sz="1200" b="1" dirty="0" smtClean="0">
                  <a:solidFill>
                    <a:srgbClr val="C00000"/>
                  </a:solidFill>
                </a:rPr>
                <a:t>年</a:t>
              </a:r>
              <a:r>
                <a:rPr lang="en-US" altLang="zh-CN" sz="1200" b="1" dirty="0" smtClean="0">
                  <a:solidFill>
                    <a:srgbClr val="C00000"/>
                  </a:solidFill>
                </a:rPr>
                <a:t>6</a:t>
              </a:r>
              <a:r>
                <a:rPr lang="zh-CN" altLang="en-US" sz="1200" b="1" dirty="0" smtClean="0">
                  <a:solidFill>
                    <a:srgbClr val="C00000"/>
                  </a:solidFill>
                </a:rPr>
                <a:t>月</a:t>
              </a:r>
              <a:endParaRPr lang="en-US" altLang="zh-CN" sz="1200" b="1" dirty="0">
                <a:solidFill>
                  <a:srgbClr val="C00000"/>
                </a:solidFill>
              </a:endParaRPr>
            </a:p>
            <a:p>
              <a:pPr algn="ctr" defTabSz="686856"/>
              <a:r>
                <a:rPr lang="zh-CN" altLang="en-US" sz="1200" b="1" dirty="0">
                  <a:solidFill>
                    <a:srgbClr val="C00000"/>
                  </a:solidFill>
                </a:rPr>
                <a:t>标准冻结</a:t>
              </a:r>
            </a:p>
          </p:txBody>
        </p:sp>
        <p:sp>
          <p:nvSpPr>
            <p:cNvPr id="52" name="TextBox 30"/>
            <p:cNvSpPr txBox="1"/>
            <p:nvPr/>
          </p:nvSpPr>
          <p:spPr>
            <a:xfrm>
              <a:off x="6561403" y="3717791"/>
              <a:ext cx="1365367" cy="258005"/>
            </a:xfrm>
            <a:prstGeom prst="rect">
              <a:avLst/>
            </a:prstGeom>
            <a:noFill/>
          </p:spPr>
          <p:txBody>
            <a:bodyPr wrap="square" lIns="87871" tIns="43935" rIns="87871" bIns="43935" rtlCol="0">
              <a:spAutoFit/>
            </a:bodyPr>
            <a:lstStyle/>
            <a:p>
              <a:pPr algn="ctr" defTabSz="686856"/>
              <a:r>
                <a:rPr lang="en-US" altLang="zh-CN" sz="1100" b="1" dirty="0" smtClean="0">
                  <a:latin typeface="+mn-ea"/>
                  <a:ea typeface="+mn-ea"/>
                </a:rPr>
                <a:t>-2015</a:t>
              </a:r>
              <a:r>
                <a:rPr lang="zh-CN" altLang="en-US" sz="1100" b="1" dirty="0" smtClean="0">
                  <a:latin typeface="+mn-ea"/>
                  <a:ea typeface="+mn-ea"/>
                </a:rPr>
                <a:t>年</a:t>
              </a:r>
              <a:r>
                <a:rPr lang="en-US" altLang="zh-CN" sz="1100" b="1" dirty="0" smtClean="0">
                  <a:latin typeface="+mn-ea"/>
                  <a:ea typeface="+mn-ea"/>
                </a:rPr>
                <a:t>9</a:t>
              </a:r>
              <a:r>
                <a:rPr lang="zh-CN" altLang="en-US" sz="1100" b="1" dirty="0" smtClean="0">
                  <a:latin typeface="+mn-ea"/>
                  <a:ea typeface="+mn-ea"/>
                </a:rPr>
                <a:t>月</a:t>
              </a:r>
              <a:endParaRPr lang="en-US" altLang="zh-CN" sz="1100" b="1" dirty="0">
                <a:latin typeface="+mn-ea"/>
                <a:ea typeface="+mn-ea"/>
              </a:endParaRPr>
            </a:p>
          </p:txBody>
        </p:sp>
        <p:sp>
          <p:nvSpPr>
            <p:cNvPr id="53" name="TextBox 31"/>
            <p:cNvSpPr txBox="1"/>
            <p:nvPr/>
          </p:nvSpPr>
          <p:spPr>
            <a:xfrm>
              <a:off x="4250100" y="3705069"/>
              <a:ext cx="1365367" cy="258005"/>
            </a:xfrm>
            <a:prstGeom prst="rect">
              <a:avLst/>
            </a:prstGeom>
            <a:noFill/>
          </p:spPr>
          <p:txBody>
            <a:bodyPr wrap="square" lIns="87871" tIns="43935" rIns="87871" bIns="43935" rtlCol="0">
              <a:spAutoFit/>
            </a:bodyPr>
            <a:lstStyle/>
            <a:p>
              <a:pPr algn="ctr" defTabSz="686856"/>
              <a:r>
                <a:rPr lang="en-US" altLang="zh-CN" sz="1100" b="1" dirty="0" smtClean="0">
                  <a:latin typeface="+mn-ea"/>
                  <a:ea typeface="+mn-ea"/>
                </a:rPr>
                <a:t>-2015</a:t>
              </a:r>
              <a:r>
                <a:rPr lang="zh-CN" altLang="en-US" sz="1100" b="1" dirty="0" smtClean="0">
                  <a:latin typeface="+mn-ea"/>
                  <a:ea typeface="+mn-ea"/>
                </a:rPr>
                <a:t>年</a:t>
              </a:r>
              <a:r>
                <a:rPr lang="en-US" altLang="zh-CN" sz="1100" b="1" dirty="0" smtClean="0">
                  <a:latin typeface="+mn-ea"/>
                  <a:ea typeface="+mn-ea"/>
                </a:rPr>
                <a:t>5</a:t>
              </a:r>
              <a:r>
                <a:rPr lang="zh-CN" altLang="en-US" sz="1100" b="1" dirty="0" smtClean="0">
                  <a:latin typeface="+mn-ea"/>
                  <a:ea typeface="+mn-ea"/>
                </a:rPr>
                <a:t>月</a:t>
              </a:r>
              <a:endParaRPr lang="en-US" altLang="zh-CN" sz="1100" b="1" dirty="0">
                <a:latin typeface="+mn-ea"/>
                <a:ea typeface="+mn-ea"/>
              </a:endParaRPr>
            </a:p>
          </p:txBody>
        </p:sp>
        <p:sp>
          <p:nvSpPr>
            <p:cNvPr id="54" name="TextBox 32"/>
            <p:cNvSpPr txBox="1"/>
            <p:nvPr/>
          </p:nvSpPr>
          <p:spPr>
            <a:xfrm>
              <a:off x="1669424" y="3722273"/>
              <a:ext cx="1365367" cy="258005"/>
            </a:xfrm>
            <a:prstGeom prst="rect">
              <a:avLst/>
            </a:prstGeom>
            <a:noFill/>
          </p:spPr>
          <p:txBody>
            <a:bodyPr wrap="square" lIns="87871" tIns="43935" rIns="87871" bIns="43935" rtlCol="0">
              <a:spAutoFit/>
            </a:bodyPr>
            <a:lstStyle/>
            <a:p>
              <a:pPr algn="ctr" defTabSz="686856"/>
              <a:r>
                <a:rPr lang="en-US" altLang="zh-CN" sz="1100" b="1" dirty="0" smtClean="0">
                  <a:latin typeface="+mn-ea"/>
                  <a:ea typeface="+mn-ea"/>
                </a:rPr>
                <a:t>-2014</a:t>
              </a:r>
              <a:r>
                <a:rPr lang="zh-CN" altLang="en-US" sz="1100" b="1" dirty="0" smtClean="0">
                  <a:latin typeface="+mn-ea"/>
                  <a:ea typeface="+mn-ea"/>
                </a:rPr>
                <a:t>年</a:t>
              </a:r>
              <a:r>
                <a:rPr lang="en-US" altLang="zh-CN" sz="1100" b="1" dirty="0" smtClean="0">
                  <a:latin typeface="+mn-ea"/>
                  <a:ea typeface="+mn-ea"/>
                </a:rPr>
                <a:t>5</a:t>
              </a:r>
              <a:r>
                <a:rPr lang="zh-CN" altLang="en-US" sz="1100" b="1" dirty="0">
                  <a:latin typeface="+mn-ea"/>
                  <a:ea typeface="+mn-ea"/>
                </a:rPr>
                <a:t>月</a:t>
              </a:r>
              <a:endParaRPr lang="en-US" altLang="zh-CN" sz="1100" b="1" dirty="0">
                <a:latin typeface="+mn-ea"/>
                <a:ea typeface="+mn-ea"/>
              </a:endParaRPr>
            </a:p>
          </p:txBody>
        </p:sp>
        <p:sp>
          <p:nvSpPr>
            <p:cNvPr id="55" name="TextBox 33"/>
            <p:cNvSpPr txBox="1"/>
            <p:nvPr/>
          </p:nvSpPr>
          <p:spPr>
            <a:xfrm>
              <a:off x="2805279" y="2423632"/>
              <a:ext cx="1365367" cy="258005"/>
            </a:xfrm>
            <a:prstGeom prst="rect">
              <a:avLst/>
            </a:prstGeom>
            <a:noFill/>
          </p:spPr>
          <p:txBody>
            <a:bodyPr wrap="square" lIns="87871" tIns="43935" rIns="87871" bIns="43935" rtlCol="0">
              <a:spAutoFit/>
            </a:bodyPr>
            <a:lstStyle/>
            <a:p>
              <a:pPr algn="ctr" defTabSz="686856"/>
              <a:r>
                <a:rPr lang="en-US" altLang="zh-CN" sz="1100" b="1" dirty="0" smtClean="0">
                  <a:latin typeface="+mn-ea"/>
                  <a:ea typeface="+mn-ea"/>
                </a:rPr>
                <a:t>-2014</a:t>
              </a:r>
              <a:r>
                <a:rPr lang="zh-CN" altLang="en-US" sz="1100" b="1" dirty="0" smtClean="0">
                  <a:latin typeface="+mn-ea"/>
                  <a:ea typeface="+mn-ea"/>
                </a:rPr>
                <a:t>年</a:t>
              </a:r>
              <a:r>
                <a:rPr lang="en-US" altLang="zh-CN" sz="1100" b="1" dirty="0" smtClean="0">
                  <a:latin typeface="+mn-ea"/>
                  <a:ea typeface="+mn-ea"/>
                </a:rPr>
                <a:t>7</a:t>
              </a:r>
              <a:r>
                <a:rPr lang="zh-CN" altLang="en-US" sz="1100" b="1" dirty="0">
                  <a:latin typeface="+mn-ea"/>
                  <a:ea typeface="+mn-ea"/>
                </a:rPr>
                <a:t>月</a:t>
              </a:r>
              <a:endParaRPr lang="en-US" altLang="zh-CN" sz="1100" b="1" dirty="0">
                <a:latin typeface="+mn-ea"/>
                <a:ea typeface="+mn-ea"/>
              </a:endParaRPr>
            </a:p>
          </p:txBody>
        </p:sp>
        <p:sp>
          <p:nvSpPr>
            <p:cNvPr id="73" name="TextBox 34"/>
            <p:cNvSpPr txBox="1"/>
            <p:nvPr/>
          </p:nvSpPr>
          <p:spPr>
            <a:xfrm>
              <a:off x="5220750" y="2418581"/>
              <a:ext cx="1365367" cy="258005"/>
            </a:xfrm>
            <a:prstGeom prst="rect">
              <a:avLst/>
            </a:prstGeom>
            <a:noFill/>
          </p:spPr>
          <p:txBody>
            <a:bodyPr wrap="square" lIns="87871" tIns="43935" rIns="87871" bIns="43935" rtlCol="0">
              <a:spAutoFit/>
            </a:bodyPr>
            <a:lstStyle/>
            <a:p>
              <a:pPr algn="ctr" defTabSz="686856"/>
              <a:r>
                <a:rPr lang="en-US" altLang="zh-CN" sz="1100" b="1" dirty="0" smtClean="0">
                  <a:latin typeface="+mn-ea"/>
                  <a:ea typeface="+mn-ea"/>
                </a:rPr>
                <a:t>-2015</a:t>
              </a:r>
              <a:r>
                <a:rPr lang="zh-CN" altLang="en-US" sz="1100" b="1" dirty="0" smtClean="0">
                  <a:latin typeface="+mn-ea"/>
                  <a:ea typeface="+mn-ea"/>
                </a:rPr>
                <a:t>年</a:t>
              </a:r>
              <a:r>
                <a:rPr lang="en-US" altLang="zh-CN" sz="1100" b="1" dirty="0" smtClean="0">
                  <a:latin typeface="+mn-ea"/>
                  <a:ea typeface="+mn-ea"/>
                </a:rPr>
                <a:t>7</a:t>
              </a:r>
              <a:r>
                <a:rPr lang="zh-CN" altLang="en-US" sz="1100" b="1" dirty="0" smtClean="0">
                  <a:latin typeface="+mn-ea"/>
                  <a:ea typeface="+mn-ea"/>
                </a:rPr>
                <a:t>月</a:t>
              </a:r>
              <a:endParaRPr lang="en-US" altLang="zh-CN" sz="1100" b="1" dirty="0">
                <a:latin typeface="+mn-ea"/>
                <a:ea typeface="+mn-ea"/>
              </a:endParaRPr>
            </a:p>
          </p:txBody>
        </p:sp>
        <p:pic>
          <p:nvPicPr>
            <p:cNvPr id="84" name="Picture 6" descr="Vodafone-0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23379" y="2578036"/>
              <a:ext cx="423541" cy="3245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5" name="Picture 6" descr="https://www.cryptocoinsnews.com/wp-content/uploads/2015/01/ericsson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428596" y="1399515"/>
              <a:ext cx="330087" cy="371800"/>
            </a:xfrm>
            <a:prstGeom prst="rect">
              <a:avLst/>
            </a:prstGeom>
            <a:noFill/>
          </p:spPr>
        </p:pic>
        <p:pic>
          <p:nvPicPr>
            <p:cNvPr id="86" name="Picture 28" descr="Qualcom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51940" y="1861624"/>
              <a:ext cx="895779" cy="221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8" name="Picture 28" descr="Qualcom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1759" y="4409272"/>
              <a:ext cx="796887" cy="1977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9" name="Picture 6" descr="Vodafone-0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66536" y="4004386"/>
              <a:ext cx="399955" cy="307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0" name="TextBox 5"/>
            <p:cNvSpPr txBox="1"/>
            <p:nvPr/>
          </p:nvSpPr>
          <p:spPr>
            <a:xfrm>
              <a:off x="944691" y="2076091"/>
              <a:ext cx="1727818" cy="427282"/>
            </a:xfrm>
            <a:prstGeom prst="rect">
              <a:avLst/>
            </a:prstGeom>
            <a:noFill/>
          </p:spPr>
          <p:txBody>
            <a:bodyPr wrap="square" lIns="87871" tIns="43935" rIns="87871" bIns="43935" rtlCol="0">
              <a:spAutoFit/>
            </a:bodyPr>
            <a:lstStyle/>
            <a:p>
              <a:pPr defTabSz="686856"/>
              <a:r>
                <a:rPr lang="en-US" sz="1100" b="1" dirty="0" smtClean="0">
                  <a:latin typeface="+mn-ea"/>
                  <a:ea typeface="+mn-ea"/>
                </a:rPr>
                <a:t>UL: FDMA 3.75KHz</a:t>
              </a:r>
            </a:p>
            <a:p>
              <a:pPr defTabSz="686856"/>
              <a:r>
                <a:rPr lang="en-US" altLang="zh-CN" sz="1100" b="1" dirty="0" smtClean="0">
                  <a:latin typeface="+mn-ea"/>
                  <a:ea typeface="+mn-ea"/>
                </a:rPr>
                <a:t>DL</a:t>
              </a:r>
              <a:r>
                <a:rPr lang="zh-CN" altLang="en-US" sz="1100" b="1" dirty="0" smtClean="0">
                  <a:latin typeface="+mn-ea"/>
                  <a:ea typeface="+mn-ea"/>
                </a:rPr>
                <a:t>： </a:t>
              </a:r>
              <a:r>
                <a:rPr lang="en-US" altLang="zh-CN" sz="1100" b="1" dirty="0" smtClean="0">
                  <a:latin typeface="+mn-ea"/>
                  <a:ea typeface="+mn-ea"/>
                </a:rPr>
                <a:t>FDMA 15KHz</a:t>
              </a:r>
              <a:endParaRPr lang="en-US" sz="1100" b="1" dirty="0">
                <a:latin typeface="+mn-ea"/>
                <a:ea typeface="+mn-ea"/>
              </a:endParaRPr>
            </a:p>
          </p:txBody>
        </p:sp>
        <p:sp>
          <p:nvSpPr>
            <p:cNvPr id="91" name="TextBox 5"/>
            <p:cNvSpPr txBox="1"/>
            <p:nvPr/>
          </p:nvSpPr>
          <p:spPr>
            <a:xfrm>
              <a:off x="2672509" y="1360057"/>
              <a:ext cx="1898785" cy="450589"/>
            </a:xfrm>
            <a:prstGeom prst="rect">
              <a:avLst/>
            </a:prstGeom>
            <a:noFill/>
          </p:spPr>
          <p:txBody>
            <a:bodyPr wrap="square" lIns="87871" tIns="43935" rIns="87871" bIns="43935" rtlCol="0">
              <a:spAutoFit/>
            </a:bodyPr>
            <a:lstStyle/>
            <a:p>
              <a:pPr defTabSz="686856"/>
              <a:r>
                <a:rPr lang="en-US" sz="1200" b="1" dirty="0" smtClean="0">
                  <a:latin typeface="+mn-ea"/>
                  <a:ea typeface="+mn-ea"/>
                </a:rPr>
                <a:t>UL: </a:t>
              </a:r>
              <a:r>
                <a:rPr lang="en-US" sz="1200" b="1" dirty="0">
                  <a:latin typeface="+mn-ea"/>
                  <a:ea typeface="+mn-ea"/>
                </a:rPr>
                <a:t> </a:t>
              </a:r>
              <a:r>
                <a:rPr lang="en-US" sz="1200" b="1" dirty="0" smtClean="0">
                  <a:latin typeface="+mn-ea"/>
                  <a:ea typeface="+mn-ea"/>
                </a:rPr>
                <a:t>2.5</a:t>
              </a:r>
              <a:r>
                <a:rPr lang="en-US" altLang="zh-CN" sz="1200" b="1" dirty="0" smtClean="0">
                  <a:latin typeface="+mn-ea"/>
                  <a:ea typeface="+mn-ea"/>
                </a:rPr>
                <a:t>KHz OFDMA</a:t>
              </a:r>
              <a:endParaRPr lang="en-US" sz="1200" b="1" dirty="0" smtClean="0">
                <a:latin typeface="+mn-ea"/>
                <a:ea typeface="+mn-ea"/>
              </a:endParaRPr>
            </a:p>
            <a:p>
              <a:pPr defTabSz="686856"/>
              <a:r>
                <a:rPr lang="en-US" altLang="zh-CN" sz="1200" b="1" dirty="0" smtClean="0">
                  <a:latin typeface="+mn-ea"/>
                  <a:ea typeface="+mn-ea"/>
                </a:rPr>
                <a:t>DL</a:t>
              </a:r>
              <a:r>
                <a:rPr lang="zh-CN" altLang="en-US" sz="1200" b="1" dirty="0" smtClean="0">
                  <a:latin typeface="+mn-ea"/>
                  <a:ea typeface="+mn-ea"/>
                </a:rPr>
                <a:t>： </a:t>
              </a:r>
              <a:r>
                <a:rPr lang="en-US" altLang="zh-CN" sz="1200" b="1" dirty="0" smtClean="0">
                  <a:latin typeface="+mn-ea"/>
                  <a:ea typeface="+mn-ea"/>
                </a:rPr>
                <a:t>2.5KHz OFDMA </a:t>
              </a:r>
              <a:endParaRPr lang="en-US" sz="1200" b="1" dirty="0">
                <a:latin typeface="+mn-ea"/>
                <a:ea typeface="+mn-ea"/>
              </a:endParaRPr>
            </a:p>
          </p:txBody>
        </p:sp>
        <p:sp>
          <p:nvSpPr>
            <p:cNvPr id="92" name="TextBox 5"/>
            <p:cNvSpPr txBox="1"/>
            <p:nvPr/>
          </p:nvSpPr>
          <p:spPr>
            <a:xfrm>
              <a:off x="4422380" y="2788225"/>
              <a:ext cx="1776283" cy="411893"/>
            </a:xfrm>
            <a:prstGeom prst="rect">
              <a:avLst/>
            </a:prstGeom>
            <a:noFill/>
          </p:spPr>
          <p:txBody>
            <a:bodyPr wrap="square" lIns="87871" tIns="43935" rIns="87871" bIns="43935" rtlCol="0">
              <a:spAutoFit/>
            </a:bodyPr>
            <a:lstStyle/>
            <a:p>
              <a:pPr defTabSz="686856"/>
              <a:r>
                <a:rPr lang="en-US" sz="1050" b="1" dirty="0" smtClean="0">
                  <a:latin typeface="+mn-ea"/>
                  <a:ea typeface="+mn-ea"/>
                </a:rPr>
                <a:t>UL: FDMA 3.75KHz</a:t>
              </a:r>
            </a:p>
            <a:p>
              <a:pPr defTabSz="686856"/>
              <a:r>
                <a:rPr lang="en-US" altLang="zh-CN" sz="1050" b="1" dirty="0" smtClean="0">
                  <a:latin typeface="+mn-ea"/>
                  <a:ea typeface="+mn-ea"/>
                </a:rPr>
                <a:t>DL</a:t>
              </a:r>
              <a:r>
                <a:rPr lang="zh-CN" altLang="en-US" sz="1050" b="1" dirty="0" smtClean="0">
                  <a:latin typeface="+mn-ea"/>
                  <a:ea typeface="+mn-ea"/>
                </a:rPr>
                <a:t>： </a:t>
              </a:r>
              <a:r>
                <a:rPr lang="en-US" altLang="zh-CN" sz="1050" b="1" smtClean="0">
                  <a:latin typeface="+mn-ea"/>
                  <a:ea typeface="+mn-ea"/>
                </a:rPr>
                <a:t>3.75KHz OFDMA</a:t>
              </a:r>
              <a:endParaRPr lang="en-US" sz="1050" b="1" dirty="0">
                <a:latin typeface="+mn-ea"/>
                <a:ea typeface="+mn-ea"/>
              </a:endParaRPr>
            </a:p>
          </p:txBody>
        </p:sp>
        <p:sp>
          <p:nvSpPr>
            <p:cNvPr id="93" name="TextBox 5"/>
            <p:cNvSpPr txBox="1"/>
            <p:nvPr/>
          </p:nvSpPr>
          <p:spPr>
            <a:xfrm>
              <a:off x="5838007" y="1366725"/>
              <a:ext cx="1892613" cy="427282"/>
            </a:xfrm>
            <a:prstGeom prst="rect">
              <a:avLst/>
            </a:prstGeom>
            <a:noFill/>
          </p:spPr>
          <p:txBody>
            <a:bodyPr wrap="square" lIns="87871" tIns="43935" rIns="87871" bIns="43935" rtlCol="0">
              <a:spAutoFit/>
            </a:bodyPr>
            <a:lstStyle/>
            <a:p>
              <a:pPr defTabSz="686856"/>
              <a:r>
                <a:rPr lang="en-US" sz="1100" b="1" dirty="0" smtClean="0">
                  <a:latin typeface="+mn-ea"/>
                  <a:ea typeface="+mn-ea"/>
                </a:rPr>
                <a:t>UL: 15KHz </a:t>
              </a:r>
              <a:r>
                <a:rPr lang="en-US" altLang="zh-CN" sz="1100" b="1" dirty="0" smtClean="0">
                  <a:latin typeface="+mn-ea"/>
                  <a:ea typeface="+mn-ea"/>
                </a:rPr>
                <a:t>SC-FDMA</a:t>
              </a:r>
              <a:endParaRPr lang="en-US" sz="1100" b="1" dirty="0" smtClean="0">
                <a:latin typeface="+mn-ea"/>
                <a:ea typeface="+mn-ea"/>
              </a:endParaRPr>
            </a:p>
            <a:p>
              <a:pPr defTabSz="686856"/>
              <a:r>
                <a:rPr lang="en-US" altLang="zh-CN" sz="1100" b="1" dirty="0" smtClean="0">
                  <a:latin typeface="+mn-ea"/>
                  <a:ea typeface="+mn-ea"/>
                </a:rPr>
                <a:t>DL</a:t>
              </a:r>
              <a:r>
                <a:rPr lang="zh-CN" altLang="en-US" sz="1100" b="1" dirty="0" smtClean="0">
                  <a:latin typeface="+mn-ea"/>
                  <a:ea typeface="+mn-ea"/>
                </a:rPr>
                <a:t>： </a:t>
              </a:r>
              <a:r>
                <a:rPr lang="en-US" altLang="zh-CN" sz="1100" b="1" dirty="0" smtClean="0">
                  <a:latin typeface="+mn-ea"/>
                  <a:ea typeface="+mn-ea"/>
                </a:rPr>
                <a:t>15KHz OFDMA</a:t>
              </a:r>
              <a:endParaRPr lang="en-US" sz="1100" b="1" dirty="0">
                <a:latin typeface="+mn-ea"/>
                <a:ea typeface="+mn-ea"/>
              </a:endParaRPr>
            </a:p>
          </p:txBody>
        </p:sp>
        <p:sp>
          <p:nvSpPr>
            <p:cNvPr id="94" name="TextBox 5"/>
            <p:cNvSpPr txBox="1"/>
            <p:nvPr/>
          </p:nvSpPr>
          <p:spPr>
            <a:xfrm>
              <a:off x="7184028" y="4130553"/>
              <a:ext cx="2021287" cy="596559"/>
            </a:xfrm>
            <a:prstGeom prst="rect">
              <a:avLst/>
            </a:prstGeom>
            <a:noFill/>
          </p:spPr>
          <p:txBody>
            <a:bodyPr wrap="square" lIns="87871" tIns="43935" rIns="87871" bIns="43935" rtlCol="0">
              <a:spAutoFit/>
            </a:bodyPr>
            <a:lstStyle/>
            <a:p>
              <a:pPr defTabSz="686856"/>
              <a:r>
                <a:rPr lang="en-US" sz="1100" b="1" dirty="0" smtClean="0">
                  <a:latin typeface="+mn-ea"/>
                  <a:ea typeface="+mn-ea"/>
                </a:rPr>
                <a:t>UL: 15KHz </a:t>
              </a:r>
              <a:r>
                <a:rPr lang="en-US" altLang="zh-CN" sz="1100" b="1" dirty="0" smtClean="0">
                  <a:latin typeface="+mn-ea"/>
                  <a:ea typeface="+mn-ea"/>
                </a:rPr>
                <a:t>SC-FDMA(E)</a:t>
              </a:r>
            </a:p>
            <a:p>
              <a:pPr defTabSz="686856"/>
              <a:r>
                <a:rPr lang="en-US" sz="1100" b="1" dirty="0" smtClean="0">
                  <a:latin typeface="+mn-ea"/>
                  <a:ea typeface="+mn-ea"/>
                </a:rPr>
                <a:t>+ 3.75KHz(HW)</a:t>
              </a:r>
            </a:p>
            <a:p>
              <a:pPr defTabSz="686856"/>
              <a:r>
                <a:rPr lang="en-US" altLang="zh-CN" sz="1100" b="1" dirty="0" smtClean="0">
                  <a:latin typeface="+mn-ea"/>
                  <a:ea typeface="+mn-ea"/>
                </a:rPr>
                <a:t>DL</a:t>
              </a:r>
              <a:r>
                <a:rPr lang="zh-CN" altLang="en-US" sz="1100" b="1" dirty="0" smtClean="0">
                  <a:latin typeface="+mn-ea"/>
                  <a:ea typeface="+mn-ea"/>
                </a:rPr>
                <a:t>： </a:t>
              </a:r>
              <a:r>
                <a:rPr lang="en-US" altLang="zh-CN" sz="1100" b="1" dirty="0" smtClean="0">
                  <a:latin typeface="+mn-ea"/>
                  <a:ea typeface="+mn-ea"/>
                </a:rPr>
                <a:t>15KHz OFDMA(E)</a:t>
              </a:r>
              <a:endParaRPr lang="en-US" sz="1100" b="1" dirty="0">
                <a:latin typeface="+mn-ea"/>
                <a:ea typeface="+mn-ea"/>
              </a:endParaRPr>
            </a:p>
          </p:txBody>
        </p:sp>
        <p:sp>
          <p:nvSpPr>
            <p:cNvPr id="100" name="TextBox 34"/>
            <p:cNvSpPr txBox="1"/>
            <p:nvPr/>
          </p:nvSpPr>
          <p:spPr>
            <a:xfrm>
              <a:off x="8756178" y="2170680"/>
              <a:ext cx="1365367" cy="827392"/>
            </a:xfrm>
            <a:prstGeom prst="rect">
              <a:avLst/>
            </a:prstGeom>
            <a:noFill/>
          </p:spPr>
          <p:txBody>
            <a:bodyPr wrap="square" lIns="87871" tIns="43935" rIns="87871" bIns="43935" rtlCol="0">
              <a:spAutoFit/>
            </a:bodyPr>
            <a:lstStyle/>
            <a:p>
              <a:pPr algn="ctr" defTabSz="686856"/>
              <a:r>
                <a:rPr lang="en-US" altLang="zh-CN" sz="1200" b="1" dirty="0" smtClean="0"/>
                <a:t>-2017</a:t>
              </a:r>
              <a:r>
                <a:rPr lang="zh-CN" altLang="en-US" sz="1200" b="1" dirty="0" smtClean="0"/>
                <a:t>年</a:t>
              </a:r>
              <a:endParaRPr lang="en-US" altLang="zh-CN" sz="1200" b="1" dirty="0" smtClean="0"/>
            </a:p>
            <a:p>
              <a:pPr algn="ctr" defTabSz="686856"/>
              <a:r>
                <a:rPr lang="en-US" altLang="zh-CN" sz="1200" b="1" kern="0" dirty="0">
                  <a:cs typeface="Arial" panose="020B0604020202020204" pitchFamily="34" charset="0"/>
                </a:rPr>
                <a:t>Rel-14</a:t>
              </a:r>
              <a:endParaRPr lang="zh-CN" altLang="en-US" sz="1200" b="1" kern="0" dirty="0">
                <a:cs typeface="Arial" panose="020B0604020202020204" pitchFamily="34" charset="0"/>
              </a:endParaRPr>
            </a:p>
            <a:p>
              <a:pPr algn="ctr" defTabSz="686856"/>
              <a:r>
                <a:rPr lang="zh-CN" altLang="en-US" sz="1200" b="1" dirty="0">
                  <a:solidFill>
                    <a:srgbClr val="C00000"/>
                  </a:solidFill>
                  <a:cs typeface="Arial" pitchFamily="34" charset="0"/>
                </a:rPr>
                <a:t>特性增强</a:t>
              </a:r>
              <a:endParaRPr lang="zh-CN" altLang="en-US" sz="1200" dirty="0">
                <a:solidFill>
                  <a:srgbClr val="C00000"/>
                </a:solidFill>
                <a:cs typeface="Arial" pitchFamily="34" charset="0"/>
              </a:endParaRPr>
            </a:p>
            <a:p>
              <a:pPr algn="ctr" defTabSz="686856"/>
              <a:endParaRPr lang="en-US" altLang="zh-CN" sz="1200" b="1" dirty="0"/>
            </a:p>
          </p:txBody>
        </p:sp>
        <p:sp>
          <p:nvSpPr>
            <p:cNvPr id="101" name="TextBox 5"/>
            <p:cNvSpPr txBox="1"/>
            <p:nvPr/>
          </p:nvSpPr>
          <p:spPr>
            <a:xfrm>
              <a:off x="9070168" y="4120069"/>
              <a:ext cx="1096193" cy="642726"/>
            </a:xfrm>
            <a:prstGeom prst="rect">
              <a:avLst/>
            </a:prstGeom>
            <a:noFill/>
          </p:spPr>
          <p:txBody>
            <a:bodyPr wrap="square" lIns="87871" tIns="43935" rIns="87871" bIns="43935" rtlCol="0">
              <a:spAutoFit/>
            </a:bodyPr>
            <a:lstStyle/>
            <a:p>
              <a:pPr defTabSz="686856"/>
              <a:r>
                <a:rPr lang="zh-CN" altLang="en-US" sz="1200" b="1" dirty="0">
                  <a:latin typeface="+mn-ea"/>
                  <a:ea typeface="+mn-ea"/>
                </a:rPr>
                <a:t>支持站点定位</a:t>
              </a:r>
            </a:p>
            <a:p>
              <a:pPr defTabSz="686856"/>
              <a:r>
                <a:rPr lang="zh-CN" altLang="en-US" sz="1200" b="1" dirty="0">
                  <a:latin typeface="+mn-ea"/>
                  <a:ea typeface="+mn-ea"/>
                </a:rPr>
                <a:t>支持更高速率</a:t>
              </a:r>
            </a:p>
            <a:p>
              <a:pPr defTabSz="686856"/>
              <a:r>
                <a:rPr lang="zh-CN" altLang="en-US" sz="1200" b="1" dirty="0">
                  <a:latin typeface="+mn-ea"/>
                  <a:ea typeface="+mn-ea"/>
                </a:rPr>
                <a:t>支持多播业务</a:t>
              </a:r>
            </a:p>
          </p:txBody>
        </p:sp>
        <p:sp>
          <p:nvSpPr>
            <p:cNvPr id="105" name="椭圆 104"/>
            <p:cNvSpPr/>
            <p:nvPr/>
          </p:nvSpPr>
          <p:spPr bwMode="auto">
            <a:xfrm>
              <a:off x="9031809" y="2936774"/>
              <a:ext cx="900000" cy="900000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reflection blurRad="6350" stA="52000" endA="300" endPos="35000" dir="5400000" sy="-100000" algn="bl" rotWithShape="0"/>
            </a:effec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692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600" b="1" kern="0" dirty="0"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108" name="TextBox 34"/>
            <p:cNvSpPr txBox="1"/>
            <p:nvPr/>
          </p:nvSpPr>
          <p:spPr>
            <a:xfrm>
              <a:off x="9967700" y="2162444"/>
              <a:ext cx="1365367" cy="642726"/>
            </a:xfrm>
            <a:prstGeom prst="rect">
              <a:avLst/>
            </a:prstGeom>
            <a:noFill/>
          </p:spPr>
          <p:txBody>
            <a:bodyPr wrap="square" lIns="87871" tIns="43935" rIns="87871" bIns="43935" rtlCol="0">
              <a:spAutoFit/>
            </a:bodyPr>
            <a:lstStyle/>
            <a:p>
              <a:pPr algn="ctr" defTabSz="686856"/>
              <a:r>
                <a:rPr lang="en-US" altLang="zh-CN" sz="1200" b="1" dirty="0" smtClean="0"/>
                <a:t>-2020</a:t>
              </a:r>
              <a:r>
                <a:rPr lang="zh-CN" altLang="en-US" sz="1200" b="1" dirty="0" smtClean="0"/>
                <a:t>年</a:t>
              </a:r>
              <a:endParaRPr lang="en-US" altLang="zh-CN" sz="1200" b="1" dirty="0" smtClean="0"/>
            </a:p>
            <a:p>
              <a:pPr algn="ctr" defTabSz="686856"/>
              <a:r>
                <a:rPr lang="en-US" altLang="zh-CN" sz="1200" b="1" kern="0" dirty="0" smtClean="0">
                  <a:cs typeface="Arial" panose="020B0604020202020204" pitchFamily="34" charset="0"/>
                </a:rPr>
                <a:t>Rel-16</a:t>
              </a:r>
              <a:endParaRPr lang="zh-CN" altLang="en-US" sz="1200" b="1" kern="0" dirty="0">
                <a:cs typeface="Arial" panose="020B0604020202020204" pitchFamily="34" charset="0"/>
              </a:endParaRPr>
            </a:p>
            <a:p>
              <a:pPr algn="ctr" defTabSz="686856"/>
              <a:r>
                <a:rPr lang="zh-CN" altLang="en-US" sz="1200" b="1" dirty="0" smtClean="0">
                  <a:solidFill>
                    <a:srgbClr val="C00000"/>
                  </a:solidFill>
                </a:rPr>
                <a:t>持续演进</a:t>
              </a:r>
              <a:endParaRPr lang="en-US" altLang="zh-CN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109" name="椭圆 108"/>
            <p:cNvSpPr/>
            <p:nvPr/>
          </p:nvSpPr>
          <p:spPr bwMode="auto">
            <a:xfrm>
              <a:off x="10207440" y="2930634"/>
              <a:ext cx="900000" cy="900000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reflection blurRad="6350" stA="52000" endA="300" endPos="35000" dir="5400000" sy="-100000" algn="bl" rotWithShape="0"/>
            </a:effec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692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600" b="1" kern="0" dirty="0"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110" name="TextBox 5"/>
            <p:cNvSpPr txBox="1"/>
            <p:nvPr/>
          </p:nvSpPr>
          <p:spPr>
            <a:xfrm>
              <a:off x="10067038" y="4132431"/>
              <a:ext cx="1464052" cy="273394"/>
            </a:xfrm>
            <a:prstGeom prst="rect">
              <a:avLst/>
            </a:prstGeom>
            <a:noFill/>
          </p:spPr>
          <p:txBody>
            <a:bodyPr wrap="square" lIns="87871" tIns="43935" rIns="87871" bIns="43935" rtlCol="0">
              <a:spAutoFit/>
            </a:bodyPr>
            <a:lstStyle/>
            <a:p>
              <a:pPr defTabSz="686856"/>
              <a:endParaRPr lang="zh-CN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9070168" y="3267225"/>
              <a:ext cx="830628" cy="307752"/>
            </a:xfrm>
            <a:prstGeom prst="rect">
              <a:avLst/>
            </a:prstGeom>
          </p:spPr>
          <p:txBody>
            <a:bodyPr wrap="none" lIns="91416" tIns="45708" rIns="91416" bIns="45708">
              <a:spAutoFit/>
            </a:bodyPr>
            <a:lstStyle/>
            <a:p>
              <a:pPr algn="ctr" defTabSz="68692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kern="0" dirty="0" smtClean="0">
                  <a:solidFill>
                    <a:schemeClr val="bg1"/>
                  </a:solidFill>
                  <a:latin typeface="+mn-ea"/>
                  <a:ea typeface="+mn-ea"/>
                  <a:cs typeface="Arial" pitchFamily="34" charset="0"/>
                </a:rPr>
                <a:t>NB-</a:t>
              </a:r>
              <a:r>
                <a:rPr lang="en-US" altLang="zh-CN" sz="1400" b="1" kern="0" dirty="0" err="1" smtClean="0">
                  <a:solidFill>
                    <a:schemeClr val="bg1"/>
                  </a:solidFill>
                  <a:latin typeface="+mn-ea"/>
                  <a:ea typeface="+mn-ea"/>
                  <a:cs typeface="Arial" pitchFamily="34" charset="0"/>
                </a:rPr>
                <a:t>IoT</a:t>
              </a:r>
              <a:endParaRPr lang="en-US" altLang="zh-CN" sz="1400" b="1" kern="0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0186281" y="3265351"/>
              <a:ext cx="830628" cy="307752"/>
            </a:xfrm>
            <a:prstGeom prst="rect">
              <a:avLst/>
            </a:prstGeom>
          </p:spPr>
          <p:txBody>
            <a:bodyPr wrap="none" lIns="91416" tIns="45708" rIns="91416" bIns="45708">
              <a:spAutoFit/>
            </a:bodyPr>
            <a:lstStyle/>
            <a:p>
              <a:pPr algn="ctr" defTabSz="68692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kern="0" dirty="0" smtClean="0">
                  <a:solidFill>
                    <a:schemeClr val="bg1"/>
                  </a:solidFill>
                  <a:latin typeface="+mn-ea"/>
                  <a:ea typeface="+mn-ea"/>
                  <a:cs typeface="Arial" pitchFamily="34" charset="0"/>
                </a:rPr>
                <a:t>NB-</a:t>
              </a:r>
              <a:r>
                <a:rPr lang="en-US" altLang="zh-CN" sz="1400" b="1" kern="0" dirty="0" err="1" smtClean="0">
                  <a:solidFill>
                    <a:schemeClr val="bg1"/>
                  </a:solidFill>
                  <a:latin typeface="+mn-ea"/>
                  <a:ea typeface="+mn-ea"/>
                  <a:cs typeface="Arial" pitchFamily="34" charset="0"/>
                </a:rPr>
                <a:t>IoT</a:t>
              </a:r>
              <a:endParaRPr lang="en-US" altLang="zh-CN" sz="1400" b="1" kern="0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465596" y="2882783"/>
            <a:ext cx="446455" cy="363505"/>
            <a:chOff x="9205315" y="1742238"/>
            <a:chExt cx="592604" cy="447455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99833" y="1742238"/>
              <a:ext cx="371475" cy="285750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05315" y="2043285"/>
              <a:ext cx="592604" cy="146408"/>
            </a:xfrm>
            <a:prstGeom prst="rect">
              <a:avLst/>
            </a:prstGeom>
          </p:spPr>
        </p:pic>
      </p:grpSp>
      <p:grpSp>
        <p:nvGrpSpPr>
          <p:cNvPr id="60" name="组合 59"/>
          <p:cNvGrpSpPr/>
          <p:nvPr/>
        </p:nvGrpSpPr>
        <p:grpSpPr>
          <a:xfrm>
            <a:off x="4249031" y="4280543"/>
            <a:ext cx="446455" cy="363505"/>
            <a:chOff x="9205315" y="1742238"/>
            <a:chExt cx="592604" cy="447455"/>
          </a:xfrm>
        </p:grpSpPr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99833" y="1742238"/>
              <a:ext cx="371475" cy="285750"/>
            </a:xfrm>
            <a:prstGeom prst="rect">
              <a:avLst/>
            </a:prstGeom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05315" y="2043285"/>
              <a:ext cx="592604" cy="146408"/>
            </a:xfrm>
            <a:prstGeom prst="rect">
              <a:avLst/>
            </a:prstGeom>
          </p:spPr>
        </p:pic>
      </p:grpSp>
      <p:grpSp>
        <p:nvGrpSpPr>
          <p:cNvPr id="63" name="组合 62"/>
          <p:cNvGrpSpPr/>
          <p:nvPr/>
        </p:nvGrpSpPr>
        <p:grpSpPr>
          <a:xfrm>
            <a:off x="6553330" y="4362504"/>
            <a:ext cx="446455" cy="363505"/>
            <a:chOff x="9205315" y="1742238"/>
            <a:chExt cx="592604" cy="447455"/>
          </a:xfrm>
        </p:grpSpPr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99833" y="1742238"/>
              <a:ext cx="371475" cy="285750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05315" y="2043285"/>
              <a:ext cx="592604" cy="1464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181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ea typeface="+mn-ea"/>
              </a:rPr>
              <a:t>NB-</a:t>
            </a:r>
            <a:r>
              <a:rPr lang="en-US" altLang="zh-CN" dirty="0" err="1" smtClean="0">
                <a:latin typeface="+mn-lt"/>
                <a:ea typeface="+mn-ea"/>
              </a:rPr>
              <a:t>IoT</a:t>
            </a:r>
            <a:r>
              <a:rPr lang="zh-CN" altLang="en-US" dirty="0" smtClean="0">
                <a:latin typeface="+mn-lt"/>
                <a:ea typeface="+mn-ea"/>
              </a:rPr>
              <a:t>标准介绍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ea typeface="+mn-ea"/>
              </a:rPr>
              <a:t>NB-</a:t>
            </a:r>
            <a:r>
              <a:rPr lang="en-US" altLang="zh-CN" dirty="0" err="1" smtClean="0">
                <a:latin typeface="+mn-lt"/>
                <a:ea typeface="+mn-ea"/>
              </a:rPr>
              <a:t>IoT</a:t>
            </a:r>
            <a:r>
              <a:rPr lang="zh-CN" altLang="en-US" dirty="0" smtClean="0">
                <a:latin typeface="+mn-lt"/>
                <a:ea typeface="+mn-ea"/>
              </a:rPr>
              <a:t>聚焦于低功耗广覆盖物联网（</a:t>
            </a:r>
            <a:r>
              <a:rPr lang="en-US" altLang="zh-CN" dirty="0" err="1" smtClean="0">
                <a:latin typeface="+mn-lt"/>
                <a:ea typeface="+mn-ea"/>
              </a:rPr>
              <a:t>IoT</a:t>
            </a:r>
            <a:r>
              <a:rPr lang="zh-CN" altLang="en-US" dirty="0" smtClean="0">
                <a:latin typeface="+mn-lt"/>
                <a:ea typeface="+mn-ea"/>
              </a:rPr>
              <a:t>）市场，是一种可在全球范围内广泛应用的新兴技术。相关主要协议如下：</a:t>
            </a:r>
            <a:endParaRPr lang="en-US" altLang="zh-CN" dirty="0" smtClean="0">
              <a:latin typeface="+mn-lt"/>
              <a:ea typeface="+mn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259799"/>
              </p:ext>
            </p:extLst>
          </p:nvPr>
        </p:nvGraphicFramePr>
        <p:xfrm>
          <a:off x="3049657" y="2081373"/>
          <a:ext cx="6084675" cy="3990183"/>
        </p:xfrm>
        <a:graphic>
          <a:graphicData uri="http://schemas.openxmlformats.org/drawingml/2006/table">
            <a:tbl>
              <a:tblPr/>
              <a:tblGrid>
                <a:gridCol w="3055284"/>
                <a:gridCol w="3029391"/>
              </a:tblGrid>
              <a:tr h="37268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协议编号</a:t>
                      </a:r>
                    </a:p>
                  </a:txBody>
                  <a:tcPr marL="72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协议描述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10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3GPP TS 36.300</a:t>
                      </a:r>
                    </a:p>
                  </a:txBody>
                  <a:tcPr marL="72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协议栈及整体介绍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10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3GPP TS 36.201</a:t>
                      </a:r>
                    </a:p>
                  </a:txBody>
                  <a:tcPr marL="72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物理层综述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10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3GPP TS 36.213</a:t>
                      </a:r>
                    </a:p>
                  </a:txBody>
                  <a:tcPr marL="72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物理层过程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10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3GPP TS 36.214</a:t>
                      </a:r>
                    </a:p>
                  </a:txBody>
                  <a:tcPr marL="72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物理层测量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10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3GPP TS 36.331</a:t>
                      </a:r>
                    </a:p>
                  </a:txBody>
                  <a:tcPr marL="72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移动性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10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3GPP TS 36.311</a:t>
                      </a:r>
                    </a:p>
                  </a:txBody>
                  <a:tcPr marL="72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协议流程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10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3GPP TS 36.101</a:t>
                      </a:r>
                    </a:p>
                  </a:txBody>
                  <a:tcPr marL="72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终端射频性能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9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3GPP TS 45.820</a:t>
                      </a:r>
                    </a:p>
                  </a:txBody>
                  <a:tcPr marL="72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NB-IOT</a:t>
                      </a:r>
                      <a:r>
                        <a:rPr lang="zh-CN" altLang="en-US" sz="14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设计目标要求、网络性能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10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3GPP TS 27.007</a:t>
                      </a:r>
                    </a:p>
                  </a:txBody>
                  <a:tcPr marL="72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AT CMD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10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3GPP TS 24.301</a:t>
                      </a:r>
                    </a:p>
                  </a:txBody>
                  <a:tcPr marL="72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NAS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0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ea typeface="+mn-ea"/>
              </a:rPr>
              <a:t>NB-</a:t>
            </a:r>
            <a:r>
              <a:rPr lang="en-US" altLang="zh-CN" dirty="0" err="1" smtClean="0">
                <a:latin typeface="+mn-lt"/>
                <a:ea typeface="+mn-ea"/>
              </a:rPr>
              <a:t>IoT</a:t>
            </a:r>
            <a:r>
              <a:rPr lang="zh-CN" altLang="en-US" dirty="0" smtClean="0">
                <a:latin typeface="+mn-lt"/>
                <a:ea typeface="+mn-ea"/>
              </a:rPr>
              <a:t>物理层介绍</a:t>
            </a:r>
            <a:endParaRPr lang="zh-CN" altLang="en-US" dirty="0">
              <a:latin typeface="+mn-lt"/>
              <a:ea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32995" y="1080041"/>
            <a:ext cx="10400113" cy="5150721"/>
            <a:chOff x="998799" y="1313967"/>
            <a:chExt cx="10474064" cy="5150721"/>
          </a:xfrm>
        </p:grpSpPr>
        <p:sp>
          <p:nvSpPr>
            <p:cNvPr id="14" name="圆角矩形 13"/>
            <p:cNvSpPr/>
            <p:nvPr/>
          </p:nvSpPr>
          <p:spPr>
            <a:xfrm>
              <a:off x="1008653" y="2406513"/>
              <a:ext cx="10464210" cy="3448861"/>
            </a:xfrm>
            <a:prstGeom prst="roundRect">
              <a:avLst>
                <a:gd name="adj" fmla="val 447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55" tIns="60928" rIns="121855" bIns="60928" anchor="ctr"/>
            <a:lstStyle/>
            <a:p>
              <a:pPr marL="257029" indent="-257029" algn="ctr">
                <a:defRPr/>
              </a:pPr>
              <a:endParaRPr lang="zh-CN" altLang="en-US" sz="1399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998799" y="1376773"/>
              <a:ext cx="10474064" cy="968094"/>
            </a:xfrm>
            <a:prstGeom prst="roundRect">
              <a:avLst>
                <a:gd name="adj" fmla="val 447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55" tIns="60928" rIns="121855" bIns="60928" anchor="ctr"/>
            <a:lstStyle/>
            <a:p>
              <a:pPr marL="257029" indent="-257029" algn="ctr">
                <a:defRPr/>
              </a:pPr>
              <a:endParaRPr lang="zh-CN" altLang="en-US" sz="1399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4" name="TextBox 175"/>
            <p:cNvSpPr txBox="1"/>
            <p:nvPr/>
          </p:nvSpPr>
          <p:spPr>
            <a:xfrm>
              <a:off x="1478181" y="1686755"/>
              <a:ext cx="1368152" cy="3691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lIns="121855" tIns="60928" rIns="121855" bIns="60928">
              <a:spAutoFit/>
            </a:bodyPr>
            <a:lstStyle/>
            <a:p>
              <a:pPr algn="ctr" eaLnBrk="0" hangingPunct="0">
                <a:defRPr/>
              </a:pPr>
              <a:r>
                <a:rPr lang="zh-CN" altLang="en-US" sz="1599" dirty="0" smtClean="0">
                  <a:cs typeface="Arial" pitchFamily="34" charset="0"/>
                </a:rPr>
                <a:t>物理层设计</a:t>
              </a:r>
              <a:endParaRPr lang="zh-CN" altLang="en-US" sz="1599" dirty="0">
                <a:cs typeface="Arial" pitchFamily="34" charset="0"/>
              </a:endParaRPr>
            </a:p>
          </p:txBody>
        </p:sp>
        <p:sp>
          <p:nvSpPr>
            <p:cNvPr id="5" name="TextBox 42"/>
            <p:cNvSpPr txBox="1"/>
            <p:nvPr/>
          </p:nvSpPr>
          <p:spPr>
            <a:xfrm>
              <a:off x="3697546" y="1313967"/>
              <a:ext cx="5076566" cy="1267975"/>
            </a:xfrm>
            <a:prstGeom prst="rect">
              <a:avLst/>
            </a:prstGeom>
            <a:noFill/>
          </p:spPr>
          <p:txBody>
            <a:bodyPr wrap="square" lIns="121855" tIns="60928" rIns="121855" bIns="60928">
              <a:spAutoFit/>
            </a:bodyPr>
            <a:lstStyle/>
            <a:p>
              <a:pPr marL="301625" indent="-301625" defTabSz="801688" fontAlgn="base">
                <a:lnSpc>
                  <a:spcPct val="140000"/>
                </a:lnSpc>
                <a:spcBef>
                  <a:spcPct val="30000"/>
                </a:spcBef>
                <a:buClr>
                  <a:schemeClr val="bg1">
                    <a:lumMod val="50000"/>
                  </a:schemeClr>
                </a:buClr>
                <a:buSzPct val="60000"/>
                <a:buFont typeface="Wingdings" pitchFamily="2" charset="2"/>
                <a:buChar char="l"/>
                <a:defRPr/>
              </a:pPr>
              <a:r>
                <a:rPr lang="zh-CN" altLang="en-US" sz="1300" kern="0" dirty="0"/>
                <a:t>系统带宽</a:t>
              </a:r>
              <a:r>
                <a:rPr lang="en-US" altLang="zh-CN" sz="1300" kern="0" dirty="0"/>
                <a:t>:</a:t>
              </a:r>
              <a:r>
                <a:rPr lang="zh-CN" altLang="en-US" sz="1300" kern="0" dirty="0"/>
                <a:t> </a:t>
              </a:r>
              <a:r>
                <a:rPr lang="en-US" altLang="zh-CN" sz="1300" kern="0" dirty="0"/>
                <a:t>180 kHz</a:t>
              </a:r>
            </a:p>
            <a:p>
              <a:pPr marL="301625" indent="-301625" defTabSz="801688" fontAlgn="base">
                <a:lnSpc>
                  <a:spcPct val="140000"/>
                </a:lnSpc>
                <a:spcBef>
                  <a:spcPct val="30000"/>
                </a:spcBef>
                <a:buClr>
                  <a:schemeClr val="bg1">
                    <a:lumMod val="50000"/>
                  </a:schemeClr>
                </a:buClr>
                <a:buSzPct val="60000"/>
                <a:buFont typeface="Wingdings" pitchFamily="2" charset="2"/>
                <a:buChar char="l"/>
                <a:defRPr/>
              </a:pPr>
              <a:r>
                <a:rPr lang="zh-CN" altLang="en-US" sz="1300" kern="0" dirty="0"/>
                <a:t>下行技术：</a:t>
              </a:r>
              <a:r>
                <a:rPr lang="en-US" altLang="zh-CN" sz="1300" kern="0" dirty="0"/>
                <a:t>OFDMA</a:t>
              </a:r>
              <a:r>
                <a:rPr lang="zh-CN" altLang="en-US" sz="1300" kern="0" dirty="0"/>
                <a:t>，子载波间隔达</a:t>
              </a:r>
              <a:r>
                <a:rPr lang="en-US" altLang="zh-CN" sz="1300" kern="0" dirty="0"/>
                <a:t>15kHZ</a:t>
              </a:r>
              <a:r>
                <a:rPr lang="zh-CN" altLang="en-US" sz="1300" kern="0" dirty="0"/>
                <a:t>，共</a:t>
              </a:r>
              <a:r>
                <a:rPr lang="en-US" altLang="zh-CN" sz="1300" kern="0" dirty="0"/>
                <a:t>12</a:t>
              </a:r>
              <a:r>
                <a:rPr lang="zh-CN" altLang="en-US" sz="1300" kern="0" dirty="0"/>
                <a:t>个子载波</a:t>
              </a:r>
              <a:endParaRPr lang="en-US" altLang="zh-CN" sz="1300" kern="0" dirty="0"/>
            </a:p>
            <a:p>
              <a:pPr marL="301625" indent="-301625" defTabSz="801688" fontAlgn="base">
                <a:lnSpc>
                  <a:spcPct val="140000"/>
                </a:lnSpc>
                <a:spcBef>
                  <a:spcPct val="30000"/>
                </a:spcBef>
                <a:buClr>
                  <a:schemeClr val="bg1">
                    <a:lumMod val="50000"/>
                  </a:schemeClr>
                </a:buClr>
                <a:buSzPct val="60000"/>
                <a:buFont typeface="Wingdings" pitchFamily="2" charset="2"/>
                <a:buChar char="l"/>
                <a:defRPr/>
              </a:pPr>
              <a:r>
                <a:rPr lang="zh-CN" altLang="en-US" sz="1300" kern="0" dirty="0"/>
                <a:t>上行技术：</a:t>
              </a:r>
              <a:r>
                <a:rPr lang="en-US" altLang="zh-CN" sz="1300" kern="0" dirty="0"/>
                <a:t>SC-FDMA</a:t>
              </a:r>
              <a:r>
                <a:rPr lang="zh-CN" altLang="en-US" sz="1300" kern="0" dirty="0"/>
                <a:t>（单载波频分多址）</a:t>
              </a:r>
            </a:p>
            <a:p>
              <a:pPr marL="628650" lvl="1" indent="-171450" eaLnBrk="0" hangingPunct="0">
                <a:buClr>
                  <a:schemeClr val="bg1">
                    <a:lumMod val="50000"/>
                  </a:schemeClr>
                </a:buClr>
                <a:buSzPct val="60000"/>
                <a:buFont typeface="Wingdings" panose="05000000000000000000" pitchFamily="2" charset="2"/>
                <a:buChar char="l"/>
                <a:defRPr/>
              </a:pPr>
              <a:endParaRPr lang="en-US" altLang="zh-CN" sz="1200" dirty="0">
                <a:cs typeface="Arial" pitchFamily="34" charset="0"/>
              </a:endParaRPr>
            </a:p>
          </p:txBody>
        </p:sp>
        <p:sp>
          <p:nvSpPr>
            <p:cNvPr id="7" name="文本占位符 2"/>
            <p:cNvSpPr txBox="1">
              <a:spLocks/>
            </p:cNvSpPr>
            <p:nvPr/>
          </p:nvSpPr>
          <p:spPr>
            <a:xfrm>
              <a:off x="3689979" y="2507531"/>
              <a:ext cx="7413732" cy="558267"/>
            </a:xfrm>
            <a:prstGeom prst="rect">
              <a:avLst/>
            </a:prstGeom>
          </p:spPr>
          <p:txBody>
            <a:bodyPr/>
            <a:lstStyle>
              <a:lvl1pPr marL="301625" indent="-301625" algn="l" defTabSz="801688" rtl="0" eaLnBrk="1" fontAlgn="base" hangingPunct="1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bg1">
                    <a:lumMod val="50000"/>
                  </a:schemeClr>
                </a:buClr>
                <a:buSzPct val="6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54050" indent="-252413" algn="l" defTabSz="801688" rtl="0" eaLnBrk="1" fontAlgn="base" hangingPunct="1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03300" indent="-201613" algn="l" defTabSz="801688" rtl="0" eaLnBrk="1" fontAlgn="base" hangingPunct="1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FrutigerNext LT Light" pitchFamily="34" charset="0"/>
                  <a:ea typeface="+mn-ea"/>
                </a:defRPr>
              </a:lvl3pPr>
              <a:lvl4pPr marL="1400175" indent="-198438" algn="l" defTabSz="801688" rtl="0" eaLnBrk="1" fontAlgn="base" hangingPunct="1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+mj-lt"/>
                  <a:ea typeface="+mn-ea"/>
                </a:defRPr>
              </a:lvl4pPr>
              <a:lvl5pPr marL="1801813" indent="-201613" algn="l" defTabSz="801688" rtl="0" eaLnBrk="1" fontAlgn="base" hangingPunct="1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+mj-lt"/>
                  <a:ea typeface="+mn-ea"/>
                </a:defRPr>
              </a:lvl5pPr>
              <a:lvl6pPr marL="2259013" indent="-201613" algn="l" defTabSz="801688" rtl="0" fontAlgn="base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+mj-lt"/>
                  <a:ea typeface="+mn-ea"/>
                </a:defRPr>
              </a:lvl6pPr>
              <a:lvl7pPr marL="2716213" indent="-201613" algn="l" defTabSz="801688" rtl="0" fontAlgn="base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+mj-lt"/>
                  <a:ea typeface="+mn-ea"/>
                </a:defRPr>
              </a:lvl7pPr>
              <a:lvl8pPr marL="3173413" indent="-201613" algn="l" defTabSz="801688" rtl="0" fontAlgn="base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+mj-lt"/>
                  <a:ea typeface="+mn-ea"/>
                </a:defRPr>
              </a:lvl8pPr>
              <a:lvl9pPr marL="3630613" indent="-201613" algn="l" defTabSz="801688" rtl="0" fontAlgn="base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600">
                  <a:solidFill>
                    <a:schemeClr val="tx1"/>
                  </a:solidFill>
                  <a:latin typeface="+mj-lt"/>
                  <a:ea typeface="+mn-ea"/>
                </a:defRPr>
              </a:lvl9pPr>
            </a:lstStyle>
            <a:p>
              <a:r>
                <a:rPr lang="zh-CN" altLang="en-US" sz="1400" kern="0" dirty="0" smtClean="0"/>
                <a:t>为了减少实现的复杂性，</a:t>
              </a:r>
              <a:r>
                <a:rPr lang="en-US" altLang="zh-CN" sz="1400" kern="0" dirty="0" smtClean="0"/>
                <a:t>NB-IoT</a:t>
              </a:r>
              <a:r>
                <a:rPr lang="zh-CN" altLang="en-US" sz="1400" kern="0" dirty="0" smtClean="0"/>
                <a:t>精简了不必要的物理信道，在下行只有三种物理</a:t>
              </a:r>
              <a:r>
                <a:rPr lang="zh-CN" altLang="en-US" sz="1400" kern="0" smtClean="0"/>
                <a:t>信道和三种</a:t>
              </a:r>
              <a:r>
                <a:rPr lang="zh-CN" altLang="en-US" sz="1400" kern="0" dirty="0" smtClean="0"/>
                <a:t>参考信号，在上行只有两种物理信道和一种参考信号。</a:t>
              </a:r>
              <a:endParaRPr lang="zh-CN" altLang="en-US" sz="1400" kern="0" dirty="0"/>
            </a:p>
          </p:txBody>
        </p:sp>
        <p:sp>
          <p:nvSpPr>
            <p:cNvPr id="8" name="TextBox 175"/>
            <p:cNvSpPr txBox="1"/>
            <p:nvPr/>
          </p:nvSpPr>
          <p:spPr>
            <a:xfrm>
              <a:off x="1186257" y="2802270"/>
              <a:ext cx="2134571" cy="3691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lIns="121855" tIns="60928" rIns="121855" bIns="60928">
              <a:spAutoFit/>
            </a:bodyPr>
            <a:lstStyle/>
            <a:p>
              <a:pPr algn="ctr" eaLnBrk="0" hangingPunct="0">
                <a:defRPr/>
              </a:pPr>
              <a:r>
                <a:rPr lang="zh-CN" altLang="en-US" sz="1599" dirty="0" smtClean="0">
                  <a:cs typeface="Arial" pitchFamily="34" charset="0"/>
                </a:rPr>
                <a:t>物理信道与物理信号</a:t>
              </a:r>
              <a:endParaRPr lang="zh-CN" altLang="en-US" sz="1599" dirty="0">
                <a:cs typeface="Arial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345705" y="3225961"/>
              <a:ext cx="3960917" cy="25053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marL="285750" indent="-285750" fontAlgn="base">
                <a:lnSpc>
                  <a:spcPct val="140000"/>
                </a:lnSpc>
                <a:buClr>
                  <a:schemeClr val="bg1">
                    <a:lumMod val="50000"/>
                  </a:schemeClr>
                </a:buClr>
                <a:buSzPct val="60000"/>
                <a:buFont typeface="Wingdings" panose="05000000000000000000" pitchFamily="2" charset="2"/>
                <a:buChar char="l"/>
              </a:pPr>
              <a:r>
                <a:rPr lang="zh-CN" altLang="en-US" sz="1400" b="1" dirty="0">
                  <a:solidFill>
                    <a:srgbClr val="C7000B"/>
                  </a:solidFill>
                </a:rPr>
                <a:t>三种下行物理信道：</a:t>
              </a:r>
              <a:endParaRPr lang="en-US" altLang="zh-CN" sz="1400" b="1" dirty="0">
                <a:solidFill>
                  <a:srgbClr val="C7000B"/>
                </a:solidFill>
              </a:endParaRPr>
            </a:p>
            <a:p>
              <a:pPr marL="742950" lvl="1" indent="-285750" fontAlgn="base">
                <a:lnSpc>
                  <a:spcPct val="140000"/>
                </a:lnSpc>
                <a:buSzPct val="50000"/>
                <a:buFont typeface="Wingdings" panose="05000000000000000000" pitchFamily="2" charset="2"/>
                <a:buChar char="p"/>
              </a:pPr>
              <a:r>
                <a:rPr lang="en-US" altLang="zh-CN" sz="1400" dirty="0"/>
                <a:t>NPBCH</a:t>
              </a:r>
              <a:r>
                <a:rPr lang="zh-CN" altLang="en-US" sz="1400" dirty="0"/>
                <a:t>（窄带物理广播信道）</a:t>
              </a:r>
              <a:endParaRPr lang="en-US" altLang="zh-CN" sz="1400" dirty="0"/>
            </a:p>
            <a:p>
              <a:pPr marL="742950" lvl="1" indent="-285750" fontAlgn="base">
                <a:lnSpc>
                  <a:spcPct val="140000"/>
                </a:lnSpc>
                <a:buSzPct val="50000"/>
                <a:buFont typeface="Wingdings" panose="05000000000000000000" pitchFamily="2" charset="2"/>
                <a:buChar char="p"/>
              </a:pPr>
              <a:r>
                <a:rPr lang="en-US" altLang="zh-CN" sz="1400" dirty="0"/>
                <a:t>NPDCCH</a:t>
              </a:r>
              <a:r>
                <a:rPr lang="zh-CN" altLang="en-US" sz="1400" dirty="0"/>
                <a:t>（窄带</a:t>
              </a:r>
              <a:r>
                <a:rPr lang="zh-CN" altLang="en-US" sz="1400" dirty="0" smtClean="0"/>
                <a:t>物理下行</a:t>
              </a:r>
              <a:r>
                <a:rPr lang="zh-CN" altLang="en-US" sz="1400" dirty="0"/>
                <a:t>控制信道）</a:t>
              </a:r>
              <a:endParaRPr lang="en-US" altLang="zh-CN" sz="1400" dirty="0"/>
            </a:p>
            <a:p>
              <a:pPr marL="742950" lvl="1" indent="-285750" fontAlgn="base">
                <a:lnSpc>
                  <a:spcPct val="140000"/>
                </a:lnSpc>
                <a:buSzPct val="50000"/>
                <a:buFont typeface="Wingdings" panose="05000000000000000000" pitchFamily="2" charset="2"/>
                <a:buChar char="p"/>
              </a:pPr>
              <a:r>
                <a:rPr lang="en-US" altLang="zh-CN" sz="1400" dirty="0"/>
                <a:t>NPDSCH</a:t>
              </a:r>
              <a:r>
                <a:rPr lang="zh-CN" altLang="en-US" sz="1400" dirty="0"/>
                <a:t>（窄带物理下行共享信道</a:t>
              </a:r>
              <a:r>
                <a:rPr lang="zh-CN" altLang="en-US" sz="1400" dirty="0" smtClean="0"/>
                <a:t>）</a:t>
              </a:r>
              <a:endParaRPr lang="en-US" altLang="zh-CN" sz="1400" dirty="0"/>
            </a:p>
            <a:p>
              <a:pPr marL="285750" indent="-285750" fontAlgn="base">
                <a:lnSpc>
                  <a:spcPct val="140000"/>
                </a:lnSpc>
                <a:buClr>
                  <a:schemeClr val="bg1">
                    <a:lumMod val="50000"/>
                  </a:schemeClr>
                </a:buClr>
                <a:buSzPct val="60000"/>
                <a:buFont typeface="Wingdings" panose="05000000000000000000" pitchFamily="2" charset="2"/>
                <a:buChar char="l"/>
              </a:pPr>
              <a:r>
                <a:rPr lang="zh-CN" altLang="en-US" sz="1400" b="1" dirty="0">
                  <a:solidFill>
                    <a:srgbClr val="C7000B"/>
                  </a:solidFill>
                </a:rPr>
                <a:t>三</a:t>
              </a:r>
              <a:r>
                <a:rPr lang="zh-CN" altLang="en-US" sz="1400" b="1" smtClean="0">
                  <a:solidFill>
                    <a:srgbClr val="C7000B"/>
                  </a:solidFill>
                </a:rPr>
                <a:t>种</a:t>
              </a:r>
              <a:r>
                <a:rPr lang="zh-CN" altLang="en-US" sz="1400" b="1" dirty="0">
                  <a:solidFill>
                    <a:srgbClr val="C7000B"/>
                  </a:solidFill>
                </a:rPr>
                <a:t>下行物理信号：</a:t>
              </a:r>
              <a:endParaRPr lang="en-US" altLang="zh-CN" sz="1400" b="1" dirty="0">
                <a:solidFill>
                  <a:srgbClr val="C7000B"/>
                </a:solidFill>
              </a:endParaRPr>
            </a:p>
            <a:p>
              <a:pPr marL="742950" lvl="1" indent="-285750" fontAlgn="base">
                <a:lnSpc>
                  <a:spcPct val="140000"/>
                </a:lnSpc>
                <a:buSzPct val="50000"/>
                <a:buFont typeface="Wingdings" panose="05000000000000000000" pitchFamily="2" charset="2"/>
                <a:buChar char="p"/>
              </a:pPr>
              <a:r>
                <a:rPr lang="en-US" altLang="zh-CN" sz="1400" dirty="0"/>
                <a:t>NRS</a:t>
              </a:r>
              <a:r>
                <a:rPr lang="zh-CN" altLang="en-US" sz="1400" dirty="0"/>
                <a:t>（窄带参考</a:t>
              </a:r>
              <a:r>
                <a:rPr lang="zh-CN" altLang="en-US" sz="1400"/>
                <a:t>信号</a:t>
              </a:r>
              <a:r>
                <a:rPr lang="zh-CN" altLang="en-US" sz="1400" smtClean="0"/>
                <a:t>）</a:t>
              </a:r>
              <a:endParaRPr lang="en-US" altLang="zh-CN" sz="1400" smtClean="0"/>
            </a:p>
            <a:p>
              <a:pPr marL="742950" lvl="1" indent="-285750" fontAlgn="base">
                <a:lnSpc>
                  <a:spcPct val="140000"/>
                </a:lnSpc>
                <a:buSzPct val="50000"/>
                <a:buFont typeface="Wingdings" panose="05000000000000000000" pitchFamily="2" charset="2"/>
                <a:buChar char="p"/>
              </a:pPr>
              <a:r>
                <a:rPr lang="en-US" altLang="zh-CN" sz="1400" smtClean="0"/>
                <a:t>NPSS</a:t>
              </a:r>
              <a:r>
                <a:rPr lang="zh-CN" altLang="en-US" sz="1400" smtClean="0"/>
                <a:t>（窄带同步信号）</a:t>
              </a:r>
              <a:endParaRPr lang="en-US" altLang="zh-CN" sz="1400" dirty="0"/>
            </a:p>
            <a:p>
              <a:pPr marL="742950" lvl="1" indent="-285750" fontAlgn="base">
                <a:lnSpc>
                  <a:spcPct val="140000"/>
                </a:lnSpc>
                <a:buSzPct val="50000"/>
                <a:buFont typeface="Wingdings" panose="05000000000000000000" pitchFamily="2" charset="2"/>
                <a:buChar char="p"/>
              </a:pPr>
              <a:r>
                <a:rPr lang="en-US" altLang="zh-CN" sz="1400" smtClean="0"/>
                <a:t>NSSS</a:t>
              </a:r>
              <a:r>
                <a:rPr lang="zh-CN" altLang="en-US" sz="1400" smtClean="0"/>
                <a:t>（窄带辅同步信号</a:t>
              </a:r>
              <a:r>
                <a:rPr lang="zh-CN" altLang="en-US" sz="1400" dirty="0"/>
                <a:t>）</a:t>
              </a:r>
              <a:endParaRPr lang="en-US" altLang="zh-CN" sz="14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211847" y="3667242"/>
              <a:ext cx="3619994" cy="16004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marL="285750" indent="-285750" fontAlgn="base">
                <a:lnSpc>
                  <a:spcPct val="140000"/>
                </a:lnSpc>
                <a:buClr>
                  <a:schemeClr val="bg1">
                    <a:lumMod val="50000"/>
                  </a:schemeClr>
                </a:buClr>
                <a:buSzPct val="60000"/>
                <a:buFont typeface="Wingdings" panose="05000000000000000000" pitchFamily="2" charset="2"/>
                <a:buChar char="l"/>
              </a:pPr>
              <a:r>
                <a:rPr lang="zh-CN" altLang="en-US" sz="1400" b="1" dirty="0">
                  <a:solidFill>
                    <a:srgbClr val="C7000B"/>
                  </a:solidFill>
                </a:rPr>
                <a:t>两种上行物理</a:t>
              </a:r>
              <a:r>
                <a:rPr lang="zh-CN" altLang="en-US" sz="1400" b="1" dirty="0" smtClean="0">
                  <a:solidFill>
                    <a:srgbClr val="C7000B"/>
                  </a:solidFill>
                </a:rPr>
                <a:t>信道：</a:t>
              </a:r>
              <a:endParaRPr lang="en-US" altLang="zh-CN" sz="1400" b="1" dirty="0" smtClean="0">
                <a:solidFill>
                  <a:srgbClr val="C7000B"/>
                </a:solidFill>
              </a:endParaRPr>
            </a:p>
            <a:p>
              <a:pPr marL="444500" lvl="1" indent="-285750" fontAlgn="base">
                <a:lnSpc>
                  <a:spcPct val="140000"/>
                </a:lnSpc>
                <a:buSzPct val="50000"/>
                <a:buFont typeface="Wingdings" panose="05000000000000000000" pitchFamily="2" charset="2"/>
                <a:buChar char="p"/>
              </a:pPr>
              <a:r>
                <a:rPr lang="en-US" altLang="zh-CN" sz="1400" dirty="0" smtClean="0"/>
                <a:t>NPUSCH</a:t>
              </a:r>
              <a:r>
                <a:rPr lang="zh-CN" altLang="en-US" sz="1400" dirty="0" smtClean="0"/>
                <a:t>（窄带物理上行共享信道）</a:t>
              </a:r>
              <a:endParaRPr lang="en-US" altLang="zh-CN" sz="1400" dirty="0" smtClean="0"/>
            </a:p>
            <a:p>
              <a:pPr marL="444500" lvl="1" indent="-285750" fontAlgn="base">
                <a:lnSpc>
                  <a:spcPct val="140000"/>
                </a:lnSpc>
                <a:buSzPct val="50000"/>
                <a:buFont typeface="Wingdings" panose="05000000000000000000" pitchFamily="2" charset="2"/>
                <a:buChar char="p"/>
              </a:pPr>
              <a:r>
                <a:rPr lang="en-US" altLang="zh-CN" sz="1400" dirty="0" smtClean="0"/>
                <a:t>NPRACH</a:t>
              </a:r>
              <a:r>
                <a:rPr lang="zh-CN" altLang="en-US" sz="1400" dirty="0"/>
                <a:t>（窄带物理随机接入信道</a:t>
              </a:r>
              <a:r>
                <a:rPr lang="zh-CN" altLang="en-US" sz="1400" dirty="0" smtClean="0"/>
                <a:t>）</a:t>
              </a:r>
              <a:endParaRPr lang="en-US" altLang="zh-CN" sz="1400" dirty="0" smtClean="0"/>
            </a:p>
            <a:p>
              <a:pPr indent="-285750" fontAlgn="base">
                <a:lnSpc>
                  <a:spcPct val="140000"/>
                </a:lnSpc>
                <a:buClr>
                  <a:schemeClr val="bg1">
                    <a:lumMod val="50000"/>
                  </a:schemeClr>
                </a:buClr>
                <a:buSzPct val="60000"/>
                <a:buFont typeface="Wingdings" panose="05000000000000000000" pitchFamily="2" charset="2"/>
                <a:buChar char="l"/>
              </a:pPr>
              <a:r>
                <a:rPr lang="zh-CN" altLang="en-US" sz="1400" b="1" dirty="0">
                  <a:solidFill>
                    <a:srgbClr val="C7000B"/>
                  </a:solidFill>
                </a:rPr>
                <a:t>一种上行物理信号：</a:t>
              </a:r>
              <a:endParaRPr lang="en-US" altLang="zh-CN" sz="1400" b="1" dirty="0">
                <a:solidFill>
                  <a:srgbClr val="C7000B"/>
                </a:solidFill>
              </a:endParaRPr>
            </a:p>
            <a:p>
              <a:pPr marL="444500" lvl="1" indent="-285750" fontAlgn="base">
                <a:lnSpc>
                  <a:spcPct val="140000"/>
                </a:lnSpc>
                <a:buSzPct val="50000"/>
                <a:buFont typeface="Wingdings" panose="05000000000000000000" pitchFamily="2" charset="2"/>
                <a:buChar char="p"/>
              </a:pPr>
              <a:r>
                <a:rPr lang="en-US" altLang="zh-CN" sz="1400" dirty="0"/>
                <a:t>NDMRS</a:t>
              </a:r>
              <a:r>
                <a:rPr lang="zh-CN" altLang="en-US" sz="1400" dirty="0"/>
                <a:t>（窄带参考信号）</a:t>
              </a:r>
            </a:p>
          </p:txBody>
        </p:sp>
        <p:sp>
          <p:nvSpPr>
            <p:cNvPr id="11" name="上箭头 10"/>
            <p:cNvSpPr/>
            <p:nvPr/>
          </p:nvSpPr>
          <p:spPr bwMode="auto">
            <a:xfrm>
              <a:off x="5224107" y="3812238"/>
              <a:ext cx="636281" cy="1212312"/>
            </a:xfrm>
            <a:prstGeom prst="upArrow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" name="下箭头 11"/>
            <p:cNvSpPr/>
            <p:nvPr/>
          </p:nvSpPr>
          <p:spPr bwMode="auto">
            <a:xfrm>
              <a:off x="6364070" y="3865986"/>
              <a:ext cx="680630" cy="1158564"/>
            </a:xfrm>
            <a:prstGeom prst="downArrow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003725" y="5618299"/>
              <a:ext cx="10464211" cy="8463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zh-CN" sz="16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 smtClean="0"/>
                <a:t>总之，</a:t>
              </a:r>
              <a:r>
                <a:rPr lang="en-US" altLang="zh-CN" sz="1600" b="1" dirty="0" smtClean="0">
                  <a:solidFill>
                    <a:srgbClr val="C00000"/>
                  </a:solidFill>
                </a:rPr>
                <a:t>NB-IoT</a:t>
              </a:r>
              <a:r>
                <a:rPr lang="zh-CN" altLang="en-US" sz="1600" dirty="0" smtClean="0"/>
                <a:t>的</a:t>
              </a:r>
              <a:r>
                <a:rPr lang="zh-CN" altLang="en-US" sz="1600" dirty="0"/>
                <a:t>物理信道通过降低目标速率、多次传输、采用低阶调制方式等措施，以达到</a:t>
              </a:r>
              <a:r>
                <a:rPr lang="zh-CN" altLang="en-US" sz="1600" b="1" dirty="0">
                  <a:solidFill>
                    <a:srgbClr val="C00000"/>
                  </a:solidFill>
                </a:rPr>
                <a:t>增加覆盖、降低成本、降低功耗</a:t>
              </a:r>
              <a:r>
                <a:rPr lang="zh-CN" altLang="en-US" sz="1600" dirty="0"/>
                <a:t>的目的。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410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130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</a:rPr>
              <a:t>NB-</a:t>
            </a:r>
            <a:r>
              <a:rPr lang="en-US" altLang="zh-CN" dirty="0" err="1">
                <a:latin typeface="+mn-lt"/>
                <a:ea typeface="+mn-ea"/>
              </a:rPr>
              <a:t>IoT</a:t>
            </a:r>
            <a:r>
              <a:rPr lang="zh-CN" altLang="en-US" dirty="0">
                <a:latin typeface="+mn-lt"/>
                <a:ea typeface="+mn-ea"/>
              </a:rPr>
              <a:t>部署方式</a:t>
            </a:r>
            <a:r>
              <a:rPr lang="zh-CN" altLang="en-US" dirty="0" smtClean="0">
                <a:latin typeface="+mn-lt"/>
                <a:ea typeface="+mn-ea"/>
              </a:rPr>
              <a:t>介绍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55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ea typeface="+mn-ea"/>
              </a:rPr>
              <a:t>NB-</a:t>
            </a:r>
            <a:r>
              <a:rPr lang="en-US" altLang="zh-CN" dirty="0" err="1" smtClean="0">
                <a:latin typeface="+mn-lt"/>
                <a:ea typeface="+mn-ea"/>
              </a:rPr>
              <a:t>IoT</a:t>
            </a:r>
            <a:r>
              <a:rPr lang="zh-CN" altLang="en-US" dirty="0" smtClean="0">
                <a:latin typeface="+mn-lt"/>
                <a:ea typeface="+mn-ea"/>
              </a:rPr>
              <a:t>支持基于目前</a:t>
            </a:r>
            <a:r>
              <a:rPr lang="en-US" altLang="zh-CN" dirty="0" smtClean="0">
                <a:latin typeface="+mn-lt"/>
                <a:ea typeface="+mn-ea"/>
              </a:rPr>
              <a:t>LTE</a:t>
            </a:r>
            <a:r>
              <a:rPr lang="zh-CN" altLang="en-US" dirty="0" smtClean="0">
                <a:latin typeface="+mn-lt"/>
                <a:ea typeface="+mn-ea"/>
              </a:rPr>
              <a:t>制式平滑演进，并根据不同运营商的需求，支持灵活的频段部署。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56" name="TextBox 117"/>
          <p:cNvSpPr txBox="1">
            <a:spLocks noChangeArrowheads="1"/>
          </p:cNvSpPr>
          <p:nvPr/>
        </p:nvSpPr>
        <p:spPr bwMode="auto">
          <a:xfrm>
            <a:off x="6106162" y="3130157"/>
            <a:ext cx="1029935" cy="33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55" tIns="60928" rIns="121855" bIns="6092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1400" dirty="0">
                <a:latin typeface="+mn-lt"/>
                <a:ea typeface="+mn-ea"/>
              </a:rPr>
              <a:t>独立部署</a:t>
            </a:r>
            <a:endParaRPr lang="zh-CN" altLang="en-US" sz="1400" dirty="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7" name="TextBox 119"/>
          <p:cNvSpPr txBox="1">
            <a:spLocks noChangeArrowheads="1"/>
          </p:cNvSpPr>
          <p:nvPr/>
        </p:nvSpPr>
        <p:spPr bwMode="auto">
          <a:xfrm>
            <a:off x="6106162" y="4499925"/>
            <a:ext cx="1137352" cy="33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55" tIns="60928" rIns="121855" bIns="6092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1400" dirty="0">
                <a:latin typeface="+mn-lt"/>
                <a:ea typeface="+mn-ea"/>
              </a:rPr>
              <a:t>保护带部署</a:t>
            </a:r>
            <a:endParaRPr lang="zh-CN" altLang="en-US" sz="1400" dirty="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8" name="TextBox 120"/>
          <p:cNvSpPr txBox="1">
            <a:spLocks noChangeArrowheads="1"/>
          </p:cNvSpPr>
          <p:nvPr/>
        </p:nvSpPr>
        <p:spPr bwMode="auto">
          <a:xfrm>
            <a:off x="6063630" y="5479214"/>
            <a:ext cx="1210550" cy="33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55" tIns="60928" rIns="121855" bIns="6092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1400" dirty="0">
                <a:latin typeface="+mn-lt"/>
                <a:ea typeface="+mn-ea"/>
              </a:rPr>
              <a:t>带内部署</a:t>
            </a:r>
            <a:endParaRPr lang="zh-CN" altLang="en-US" sz="1400" dirty="0">
              <a:latin typeface="+mn-lt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59" name="组合 58"/>
          <p:cNvGrpSpPr>
            <a:grpSpLocks noChangeAspect="1"/>
          </p:cNvGrpSpPr>
          <p:nvPr/>
        </p:nvGrpSpPr>
        <p:grpSpPr>
          <a:xfrm>
            <a:off x="8108015" y="3381031"/>
            <a:ext cx="1968232" cy="746912"/>
            <a:chOff x="1228587" y="4749941"/>
            <a:chExt cx="1549421" cy="587980"/>
          </a:xfrm>
        </p:grpSpPr>
        <p:grpSp>
          <p:nvGrpSpPr>
            <p:cNvPr id="60" name="组合 59"/>
            <p:cNvGrpSpPr/>
            <p:nvPr/>
          </p:nvGrpSpPr>
          <p:grpSpPr>
            <a:xfrm>
              <a:off x="1228587" y="4749941"/>
              <a:ext cx="1549421" cy="359906"/>
              <a:chOff x="903966" y="2472059"/>
              <a:chExt cx="849880" cy="539999"/>
            </a:xfrm>
          </p:grpSpPr>
          <p:grpSp>
            <p:nvGrpSpPr>
              <p:cNvPr id="64" name="组合 63"/>
              <p:cNvGrpSpPr/>
              <p:nvPr/>
            </p:nvGrpSpPr>
            <p:grpSpPr>
              <a:xfrm>
                <a:off x="903966" y="2472059"/>
                <a:ext cx="429256" cy="539999"/>
                <a:chOff x="903966" y="2472059"/>
                <a:chExt cx="429256" cy="539999"/>
              </a:xfrm>
            </p:grpSpPr>
            <p:grpSp>
              <p:nvGrpSpPr>
                <p:cNvPr id="72" name="组合 71"/>
                <p:cNvGrpSpPr/>
                <p:nvPr/>
              </p:nvGrpSpPr>
              <p:grpSpPr>
                <a:xfrm>
                  <a:off x="903966" y="2472059"/>
                  <a:ext cx="215896" cy="539999"/>
                  <a:chOff x="903966" y="2472059"/>
                  <a:chExt cx="215896" cy="539999"/>
                </a:xfrm>
              </p:grpSpPr>
              <p:sp>
                <p:nvSpPr>
                  <p:cNvPr id="76" name="Rectangle 77"/>
                  <p:cNvSpPr>
                    <a:spLocks/>
                  </p:cNvSpPr>
                  <p:nvPr/>
                </p:nvSpPr>
                <p:spPr bwMode="auto">
                  <a:xfrm>
                    <a:off x="903966" y="2472059"/>
                    <a:ext cx="108000" cy="539999"/>
                  </a:xfrm>
                  <a:prstGeom prst="rect">
                    <a:avLst/>
                  </a:prstGeom>
                  <a:solidFill>
                    <a:srgbClr val="0099FF">
                      <a:alpha val="39999"/>
                    </a:srgbClr>
                  </a:solidFill>
                  <a:ln w="25400">
                    <a:solidFill>
                      <a:srgbClr val="00B0F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>
                    <a:defPPr>
                      <a:defRPr lang="zh-CN"/>
                    </a:defPPr>
                    <a:lvl1pPr algn="l" rtl="0" fontAlgn="t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1pPr>
                    <a:lvl2pPr marL="457200" algn="l" rtl="0" fontAlgn="t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2pPr>
                    <a:lvl3pPr marL="914400" algn="l" rtl="0" fontAlgn="t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3pPr>
                    <a:lvl4pPr marL="1371600" algn="l" rtl="0" fontAlgn="t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4pPr>
                    <a:lvl5pPr marL="1828800" algn="l" rtl="0" fontAlgn="t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9pPr>
                  </a:lstStyle>
                  <a:p>
                    <a:pPr>
                      <a:buNone/>
                    </a:pPr>
                    <a:endParaRPr lang="zh-CN" altLang="en-US" sz="1425" dirty="0">
                      <a:latin typeface="+mn-lt"/>
                      <a:ea typeface="+mn-ea"/>
                      <a:cs typeface="Arial" pitchFamily="34" charset="0"/>
                    </a:endParaRPr>
                  </a:p>
                </p:txBody>
              </p:sp>
              <p:sp>
                <p:nvSpPr>
                  <p:cNvPr id="77" name="Rectangle 78"/>
                  <p:cNvSpPr>
                    <a:spLocks/>
                  </p:cNvSpPr>
                  <p:nvPr/>
                </p:nvSpPr>
                <p:spPr bwMode="auto">
                  <a:xfrm>
                    <a:off x="1011862" y="2472059"/>
                    <a:ext cx="108000" cy="539999"/>
                  </a:xfrm>
                  <a:prstGeom prst="rect">
                    <a:avLst/>
                  </a:prstGeom>
                  <a:solidFill>
                    <a:srgbClr val="0099FF">
                      <a:alpha val="39999"/>
                    </a:srgbClr>
                  </a:solidFill>
                  <a:ln w="25400">
                    <a:solidFill>
                      <a:srgbClr val="00B0F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>
                    <a:defPPr>
                      <a:defRPr lang="zh-CN"/>
                    </a:defPPr>
                    <a:lvl1pPr algn="l" rtl="0" fontAlgn="t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1pPr>
                    <a:lvl2pPr marL="457200" algn="l" rtl="0" fontAlgn="t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2pPr>
                    <a:lvl3pPr marL="914400" algn="l" rtl="0" fontAlgn="t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3pPr>
                    <a:lvl4pPr marL="1371600" algn="l" rtl="0" fontAlgn="t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4pPr>
                    <a:lvl5pPr marL="1828800" algn="l" rtl="0" fontAlgn="t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9pPr>
                  </a:lstStyle>
                  <a:p>
                    <a:pPr>
                      <a:buNone/>
                    </a:pPr>
                    <a:endParaRPr lang="zh-CN" altLang="en-US" sz="1425" dirty="0">
                      <a:latin typeface="+mn-lt"/>
                      <a:ea typeface="+mn-ea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73" name="组合 72"/>
                <p:cNvGrpSpPr/>
                <p:nvPr/>
              </p:nvGrpSpPr>
              <p:grpSpPr>
                <a:xfrm>
                  <a:off x="1117326" y="2472059"/>
                  <a:ext cx="215896" cy="539999"/>
                  <a:chOff x="903966" y="2472059"/>
                  <a:chExt cx="215896" cy="539999"/>
                </a:xfrm>
              </p:grpSpPr>
              <p:sp>
                <p:nvSpPr>
                  <p:cNvPr id="74" name="Rectangle 77"/>
                  <p:cNvSpPr>
                    <a:spLocks/>
                  </p:cNvSpPr>
                  <p:nvPr/>
                </p:nvSpPr>
                <p:spPr bwMode="auto">
                  <a:xfrm>
                    <a:off x="903966" y="2472059"/>
                    <a:ext cx="108000" cy="539999"/>
                  </a:xfrm>
                  <a:prstGeom prst="rect">
                    <a:avLst/>
                  </a:prstGeom>
                  <a:solidFill>
                    <a:srgbClr val="0099FF">
                      <a:alpha val="39999"/>
                    </a:srgbClr>
                  </a:solidFill>
                  <a:ln w="25400">
                    <a:solidFill>
                      <a:srgbClr val="00B0F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>
                    <a:defPPr>
                      <a:defRPr lang="zh-CN"/>
                    </a:defPPr>
                    <a:lvl1pPr algn="l" rtl="0" fontAlgn="t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1pPr>
                    <a:lvl2pPr marL="457200" algn="l" rtl="0" fontAlgn="t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2pPr>
                    <a:lvl3pPr marL="914400" algn="l" rtl="0" fontAlgn="t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3pPr>
                    <a:lvl4pPr marL="1371600" algn="l" rtl="0" fontAlgn="t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4pPr>
                    <a:lvl5pPr marL="1828800" algn="l" rtl="0" fontAlgn="t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9pPr>
                  </a:lstStyle>
                  <a:p>
                    <a:pPr>
                      <a:buNone/>
                    </a:pPr>
                    <a:endParaRPr lang="zh-CN" altLang="en-US" sz="1425" dirty="0">
                      <a:latin typeface="+mn-lt"/>
                      <a:ea typeface="+mn-ea"/>
                      <a:cs typeface="Arial" pitchFamily="34" charset="0"/>
                    </a:endParaRPr>
                  </a:p>
                </p:txBody>
              </p:sp>
              <p:sp>
                <p:nvSpPr>
                  <p:cNvPr id="75" name="Rectangle 78"/>
                  <p:cNvSpPr>
                    <a:spLocks/>
                  </p:cNvSpPr>
                  <p:nvPr/>
                </p:nvSpPr>
                <p:spPr bwMode="auto">
                  <a:xfrm>
                    <a:off x="1011862" y="2472059"/>
                    <a:ext cx="108000" cy="539999"/>
                  </a:xfrm>
                  <a:prstGeom prst="rect">
                    <a:avLst/>
                  </a:prstGeom>
                  <a:solidFill>
                    <a:srgbClr val="0099FF">
                      <a:alpha val="39999"/>
                    </a:srgbClr>
                  </a:solidFill>
                  <a:ln w="25400">
                    <a:solidFill>
                      <a:srgbClr val="00B0F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>
                    <a:defPPr>
                      <a:defRPr lang="zh-CN"/>
                    </a:defPPr>
                    <a:lvl1pPr algn="l" rtl="0" fontAlgn="t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1pPr>
                    <a:lvl2pPr marL="457200" algn="l" rtl="0" fontAlgn="t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2pPr>
                    <a:lvl3pPr marL="914400" algn="l" rtl="0" fontAlgn="t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3pPr>
                    <a:lvl4pPr marL="1371600" algn="l" rtl="0" fontAlgn="t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4pPr>
                    <a:lvl5pPr marL="1828800" algn="l" rtl="0" fontAlgn="t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9pPr>
                  </a:lstStyle>
                  <a:p>
                    <a:pPr>
                      <a:buNone/>
                    </a:pPr>
                    <a:endParaRPr lang="zh-CN" altLang="en-US" sz="1425" dirty="0">
                      <a:latin typeface="+mn-lt"/>
                      <a:ea typeface="+mn-ea"/>
                      <a:cs typeface="Arial" pitchFamily="34" charset="0"/>
                    </a:endParaRPr>
                  </a:p>
                </p:txBody>
              </p:sp>
            </p:grpSp>
          </p:grpSp>
          <p:grpSp>
            <p:nvGrpSpPr>
              <p:cNvPr id="65" name="组合 64"/>
              <p:cNvGrpSpPr/>
              <p:nvPr/>
            </p:nvGrpSpPr>
            <p:grpSpPr>
              <a:xfrm>
                <a:off x="1324590" y="2472059"/>
                <a:ext cx="429256" cy="539999"/>
                <a:chOff x="903966" y="2472059"/>
                <a:chExt cx="429256" cy="539999"/>
              </a:xfrm>
            </p:grpSpPr>
            <p:grpSp>
              <p:nvGrpSpPr>
                <p:cNvPr id="66" name="组合 65"/>
                <p:cNvGrpSpPr/>
                <p:nvPr/>
              </p:nvGrpSpPr>
              <p:grpSpPr>
                <a:xfrm>
                  <a:off x="903966" y="2472059"/>
                  <a:ext cx="215896" cy="539999"/>
                  <a:chOff x="903966" y="2472059"/>
                  <a:chExt cx="215896" cy="539999"/>
                </a:xfrm>
              </p:grpSpPr>
              <p:sp>
                <p:nvSpPr>
                  <p:cNvPr id="70" name="Rectangle 77"/>
                  <p:cNvSpPr>
                    <a:spLocks/>
                  </p:cNvSpPr>
                  <p:nvPr/>
                </p:nvSpPr>
                <p:spPr bwMode="auto">
                  <a:xfrm>
                    <a:off x="903966" y="2472059"/>
                    <a:ext cx="108000" cy="539999"/>
                  </a:xfrm>
                  <a:prstGeom prst="rect">
                    <a:avLst/>
                  </a:prstGeom>
                  <a:solidFill>
                    <a:srgbClr val="0099FF">
                      <a:alpha val="39999"/>
                    </a:srgbClr>
                  </a:solidFill>
                  <a:ln w="25400">
                    <a:solidFill>
                      <a:srgbClr val="00B0F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>
                    <a:defPPr>
                      <a:defRPr lang="zh-CN"/>
                    </a:defPPr>
                    <a:lvl1pPr algn="l" rtl="0" fontAlgn="t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1pPr>
                    <a:lvl2pPr marL="457200" algn="l" rtl="0" fontAlgn="t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2pPr>
                    <a:lvl3pPr marL="914400" algn="l" rtl="0" fontAlgn="t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3pPr>
                    <a:lvl4pPr marL="1371600" algn="l" rtl="0" fontAlgn="t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4pPr>
                    <a:lvl5pPr marL="1828800" algn="l" rtl="0" fontAlgn="t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9pPr>
                  </a:lstStyle>
                  <a:p>
                    <a:pPr>
                      <a:buNone/>
                    </a:pPr>
                    <a:endParaRPr lang="zh-CN" altLang="en-US" sz="1425" dirty="0">
                      <a:latin typeface="+mn-lt"/>
                      <a:ea typeface="+mn-ea"/>
                      <a:cs typeface="Arial" pitchFamily="34" charset="0"/>
                    </a:endParaRPr>
                  </a:p>
                </p:txBody>
              </p:sp>
              <p:sp>
                <p:nvSpPr>
                  <p:cNvPr id="71" name="Rectangle 78"/>
                  <p:cNvSpPr>
                    <a:spLocks/>
                  </p:cNvSpPr>
                  <p:nvPr/>
                </p:nvSpPr>
                <p:spPr bwMode="auto">
                  <a:xfrm>
                    <a:off x="1011862" y="2472059"/>
                    <a:ext cx="108000" cy="539999"/>
                  </a:xfrm>
                  <a:prstGeom prst="rect">
                    <a:avLst/>
                  </a:prstGeom>
                  <a:solidFill>
                    <a:srgbClr val="0099FF">
                      <a:alpha val="39999"/>
                    </a:srgbClr>
                  </a:solidFill>
                  <a:ln w="25400">
                    <a:solidFill>
                      <a:srgbClr val="00B0F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>
                    <a:defPPr>
                      <a:defRPr lang="zh-CN"/>
                    </a:defPPr>
                    <a:lvl1pPr algn="l" rtl="0" fontAlgn="t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1pPr>
                    <a:lvl2pPr marL="457200" algn="l" rtl="0" fontAlgn="t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2pPr>
                    <a:lvl3pPr marL="914400" algn="l" rtl="0" fontAlgn="t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3pPr>
                    <a:lvl4pPr marL="1371600" algn="l" rtl="0" fontAlgn="t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4pPr>
                    <a:lvl5pPr marL="1828800" algn="l" rtl="0" fontAlgn="t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9pPr>
                  </a:lstStyle>
                  <a:p>
                    <a:pPr>
                      <a:buNone/>
                    </a:pPr>
                    <a:endParaRPr lang="zh-CN" altLang="en-US" sz="1425" dirty="0">
                      <a:latin typeface="+mn-lt"/>
                      <a:ea typeface="+mn-ea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67" name="组合 66"/>
                <p:cNvGrpSpPr/>
                <p:nvPr/>
              </p:nvGrpSpPr>
              <p:grpSpPr>
                <a:xfrm>
                  <a:off x="1117326" y="2472059"/>
                  <a:ext cx="215896" cy="539999"/>
                  <a:chOff x="903966" y="2472059"/>
                  <a:chExt cx="215896" cy="539999"/>
                </a:xfrm>
              </p:grpSpPr>
              <p:sp>
                <p:nvSpPr>
                  <p:cNvPr id="68" name="Rectangle 77"/>
                  <p:cNvSpPr>
                    <a:spLocks/>
                  </p:cNvSpPr>
                  <p:nvPr/>
                </p:nvSpPr>
                <p:spPr bwMode="auto">
                  <a:xfrm>
                    <a:off x="903966" y="2472059"/>
                    <a:ext cx="108000" cy="539999"/>
                  </a:xfrm>
                  <a:prstGeom prst="rect">
                    <a:avLst/>
                  </a:prstGeom>
                  <a:solidFill>
                    <a:srgbClr val="0099FF">
                      <a:alpha val="39999"/>
                    </a:srgbClr>
                  </a:solidFill>
                  <a:ln w="25400">
                    <a:solidFill>
                      <a:srgbClr val="00B0F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>
                    <a:defPPr>
                      <a:defRPr lang="zh-CN"/>
                    </a:defPPr>
                    <a:lvl1pPr algn="l" rtl="0" fontAlgn="t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1pPr>
                    <a:lvl2pPr marL="457200" algn="l" rtl="0" fontAlgn="t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2pPr>
                    <a:lvl3pPr marL="914400" algn="l" rtl="0" fontAlgn="t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3pPr>
                    <a:lvl4pPr marL="1371600" algn="l" rtl="0" fontAlgn="t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4pPr>
                    <a:lvl5pPr marL="1828800" algn="l" rtl="0" fontAlgn="t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9pPr>
                  </a:lstStyle>
                  <a:p>
                    <a:pPr>
                      <a:buNone/>
                    </a:pPr>
                    <a:endParaRPr lang="zh-CN" altLang="en-US" sz="1425" dirty="0">
                      <a:latin typeface="+mn-lt"/>
                      <a:ea typeface="+mn-ea"/>
                      <a:cs typeface="Arial" pitchFamily="34" charset="0"/>
                    </a:endParaRPr>
                  </a:p>
                </p:txBody>
              </p:sp>
              <p:sp>
                <p:nvSpPr>
                  <p:cNvPr id="69" name="Rectangle 78"/>
                  <p:cNvSpPr>
                    <a:spLocks/>
                  </p:cNvSpPr>
                  <p:nvPr/>
                </p:nvSpPr>
                <p:spPr bwMode="auto">
                  <a:xfrm>
                    <a:off x="1011862" y="2472059"/>
                    <a:ext cx="108000" cy="539999"/>
                  </a:xfrm>
                  <a:prstGeom prst="rect">
                    <a:avLst/>
                  </a:prstGeom>
                  <a:solidFill>
                    <a:srgbClr val="0099FF">
                      <a:alpha val="39999"/>
                    </a:srgbClr>
                  </a:solidFill>
                  <a:ln w="25400">
                    <a:solidFill>
                      <a:srgbClr val="00B0F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>
                    <a:defPPr>
                      <a:defRPr lang="zh-CN"/>
                    </a:defPPr>
                    <a:lvl1pPr algn="l" rtl="0" fontAlgn="t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1pPr>
                    <a:lvl2pPr marL="457200" algn="l" rtl="0" fontAlgn="t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2pPr>
                    <a:lvl3pPr marL="914400" algn="l" rtl="0" fontAlgn="t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3pPr>
                    <a:lvl4pPr marL="1371600" algn="l" rtl="0" fontAlgn="t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4pPr>
                    <a:lvl5pPr marL="1828800" algn="l" rtl="0" fontAlgn="t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FrutigerNext LT Regular" pitchFamily="34" charset="0"/>
                        <a:ea typeface="宋体" charset="-122"/>
                        <a:cs typeface="+mn-cs"/>
                      </a:defRPr>
                    </a:lvl9pPr>
                  </a:lstStyle>
                  <a:p>
                    <a:pPr>
                      <a:buNone/>
                    </a:pPr>
                    <a:endParaRPr lang="zh-CN" altLang="en-US" sz="1425" dirty="0">
                      <a:latin typeface="+mn-lt"/>
                      <a:ea typeface="+mn-ea"/>
                      <a:cs typeface="Arial" pitchFamily="34" charset="0"/>
                    </a:endParaRPr>
                  </a:p>
                </p:txBody>
              </p:sp>
            </p:grpSp>
          </p:grpSp>
        </p:grpSp>
        <p:sp>
          <p:nvSpPr>
            <p:cNvPr id="61" name="Rectangle 76"/>
            <p:cNvSpPr>
              <a:spLocks/>
            </p:cNvSpPr>
            <p:nvPr/>
          </p:nvSpPr>
          <p:spPr bwMode="auto">
            <a:xfrm>
              <a:off x="2038402" y="4758387"/>
              <a:ext cx="131264" cy="350909"/>
            </a:xfrm>
            <a:prstGeom prst="rect">
              <a:avLst/>
            </a:prstGeom>
            <a:solidFill>
              <a:srgbClr val="BD1954"/>
            </a:solidFill>
            <a:ln w="25400">
              <a:noFill/>
              <a:round/>
              <a:headEnd/>
              <a:tailEnd/>
            </a:ln>
          </p:spPr>
          <p:txBody>
            <a:bodyPr lIns="0" tIns="0" rIns="0" bIns="0"/>
            <a:lstStyle>
              <a:defPPr>
                <a:defRPr lang="zh-CN"/>
              </a:defPPr>
              <a:lvl1pPr algn="l" rtl="0" fontAlgn="t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FrutigerNext LT Regular" pitchFamily="34" charset="0"/>
                  <a:ea typeface="宋体" charset="-122"/>
                  <a:cs typeface="+mn-cs"/>
                </a:defRPr>
              </a:lvl1pPr>
              <a:lvl2pPr marL="457200" algn="l" rtl="0" fontAlgn="t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FrutigerNext LT Regular" pitchFamily="34" charset="0"/>
                  <a:ea typeface="宋体" charset="-122"/>
                  <a:cs typeface="+mn-cs"/>
                </a:defRPr>
              </a:lvl2pPr>
              <a:lvl3pPr marL="914400" algn="l" rtl="0" fontAlgn="t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FrutigerNext LT Regular" pitchFamily="34" charset="0"/>
                  <a:ea typeface="宋体" charset="-122"/>
                  <a:cs typeface="+mn-cs"/>
                </a:defRPr>
              </a:lvl3pPr>
              <a:lvl4pPr marL="1371600" algn="l" rtl="0" fontAlgn="t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FrutigerNext LT Regular" pitchFamily="34" charset="0"/>
                  <a:ea typeface="宋体" charset="-122"/>
                  <a:cs typeface="+mn-cs"/>
                </a:defRPr>
              </a:lvl4pPr>
              <a:lvl5pPr marL="1828800" algn="l" rtl="0" fontAlgn="t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FrutigerNext LT Regular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FrutigerNext LT Regular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FrutigerNext LT Regular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FrutigerNext LT Regular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FrutigerNext LT Regular" pitchFamily="34" charset="0"/>
                  <a:ea typeface="宋体" charset="-122"/>
                  <a:cs typeface="+mn-cs"/>
                </a:defRPr>
              </a:lvl9pPr>
            </a:lstStyle>
            <a:p>
              <a:pPr>
                <a:buNone/>
              </a:pPr>
              <a:endParaRPr lang="zh-CN" altLang="en-US" sz="1425" dirty="0"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2" name="TextBox 24"/>
            <p:cNvSpPr txBox="1"/>
            <p:nvPr/>
          </p:nvSpPr>
          <p:spPr>
            <a:xfrm>
              <a:off x="1737392" y="5140162"/>
              <a:ext cx="674368" cy="197759"/>
            </a:xfrm>
            <a:prstGeom prst="rect">
              <a:avLst/>
            </a:prstGeom>
            <a:noFill/>
          </p:spPr>
          <p:txBody>
            <a:bodyPr wrap="square" lIns="65903" tIns="32952" rIns="65903" bIns="32952" rtlCol="0">
              <a:spAutoFit/>
            </a:bodyPr>
            <a:lstStyle>
              <a:defPPr>
                <a:defRPr lang="zh-CN"/>
              </a:defPPr>
              <a:lvl1pPr algn="l" rtl="0" fontAlgn="t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FrutigerNext LT Regular" pitchFamily="34" charset="0"/>
                  <a:ea typeface="宋体" charset="-122"/>
                  <a:cs typeface="+mn-cs"/>
                </a:defRPr>
              </a:lvl1pPr>
              <a:lvl2pPr marL="457200" algn="l" rtl="0" fontAlgn="t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FrutigerNext LT Regular" pitchFamily="34" charset="0"/>
                  <a:ea typeface="宋体" charset="-122"/>
                  <a:cs typeface="+mn-cs"/>
                </a:defRPr>
              </a:lvl2pPr>
              <a:lvl3pPr marL="914400" algn="l" rtl="0" fontAlgn="t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FrutigerNext LT Regular" pitchFamily="34" charset="0"/>
                  <a:ea typeface="宋体" charset="-122"/>
                  <a:cs typeface="+mn-cs"/>
                </a:defRPr>
              </a:lvl3pPr>
              <a:lvl4pPr marL="1371600" algn="l" rtl="0" fontAlgn="t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FrutigerNext LT Regular" pitchFamily="34" charset="0"/>
                  <a:ea typeface="宋体" charset="-122"/>
                  <a:cs typeface="+mn-cs"/>
                </a:defRPr>
              </a:lvl4pPr>
              <a:lvl5pPr marL="1828800" algn="l" rtl="0" fontAlgn="t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FrutigerNext LT Regular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FrutigerNext LT Regular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FrutigerNext LT Regular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FrutigerNext LT Regular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FrutigerNext LT Regular" pitchFamily="34" charset="0"/>
                  <a:ea typeface="宋体" charset="-122"/>
                  <a:cs typeface="+mn-cs"/>
                </a:defRPr>
              </a:lvl9pPr>
            </a:lstStyle>
            <a:p>
              <a:pPr algn="ctr" defTabSz="686960"/>
              <a:r>
                <a:rPr lang="en-US" sz="1200" dirty="0">
                  <a:latin typeface="+mn-lt"/>
                  <a:ea typeface="+mn-ea"/>
                  <a:cs typeface="Arial" pitchFamily="34" charset="0"/>
                </a:rPr>
                <a:t>180k</a:t>
              </a:r>
              <a:endParaRPr lang="en-GB" sz="1200" dirty="0"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3" name="TextBox 25"/>
            <p:cNvSpPr txBox="1"/>
            <p:nvPr/>
          </p:nvSpPr>
          <p:spPr>
            <a:xfrm>
              <a:off x="1250118" y="4769228"/>
              <a:ext cx="787479" cy="215229"/>
            </a:xfrm>
            <a:prstGeom prst="rect">
              <a:avLst/>
            </a:prstGeom>
            <a:noFill/>
          </p:spPr>
          <p:txBody>
            <a:bodyPr wrap="square" lIns="87882" tIns="43941" rIns="87882" bIns="43941" rtlCol="0">
              <a:spAutoFit/>
            </a:bodyPr>
            <a:lstStyle>
              <a:defPPr>
                <a:defRPr lang="zh-CN"/>
              </a:defPPr>
              <a:lvl1pPr algn="l" rtl="0" fontAlgn="t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FrutigerNext LT Regular" pitchFamily="34" charset="0"/>
                  <a:ea typeface="宋体" charset="-122"/>
                  <a:cs typeface="+mn-cs"/>
                </a:defRPr>
              </a:lvl1pPr>
              <a:lvl2pPr marL="457200" algn="l" rtl="0" fontAlgn="t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FrutigerNext LT Regular" pitchFamily="34" charset="0"/>
                  <a:ea typeface="宋体" charset="-122"/>
                  <a:cs typeface="+mn-cs"/>
                </a:defRPr>
              </a:lvl2pPr>
              <a:lvl3pPr marL="914400" algn="l" rtl="0" fontAlgn="t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FrutigerNext LT Regular" pitchFamily="34" charset="0"/>
                  <a:ea typeface="宋体" charset="-122"/>
                  <a:cs typeface="+mn-cs"/>
                </a:defRPr>
              </a:lvl3pPr>
              <a:lvl4pPr marL="1371600" algn="l" rtl="0" fontAlgn="t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FrutigerNext LT Regular" pitchFamily="34" charset="0"/>
                  <a:ea typeface="宋体" charset="-122"/>
                  <a:cs typeface="+mn-cs"/>
                </a:defRPr>
              </a:lvl4pPr>
              <a:lvl5pPr marL="1828800" algn="l" rtl="0" fontAlgn="t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FrutigerNext LT Regular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FrutigerNext LT Regular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FrutigerNext LT Regular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FrutigerNext LT Regular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FrutigerNext LT Regular" pitchFamily="34" charset="0"/>
                  <a:ea typeface="宋体" charset="-122"/>
                  <a:cs typeface="+mn-cs"/>
                </a:defRPr>
              </a:lvl9pPr>
            </a:lstStyle>
            <a:p>
              <a:pPr algn="ctr" defTabSz="686960"/>
              <a:r>
                <a:rPr lang="en-US" sz="1200" dirty="0">
                  <a:latin typeface="+mn-lt"/>
                  <a:ea typeface="+mn-ea"/>
                  <a:cs typeface="Arial" pitchFamily="34" charset="0"/>
                </a:rPr>
                <a:t>GSM</a:t>
              </a:r>
              <a:endParaRPr lang="en-GB" sz="1200" dirty="0"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78" name="组合 77"/>
          <p:cNvGrpSpPr>
            <a:grpSpLocks noChangeAspect="1"/>
          </p:cNvGrpSpPr>
          <p:nvPr/>
        </p:nvGrpSpPr>
        <p:grpSpPr>
          <a:xfrm>
            <a:off x="7827742" y="2384844"/>
            <a:ext cx="2337929" cy="913710"/>
            <a:chOff x="1151546" y="3248979"/>
            <a:chExt cx="1840453" cy="719286"/>
          </a:xfrm>
        </p:grpSpPr>
        <p:grpSp>
          <p:nvGrpSpPr>
            <p:cNvPr id="79" name="组合 78"/>
            <p:cNvGrpSpPr/>
            <p:nvPr/>
          </p:nvGrpSpPr>
          <p:grpSpPr>
            <a:xfrm>
              <a:off x="1151546" y="3248981"/>
              <a:ext cx="571455" cy="713576"/>
              <a:chOff x="623361" y="2863128"/>
              <a:chExt cx="571455" cy="713761"/>
            </a:xfrm>
          </p:grpSpPr>
          <p:sp>
            <p:nvSpPr>
              <p:cNvPr id="87" name="Rectangle 76"/>
              <p:cNvSpPr>
                <a:spLocks/>
              </p:cNvSpPr>
              <p:nvPr/>
            </p:nvSpPr>
            <p:spPr bwMode="auto">
              <a:xfrm>
                <a:off x="875397" y="2863128"/>
                <a:ext cx="72000" cy="486000"/>
              </a:xfrm>
              <a:prstGeom prst="rect">
                <a:avLst/>
              </a:prstGeom>
              <a:solidFill>
                <a:srgbClr val="BD1954"/>
              </a:solidFill>
              <a:ln w="25400">
                <a:noFill/>
                <a:round/>
                <a:headEnd/>
                <a:tailEnd/>
              </a:ln>
            </p:spPr>
            <p:txBody>
              <a:bodyPr lIns="0" tIns="0" rIns="0" bIns="0"/>
              <a:lstStyle>
                <a:defPPr>
                  <a:defRPr lang="zh-CN"/>
                </a:defPPr>
                <a:lvl1pPr algn="l" rtl="0" fontAlgn="t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FrutigerNext LT Regular" pitchFamily="34" charset="0"/>
                    <a:ea typeface="宋体" charset="-122"/>
                    <a:cs typeface="+mn-cs"/>
                  </a:defRPr>
                </a:lvl1pPr>
                <a:lvl2pPr marL="457200" algn="l" rtl="0" fontAlgn="t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FrutigerNext LT Regular" pitchFamily="34" charset="0"/>
                    <a:ea typeface="宋体" charset="-122"/>
                    <a:cs typeface="+mn-cs"/>
                  </a:defRPr>
                </a:lvl2pPr>
                <a:lvl3pPr marL="914400" algn="l" rtl="0" fontAlgn="t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FrutigerNext LT Regular" pitchFamily="34" charset="0"/>
                    <a:ea typeface="宋体" charset="-122"/>
                    <a:cs typeface="+mn-cs"/>
                  </a:defRPr>
                </a:lvl3pPr>
                <a:lvl4pPr marL="1371600" algn="l" rtl="0" fontAlgn="t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FrutigerNext LT Regular" pitchFamily="34" charset="0"/>
                    <a:ea typeface="宋体" charset="-122"/>
                    <a:cs typeface="+mn-cs"/>
                  </a:defRPr>
                </a:lvl4pPr>
                <a:lvl5pPr marL="1828800" algn="l" rtl="0" fontAlgn="t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FrutigerNext LT Regular" pitchFamily="34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FrutigerNext LT Regular" pitchFamily="34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FrutigerNext LT Regular" pitchFamily="34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FrutigerNext LT Regular" pitchFamily="34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FrutigerNext LT Regular" pitchFamily="34" charset="0"/>
                    <a:ea typeface="宋体" charset="-122"/>
                    <a:cs typeface="+mn-cs"/>
                  </a:defRPr>
                </a:lvl9pPr>
              </a:lstStyle>
              <a:p>
                <a:pPr>
                  <a:buNone/>
                </a:pPr>
                <a:endParaRPr lang="zh-CN" altLang="en-US" sz="1425" dirty="0"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88" name="TextBox 7"/>
              <p:cNvSpPr txBox="1"/>
              <p:nvPr/>
            </p:nvSpPr>
            <p:spPr>
              <a:xfrm>
                <a:off x="623361" y="3379078"/>
                <a:ext cx="571455" cy="197811"/>
              </a:xfrm>
              <a:prstGeom prst="rect">
                <a:avLst/>
              </a:prstGeom>
              <a:noFill/>
            </p:spPr>
            <p:txBody>
              <a:bodyPr wrap="square" lIns="65903" tIns="32952" rIns="65903" bIns="32952" rtlCol="0">
                <a:spAutoFit/>
              </a:bodyPr>
              <a:lstStyle>
                <a:defPPr>
                  <a:defRPr lang="zh-CN"/>
                </a:defPPr>
                <a:lvl1pPr algn="l" rtl="0" fontAlgn="t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FrutigerNext LT Regular" pitchFamily="34" charset="0"/>
                    <a:ea typeface="宋体" charset="-122"/>
                    <a:cs typeface="+mn-cs"/>
                  </a:defRPr>
                </a:lvl1pPr>
                <a:lvl2pPr marL="457200" algn="l" rtl="0" fontAlgn="t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FrutigerNext LT Regular" pitchFamily="34" charset="0"/>
                    <a:ea typeface="宋体" charset="-122"/>
                    <a:cs typeface="+mn-cs"/>
                  </a:defRPr>
                </a:lvl2pPr>
                <a:lvl3pPr marL="914400" algn="l" rtl="0" fontAlgn="t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FrutigerNext LT Regular" pitchFamily="34" charset="0"/>
                    <a:ea typeface="宋体" charset="-122"/>
                    <a:cs typeface="+mn-cs"/>
                  </a:defRPr>
                </a:lvl3pPr>
                <a:lvl4pPr marL="1371600" algn="l" rtl="0" fontAlgn="t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FrutigerNext LT Regular" pitchFamily="34" charset="0"/>
                    <a:ea typeface="宋体" charset="-122"/>
                    <a:cs typeface="+mn-cs"/>
                  </a:defRPr>
                </a:lvl4pPr>
                <a:lvl5pPr marL="1828800" algn="l" rtl="0" fontAlgn="t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FrutigerNext LT Regular" pitchFamily="34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FrutigerNext LT Regular" pitchFamily="34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FrutigerNext LT Regular" pitchFamily="34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FrutigerNext LT Regular" pitchFamily="34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FrutigerNext LT Regular" pitchFamily="34" charset="0"/>
                    <a:ea typeface="宋体" charset="-122"/>
                    <a:cs typeface="+mn-cs"/>
                  </a:defRPr>
                </a:lvl9pPr>
              </a:lstStyle>
              <a:p>
                <a:pPr algn="ctr" defTabSz="686960"/>
                <a:r>
                  <a:rPr lang="en-US" sz="1200" dirty="0">
                    <a:latin typeface="+mn-lt"/>
                    <a:ea typeface="+mn-ea"/>
                    <a:cs typeface="Arial" pitchFamily="34" charset="0"/>
                  </a:rPr>
                  <a:t>180k</a:t>
                </a:r>
                <a:endParaRPr lang="en-GB" sz="1200" dirty="0"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80" name="TextBox 26"/>
            <p:cNvSpPr txBox="1"/>
            <p:nvPr/>
          </p:nvSpPr>
          <p:spPr>
            <a:xfrm>
              <a:off x="1475582" y="3753036"/>
              <a:ext cx="787479" cy="215229"/>
            </a:xfrm>
            <a:prstGeom prst="rect">
              <a:avLst/>
            </a:prstGeom>
            <a:noFill/>
          </p:spPr>
          <p:txBody>
            <a:bodyPr wrap="square" lIns="87882" tIns="43941" rIns="87882" bIns="43941" rtlCol="0">
              <a:spAutoFit/>
            </a:bodyPr>
            <a:lstStyle>
              <a:defPPr>
                <a:defRPr lang="zh-CN"/>
              </a:defPPr>
              <a:lvl1pPr algn="l" rtl="0" fontAlgn="t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FrutigerNext LT Regular" pitchFamily="34" charset="0"/>
                  <a:ea typeface="宋体" charset="-122"/>
                  <a:cs typeface="+mn-cs"/>
                </a:defRPr>
              </a:lvl1pPr>
              <a:lvl2pPr marL="457200" algn="l" rtl="0" fontAlgn="t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FrutigerNext LT Regular" pitchFamily="34" charset="0"/>
                  <a:ea typeface="宋体" charset="-122"/>
                  <a:cs typeface="+mn-cs"/>
                </a:defRPr>
              </a:lvl2pPr>
              <a:lvl3pPr marL="914400" algn="l" rtl="0" fontAlgn="t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FrutigerNext LT Regular" pitchFamily="34" charset="0"/>
                  <a:ea typeface="宋体" charset="-122"/>
                  <a:cs typeface="+mn-cs"/>
                </a:defRPr>
              </a:lvl3pPr>
              <a:lvl4pPr marL="1371600" algn="l" rtl="0" fontAlgn="t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FrutigerNext LT Regular" pitchFamily="34" charset="0"/>
                  <a:ea typeface="宋体" charset="-122"/>
                  <a:cs typeface="+mn-cs"/>
                </a:defRPr>
              </a:lvl4pPr>
              <a:lvl5pPr marL="1828800" algn="l" rtl="0" fontAlgn="t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FrutigerNext LT Regular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FrutigerNext LT Regular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FrutigerNext LT Regular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FrutigerNext LT Regular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FrutigerNext LT Regular" pitchFamily="34" charset="0"/>
                  <a:ea typeface="宋体" charset="-122"/>
                  <a:cs typeface="+mn-cs"/>
                </a:defRPr>
              </a:lvl9pPr>
            </a:lstStyle>
            <a:p>
              <a:pPr algn="ctr" defTabSz="686960"/>
              <a:r>
                <a:rPr lang="en-US" sz="1200" dirty="0">
                  <a:latin typeface="+mn-lt"/>
                  <a:ea typeface="+mn-ea"/>
                  <a:cs typeface="Arial" pitchFamily="34" charset="0"/>
                </a:rPr>
                <a:t>180k</a:t>
              </a:r>
              <a:endParaRPr lang="en-GB" sz="1200" dirty="0">
                <a:latin typeface="+mn-lt"/>
                <a:ea typeface="+mn-ea"/>
                <a:cs typeface="Arial" pitchFamily="34" charset="0"/>
              </a:endParaRP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1842025" y="3248979"/>
              <a:ext cx="1149974" cy="485873"/>
              <a:chOff x="2617354" y="2881417"/>
              <a:chExt cx="1149974" cy="486000"/>
            </a:xfrm>
          </p:grpSpPr>
          <p:grpSp>
            <p:nvGrpSpPr>
              <p:cNvPr id="82" name="组合 81"/>
              <p:cNvGrpSpPr/>
              <p:nvPr/>
            </p:nvGrpSpPr>
            <p:grpSpPr>
              <a:xfrm>
                <a:off x="2706624" y="2999663"/>
                <a:ext cx="1060704" cy="360000"/>
                <a:chOff x="3803904" y="2913888"/>
                <a:chExt cx="1060704" cy="540000"/>
              </a:xfrm>
            </p:grpSpPr>
            <p:sp>
              <p:nvSpPr>
                <p:cNvPr id="85" name="Rectangle 15"/>
                <p:cNvSpPr>
                  <a:spLocks/>
                </p:cNvSpPr>
                <p:nvPr/>
              </p:nvSpPr>
              <p:spPr bwMode="auto">
                <a:xfrm>
                  <a:off x="3962400" y="2913888"/>
                  <a:ext cx="768096" cy="540000"/>
                </a:xfrm>
                <a:prstGeom prst="rect">
                  <a:avLst/>
                </a:prstGeom>
                <a:solidFill>
                  <a:srgbClr val="0099FF">
                    <a:alpha val="39999"/>
                  </a:srgbClr>
                </a:solidFill>
                <a:ln w="2540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defPPr>
                    <a:defRPr lang="zh-CN"/>
                  </a:defPPr>
                  <a:lvl1pPr algn="l" rtl="0" fontAlgn="t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FrutigerNext LT Regular" pitchFamily="34" charset="0"/>
                      <a:ea typeface="宋体" charset="-122"/>
                      <a:cs typeface="+mn-cs"/>
                    </a:defRPr>
                  </a:lvl1pPr>
                  <a:lvl2pPr marL="457200" algn="l" rtl="0" fontAlgn="t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FrutigerNext LT Regular" pitchFamily="34" charset="0"/>
                      <a:ea typeface="宋体" charset="-122"/>
                      <a:cs typeface="+mn-cs"/>
                    </a:defRPr>
                  </a:lvl2pPr>
                  <a:lvl3pPr marL="914400" algn="l" rtl="0" fontAlgn="t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FrutigerNext LT Regular" pitchFamily="34" charset="0"/>
                      <a:ea typeface="宋体" charset="-122"/>
                      <a:cs typeface="+mn-cs"/>
                    </a:defRPr>
                  </a:lvl3pPr>
                  <a:lvl4pPr marL="1371600" algn="l" rtl="0" fontAlgn="t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FrutigerNext LT Regular" pitchFamily="34" charset="0"/>
                      <a:ea typeface="宋体" charset="-122"/>
                      <a:cs typeface="+mn-cs"/>
                    </a:defRPr>
                  </a:lvl4pPr>
                  <a:lvl5pPr marL="1828800" algn="l" rtl="0" fontAlgn="t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FrutigerNext LT Regular" pitchFamily="34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FrutigerNext LT Regular" pitchFamily="34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FrutigerNext LT Regular" pitchFamily="34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FrutigerNext LT Regular" pitchFamily="34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FrutigerNext LT Regular" pitchFamily="34" charset="0"/>
                      <a:ea typeface="宋体" charset="-122"/>
                      <a:cs typeface="+mn-cs"/>
                    </a:defRPr>
                  </a:lvl9pPr>
                </a:lstStyle>
                <a:p>
                  <a:pPr>
                    <a:buNone/>
                  </a:pPr>
                  <a:endParaRPr lang="zh-CN" altLang="en-US" sz="750" dirty="0"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86" name="梯形 85"/>
                <p:cNvSpPr/>
                <p:nvPr/>
              </p:nvSpPr>
              <p:spPr>
                <a:xfrm>
                  <a:off x="3803904" y="2913888"/>
                  <a:ext cx="1060704" cy="540000"/>
                </a:xfrm>
                <a:prstGeom prst="trapezoid">
                  <a:avLst/>
                </a:prstGeom>
                <a:noFill/>
                <a:ln w="25400" cap="flat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>
                  <a:defPPr>
                    <a:defRPr lang="zh-CN"/>
                  </a:defPPr>
                  <a:lvl1pPr algn="l" rtl="0" fontAlgn="t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FrutigerNext LT Regular" pitchFamily="34" charset="0"/>
                      <a:ea typeface="宋体" charset="-122"/>
                      <a:cs typeface="+mn-cs"/>
                    </a:defRPr>
                  </a:lvl1pPr>
                  <a:lvl2pPr marL="457200" algn="l" rtl="0" fontAlgn="t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FrutigerNext LT Regular" pitchFamily="34" charset="0"/>
                      <a:ea typeface="宋体" charset="-122"/>
                      <a:cs typeface="+mn-cs"/>
                    </a:defRPr>
                  </a:lvl2pPr>
                  <a:lvl3pPr marL="914400" algn="l" rtl="0" fontAlgn="t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FrutigerNext LT Regular" pitchFamily="34" charset="0"/>
                      <a:ea typeface="宋体" charset="-122"/>
                      <a:cs typeface="+mn-cs"/>
                    </a:defRPr>
                  </a:lvl3pPr>
                  <a:lvl4pPr marL="1371600" algn="l" rtl="0" fontAlgn="t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FrutigerNext LT Regular" pitchFamily="34" charset="0"/>
                      <a:ea typeface="宋体" charset="-122"/>
                      <a:cs typeface="+mn-cs"/>
                    </a:defRPr>
                  </a:lvl4pPr>
                  <a:lvl5pPr marL="1828800" algn="l" rtl="0" fontAlgn="t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FrutigerNext LT Regular" pitchFamily="34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FrutigerNext LT Regular" pitchFamily="34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FrutigerNext LT Regular" pitchFamily="34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FrutigerNext LT Regular" pitchFamily="34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FrutigerNext LT Regular" pitchFamily="34" charset="0"/>
                      <a:ea typeface="宋体" charset="-122"/>
                      <a:cs typeface="+mn-cs"/>
                    </a:defRPr>
                  </a:lvl9pPr>
                </a:lstStyle>
                <a:p>
                  <a:pPr>
                    <a:buNone/>
                  </a:pPr>
                  <a:endParaRPr lang="zh-CN" altLang="en-US" sz="750" dirty="0"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83" name="Rectangle 76"/>
              <p:cNvSpPr>
                <a:spLocks/>
              </p:cNvSpPr>
              <p:nvPr/>
            </p:nvSpPr>
            <p:spPr bwMode="auto">
              <a:xfrm>
                <a:off x="2617354" y="2881417"/>
                <a:ext cx="72000" cy="486000"/>
              </a:xfrm>
              <a:prstGeom prst="rect">
                <a:avLst/>
              </a:prstGeom>
              <a:solidFill>
                <a:srgbClr val="BD1954"/>
              </a:solidFill>
              <a:ln w="25400">
                <a:noFill/>
                <a:round/>
                <a:headEnd/>
                <a:tailEnd/>
              </a:ln>
            </p:spPr>
            <p:txBody>
              <a:bodyPr lIns="0" tIns="0" rIns="0" bIns="0"/>
              <a:lstStyle>
                <a:defPPr>
                  <a:defRPr lang="zh-CN"/>
                </a:defPPr>
                <a:lvl1pPr algn="l" rtl="0" fontAlgn="t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FrutigerNext LT Regular" pitchFamily="34" charset="0"/>
                    <a:ea typeface="宋体" charset="-122"/>
                    <a:cs typeface="+mn-cs"/>
                  </a:defRPr>
                </a:lvl1pPr>
                <a:lvl2pPr marL="457200" algn="l" rtl="0" fontAlgn="t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FrutigerNext LT Regular" pitchFamily="34" charset="0"/>
                    <a:ea typeface="宋体" charset="-122"/>
                    <a:cs typeface="+mn-cs"/>
                  </a:defRPr>
                </a:lvl2pPr>
                <a:lvl3pPr marL="914400" algn="l" rtl="0" fontAlgn="t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FrutigerNext LT Regular" pitchFamily="34" charset="0"/>
                    <a:ea typeface="宋体" charset="-122"/>
                    <a:cs typeface="+mn-cs"/>
                  </a:defRPr>
                </a:lvl3pPr>
                <a:lvl4pPr marL="1371600" algn="l" rtl="0" fontAlgn="t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FrutigerNext LT Regular" pitchFamily="34" charset="0"/>
                    <a:ea typeface="宋体" charset="-122"/>
                    <a:cs typeface="+mn-cs"/>
                  </a:defRPr>
                </a:lvl4pPr>
                <a:lvl5pPr marL="1828800" algn="l" rtl="0" fontAlgn="t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FrutigerNext LT Regular" pitchFamily="34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FrutigerNext LT Regular" pitchFamily="34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FrutigerNext LT Regular" pitchFamily="34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FrutigerNext LT Regular" pitchFamily="34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FrutigerNext LT Regular" pitchFamily="34" charset="0"/>
                    <a:ea typeface="宋体" charset="-122"/>
                    <a:cs typeface="+mn-cs"/>
                  </a:defRPr>
                </a:lvl9pPr>
              </a:lstStyle>
              <a:p>
                <a:pPr>
                  <a:buNone/>
                </a:pPr>
                <a:endParaRPr lang="zh-CN" altLang="en-US" sz="1425" dirty="0"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84" name="TextBox 30"/>
              <p:cNvSpPr txBox="1"/>
              <p:nvPr/>
            </p:nvSpPr>
            <p:spPr>
              <a:xfrm>
                <a:off x="2731009" y="3050276"/>
                <a:ext cx="1024128" cy="197811"/>
              </a:xfrm>
              <a:prstGeom prst="rect">
                <a:avLst/>
              </a:prstGeom>
              <a:noFill/>
            </p:spPr>
            <p:txBody>
              <a:bodyPr wrap="square" lIns="65903" tIns="32952" rIns="65903" bIns="32952" rtlCol="0">
                <a:spAutoFit/>
              </a:bodyPr>
              <a:lstStyle>
                <a:defPPr>
                  <a:defRPr lang="zh-CN"/>
                </a:defPPr>
                <a:lvl1pPr algn="l" rtl="0" fontAlgn="t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FrutigerNext LT Regular" pitchFamily="34" charset="0"/>
                    <a:ea typeface="宋体" charset="-122"/>
                    <a:cs typeface="+mn-cs"/>
                  </a:defRPr>
                </a:lvl1pPr>
                <a:lvl2pPr marL="457200" algn="l" rtl="0" fontAlgn="t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FrutigerNext LT Regular" pitchFamily="34" charset="0"/>
                    <a:ea typeface="宋体" charset="-122"/>
                    <a:cs typeface="+mn-cs"/>
                  </a:defRPr>
                </a:lvl2pPr>
                <a:lvl3pPr marL="914400" algn="l" rtl="0" fontAlgn="t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FrutigerNext LT Regular" pitchFamily="34" charset="0"/>
                    <a:ea typeface="宋体" charset="-122"/>
                    <a:cs typeface="+mn-cs"/>
                  </a:defRPr>
                </a:lvl3pPr>
                <a:lvl4pPr marL="1371600" algn="l" rtl="0" fontAlgn="t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FrutigerNext LT Regular" pitchFamily="34" charset="0"/>
                    <a:ea typeface="宋体" charset="-122"/>
                    <a:cs typeface="+mn-cs"/>
                  </a:defRPr>
                </a:lvl4pPr>
                <a:lvl5pPr marL="1828800" algn="l" rtl="0" fontAlgn="t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FrutigerNext LT Regular" pitchFamily="34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FrutigerNext LT Regular" pitchFamily="34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FrutigerNext LT Regular" pitchFamily="34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FrutigerNext LT Regular" pitchFamily="34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FrutigerNext LT Regular" pitchFamily="34" charset="0"/>
                    <a:ea typeface="宋体" charset="-122"/>
                    <a:cs typeface="+mn-cs"/>
                  </a:defRPr>
                </a:lvl9pPr>
              </a:lstStyle>
              <a:p>
                <a:pPr algn="ctr" defTabSz="686960"/>
                <a:r>
                  <a:rPr lang="en-US" sz="1200" dirty="0">
                    <a:latin typeface="+mn-lt"/>
                    <a:ea typeface="+mn-ea"/>
                    <a:cs typeface="Arial" pitchFamily="34" charset="0"/>
                  </a:rPr>
                  <a:t>UMTS/LTE</a:t>
                </a:r>
              </a:p>
            </p:txBody>
          </p:sp>
        </p:grpSp>
      </p:grpSp>
      <p:grpSp>
        <p:nvGrpSpPr>
          <p:cNvPr id="89" name="组合 88"/>
          <p:cNvGrpSpPr>
            <a:grpSpLocks noChangeAspect="1"/>
          </p:cNvGrpSpPr>
          <p:nvPr/>
        </p:nvGrpSpPr>
        <p:grpSpPr>
          <a:xfrm>
            <a:off x="7820506" y="4101849"/>
            <a:ext cx="2409540" cy="1000499"/>
            <a:chOff x="3599892" y="3893336"/>
            <a:chExt cx="1896826" cy="787608"/>
          </a:xfrm>
        </p:grpSpPr>
        <p:grpSp>
          <p:nvGrpSpPr>
            <p:cNvPr id="90" name="组合 158"/>
            <p:cNvGrpSpPr/>
            <p:nvPr/>
          </p:nvGrpSpPr>
          <p:grpSpPr>
            <a:xfrm>
              <a:off x="3725906" y="4005064"/>
              <a:ext cx="1770812" cy="465336"/>
              <a:chOff x="3803904" y="2913888"/>
              <a:chExt cx="1060704" cy="540000"/>
            </a:xfrm>
          </p:grpSpPr>
          <p:sp>
            <p:nvSpPr>
              <p:cNvPr id="94" name="Rectangle 15"/>
              <p:cNvSpPr>
                <a:spLocks/>
              </p:cNvSpPr>
              <p:nvPr/>
            </p:nvSpPr>
            <p:spPr bwMode="auto">
              <a:xfrm>
                <a:off x="3962400" y="2913888"/>
                <a:ext cx="768096" cy="540000"/>
              </a:xfrm>
              <a:prstGeom prst="rect">
                <a:avLst/>
              </a:prstGeom>
              <a:solidFill>
                <a:srgbClr val="0099FF">
                  <a:alpha val="39999"/>
                </a:srgbClr>
              </a:solidFill>
              <a:ln w="2540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None/>
                </a:pPr>
                <a:endParaRPr lang="zh-CN" altLang="en-US" sz="750" dirty="0">
                  <a:cs typeface="Arial" pitchFamily="34" charset="0"/>
                </a:endParaRPr>
              </a:p>
            </p:txBody>
          </p:sp>
          <p:sp>
            <p:nvSpPr>
              <p:cNvPr id="95" name="梯形 94"/>
              <p:cNvSpPr/>
              <p:nvPr/>
            </p:nvSpPr>
            <p:spPr>
              <a:xfrm>
                <a:off x="3803904" y="2913888"/>
                <a:ext cx="1060704" cy="540000"/>
              </a:xfrm>
              <a:prstGeom prst="trapezoid">
                <a:avLst/>
              </a:prstGeom>
              <a:noFill/>
              <a:ln w="25400" cap="flat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>
                  <a:buNone/>
                </a:pPr>
                <a:endParaRPr lang="zh-CN" altLang="en-US" sz="750" dirty="0">
                  <a:cs typeface="Arial" pitchFamily="34" charset="0"/>
                </a:endParaRPr>
              </a:p>
            </p:txBody>
          </p:sp>
        </p:grpSp>
        <p:sp>
          <p:nvSpPr>
            <p:cNvPr id="91" name="Rectangle 76"/>
            <p:cNvSpPr>
              <a:spLocks/>
            </p:cNvSpPr>
            <p:nvPr/>
          </p:nvSpPr>
          <p:spPr bwMode="auto">
            <a:xfrm>
              <a:off x="3799496" y="3893336"/>
              <a:ext cx="120202" cy="566852"/>
            </a:xfrm>
            <a:prstGeom prst="rect">
              <a:avLst/>
            </a:prstGeom>
            <a:solidFill>
              <a:srgbClr val="BD1954"/>
            </a:solidFill>
            <a:ln w="25400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>
                <a:buNone/>
              </a:pPr>
              <a:endParaRPr lang="zh-CN" altLang="en-US" sz="1425" dirty="0">
                <a:cs typeface="Arial" pitchFamily="34" charset="0"/>
              </a:endParaRPr>
            </a:p>
          </p:txBody>
        </p:sp>
        <p:sp>
          <p:nvSpPr>
            <p:cNvPr id="92" name="TextBox 37"/>
            <p:cNvSpPr txBox="1"/>
            <p:nvPr/>
          </p:nvSpPr>
          <p:spPr>
            <a:xfrm>
              <a:off x="3599892" y="4483185"/>
              <a:ext cx="504056" cy="197759"/>
            </a:xfrm>
            <a:prstGeom prst="rect">
              <a:avLst/>
            </a:prstGeom>
            <a:noFill/>
          </p:spPr>
          <p:txBody>
            <a:bodyPr wrap="square" lIns="65903" tIns="32952" rIns="65903" bIns="32952" rtlCol="0">
              <a:spAutoFit/>
            </a:bodyPr>
            <a:lstStyle/>
            <a:p>
              <a:pPr algn="ctr" defTabSz="686960"/>
              <a:r>
                <a:rPr lang="en-US" sz="1200" dirty="0">
                  <a:cs typeface="Arial" pitchFamily="34" charset="0"/>
                </a:rPr>
                <a:t>180k</a:t>
              </a:r>
              <a:endParaRPr lang="en-GB" sz="1200" dirty="0">
                <a:cs typeface="Arial" pitchFamily="34" charset="0"/>
              </a:endParaRPr>
            </a:p>
          </p:txBody>
        </p:sp>
        <p:sp>
          <p:nvSpPr>
            <p:cNvPr id="93" name="TextBox 38"/>
            <p:cNvSpPr txBox="1"/>
            <p:nvPr/>
          </p:nvSpPr>
          <p:spPr>
            <a:xfrm>
              <a:off x="3766616" y="4070487"/>
              <a:ext cx="1709751" cy="197759"/>
            </a:xfrm>
            <a:prstGeom prst="rect">
              <a:avLst/>
            </a:prstGeom>
            <a:noFill/>
          </p:spPr>
          <p:txBody>
            <a:bodyPr wrap="square" lIns="65903" tIns="32952" rIns="65903" bIns="32952" rtlCol="0">
              <a:spAutoFit/>
            </a:bodyPr>
            <a:lstStyle/>
            <a:p>
              <a:pPr algn="ctr" defTabSz="686960"/>
              <a:r>
                <a:rPr lang="en-US" sz="1200" dirty="0">
                  <a:cs typeface="Arial" pitchFamily="34" charset="0"/>
                </a:rPr>
                <a:t>LTE</a:t>
              </a:r>
            </a:p>
          </p:txBody>
        </p:sp>
      </p:grpSp>
      <p:grpSp>
        <p:nvGrpSpPr>
          <p:cNvPr id="96" name="组合 201"/>
          <p:cNvGrpSpPr>
            <a:grpSpLocks noChangeAspect="1"/>
          </p:cNvGrpSpPr>
          <p:nvPr/>
        </p:nvGrpSpPr>
        <p:grpSpPr>
          <a:xfrm>
            <a:off x="7773051" y="5172222"/>
            <a:ext cx="2431143" cy="920599"/>
            <a:chOff x="469821" y="4301924"/>
            <a:chExt cx="1154382" cy="532489"/>
          </a:xfrm>
        </p:grpSpPr>
        <p:grpSp>
          <p:nvGrpSpPr>
            <p:cNvPr id="97" name="组合 158"/>
            <p:cNvGrpSpPr/>
            <p:nvPr/>
          </p:nvGrpSpPr>
          <p:grpSpPr>
            <a:xfrm>
              <a:off x="563499" y="4328741"/>
              <a:ext cx="1060704" cy="360000"/>
              <a:chOff x="3803904" y="2913888"/>
              <a:chExt cx="1060704" cy="540000"/>
            </a:xfrm>
          </p:grpSpPr>
          <p:sp>
            <p:nvSpPr>
              <p:cNvPr id="101" name="Rectangle 15"/>
              <p:cNvSpPr>
                <a:spLocks/>
              </p:cNvSpPr>
              <p:nvPr/>
            </p:nvSpPr>
            <p:spPr bwMode="auto">
              <a:xfrm>
                <a:off x="3962400" y="2913888"/>
                <a:ext cx="768096" cy="540000"/>
              </a:xfrm>
              <a:prstGeom prst="rect">
                <a:avLst/>
              </a:prstGeom>
              <a:solidFill>
                <a:srgbClr val="0099FF">
                  <a:alpha val="39999"/>
                </a:srgbClr>
              </a:solidFill>
              <a:ln w="2540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None/>
                </a:pPr>
                <a:endParaRPr lang="zh-CN" altLang="en-US" sz="750" dirty="0">
                  <a:cs typeface="Arial" pitchFamily="34" charset="0"/>
                </a:endParaRPr>
              </a:p>
            </p:txBody>
          </p:sp>
          <p:sp>
            <p:nvSpPr>
              <p:cNvPr id="102" name="梯形 101"/>
              <p:cNvSpPr/>
              <p:nvPr/>
            </p:nvSpPr>
            <p:spPr>
              <a:xfrm>
                <a:off x="3803904" y="2913888"/>
                <a:ext cx="1060704" cy="540000"/>
              </a:xfrm>
              <a:prstGeom prst="trapezoid">
                <a:avLst/>
              </a:prstGeom>
              <a:noFill/>
              <a:ln w="25400" cap="flat">
                <a:solidFill>
                  <a:srgbClr val="0085D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>
                  <a:buNone/>
                </a:pPr>
                <a:endParaRPr lang="zh-CN" altLang="en-US" sz="750" dirty="0">
                  <a:cs typeface="Arial" pitchFamily="34" charset="0"/>
                </a:endParaRPr>
              </a:p>
            </p:txBody>
          </p:sp>
        </p:grpSp>
        <p:sp>
          <p:nvSpPr>
            <p:cNvPr id="98" name="Rectangle 76"/>
            <p:cNvSpPr>
              <a:spLocks/>
            </p:cNvSpPr>
            <p:nvPr/>
          </p:nvSpPr>
          <p:spPr bwMode="auto">
            <a:xfrm>
              <a:off x="826654" y="4301924"/>
              <a:ext cx="72000" cy="387888"/>
            </a:xfrm>
            <a:prstGeom prst="rect">
              <a:avLst/>
            </a:prstGeom>
            <a:solidFill>
              <a:srgbClr val="BD1954"/>
            </a:solidFill>
            <a:ln w="25400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>
                <a:buNone/>
              </a:pPr>
              <a:endParaRPr lang="zh-CN" altLang="en-US" sz="1425" dirty="0">
                <a:cs typeface="Arial" pitchFamily="34" charset="0"/>
              </a:endParaRPr>
            </a:p>
          </p:txBody>
        </p:sp>
        <p:sp>
          <p:nvSpPr>
            <p:cNvPr id="99" name="TextBox 42"/>
            <p:cNvSpPr txBox="1"/>
            <p:nvPr/>
          </p:nvSpPr>
          <p:spPr>
            <a:xfrm>
              <a:off x="469821" y="4689107"/>
              <a:ext cx="787479" cy="145306"/>
            </a:xfrm>
            <a:prstGeom prst="rect">
              <a:avLst/>
            </a:prstGeom>
            <a:noFill/>
          </p:spPr>
          <p:txBody>
            <a:bodyPr wrap="square" lIns="65903" tIns="32952" rIns="65903" bIns="32952" rtlCol="0">
              <a:spAutoFit/>
            </a:bodyPr>
            <a:lstStyle/>
            <a:p>
              <a:pPr algn="ctr" defTabSz="686960"/>
              <a:r>
                <a:rPr lang="en-US" sz="1200" dirty="0">
                  <a:cs typeface="Arial" pitchFamily="34" charset="0"/>
                </a:rPr>
                <a:t>180k</a:t>
              </a:r>
              <a:endParaRPr lang="en-GB" sz="1200" dirty="0">
                <a:cs typeface="Arial" pitchFamily="34" charset="0"/>
              </a:endParaRPr>
            </a:p>
          </p:txBody>
        </p:sp>
        <p:sp>
          <p:nvSpPr>
            <p:cNvPr id="100" name="TextBox 43"/>
            <p:cNvSpPr txBox="1"/>
            <p:nvPr/>
          </p:nvSpPr>
          <p:spPr>
            <a:xfrm>
              <a:off x="587884" y="4369830"/>
              <a:ext cx="1024128" cy="145306"/>
            </a:xfrm>
            <a:prstGeom prst="rect">
              <a:avLst/>
            </a:prstGeom>
            <a:noFill/>
          </p:spPr>
          <p:txBody>
            <a:bodyPr wrap="square" lIns="65903" tIns="32952" rIns="65903" bIns="32952" rtlCol="0">
              <a:spAutoFit/>
            </a:bodyPr>
            <a:lstStyle/>
            <a:p>
              <a:pPr algn="ctr" defTabSz="686960"/>
              <a:r>
                <a:rPr lang="en-US" sz="1200" dirty="0">
                  <a:cs typeface="Arial" pitchFamily="34" charset="0"/>
                </a:rPr>
                <a:t>LTE</a:t>
              </a:r>
            </a:p>
          </p:txBody>
        </p:sp>
      </p:grpSp>
      <p:pic>
        <p:nvPicPr>
          <p:cNvPr id="103" name="图片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815" y="4269775"/>
            <a:ext cx="1281176" cy="1260000"/>
          </a:xfrm>
          <a:prstGeom prst="rect">
            <a:avLst/>
          </a:prstGeom>
        </p:spPr>
      </p:pic>
      <p:sp>
        <p:nvSpPr>
          <p:cNvPr id="104" name="TextBox 117"/>
          <p:cNvSpPr txBox="1">
            <a:spLocks noChangeArrowheads="1"/>
          </p:cNvSpPr>
          <p:nvPr/>
        </p:nvSpPr>
        <p:spPr bwMode="auto">
          <a:xfrm>
            <a:off x="2073843" y="3931285"/>
            <a:ext cx="2509312" cy="33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55" tIns="60928" rIns="121855" bIns="6092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dirty="0" smtClean="0">
                <a:latin typeface="+mn-lt"/>
                <a:ea typeface="+mn-ea"/>
                <a:cs typeface="Arial" panose="020B0604020202020204" pitchFamily="34" charset="0"/>
              </a:rPr>
              <a:t>支持</a:t>
            </a:r>
            <a:r>
              <a:rPr lang="en-US" altLang="zh-CN" sz="1400" dirty="0" err="1" smtClean="0">
                <a:latin typeface="+mn-lt"/>
                <a:ea typeface="+mn-ea"/>
                <a:cs typeface="Arial" panose="020B0604020202020204" pitchFamily="34" charset="0"/>
              </a:rPr>
              <a:t>SingleRAN</a:t>
            </a:r>
            <a:r>
              <a:rPr lang="zh-CN" altLang="en-US" sz="1400" dirty="0" smtClean="0">
                <a:latin typeface="+mn-lt"/>
                <a:ea typeface="+mn-ea"/>
                <a:cs typeface="Arial" panose="020B0604020202020204" pitchFamily="34" charset="0"/>
              </a:rPr>
              <a:t>的平滑演进</a:t>
            </a:r>
            <a:endParaRPr lang="zh-CN" altLang="en-US" sz="1400" dirty="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5" name="TextBox 117"/>
          <p:cNvSpPr txBox="1">
            <a:spLocks noChangeArrowheads="1"/>
          </p:cNvSpPr>
          <p:nvPr/>
        </p:nvSpPr>
        <p:spPr bwMode="auto">
          <a:xfrm>
            <a:off x="1970318" y="2671285"/>
            <a:ext cx="2518169" cy="33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55" tIns="60928" rIns="121855" bIns="6092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dirty="0" smtClean="0">
                <a:latin typeface="+mn-lt"/>
                <a:ea typeface="+mn-ea"/>
                <a:cs typeface="Arial" panose="020B0604020202020204" pitchFamily="34" charset="0"/>
              </a:rPr>
              <a:t>基于目前</a:t>
            </a:r>
            <a:r>
              <a:rPr lang="en-US" altLang="zh-CN" sz="1400" dirty="0" smtClean="0">
                <a:latin typeface="+mn-lt"/>
                <a:ea typeface="+mn-ea"/>
                <a:cs typeface="Arial" panose="020B0604020202020204" pitchFamily="34" charset="0"/>
              </a:rPr>
              <a:t>LTE</a:t>
            </a:r>
            <a:r>
              <a:rPr lang="zh-CN" altLang="en-US" sz="1400" dirty="0" smtClean="0">
                <a:latin typeface="+mn-lt"/>
                <a:ea typeface="+mn-ea"/>
                <a:cs typeface="Arial" panose="020B0604020202020204" pitchFamily="34" charset="0"/>
              </a:rPr>
              <a:t>的一个演进模式</a:t>
            </a:r>
            <a:endParaRPr lang="zh-CN" altLang="en-US" sz="1400" dirty="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7" name="等腰三角形 106"/>
          <p:cNvSpPr>
            <a:spLocks noChangeAspect="1"/>
          </p:cNvSpPr>
          <p:nvPr/>
        </p:nvSpPr>
        <p:spPr bwMode="auto">
          <a:xfrm rot="10800000">
            <a:off x="1747838" y="3130157"/>
            <a:ext cx="3132885" cy="723839"/>
          </a:xfrm>
          <a:prstGeom prst="triangle">
            <a:avLst>
              <a:gd name="adj" fmla="val 5034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6" name="TextBox 117"/>
          <p:cNvSpPr txBox="1">
            <a:spLocks noChangeArrowheads="1"/>
          </p:cNvSpPr>
          <p:nvPr/>
        </p:nvSpPr>
        <p:spPr bwMode="auto">
          <a:xfrm>
            <a:off x="2065090" y="5510679"/>
            <a:ext cx="2509312" cy="33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55" tIns="60928" rIns="121855" bIns="6092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400" dirty="0" smtClean="0">
                <a:latin typeface="+mn-lt"/>
                <a:ea typeface="+mn-ea"/>
                <a:cs typeface="Arial" panose="020B0604020202020204" pitchFamily="34" charset="0"/>
              </a:rPr>
              <a:t>GSM/CDMA/UMT5/LTE</a:t>
            </a:r>
            <a:endParaRPr lang="en-US" altLang="zh-CN" sz="1400" dirty="0"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43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NB-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IoT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产业发展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NB-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IoT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架构与协议演进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  <a:p>
            <a:r>
              <a:rPr lang="en-US" altLang="zh-CN" b="1" dirty="0">
                <a:latin typeface="+mn-lt"/>
                <a:ea typeface="+mn-ea"/>
              </a:rPr>
              <a:t>NB-</a:t>
            </a:r>
            <a:r>
              <a:rPr lang="en-US" altLang="zh-CN" b="1" dirty="0" err="1">
                <a:latin typeface="+mn-lt"/>
                <a:ea typeface="+mn-ea"/>
              </a:rPr>
              <a:t>IoT</a:t>
            </a:r>
            <a:r>
              <a:rPr lang="zh-CN" altLang="en-US" b="1" dirty="0">
                <a:latin typeface="+mn-lt"/>
                <a:ea typeface="+mn-ea"/>
              </a:rPr>
              <a:t>关键技术介绍</a:t>
            </a:r>
            <a:endParaRPr lang="en-US" altLang="zh-CN" b="1" dirty="0">
              <a:latin typeface="+mn-lt"/>
              <a:ea typeface="+mn-ea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华为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NB-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IoT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解决方案及生态圈</a:t>
            </a:r>
          </a:p>
          <a:p>
            <a:pPr marL="0" indent="0"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724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</a:rPr>
              <a:t>NB-</a:t>
            </a:r>
            <a:r>
              <a:rPr lang="en-US" altLang="zh-CN" dirty="0" err="1">
                <a:latin typeface="+mn-lt"/>
                <a:ea typeface="+mn-ea"/>
              </a:rPr>
              <a:t>IoT</a:t>
            </a:r>
            <a:r>
              <a:rPr lang="zh-CN" altLang="en-US" dirty="0">
                <a:latin typeface="+mn-lt"/>
                <a:ea typeface="+mn-ea"/>
              </a:rPr>
              <a:t>关键</a:t>
            </a:r>
            <a:r>
              <a:rPr lang="zh-CN" altLang="en-US" dirty="0" smtClean="0">
                <a:latin typeface="+mn-lt"/>
                <a:ea typeface="+mn-ea"/>
              </a:rPr>
              <a:t>特性</a:t>
            </a: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4" name="图片 3" descr="dollar2.png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35566" y="1447279"/>
            <a:ext cx="1300446" cy="900000"/>
          </a:xfrm>
          <a:prstGeom prst="rect">
            <a:avLst/>
          </a:prstGeom>
        </p:spPr>
      </p:pic>
      <p:grpSp>
        <p:nvGrpSpPr>
          <p:cNvPr id="5" name="组合 20"/>
          <p:cNvGrpSpPr>
            <a:grpSpLocks noChangeAspect="1"/>
          </p:cNvGrpSpPr>
          <p:nvPr/>
        </p:nvGrpSpPr>
        <p:grpSpPr>
          <a:xfrm>
            <a:off x="2765757" y="3964782"/>
            <a:ext cx="1080000" cy="1080000"/>
            <a:chOff x="3612392" y="1593490"/>
            <a:chExt cx="697371" cy="727139"/>
          </a:xfrm>
        </p:grpSpPr>
        <p:sp>
          <p:nvSpPr>
            <p:cNvPr id="6" name="椭圆 5"/>
            <p:cNvSpPr/>
            <p:nvPr/>
          </p:nvSpPr>
          <p:spPr>
            <a:xfrm>
              <a:off x="3612392" y="1593490"/>
              <a:ext cx="697371" cy="727139"/>
            </a:xfrm>
            <a:prstGeom prst="ellips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5898" dirty="0" err="1">
                <a:solidFill>
                  <a:schemeClr val="tx1"/>
                </a:solidFill>
                <a:cs typeface="Arial Bold" pitchFamily="34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790271" y="1770147"/>
              <a:ext cx="348686" cy="363570"/>
            </a:xfrm>
            <a:prstGeom prst="ellips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5898" dirty="0" err="1">
                <a:solidFill>
                  <a:schemeClr val="tx1"/>
                </a:solidFill>
                <a:cs typeface="Arial Bold" pitchFamily="34" charset="0"/>
              </a:endParaRPr>
            </a:p>
          </p:txBody>
        </p:sp>
        <p:cxnSp>
          <p:nvCxnSpPr>
            <p:cNvPr id="8" name="直接箭头连接符 7"/>
            <p:cNvCxnSpPr>
              <a:endCxn id="7" idx="6"/>
            </p:cNvCxnSpPr>
            <p:nvPr/>
          </p:nvCxnSpPr>
          <p:spPr>
            <a:xfrm flipV="1">
              <a:off x="3969846" y="1951932"/>
              <a:ext cx="169110" cy="3621"/>
            </a:xfrm>
            <a:prstGeom prst="straightConnector1">
              <a:avLst/>
            </a:prstGeom>
            <a:solidFill>
              <a:srgbClr val="99CCFF"/>
            </a:solidFill>
            <a:ln w="3810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直接箭头连接符 8"/>
            <p:cNvCxnSpPr>
              <a:endCxn id="6" idx="5"/>
            </p:cNvCxnSpPr>
            <p:nvPr/>
          </p:nvCxnSpPr>
          <p:spPr>
            <a:xfrm>
              <a:off x="3974848" y="1966726"/>
              <a:ext cx="232788" cy="247417"/>
            </a:xfrm>
            <a:prstGeom prst="straightConnector1">
              <a:avLst/>
            </a:prstGeom>
            <a:solidFill>
              <a:srgbClr val="99CCFF"/>
            </a:solidFill>
            <a:ln w="3810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" name="组合 9"/>
          <p:cNvGrpSpPr>
            <a:grpSpLocks noChangeAspect="1"/>
          </p:cNvGrpSpPr>
          <p:nvPr/>
        </p:nvGrpSpPr>
        <p:grpSpPr>
          <a:xfrm rot="5400000">
            <a:off x="3034227" y="1479490"/>
            <a:ext cx="620001" cy="1116000"/>
            <a:chOff x="6243123" y="1815958"/>
            <a:chExt cx="425897" cy="768000"/>
          </a:xfrm>
        </p:grpSpPr>
        <p:grpSp>
          <p:nvGrpSpPr>
            <p:cNvPr id="11" name="组合 35"/>
            <p:cNvGrpSpPr>
              <a:grpSpLocks noChangeAspect="1"/>
            </p:cNvGrpSpPr>
            <p:nvPr/>
          </p:nvGrpSpPr>
          <p:grpSpPr>
            <a:xfrm>
              <a:off x="6243123" y="1815958"/>
              <a:ext cx="425897" cy="768000"/>
              <a:chOff x="3131820" y="940684"/>
              <a:chExt cx="720000" cy="1414886"/>
            </a:xfrm>
          </p:grpSpPr>
          <p:sp>
            <p:nvSpPr>
              <p:cNvPr id="14" name="矩形 13"/>
              <p:cNvSpPr/>
              <p:nvPr/>
            </p:nvSpPr>
            <p:spPr bwMode="auto">
              <a:xfrm>
                <a:off x="3131820" y="1131571"/>
                <a:ext cx="720000" cy="1223999"/>
              </a:xfrm>
              <a:prstGeom prst="rect">
                <a:avLst/>
              </a:prstGeom>
              <a:noFill/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16" tIns="45708" rIns="91416" bIns="45708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218996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sz="3199" b="1" dirty="0">
                  <a:cs typeface="Arial Bold" pitchFamily="34" charset="0"/>
                </a:endParaRPr>
              </a:p>
            </p:txBody>
          </p:sp>
          <p:sp>
            <p:nvSpPr>
              <p:cNvPr id="15" name="矩形 8"/>
              <p:cNvSpPr>
                <a:spLocks/>
              </p:cNvSpPr>
              <p:nvPr/>
            </p:nvSpPr>
            <p:spPr bwMode="auto">
              <a:xfrm>
                <a:off x="3304638" y="94068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16" tIns="45708" rIns="91416" bIns="45708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218996">
                  <a:buClr>
                    <a:srgbClr val="CC9900"/>
                  </a:buClr>
                </a:pPr>
                <a:endParaRPr lang="zh-CN" altLang="en-US" sz="3199" b="1" dirty="0">
                  <a:cs typeface="Arial Bold" pitchFamily="34" charset="0"/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6331481" y="2353962"/>
              <a:ext cx="278027" cy="12356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331481" y="2166551"/>
              <a:ext cx="278027" cy="12356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7930790" y="3964782"/>
            <a:ext cx="1109998" cy="1109998"/>
            <a:chOff x="4094093" y="1009479"/>
            <a:chExt cx="860500" cy="816591"/>
          </a:xfrm>
        </p:grpSpPr>
        <p:grpSp>
          <p:nvGrpSpPr>
            <p:cNvPr id="17" name="组合 89"/>
            <p:cNvGrpSpPr/>
            <p:nvPr/>
          </p:nvGrpSpPr>
          <p:grpSpPr>
            <a:xfrm>
              <a:off x="4167478" y="1072404"/>
              <a:ext cx="712171" cy="694744"/>
              <a:chOff x="4024313" y="3970050"/>
              <a:chExt cx="712171" cy="694744"/>
            </a:xfrm>
          </p:grpSpPr>
          <p:cxnSp>
            <p:nvCxnSpPr>
              <p:cNvPr id="27" name="直接连接符 26"/>
              <p:cNvCxnSpPr>
                <a:endCxn id="28" idx="1"/>
              </p:cNvCxnSpPr>
              <p:nvPr/>
            </p:nvCxnSpPr>
            <p:spPr>
              <a:xfrm>
                <a:off x="4024313" y="4176713"/>
                <a:ext cx="712171" cy="284597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八边形 27"/>
              <p:cNvSpPr/>
              <p:nvPr/>
            </p:nvSpPr>
            <p:spPr>
              <a:xfrm>
                <a:off x="4025615" y="3970050"/>
                <a:ext cx="710869" cy="694744"/>
              </a:xfrm>
              <a:prstGeom prst="octagon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5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直接连接符 28"/>
              <p:cNvCxnSpPr>
                <a:endCxn id="28" idx="2"/>
              </p:cNvCxnSpPr>
              <p:nvPr/>
            </p:nvCxnSpPr>
            <p:spPr>
              <a:xfrm>
                <a:off x="4229312" y="3970050"/>
                <a:ext cx="303688" cy="69474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V="1">
                <a:off x="4031001" y="4186238"/>
                <a:ext cx="698162" cy="271462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endCxn id="28" idx="3"/>
              </p:cNvCxnSpPr>
              <p:nvPr/>
            </p:nvCxnSpPr>
            <p:spPr>
              <a:xfrm flipH="1">
                <a:off x="4229099" y="3981450"/>
                <a:ext cx="309564" cy="68334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椭圆 17"/>
            <p:cNvSpPr/>
            <p:nvPr/>
          </p:nvSpPr>
          <p:spPr>
            <a:xfrm>
              <a:off x="4446188" y="1339744"/>
              <a:ext cx="155851" cy="15585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0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306374" y="1664588"/>
              <a:ext cx="155851" cy="15585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0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589469" y="1670219"/>
              <a:ext cx="155851" cy="15585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0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4798742" y="1475825"/>
              <a:ext cx="155851" cy="15585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0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798742" y="1224565"/>
              <a:ext cx="155851" cy="15585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0">
                <a:solidFill>
                  <a:schemeClr val="tx1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306374" y="1009479"/>
              <a:ext cx="155851" cy="15585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0">
                <a:solidFill>
                  <a:schemeClr val="tx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4609390" y="1013514"/>
              <a:ext cx="155851" cy="15585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0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099194" y="1192027"/>
              <a:ext cx="155851" cy="15585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0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4094093" y="1475103"/>
              <a:ext cx="155851" cy="15585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0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0"/>
          <p:cNvSpPr txBox="1"/>
          <p:nvPr/>
        </p:nvSpPr>
        <p:spPr>
          <a:xfrm>
            <a:off x="2239618" y="5314782"/>
            <a:ext cx="2159438" cy="623195"/>
          </a:xfrm>
          <a:prstGeom prst="rect">
            <a:avLst/>
          </a:prstGeom>
          <a:noFill/>
        </p:spPr>
        <p:txBody>
          <a:bodyPr wrap="square" lIns="68527" tIns="34264" rIns="68527" bIns="34264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800" b="1" dirty="0">
                <a:solidFill>
                  <a:srgbClr val="376092"/>
                </a:solidFill>
                <a:cs typeface="Arial" pitchFamily="34" charset="0"/>
              </a:rPr>
              <a:t>超强覆盖</a:t>
            </a:r>
            <a:endParaRPr lang="en-US" altLang="zh-CN" sz="1800" b="1" dirty="0">
              <a:solidFill>
                <a:srgbClr val="376092"/>
              </a:solidFill>
              <a:cs typeface="Arial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altLang="zh-CN" sz="1800" b="1" dirty="0">
                <a:solidFill>
                  <a:srgbClr val="376092"/>
                </a:solidFill>
                <a:cs typeface="Arial" pitchFamily="34" charset="0"/>
              </a:rPr>
              <a:t>Super </a:t>
            </a:r>
            <a:r>
              <a:rPr lang="en-US" altLang="zh-CN" sz="1800" b="1" dirty="0" smtClean="0">
                <a:solidFill>
                  <a:srgbClr val="376092"/>
                </a:solidFill>
                <a:cs typeface="Arial" pitchFamily="34" charset="0"/>
              </a:rPr>
              <a:t>Cover</a:t>
            </a:r>
            <a:endParaRPr lang="en-US" altLang="zh-CN" sz="1800" b="1" dirty="0">
              <a:solidFill>
                <a:srgbClr val="376092"/>
              </a:solidFill>
              <a:cs typeface="Arial" pitchFamily="34" charset="0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2239618" y="2600801"/>
            <a:ext cx="2159438" cy="623195"/>
          </a:xfrm>
          <a:prstGeom prst="rect">
            <a:avLst/>
          </a:prstGeom>
          <a:noFill/>
        </p:spPr>
        <p:txBody>
          <a:bodyPr wrap="square" lIns="68527" tIns="34264" rIns="68527" bIns="34264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zh-CN" altLang="en-US" sz="1800" b="1" dirty="0">
                <a:solidFill>
                  <a:srgbClr val="00B050"/>
                </a:solidFill>
                <a:cs typeface="Arial" pitchFamily="34" charset="0"/>
              </a:rPr>
              <a:t>超低功耗</a:t>
            </a:r>
            <a:endParaRPr lang="en-US" altLang="zh-CN" sz="1800" b="1" dirty="0">
              <a:solidFill>
                <a:srgbClr val="00B050"/>
              </a:solidFill>
              <a:cs typeface="Arial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altLang="zh-CN" sz="1800" b="1" dirty="0">
                <a:solidFill>
                  <a:srgbClr val="00B050"/>
                </a:solidFill>
                <a:cs typeface="Arial" pitchFamily="34" charset="0"/>
              </a:rPr>
              <a:t>Low Power</a:t>
            </a:r>
          </a:p>
        </p:txBody>
      </p:sp>
      <p:sp>
        <p:nvSpPr>
          <p:cNvPr id="34" name="TextBox 32"/>
          <p:cNvSpPr txBox="1"/>
          <p:nvPr/>
        </p:nvSpPr>
        <p:spPr>
          <a:xfrm>
            <a:off x="7404656" y="2600801"/>
            <a:ext cx="2159438" cy="623195"/>
          </a:xfrm>
          <a:prstGeom prst="rect">
            <a:avLst/>
          </a:prstGeom>
          <a:noFill/>
        </p:spPr>
        <p:txBody>
          <a:bodyPr wrap="square" lIns="68527" tIns="34264" rIns="68527" bIns="34264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zh-CN" altLang="en-US" sz="1800" b="1" dirty="0">
                <a:solidFill>
                  <a:srgbClr val="C36518"/>
                </a:solidFill>
                <a:cs typeface="Arial" pitchFamily="34" charset="0"/>
              </a:rPr>
              <a:t>超低成本</a:t>
            </a:r>
            <a:endParaRPr lang="en-US" altLang="zh-CN" sz="1800" b="1" dirty="0">
              <a:solidFill>
                <a:srgbClr val="C36518"/>
              </a:solidFill>
              <a:cs typeface="Arial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altLang="zh-CN" sz="1800" b="1" dirty="0">
                <a:solidFill>
                  <a:srgbClr val="C36518"/>
                </a:solidFill>
                <a:cs typeface="Arial" pitchFamily="34" charset="0"/>
              </a:rPr>
              <a:t>Low Cost</a:t>
            </a:r>
          </a:p>
        </p:txBody>
      </p:sp>
      <p:sp>
        <p:nvSpPr>
          <p:cNvPr id="35" name="TextBox 31"/>
          <p:cNvSpPr txBox="1"/>
          <p:nvPr/>
        </p:nvSpPr>
        <p:spPr>
          <a:xfrm>
            <a:off x="7186694" y="5314782"/>
            <a:ext cx="2817601" cy="623195"/>
          </a:xfrm>
          <a:prstGeom prst="rect">
            <a:avLst/>
          </a:prstGeom>
          <a:noFill/>
        </p:spPr>
        <p:txBody>
          <a:bodyPr wrap="square" lIns="68527" tIns="34264" rIns="68527" bIns="34264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zh-CN" altLang="en-US" sz="1800" b="1" dirty="0">
                <a:solidFill>
                  <a:srgbClr val="137BC5"/>
                </a:solidFill>
                <a:cs typeface="Arial" pitchFamily="34" charset="0"/>
              </a:rPr>
              <a:t>超大连接</a:t>
            </a:r>
            <a:endParaRPr lang="en-US" altLang="zh-CN" sz="1800" b="1" dirty="0">
              <a:solidFill>
                <a:srgbClr val="137BC5"/>
              </a:solidFill>
              <a:cs typeface="Arial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altLang="zh-CN" sz="1800" b="1" dirty="0">
                <a:solidFill>
                  <a:srgbClr val="137BC5"/>
                </a:solidFill>
                <a:cs typeface="Arial" pitchFamily="34" charset="0"/>
              </a:rPr>
              <a:t>Massive </a:t>
            </a:r>
            <a:r>
              <a:rPr lang="en-US" altLang="zh-CN" sz="1800" b="1" dirty="0" smtClean="0">
                <a:solidFill>
                  <a:srgbClr val="137BC5"/>
                </a:solidFill>
                <a:cs typeface="Arial" pitchFamily="34" charset="0"/>
              </a:rPr>
              <a:t>Connection</a:t>
            </a:r>
            <a:endParaRPr lang="en-US" altLang="zh-CN" sz="1800" b="1" dirty="0">
              <a:solidFill>
                <a:srgbClr val="137BC5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7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</a:rPr>
              <a:t>超</a:t>
            </a:r>
            <a:r>
              <a:rPr lang="zh-CN" altLang="en-US" smtClean="0">
                <a:latin typeface="+mn-lt"/>
                <a:ea typeface="+mn-ea"/>
              </a:rPr>
              <a:t>低功耗：</a:t>
            </a:r>
            <a:r>
              <a:rPr lang="en-US" altLang="zh-CN" smtClean="0">
                <a:latin typeface="+mn-lt"/>
                <a:ea typeface="+mn-ea"/>
              </a:rPr>
              <a:t>PSM</a:t>
            </a:r>
            <a:r>
              <a:rPr lang="zh-CN" altLang="en-US" dirty="0">
                <a:latin typeface="+mn-lt"/>
                <a:ea typeface="+mn-ea"/>
              </a:rPr>
              <a:t>省电</a:t>
            </a:r>
            <a:r>
              <a:rPr lang="zh-CN" altLang="en-US" dirty="0" smtClean="0">
                <a:latin typeface="+mn-lt"/>
                <a:ea typeface="+mn-ea"/>
              </a:rPr>
              <a:t>模式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TextBox 115"/>
          <p:cNvSpPr txBox="1"/>
          <p:nvPr/>
        </p:nvSpPr>
        <p:spPr>
          <a:xfrm>
            <a:off x="8667943" y="3942663"/>
            <a:ext cx="635181" cy="269238"/>
          </a:xfrm>
          <a:prstGeom prst="rect">
            <a:avLst/>
          </a:prstGeom>
          <a:noFill/>
        </p:spPr>
        <p:txBody>
          <a:bodyPr wrap="square" lIns="68513" tIns="34257" rIns="68513" bIns="34257" rtlCol="0">
            <a:spAutoFit/>
          </a:bodyPr>
          <a:lstStyle/>
          <a:p>
            <a:pPr defTabSz="685468">
              <a:defRPr/>
            </a:pPr>
            <a:r>
              <a:rPr lang="zh-CN" altLang="en-US" sz="1300" kern="0" dirty="0" smtClean="0">
                <a:cs typeface="Arial" pitchFamily="34" charset="0"/>
              </a:rPr>
              <a:t>时间</a:t>
            </a:r>
            <a:endParaRPr lang="zh-CN" altLang="en-US" sz="1300" kern="0" dirty="0">
              <a:cs typeface="Arial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3105155" y="3907176"/>
            <a:ext cx="7347329" cy="530"/>
          </a:xfrm>
          <a:prstGeom prst="straightConnector1">
            <a:avLst/>
          </a:prstGeom>
          <a:ln w="12700">
            <a:solidFill>
              <a:schemeClr val="tx1">
                <a:lumMod val="6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877874" y="2902104"/>
            <a:ext cx="851465" cy="292364"/>
          </a:xfrm>
          <a:prstGeom prst="rect">
            <a:avLst/>
          </a:prstGeom>
        </p:spPr>
        <p:txBody>
          <a:bodyPr wrap="none" lIns="91415" tIns="45708" rIns="91415" bIns="45708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</a:defRPr>
            </a:lvl1pPr>
            <a:lvl2pPr marL="4568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</a:defRPr>
            </a:lvl2pPr>
            <a:lvl3pPr marL="91375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</a:defRPr>
            </a:lvl3pPr>
            <a:lvl4pPr marL="137062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</a:defRPr>
            </a:lvl4pPr>
            <a:lvl5pPr marL="182750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</a:defRPr>
            </a:lvl5pPr>
            <a:lvl6pPr marL="2284380" algn="l" defTabSz="913753" rtl="0" eaLnBrk="1" latinLnBrk="0" hangingPunct="1">
              <a:defRPr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</a:defRPr>
            </a:lvl6pPr>
            <a:lvl7pPr marL="2741259" algn="l" defTabSz="913753" rtl="0" eaLnBrk="1" latinLnBrk="0" hangingPunct="1">
              <a:defRPr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</a:defRPr>
            </a:lvl7pPr>
            <a:lvl8pPr marL="3198133" algn="l" defTabSz="913753" rtl="0" eaLnBrk="1" latinLnBrk="0" hangingPunct="1">
              <a:defRPr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</a:defRPr>
            </a:lvl8pPr>
            <a:lvl9pPr marL="3655007" algn="l" defTabSz="913753" rtl="0" eaLnBrk="1" latinLnBrk="0" hangingPunct="1">
              <a:defRPr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buNone/>
            </a:pPr>
            <a:r>
              <a:rPr lang="zh-CN" altLang="en-US" sz="1300" kern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寻呼监控</a:t>
            </a:r>
            <a:endParaRPr lang="zh-CN" altLang="en-US" sz="1300" kern="0" dirty="0">
              <a:solidFill>
                <a:schemeClr val="tx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071665" y="3813331"/>
            <a:ext cx="7023908" cy="120227"/>
          </a:xfrm>
          <a:prstGeom prst="rect">
            <a:avLst/>
          </a:prstGeom>
          <a:solidFill>
            <a:schemeClr val="tx1">
              <a:alpha val="2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43" tIns="34271" rIns="68543" bIns="34271" numCol="1" rtlCol="0" anchor="t" anchorCtr="0" compatLnSpc="1">
            <a:prstTxWarp prst="textNoShape">
              <a:avLst/>
            </a:prstTxWarp>
          </a:bodyPr>
          <a:lstStyle/>
          <a:p>
            <a:pPr defTabSz="685468">
              <a:defRPr/>
            </a:pPr>
            <a:endParaRPr lang="zh-CN" altLang="en-US" sz="1300" kern="0" dirty="0"/>
          </a:p>
        </p:txBody>
      </p:sp>
      <p:sp>
        <p:nvSpPr>
          <p:cNvPr id="7" name="TextBox 143"/>
          <p:cNvSpPr txBox="1"/>
          <p:nvPr/>
        </p:nvSpPr>
        <p:spPr>
          <a:xfrm>
            <a:off x="5951381" y="3488869"/>
            <a:ext cx="1367435" cy="284637"/>
          </a:xfrm>
          <a:prstGeom prst="rect">
            <a:avLst/>
          </a:prstGeom>
          <a:noFill/>
        </p:spPr>
        <p:txBody>
          <a:bodyPr wrap="square" lIns="68524" tIns="34262" rIns="68524" bIns="34262" rtlCol="0">
            <a:spAutoFit/>
          </a:bodyPr>
          <a:lstStyle/>
          <a:p>
            <a:pPr algn="ctr" defTabSz="685468"/>
            <a:r>
              <a:rPr lang="zh-CN" altLang="en-US" sz="1400" b="1" kern="0" dirty="0" smtClean="0">
                <a:cs typeface="Arial" pitchFamily="34" charset="0"/>
              </a:rPr>
              <a:t>休眠态</a:t>
            </a:r>
            <a:endParaRPr lang="zh-CN" altLang="en-US" sz="1400" b="1" kern="0" dirty="0">
              <a:cs typeface="Arial" pitchFamily="34" charset="0"/>
            </a:endParaRPr>
          </a:p>
        </p:txBody>
      </p:sp>
      <p:grpSp>
        <p:nvGrpSpPr>
          <p:cNvPr id="8" name="组合 151"/>
          <p:cNvGrpSpPr/>
          <p:nvPr/>
        </p:nvGrpSpPr>
        <p:grpSpPr>
          <a:xfrm>
            <a:off x="7523026" y="3667240"/>
            <a:ext cx="284489" cy="308654"/>
            <a:chOff x="10134600" y="3009900"/>
            <a:chExt cx="259080" cy="274320"/>
          </a:xfrm>
          <a:noFill/>
        </p:grpSpPr>
        <p:sp>
          <p:nvSpPr>
            <p:cNvPr id="9" name="任意多边形 15"/>
            <p:cNvSpPr/>
            <p:nvPr/>
          </p:nvSpPr>
          <p:spPr bwMode="auto">
            <a:xfrm>
              <a:off x="10134600" y="3009900"/>
              <a:ext cx="119727" cy="274320"/>
            </a:xfrm>
            <a:custGeom>
              <a:avLst/>
              <a:gdLst>
                <a:gd name="connsiteX0" fmla="*/ 152400 w 288925"/>
                <a:gd name="connsiteY0" fmla="*/ 0 h 762000"/>
                <a:gd name="connsiteX1" fmla="*/ 19050 w 288925"/>
                <a:gd name="connsiteY1" fmla="*/ 285750 h 762000"/>
                <a:gd name="connsiteX2" fmla="*/ 266700 w 288925"/>
                <a:gd name="connsiteY2" fmla="*/ 476250 h 762000"/>
                <a:gd name="connsiteX3" fmla="*/ 152400 w 288925"/>
                <a:gd name="connsiteY3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8925" h="762000">
                  <a:moveTo>
                    <a:pt x="152400" y="0"/>
                  </a:moveTo>
                  <a:cubicBezTo>
                    <a:pt x="76200" y="103187"/>
                    <a:pt x="0" y="206375"/>
                    <a:pt x="19050" y="285750"/>
                  </a:cubicBezTo>
                  <a:cubicBezTo>
                    <a:pt x="38100" y="365125"/>
                    <a:pt x="244475" y="396875"/>
                    <a:pt x="266700" y="476250"/>
                  </a:cubicBezTo>
                  <a:cubicBezTo>
                    <a:pt x="288925" y="555625"/>
                    <a:pt x="220662" y="658812"/>
                    <a:pt x="152400" y="762000"/>
                  </a:cubicBezTo>
                </a:path>
              </a:pathLst>
            </a:custGeom>
            <a:grpFill/>
            <a:ln>
              <a:solidFill>
                <a:schemeClr val="tx1"/>
              </a:solidFill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00"/>
            </a:p>
          </p:txBody>
        </p:sp>
        <p:sp>
          <p:nvSpPr>
            <p:cNvPr id="10" name="任意多边形 9"/>
            <p:cNvSpPr/>
            <p:nvPr/>
          </p:nvSpPr>
          <p:spPr bwMode="auto">
            <a:xfrm>
              <a:off x="10273953" y="3009900"/>
              <a:ext cx="119727" cy="274320"/>
            </a:xfrm>
            <a:custGeom>
              <a:avLst/>
              <a:gdLst>
                <a:gd name="connsiteX0" fmla="*/ 152400 w 288925"/>
                <a:gd name="connsiteY0" fmla="*/ 0 h 762000"/>
                <a:gd name="connsiteX1" fmla="*/ 19050 w 288925"/>
                <a:gd name="connsiteY1" fmla="*/ 285750 h 762000"/>
                <a:gd name="connsiteX2" fmla="*/ 266700 w 288925"/>
                <a:gd name="connsiteY2" fmla="*/ 476250 h 762000"/>
                <a:gd name="connsiteX3" fmla="*/ 152400 w 288925"/>
                <a:gd name="connsiteY3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8925" h="762000">
                  <a:moveTo>
                    <a:pt x="152400" y="0"/>
                  </a:moveTo>
                  <a:cubicBezTo>
                    <a:pt x="76200" y="103187"/>
                    <a:pt x="0" y="206375"/>
                    <a:pt x="19050" y="285750"/>
                  </a:cubicBezTo>
                  <a:cubicBezTo>
                    <a:pt x="38100" y="365125"/>
                    <a:pt x="244475" y="396875"/>
                    <a:pt x="266700" y="476250"/>
                  </a:cubicBezTo>
                  <a:cubicBezTo>
                    <a:pt x="288925" y="555625"/>
                    <a:pt x="220662" y="658812"/>
                    <a:pt x="152400" y="762000"/>
                  </a:cubicBezTo>
                </a:path>
              </a:pathLst>
            </a:custGeom>
            <a:grpFill/>
            <a:ln>
              <a:solidFill>
                <a:schemeClr val="tx1"/>
              </a:solidFill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00"/>
            </a:p>
          </p:txBody>
        </p:sp>
      </p:grpSp>
      <p:sp>
        <p:nvSpPr>
          <p:cNvPr id="11" name="矩形 10"/>
          <p:cNvSpPr/>
          <p:nvPr/>
        </p:nvSpPr>
        <p:spPr bwMode="auto">
          <a:xfrm>
            <a:off x="3069258" y="3817317"/>
            <a:ext cx="200814" cy="81011"/>
          </a:xfrm>
          <a:prstGeom prst="rect">
            <a:avLst/>
          </a:prstGeom>
          <a:solidFill>
            <a:schemeClr val="bg1">
              <a:lumMod val="85000"/>
              <a:alpha val="2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43" tIns="34271" rIns="68543" bIns="34271" numCol="1" rtlCol="0" anchor="t" anchorCtr="0" compatLnSpc="1">
            <a:prstTxWarp prst="textNoShape">
              <a:avLst/>
            </a:prstTxWarp>
          </a:bodyPr>
          <a:lstStyle/>
          <a:p>
            <a:pPr defTabSz="685468">
              <a:defRPr/>
            </a:pPr>
            <a:endParaRPr lang="zh-CN" altLang="en-US" sz="1300" kern="0" dirty="0"/>
          </a:p>
        </p:txBody>
      </p:sp>
      <p:sp>
        <p:nvSpPr>
          <p:cNvPr id="12" name="TextBox 161"/>
          <p:cNvSpPr txBox="1"/>
          <p:nvPr/>
        </p:nvSpPr>
        <p:spPr>
          <a:xfrm>
            <a:off x="839416" y="3372557"/>
            <a:ext cx="1404156" cy="361571"/>
          </a:xfrm>
          <a:prstGeom prst="rect">
            <a:avLst/>
          </a:prstGeom>
          <a:noFill/>
        </p:spPr>
        <p:txBody>
          <a:bodyPr wrap="square" lIns="68513" tIns="34257" rIns="68513" bIns="34257" rtlCol="0">
            <a:spAutoFit/>
          </a:bodyPr>
          <a:lstStyle/>
          <a:p>
            <a:pPr algn="ctr" defTabSz="685468">
              <a:defRPr/>
            </a:pPr>
            <a:r>
              <a:rPr lang="zh-CN" altLang="en-US" sz="1900" kern="0" dirty="0" smtClean="0">
                <a:cs typeface="Arial" pitchFamily="34" charset="0"/>
              </a:rPr>
              <a:t>终端功率</a:t>
            </a:r>
            <a:endParaRPr lang="zh-CN" altLang="en-US" sz="1900" kern="0" dirty="0">
              <a:cs typeface="Arial" pitchFamily="34" charset="0"/>
            </a:endParaRPr>
          </a:p>
        </p:txBody>
      </p:sp>
      <p:cxnSp>
        <p:nvCxnSpPr>
          <p:cNvPr id="13" name="肘形连接符 12"/>
          <p:cNvCxnSpPr/>
          <p:nvPr/>
        </p:nvCxnSpPr>
        <p:spPr>
          <a:xfrm rot="5400000" flipH="1" flipV="1">
            <a:off x="4317060" y="3322771"/>
            <a:ext cx="11294" cy="153934"/>
          </a:xfrm>
          <a:prstGeom prst="bentConnector3">
            <a:avLst>
              <a:gd name="adj1" fmla="val 2091757"/>
            </a:avLst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>
            <a:spLocks noChangeAspect="1"/>
          </p:cNvSpPr>
          <p:nvPr/>
        </p:nvSpPr>
        <p:spPr bwMode="auto">
          <a:xfrm>
            <a:off x="8891800" y="2796297"/>
            <a:ext cx="169285" cy="1101600"/>
          </a:xfrm>
          <a:prstGeom prst="rect">
            <a:avLst/>
          </a:prstGeom>
          <a:solidFill>
            <a:srgbClr val="BD1954"/>
          </a:solidFill>
          <a:ln w="9525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68513" tIns="34257" rIns="68513" bIns="34257" numCol="1" rtlCol="0" anchor="t" anchorCtr="0" compatLnSpc="1">
            <a:prstTxWarp prst="textNoShape">
              <a:avLst/>
            </a:prstTxWarp>
          </a:bodyPr>
          <a:lstStyle/>
          <a:p>
            <a:pPr marL="202251" indent="-202251" defTabSz="685468">
              <a:buClr>
                <a:srgbClr val="5F5F5F"/>
              </a:buClr>
              <a:buSzPct val="80000"/>
              <a:defRPr/>
            </a:pPr>
            <a:endParaRPr lang="zh-CN" altLang="en-US" sz="1300" kern="0" dirty="0">
              <a:cs typeface="Arial" pitchFamily="34" charset="0"/>
            </a:endParaRPr>
          </a:p>
        </p:txBody>
      </p:sp>
      <p:grpSp>
        <p:nvGrpSpPr>
          <p:cNvPr id="15" name="组合 113"/>
          <p:cNvGrpSpPr/>
          <p:nvPr/>
        </p:nvGrpSpPr>
        <p:grpSpPr>
          <a:xfrm>
            <a:off x="3346894" y="3372557"/>
            <a:ext cx="1074331" cy="561003"/>
            <a:chOff x="1117204" y="2753208"/>
            <a:chExt cx="1214027" cy="280776"/>
          </a:xfrm>
        </p:grpSpPr>
        <p:sp>
          <p:nvSpPr>
            <p:cNvPr id="16" name="矩形 15"/>
            <p:cNvSpPr/>
            <p:nvPr/>
          </p:nvSpPr>
          <p:spPr bwMode="auto">
            <a:xfrm>
              <a:off x="1117204" y="2924913"/>
              <a:ext cx="1189828" cy="1090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34" tIns="34266" rIns="68534" bIns="34266" numCol="1" rtlCol="0" anchor="t" anchorCtr="0" compatLnSpc="1">
              <a:prstTxWarp prst="textNoShape">
                <a:avLst/>
              </a:prstTxWarp>
            </a:bodyPr>
            <a:lstStyle/>
            <a:p>
              <a:pPr defTabSz="685468">
                <a:defRPr/>
              </a:pPr>
              <a:endParaRPr lang="zh-CN" altLang="en-US" sz="1300" kern="0" dirty="0"/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1777061" y="2753208"/>
              <a:ext cx="34294" cy="2520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96" tIns="45699" rIns="91396" bIns="45699" numCol="1" rtlCol="0" anchor="t" anchorCtr="0" compatLnSpc="1">
              <a:prstTxWarp prst="textNoShape">
                <a:avLst/>
              </a:prstTxWarp>
            </a:bodyPr>
            <a:lstStyle/>
            <a:p>
              <a:pPr marL="359774" indent="-359774" defTabSz="685468">
                <a:buClr>
                  <a:srgbClr val="5F5F5F"/>
                </a:buClr>
                <a:buSzPct val="80000"/>
                <a:defRPr/>
              </a:pPr>
              <a:endParaRPr lang="zh-CN" altLang="en-US" sz="1300" dirty="0">
                <a:cs typeface="Arial Bold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1603769" y="2753208"/>
              <a:ext cx="34294" cy="2520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96" tIns="45699" rIns="91396" bIns="45699" numCol="1" rtlCol="0" anchor="t" anchorCtr="0" compatLnSpc="1">
              <a:prstTxWarp prst="textNoShape">
                <a:avLst/>
              </a:prstTxWarp>
            </a:bodyPr>
            <a:lstStyle/>
            <a:p>
              <a:pPr marL="359774" indent="-359774" defTabSz="685468">
                <a:buClr>
                  <a:srgbClr val="5F5F5F"/>
                </a:buClr>
                <a:buSzPct val="80000"/>
                <a:defRPr/>
              </a:pPr>
              <a:endParaRPr lang="zh-CN" altLang="en-US" sz="1300" dirty="0">
                <a:cs typeface="Arial Bold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1430477" y="2753208"/>
              <a:ext cx="34294" cy="2520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96" tIns="45699" rIns="91396" bIns="45699" numCol="1" rtlCol="0" anchor="t" anchorCtr="0" compatLnSpc="1">
              <a:prstTxWarp prst="textNoShape">
                <a:avLst/>
              </a:prstTxWarp>
            </a:bodyPr>
            <a:lstStyle/>
            <a:p>
              <a:pPr marL="359774" indent="-359774" defTabSz="685468">
                <a:buClr>
                  <a:srgbClr val="5F5F5F"/>
                </a:buClr>
                <a:buSzPct val="80000"/>
                <a:defRPr/>
              </a:pPr>
              <a:endParaRPr lang="zh-CN" altLang="en-US" sz="1300" dirty="0">
                <a:cs typeface="Arial Bold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1257185" y="2753208"/>
              <a:ext cx="34294" cy="2520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96" tIns="45699" rIns="91396" bIns="45699" numCol="1" rtlCol="0" anchor="t" anchorCtr="0" compatLnSpc="1">
              <a:prstTxWarp prst="textNoShape">
                <a:avLst/>
              </a:prstTxWarp>
            </a:bodyPr>
            <a:lstStyle/>
            <a:p>
              <a:pPr marL="359774" indent="-359774" defTabSz="685468">
                <a:buClr>
                  <a:srgbClr val="5F5F5F"/>
                </a:buClr>
                <a:buSzPct val="80000"/>
                <a:defRPr/>
              </a:pPr>
              <a:endParaRPr lang="zh-CN" altLang="en-US" sz="1300" dirty="0">
                <a:cs typeface="Arial Bold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1950353" y="2753208"/>
              <a:ext cx="34294" cy="2520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96" tIns="45699" rIns="91396" bIns="45699" numCol="1" rtlCol="0" anchor="t" anchorCtr="0" compatLnSpc="1">
              <a:prstTxWarp prst="textNoShape">
                <a:avLst/>
              </a:prstTxWarp>
            </a:bodyPr>
            <a:lstStyle/>
            <a:p>
              <a:pPr marL="359774" indent="-359774" defTabSz="685468">
                <a:buClr>
                  <a:srgbClr val="5F5F5F"/>
                </a:buClr>
                <a:buSzPct val="80000"/>
                <a:defRPr/>
              </a:pPr>
              <a:endParaRPr lang="zh-CN" altLang="en-US" sz="1300" dirty="0">
                <a:cs typeface="Arial Bold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2296937" y="2753208"/>
              <a:ext cx="34294" cy="2520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96" tIns="45699" rIns="91396" bIns="45699" numCol="1" rtlCol="0" anchor="t" anchorCtr="0" compatLnSpc="1">
              <a:prstTxWarp prst="textNoShape">
                <a:avLst/>
              </a:prstTxWarp>
            </a:bodyPr>
            <a:lstStyle/>
            <a:p>
              <a:pPr marL="359774" indent="-359774" defTabSz="685468">
                <a:buClr>
                  <a:srgbClr val="5F5F5F"/>
                </a:buClr>
                <a:buSzPct val="80000"/>
                <a:defRPr/>
              </a:pPr>
              <a:endParaRPr lang="zh-CN" altLang="en-US" sz="1300" dirty="0">
                <a:cs typeface="Arial Bold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2123645" y="2753208"/>
              <a:ext cx="34294" cy="2520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96" tIns="45699" rIns="91396" bIns="45699" numCol="1" rtlCol="0" anchor="t" anchorCtr="0" compatLnSpc="1">
              <a:prstTxWarp prst="textNoShape">
                <a:avLst/>
              </a:prstTxWarp>
            </a:bodyPr>
            <a:lstStyle/>
            <a:p>
              <a:pPr marL="359774" indent="-359774" defTabSz="685468">
                <a:buClr>
                  <a:srgbClr val="5F5F5F"/>
                </a:buClr>
                <a:buSzPct val="80000"/>
                <a:defRPr/>
              </a:pPr>
              <a:endParaRPr lang="zh-CN" altLang="en-US" sz="1300" dirty="0">
                <a:cs typeface="Arial Bold" pitchFamily="34" charset="0"/>
              </a:endParaRPr>
            </a:p>
          </p:txBody>
        </p:sp>
      </p:grpSp>
      <p:sp>
        <p:nvSpPr>
          <p:cNvPr id="24" name="矩形 23"/>
          <p:cNvSpPr/>
          <p:nvPr/>
        </p:nvSpPr>
        <p:spPr bwMode="auto">
          <a:xfrm>
            <a:off x="9061085" y="3717199"/>
            <a:ext cx="873166" cy="20873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34" tIns="34266" rIns="68534" bIns="34266" numCol="1" rtlCol="0" anchor="t" anchorCtr="0" compatLnSpc="1">
            <a:prstTxWarp prst="textNoShape">
              <a:avLst/>
            </a:prstTxWarp>
          </a:bodyPr>
          <a:lstStyle/>
          <a:p>
            <a:pPr defTabSz="685468">
              <a:defRPr/>
            </a:pPr>
            <a:endParaRPr lang="zh-CN" altLang="en-US" sz="1300" kern="0" dirty="0"/>
          </a:p>
        </p:txBody>
      </p:sp>
      <p:sp>
        <p:nvSpPr>
          <p:cNvPr id="25" name="矩形 24"/>
          <p:cNvSpPr/>
          <p:nvPr/>
        </p:nvSpPr>
        <p:spPr bwMode="auto">
          <a:xfrm>
            <a:off x="9493300" y="3286551"/>
            <a:ext cx="45719" cy="656112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6" tIns="45699" rIns="91396" bIns="45699" numCol="1" rtlCol="0" anchor="t" anchorCtr="0" compatLnSpc="1">
            <a:prstTxWarp prst="textNoShape">
              <a:avLst/>
            </a:prstTxWarp>
          </a:bodyPr>
          <a:lstStyle/>
          <a:p>
            <a:pPr marL="359774" indent="-359774" defTabSz="685468">
              <a:buClr>
                <a:srgbClr val="5F5F5F"/>
              </a:buClr>
              <a:buSzPct val="80000"/>
              <a:defRPr/>
            </a:pPr>
            <a:endParaRPr lang="zh-CN" altLang="en-US" sz="1300" dirty="0">
              <a:cs typeface="Arial Bold" pitchFamily="34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9339365" y="3286551"/>
            <a:ext cx="45719" cy="656112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6" tIns="45699" rIns="91396" bIns="45699" numCol="1" rtlCol="0" anchor="t" anchorCtr="0" compatLnSpc="1">
            <a:prstTxWarp prst="textNoShape">
              <a:avLst/>
            </a:prstTxWarp>
          </a:bodyPr>
          <a:lstStyle/>
          <a:p>
            <a:pPr marL="359774" indent="-359774" defTabSz="685468">
              <a:buClr>
                <a:srgbClr val="5F5F5F"/>
              </a:buClr>
              <a:buSzPct val="80000"/>
              <a:defRPr/>
            </a:pPr>
            <a:endParaRPr lang="zh-CN" altLang="en-US" sz="1300" dirty="0">
              <a:cs typeface="Arial Bold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9185431" y="3286551"/>
            <a:ext cx="45719" cy="656112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6" tIns="45699" rIns="91396" bIns="45699" numCol="1" rtlCol="0" anchor="t" anchorCtr="0" compatLnSpc="1">
            <a:prstTxWarp prst="textNoShape">
              <a:avLst/>
            </a:prstTxWarp>
          </a:bodyPr>
          <a:lstStyle/>
          <a:p>
            <a:pPr marL="359774" indent="-359774" defTabSz="685468">
              <a:buClr>
                <a:srgbClr val="5F5F5F"/>
              </a:buClr>
              <a:buSzPct val="80000"/>
              <a:defRPr/>
            </a:pPr>
            <a:endParaRPr lang="zh-CN" altLang="en-US" sz="1300" dirty="0">
              <a:cs typeface="Arial Bold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452397" y="4397227"/>
            <a:ext cx="134665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00" kern="0" dirty="0">
                <a:cs typeface="Arial" pitchFamily="34" charset="0"/>
              </a:rPr>
              <a:t>激活</a:t>
            </a:r>
            <a:r>
              <a:rPr lang="zh-CN" altLang="en-US" sz="1300" kern="0" dirty="0" smtClean="0">
                <a:cs typeface="Arial" pitchFamily="34" charset="0"/>
              </a:rPr>
              <a:t>定时器启动</a:t>
            </a:r>
            <a:endParaRPr lang="zh-CN" altLang="en-US" sz="1300" kern="0" dirty="0">
              <a:cs typeface="Arial" pitchFamily="34" charset="0"/>
            </a:endParaRPr>
          </a:p>
        </p:txBody>
      </p:sp>
      <p:cxnSp>
        <p:nvCxnSpPr>
          <p:cNvPr id="29" name="肘形连接符 28"/>
          <p:cNvCxnSpPr/>
          <p:nvPr/>
        </p:nvCxnSpPr>
        <p:spPr>
          <a:xfrm rot="10800000" flipV="1">
            <a:off x="3323694" y="3895458"/>
            <a:ext cx="1574413" cy="14287"/>
          </a:xfrm>
          <a:prstGeom prst="bentConnector3">
            <a:avLst>
              <a:gd name="adj1" fmla="val 50000"/>
            </a:avLst>
          </a:prstGeom>
          <a:ln>
            <a:solidFill>
              <a:srgbClr val="BD19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 bwMode="auto">
          <a:xfrm>
            <a:off x="3200220" y="2831823"/>
            <a:ext cx="157140" cy="1101736"/>
          </a:xfrm>
          <a:prstGeom prst="rect">
            <a:avLst/>
          </a:prstGeom>
          <a:solidFill>
            <a:srgbClr val="BD1954"/>
          </a:solidFill>
          <a:ln w="9525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68513" tIns="34257" rIns="68513" bIns="34257" numCol="1" rtlCol="0" anchor="t" anchorCtr="0" compatLnSpc="1">
            <a:prstTxWarp prst="textNoShape">
              <a:avLst/>
            </a:prstTxWarp>
          </a:bodyPr>
          <a:lstStyle/>
          <a:p>
            <a:pPr marL="202251" indent="-202251" defTabSz="685468">
              <a:buClr>
                <a:srgbClr val="5F5F5F"/>
              </a:buClr>
              <a:buSzPct val="80000"/>
              <a:defRPr/>
            </a:pPr>
            <a:endParaRPr lang="zh-CN" altLang="en-US" sz="1300" kern="0" dirty="0">
              <a:cs typeface="Arial" pitchFamily="34" charset="0"/>
            </a:endParaRPr>
          </a:p>
        </p:txBody>
      </p:sp>
      <p:sp>
        <p:nvSpPr>
          <p:cNvPr id="31" name="TextBox 152"/>
          <p:cNvSpPr txBox="1"/>
          <p:nvPr/>
        </p:nvSpPr>
        <p:spPr>
          <a:xfrm>
            <a:off x="2880730" y="2591797"/>
            <a:ext cx="809914" cy="269252"/>
          </a:xfrm>
          <a:prstGeom prst="rect">
            <a:avLst/>
          </a:prstGeom>
          <a:noFill/>
        </p:spPr>
        <p:txBody>
          <a:bodyPr wrap="square" lIns="68527" tIns="34264" rIns="68527" bIns="34264" rtlCol="0">
            <a:spAutoFit/>
          </a:bodyPr>
          <a:lstStyle/>
          <a:p>
            <a:pPr defTabSz="685468">
              <a:defRPr/>
            </a:pPr>
            <a:r>
              <a:rPr lang="zh-CN" altLang="en-US" sz="1300" kern="0" dirty="0" smtClean="0">
                <a:cs typeface="Arial" pitchFamily="34" charset="0"/>
              </a:rPr>
              <a:t>数据传送</a:t>
            </a:r>
            <a:endParaRPr lang="zh-CN" altLang="en-US" sz="1300" kern="0" dirty="0">
              <a:cs typeface="Arial" pitchFamily="34" charset="0"/>
            </a:endParaRPr>
          </a:p>
        </p:txBody>
      </p:sp>
      <p:sp>
        <p:nvSpPr>
          <p:cNvPr id="32" name="TextBox 153"/>
          <p:cNvSpPr txBox="1"/>
          <p:nvPr/>
        </p:nvSpPr>
        <p:spPr>
          <a:xfrm>
            <a:off x="3457046" y="3915296"/>
            <a:ext cx="880553" cy="284641"/>
          </a:xfrm>
          <a:prstGeom prst="rect">
            <a:avLst/>
          </a:prstGeom>
          <a:noFill/>
        </p:spPr>
        <p:txBody>
          <a:bodyPr wrap="square" lIns="68527" tIns="34264" rIns="68527" bIns="34264" rtlCol="0">
            <a:spAutoFit/>
          </a:bodyPr>
          <a:lstStyle/>
          <a:p>
            <a:pPr algn="ctr" defTabSz="685468">
              <a:defRPr/>
            </a:pPr>
            <a:r>
              <a:rPr lang="zh-CN" altLang="en-US" sz="1400" b="1" kern="0" dirty="0" smtClean="0">
                <a:cs typeface="Arial" pitchFamily="34" charset="0"/>
              </a:rPr>
              <a:t>空闲态</a:t>
            </a:r>
            <a:endParaRPr lang="zh-CN" altLang="en-US" sz="1400" b="1" kern="0" dirty="0">
              <a:cs typeface="Arial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 bwMode="auto">
          <a:xfrm>
            <a:off x="6031568" y="4001020"/>
            <a:ext cx="1328824" cy="301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zh-CN" altLang="en-US" sz="1300" dirty="0" smtClean="0">
                <a:solidFill>
                  <a:srgbClr val="000000"/>
                </a:solidFill>
                <a:cs typeface="Arial" pitchFamily="34" charset="0"/>
              </a:rPr>
              <a:t>最长至</a:t>
            </a:r>
            <a:r>
              <a:rPr lang="en-US" altLang="zh-CN" sz="1300" dirty="0" smtClean="0">
                <a:solidFill>
                  <a:srgbClr val="000000"/>
                </a:solidFill>
                <a:cs typeface="Arial" pitchFamily="34" charset="0"/>
              </a:rPr>
              <a:t>310</a:t>
            </a:r>
            <a:r>
              <a:rPr lang="zh-CN" altLang="en-US" sz="1300" dirty="0" smtClean="0">
                <a:solidFill>
                  <a:srgbClr val="000000"/>
                </a:solidFill>
                <a:cs typeface="Arial" pitchFamily="34" charset="0"/>
              </a:rPr>
              <a:t>小时</a:t>
            </a:r>
          </a:p>
        </p:txBody>
      </p:sp>
      <p:sp>
        <p:nvSpPr>
          <p:cNvPr id="35" name="矩形 34"/>
          <p:cNvSpPr/>
          <p:nvPr/>
        </p:nvSpPr>
        <p:spPr>
          <a:xfrm>
            <a:off x="3842840" y="4394491"/>
            <a:ext cx="179892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00" kern="0" dirty="0" smtClean="0">
                <a:cs typeface="Arial" pitchFamily="34" charset="0"/>
              </a:rPr>
              <a:t>休眠</a:t>
            </a:r>
            <a:r>
              <a:rPr lang="en-US" altLang="zh-CN" sz="1300" kern="0" dirty="0" smtClean="0">
                <a:cs typeface="Arial" pitchFamily="34" charset="0"/>
              </a:rPr>
              <a:t>PSM</a:t>
            </a:r>
            <a:r>
              <a:rPr lang="zh-CN" altLang="en-US" sz="1300" kern="0" dirty="0" smtClean="0">
                <a:cs typeface="Arial" pitchFamily="34" charset="0"/>
              </a:rPr>
              <a:t>定时器启动</a:t>
            </a:r>
            <a:endParaRPr lang="zh-CN" altLang="en-US" sz="1300" kern="0" dirty="0">
              <a:cs typeface="Arial" pitchFamily="34" charset="0"/>
            </a:endParaRPr>
          </a:p>
        </p:txBody>
      </p:sp>
      <p:sp>
        <p:nvSpPr>
          <p:cNvPr id="37" name="TextBox 143"/>
          <p:cNvSpPr txBox="1"/>
          <p:nvPr/>
        </p:nvSpPr>
        <p:spPr>
          <a:xfrm>
            <a:off x="2565607" y="2116849"/>
            <a:ext cx="1367435" cy="300026"/>
          </a:xfrm>
          <a:prstGeom prst="rect">
            <a:avLst/>
          </a:prstGeom>
          <a:noFill/>
        </p:spPr>
        <p:txBody>
          <a:bodyPr wrap="square" lIns="68524" tIns="34262" rIns="68524" bIns="34262" rtlCol="0">
            <a:spAutoFit/>
          </a:bodyPr>
          <a:lstStyle/>
          <a:p>
            <a:pPr algn="ctr" defTabSz="685468"/>
            <a:r>
              <a:rPr lang="zh-CN" altLang="en-US" sz="1500" b="1" kern="0" dirty="0" smtClean="0">
                <a:cs typeface="Arial" pitchFamily="34" charset="0"/>
              </a:rPr>
              <a:t>激活态</a:t>
            </a:r>
            <a:endParaRPr lang="zh-CN" altLang="en-US" sz="1500" b="1" kern="0" dirty="0">
              <a:cs typeface="Arial" pitchFamily="34" charset="0"/>
            </a:endParaRPr>
          </a:p>
        </p:txBody>
      </p:sp>
      <p:cxnSp>
        <p:nvCxnSpPr>
          <p:cNvPr id="38" name="直接箭头连接符 37"/>
          <p:cNvCxnSpPr>
            <a:stCxn id="37" idx="2"/>
          </p:cNvCxnSpPr>
          <p:nvPr/>
        </p:nvCxnSpPr>
        <p:spPr bwMode="auto">
          <a:xfrm>
            <a:off x="3249325" y="2416875"/>
            <a:ext cx="358" cy="2040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肘形连接符 49"/>
          <p:cNvCxnSpPr/>
          <p:nvPr/>
        </p:nvCxnSpPr>
        <p:spPr>
          <a:xfrm rot="16200000" flipH="1" flipV="1">
            <a:off x="3867704" y="3368711"/>
            <a:ext cx="11294" cy="1137159"/>
          </a:xfrm>
          <a:prstGeom prst="bentConnector3">
            <a:avLst>
              <a:gd name="adj1" fmla="val 2529396"/>
            </a:avLst>
          </a:prstGeom>
          <a:ln>
            <a:solidFill>
              <a:srgbClr val="BD19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 bwMode="auto">
          <a:xfrm flipV="1">
            <a:off x="4511824" y="4211901"/>
            <a:ext cx="0" cy="1592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直接箭头连接符 54"/>
          <p:cNvCxnSpPr/>
          <p:nvPr/>
        </p:nvCxnSpPr>
        <p:spPr bwMode="auto">
          <a:xfrm flipV="1">
            <a:off x="3249324" y="4234561"/>
            <a:ext cx="0" cy="1599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1346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cs typeface="Huawei Sans" panose="020C0503030203020204" pitchFamily="34" charset="0"/>
              </a:rPr>
              <a:t>NB-IoT</a:t>
            </a:r>
            <a:r>
              <a:rPr lang="zh-CN" altLang="en-US">
                <a:cs typeface="Huawei Sans" panose="020C0503030203020204" pitchFamily="34" charset="0"/>
              </a:rPr>
              <a:t>标准及解决方案介绍</a:t>
            </a:r>
          </a:p>
        </p:txBody>
      </p:sp>
    </p:spTree>
    <p:extLst>
      <p:ext uri="{BB962C8B-B14F-4D97-AF65-F5344CB8AC3E}">
        <p14:creationId xmlns:p14="http://schemas.microsoft.com/office/powerpoint/2010/main" val="208028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</a:rPr>
              <a:t>超</a:t>
            </a:r>
            <a:r>
              <a:rPr lang="zh-CN" altLang="en-US" smtClean="0">
                <a:latin typeface="+mn-lt"/>
                <a:ea typeface="+mn-ea"/>
              </a:rPr>
              <a:t>低功耗：</a:t>
            </a:r>
            <a:r>
              <a:rPr lang="en-US" altLang="zh-CN" smtClean="0">
                <a:latin typeface="+mn-lt"/>
                <a:ea typeface="+mn-ea"/>
              </a:rPr>
              <a:t>eDRX</a:t>
            </a:r>
            <a:r>
              <a:rPr lang="zh-CN" altLang="en-US" dirty="0">
                <a:latin typeface="+mn-lt"/>
                <a:ea typeface="+mn-ea"/>
              </a:rPr>
              <a:t>扩展非连续</a:t>
            </a:r>
            <a:r>
              <a:rPr lang="zh-CN" altLang="en-US" dirty="0" smtClean="0">
                <a:latin typeface="+mn-lt"/>
                <a:ea typeface="+mn-ea"/>
              </a:rPr>
              <a:t>接收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</a:rPr>
              <a:t>定义： </a:t>
            </a:r>
            <a:r>
              <a:rPr lang="en-US" altLang="zh-CN" dirty="0" smtClean="0">
                <a:latin typeface="+mn-lt"/>
                <a:ea typeface="+mn-ea"/>
              </a:rPr>
              <a:t>3GPP</a:t>
            </a:r>
            <a:r>
              <a:rPr lang="zh-CN" altLang="en-US" dirty="0" smtClean="0">
                <a:latin typeface="+mn-lt"/>
                <a:ea typeface="+mn-ea"/>
              </a:rPr>
              <a:t>协议定义空闲态</a:t>
            </a:r>
            <a:r>
              <a:rPr lang="en-US" altLang="zh-CN" dirty="0" err="1" smtClean="0">
                <a:latin typeface="+mn-lt"/>
                <a:ea typeface="+mn-ea"/>
              </a:rPr>
              <a:t>eDRX</a:t>
            </a:r>
            <a:r>
              <a:rPr lang="zh-CN" altLang="en-US" dirty="0" smtClean="0">
                <a:latin typeface="+mn-lt"/>
                <a:ea typeface="+mn-ea"/>
              </a:rPr>
              <a:t>功能，将寻呼周期从传统的</a:t>
            </a:r>
            <a:r>
              <a:rPr lang="en-US" altLang="zh-CN" dirty="0" smtClean="0">
                <a:latin typeface="+mn-lt"/>
                <a:ea typeface="+mn-ea"/>
              </a:rPr>
              <a:t>2.56</a:t>
            </a:r>
            <a:r>
              <a:rPr lang="zh-CN" altLang="en-US" dirty="0" smtClean="0">
                <a:latin typeface="+mn-lt"/>
                <a:ea typeface="+mn-ea"/>
              </a:rPr>
              <a:t>秒扩展到最大</a:t>
            </a:r>
            <a:r>
              <a:rPr lang="en-US" altLang="zh-CN" dirty="0" smtClean="0">
                <a:latin typeface="+mn-lt"/>
                <a:ea typeface="+mn-ea"/>
              </a:rPr>
              <a:t>2.92</a:t>
            </a:r>
            <a:r>
              <a:rPr lang="zh-CN" altLang="en-US" dirty="0" smtClean="0">
                <a:latin typeface="+mn-lt"/>
                <a:ea typeface="+mn-ea"/>
              </a:rPr>
              <a:t>小时，减少空闲态</a:t>
            </a:r>
            <a:r>
              <a:rPr lang="en-US" altLang="zh-CN" dirty="0" smtClean="0">
                <a:latin typeface="+mn-lt"/>
                <a:ea typeface="+mn-ea"/>
              </a:rPr>
              <a:t>UE</a:t>
            </a:r>
            <a:r>
              <a:rPr lang="zh-CN" altLang="en-US" dirty="0" smtClean="0">
                <a:latin typeface="+mn-lt"/>
                <a:ea typeface="+mn-ea"/>
              </a:rPr>
              <a:t>周期监听寻呼信道的次数，能长时间处于低功耗深睡眠状态，节省</a:t>
            </a:r>
            <a:r>
              <a:rPr lang="en-US" altLang="zh-CN" dirty="0" smtClean="0">
                <a:latin typeface="+mn-lt"/>
                <a:ea typeface="+mn-ea"/>
              </a:rPr>
              <a:t>UE</a:t>
            </a:r>
            <a:r>
              <a:rPr lang="zh-CN" altLang="en-US" dirty="0" smtClean="0">
                <a:latin typeface="+mn-lt"/>
                <a:ea typeface="+mn-ea"/>
              </a:rPr>
              <a:t>耗电。</a:t>
            </a:r>
          </a:p>
          <a:p>
            <a:endParaRPr lang="zh-CN" altLang="en-US" dirty="0">
              <a:latin typeface="+mn-lt"/>
              <a:ea typeface="+mn-ea"/>
            </a:endParaRPr>
          </a:p>
        </p:txBody>
      </p:sp>
      <p:grpSp>
        <p:nvGrpSpPr>
          <p:cNvPr id="3" name="组合 131"/>
          <p:cNvGrpSpPr>
            <a:grpSpLocks noChangeAspect="1"/>
          </p:cNvGrpSpPr>
          <p:nvPr/>
        </p:nvGrpSpPr>
        <p:grpSpPr>
          <a:xfrm>
            <a:off x="803412" y="2888940"/>
            <a:ext cx="10797080" cy="2037008"/>
            <a:chOff x="1076565" y="1685611"/>
            <a:chExt cx="8247976" cy="1896560"/>
          </a:xfrm>
        </p:grpSpPr>
        <p:sp>
          <p:nvSpPr>
            <p:cNvPr id="15" name="矩形 14"/>
            <p:cNvSpPr/>
            <p:nvPr/>
          </p:nvSpPr>
          <p:spPr bwMode="auto">
            <a:xfrm>
              <a:off x="5597421" y="2821070"/>
              <a:ext cx="2540229" cy="168404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34" tIns="34266" rIns="68534" bIns="34266" numCol="1" rtlCol="0" anchor="t" anchorCtr="0" compatLnSpc="1">
              <a:prstTxWarp prst="textNoShape">
                <a:avLst/>
              </a:prstTxWarp>
            </a:bodyPr>
            <a:lstStyle/>
            <a:p>
              <a:pPr defTabSz="685468">
                <a:defRPr/>
              </a:pPr>
              <a:endParaRPr lang="zh-CN" altLang="en-US" sz="1600" kern="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2132377" y="1734698"/>
              <a:ext cx="1072909" cy="286533"/>
            </a:xfrm>
            <a:prstGeom prst="rect">
              <a:avLst/>
            </a:prstGeom>
          </p:spPr>
          <p:txBody>
            <a:bodyPr wrap="none" lIns="91415" tIns="45708" rIns="91415" bIns="45708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defRPr>
              </a:lvl1pPr>
              <a:lvl2pPr marL="45688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defRPr>
              </a:lvl2pPr>
              <a:lvl3pPr marL="91375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defRPr>
              </a:lvl3pPr>
              <a:lvl4pPr marL="1370629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defRPr>
              </a:lvl4pPr>
              <a:lvl5pPr marL="182750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defRPr>
              </a:lvl5pPr>
              <a:lvl6pPr marL="2284380" algn="l" defTabSz="913753" rtl="0" eaLnBrk="1" latinLnBrk="0" hangingPunct="1">
                <a:defRPr kern="12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defRPr>
              </a:lvl6pPr>
              <a:lvl7pPr marL="2741259" algn="l" defTabSz="913753" rtl="0" eaLnBrk="1" latinLnBrk="0" hangingPunct="1">
                <a:defRPr kern="12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defRPr>
              </a:lvl7pPr>
              <a:lvl8pPr marL="3198133" algn="l" defTabSz="913753" rtl="0" eaLnBrk="1" latinLnBrk="0" hangingPunct="1">
                <a:defRPr kern="12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defRPr>
              </a:lvl8pPr>
              <a:lvl9pPr marL="3655007" algn="l" defTabSz="913753" rtl="0" eaLnBrk="1" latinLnBrk="0" hangingPunct="1">
                <a:defRPr kern="12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400" kern="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rPr>
                <a:t>DRX</a:t>
              </a:r>
              <a:r>
                <a:rPr lang="zh-CN" altLang="en-US" sz="1400" kern="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rPr>
                <a:t>周期</a:t>
              </a:r>
              <a:r>
                <a:rPr lang="en-US" altLang="zh-CN" sz="1400" kern="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rPr>
                <a:t>: </a:t>
              </a:r>
              <a:r>
                <a:rPr lang="en-US" altLang="zh-CN" sz="1400" kern="0" dirty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rPr>
                <a:t>1.28s</a:t>
              </a:r>
              <a:endParaRPr lang="zh-CN" altLang="en-US" sz="1400" kern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grpSp>
          <p:nvGrpSpPr>
            <p:cNvPr id="6" name="组合 445"/>
            <p:cNvGrpSpPr/>
            <p:nvPr/>
          </p:nvGrpSpPr>
          <p:grpSpPr>
            <a:xfrm rot="5400000" flipV="1">
              <a:off x="5027434" y="2270273"/>
              <a:ext cx="252168" cy="321423"/>
              <a:chOff x="8230091" y="732894"/>
              <a:chExt cx="335428" cy="582120"/>
            </a:xfrm>
            <a:solidFill>
              <a:schemeClr val="tx1">
                <a:lumMod val="95000"/>
              </a:schemeClr>
            </a:solidFill>
          </p:grpSpPr>
          <p:sp>
            <p:nvSpPr>
              <p:cNvPr id="38" name="燕尾形 214"/>
              <p:cNvSpPr>
                <a:spLocks noChangeArrowheads="1"/>
              </p:cNvSpPr>
              <p:nvPr/>
            </p:nvSpPr>
            <p:spPr bwMode="auto">
              <a:xfrm rot="5400000">
                <a:off x="8253855" y="709231"/>
                <a:ext cx="288001" cy="335327"/>
              </a:xfrm>
              <a:prstGeom prst="chevron">
                <a:avLst>
                  <a:gd name="adj" fmla="val 50000"/>
                </a:avLst>
              </a:prstGeom>
              <a:solidFill>
                <a:schemeClr val="tx1">
                  <a:lumMod val="95000"/>
                  <a:alpha val="4200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 sz="900" dirty="0"/>
              </a:p>
            </p:txBody>
          </p:sp>
          <p:sp>
            <p:nvSpPr>
              <p:cNvPr id="39" name="燕尾形 215"/>
              <p:cNvSpPr>
                <a:spLocks noChangeArrowheads="1"/>
              </p:cNvSpPr>
              <p:nvPr/>
            </p:nvSpPr>
            <p:spPr bwMode="auto">
              <a:xfrm rot="5400000">
                <a:off x="8253754" y="1003353"/>
                <a:ext cx="287998" cy="335323"/>
              </a:xfrm>
              <a:prstGeom prst="chevron">
                <a:avLst>
                  <a:gd name="adj" fmla="val 50000"/>
                </a:avLst>
              </a:prstGeom>
              <a:grpFill/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 sz="900" dirty="0"/>
              </a:p>
            </p:txBody>
          </p:sp>
        </p:grpSp>
        <p:sp>
          <p:nvSpPr>
            <p:cNvPr id="7" name="矩形 6"/>
            <p:cNvSpPr/>
            <p:nvPr/>
          </p:nvSpPr>
          <p:spPr bwMode="auto">
            <a:xfrm>
              <a:off x="2404938" y="2839416"/>
              <a:ext cx="2340000" cy="15105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34" tIns="34266" rIns="68534" bIns="34266" numCol="1" rtlCol="0" anchor="t" anchorCtr="0" compatLnSpc="1">
              <a:prstTxWarp prst="textNoShape">
                <a:avLst/>
              </a:prstTxWarp>
            </a:bodyPr>
            <a:lstStyle/>
            <a:p>
              <a:pPr defTabSz="685468">
                <a:defRPr/>
              </a:pPr>
              <a:endParaRPr lang="zh-CN" altLang="en-US" sz="1600" kern="0" dirty="0"/>
            </a:p>
          </p:txBody>
        </p:sp>
        <p:sp>
          <p:nvSpPr>
            <p:cNvPr id="8" name="TextBox 115"/>
            <p:cNvSpPr txBox="1"/>
            <p:nvPr/>
          </p:nvSpPr>
          <p:spPr>
            <a:xfrm>
              <a:off x="8609484" y="3041379"/>
              <a:ext cx="715057" cy="236347"/>
            </a:xfrm>
            <a:prstGeom prst="rect">
              <a:avLst/>
            </a:prstGeom>
            <a:noFill/>
          </p:spPr>
          <p:txBody>
            <a:bodyPr wrap="square" lIns="68513" tIns="34257" rIns="68513" bIns="34257" rtlCol="0">
              <a:spAutoFit/>
            </a:bodyPr>
            <a:lstStyle/>
            <a:p>
              <a:pPr defTabSz="685468">
                <a:defRPr/>
              </a:pPr>
              <a:r>
                <a:rPr lang="en-US" altLang="zh-CN" sz="1200" kern="0" dirty="0">
                  <a:cs typeface="Arial" pitchFamily="34" charset="0"/>
                </a:rPr>
                <a:t>Time</a:t>
              </a:r>
              <a:endParaRPr lang="zh-CN" altLang="en-US" sz="1200" kern="0" dirty="0">
                <a:cs typeface="Arial" pitchFamily="34" charset="0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2132800" y="2974291"/>
              <a:ext cx="6694608" cy="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118"/>
            <p:cNvSpPr txBox="1"/>
            <p:nvPr/>
          </p:nvSpPr>
          <p:spPr>
            <a:xfrm>
              <a:off x="3062672" y="3313438"/>
              <a:ext cx="975211" cy="265002"/>
            </a:xfrm>
            <a:prstGeom prst="rect">
              <a:avLst/>
            </a:prstGeom>
            <a:noFill/>
          </p:spPr>
          <p:txBody>
            <a:bodyPr wrap="square" lIns="68513" tIns="34257" rIns="68513" bIns="34257" rtlCol="0">
              <a:spAutoFit/>
            </a:bodyPr>
            <a:lstStyle/>
            <a:p>
              <a:pPr algn="ctr" defTabSz="685468">
                <a:defRPr/>
              </a:pPr>
              <a:r>
                <a:rPr lang="en-US" altLang="zh-CN" sz="1400" b="1" kern="0" dirty="0">
                  <a:cs typeface="Arial" pitchFamily="34" charset="0"/>
                </a:rPr>
                <a:t>DRX</a:t>
              </a:r>
              <a:endParaRPr lang="zh-CN" altLang="en-US" sz="1400" b="1" kern="0" dirty="0">
                <a:cs typeface="Arial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3905468" y="2914690"/>
              <a:ext cx="3947267" cy="72000"/>
            </a:xfrm>
            <a:prstGeom prst="rect">
              <a:avLst/>
            </a:prstGeom>
            <a:solidFill>
              <a:schemeClr val="tx1">
                <a:alpha val="2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43" tIns="34271" rIns="68543" bIns="34271" numCol="1" rtlCol="0" anchor="t" anchorCtr="0" compatLnSpc="1">
              <a:prstTxWarp prst="textNoShape">
                <a:avLst/>
              </a:prstTxWarp>
            </a:bodyPr>
            <a:lstStyle/>
            <a:p>
              <a:pPr defTabSz="685468">
                <a:defRPr/>
              </a:pPr>
              <a:endParaRPr lang="zh-CN" altLang="en-US" sz="1600" kern="0" dirty="0"/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2202459" y="2892343"/>
              <a:ext cx="163283" cy="72000"/>
            </a:xfrm>
            <a:prstGeom prst="rect">
              <a:avLst/>
            </a:prstGeom>
            <a:solidFill>
              <a:schemeClr val="bg1">
                <a:lumMod val="85000"/>
                <a:alpha val="2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43" tIns="34271" rIns="68543" bIns="34271" numCol="1" rtlCol="0" anchor="t" anchorCtr="0" compatLnSpc="1">
              <a:prstTxWarp prst="textNoShape">
                <a:avLst/>
              </a:prstTxWarp>
            </a:bodyPr>
            <a:lstStyle/>
            <a:p>
              <a:pPr defTabSz="685468">
                <a:defRPr/>
              </a:pPr>
              <a:endParaRPr lang="zh-CN" altLang="en-US" sz="1600" kern="0" dirty="0"/>
            </a:p>
          </p:txBody>
        </p:sp>
        <p:sp>
          <p:nvSpPr>
            <p:cNvPr id="13" name="TextBox 161"/>
            <p:cNvSpPr txBox="1"/>
            <p:nvPr/>
          </p:nvSpPr>
          <p:spPr>
            <a:xfrm>
              <a:off x="1076565" y="2308483"/>
              <a:ext cx="1218715" cy="322313"/>
            </a:xfrm>
            <a:prstGeom prst="rect">
              <a:avLst/>
            </a:prstGeom>
            <a:noFill/>
          </p:spPr>
          <p:txBody>
            <a:bodyPr wrap="square" lIns="68513" tIns="34257" rIns="68513" bIns="34257" rtlCol="0">
              <a:spAutoFit/>
            </a:bodyPr>
            <a:lstStyle/>
            <a:p>
              <a:pPr algn="ctr" defTabSz="685468">
                <a:defRPr/>
              </a:pPr>
              <a:r>
                <a:rPr lang="zh-CN" altLang="en-US" sz="1800" kern="0" dirty="0" smtClean="0">
                  <a:cs typeface="Arial" pitchFamily="34" charset="0"/>
                </a:rPr>
                <a:t>终端功率</a:t>
              </a:r>
              <a:endParaRPr lang="zh-CN" altLang="en-US" sz="1800" kern="0" dirty="0">
                <a:cs typeface="Arial" pitchFamily="34" charset="0"/>
              </a:endParaRPr>
            </a:p>
          </p:txBody>
        </p:sp>
        <p:cxnSp>
          <p:nvCxnSpPr>
            <p:cNvPr id="14" name="肘形连接符 13"/>
            <p:cNvCxnSpPr>
              <a:stCxn id="24" idx="0"/>
              <a:endCxn id="25" idx="0"/>
            </p:cNvCxnSpPr>
            <p:nvPr/>
          </p:nvCxnSpPr>
          <p:spPr>
            <a:xfrm rot="5400000" flipH="1" flipV="1">
              <a:off x="2606308" y="2347703"/>
              <a:ext cx="12700" cy="293207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BD195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37"/>
            <p:cNvGrpSpPr/>
            <p:nvPr/>
          </p:nvGrpSpPr>
          <p:grpSpPr>
            <a:xfrm>
              <a:off x="2387705" y="2486962"/>
              <a:ext cx="5749945" cy="503506"/>
              <a:chOff x="1139482" y="4846620"/>
              <a:chExt cx="5749945" cy="949855"/>
            </a:xfrm>
          </p:grpSpPr>
          <p:sp>
            <p:nvSpPr>
              <p:cNvPr id="24" name="矩形 23"/>
              <p:cNvSpPr/>
              <p:nvPr/>
            </p:nvSpPr>
            <p:spPr bwMode="auto">
              <a:xfrm flipH="1">
                <a:off x="1139482" y="4860475"/>
                <a:ext cx="144000" cy="936000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396" tIns="45699" rIns="91396" bIns="45699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59774" indent="-359774" defTabSz="685468">
                  <a:buClr>
                    <a:srgbClr val="5F5F5F"/>
                  </a:buClr>
                  <a:buSzPct val="80000"/>
                  <a:defRPr/>
                </a:pPr>
                <a:endParaRPr lang="zh-CN" altLang="en-US" sz="1800" dirty="0">
                  <a:cs typeface="Arial Bold" pitchFamily="34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 bwMode="auto">
              <a:xfrm flipH="1">
                <a:off x="1432689" y="4860475"/>
                <a:ext cx="144000" cy="936000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396" tIns="45699" rIns="91396" bIns="45699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59774" indent="-359774" defTabSz="685468">
                  <a:buClr>
                    <a:srgbClr val="5F5F5F"/>
                  </a:buClr>
                  <a:buSzPct val="80000"/>
                  <a:defRPr/>
                </a:pPr>
                <a:endParaRPr lang="zh-CN" altLang="en-US" sz="1800" dirty="0">
                  <a:cs typeface="Arial Bold" pitchFamily="34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 bwMode="auto">
              <a:xfrm flipH="1">
                <a:off x="1725896" y="4860475"/>
                <a:ext cx="144000" cy="936000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396" tIns="45699" rIns="91396" bIns="45699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59774" indent="-359774" defTabSz="685468">
                  <a:buClr>
                    <a:srgbClr val="5F5F5F"/>
                  </a:buClr>
                  <a:buSzPct val="80000"/>
                  <a:defRPr/>
                </a:pPr>
                <a:endParaRPr lang="zh-CN" altLang="en-US" sz="1800" dirty="0">
                  <a:cs typeface="Arial Bold" pitchFamily="34" charset="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 bwMode="auto">
              <a:xfrm flipH="1">
                <a:off x="2019103" y="4860475"/>
                <a:ext cx="144000" cy="936000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396" tIns="45699" rIns="91396" bIns="45699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59774" indent="-359774" defTabSz="685468">
                  <a:buClr>
                    <a:srgbClr val="5F5F5F"/>
                  </a:buClr>
                  <a:buSzPct val="80000"/>
                  <a:defRPr/>
                </a:pPr>
                <a:endParaRPr lang="zh-CN" altLang="en-US" sz="1800" dirty="0">
                  <a:cs typeface="Arial Bold" pitchFamily="34" charset="0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 bwMode="auto">
              <a:xfrm flipH="1">
                <a:off x="2605517" y="4860475"/>
                <a:ext cx="144000" cy="936000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396" tIns="45699" rIns="91396" bIns="45699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59774" indent="-359774" defTabSz="685468">
                  <a:buClr>
                    <a:srgbClr val="5F5F5F"/>
                  </a:buClr>
                  <a:buSzPct val="80000"/>
                  <a:defRPr/>
                </a:pPr>
                <a:endParaRPr lang="zh-CN" altLang="en-US" sz="1800" dirty="0">
                  <a:cs typeface="Arial Bold" pitchFamily="34" charset="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 bwMode="auto">
              <a:xfrm flipH="1">
                <a:off x="3191932" y="4860475"/>
                <a:ext cx="144000" cy="936000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396" tIns="45699" rIns="91396" bIns="45699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59774" indent="-359774" defTabSz="685468">
                  <a:buClr>
                    <a:srgbClr val="5F5F5F"/>
                  </a:buClr>
                  <a:buSzPct val="80000"/>
                  <a:defRPr/>
                </a:pPr>
                <a:endParaRPr lang="zh-CN" altLang="en-US" sz="1800" dirty="0">
                  <a:cs typeface="Arial Bold" pitchFamily="34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 bwMode="auto">
              <a:xfrm flipH="1">
                <a:off x="4320089" y="4846620"/>
                <a:ext cx="144000" cy="936000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396" tIns="45699" rIns="91396" bIns="45699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59774" indent="-359774" defTabSz="685468">
                  <a:buClr>
                    <a:srgbClr val="5F5F5F"/>
                  </a:buClr>
                  <a:buSzPct val="80000"/>
                  <a:defRPr/>
                </a:pPr>
                <a:endParaRPr lang="zh-CN" altLang="en-US" sz="1800" dirty="0">
                  <a:cs typeface="Arial Bold" pitchFamily="34" charset="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 bwMode="auto">
              <a:xfrm flipH="1">
                <a:off x="4613410" y="4846620"/>
                <a:ext cx="144000" cy="936000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396" tIns="45699" rIns="91396" bIns="45699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59774" indent="-359774" defTabSz="685468">
                  <a:buClr>
                    <a:srgbClr val="5F5F5F"/>
                  </a:buClr>
                  <a:buSzPct val="80000"/>
                  <a:defRPr/>
                </a:pPr>
                <a:endParaRPr lang="zh-CN" altLang="en-US" sz="1800" dirty="0">
                  <a:cs typeface="Arial Bold" pitchFamily="34" charset="0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 bwMode="auto">
              <a:xfrm flipH="1">
                <a:off x="4906731" y="4846620"/>
                <a:ext cx="144000" cy="936001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396" tIns="45699" rIns="91396" bIns="45699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59774" indent="-359774" defTabSz="685468">
                  <a:buClr>
                    <a:srgbClr val="5F5F5F"/>
                  </a:buClr>
                  <a:buSzPct val="80000"/>
                  <a:defRPr/>
                </a:pPr>
                <a:endParaRPr lang="zh-CN" altLang="en-US" sz="1800" dirty="0">
                  <a:cs typeface="Arial Bold" pitchFamily="34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 bwMode="auto">
              <a:xfrm flipH="1">
                <a:off x="2312310" y="4860475"/>
                <a:ext cx="144000" cy="936000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396" tIns="45699" rIns="91396" bIns="45699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59774" indent="-359774" defTabSz="685468">
                  <a:buClr>
                    <a:srgbClr val="5F5F5F"/>
                  </a:buClr>
                  <a:buSzPct val="80000"/>
                  <a:defRPr/>
                </a:pPr>
                <a:endParaRPr lang="zh-CN" altLang="en-US" sz="1800" dirty="0">
                  <a:cs typeface="Arial Bold" pitchFamily="34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 bwMode="auto">
              <a:xfrm flipH="1">
                <a:off x="2898724" y="4860475"/>
                <a:ext cx="144000" cy="936000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396" tIns="45699" rIns="91396" bIns="45699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59774" indent="-359774" defTabSz="685468">
                  <a:buClr>
                    <a:srgbClr val="5F5F5F"/>
                  </a:buClr>
                  <a:buSzPct val="80000"/>
                  <a:defRPr/>
                </a:pPr>
                <a:endParaRPr lang="zh-CN" altLang="en-US" sz="1800" dirty="0">
                  <a:cs typeface="Arial Bold" pitchFamily="34" charset="0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 bwMode="auto">
              <a:xfrm flipH="1">
                <a:off x="6158785" y="4846620"/>
                <a:ext cx="144000" cy="936000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396" tIns="45699" rIns="91396" bIns="45699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59774" indent="-359774" defTabSz="685468">
                  <a:buClr>
                    <a:srgbClr val="5F5F5F"/>
                  </a:buClr>
                  <a:buSzPct val="80000"/>
                  <a:defRPr/>
                </a:pPr>
                <a:endParaRPr lang="zh-CN" altLang="en-US" sz="1800" dirty="0">
                  <a:cs typeface="Arial Bold" pitchFamily="34" charset="0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 bwMode="auto">
              <a:xfrm flipH="1">
                <a:off x="6452106" y="4846620"/>
                <a:ext cx="144000" cy="936000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396" tIns="45699" rIns="91396" bIns="45699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59774" indent="-359774" defTabSz="685468">
                  <a:buClr>
                    <a:srgbClr val="5F5F5F"/>
                  </a:buClr>
                  <a:buSzPct val="80000"/>
                  <a:defRPr/>
                </a:pPr>
                <a:endParaRPr lang="zh-CN" altLang="en-US" sz="1800" dirty="0">
                  <a:cs typeface="Arial Bold" pitchFamily="34" charset="0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 bwMode="auto">
              <a:xfrm flipH="1">
                <a:off x="6745427" y="4846620"/>
                <a:ext cx="144000" cy="936000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396" tIns="45699" rIns="91396" bIns="45699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59774" indent="-359774" defTabSz="685468">
                  <a:buClr>
                    <a:srgbClr val="5F5F5F"/>
                  </a:buClr>
                  <a:buSzPct val="80000"/>
                  <a:defRPr/>
                </a:pPr>
                <a:endParaRPr lang="zh-CN" altLang="en-US" sz="1800" dirty="0">
                  <a:cs typeface="Arial Bold" pitchFamily="34" charset="0"/>
                </a:endParaRPr>
              </a:p>
            </p:txBody>
          </p:sp>
        </p:grpSp>
        <p:sp>
          <p:nvSpPr>
            <p:cNvPr id="17" name="TextBox 118"/>
            <p:cNvSpPr txBox="1"/>
            <p:nvPr/>
          </p:nvSpPr>
          <p:spPr>
            <a:xfrm>
              <a:off x="6516413" y="3317169"/>
              <a:ext cx="975211" cy="265002"/>
            </a:xfrm>
            <a:prstGeom prst="rect">
              <a:avLst/>
            </a:prstGeom>
            <a:noFill/>
          </p:spPr>
          <p:txBody>
            <a:bodyPr wrap="square" lIns="68513" tIns="34257" rIns="68513" bIns="34257" rtlCol="0">
              <a:spAutoFit/>
            </a:bodyPr>
            <a:lstStyle/>
            <a:p>
              <a:pPr algn="ctr" defTabSz="685468">
                <a:defRPr/>
              </a:pPr>
              <a:r>
                <a:rPr lang="en-US" altLang="zh-CN" sz="1400" b="1" kern="0" dirty="0" err="1">
                  <a:cs typeface="Arial" pitchFamily="34" charset="0"/>
                </a:rPr>
                <a:t>eDRX</a:t>
              </a:r>
              <a:endParaRPr lang="zh-CN" altLang="en-US" sz="1400" b="1" kern="0" dirty="0">
                <a:cs typeface="Arial" pitchFamily="34" charset="0"/>
              </a:endParaRPr>
            </a:p>
          </p:txBody>
        </p:sp>
        <p:cxnSp>
          <p:nvCxnSpPr>
            <p:cNvPr id="18" name="肘形连接符 17"/>
            <p:cNvCxnSpPr>
              <a:stCxn id="30" idx="0"/>
              <a:endCxn id="35" idx="0"/>
            </p:cNvCxnSpPr>
            <p:nvPr/>
          </p:nvCxnSpPr>
          <p:spPr>
            <a:xfrm rot="5400000" flipH="1" flipV="1">
              <a:off x="6559660" y="1567614"/>
              <a:ext cx="12700" cy="1838696"/>
            </a:xfrm>
            <a:prstGeom prst="bentConnector3">
              <a:avLst>
                <a:gd name="adj1" fmla="val 3360001"/>
              </a:avLst>
            </a:prstGeom>
            <a:ln>
              <a:solidFill>
                <a:srgbClr val="BD195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6257194" y="1685611"/>
              <a:ext cx="1505175" cy="286533"/>
            </a:xfrm>
            <a:prstGeom prst="rect">
              <a:avLst/>
            </a:prstGeom>
          </p:spPr>
          <p:txBody>
            <a:bodyPr wrap="none" lIns="91415" tIns="45708" rIns="91415" bIns="45708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defRPr>
              </a:lvl1pPr>
              <a:lvl2pPr marL="45688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defRPr>
              </a:lvl2pPr>
              <a:lvl3pPr marL="91375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defRPr>
              </a:lvl3pPr>
              <a:lvl4pPr marL="1370629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defRPr>
              </a:lvl4pPr>
              <a:lvl5pPr marL="182750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defRPr>
              </a:lvl5pPr>
              <a:lvl6pPr marL="2284380" algn="l" defTabSz="913753" rtl="0" eaLnBrk="1" latinLnBrk="0" hangingPunct="1">
                <a:defRPr kern="12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defRPr>
              </a:lvl6pPr>
              <a:lvl7pPr marL="2741259" algn="l" defTabSz="913753" rtl="0" eaLnBrk="1" latinLnBrk="0" hangingPunct="1">
                <a:defRPr kern="12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defRPr>
              </a:lvl7pPr>
              <a:lvl8pPr marL="3198133" algn="l" defTabSz="913753" rtl="0" eaLnBrk="1" latinLnBrk="0" hangingPunct="1">
                <a:defRPr kern="12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defRPr>
              </a:lvl8pPr>
              <a:lvl9pPr marL="3655007" algn="l" defTabSz="913753" rtl="0" eaLnBrk="1" latinLnBrk="0" hangingPunct="1">
                <a:defRPr kern="12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400" kern="0" dirty="0" err="1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rPr>
                <a:t>eDRX</a:t>
              </a:r>
              <a:r>
                <a:rPr lang="zh-CN" altLang="en-US" sz="1400" kern="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rPr>
                <a:t>周期最大至</a:t>
              </a:r>
              <a:r>
                <a:rPr lang="en-US" altLang="zh-CN" sz="1400" kern="0" dirty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rPr>
                <a:t>2.92h</a:t>
              </a:r>
            </a:p>
          </p:txBody>
        </p:sp>
        <p:cxnSp>
          <p:nvCxnSpPr>
            <p:cNvPr id="20" name="肘形连接符 19"/>
            <p:cNvCxnSpPr/>
            <p:nvPr/>
          </p:nvCxnSpPr>
          <p:spPr>
            <a:xfrm rot="16200000" flipH="1" flipV="1">
              <a:off x="5800850" y="2851608"/>
              <a:ext cx="12700" cy="293207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BD195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5344795" y="3268795"/>
              <a:ext cx="941883" cy="257878"/>
            </a:xfrm>
            <a:prstGeom prst="rect">
              <a:avLst/>
            </a:prstGeom>
          </p:spPr>
          <p:txBody>
            <a:bodyPr wrap="none" lIns="91415" tIns="45708" rIns="91415" bIns="45708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defRPr>
              </a:lvl1pPr>
              <a:lvl2pPr marL="45688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defRPr>
              </a:lvl2pPr>
              <a:lvl3pPr marL="91375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defRPr>
              </a:lvl3pPr>
              <a:lvl4pPr marL="1370629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defRPr>
              </a:lvl4pPr>
              <a:lvl5pPr marL="182750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defRPr>
              </a:lvl5pPr>
              <a:lvl6pPr marL="2284380" algn="l" defTabSz="913753" rtl="0" eaLnBrk="1" latinLnBrk="0" hangingPunct="1">
                <a:defRPr kern="12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defRPr>
              </a:lvl6pPr>
              <a:lvl7pPr marL="2741259" algn="l" defTabSz="913753" rtl="0" eaLnBrk="1" latinLnBrk="0" hangingPunct="1">
                <a:defRPr kern="12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defRPr>
              </a:lvl7pPr>
              <a:lvl8pPr marL="3198133" algn="l" defTabSz="913753" rtl="0" eaLnBrk="1" latinLnBrk="0" hangingPunct="1">
                <a:defRPr kern="12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defRPr>
              </a:lvl8pPr>
              <a:lvl9pPr marL="3655007" algn="l" defTabSz="913753" rtl="0" eaLnBrk="1" latinLnBrk="0" hangingPunct="1">
                <a:defRPr kern="12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200" kern="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rPr>
                <a:t>DRX</a:t>
              </a:r>
              <a:r>
                <a:rPr lang="zh-CN" altLang="en-US" sz="1200" kern="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rPr>
                <a:t>周期</a:t>
              </a:r>
              <a:r>
                <a:rPr lang="en-US" altLang="zh-CN" sz="1200" kern="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rPr>
                <a:t>: 2.56s</a:t>
              </a:r>
              <a:endParaRPr lang="zh-CN" altLang="en-US" sz="1200" kern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cxnSp>
          <p:nvCxnSpPr>
            <p:cNvPr id="22" name="肘形连接符 141"/>
            <p:cNvCxnSpPr>
              <a:endCxn id="32" idx="0"/>
            </p:cNvCxnSpPr>
            <p:nvPr/>
          </p:nvCxnSpPr>
          <p:spPr>
            <a:xfrm flipV="1">
              <a:off x="5656558" y="2486962"/>
              <a:ext cx="570396" cy="2794"/>
            </a:xfrm>
            <a:prstGeom prst="bentConnector4">
              <a:avLst>
                <a:gd name="adj1" fmla="val -4332"/>
                <a:gd name="adj2" fmla="val 5164926"/>
              </a:avLst>
            </a:prstGeom>
            <a:ln>
              <a:solidFill>
                <a:srgbClr val="BD195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5705458" y="2020253"/>
              <a:ext cx="963924" cy="286533"/>
            </a:xfrm>
            <a:prstGeom prst="rect">
              <a:avLst/>
            </a:prstGeom>
          </p:spPr>
          <p:txBody>
            <a:bodyPr wrap="none" lIns="91415" tIns="45708" rIns="91415" bIns="45708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defRPr>
              </a:lvl1pPr>
              <a:lvl2pPr marL="45688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defRPr>
              </a:lvl2pPr>
              <a:lvl3pPr marL="91375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defRPr>
              </a:lvl3pPr>
              <a:lvl4pPr marL="1370629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defRPr>
              </a:lvl4pPr>
              <a:lvl5pPr marL="182750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defRPr>
              </a:lvl5pPr>
              <a:lvl6pPr marL="2284380" algn="l" defTabSz="913753" rtl="0" eaLnBrk="1" latinLnBrk="0" hangingPunct="1">
                <a:defRPr kern="12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defRPr>
              </a:lvl6pPr>
              <a:lvl7pPr marL="2741259" algn="l" defTabSz="913753" rtl="0" eaLnBrk="1" latinLnBrk="0" hangingPunct="1">
                <a:defRPr kern="12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defRPr>
              </a:lvl7pPr>
              <a:lvl8pPr marL="3198133" algn="l" defTabSz="913753" rtl="0" eaLnBrk="1" latinLnBrk="0" hangingPunct="1">
                <a:defRPr kern="12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defRPr>
              </a:lvl8pPr>
              <a:lvl9pPr marL="3655007" algn="l" defTabSz="913753" rtl="0" eaLnBrk="1" latinLnBrk="0" hangingPunct="1">
                <a:defRPr kern="12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buNone/>
              </a:pPr>
              <a:r>
                <a:rPr lang="zh-CN" altLang="en-US" sz="1400" kern="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rPr>
                <a:t>寻呼时间窗口</a:t>
              </a:r>
              <a:endParaRPr lang="zh-CN" altLang="en-US" sz="1400" kern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637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超</a:t>
            </a:r>
            <a:r>
              <a:rPr lang="zh-CN" altLang="en-US" smtClean="0">
                <a:sym typeface="微软雅黑" panose="020B0503020204020204" pitchFamily="34" charset="-122"/>
              </a:rPr>
              <a:t>低成本：终端</a:t>
            </a:r>
            <a:r>
              <a:rPr lang="zh-CN" altLang="en-US" dirty="0" smtClean="0">
                <a:sym typeface="微软雅黑" panose="020B0503020204020204" pitchFamily="34" charset="-122"/>
              </a:rPr>
              <a:t>芯片低至</a:t>
            </a:r>
            <a:r>
              <a:rPr lang="en-US" altLang="zh-CN" dirty="0" smtClean="0">
                <a:sym typeface="微软雅黑" panose="020B0503020204020204" pitchFamily="34" charset="-122"/>
              </a:rPr>
              <a:t>$1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951459" y="1116525"/>
            <a:ext cx="10560050" cy="467995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z="1800" dirty="0" smtClean="0"/>
              <a:t>低成本芯片关键技术</a:t>
            </a:r>
            <a:endParaRPr lang="en-US" altLang="zh-CN" sz="1800" dirty="0" smtClean="0"/>
          </a:p>
          <a:p>
            <a:pPr lvl="1"/>
            <a:r>
              <a:rPr lang="en-US" altLang="zh-CN" sz="1800" dirty="0" smtClean="0">
                <a:solidFill>
                  <a:srgbClr val="C7000B"/>
                </a:solidFill>
                <a:latin typeface="+mn-ea"/>
                <a:ea typeface="+mn-ea"/>
              </a:rPr>
              <a:t>180kHz</a:t>
            </a:r>
            <a:r>
              <a:rPr lang="zh-CN" altLang="en-US" sz="1800" dirty="0" smtClean="0">
                <a:solidFill>
                  <a:srgbClr val="C7000B"/>
                </a:solidFill>
                <a:latin typeface="+mn-ea"/>
                <a:ea typeface="+mn-ea"/>
              </a:rPr>
              <a:t>窄带宽</a:t>
            </a:r>
            <a:r>
              <a:rPr lang="zh-CN" altLang="en-US" sz="1800" dirty="0" smtClean="0">
                <a:latin typeface="+mn-ea"/>
              </a:rPr>
              <a:t>，基带复杂度低。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1800" dirty="0" smtClean="0">
                <a:solidFill>
                  <a:srgbClr val="C7000B"/>
                </a:solidFill>
                <a:latin typeface="+mn-ea"/>
              </a:rPr>
              <a:t>低采样率</a:t>
            </a:r>
            <a:r>
              <a:rPr lang="zh-CN" altLang="en-US" sz="1800" dirty="0" smtClean="0">
                <a:latin typeface="+mn-ea"/>
              </a:rPr>
              <a:t>，缓存</a:t>
            </a:r>
            <a:r>
              <a:rPr lang="en-US" altLang="zh-CN" sz="1800" dirty="0" smtClean="0">
                <a:latin typeface="+mn-ea"/>
              </a:rPr>
              <a:t>Flash/RAM</a:t>
            </a:r>
            <a:r>
              <a:rPr lang="zh-CN" altLang="en-US" sz="1800" dirty="0" smtClean="0">
                <a:latin typeface="+mn-ea"/>
              </a:rPr>
              <a:t>要求小（</a:t>
            </a:r>
            <a:r>
              <a:rPr lang="en-US" altLang="zh-CN" sz="1800" dirty="0" smtClean="0">
                <a:latin typeface="+mn-ea"/>
              </a:rPr>
              <a:t>28kByte</a:t>
            </a:r>
            <a:r>
              <a:rPr lang="zh-CN" altLang="en-US" sz="1800" dirty="0" smtClean="0">
                <a:latin typeface="+mn-ea"/>
              </a:rPr>
              <a:t>）。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1800" dirty="0" smtClean="0">
                <a:solidFill>
                  <a:srgbClr val="C7000B"/>
                </a:solidFill>
                <a:latin typeface="+mn-ea"/>
              </a:rPr>
              <a:t>单天线，半双工</a:t>
            </a:r>
            <a:r>
              <a:rPr lang="zh-CN" altLang="en-US" sz="1800" dirty="0" smtClean="0">
                <a:latin typeface="+mn-ea"/>
              </a:rPr>
              <a:t>，</a:t>
            </a:r>
            <a:r>
              <a:rPr lang="en-US" altLang="zh-CN" sz="1800" dirty="0" smtClean="0">
                <a:latin typeface="+mn-ea"/>
              </a:rPr>
              <a:t>RF</a:t>
            </a:r>
            <a:r>
              <a:rPr lang="zh-CN" altLang="en-US" sz="1800" dirty="0" smtClean="0">
                <a:latin typeface="+mn-ea"/>
              </a:rPr>
              <a:t>成本低。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1800" dirty="0" smtClean="0">
                <a:solidFill>
                  <a:srgbClr val="C7000B"/>
                </a:solidFill>
                <a:latin typeface="+mn-ea"/>
              </a:rPr>
              <a:t>峰均比低，功放效率高</a:t>
            </a:r>
            <a:r>
              <a:rPr lang="zh-CN" altLang="en-US" sz="1800" dirty="0" smtClean="0">
                <a:latin typeface="+mn-ea"/>
              </a:rPr>
              <a:t>，</a:t>
            </a:r>
            <a:r>
              <a:rPr lang="en-US" altLang="zh-CN" sz="1800" dirty="0" smtClean="0">
                <a:latin typeface="+mn-ea"/>
              </a:rPr>
              <a:t>23dBm</a:t>
            </a:r>
            <a:r>
              <a:rPr lang="zh-CN" altLang="en-US" sz="1800" dirty="0" smtClean="0">
                <a:latin typeface="+mn-ea"/>
              </a:rPr>
              <a:t>发射功率可支持</a:t>
            </a:r>
            <a:r>
              <a:rPr lang="en-US" altLang="zh-CN" sz="1800" dirty="0" err="1" smtClean="0">
                <a:latin typeface="+mn-ea"/>
              </a:rPr>
              <a:t>SoC</a:t>
            </a:r>
            <a:r>
              <a:rPr lang="zh-CN" altLang="en-US" sz="1800" dirty="0" smtClean="0">
                <a:latin typeface="+mn-ea"/>
              </a:rPr>
              <a:t>内置功放</a:t>
            </a:r>
            <a:r>
              <a:rPr lang="en-US" altLang="zh-CN" sz="1800" dirty="0" smtClean="0">
                <a:latin typeface="+mn-ea"/>
              </a:rPr>
              <a:t>PA</a:t>
            </a:r>
            <a:r>
              <a:rPr lang="zh-CN" altLang="en-US" sz="1800" dirty="0" smtClean="0">
                <a:latin typeface="+mn-ea"/>
              </a:rPr>
              <a:t>。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1800" dirty="0" smtClean="0">
                <a:solidFill>
                  <a:srgbClr val="C7000B"/>
                </a:solidFill>
                <a:latin typeface="+mn-ea"/>
              </a:rPr>
              <a:t>协议栈简化</a:t>
            </a:r>
            <a:r>
              <a:rPr lang="zh-CN" altLang="en-US" sz="1800" dirty="0" smtClean="0">
                <a:latin typeface="+mn-ea"/>
              </a:rPr>
              <a:t>（</a:t>
            </a:r>
            <a:r>
              <a:rPr lang="en-US" altLang="zh-CN" sz="1800" dirty="0" smtClean="0">
                <a:latin typeface="+mn-ea"/>
              </a:rPr>
              <a:t>500kByte</a:t>
            </a:r>
            <a:r>
              <a:rPr lang="zh-CN" altLang="en-US" sz="1800" dirty="0" smtClean="0">
                <a:latin typeface="+mn-ea"/>
              </a:rPr>
              <a:t>），减少片内</a:t>
            </a:r>
            <a:r>
              <a:rPr lang="en-US" altLang="zh-CN" sz="1800" dirty="0" smtClean="0">
                <a:latin typeface="+mn-ea"/>
              </a:rPr>
              <a:t>FLASH/RAM</a:t>
            </a:r>
            <a:r>
              <a:rPr lang="zh-CN" altLang="en-US" sz="1800" dirty="0" smtClean="0">
                <a:latin typeface="+mn-ea"/>
              </a:rPr>
              <a:t>。</a:t>
            </a:r>
            <a:endParaRPr lang="en-US" altLang="zh-CN" sz="1800" dirty="0" smtClean="0">
              <a:latin typeface="+mn-ea"/>
            </a:endParaRPr>
          </a:p>
          <a:p>
            <a:pPr lvl="1"/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091443" y="1340768"/>
            <a:ext cx="10334957" cy="1930546"/>
            <a:chOff x="1008063" y="1252344"/>
            <a:chExt cx="10748652" cy="1930546"/>
          </a:xfrm>
        </p:grpSpPr>
        <p:sp>
          <p:nvSpPr>
            <p:cNvPr id="4" name="圆角矩形 3"/>
            <p:cNvSpPr/>
            <p:nvPr/>
          </p:nvSpPr>
          <p:spPr bwMode="auto">
            <a:xfrm>
              <a:off x="1625758" y="1252344"/>
              <a:ext cx="1447742" cy="3233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normalizeH="0" baseline="0" dirty="0" smtClean="0">
                  <a:solidFill>
                    <a:schemeClr val="bg1"/>
                  </a:solidFill>
                </a:rPr>
                <a:t>Cate-4</a:t>
              </a:r>
              <a:endParaRPr kumimoji="0" lang="zh-CN" altLang="en-US" sz="1600" i="0" u="none" strike="noStrike" normalizeH="0" baseline="0" dirty="0" smtClean="0">
                <a:solidFill>
                  <a:schemeClr val="bg1"/>
                </a:solidFill>
              </a:endParaRPr>
            </a:p>
          </p:txBody>
        </p:sp>
        <p:sp>
          <p:nvSpPr>
            <p:cNvPr id="5" name="对角圆角矩形 4"/>
            <p:cNvSpPr/>
            <p:nvPr/>
          </p:nvSpPr>
          <p:spPr bwMode="auto">
            <a:xfrm>
              <a:off x="1008063" y="1702459"/>
              <a:ext cx="2720447" cy="1381907"/>
            </a:xfrm>
            <a:prstGeom prst="round2DiagRect">
              <a:avLst/>
            </a:prstGeom>
            <a:solidFill>
              <a:schemeClr val="bg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1095734" y="1905914"/>
              <a:ext cx="501557" cy="681197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99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3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BB</a:t>
              </a:r>
              <a:endParaRPr kumimoji="0" lang="zh-CN" altLang="en-US" sz="13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1647738" y="1899713"/>
              <a:ext cx="604948" cy="321258"/>
            </a:xfrm>
            <a:prstGeom prst="roundRect">
              <a:avLst/>
            </a:prstGeom>
            <a:solidFill>
              <a:srgbClr val="99CCFF"/>
            </a:solidFill>
            <a:ln w="9525" cap="flat" cmpd="sng" algn="ctr">
              <a:solidFill>
                <a:srgbClr val="99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3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2RX</a:t>
              </a:r>
              <a:endParaRPr kumimoji="0" lang="zh-CN" altLang="en-US" sz="13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2294823" y="1916523"/>
              <a:ext cx="482353" cy="659980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99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3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RF</a:t>
              </a:r>
              <a:endParaRPr kumimoji="0" lang="zh-CN" altLang="en-US" sz="13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095735" y="2648511"/>
              <a:ext cx="813096" cy="381270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99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3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PMU</a:t>
              </a:r>
              <a:endParaRPr kumimoji="0" lang="zh-CN" altLang="en-US" sz="13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996318" y="2648511"/>
              <a:ext cx="1100604" cy="381270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99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3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Flash/RAM</a:t>
              </a:r>
              <a:endParaRPr kumimoji="0" lang="zh-CN" altLang="en-US" sz="13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2812378" y="1916523"/>
              <a:ext cx="878817" cy="670588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99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3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MMMBPA</a:t>
              </a:r>
              <a:endParaRPr kumimoji="0" lang="zh-CN" altLang="en-US" sz="13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1653639" y="2257596"/>
              <a:ext cx="604948" cy="321258"/>
            </a:xfrm>
            <a:prstGeom prst="roundRect">
              <a:avLst/>
            </a:prstGeom>
            <a:solidFill>
              <a:srgbClr val="99CCFF"/>
            </a:solidFill>
            <a:ln w="9525" cap="flat" cmpd="sng" algn="ctr">
              <a:solidFill>
                <a:srgbClr val="99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300" b="1" dirty="0" smtClean="0">
                  <a:solidFill>
                    <a:schemeClr val="bg1"/>
                  </a:solidFill>
                </a:rPr>
                <a:t>1T</a:t>
              </a:r>
              <a:r>
                <a:rPr kumimoji="0" lang="en-US" altLang="zh-CN" sz="13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X</a:t>
              </a:r>
              <a:endParaRPr kumimoji="0" lang="zh-CN" altLang="en-US" sz="13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5404012" y="1264877"/>
              <a:ext cx="1447742" cy="3233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normalizeH="0" baseline="0" dirty="0" smtClean="0">
                  <a:solidFill>
                    <a:schemeClr val="bg1"/>
                  </a:solidFill>
                </a:rPr>
                <a:t>Cate-0</a:t>
              </a:r>
              <a:endParaRPr kumimoji="0" lang="zh-CN" altLang="en-US" sz="1600" i="0" u="none" strike="noStrike" normalizeH="0" baseline="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3" name="对角圆角矩形 32"/>
            <p:cNvSpPr/>
            <p:nvPr/>
          </p:nvSpPr>
          <p:spPr bwMode="auto">
            <a:xfrm>
              <a:off x="4795740" y="1748384"/>
              <a:ext cx="2683133" cy="1434506"/>
            </a:xfrm>
            <a:prstGeom prst="round2DiagRect">
              <a:avLst/>
            </a:prstGeom>
            <a:solidFill>
              <a:schemeClr val="bg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4857328" y="1951839"/>
              <a:ext cx="501557" cy="681197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99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3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圆角矩形 34"/>
            <p:cNvSpPr/>
            <p:nvPr/>
          </p:nvSpPr>
          <p:spPr bwMode="auto">
            <a:xfrm>
              <a:off x="5435415" y="1945638"/>
              <a:ext cx="604948" cy="321258"/>
            </a:xfrm>
            <a:prstGeom prst="roundRect">
              <a:avLst/>
            </a:prstGeom>
            <a:solidFill>
              <a:srgbClr val="99CCFF"/>
            </a:solidFill>
            <a:ln w="9525" cap="flat" cmpd="sng" algn="ctr">
              <a:solidFill>
                <a:srgbClr val="99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300" b="1" dirty="0">
                  <a:solidFill>
                    <a:schemeClr val="bg1"/>
                  </a:solidFill>
                </a:rPr>
                <a:t>1</a:t>
              </a:r>
              <a:r>
                <a:rPr kumimoji="0" lang="en-US" altLang="zh-CN" sz="13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RX</a:t>
              </a:r>
              <a:endParaRPr kumimoji="0" lang="zh-CN" altLang="en-US" sz="13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6085844" y="1962448"/>
              <a:ext cx="482353" cy="659980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99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3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RF</a:t>
              </a:r>
              <a:endParaRPr kumimoji="0" lang="zh-CN" altLang="en-US" sz="13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4844579" y="2694436"/>
              <a:ext cx="783703" cy="389930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99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3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PMU</a:t>
              </a:r>
              <a:endParaRPr kumimoji="0" lang="zh-CN" altLang="en-US" sz="13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5679761" y="2694436"/>
              <a:ext cx="1100604" cy="381270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99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3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Flash</a:t>
              </a:r>
            </a:p>
            <a:p>
              <a:pPr marL="0" marR="0" indent="0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3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/RAM</a:t>
              </a:r>
              <a:endParaRPr kumimoji="0" lang="zh-CN" altLang="en-US" sz="13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6600056" y="1962448"/>
              <a:ext cx="775946" cy="659980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99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3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MB</a:t>
              </a:r>
            </a:p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3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PA</a:t>
              </a:r>
              <a:endParaRPr kumimoji="0" lang="zh-CN" altLang="en-US" sz="13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圆角矩形 39"/>
            <p:cNvSpPr/>
            <p:nvPr/>
          </p:nvSpPr>
          <p:spPr bwMode="auto">
            <a:xfrm>
              <a:off x="5441316" y="2303521"/>
              <a:ext cx="604948" cy="321258"/>
            </a:xfrm>
            <a:prstGeom prst="roundRect">
              <a:avLst/>
            </a:prstGeom>
            <a:solidFill>
              <a:srgbClr val="99CCFF"/>
            </a:solidFill>
            <a:ln w="9525" cap="flat" cmpd="sng" algn="ctr">
              <a:solidFill>
                <a:srgbClr val="99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300" b="1" dirty="0" smtClean="0">
                  <a:solidFill>
                    <a:schemeClr val="bg1"/>
                  </a:solidFill>
                </a:rPr>
                <a:t>1T</a:t>
              </a:r>
              <a:r>
                <a:rPr kumimoji="0" lang="en-US" altLang="zh-CN" sz="13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X</a:t>
              </a:r>
              <a:endParaRPr kumimoji="0" lang="zh-CN" altLang="en-US" sz="13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圆角矩形 40"/>
            <p:cNvSpPr/>
            <p:nvPr/>
          </p:nvSpPr>
          <p:spPr bwMode="auto">
            <a:xfrm>
              <a:off x="9181324" y="1264877"/>
              <a:ext cx="1447742" cy="3233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normalizeH="0" baseline="0" dirty="0" smtClean="0">
                  <a:solidFill>
                    <a:schemeClr val="bg1"/>
                  </a:solidFill>
                </a:rPr>
                <a:t>NB-</a:t>
              </a:r>
              <a:r>
                <a:rPr kumimoji="0" lang="en-US" altLang="zh-CN" sz="1600" i="0" u="none" strike="noStrike" normalizeH="0" baseline="0" dirty="0" err="1" smtClean="0">
                  <a:solidFill>
                    <a:schemeClr val="bg1"/>
                  </a:solidFill>
                </a:rPr>
                <a:t>IoT</a:t>
              </a:r>
              <a:endParaRPr kumimoji="0" lang="zh-CN" altLang="en-US" sz="1600" i="0" u="none" strike="noStrike" normalizeH="0" baseline="0" dirty="0" smtClean="0">
                <a:solidFill>
                  <a:schemeClr val="bg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4844673" y="1962448"/>
              <a:ext cx="195559" cy="6705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4845074" y="2694436"/>
              <a:ext cx="195158" cy="3812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6089443" y="1952637"/>
              <a:ext cx="478754" cy="1973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6606342" y="1962449"/>
              <a:ext cx="769660" cy="1875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4" name="文本框 53"/>
            <p:cNvSpPr txBox="1"/>
            <p:nvPr/>
          </p:nvSpPr>
          <p:spPr bwMode="auto">
            <a:xfrm>
              <a:off x="5041611" y="2149994"/>
              <a:ext cx="394480" cy="28871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300" b="1" dirty="0" smtClean="0">
                  <a:solidFill>
                    <a:schemeClr val="bg1"/>
                  </a:solidFill>
                </a:rPr>
                <a:t>BB</a:t>
              </a:r>
              <a:endParaRPr lang="zh-CN" altLang="en-US" sz="1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6452804" y="2703230"/>
              <a:ext cx="327561" cy="3724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0" name="对角圆角矩形 69"/>
            <p:cNvSpPr/>
            <p:nvPr/>
          </p:nvSpPr>
          <p:spPr bwMode="auto">
            <a:xfrm>
              <a:off x="8578513" y="1748384"/>
              <a:ext cx="2683133" cy="1434506"/>
            </a:xfrm>
            <a:prstGeom prst="round2DiagRect">
              <a:avLst/>
            </a:prstGeom>
            <a:solidFill>
              <a:schemeClr val="bg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1" name="矩形 70"/>
            <p:cNvSpPr/>
            <p:nvPr/>
          </p:nvSpPr>
          <p:spPr bwMode="auto">
            <a:xfrm>
              <a:off x="8640101" y="1951839"/>
              <a:ext cx="501557" cy="681197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99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3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72" name="圆角矩形 71"/>
            <p:cNvSpPr/>
            <p:nvPr/>
          </p:nvSpPr>
          <p:spPr bwMode="auto">
            <a:xfrm>
              <a:off x="9218188" y="1945638"/>
              <a:ext cx="604948" cy="321258"/>
            </a:xfrm>
            <a:prstGeom prst="roundRect">
              <a:avLst/>
            </a:prstGeom>
            <a:solidFill>
              <a:srgbClr val="99CCFF"/>
            </a:solidFill>
            <a:ln w="9525" cap="flat" cmpd="sng" algn="ctr">
              <a:solidFill>
                <a:srgbClr val="99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300" b="1" dirty="0">
                  <a:solidFill>
                    <a:schemeClr val="bg1"/>
                  </a:solidFill>
                </a:rPr>
                <a:t>1</a:t>
              </a:r>
              <a:r>
                <a:rPr kumimoji="0" lang="en-US" altLang="zh-CN" sz="13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RX</a:t>
              </a:r>
              <a:endParaRPr kumimoji="0" lang="zh-CN" altLang="en-US" sz="13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73" name="矩形 72"/>
            <p:cNvSpPr/>
            <p:nvPr/>
          </p:nvSpPr>
          <p:spPr bwMode="auto">
            <a:xfrm>
              <a:off x="9868617" y="1962448"/>
              <a:ext cx="482353" cy="659980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99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3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RF</a:t>
              </a:r>
              <a:endParaRPr kumimoji="0" lang="zh-CN" altLang="en-US" sz="13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74" name="矩形 73"/>
            <p:cNvSpPr/>
            <p:nvPr/>
          </p:nvSpPr>
          <p:spPr bwMode="auto">
            <a:xfrm>
              <a:off x="8627352" y="2694436"/>
              <a:ext cx="783703" cy="389930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99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3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PMU</a:t>
              </a:r>
              <a:endParaRPr kumimoji="0" lang="zh-CN" altLang="en-US" sz="13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75" name="矩形 74"/>
            <p:cNvSpPr/>
            <p:nvPr/>
          </p:nvSpPr>
          <p:spPr bwMode="auto">
            <a:xfrm>
              <a:off x="9462534" y="2694436"/>
              <a:ext cx="1100604" cy="381270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99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3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Flash</a:t>
              </a:r>
            </a:p>
            <a:p>
              <a:pPr marL="0" marR="0" indent="0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3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/RAM</a:t>
              </a:r>
              <a:endParaRPr kumimoji="0" lang="zh-CN" altLang="en-US" sz="13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10382829" y="1962448"/>
              <a:ext cx="775946" cy="659980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99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3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PA</a:t>
              </a:r>
              <a:endParaRPr kumimoji="0" lang="zh-CN" altLang="en-US" sz="13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77" name="圆角矩形 76"/>
            <p:cNvSpPr/>
            <p:nvPr/>
          </p:nvSpPr>
          <p:spPr bwMode="auto">
            <a:xfrm>
              <a:off x="9224089" y="2303521"/>
              <a:ext cx="604948" cy="321258"/>
            </a:xfrm>
            <a:prstGeom prst="roundRect">
              <a:avLst/>
            </a:prstGeom>
            <a:solidFill>
              <a:srgbClr val="99CCFF"/>
            </a:solidFill>
            <a:ln w="9525" cap="flat" cmpd="sng" algn="ctr">
              <a:solidFill>
                <a:srgbClr val="99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300" b="1" dirty="0" smtClean="0">
                  <a:solidFill>
                    <a:schemeClr val="bg1"/>
                  </a:solidFill>
                </a:rPr>
                <a:t>1T</a:t>
              </a:r>
              <a:r>
                <a:rPr kumimoji="0" lang="en-US" altLang="zh-CN" sz="13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X</a:t>
              </a:r>
              <a:endParaRPr kumimoji="0" lang="zh-CN" altLang="en-US" sz="13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78" name="矩形 77"/>
            <p:cNvSpPr/>
            <p:nvPr/>
          </p:nvSpPr>
          <p:spPr bwMode="auto">
            <a:xfrm>
              <a:off x="8627446" y="1951814"/>
              <a:ext cx="276866" cy="6860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9" name="矩形 78"/>
            <p:cNvSpPr/>
            <p:nvPr/>
          </p:nvSpPr>
          <p:spPr bwMode="auto">
            <a:xfrm>
              <a:off x="8627846" y="2694436"/>
              <a:ext cx="276466" cy="3899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9872216" y="1952635"/>
              <a:ext cx="478754" cy="3142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1" name="矩形 80"/>
            <p:cNvSpPr/>
            <p:nvPr/>
          </p:nvSpPr>
          <p:spPr bwMode="auto">
            <a:xfrm>
              <a:off x="10389115" y="1962448"/>
              <a:ext cx="769660" cy="3044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2" name="文本框 81"/>
            <p:cNvSpPr txBox="1"/>
            <p:nvPr/>
          </p:nvSpPr>
          <p:spPr bwMode="auto">
            <a:xfrm>
              <a:off x="8824384" y="2149994"/>
              <a:ext cx="394480" cy="28871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300" b="1" dirty="0" smtClean="0">
                  <a:solidFill>
                    <a:schemeClr val="bg1"/>
                  </a:solidFill>
                </a:rPr>
                <a:t>BB</a:t>
              </a:r>
              <a:endParaRPr lang="zh-CN" altLang="en-US" sz="1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 bwMode="auto">
            <a:xfrm>
              <a:off x="10092444" y="2703229"/>
              <a:ext cx="470695" cy="3724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4" name="等腰三角形 83"/>
            <p:cNvSpPr/>
            <p:nvPr/>
          </p:nvSpPr>
          <p:spPr bwMode="auto">
            <a:xfrm flipV="1">
              <a:off x="3893117" y="1703132"/>
              <a:ext cx="125451" cy="249503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等腰三角形 84"/>
            <p:cNvSpPr/>
            <p:nvPr/>
          </p:nvSpPr>
          <p:spPr bwMode="auto">
            <a:xfrm flipV="1">
              <a:off x="4108382" y="2006755"/>
              <a:ext cx="125451" cy="249503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6" name="等腰三角形 85"/>
            <p:cNvSpPr/>
            <p:nvPr/>
          </p:nvSpPr>
          <p:spPr bwMode="auto">
            <a:xfrm flipV="1">
              <a:off x="7850416" y="2023318"/>
              <a:ext cx="125451" cy="249503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91" name="肘形连接符 90"/>
            <p:cNvCxnSpPr>
              <a:stCxn id="85" idx="0"/>
              <a:endCxn id="5" idx="0"/>
            </p:cNvCxnSpPr>
            <p:nvPr/>
          </p:nvCxnSpPr>
          <p:spPr bwMode="auto">
            <a:xfrm rot="5400000">
              <a:off x="3881232" y="2103536"/>
              <a:ext cx="137155" cy="442598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肘形连接符 91"/>
            <p:cNvCxnSpPr/>
            <p:nvPr/>
          </p:nvCxnSpPr>
          <p:spPr bwMode="auto">
            <a:xfrm rot="5400000">
              <a:off x="7626654" y="2101837"/>
              <a:ext cx="137155" cy="442598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3" name="等腰三角形 92"/>
            <p:cNvSpPr/>
            <p:nvPr/>
          </p:nvSpPr>
          <p:spPr bwMode="auto">
            <a:xfrm flipV="1">
              <a:off x="11631264" y="2025242"/>
              <a:ext cx="125451" cy="249503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94" name="肘形连接符 93"/>
            <p:cNvCxnSpPr/>
            <p:nvPr/>
          </p:nvCxnSpPr>
          <p:spPr bwMode="auto">
            <a:xfrm rot="5400000">
              <a:off x="11407502" y="2103761"/>
              <a:ext cx="137155" cy="442598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肘形连接符 97"/>
            <p:cNvCxnSpPr>
              <a:stCxn id="84" idx="0"/>
            </p:cNvCxnSpPr>
            <p:nvPr/>
          </p:nvCxnSpPr>
          <p:spPr bwMode="auto">
            <a:xfrm rot="5400000">
              <a:off x="3743498" y="1937648"/>
              <a:ext cx="197359" cy="227333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" name="矩形 7"/>
          <p:cNvSpPr/>
          <p:nvPr/>
        </p:nvSpPr>
        <p:spPr>
          <a:xfrm>
            <a:off x="8310012" y="1711898"/>
            <a:ext cx="910506" cy="481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>
                <a:solidFill>
                  <a:schemeClr val="tx1"/>
                </a:solidFill>
              </a:rPr>
              <a:t>SOC</a:t>
            </a:r>
            <a:endParaRPr lang="zh-CN" alt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9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3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anose="020B0503020204020204" pitchFamily="34" charset="-122"/>
              </a:rPr>
              <a:t>超</a:t>
            </a:r>
            <a:r>
              <a:rPr lang="zh-CN" altLang="en-US">
                <a:sym typeface="微软雅黑" panose="020B0503020204020204" pitchFamily="34" charset="-122"/>
              </a:rPr>
              <a:t>强</a:t>
            </a:r>
            <a:r>
              <a:rPr lang="zh-CN" altLang="en-US" smtClean="0">
                <a:sym typeface="微软雅黑" panose="020B0503020204020204" pitchFamily="34" charset="-122"/>
              </a:rPr>
              <a:t>覆盖：相对</a:t>
            </a:r>
            <a:r>
              <a:rPr lang="en-US" altLang="zh-CN" dirty="0"/>
              <a:t>GSM/LTE</a:t>
            </a:r>
            <a:r>
              <a:rPr lang="zh-CN" altLang="en-US" dirty="0"/>
              <a:t>覆盖增益高</a:t>
            </a:r>
            <a:r>
              <a:rPr lang="en-US" altLang="zh-CN" dirty="0"/>
              <a:t>20dB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4213294" y="5135940"/>
            <a:ext cx="404771" cy="302300"/>
          </a:xfrm>
          <a:prstGeom prst="rightArrow">
            <a:avLst/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52" tIns="38374" rIns="76752" bIns="38374"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282" y="4359154"/>
            <a:ext cx="781292" cy="13520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直接连接符 4"/>
          <p:cNvCxnSpPr/>
          <p:nvPr/>
        </p:nvCxnSpPr>
        <p:spPr>
          <a:xfrm>
            <a:off x="2133527" y="2300406"/>
            <a:ext cx="569" cy="1232616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2134096" y="2565234"/>
            <a:ext cx="75723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134096" y="2975701"/>
            <a:ext cx="79709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2134096" y="3375030"/>
            <a:ext cx="2568247" cy="782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3"/>
          <p:cNvSpPr txBox="1"/>
          <p:nvPr/>
        </p:nvSpPr>
        <p:spPr>
          <a:xfrm>
            <a:off x="2938880" y="2710873"/>
            <a:ext cx="1577863" cy="277552"/>
          </a:xfrm>
          <a:prstGeom prst="rect">
            <a:avLst/>
          </a:prstGeom>
          <a:noFill/>
        </p:spPr>
        <p:txBody>
          <a:bodyPr wrap="square" lIns="76752" tIns="38374" rIns="76752" bIns="38374" rtlCol="0">
            <a:spAutoFit/>
          </a:bodyPr>
          <a:lstStyle/>
          <a:p>
            <a:r>
              <a:rPr lang="en-US" altLang="zh-CN" sz="1300" dirty="0" smtClean="0">
                <a:latin typeface="+mn-lt"/>
                <a:ea typeface="+mn-ea"/>
              </a:rPr>
              <a:t>GSM MCL=144</a:t>
            </a:r>
            <a:endParaRPr lang="zh-CN" altLang="en-US" sz="1300" dirty="0">
              <a:latin typeface="+mn-lt"/>
              <a:ea typeface="+mn-ea"/>
            </a:endParaRPr>
          </a:p>
        </p:txBody>
      </p:sp>
      <p:sp>
        <p:nvSpPr>
          <p:cNvPr id="10" name="TextBox 14"/>
          <p:cNvSpPr txBox="1"/>
          <p:nvPr/>
        </p:nvSpPr>
        <p:spPr>
          <a:xfrm>
            <a:off x="2882162" y="2424122"/>
            <a:ext cx="1634582" cy="277552"/>
          </a:xfrm>
          <a:prstGeom prst="rect">
            <a:avLst/>
          </a:prstGeom>
          <a:noFill/>
        </p:spPr>
        <p:txBody>
          <a:bodyPr wrap="square" lIns="76752" tIns="38374" rIns="76752" bIns="38374" rtlCol="0">
            <a:spAutoFit/>
          </a:bodyPr>
          <a:lstStyle/>
          <a:p>
            <a:r>
              <a:rPr lang="en-US" altLang="zh-CN" sz="1300" dirty="0" smtClean="0">
                <a:latin typeface="+mn-lt"/>
                <a:ea typeface="+mn-ea"/>
              </a:rPr>
              <a:t>LTE MCL=142.7</a:t>
            </a:r>
            <a:endParaRPr lang="zh-CN" altLang="en-US" sz="1300" dirty="0">
              <a:latin typeface="+mn-lt"/>
              <a:ea typeface="+mn-ea"/>
            </a:endParaRPr>
          </a:p>
        </p:txBody>
      </p:sp>
      <p:sp>
        <p:nvSpPr>
          <p:cNvPr id="11" name="TextBox 15"/>
          <p:cNvSpPr txBox="1"/>
          <p:nvPr/>
        </p:nvSpPr>
        <p:spPr>
          <a:xfrm>
            <a:off x="2938880" y="3053225"/>
            <a:ext cx="1763463" cy="277552"/>
          </a:xfrm>
          <a:prstGeom prst="rect">
            <a:avLst/>
          </a:prstGeom>
          <a:noFill/>
        </p:spPr>
        <p:txBody>
          <a:bodyPr wrap="square" lIns="76752" tIns="38374" rIns="76752" bIns="38374" rtlCol="0">
            <a:spAutoFit/>
          </a:bodyPr>
          <a:lstStyle/>
          <a:p>
            <a:r>
              <a:rPr lang="en-US" altLang="zh-CN" sz="1300" dirty="0" smtClean="0">
                <a:latin typeface="+mn-lt"/>
                <a:ea typeface="+mn-ea"/>
              </a:rPr>
              <a:t>NB-IoT MCL=164</a:t>
            </a:r>
            <a:endParaRPr lang="zh-CN" altLang="en-US" sz="1300" dirty="0">
              <a:latin typeface="+mn-lt"/>
              <a:ea typeface="+mn-ea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2080747" y="4852332"/>
            <a:ext cx="717494" cy="302300"/>
          </a:xfrm>
          <a:prstGeom prst="rightArrow">
            <a:avLst/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52" tIns="38374" rIns="76752" bIns="38374"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43991" y="4631472"/>
            <a:ext cx="633489" cy="277552"/>
          </a:xfrm>
          <a:prstGeom prst="rect">
            <a:avLst/>
          </a:prstGeom>
        </p:spPr>
        <p:txBody>
          <a:bodyPr wrap="square" lIns="76752" tIns="38374" rIns="76752" bIns="38374">
            <a:spAutoFit/>
          </a:bodyPr>
          <a:lstStyle/>
          <a:p>
            <a:r>
              <a:rPr lang="en-US" altLang="zh-CN" sz="1300" dirty="0" smtClean="0">
                <a:latin typeface="+mn-lt"/>
                <a:ea typeface="+mn-ea"/>
              </a:rPr>
              <a:t>GPRS</a:t>
            </a:r>
            <a:r>
              <a:rPr lang="en-US" altLang="zh-CN" sz="1200" dirty="0" smtClean="0">
                <a:latin typeface="+mn-lt"/>
                <a:ea typeface="+mn-ea"/>
              </a:rPr>
              <a:t> 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15436" y="5389246"/>
            <a:ext cx="720555" cy="277552"/>
          </a:xfrm>
          <a:prstGeom prst="rect">
            <a:avLst/>
          </a:prstGeom>
        </p:spPr>
        <p:txBody>
          <a:bodyPr wrap="square" lIns="76752" tIns="38374" rIns="76752" bIns="38374">
            <a:spAutoFit/>
          </a:bodyPr>
          <a:lstStyle/>
          <a:p>
            <a:r>
              <a:rPr lang="en-US" altLang="zh-CN" sz="1300" dirty="0" smtClean="0">
                <a:latin typeface="+mn-lt"/>
                <a:ea typeface="+mn-ea"/>
              </a:rPr>
              <a:t>NB-IoT</a:t>
            </a:r>
            <a:endParaRPr lang="zh-CN" altLang="en-US" sz="1300" dirty="0">
              <a:latin typeface="+mn-lt"/>
              <a:ea typeface="+mn-ea"/>
            </a:endParaRPr>
          </a:p>
        </p:txBody>
      </p:sp>
      <p:sp>
        <p:nvSpPr>
          <p:cNvPr id="15" name="文本框 27"/>
          <p:cNvSpPr txBox="1"/>
          <p:nvPr/>
        </p:nvSpPr>
        <p:spPr>
          <a:xfrm>
            <a:off x="6464734" y="2700515"/>
            <a:ext cx="1411757" cy="292941"/>
          </a:xfrm>
          <a:prstGeom prst="rect">
            <a:avLst/>
          </a:prstGeom>
          <a:noFill/>
        </p:spPr>
        <p:txBody>
          <a:bodyPr wrap="none" lIns="76752" tIns="38374" rIns="76752" bIns="38374" rtlCol="0">
            <a:spAutoFit/>
          </a:bodyPr>
          <a:lstStyle>
            <a:defPPr>
              <a:defRPr lang="zh-CN"/>
            </a:defPPr>
            <a:lvl1pPr>
              <a:defRPr sz="1300" b="1"/>
            </a:lvl1pPr>
          </a:lstStyle>
          <a:p>
            <a:r>
              <a:rPr lang="zh-CN" altLang="en-US" sz="1400" dirty="0">
                <a:latin typeface="+mn-lt"/>
                <a:ea typeface="+mn-ea"/>
              </a:rPr>
              <a:t>功率谱密度提升</a:t>
            </a:r>
          </a:p>
        </p:txBody>
      </p:sp>
      <p:sp>
        <p:nvSpPr>
          <p:cNvPr id="16" name="文本框 27"/>
          <p:cNvSpPr txBox="1"/>
          <p:nvPr/>
        </p:nvSpPr>
        <p:spPr>
          <a:xfrm>
            <a:off x="6464734" y="5008160"/>
            <a:ext cx="873148" cy="292941"/>
          </a:xfrm>
          <a:prstGeom prst="rect">
            <a:avLst/>
          </a:prstGeom>
          <a:noFill/>
        </p:spPr>
        <p:txBody>
          <a:bodyPr wrap="none" lIns="76752" tIns="38374" rIns="76752" bIns="38374" rtlCol="0">
            <a:spAutoFit/>
          </a:bodyPr>
          <a:lstStyle>
            <a:defPPr>
              <a:defRPr lang="zh-CN"/>
            </a:defPPr>
            <a:lvl1pPr>
              <a:defRPr sz="1300" b="1"/>
            </a:lvl1pPr>
          </a:lstStyle>
          <a:p>
            <a:r>
              <a:rPr lang="zh-CN" altLang="en-US" sz="1400" dirty="0">
                <a:latin typeface="+mn-lt"/>
                <a:ea typeface="+mn-ea"/>
              </a:rPr>
              <a:t>重复发送</a:t>
            </a:r>
            <a:endParaRPr lang="en-US" altLang="zh-CN" sz="1400" dirty="0">
              <a:latin typeface="+mn-lt"/>
              <a:ea typeface="+mn-ea"/>
            </a:endParaRPr>
          </a:p>
        </p:txBody>
      </p:sp>
      <p:grpSp>
        <p:nvGrpSpPr>
          <p:cNvPr id="17" name="组合 118"/>
          <p:cNvGrpSpPr/>
          <p:nvPr/>
        </p:nvGrpSpPr>
        <p:grpSpPr>
          <a:xfrm>
            <a:off x="7776739" y="2082209"/>
            <a:ext cx="2234563" cy="1341567"/>
            <a:chOff x="3824979" y="1663789"/>
            <a:chExt cx="2980193" cy="1341880"/>
          </a:xfrm>
        </p:grpSpPr>
        <p:grpSp>
          <p:nvGrpSpPr>
            <p:cNvPr id="18" name="组合 13"/>
            <p:cNvGrpSpPr/>
            <p:nvPr/>
          </p:nvGrpSpPr>
          <p:grpSpPr>
            <a:xfrm>
              <a:off x="3824979" y="1663789"/>
              <a:ext cx="2980193" cy="1341880"/>
              <a:chOff x="1227190" y="2328132"/>
              <a:chExt cx="2979417" cy="1341568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928154" y="3110894"/>
                <a:ext cx="900648" cy="23375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121902" tIns="60950" rIns="121902" bIns="60950" rtlCol="0" anchor="ctr"/>
              <a:lstStyle/>
              <a:p>
                <a:pPr algn="ctr" defTabSz="1364673"/>
                <a:endParaRPr lang="zh-CN" altLang="en-US" sz="1700" kern="0" dirty="0"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771634" y="2328132"/>
                <a:ext cx="255129" cy="1000086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11" tIns="60956" rIns="121911" bIns="60956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364673"/>
                <a:endParaRPr lang="zh-CN" altLang="en-US" sz="1700" dirty="0"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638377" y="3346555"/>
                <a:ext cx="1419019" cy="323145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121902" tIns="60950" rIns="121902" bIns="60950">
                <a:spAutoFit/>
              </a:bodyPr>
              <a:lstStyle/>
              <a:p>
                <a:pPr algn="ctr">
                  <a:buNone/>
                </a:pPr>
                <a:r>
                  <a:rPr lang="en-US" altLang="zh-CN" sz="1300" dirty="0">
                    <a:latin typeface="+mn-lt"/>
                    <a:ea typeface="+mn-ea"/>
                    <a:cs typeface="Arial" pitchFamily="34" charset="0"/>
                  </a:rPr>
                  <a:t>180 KHz</a:t>
                </a:r>
                <a:endParaRPr lang="zh-CN" altLang="en-US" sz="1300" dirty="0"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130292" y="3346555"/>
                <a:ext cx="1076315" cy="323145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121902" tIns="60950" rIns="121902" bIns="60950">
                <a:spAutoFit/>
              </a:bodyPr>
              <a:lstStyle/>
              <a:p>
                <a:pPr algn="ctr">
                  <a:buNone/>
                </a:pPr>
                <a:r>
                  <a:rPr lang="en-US" altLang="zh-CN" sz="1300" dirty="0" smtClean="0">
                    <a:latin typeface="+mn-lt"/>
                    <a:ea typeface="+mn-ea"/>
                    <a:cs typeface="Arial" pitchFamily="34" charset="0"/>
                  </a:rPr>
                  <a:t>15 </a:t>
                </a:r>
                <a:r>
                  <a:rPr lang="en-US" altLang="zh-CN" sz="1300" dirty="0">
                    <a:latin typeface="+mn-lt"/>
                    <a:ea typeface="+mn-ea"/>
                    <a:cs typeface="Arial" pitchFamily="34" charset="0"/>
                  </a:rPr>
                  <a:t>KHz</a:t>
                </a:r>
              </a:p>
            </p:txBody>
          </p:sp>
          <p:sp>
            <p:nvSpPr>
              <p:cNvPr id="24" name="文本框 27"/>
              <p:cNvSpPr txBox="1"/>
              <p:nvPr/>
            </p:nvSpPr>
            <p:spPr>
              <a:xfrm>
                <a:off x="1227190" y="2428858"/>
                <a:ext cx="2027919" cy="3796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62600" tIns="81301" rIns="162600" bIns="81301" rtlCol="0">
                <a:spAutoFit/>
              </a:bodyPr>
              <a:lstStyle/>
              <a:p>
                <a:pPr algn="ctr">
                  <a:spcBef>
                    <a:spcPct val="0"/>
                  </a:spcBef>
                  <a:buSzPct val="80000"/>
                  <a:buNone/>
                </a:pPr>
                <a:r>
                  <a:rPr lang="zh-CN" altLang="en-US" sz="1400" b="1" kern="0" dirty="0" smtClean="0">
                    <a:latin typeface="+mn-lt"/>
                    <a:ea typeface="+mn-ea"/>
                    <a:cs typeface="Arial" pitchFamily="34" charset="0"/>
                  </a:rPr>
                  <a:t>提升</a:t>
                </a:r>
                <a:r>
                  <a:rPr lang="en-US" altLang="zh-CN" sz="1400" b="1" kern="0" dirty="0" smtClean="0">
                    <a:latin typeface="+mn-lt"/>
                    <a:ea typeface="+mn-ea"/>
                    <a:cs typeface="Arial" pitchFamily="34" charset="0"/>
                  </a:rPr>
                  <a:t>11dB</a:t>
                </a:r>
                <a:r>
                  <a:rPr lang="zh-CN" altLang="en-US" sz="1400" b="1" kern="0" dirty="0" smtClean="0">
                    <a:latin typeface="+mn-lt"/>
                    <a:ea typeface="+mn-ea"/>
                    <a:cs typeface="Arial" pitchFamily="34" charset="0"/>
                  </a:rPr>
                  <a:t>增益</a:t>
                </a:r>
                <a:endParaRPr lang="en-US" altLang="zh-CN" sz="1400" b="1" kern="0" dirty="0"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19" name="Freeform 14"/>
            <p:cNvSpPr>
              <a:spLocks/>
            </p:cNvSpPr>
            <p:nvPr/>
          </p:nvSpPr>
          <p:spPr bwMode="auto">
            <a:xfrm rot="1060150">
              <a:off x="5746455" y="1685696"/>
              <a:ext cx="442594" cy="727829"/>
            </a:xfrm>
            <a:custGeom>
              <a:avLst/>
              <a:gdLst>
                <a:gd name="T0" fmla="*/ 426 w 518"/>
                <a:gd name="T1" fmla="*/ 0 h 368"/>
                <a:gd name="T2" fmla="*/ 334 w 518"/>
                <a:gd name="T3" fmla="*/ 159 h 368"/>
                <a:gd name="T4" fmla="*/ 390 w 518"/>
                <a:gd name="T5" fmla="*/ 159 h 368"/>
                <a:gd name="T6" fmla="*/ 390 w 518"/>
                <a:gd name="T7" fmla="*/ 171 h 368"/>
                <a:gd name="T8" fmla="*/ 386 w 518"/>
                <a:gd name="T9" fmla="*/ 240 h 368"/>
                <a:gd name="T10" fmla="*/ 359 w 518"/>
                <a:gd name="T11" fmla="*/ 290 h 368"/>
                <a:gd name="T12" fmla="*/ 299 w 518"/>
                <a:gd name="T13" fmla="*/ 320 h 368"/>
                <a:gd name="T14" fmla="*/ 227 w 518"/>
                <a:gd name="T15" fmla="*/ 337 h 368"/>
                <a:gd name="T16" fmla="*/ 152 w 518"/>
                <a:gd name="T17" fmla="*/ 347 h 368"/>
                <a:gd name="T18" fmla="*/ 0 w 518"/>
                <a:gd name="T19" fmla="*/ 359 h 368"/>
                <a:gd name="T20" fmla="*/ 153 w 518"/>
                <a:gd name="T21" fmla="*/ 367 h 368"/>
                <a:gd name="T22" fmla="*/ 230 w 518"/>
                <a:gd name="T23" fmla="*/ 367 h 368"/>
                <a:gd name="T24" fmla="*/ 309 w 518"/>
                <a:gd name="T25" fmla="*/ 359 h 368"/>
                <a:gd name="T26" fmla="*/ 349 w 518"/>
                <a:gd name="T27" fmla="*/ 349 h 368"/>
                <a:gd name="T28" fmla="*/ 389 w 518"/>
                <a:gd name="T29" fmla="*/ 330 h 368"/>
                <a:gd name="T30" fmla="*/ 423 w 518"/>
                <a:gd name="T31" fmla="*/ 298 h 368"/>
                <a:gd name="T32" fmla="*/ 444 w 518"/>
                <a:gd name="T33" fmla="*/ 256 h 368"/>
                <a:gd name="T34" fmla="*/ 461 w 518"/>
                <a:gd name="T35" fmla="*/ 165 h 368"/>
                <a:gd name="T36" fmla="*/ 461 w 518"/>
                <a:gd name="T37" fmla="*/ 159 h 368"/>
                <a:gd name="T38" fmla="*/ 518 w 518"/>
                <a:gd name="T39" fmla="*/ 159 h 368"/>
                <a:gd name="T40" fmla="*/ 426 w 518"/>
                <a:gd name="T41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8" h="368">
                  <a:moveTo>
                    <a:pt x="426" y="0"/>
                  </a:moveTo>
                  <a:cubicBezTo>
                    <a:pt x="334" y="159"/>
                    <a:pt x="334" y="159"/>
                    <a:pt x="334" y="159"/>
                  </a:cubicBezTo>
                  <a:cubicBezTo>
                    <a:pt x="390" y="159"/>
                    <a:pt x="390" y="159"/>
                    <a:pt x="390" y="159"/>
                  </a:cubicBezTo>
                  <a:cubicBezTo>
                    <a:pt x="390" y="171"/>
                    <a:pt x="390" y="171"/>
                    <a:pt x="390" y="171"/>
                  </a:cubicBezTo>
                  <a:cubicBezTo>
                    <a:pt x="390" y="171"/>
                    <a:pt x="390" y="219"/>
                    <a:pt x="386" y="240"/>
                  </a:cubicBezTo>
                  <a:cubicBezTo>
                    <a:pt x="382" y="260"/>
                    <a:pt x="374" y="277"/>
                    <a:pt x="359" y="290"/>
                  </a:cubicBezTo>
                  <a:cubicBezTo>
                    <a:pt x="344" y="303"/>
                    <a:pt x="322" y="313"/>
                    <a:pt x="299" y="320"/>
                  </a:cubicBezTo>
                  <a:cubicBezTo>
                    <a:pt x="276" y="327"/>
                    <a:pt x="252" y="332"/>
                    <a:pt x="227" y="337"/>
                  </a:cubicBezTo>
                  <a:cubicBezTo>
                    <a:pt x="202" y="341"/>
                    <a:pt x="177" y="344"/>
                    <a:pt x="152" y="347"/>
                  </a:cubicBezTo>
                  <a:cubicBezTo>
                    <a:pt x="102" y="352"/>
                    <a:pt x="51" y="356"/>
                    <a:pt x="0" y="359"/>
                  </a:cubicBezTo>
                  <a:cubicBezTo>
                    <a:pt x="51" y="363"/>
                    <a:pt x="102" y="366"/>
                    <a:pt x="153" y="367"/>
                  </a:cubicBezTo>
                  <a:cubicBezTo>
                    <a:pt x="179" y="367"/>
                    <a:pt x="204" y="368"/>
                    <a:pt x="230" y="367"/>
                  </a:cubicBezTo>
                  <a:cubicBezTo>
                    <a:pt x="256" y="366"/>
                    <a:pt x="282" y="364"/>
                    <a:pt x="309" y="359"/>
                  </a:cubicBezTo>
                  <a:cubicBezTo>
                    <a:pt x="322" y="357"/>
                    <a:pt x="335" y="354"/>
                    <a:pt x="349" y="349"/>
                  </a:cubicBezTo>
                  <a:cubicBezTo>
                    <a:pt x="362" y="345"/>
                    <a:pt x="376" y="339"/>
                    <a:pt x="389" y="330"/>
                  </a:cubicBezTo>
                  <a:cubicBezTo>
                    <a:pt x="402" y="322"/>
                    <a:pt x="414" y="311"/>
                    <a:pt x="423" y="298"/>
                  </a:cubicBezTo>
                  <a:cubicBezTo>
                    <a:pt x="433" y="285"/>
                    <a:pt x="440" y="270"/>
                    <a:pt x="444" y="256"/>
                  </a:cubicBezTo>
                  <a:cubicBezTo>
                    <a:pt x="454" y="228"/>
                    <a:pt x="461" y="201"/>
                    <a:pt x="461" y="165"/>
                  </a:cubicBezTo>
                  <a:cubicBezTo>
                    <a:pt x="461" y="163"/>
                    <a:pt x="461" y="161"/>
                    <a:pt x="461" y="159"/>
                  </a:cubicBezTo>
                  <a:cubicBezTo>
                    <a:pt x="518" y="159"/>
                    <a:pt x="518" y="159"/>
                    <a:pt x="518" y="159"/>
                  </a:cubicBezTo>
                  <a:lnTo>
                    <a:pt x="426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</a:ln>
          </p:spPr>
          <p:txBody>
            <a:bodyPr vert="horz" wrap="square" lIns="91449" tIns="45724" rIns="91449" bIns="4572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0" dirty="0"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25" name="TextBox 121"/>
          <p:cNvSpPr txBox="1"/>
          <p:nvPr/>
        </p:nvSpPr>
        <p:spPr>
          <a:xfrm>
            <a:off x="7824192" y="1519176"/>
            <a:ext cx="1501526" cy="308330"/>
          </a:xfrm>
          <a:prstGeom prst="rect">
            <a:avLst/>
          </a:prstGeom>
          <a:noFill/>
        </p:spPr>
        <p:txBody>
          <a:bodyPr wrap="none" lIns="76752" tIns="38374" rIns="76752" bIns="38374" rtlCol="0">
            <a:spAutoFit/>
          </a:bodyPr>
          <a:lstStyle/>
          <a:p>
            <a:r>
              <a:rPr lang="zh-CN" altLang="en-US" sz="1500" b="1" dirty="0" smtClean="0">
                <a:latin typeface="+mn-lt"/>
                <a:ea typeface="+mn-ea"/>
              </a:rPr>
              <a:t>深覆盖解决方案</a:t>
            </a:r>
            <a:endParaRPr lang="zh-CN" altLang="en-US" sz="1500" b="1" dirty="0">
              <a:latin typeface="+mn-lt"/>
              <a:ea typeface="+mn-ea"/>
            </a:endParaRPr>
          </a:p>
        </p:txBody>
      </p:sp>
      <p:sp>
        <p:nvSpPr>
          <p:cNvPr id="26" name="TextBox 122"/>
          <p:cNvSpPr txBox="1"/>
          <p:nvPr/>
        </p:nvSpPr>
        <p:spPr>
          <a:xfrm>
            <a:off x="1180395" y="4340166"/>
            <a:ext cx="873148" cy="292941"/>
          </a:xfrm>
          <a:prstGeom prst="rect">
            <a:avLst/>
          </a:prstGeom>
          <a:noFill/>
        </p:spPr>
        <p:txBody>
          <a:bodyPr wrap="none" lIns="76752" tIns="38374" rIns="76752" bIns="38374" rtlCol="0">
            <a:spAutoFit/>
          </a:bodyPr>
          <a:lstStyle/>
          <a:p>
            <a:r>
              <a:rPr lang="zh-CN" altLang="en-US" sz="1400" b="1" dirty="0" smtClean="0">
                <a:latin typeface="+mn-lt"/>
                <a:ea typeface="+mn-ea"/>
              </a:rPr>
              <a:t>覆盖对比</a:t>
            </a:r>
            <a:endParaRPr lang="zh-CN" altLang="en-US" sz="1400" b="1" dirty="0">
              <a:latin typeface="+mn-lt"/>
              <a:ea typeface="+mn-ea"/>
            </a:endParaRPr>
          </a:p>
        </p:txBody>
      </p:sp>
      <p:sp>
        <p:nvSpPr>
          <p:cNvPr id="27" name="TextBox 123"/>
          <p:cNvSpPr txBox="1"/>
          <p:nvPr/>
        </p:nvSpPr>
        <p:spPr>
          <a:xfrm>
            <a:off x="1998064" y="3734112"/>
            <a:ext cx="2472509" cy="292933"/>
          </a:xfrm>
          <a:prstGeom prst="rect">
            <a:avLst/>
          </a:prstGeom>
          <a:noFill/>
        </p:spPr>
        <p:txBody>
          <a:bodyPr wrap="square" lIns="76744" tIns="38370" rIns="76744" bIns="38370" rtlCol="0">
            <a:spAutoFit/>
          </a:bodyPr>
          <a:lstStyle/>
          <a:p>
            <a:r>
              <a:rPr lang="en-US" altLang="zh-CN" sz="1400" dirty="0" smtClean="0">
                <a:latin typeface="+mn-lt"/>
                <a:ea typeface="+mn-ea"/>
              </a:rPr>
              <a:t>NB-IoT</a:t>
            </a:r>
            <a:r>
              <a:rPr lang="zh-CN" altLang="en-US" sz="1400" dirty="0" smtClean="0">
                <a:latin typeface="+mn-lt"/>
                <a:ea typeface="+mn-ea"/>
              </a:rPr>
              <a:t>是</a:t>
            </a:r>
            <a:r>
              <a:rPr lang="en-US" altLang="zh-CN" sz="1400" dirty="0" smtClean="0">
                <a:latin typeface="+mn-lt"/>
                <a:ea typeface="+mn-ea"/>
              </a:rPr>
              <a:t>GRPS 3</a:t>
            </a:r>
            <a:r>
              <a:rPr lang="zh-CN" altLang="en-US" sz="1400" dirty="0" smtClean="0">
                <a:latin typeface="+mn-lt"/>
                <a:ea typeface="+mn-ea"/>
              </a:rPr>
              <a:t>倍覆盖距离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28" name="TextBox 124"/>
          <p:cNvSpPr txBox="1"/>
          <p:nvPr/>
        </p:nvSpPr>
        <p:spPr>
          <a:xfrm>
            <a:off x="2105009" y="5930334"/>
            <a:ext cx="2283658" cy="292933"/>
          </a:xfrm>
          <a:prstGeom prst="rect">
            <a:avLst/>
          </a:prstGeom>
          <a:noFill/>
        </p:spPr>
        <p:txBody>
          <a:bodyPr wrap="square" lIns="76744" tIns="38370" rIns="76744" bIns="38370" rtlCol="0">
            <a:spAutoFit/>
          </a:bodyPr>
          <a:lstStyle/>
          <a:p>
            <a:r>
              <a:rPr lang="zh-CN" altLang="en-US" sz="1400" dirty="0" smtClean="0">
                <a:latin typeface="+mn-lt"/>
                <a:ea typeface="+mn-ea"/>
              </a:rPr>
              <a:t>比</a:t>
            </a:r>
            <a:r>
              <a:rPr lang="en-US" altLang="zh-CN" sz="1400" dirty="0" smtClean="0">
                <a:latin typeface="+mn-lt"/>
                <a:ea typeface="+mn-ea"/>
              </a:rPr>
              <a:t>GPRS</a:t>
            </a:r>
            <a:r>
              <a:rPr lang="zh-CN" altLang="en-US" sz="1400" dirty="0" smtClean="0">
                <a:latin typeface="+mn-lt"/>
                <a:ea typeface="+mn-ea"/>
              </a:rPr>
              <a:t>多穿透两堵墙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29" name="TextBox 161"/>
          <p:cNvSpPr txBox="1"/>
          <p:nvPr/>
        </p:nvSpPr>
        <p:spPr>
          <a:xfrm>
            <a:off x="1968872" y="1607434"/>
            <a:ext cx="2447297" cy="539162"/>
          </a:xfrm>
          <a:prstGeom prst="rect">
            <a:avLst/>
          </a:prstGeom>
          <a:noFill/>
        </p:spPr>
        <p:txBody>
          <a:bodyPr wrap="none" lIns="76752" tIns="38374" rIns="76752" bIns="38374" rtlCol="0">
            <a:spAutoFit/>
          </a:bodyPr>
          <a:lstStyle>
            <a:defPPr>
              <a:defRPr lang="zh-CN"/>
            </a:defPPr>
            <a:lvl1pPr>
              <a:defRPr sz="1300" b="1"/>
            </a:lvl1pPr>
          </a:lstStyle>
          <a:p>
            <a:pPr algn="ctr"/>
            <a:r>
              <a:rPr lang="zh-CN" altLang="en-US" sz="1500" dirty="0">
                <a:latin typeface="+mn-lt"/>
                <a:ea typeface="+mn-ea"/>
              </a:rPr>
              <a:t>比</a:t>
            </a:r>
            <a:r>
              <a:rPr lang="en-US" altLang="zh-CN" sz="1500" dirty="0">
                <a:latin typeface="+mn-lt"/>
                <a:ea typeface="+mn-ea"/>
              </a:rPr>
              <a:t>GPRS</a:t>
            </a:r>
            <a:r>
              <a:rPr lang="zh-CN" altLang="en-US" sz="1500" dirty="0">
                <a:latin typeface="+mn-lt"/>
                <a:ea typeface="+mn-ea"/>
              </a:rPr>
              <a:t>多增加</a:t>
            </a:r>
            <a:endParaRPr lang="en-US" altLang="zh-CN" sz="1500" dirty="0">
              <a:latin typeface="+mn-lt"/>
              <a:ea typeface="+mn-ea"/>
            </a:endParaRPr>
          </a:p>
          <a:p>
            <a:pPr algn="ctr"/>
            <a:r>
              <a:rPr lang="en-US" altLang="zh-CN" sz="1500" dirty="0">
                <a:latin typeface="+mn-lt"/>
                <a:ea typeface="+mn-ea"/>
              </a:rPr>
              <a:t>20dB MCL(</a:t>
            </a:r>
            <a:r>
              <a:rPr lang="zh-CN" altLang="en-US" sz="1500" dirty="0">
                <a:latin typeface="+mn-lt"/>
                <a:ea typeface="+mn-ea"/>
              </a:rPr>
              <a:t>最大耦合损耗</a:t>
            </a:r>
            <a:r>
              <a:rPr lang="en-US" altLang="zh-CN" sz="1500" dirty="0">
                <a:latin typeface="+mn-lt"/>
                <a:ea typeface="+mn-ea"/>
              </a:rPr>
              <a:t>)</a:t>
            </a:r>
            <a:endParaRPr lang="zh-CN" altLang="en-US" sz="1500" dirty="0">
              <a:latin typeface="+mn-lt"/>
              <a:ea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865962" y="4395520"/>
            <a:ext cx="1932682" cy="568757"/>
          </a:xfrm>
          <a:prstGeom prst="rect">
            <a:avLst/>
          </a:prstGeom>
          <a:noFill/>
          <a:ln>
            <a:noFill/>
          </a:ln>
        </p:spPr>
        <p:txBody>
          <a:bodyPr wrap="square" lIns="136535" tIns="68268" rIns="136535" bIns="68268" rtlCol="0">
            <a:spAutoFit/>
          </a:bodyPr>
          <a:lstStyle/>
          <a:p>
            <a:pPr>
              <a:spcBef>
                <a:spcPct val="0"/>
              </a:spcBef>
              <a:buSzPct val="80000"/>
            </a:pPr>
            <a:r>
              <a:rPr lang="zh-CN" altLang="en-US" sz="1400" b="1" kern="0" dirty="0" smtClean="0">
                <a:latin typeface="+mn-lt"/>
                <a:ea typeface="+mn-ea"/>
                <a:cs typeface="Arial" pitchFamily="34" charset="0"/>
              </a:rPr>
              <a:t>提升 </a:t>
            </a:r>
            <a:r>
              <a:rPr lang="en-US" altLang="zh-CN" sz="1400" b="1" kern="0" dirty="0" smtClean="0">
                <a:latin typeface="+mn-lt"/>
                <a:ea typeface="+mn-ea"/>
                <a:cs typeface="Arial" pitchFamily="34" charset="0"/>
              </a:rPr>
              <a:t>9dB</a:t>
            </a:r>
            <a:r>
              <a:rPr lang="zh-CN" altLang="en-US" sz="1400" b="1" kern="0" dirty="0" smtClean="0">
                <a:latin typeface="+mn-lt"/>
                <a:ea typeface="+mn-ea"/>
                <a:cs typeface="Arial" pitchFamily="34" charset="0"/>
              </a:rPr>
              <a:t>下行增益</a:t>
            </a:r>
            <a:endParaRPr lang="en-US" altLang="zh-CN" sz="1400" b="1" kern="0" dirty="0" smtClean="0">
              <a:latin typeface="+mn-lt"/>
              <a:ea typeface="+mn-ea"/>
              <a:cs typeface="Arial" pitchFamily="34" charset="0"/>
            </a:endParaRPr>
          </a:p>
          <a:p>
            <a:pPr>
              <a:spcBef>
                <a:spcPct val="0"/>
              </a:spcBef>
              <a:buSzPct val="80000"/>
            </a:pPr>
            <a:r>
              <a:rPr lang="zh-CN" altLang="en-US" sz="1400" b="1" kern="0" dirty="0" smtClean="0">
                <a:latin typeface="+mn-lt"/>
                <a:ea typeface="+mn-ea"/>
                <a:cs typeface="Arial" pitchFamily="34" charset="0"/>
              </a:rPr>
              <a:t>提升</a:t>
            </a:r>
            <a:r>
              <a:rPr lang="en-US" altLang="zh-CN" sz="1400" b="1" kern="0" dirty="0" smtClean="0">
                <a:latin typeface="+mn-lt"/>
                <a:ea typeface="+mn-ea"/>
                <a:cs typeface="Arial" pitchFamily="34" charset="0"/>
              </a:rPr>
              <a:t> 12dB</a:t>
            </a:r>
            <a:r>
              <a:rPr lang="zh-CN" altLang="en-US" sz="1400" b="1" kern="0" dirty="0" smtClean="0">
                <a:latin typeface="+mn-lt"/>
                <a:ea typeface="+mn-ea"/>
                <a:cs typeface="Arial" pitchFamily="34" charset="0"/>
              </a:rPr>
              <a:t>上行增益</a:t>
            </a:r>
            <a:endParaRPr lang="en-US" altLang="zh-CN" sz="1400" b="1" kern="0" dirty="0"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839" y="4340166"/>
            <a:ext cx="781292" cy="1352057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矩形 31"/>
          <p:cNvSpPr/>
          <p:nvPr/>
        </p:nvSpPr>
        <p:spPr>
          <a:xfrm>
            <a:off x="2331973" y="5236698"/>
            <a:ext cx="647633" cy="138857"/>
          </a:xfrm>
          <a:prstGeom prst="rect">
            <a:avLst/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52" tIns="38374" rIns="76752" bIns="38374"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353179" y="5218673"/>
            <a:ext cx="809541" cy="138857"/>
          </a:xfrm>
          <a:prstGeom prst="rect">
            <a:avLst/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52" tIns="38374" rIns="76752" bIns="38374"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 rotWithShape="1">
          <a:blip r:embed="rId5" cstate="print"/>
          <a:srcRect t="43358"/>
          <a:stretch/>
        </p:blipFill>
        <p:spPr bwMode="auto">
          <a:xfrm>
            <a:off x="7824192" y="4979463"/>
            <a:ext cx="2314072" cy="1077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565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</a:rPr>
              <a:t>超大连</a:t>
            </a:r>
            <a:r>
              <a:rPr lang="zh-CN" altLang="en-US">
                <a:latin typeface="+mn-lt"/>
                <a:ea typeface="+mn-ea"/>
              </a:rPr>
              <a:t>接</a:t>
            </a:r>
            <a:r>
              <a:rPr lang="zh-CN" altLang="en-US" smtClean="0">
                <a:latin typeface="+mn-lt"/>
                <a:ea typeface="+mn-ea"/>
              </a:rPr>
              <a:t>技术：</a:t>
            </a:r>
            <a:r>
              <a:rPr lang="en-US" altLang="zh-CN" smtClean="0">
                <a:latin typeface="+mn-lt"/>
                <a:ea typeface="+mn-ea"/>
              </a:rPr>
              <a:t>50k</a:t>
            </a:r>
            <a:r>
              <a:rPr lang="en-US" altLang="zh-CN" dirty="0">
                <a:latin typeface="+mn-lt"/>
                <a:ea typeface="+mn-ea"/>
              </a:rPr>
              <a:t>+</a:t>
            </a:r>
            <a:r>
              <a:rPr lang="zh-CN" altLang="en-US" dirty="0">
                <a:latin typeface="+mn-lt"/>
                <a:ea typeface="+mn-ea"/>
              </a:rPr>
              <a:t>用户容量*</a:t>
            </a:r>
            <a:r>
              <a:rPr lang="en-US" altLang="zh-CN" dirty="0">
                <a:latin typeface="+mn-lt"/>
                <a:ea typeface="+mn-ea"/>
              </a:rPr>
              <a:t>/200kHz</a:t>
            </a:r>
            <a:r>
              <a:rPr lang="zh-CN" altLang="en-US" dirty="0" smtClean="0">
                <a:latin typeface="+mn-lt"/>
                <a:ea typeface="+mn-ea"/>
              </a:rPr>
              <a:t>小区</a:t>
            </a:r>
            <a:endParaRPr lang="zh-CN" altLang="en-US" dirty="0">
              <a:latin typeface="+mn-lt"/>
              <a:ea typeface="+mn-ea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1264144" y="1272664"/>
            <a:ext cx="9721080" cy="4944969"/>
            <a:chOff x="783411" y="1553453"/>
            <a:chExt cx="7847857" cy="4616498"/>
          </a:xfrm>
        </p:grpSpPr>
        <p:sp>
          <p:nvSpPr>
            <p:cNvPr id="62" name="圆角矩形 61"/>
            <p:cNvSpPr/>
            <p:nvPr/>
          </p:nvSpPr>
          <p:spPr bwMode="auto">
            <a:xfrm flipV="1">
              <a:off x="783411" y="2078561"/>
              <a:ext cx="2198326" cy="3726702"/>
            </a:xfrm>
            <a:prstGeom prst="roundRect">
              <a:avLst>
                <a:gd name="adj" fmla="val 4070"/>
              </a:avLst>
            </a:prstGeom>
            <a:noFill/>
            <a:ln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lvl="5" algn="ctr">
                <a:buClr>
                  <a:srgbClr val="CC9900"/>
                </a:buClr>
                <a:defRPr/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 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5400000">
              <a:off x="2459174" y="3541982"/>
              <a:ext cx="1442169" cy="257586"/>
            </a:xfrm>
            <a:prstGeom prst="triangle">
              <a:avLst/>
            </a:prstGeom>
            <a:solidFill>
              <a:srgbClr val="FF6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98" tIns="45699" rIns="91398" bIns="45699"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65" name="文本框 27"/>
            <p:cNvSpPr txBox="1"/>
            <p:nvPr/>
          </p:nvSpPr>
          <p:spPr>
            <a:xfrm>
              <a:off x="868590" y="5853923"/>
              <a:ext cx="1943710" cy="3160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1879" tIns="60940" rIns="121879" bIns="60940" rtlCol="0">
              <a:spAutoFit/>
            </a:bodyPr>
            <a:lstStyle/>
            <a:p>
              <a:pPr algn="ctr">
                <a:spcBef>
                  <a:spcPct val="0"/>
                </a:spcBef>
                <a:buSzPct val="80000"/>
              </a:pPr>
              <a:r>
                <a:rPr lang="zh-CN" altLang="en-US" sz="1400" kern="0" dirty="0">
                  <a:cs typeface="Arial" pitchFamily="34" charset="0"/>
                </a:rPr>
                <a:t>话务模型</a:t>
              </a:r>
              <a:endParaRPr lang="en-US" altLang="zh-CN" sz="1400" kern="0" dirty="0">
                <a:cs typeface="Arial" pitchFamily="34" charset="0"/>
              </a:endParaRPr>
            </a:p>
          </p:txBody>
        </p:sp>
        <p:sp>
          <p:nvSpPr>
            <p:cNvPr id="66" name="圆角矩形 65"/>
            <p:cNvSpPr/>
            <p:nvPr/>
          </p:nvSpPr>
          <p:spPr bwMode="auto">
            <a:xfrm flipV="1">
              <a:off x="3331242" y="2081096"/>
              <a:ext cx="5300026" cy="3724167"/>
            </a:xfrm>
            <a:prstGeom prst="roundRect">
              <a:avLst>
                <a:gd name="adj" fmla="val 4070"/>
              </a:avLst>
            </a:prstGeom>
            <a:noFill/>
            <a:ln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lvl="5" algn="ctr">
                <a:buClr>
                  <a:srgbClr val="CC9900"/>
                </a:buClr>
                <a:defRPr/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 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8" name="组合 66"/>
            <p:cNvGrpSpPr/>
            <p:nvPr/>
          </p:nvGrpSpPr>
          <p:grpSpPr>
            <a:xfrm>
              <a:off x="843983" y="2301131"/>
              <a:ext cx="2035455" cy="751833"/>
              <a:chOff x="644078" y="1698732"/>
              <a:chExt cx="2035985" cy="752029"/>
            </a:xfrm>
          </p:grpSpPr>
          <p:grpSp>
            <p:nvGrpSpPr>
              <p:cNvPr id="118" name="组合 15"/>
              <p:cNvGrpSpPr/>
              <p:nvPr/>
            </p:nvGrpSpPr>
            <p:grpSpPr>
              <a:xfrm>
                <a:off x="796835" y="1698732"/>
                <a:ext cx="1883228" cy="391324"/>
                <a:chOff x="895271" y="2710340"/>
                <a:chExt cx="3250597" cy="486824"/>
              </a:xfrm>
            </p:grpSpPr>
            <p:sp>
              <p:nvSpPr>
                <p:cNvPr id="120" name="矩形 119"/>
                <p:cNvSpPr/>
                <p:nvPr/>
              </p:nvSpPr>
              <p:spPr>
                <a:xfrm>
                  <a:off x="1112293" y="2710340"/>
                  <a:ext cx="72000" cy="483079"/>
                </a:xfrm>
                <a:prstGeom prst="rect">
                  <a:avLst/>
                </a:prstGeom>
                <a:solidFill>
                  <a:srgbClr val="99CCFF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3951">
                    <a:defRPr/>
                  </a:pPr>
                  <a:endParaRPr kumimoji="1" lang="zh-CN" altLang="en-US" sz="800" dirty="0">
                    <a:solidFill>
                      <a:schemeClr val="tx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21" name="矩形 120"/>
                <p:cNvSpPr/>
                <p:nvPr/>
              </p:nvSpPr>
              <p:spPr>
                <a:xfrm>
                  <a:off x="3824220" y="2710340"/>
                  <a:ext cx="72000" cy="483079"/>
                </a:xfrm>
                <a:prstGeom prst="rect">
                  <a:avLst/>
                </a:prstGeom>
                <a:solidFill>
                  <a:srgbClr val="99CCFF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3951">
                    <a:defRPr/>
                  </a:pPr>
                  <a:endParaRPr kumimoji="1" lang="zh-CN" altLang="en-US" sz="800" dirty="0">
                    <a:solidFill>
                      <a:schemeClr val="tx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22" name="TextBox 18"/>
                <p:cNvSpPr txBox="1"/>
                <p:nvPr/>
              </p:nvSpPr>
              <p:spPr>
                <a:xfrm>
                  <a:off x="1577110" y="2773742"/>
                  <a:ext cx="1801304" cy="3575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913951">
                    <a:defRPr/>
                  </a:pPr>
                  <a:r>
                    <a:rPr lang="en-US" altLang="zh-CN" sz="1400" b="1" kern="0" dirty="0">
                      <a:cs typeface="Arial Bold" pitchFamily="34" charset="0"/>
                    </a:rPr>
                    <a:t>15 </a:t>
                  </a:r>
                  <a:r>
                    <a:rPr lang="zh-CN" altLang="en-US" sz="1400" b="1" kern="0" dirty="0" smtClean="0">
                      <a:cs typeface="Arial Bold" pitchFamily="34" charset="0"/>
                    </a:rPr>
                    <a:t>分钟 </a:t>
                  </a:r>
                  <a:r>
                    <a:rPr lang="en-US" altLang="zh-CN" sz="1400" b="1" kern="0" dirty="0" smtClean="0">
                      <a:cs typeface="Arial Bold" pitchFamily="34" charset="0"/>
                    </a:rPr>
                    <a:t>~</a:t>
                  </a:r>
                  <a:r>
                    <a:rPr lang="en-US" altLang="zh-CN" sz="1400" b="1" kern="0" dirty="0">
                      <a:cs typeface="Arial Bold" pitchFamily="34" charset="0"/>
                    </a:rPr>
                    <a:t>1 </a:t>
                  </a:r>
                  <a:r>
                    <a:rPr lang="zh-CN" altLang="en-US" sz="1400" b="1" kern="0" dirty="0">
                      <a:cs typeface="Arial Bold" pitchFamily="34" charset="0"/>
                    </a:rPr>
                    <a:t>天</a:t>
                  </a:r>
                </a:p>
              </p:txBody>
            </p:sp>
            <p:cxnSp>
              <p:nvCxnSpPr>
                <p:cNvPr id="123" name="直接箭头连接符 122"/>
                <p:cNvCxnSpPr/>
                <p:nvPr/>
              </p:nvCxnSpPr>
              <p:spPr bwMode="auto">
                <a:xfrm>
                  <a:off x="895271" y="3197164"/>
                  <a:ext cx="3250597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</p:grpSp>
          <p:sp>
            <p:nvSpPr>
              <p:cNvPr id="119" name="TextBox 22"/>
              <p:cNvSpPr txBox="1"/>
              <p:nvPr/>
            </p:nvSpPr>
            <p:spPr>
              <a:xfrm>
                <a:off x="644078" y="2163353"/>
                <a:ext cx="617710" cy="2874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3951">
                  <a:defRPr/>
                </a:pPr>
                <a:r>
                  <a:rPr lang="en-US" altLang="zh-CN" sz="1400" b="1" kern="0" dirty="0">
                    <a:cs typeface="Arial Bold" pitchFamily="34" charset="0"/>
                  </a:rPr>
                  <a:t>xx byte</a:t>
                </a:r>
                <a:endParaRPr lang="zh-CN" altLang="en-US" sz="1400" b="1" kern="0" dirty="0">
                  <a:cs typeface="Arial Bold" pitchFamily="34" charset="0"/>
                </a:endParaRPr>
              </a:p>
            </p:txBody>
          </p:sp>
        </p:grpSp>
        <p:grpSp>
          <p:nvGrpSpPr>
            <p:cNvPr id="69" name="组合 23"/>
            <p:cNvGrpSpPr/>
            <p:nvPr/>
          </p:nvGrpSpPr>
          <p:grpSpPr>
            <a:xfrm>
              <a:off x="1693180" y="3192264"/>
              <a:ext cx="359906" cy="359906"/>
              <a:chOff x="4094093" y="1009479"/>
              <a:chExt cx="860500" cy="816591"/>
            </a:xfrm>
            <a:solidFill>
              <a:srgbClr val="0070C0"/>
            </a:solidFill>
          </p:grpSpPr>
          <p:grpSp>
            <p:nvGrpSpPr>
              <p:cNvPr id="103" name="组合 89"/>
              <p:cNvGrpSpPr/>
              <p:nvPr/>
            </p:nvGrpSpPr>
            <p:grpSpPr>
              <a:xfrm>
                <a:off x="4167478" y="1072404"/>
                <a:ext cx="712171" cy="694744"/>
                <a:chOff x="4024313" y="3970050"/>
                <a:chExt cx="712171" cy="694744"/>
              </a:xfrm>
              <a:grpFill/>
            </p:grpSpPr>
            <p:cxnSp>
              <p:nvCxnSpPr>
                <p:cNvPr id="113" name="直接连接符 112"/>
                <p:cNvCxnSpPr>
                  <a:endCxn id="114" idx="1"/>
                </p:cNvCxnSpPr>
                <p:nvPr/>
              </p:nvCxnSpPr>
              <p:spPr>
                <a:xfrm>
                  <a:off x="4024313" y="4176713"/>
                  <a:ext cx="712171" cy="284597"/>
                </a:xfrm>
                <a:prstGeom prst="line">
                  <a:avLst/>
                </a:prstGeom>
                <a:grpFill/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八边形 113"/>
                <p:cNvSpPr/>
                <p:nvPr/>
              </p:nvSpPr>
              <p:spPr>
                <a:xfrm>
                  <a:off x="4025615" y="3970050"/>
                  <a:ext cx="710869" cy="694744"/>
                </a:xfrm>
                <a:prstGeom prst="octagon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8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5" name="直接连接符 114"/>
                <p:cNvCxnSpPr>
                  <a:endCxn id="114" idx="2"/>
                </p:cNvCxnSpPr>
                <p:nvPr/>
              </p:nvCxnSpPr>
              <p:spPr>
                <a:xfrm>
                  <a:off x="4229312" y="3970050"/>
                  <a:ext cx="303688" cy="694744"/>
                </a:xfrm>
                <a:prstGeom prst="line">
                  <a:avLst/>
                </a:prstGeom>
                <a:grpFill/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连接符 115"/>
                <p:cNvCxnSpPr/>
                <p:nvPr/>
              </p:nvCxnSpPr>
              <p:spPr>
                <a:xfrm flipV="1">
                  <a:off x="4031001" y="4186238"/>
                  <a:ext cx="698162" cy="271462"/>
                </a:xfrm>
                <a:prstGeom prst="line">
                  <a:avLst/>
                </a:prstGeom>
                <a:grpFill/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连接符 116"/>
                <p:cNvCxnSpPr>
                  <a:endCxn id="114" idx="3"/>
                </p:cNvCxnSpPr>
                <p:nvPr/>
              </p:nvCxnSpPr>
              <p:spPr>
                <a:xfrm flipH="1">
                  <a:off x="4229099" y="3981450"/>
                  <a:ext cx="309564" cy="683344"/>
                </a:xfrm>
                <a:prstGeom prst="line">
                  <a:avLst/>
                </a:prstGeom>
                <a:grpFill/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椭圆 103"/>
              <p:cNvSpPr/>
              <p:nvPr/>
            </p:nvSpPr>
            <p:spPr>
              <a:xfrm>
                <a:off x="4446188" y="1339744"/>
                <a:ext cx="155851" cy="15585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4306374" y="1664588"/>
                <a:ext cx="155851" cy="15585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4589469" y="1670219"/>
                <a:ext cx="155851" cy="15585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4798742" y="1475825"/>
                <a:ext cx="155851" cy="15585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4798742" y="1224565"/>
                <a:ext cx="155851" cy="15585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4306374" y="1009479"/>
                <a:ext cx="155851" cy="15585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4609390" y="1013514"/>
                <a:ext cx="155851" cy="15585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4099194" y="1192027"/>
                <a:ext cx="155851" cy="15585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4094093" y="1475103"/>
                <a:ext cx="155851" cy="15585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0" name="TextBox 55"/>
            <p:cNvSpPr txBox="1"/>
            <p:nvPr/>
          </p:nvSpPr>
          <p:spPr>
            <a:xfrm>
              <a:off x="1295986" y="3686961"/>
              <a:ext cx="1062655" cy="287293"/>
            </a:xfrm>
            <a:prstGeom prst="rect">
              <a:avLst/>
            </a:prstGeom>
            <a:noFill/>
          </p:spPr>
          <p:txBody>
            <a:bodyPr wrap="none" lIns="91398" tIns="45699" rIns="91398" bIns="45699" rtlCol="0">
              <a:spAutoFit/>
            </a:bodyPr>
            <a:lstStyle/>
            <a:p>
              <a:pPr algn="ctr" defTabSz="913951">
                <a:defRPr/>
              </a:pPr>
              <a:r>
                <a:rPr lang="en-US" altLang="zh-CN" sz="1400" b="1" kern="0" dirty="0">
                  <a:cs typeface="Arial Bold" pitchFamily="34" charset="0"/>
                </a:rPr>
                <a:t>5</a:t>
              </a:r>
              <a:r>
                <a:rPr lang="en-US" altLang="zh-CN" sz="1400" b="1" kern="0" dirty="0" smtClean="0">
                  <a:cs typeface="Arial Bold" pitchFamily="34" charset="0"/>
                </a:rPr>
                <a:t>0k</a:t>
              </a:r>
              <a:r>
                <a:rPr lang="zh-CN" altLang="en-US" sz="1400" b="1" kern="0" dirty="0">
                  <a:cs typeface="Arial Bold" pitchFamily="34" charset="0"/>
                </a:rPr>
                <a:t>设备</a:t>
              </a:r>
              <a:r>
                <a:rPr lang="en-US" altLang="zh-CN" sz="1400" b="1" kern="0" dirty="0">
                  <a:cs typeface="Arial Bold" pitchFamily="34" charset="0"/>
                </a:rPr>
                <a:t>/</a:t>
              </a:r>
              <a:r>
                <a:rPr lang="zh-CN" altLang="en-US" sz="1400" b="1" kern="0" dirty="0">
                  <a:cs typeface="Arial Bold" pitchFamily="34" charset="0"/>
                </a:rPr>
                <a:t>小区</a:t>
              </a:r>
            </a:p>
          </p:txBody>
        </p:sp>
        <p:grpSp>
          <p:nvGrpSpPr>
            <p:cNvPr id="71" name="组合 56"/>
            <p:cNvGrpSpPr/>
            <p:nvPr/>
          </p:nvGrpSpPr>
          <p:grpSpPr>
            <a:xfrm>
              <a:off x="1647352" y="4232829"/>
              <a:ext cx="359907" cy="359906"/>
              <a:chOff x="-6780209" y="3398836"/>
              <a:chExt cx="819150" cy="819150"/>
            </a:xfrm>
            <a:solidFill>
              <a:schemeClr val="accent5">
                <a:lumMod val="25000"/>
              </a:schemeClr>
            </a:solidFill>
          </p:grpSpPr>
          <p:sp>
            <p:nvSpPr>
              <p:cNvPr id="95" name="Freeform 535"/>
              <p:cNvSpPr>
                <a:spLocks noEditPoints="1"/>
              </p:cNvSpPr>
              <p:nvPr/>
            </p:nvSpPr>
            <p:spPr bwMode="auto">
              <a:xfrm>
                <a:off x="-6780209" y="3398836"/>
                <a:ext cx="819150" cy="819150"/>
              </a:xfrm>
              <a:custGeom>
                <a:avLst/>
                <a:gdLst/>
                <a:ahLst/>
                <a:cxnLst>
                  <a:cxn ang="0">
                    <a:pos x="1" y="284"/>
                  </a:cxn>
                  <a:cxn ang="0">
                    <a:pos x="21" y="358"/>
                  </a:cxn>
                  <a:cxn ang="0">
                    <a:pos x="59" y="423"/>
                  </a:cxn>
                  <a:cxn ang="0">
                    <a:pos x="114" y="472"/>
                  </a:cxn>
                  <a:cxn ang="0">
                    <a:pos x="181" y="505"/>
                  </a:cxn>
                  <a:cxn ang="0">
                    <a:pos x="258" y="516"/>
                  </a:cxn>
                  <a:cxn ang="0">
                    <a:pos x="310" y="511"/>
                  </a:cxn>
                  <a:cxn ang="0">
                    <a:pos x="382" y="485"/>
                  </a:cxn>
                  <a:cxn ang="0">
                    <a:pos x="441" y="441"/>
                  </a:cxn>
                  <a:cxn ang="0">
                    <a:pos x="485" y="382"/>
                  </a:cxn>
                  <a:cxn ang="0">
                    <a:pos x="511" y="310"/>
                  </a:cxn>
                  <a:cxn ang="0">
                    <a:pos x="516" y="258"/>
                  </a:cxn>
                  <a:cxn ang="0">
                    <a:pos x="505" y="181"/>
                  </a:cxn>
                  <a:cxn ang="0">
                    <a:pos x="472" y="114"/>
                  </a:cxn>
                  <a:cxn ang="0">
                    <a:pos x="423" y="59"/>
                  </a:cxn>
                  <a:cxn ang="0">
                    <a:pos x="358" y="20"/>
                  </a:cxn>
                  <a:cxn ang="0">
                    <a:pos x="284" y="1"/>
                  </a:cxn>
                  <a:cxn ang="0">
                    <a:pos x="232" y="1"/>
                  </a:cxn>
                  <a:cxn ang="0">
                    <a:pos x="158" y="20"/>
                  </a:cxn>
                  <a:cxn ang="0">
                    <a:pos x="95" y="59"/>
                  </a:cxn>
                  <a:cxn ang="0">
                    <a:pos x="44" y="114"/>
                  </a:cxn>
                  <a:cxn ang="0">
                    <a:pos x="12" y="181"/>
                  </a:cxn>
                  <a:cxn ang="0">
                    <a:pos x="0" y="258"/>
                  </a:cxn>
                  <a:cxn ang="0">
                    <a:pos x="45" y="258"/>
                  </a:cxn>
                  <a:cxn ang="0">
                    <a:pos x="55" y="195"/>
                  </a:cxn>
                  <a:cxn ang="0">
                    <a:pos x="81" y="139"/>
                  </a:cxn>
                  <a:cxn ang="0">
                    <a:pos x="122" y="93"/>
                  </a:cxn>
                  <a:cxn ang="0">
                    <a:pos x="176" y="62"/>
                  </a:cxn>
                  <a:cxn ang="0">
                    <a:pos x="236" y="45"/>
                  </a:cxn>
                  <a:cxn ang="0">
                    <a:pos x="280" y="45"/>
                  </a:cxn>
                  <a:cxn ang="0">
                    <a:pos x="342" y="62"/>
                  </a:cxn>
                  <a:cxn ang="0">
                    <a:pos x="394" y="93"/>
                  </a:cxn>
                  <a:cxn ang="0">
                    <a:pos x="435" y="139"/>
                  </a:cxn>
                  <a:cxn ang="0">
                    <a:pos x="463" y="195"/>
                  </a:cxn>
                  <a:cxn ang="0">
                    <a:pos x="472" y="258"/>
                  </a:cxn>
                  <a:cxn ang="0">
                    <a:pos x="467" y="301"/>
                  </a:cxn>
                  <a:cxn ang="0">
                    <a:pos x="446" y="360"/>
                  </a:cxn>
                  <a:cxn ang="0">
                    <a:pos x="409" y="409"/>
                  </a:cxn>
                  <a:cxn ang="0">
                    <a:pos x="360" y="446"/>
                  </a:cxn>
                  <a:cxn ang="0">
                    <a:pos x="301" y="467"/>
                  </a:cxn>
                  <a:cxn ang="0">
                    <a:pos x="258" y="472"/>
                  </a:cxn>
                  <a:cxn ang="0">
                    <a:pos x="195" y="463"/>
                  </a:cxn>
                  <a:cxn ang="0">
                    <a:pos x="139" y="435"/>
                  </a:cxn>
                  <a:cxn ang="0">
                    <a:pos x="93" y="394"/>
                  </a:cxn>
                  <a:cxn ang="0">
                    <a:pos x="62" y="342"/>
                  </a:cxn>
                  <a:cxn ang="0">
                    <a:pos x="45" y="280"/>
                  </a:cxn>
                </a:cxnLst>
                <a:rect l="0" t="0" r="r" b="b"/>
                <a:pathLst>
                  <a:path w="516" h="516">
                    <a:moveTo>
                      <a:pt x="0" y="258"/>
                    </a:moveTo>
                    <a:lnTo>
                      <a:pt x="0" y="258"/>
                    </a:lnTo>
                    <a:lnTo>
                      <a:pt x="1" y="284"/>
                    </a:lnTo>
                    <a:lnTo>
                      <a:pt x="5" y="310"/>
                    </a:lnTo>
                    <a:lnTo>
                      <a:pt x="12" y="335"/>
                    </a:lnTo>
                    <a:lnTo>
                      <a:pt x="21" y="358"/>
                    </a:lnTo>
                    <a:lnTo>
                      <a:pt x="31" y="382"/>
                    </a:lnTo>
                    <a:lnTo>
                      <a:pt x="44" y="402"/>
                    </a:lnTo>
                    <a:lnTo>
                      <a:pt x="59" y="423"/>
                    </a:lnTo>
                    <a:lnTo>
                      <a:pt x="75" y="441"/>
                    </a:lnTo>
                    <a:lnTo>
                      <a:pt x="95" y="457"/>
                    </a:lnTo>
                    <a:lnTo>
                      <a:pt x="114" y="472"/>
                    </a:lnTo>
                    <a:lnTo>
                      <a:pt x="136" y="485"/>
                    </a:lnTo>
                    <a:lnTo>
                      <a:pt x="158" y="496"/>
                    </a:lnTo>
                    <a:lnTo>
                      <a:pt x="181" y="505"/>
                    </a:lnTo>
                    <a:lnTo>
                      <a:pt x="206" y="511"/>
                    </a:lnTo>
                    <a:lnTo>
                      <a:pt x="232" y="515"/>
                    </a:lnTo>
                    <a:lnTo>
                      <a:pt x="258" y="516"/>
                    </a:lnTo>
                    <a:lnTo>
                      <a:pt x="258" y="516"/>
                    </a:lnTo>
                    <a:lnTo>
                      <a:pt x="284" y="515"/>
                    </a:lnTo>
                    <a:lnTo>
                      <a:pt x="310" y="511"/>
                    </a:lnTo>
                    <a:lnTo>
                      <a:pt x="335" y="505"/>
                    </a:lnTo>
                    <a:lnTo>
                      <a:pt x="358" y="496"/>
                    </a:lnTo>
                    <a:lnTo>
                      <a:pt x="382" y="485"/>
                    </a:lnTo>
                    <a:lnTo>
                      <a:pt x="402" y="472"/>
                    </a:lnTo>
                    <a:lnTo>
                      <a:pt x="423" y="457"/>
                    </a:lnTo>
                    <a:lnTo>
                      <a:pt x="441" y="441"/>
                    </a:lnTo>
                    <a:lnTo>
                      <a:pt x="457" y="423"/>
                    </a:lnTo>
                    <a:lnTo>
                      <a:pt x="472" y="402"/>
                    </a:lnTo>
                    <a:lnTo>
                      <a:pt x="485" y="382"/>
                    </a:lnTo>
                    <a:lnTo>
                      <a:pt x="496" y="358"/>
                    </a:lnTo>
                    <a:lnTo>
                      <a:pt x="505" y="335"/>
                    </a:lnTo>
                    <a:lnTo>
                      <a:pt x="511" y="310"/>
                    </a:lnTo>
                    <a:lnTo>
                      <a:pt x="515" y="284"/>
                    </a:lnTo>
                    <a:lnTo>
                      <a:pt x="516" y="258"/>
                    </a:lnTo>
                    <a:lnTo>
                      <a:pt x="516" y="258"/>
                    </a:lnTo>
                    <a:lnTo>
                      <a:pt x="515" y="232"/>
                    </a:lnTo>
                    <a:lnTo>
                      <a:pt x="511" y="206"/>
                    </a:lnTo>
                    <a:lnTo>
                      <a:pt x="505" y="181"/>
                    </a:lnTo>
                    <a:lnTo>
                      <a:pt x="496" y="158"/>
                    </a:lnTo>
                    <a:lnTo>
                      <a:pt x="485" y="136"/>
                    </a:lnTo>
                    <a:lnTo>
                      <a:pt x="472" y="114"/>
                    </a:lnTo>
                    <a:lnTo>
                      <a:pt x="457" y="95"/>
                    </a:lnTo>
                    <a:lnTo>
                      <a:pt x="441" y="75"/>
                    </a:lnTo>
                    <a:lnTo>
                      <a:pt x="423" y="59"/>
                    </a:lnTo>
                    <a:lnTo>
                      <a:pt x="402" y="44"/>
                    </a:lnTo>
                    <a:lnTo>
                      <a:pt x="382" y="31"/>
                    </a:lnTo>
                    <a:lnTo>
                      <a:pt x="358" y="20"/>
                    </a:lnTo>
                    <a:lnTo>
                      <a:pt x="335" y="12"/>
                    </a:lnTo>
                    <a:lnTo>
                      <a:pt x="310" y="5"/>
                    </a:lnTo>
                    <a:lnTo>
                      <a:pt x="284" y="1"/>
                    </a:lnTo>
                    <a:lnTo>
                      <a:pt x="258" y="0"/>
                    </a:lnTo>
                    <a:lnTo>
                      <a:pt x="258" y="0"/>
                    </a:lnTo>
                    <a:lnTo>
                      <a:pt x="232" y="1"/>
                    </a:lnTo>
                    <a:lnTo>
                      <a:pt x="206" y="5"/>
                    </a:lnTo>
                    <a:lnTo>
                      <a:pt x="181" y="12"/>
                    </a:lnTo>
                    <a:lnTo>
                      <a:pt x="158" y="20"/>
                    </a:lnTo>
                    <a:lnTo>
                      <a:pt x="136" y="31"/>
                    </a:lnTo>
                    <a:lnTo>
                      <a:pt x="114" y="44"/>
                    </a:lnTo>
                    <a:lnTo>
                      <a:pt x="95" y="59"/>
                    </a:lnTo>
                    <a:lnTo>
                      <a:pt x="75" y="75"/>
                    </a:lnTo>
                    <a:lnTo>
                      <a:pt x="59" y="95"/>
                    </a:lnTo>
                    <a:lnTo>
                      <a:pt x="44" y="114"/>
                    </a:lnTo>
                    <a:lnTo>
                      <a:pt x="31" y="136"/>
                    </a:lnTo>
                    <a:lnTo>
                      <a:pt x="21" y="158"/>
                    </a:lnTo>
                    <a:lnTo>
                      <a:pt x="12" y="181"/>
                    </a:lnTo>
                    <a:lnTo>
                      <a:pt x="5" y="206"/>
                    </a:lnTo>
                    <a:lnTo>
                      <a:pt x="1" y="232"/>
                    </a:lnTo>
                    <a:lnTo>
                      <a:pt x="0" y="258"/>
                    </a:lnTo>
                    <a:lnTo>
                      <a:pt x="0" y="258"/>
                    </a:lnTo>
                    <a:close/>
                    <a:moveTo>
                      <a:pt x="45" y="258"/>
                    </a:moveTo>
                    <a:lnTo>
                      <a:pt x="45" y="258"/>
                    </a:lnTo>
                    <a:lnTo>
                      <a:pt x="45" y="236"/>
                    </a:lnTo>
                    <a:lnTo>
                      <a:pt x="49" y="216"/>
                    </a:lnTo>
                    <a:lnTo>
                      <a:pt x="55" y="195"/>
                    </a:lnTo>
                    <a:lnTo>
                      <a:pt x="62" y="176"/>
                    </a:lnTo>
                    <a:lnTo>
                      <a:pt x="70" y="156"/>
                    </a:lnTo>
                    <a:lnTo>
                      <a:pt x="81" y="139"/>
                    </a:lnTo>
                    <a:lnTo>
                      <a:pt x="93" y="122"/>
                    </a:lnTo>
                    <a:lnTo>
                      <a:pt x="107" y="107"/>
                    </a:lnTo>
                    <a:lnTo>
                      <a:pt x="122" y="93"/>
                    </a:lnTo>
                    <a:lnTo>
                      <a:pt x="139" y="81"/>
                    </a:lnTo>
                    <a:lnTo>
                      <a:pt x="157" y="70"/>
                    </a:lnTo>
                    <a:lnTo>
                      <a:pt x="176" y="62"/>
                    </a:lnTo>
                    <a:lnTo>
                      <a:pt x="195" y="55"/>
                    </a:lnTo>
                    <a:lnTo>
                      <a:pt x="216" y="49"/>
                    </a:lnTo>
                    <a:lnTo>
                      <a:pt x="236" y="45"/>
                    </a:lnTo>
                    <a:lnTo>
                      <a:pt x="258" y="45"/>
                    </a:lnTo>
                    <a:lnTo>
                      <a:pt x="258" y="45"/>
                    </a:lnTo>
                    <a:lnTo>
                      <a:pt x="280" y="45"/>
                    </a:lnTo>
                    <a:lnTo>
                      <a:pt x="301" y="49"/>
                    </a:lnTo>
                    <a:lnTo>
                      <a:pt x="321" y="55"/>
                    </a:lnTo>
                    <a:lnTo>
                      <a:pt x="342" y="62"/>
                    </a:lnTo>
                    <a:lnTo>
                      <a:pt x="360" y="70"/>
                    </a:lnTo>
                    <a:lnTo>
                      <a:pt x="378" y="81"/>
                    </a:lnTo>
                    <a:lnTo>
                      <a:pt x="394" y="93"/>
                    </a:lnTo>
                    <a:lnTo>
                      <a:pt x="409" y="107"/>
                    </a:lnTo>
                    <a:lnTo>
                      <a:pt x="423" y="122"/>
                    </a:lnTo>
                    <a:lnTo>
                      <a:pt x="435" y="139"/>
                    </a:lnTo>
                    <a:lnTo>
                      <a:pt x="446" y="156"/>
                    </a:lnTo>
                    <a:lnTo>
                      <a:pt x="455" y="176"/>
                    </a:lnTo>
                    <a:lnTo>
                      <a:pt x="463" y="195"/>
                    </a:lnTo>
                    <a:lnTo>
                      <a:pt x="467" y="216"/>
                    </a:lnTo>
                    <a:lnTo>
                      <a:pt x="471" y="236"/>
                    </a:lnTo>
                    <a:lnTo>
                      <a:pt x="472" y="258"/>
                    </a:lnTo>
                    <a:lnTo>
                      <a:pt x="472" y="258"/>
                    </a:lnTo>
                    <a:lnTo>
                      <a:pt x="471" y="280"/>
                    </a:lnTo>
                    <a:lnTo>
                      <a:pt x="467" y="301"/>
                    </a:lnTo>
                    <a:lnTo>
                      <a:pt x="463" y="321"/>
                    </a:lnTo>
                    <a:lnTo>
                      <a:pt x="455" y="342"/>
                    </a:lnTo>
                    <a:lnTo>
                      <a:pt x="446" y="360"/>
                    </a:lnTo>
                    <a:lnTo>
                      <a:pt x="435" y="378"/>
                    </a:lnTo>
                    <a:lnTo>
                      <a:pt x="423" y="394"/>
                    </a:lnTo>
                    <a:lnTo>
                      <a:pt x="409" y="409"/>
                    </a:lnTo>
                    <a:lnTo>
                      <a:pt x="394" y="423"/>
                    </a:lnTo>
                    <a:lnTo>
                      <a:pt x="378" y="435"/>
                    </a:lnTo>
                    <a:lnTo>
                      <a:pt x="360" y="446"/>
                    </a:lnTo>
                    <a:lnTo>
                      <a:pt x="342" y="455"/>
                    </a:lnTo>
                    <a:lnTo>
                      <a:pt x="321" y="463"/>
                    </a:lnTo>
                    <a:lnTo>
                      <a:pt x="301" y="467"/>
                    </a:lnTo>
                    <a:lnTo>
                      <a:pt x="280" y="471"/>
                    </a:lnTo>
                    <a:lnTo>
                      <a:pt x="258" y="472"/>
                    </a:lnTo>
                    <a:lnTo>
                      <a:pt x="258" y="472"/>
                    </a:lnTo>
                    <a:lnTo>
                      <a:pt x="236" y="471"/>
                    </a:lnTo>
                    <a:lnTo>
                      <a:pt x="216" y="467"/>
                    </a:lnTo>
                    <a:lnTo>
                      <a:pt x="195" y="463"/>
                    </a:lnTo>
                    <a:lnTo>
                      <a:pt x="176" y="455"/>
                    </a:lnTo>
                    <a:lnTo>
                      <a:pt x="157" y="446"/>
                    </a:lnTo>
                    <a:lnTo>
                      <a:pt x="139" y="435"/>
                    </a:lnTo>
                    <a:lnTo>
                      <a:pt x="122" y="423"/>
                    </a:lnTo>
                    <a:lnTo>
                      <a:pt x="107" y="409"/>
                    </a:lnTo>
                    <a:lnTo>
                      <a:pt x="93" y="394"/>
                    </a:lnTo>
                    <a:lnTo>
                      <a:pt x="81" y="378"/>
                    </a:lnTo>
                    <a:lnTo>
                      <a:pt x="70" y="360"/>
                    </a:lnTo>
                    <a:lnTo>
                      <a:pt x="62" y="342"/>
                    </a:lnTo>
                    <a:lnTo>
                      <a:pt x="55" y="321"/>
                    </a:lnTo>
                    <a:lnTo>
                      <a:pt x="49" y="301"/>
                    </a:lnTo>
                    <a:lnTo>
                      <a:pt x="45" y="280"/>
                    </a:lnTo>
                    <a:lnTo>
                      <a:pt x="45" y="258"/>
                    </a:lnTo>
                    <a:lnTo>
                      <a:pt x="45" y="258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800"/>
              </a:p>
            </p:txBody>
          </p:sp>
          <p:sp>
            <p:nvSpPr>
              <p:cNvPr id="96" name="Freeform 536"/>
              <p:cNvSpPr>
                <a:spLocks/>
              </p:cNvSpPr>
              <p:nvPr/>
            </p:nvSpPr>
            <p:spPr bwMode="auto">
              <a:xfrm>
                <a:off x="-6418263" y="3760788"/>
                <a:ext cx="95250" cy="95250"/>
              </a:xfrm>
              <a:custGeom>
                <a:avLst/>
                <a:gdLst/>
                <a:ahLst/>
                <a:cxnLst>
                  <a:cxn ang="0">
                    <a:pos x="60" y="30"/>
                  </a:cxn>
                  <a:cxn ang="0">
                    <a:pos x="60" y="30"/>
                  </a:cxn>
                  <a:cxn ang="0">
                    <a:pos x="59" y="36"/>
                  </a:cxn>
                  <a:cxn ang="0">
                    <a:pos x="58" y="43"/>
                  </a:cxn>
                  <a:cxn ang="0">
                    <a:pos x="55" y="47"/>
                  </a:cxn>
                  <a:cxn ang="0">
                    <a:pos x="51" y="51"/>
                  </a:cxn>
                  <a:cxn ang="0">
                    <a:pos x="47" y="55"/>
                  </a:cxn>
                  <a:cxn ang="0">
                    <a:pos x="43" y="58"/>
                  </a:cxn>
                  <a:cxn ang="0">
                    <a:pos x="36" y="59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25" y="59"/>
                  </a:cxn>
                  <a:cxn ang="0">
                    <a:pos x="19" y="58"/>
                  </a:cxn>
                  <a:cxn ang="0">
                    <a:pos x="14" y="55"/>
                  </a:cxn>
                  <a:cxn ang="0">
                    <a:pos x="10" y="51"/>
                  </a:cxn>
                  <a:cxn ang="0">
                    <a:pos x="5" y="47"/>
                  </a:cxn>
                  <a:cxn ang="0">
                    <a:pos x="3" y="43"/>
                  </a:cxn>
                  <a:cxn ang="0">
                    <a:pos x="1" y="36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1" y="25"/>
                  </a:cxn>
                  <a:cxn ang="0">
                    <a:pos x="3" y="19"/>
                  </a:cxn>
                  <a:cxn ang="0">
                    <a:pos x="5" y="14"/>
                  </a:cxn>
                  <a:cxn ang="0">
                    <a:pos x="10" y="10"/>
                  </a:cxn>
                  <a:cxn ang="0">
                    <a:pos x="14" y="5"/>
                  </a:cxn>
                  <a:cxn ang="0">
                    <a:pos x="19" y="3"/>
                  </a:cxn>
                  <a:cxn ang="0">
                    <a:pos x="25" y="1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36" y="1"/>
                  </a:cxn>
                  <a:cxn ang="0">
                    <a:pos x="43" y="3"/>
                  </a:cxn>
                  <a:cxn ang="0">
                    <a:pos x="47" y="5"/>
                  </a:cxn>
                  <a:cxn ang="0">
                    <a:pos x="51" y="10"/>
                  </a:cxn>
                  <a:cxn ang="0">
                    <a:pos x="55" y="14"/>
                  </a:cxn>
                  <a:cxn ang="0">
                    <a:pos x="58" y="19"/>
                  </a:cxn>
                  <a:cxn ang="0">
                    <a:pos x="59" y="25"/>
                  </a:cxn>
                  <a:cxn ang="0">
                    <a:pos x="60" y="30"/>
                  </a:cxn>
                  <a:cxn ang="0">
                    <a:pos x="60" y="30"/>
                  </a:cxn>
                </a:cxnLst>
                <a:rect l="0" t="0" r="r" b="b"/>
                <a:pathLst>
                  <a:path w="60" h="60">
                    <a:moveTo>
                      <a:pt x="60" y="30"/>
                    </a:moveTo>
                    <a:lnTo>
                      <a:pt x="60" y="30"/>
                    </a:lnTo>
                    <a:lnTo>
                      <a:pt x="59" y="36"/>
                    </a:lnTo>
                    <a:lnTo>
                      <a:pt x="58" y="43"/>
                    </a:lnTo>
                    <a:lnTo>
                      <a:pt x="55" y="47"/>
                    </a:lnTo>
                    <a:lnTo>
                      <a:pt x="51" y="51"/>
                    </a:lnTo>
                    <a:lnTo>
                      <a:pt x="47" y="55"/>
                    </a:lnTo>
                    <a:lnTo>
                      <a:pt x="43" y="58"/>
                    </a:lnTo>
                    <a:lnTo>
                      <a:pt x="36" y="59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25" y="59"/>
                    </a:lnTo>
                    <a:lnTo>
                      <a:pt x="19" y="58"/>
                    </a:lnTo>
                    <a:lnTo>
                      <a:pt x="14" y="55"/>
                    </a:lnTo>
                    <a:lnTo>
                      <a:pt x="10" y="51"/>
                    </a:lnTo>
                    <a:lnTo>
                      <a:pt x="5" y="47"/>
                    </a:lnTo>
                    <a:lnTo>
                      <a:pt x="3" y="43"/>
                    </a:lnTo>
                    <a:lnTo>
                      <a:pt x="1" y="36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1" y="25"/>
                    </a:lnTo>
                    <a:lnTo>
                      <a:pt x="3" y="19"/>
                    </a:lnTo>
                    <a:lnTo>
                      <a:pt x="5" y="14"/>
                    </a:lnTo>
                    <a:lnTo>
                      <a:pt x="10" y="10"/>
                    </a:lnTo>
                    <a:lnTo>
                      <a:pt x="14" y="5"/>
                    </a:lnTo>
                    <a:lnTo>
                      <a:pt x="19" y="3"/>
                    </a:lnTo>
                    <a:lnTo>
                      <a:pt x="25" y="1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6" y="1"/>
                    </a:lnTo>
                    <a:lnTo>
                      <a:pt x="43" y="3"/>
                    </a:lnTo>
                    <a:lnTo>
                      <a:pt x="47" y="5"/>
                    </a:lnTo>
                    <a:lnTo>
                      <a:pt x="51" y="10"/>
                    </a:lnTo>
                    <a:lnTo>
                      <a:pt x="55" y="14"/>
                    </a:lnTo>
                    <a:lnTo>
                      <a:pt x="58" y="19"/>
                    </a:lnTo>
                    <a:lnTo>
                      <a:pt x="59" y="25"/>
                    </a:lnTo>
                    <a:lnTo>
                      <a:pt x="60" y="30"/>
                    </a:lnTo>
                    <a:lnTo>
                      <a:pt x="60" y="3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800"/>
              </a:p>
            </p:txBody>
          </p:sp>
          <p:sp>
            <p:nvSpPr>
              <p:cNvPr id="97" name="Freeform 537"/>
              <p:cNvSpPr>
                <a:spLocks/>
              </p:cNvSpPr>
              <p:nvPr/>
            </p:nvSpPr>
            <p:spPr bwMode="auto">
              <a:xfrm>
                <a:off x="-6548418" y="3633791"/>
                <a:ext cx="180975" cy="180976"/>
              </a:xfrm>
              <a:custGeom>
                <a:avLst/>
                <a:gdLst/>
                <a:ahLst/>
                <a:cxnLst>
                  <a:cxn ang="0">
                    <a:pos x="111" y="84"/>
                  </a:cxn>
                  <a:cxn ang="0">
                    <a:pos x="111" y="84"/>
                  </a:cxn>
                  <a:cxn ang="0">
                    <a:pos x="114" y="88"/>
                  </a:cxn>
                  <a:cxn ang="0">
                    <a:pos x="114" y="95"/>
                  </a:cxn>
                  <a:cxn ang="0">
                    <a:pos x="111" y="101"/>
                  </a:cxn>
                  <a:cxn ang="0">
                    <a:pos x="107" y="106"/>
                  </a:cxn>
                  <a:cxn ang="0">
                    <a:pos x="105" y="107"/>
                  </a:cxn>
                  <a:cxn ang="0">
                    <a:pos x="105" y="107"/>
                  </a:cxn>
                  <a:cxn ang="0">
                    <a:pos x="100" y="112"/>
                  </a:cxn>
                  <a:cxn ang="0">
                    <a:pos x="94" y="114"/>
                  </a:cxn>
                  <a:cxn ang="0">
                    <a:pos x="87" y="114"/>
                  </a:cxn>
                  <a:cxn ang="0">
                    <a:pos x="83" y="112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0" y="25"/>
                  </a:cxn>
                  <a:cxn ang="0">
                    <a:pos x="0" y="19"/>
                  </a:cxn>
                  <a:cxn ang="0">
                    <a:pos x="1" y="14"/>
                  </a:cxn>
                  <a:cxn ang="0">
                    <a:pos x="5" y="7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12" y="2"/>
                  </a:cxn>
                  <a:cxn ang="0">
                    <a:pos x="19" y="0"/>
                  </a:cxn>
                  <a:cxn ang="0">
                    <a:pos x="24" y="0"/>
                  </a:cxn>
                  <a:cxn ang="0">
                    <a:pos x="28" y="3"/>
                  </a:cxn>
                  <a:cxn ang="0">
                    <a:pos x="111" y="84"/>
                  </a:cxn>
                </a:cxnLst>
                <a:rect l="0" t="0" r="r" b="b"/>
                <a:pathLst>
                  <a:path w="114" h="114">
                    <a:moveTo>
                      <a:pt x="111" y="84"/>
                    </a:moveTo>
                    <a:lnTo>
                      <a:pt x="111" y="84"/>
                    </a:lnTo>
                    <a:lnTo>
                      <a:pt x="114" y="88"/>
                    </a:lnTo>
                    <a:lnTo>
                      <a:pt x="114" y="95"/>
                    </a:lnTo>
                    <a:lnTo>
                      <a:pt x="111" y="101"/>
                    </a:lnTo>
                    <a:lnTo>
                      <a:pt x="107" y="106"/>
                    </a:lnTo>
                    <a:lnTo>
                      <a:pt x="105" y="107"/>
                    </a:lnTo>
                    <a:lnTo>
                      <a:pt x="105" y="107"/>
                    </a:lnTo>
                    <a:lnTo>
                      <a:pt x="100" y="112"/>
                    </a:lnTo>
                    <a:lnTo>
                      <a:pt x="94" y="114"/>
                    </a:lnTo>
                    <a:lnTo>
                      <a:pt x="87" y="114"/>
                    </a:lnTo>
                    <a:lnTo>
                      <a:pt x="83" y="112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0" y="25"/>
                    </a:lnTo>
                    <a:lnTo>
                      <a:pt x="0" y="19"/>
                    </a:lnTo>
                    <a:lnTo>
                      <a:pt x="1" y="14"/>
                    </a:lnTo>
                    <a:lnTo>
                      <a:pt x="5" y="7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12" y="2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8" y="3"/>
                    </a:lnTo>
                    <a:lnTo>
                      <a:pt x="111" y="84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800"/>
              </a:p>
            </p:txBody>
          </p:sp>
          <p:sp>
            <p:nvSpPr>
              <p:cNvPr id="98" name="Freeform 538"/>
              <p:cNvSpPr>
                <a:spLocks/>
              </p:cNvSpPr>
              <p:nvPr/>
            </p:nvSpPr>
            <p:spPr bwMode="auto">
              <a:xfrm>
                <a:off x="-6372218" y="3590927"/>
                <a:ext cx="211139" cy="211138"/>
              </a:xfrm>
              <a:custGeom>
                <a:avLst/>
                <a:gdLst/>
                <a:ahLst/>
                <a:cxnLst>
                  <a:cxn ang="0">
                    <a:pos x="123" y="0"/>
                  </a:cxn>
                  <a:cxn ang="0">
                    <a:pos x="0" y="123"/>
                  </a:cxn>
                  <a:cxn ang="0">
                    <a:pos x="9" y="133"/>
                  </a:cxn>
                  <a:cxn ang="0">
                    <a:pos x="133" y="9"/>
                  </a:cxn>
                  <a:cxn ang="0">
                    <a:pos x="123" y="0"/>
                  </a:cxn>
                </a:cxnLst>
                <a:rect l="0" t="0" r="r" b="b"/>
                <a:pathLst>
                  <a:path w="133" h="133">
                    <a:moveTo>
                      <a:pt x="123" y="0"/>
                    </a:moveTo>
                    <a:lnTo>
                      <a:pt x="0" y="123"/>
                    </a:lnTo>
                    <a:lnTo>
                      <a:pt x="9" y="133"/>
                    </a:lnTo>
                    <a:lnTo>
                      <a:pt x="133" y="9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800"/>
              </a:p>
            </p:txBody>
          </p:sp>
          <p:sp>
            <p:nvSpPr>
              <p:cNvPr id="99" name="Rectangle 539"/>
              <p:cNvSpPr>
                <a:spLocks noChangeArrowheads="1"/>
              </p:cNvSpPr>
              <p:nvPr/>
            </p:nvSpPr>
            <p:spPr bwMode="auto">
              <a:xfrm>
                <a:off x="-6400802" y="4075106"/>
                <a:ext cx="60325" cy="9525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800"/>
              </a:p>
            </p:txBody>
          </p:sp>
          <p:sp>
            <p:nvSpPr>
              <p:cNvPr id="100" name="Rectangle 540"/>
              <p:cNvSpPr>
                <a:spLocks noChangeArrowheads="1"/>
              </p:cNvSpPr>
              <p:nvPr/>
            </p:nvSpPr>
            <p:spPr bwMode="auto">
              <a:xfrm>
                <a:off x="-6400802" y="3446462"/>
                <a:ext cx="60325" cy="96839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800"/>
              </a:p>
            </p:txBody>
          </p:sp>
          <p:sp>
            <p:nvSpPr>
              <p:cNvPr id="101" name="Rectangle 541"/>
              <p:cNvSpPr>
                <a:spLocks noChangeArrowheads="1"/>
              </p:cNvSpPr>
              <p:nvPr/>
            </p:nvSpPr>
            <p:spPr bwMode="auto">
              <a:xfrm>
                <a:off x="-6732590" y="3778245"/>
                <a:ext cx="96838" cy="60326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800"/>
              </a:p>
            </p:txBody>
          </p:sp>
          <p:sp>
            <p:nvSpPr>
              <p:cNvPr id="102" name="Rectangle 542"/>
              <p:cNvSpPr>
                <a:spLocks noChangeArrowheads="1"/>
              </p:cNvSpPr>
              <p:nvPr/>
            </p:nvSpPr>
            <p:spPr bwMode="auto">
              <a:xfrm>
                <a:off x="-6103940" y="3778251"/>
                <a:ext cx="95250" cy="60326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800"/>
              </a:p>
            </p:txBody>
          </p:sp>
        </p:grpSp>
        <p:sp>
          <p:nvSpPr>
            <p:cNvPr id="72" name="TextBox 65"/>
            <p:cNvSpPr txBox="1"/>
            <p:nvPr/>
          </p:nvSpPr>
          <p:spPr>
            <a:xfrm>
              <a:off x="1403587" y="4768061"/>
              <a:ext cx="873714" cy="287293"/>
            </a:xfrm>
            <a:prstGeom prst="rect">
              <a:avLst/>
            </a:prstGeom>
            <a:noFill/>
          </p:spPr>
          <p:txBody>
            <a:bodyPr wrap="none" lIns="91398" tIns="45699" rIns="91398" bIns="45699" rtlCol="0">
              <a:spAutoFit/>
            </a:bodyPr>
            <a:lstStyle/>
            <a:p>
              <a:pPr algn="ctr" defTabSz="913951">
                <a:defRPr/>
              </a:pPr>
              <a:r>
                <a:rPr lang="zh-CN" altLang="en-US" sz="1400" b="1" kern="0" dirty="0" smtClean="0">
                  <a:cs typeface="Arial Bold" pitchFamily="34" charset="0"/>
                </a:rPr>
                <a:t>时延</a:t>
              </a:r>
              <a:r>
                <a:rPr lang="zh-CN" altLang="en-US" sz="1400" b="1" kern="0" dirty="0">
                  <a:cs typeface="Arial Bold" pitchFamily="34" charset="0"/>
                </a:rPr>
                <a:t>不敏感</a:t>
              </a:r>
            </a:p>
          </p:txBody>
        </p:sp>
        <p:pic>
          <p:nvPicPr>
            <p:cNvPr id="73" name="Picture 231" descr="图片99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71336" y="3265051"/>
              <a:ext cx="350680" cy="345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4" name="直接箭头连接符 73"/>
            <p:cNvCxnSpPr>
              <a:endCxn id="73" idx="1"/>
            </p:cNvCxnSpPr>
            <p:nvPr/>
          </p:nvCxnSpPr>
          <p:spPr bwMode="auto">
            <a:xfrm>
              <a:off x="4568528" y="3388687"/>
              <a:ext cx="1902806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grpSp>
          <p:nvGrpSpPr>
            <p:cNvPr id="75" name="组合 177"/>
            <p:cNvGrpSpPr/>
            <p:nvPr/>
          </p:nvGrpSpPr>
          <p:grpSpPr>
            <a:xfrm>
              <a:off x="4317963" y="3192264"/>
              <a:ext cx="368106" cy="418435"/>
              <a:chOff x="15730538" y="3268663"/>
              <a:chExt cx="765175" cy="1123950"/>
            </a:xfrm>
            <a:solidFill>
              <a:schemeClr val="tx1"/>
            </a:solidFill>
          </p:grpSpPr>
          <p:sp>
            <p:nvSpPr>
              <p:cNvPr id="90" name="Freeform 57"/>
              <p:cNvSpPr>
                <a:spLocks/>
              </p:cNvSpPr>
              <p:nvPr/>
            </p:nvSpPr>
            <p:spPr bwMode="auto">
              <a:xfrm>
                <a:off x="15786100" y="3268663"/>
                <a:ext cx="252413" cy="261938"/>
              </a:xfrm>
              <a:custGeom>
                <a:avLst/>
                <a:gdLst/>
                <a:ahLst/>
                <a:cxnLst>
                  <a:cxn ang="0">
                    <a:pos x="74" y="105"/>
                  </a:cxn>
                  <a:cxn ang="0">
                    <a:pos x="42" y="152"/>
                  </a:cxn>
                  <a:cxn ang="0">
                    <a:pos x="19" y="202"/>
                  </a:cxn>
                  <a:cxn ang="0">
                    <a:pos x="4" y="256"/>
                  </a:cxn>
                  <a:cxn ang="0">
                    <a:pos x="0" y="312"/>
                  </a:cxn>
                  <a:cxn ang="0">
                    <a:pos x="2" y="319"/>
                  </a:cxn>
                  <a:cxn ang="0">
                    <a:pos x="10" y="327"/>
                  </a:cxn>
                  <a:cxn ang="0">
                    <a:pos x="57" y="327"/>
                  </a:cxn>
                  <a:cxn ang="0">
                    <a:pos x="64" y="326"/>
                  </a:cxn>
                  <a:cxn ang="0">
                    <a:pos x="69" y="322"/>
                  </a:cxn>
                  <a:cxn ang="0">
                    <a:pos x="73" y="312"/>
                  </a:cxn>
                  <a:cxn ang="0">
                    <a:pos x="74" y="290"/>
                  </a:cxn>
                  <a:cxn ang="0">
                    <a:pos x="81" y="248"/>
                  </a:cxn>
                  <a:cxn ang="0">
                    <a:pos x="95" y="208"/>
                  </a:cxn>
                  <a:cxn ang="0">
                    <a:pos x="117" y="170"/>
                  </a:cxn>
                  <a:cxn ang="0">
                    <a:pos x="130" y="154"/>
                  </a:cxn>
                  <a:cxn ang="0">
                    <a:pos x="140" y="143"/>
                  </a:cxn>
                  <a:cxn ang="0">
                    <a:pos x="174" y="113"/>
                  </a:cxn>
                  <a:cxn ang="0">
                    <a:pos x="214" y="91"/>
                  </a:cxn>
                  <a:cxn ang="0">
                    <a:pos x="258" y="78"/>
                  </a:cxn>
                  <a:cxn ang="0">
                    <a:pos x="304" y="73"/>
                  </a:cxn>
                  <a:cxn ang="0">
                    <a:pos x="311" y="73"/>
                  </a:cxn>
                  <a:cxn ang="0">
                    <a:pos x="316" y="68"/>
                  </a:cxn>
                  <a:cxn ang="0">
                    <a:pos x="319" y="57"/>
                  </a:cxn>
                  <a:cxn ang="0">
                    <a:pos x="319" y="17"/>
                  </a:cxn>
                  <a:cxn ang="0">
                    <a:pos x="314" y="5"/>
                  </a:cxn>
                  <a:cxn ang="0">
                    <a:pos x="309" y="2"/>
                  </a:cxn>
                  <a:cxn ang="0">
                    <a:pos x="304" y="0"/>
                  </a:cxn>
                  <a:cxn ang="0">
                    <a:pos x="243" y="7"/>
                  </a:cxn>
                  <a:cxn ang="0">
                    <a:pos x="186" y="25"/>
                  </a:cxn>
                  <a:cxn ang="0">
                    <a:pos x="133" y="54"/>
                  </a:cxn>
                  <a:cxn ang="0">
                    <a:pos x="88" y="91"/>
                  </a:cxn>
                  <a:cxn ang="0">
                    <a:pos x="74" y="105"/>
                  </a:cxn>
                </a:cxnLst>
                <a:rect l="0" t="0" r="r" b="b"/>
                <a:pathLst>
                  <a:path w="319" h="329">
                    <a:moveTo>
                      <a:pt x="74" y="105"/>
                    </a:moveTo>
                    <a:lnTo>
                      <a:pt x="74" y="105"/>
                    </a:lnTo>
                    <a:lnTo>
                      <a:pt x="57" y="128"/>
                    </a:lnTo>
                    <a:lnTo>
                      <a:pt x="42" y="152"/>
                    </a:lnTo>
                    <a:lnTo>
                      <a:pt x="29" y="175"/>
                    </a:lnTo>
                    <a:lnTo>
                      <a:pt x="19" y="202"/>
                    </a:lnTo>
                    <a:lnTo>
                      <a:pt x="10" y="229"/>
                    </a:lnTo>
                    <a:lnTo>
                      <a:pt x="4" y="256"/>
                    </a:lnTo>
                    <a:lnTo>
                      <a:pt x="2" y="285"/>
                    </a:lnTo>
                    <a:lnTo>
                      <a:pt x="0" y="312"/>
                    </a:lnTo>
                    <a:lnTo>
                      <a:pt x="0" y="312"/>
                    </a:lnTo>
                    <a:lnTo>
                      <a:pt x="2" y="319"/>
                    </a:lnTo>
                    <a:lnTo>
                      <a:pt x="5" y="324"/>
                    </a:lnTo>
                    <a:lnTo>
                      <a:pt x="10" y="327"/>
                    </a:lnTo>
                    <a:lnTo>
                      <a:pt x="17" y="329"/>
                    </a:lnTo>
                    <a:lnTo>
                      <a:pt x="57" y="327"/>
                    </a:lnTo>
                    <a:lnTo>
                      <a:pt x="57" y="327"/>
                    </a:lnTo>
                    <a:lnTo>
                      <a:pt x="64" y="326"/>
                    </a:lnTo>
                    <a:lnTo>
                      <a:pt x="69" y="322"/>
                    </a:lnTo>
                    <a:lnTo>
                      <a:pt x="69" y="322"/>
                    </a:lnTo>
                    <a:lnTo>
                      <a:pt x="73" y="317"/>
                    </a:lnTo>
                    <a:lnTo>
                      <a:pt x="73" y="312"/>
                    </a:lnTo>
                    <a:lnTo>
                      <a:pt x="73" y="312"/>
                    </a:lnTo>
                    <a:lnTo>
                      <a:pt x="74" y="290"/>
                    </a:lnTo>
                    <a:lnTo>
                      <a:pt x="76" y="268"/>
                    </a:lnTo>
                    <a:lnTo>
                      <a:pt x="81" y="248"/>
                    </a:lnTo>
                    <a:lnTo>
                      <a:pt x="86" y="226"/>
                    </a:lnTo>
                    <a:lnTo>
                      <a:pt x="95" y="208"/>
                    </a:lnTo>
                    <a:lnTo>
                      <a:pt x="105" y="189"/>
                    </a:lnTo>
                    <a:lnTo>
                      <a:pt x="117" y="170"/>
                    </a:lnTo>
                    <a:lnTo>
                      <a:pt x="130" y="154"/>
                    </a:lnTo>
                    <a:lnTo>
                      <a:pt x="130" y="154"/>
                    </a:lnTo>
                    <a:lnTo>
                      <a:pt x="140" y="143"/>
                    </a:lnTo>
                    <a:lnTo>
                      <a:pt x="140" y="143"/>
                    </a:lnTo>
                    <a:lnTo>
                      <a:pt x="157" y="127"/>
                    </a:lnTo>
                    <a:lnTo>
                      <a:pt x="174" y="113"/>
                    </a:lnTo>
                    <a:lnTo>
                      <a:pt x="194" y="101"/>
                    </a:lnTo>
                    <a:lnTo>
                      <a:pt x="214" y="91"/>
                    </a:lnTo>
                    <a:lnTo>
                      <a:pt x="236" y="84"/>
                    </a:lnTo>
                    <a:lnTo>
                      <a:pt x="258" y="78"/>
                    </a:lnTo>
                    <a:lnTo>
                      <a:pt x="280" y="74"/>
                    </a:lnTo>
                    <a:lnTo>
                      <a:pt x="304" y="73"/>
                    </a:lnTo>
                    <a:lnTo>
                      <a:pt x="304" y="73"/>
                    </a:lnTo>
                    <a:lnTo>
                      <a:pt x="311" y="73"/>
                    </a:lnTo>
                    <a:lnTo>
                      <a:pt x="316" y="68"/>
                    </a:lnTo>
                    <a:lnTo>
                      <a:pt x="316" y="68"/>
                    </a:lnTo>
                    <a:lnTo>
                      <a:pt x="317" y="62"/>
                    </a:lnTo>
                    <a:lnTo>
                      <a:pt x="319" y="57"/>
                    </a:lnTo>
                    <a:lnTo>
                      <a:pt x="319" y="17"/>
                    </a:lnTo>
                    <a:lnTo>
                      <a:pt x="319" y="17"/>
                    </a:lnTo>
                    <a:lnTo>
                      <a:pt x="317" y="10"/>
                    </a:lnTo>
                    <a:lnTo>
                      <a:pt x="314" y="5"/>
                    </a:lnTo>
                    <a:lnTo>
                      <a:pt x="314" y="5"/>
                    </a:lnTo>
                    <a:lnTo>
                      <a:pt x="309" y="2"/>
                    </a:lnTo>
                    <a:lnTo>
                      <a:pt x="304" y="0"/>
                    </a:lnTo>
                    <a:lnTo>
                      <a:pt x="304" y="0"/>
                    </a:lnTo>
                    <a:lnTo>
                      <a:pt x="273" y="2"/>
                    </a:lnTo>
                    <a:lnTo>
                      <a:pt x="243" y="7"/>
                    </a:lnTo>
                    <a:lnTo>
                      <a:pt x="214" y="15"/>
                    </a:lnTo>
                    <a:lnTo>
                      <a:pt x="186" y="25"/>
                    </a:lnTo>
                    <a:lnTo>
                      <a:pt x="159" y="37"/>
                    </a:lnTo>
                    <a:lnTo>
                      <a:pt x="133" y="54"/>
                    </a:lnTo>
                    <a:lnTo>
                      <a:pt x="110" y="71"/>
                    </a:lnTo>
                    <a:lnTo>
                      <a:pt x="88" y="91"/>
                    </a:lnTo>
                    <a:lnTo>
                      <a:pt x="88" y="91"/>
                    </a:lnTo>
                    <a:lnTo>
                      <a:pt x="74" y="105"/>
                    </a:lnTo>
                    <a:lnTo>
                      <a:pt x="74" y="10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584526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1169054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75358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2338107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922633" algn="l" defTabSz="1169054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3507162" algn="l" defTabSz="1169054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4091686" algn="l" defTabSz="1169054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4676216" algn="l" defTabSz="1169054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endParaRPr lang="zh-CN" altLang="en-US" sz="1600" dirty="0">
                  <a:latin typeface="+mn-lt"/>
                  <a:ea typeface="+mn-ea"/>
                </a:endParaRPr>
              </a:p>
            </p:txBody>
          </p:sp>
          <p:sp>
            <p:nvSpPr>
              <p:cNvPr id="91" name="Freeform 58"/>
              <p:cNvSpPr>
                <a:spLocks/>
              </p:cNvSpPr>
              <p:nvPr/>
            </p:nvSpPr>
            <p:spPr bwMode="auto">
              <a:xfrm>
                <a:off x="15886113" y="3368675"/>
                <a:ext cx="144463" cy="150813"/>
              </a:xfrm>
              <a:custGeom>
                <a:avLst/>
                <a:gdLst/>
                <a:ahLst/>
                <a:cxnLst>
                  <a:cxn ang="0">
                    <a:pos x="47" y="50"/>
                  </a:cxn>
                  <a:cxn ang="0">
                    <a:pos x="47" y="50"/>
                  </a:cxn>
                  <a:cxn ang="0">
                    <a:pos x="40" y="57"/>
                  </a:cxn>
                  <a:cxn ang="0">
                    <a:pos x="40" y="57"/>
                  </a:cxn>
                  <a:cxn ang="0">
                    <a:pos x="30" y="69"/>
                  </a:cxn>
                  <a:cxn ang="0">
                    <a:pos x="22" y="82"/>
                  </a:cxn>
                  <a:cxn ang="0">
                    <a:pos x="15" y="96"/>
                  </a:cxn>
                  <a:cxn ang="0">
                    <a:pos x="8" y="111"/>
                  </a:cxn>
                  <a:cxn ang="0">
                    <a:pos x="5" y="126"/>
                  </a:cxn>
                  <a:cxn ang="0">
                    <a:pos x="1" y="141"/>
                  </a:cxn>
                  <a:cxn ang="0">
                    <a:pos x="0" y="156"/>
                  </a:cxn>
                  <a:cxn ang="0">
                    <a:pos x="0" y="173"/>
                  </a:cxn>
                  <a:cxn ang="0">
                    <a:pos x="0" y="173"/>
                  </a:cxn>
                  <a:cxn ang="0">
                    <a:pos x="0" y="178"/>
                  </a:cxn>
                  <a:cxn ang="0">
                    <a:pos x="3" y="183"/>
                  </a:cxn>
                  <a:cxn ang="0">
                    <a:pos x="8" y="187"/>
                  </a:cxn>
                  <a:cxn ang="0">
                    <a:pos x="15" y="189"/>
                  </a:cxn>
                  <a:cxn ang="0">
                    <a:pos x="57" y="187"/>
                  </a:cxn>
                  <a:cxn ang="0">
                    <a:pos x="57" y="187"/>
                  </a:cxn>
                  <a:cxn ang="0">
                    <a:pos x="62" y="185"/>
                  </a:cxn>
                  <a:cxn ang="0">
                    <a:pos x="67" y="182"/>
                  </a:cxn>
                  <a:cxn ang="0">
                    <a:pos x="67" y="182"/>
                  </a:cxn>
                  <a:cxn ang="0">
                    <a:pos x="71" y="177"/>
                  </a:cxn>
                  <a:cxn ang="0">
                    <a:pos x="72" y="170"/>
                  </a:cxn>
                  <a:cxn ang="0">
                    <a:pos x="72" y="170"/>
                  </a:cxn>
                  <a:cxn ang="0">
                    <a:pos x="72" y="153"/>
                  </a:cxn>
                  <a:cxn ang="0">
                    <a:pos x="77" y="136"/>
                  </a:cxn>
                  <a:cxn ang="0">
                    <a:pos x="86" y="119"/>
                  </a:cxn>
                  <a:cxn ang="0">
                    <a:pos x="96" y="104"/>
                  </a:cxn>
                  <a:cxn ang="0">
                    <a:pos x="96" y="104"/>
                  </a:cxn>
                  <a:cxn ang="0">
                    <a:pos x="99" y="101"/>
                  </a:cxn>
                  <a:cxn ang="0">
                    <a:pos x="99" y="101"/>
                  </a:cxn>
                  <a:cxn ang="0">
                    <a:pos x="113" y="89"/>
                  </a:cxn>
                  <a:cxn ang="0">
                    <a:pos x="130" y="81"/>
                  </a:cxn>
                  <a:cxn ang="0">
                    <a:pos x="146" y="74"/>
                  </a:cxn>
                  <a:cxn ang="0">
                    <a:pos x="165" y="72"/>
                  </a:cxn>
                  <a:cxn ang="0">
                    <a:pos x="165" y="72"/>
                  </a:cxn>
                  <a:cxn ang="0">
                    <a:pos x="172" y="70"/>
                  </a:cxn>
                  <a:cxn ang="0">
                    <a:pos x="177" y="67"/>
                  </a:cxn>
                  <a:cxn ang="0">
                    <a:pos x="177" y="67"/>
                  </a:cxn>
                  <a:cxn ang="0">
                    <a:pos x="180" y="62"/>
                  </a:cxn>
                  <a:cxn ang="0">
                    <a:pos x="182" y="55"/>
                  </a:cxn>
                  <a:cxn ang="0">
                    <a:pos x="182" y="15"/>
                  </a:cxn>
                  <a:cxn ang="0">
                    <a:pos x="182" y="15"/>
                  </a:cxn>
                  <a:cxn ang="0">
                    <a:pos x="180" y="8"/>
                  </a:cxn>
                  <a:cxn ang="0">
                    <a:pos x="177" y="3"/>
                  </a:cxn>
                  <a:cxn ang="0">
                    <a:pos x="177" y="3"/>
                  </a:cxn>
                  <a:cxn ang="0">
                    <a:pos x="172" y="0"/>
                  </a:cxn>
                  <a:cxn ang="0">
                    <a:pos x="165" y="0"/>
                  </a:cxn>
                  <a:cxn ang="0">
                    <a:pos x="165" y="0"/>
                  </a:cxn>
                  <a:cxn ang="0">
                    <a:pos x="148" y="0"/>
                  </a:cxn>
                  <a:cxn ang="0">
                    <a:pos x="133" y="3"/>
                  </a:cxn>
                  <a:cxn ang="0">
                    <a:pos x="116" y="6"/>
                  </a:cxn>
                  <a:cxn ang="0">
                    <a:pos x="101" y="13"/>
                  </a:cxn>
                  <a:cxn ang="0">
                    <a:pos x="87" y="20"/>
                  </a:cxn>
                  <a:cxn ang="0">
                    <a:pos x="72" y="28"/>
                  </a:cxn>
                  <a:cxn ang="0">
                    <a:pos x="59" y="38"/>
                  </a:cxn>
                  <a:cxn ang="0">
                    <a:pos x="47" y="50"/>
                  </a:cxn>
                  <a:cxn ang="0">
                    <a:pos x="47" y="50"/>
                  </a:cxn>
                </a:cxnLst>
                <a:rect l="0" t="0" r="r" b="b"/>
                <a:pathLst>
                  <a:path w="182" h="189">
                    <a:moveTo>
                      <a:pt x="47" y="50"/>
                    </a:moveTo>
                    <a:lnTo>
                      <a:pt x="47" y="50"/>
                    </a:lnTo>
                    <a:lnTo>
                      <a:pt x="40" y="57"/>
                    </a:lnTo>
                    <a:lnTo>
                      <a:pt x="40" y="57"/>
                    </a:lnTo>
                    <a:lnTo>
                      <a:pt x="30" y="69"/>
                    </a:lnTo>
                    <a:lnTo>
                      <a:pt x="22" y="82"/>
                    </a:lnTo>
                    <a:lnTo>
                      <a:pt x="15" y="96"/>
                    </a:lnTo>
                    <a:lnTo>
                      <a:pt x="8" y="111"/>
                    </a:lnTo>
                    <a:lnTo>
                      <a:pt x="5" y="126"/>
                    </a:lnTo>
                    <a:lnTo>
                      <a:pt x="1" y="141"/>
                    </a:lnTo>
                    <a:lnTo>
                      <a:pt x="0" y="156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0" y="178"/>
                    </a:lnTo>
                    <a:lnTo>
                      <a:pt x="3" y="183"/>
                    </a:lnTo>
                    <a:lnTo>
                      <a:pt x="8" y="187"/>
                    </a:lnTo>
                    <a:lnTo>
                      <a:pt x="15" y="189"/>
                    </a:lnTo>
                    <a:lnTo>
                      <a:pt x="57" y="187"/>
                    </a:lnTo>
                    <a:lnTo>
                      <a:pt x="57" y="187"/>
                    </a:lnTo>
                    <a:lnTo>
                      <a:pt x="62" y="185"/>
                    </a:lnTo>
                    <a:lnTo>
                      <a:pt x="67" y="182"/>
                    </a:lnTo>
                    <a:lnTo>
                      <a:pt x="67" y="182"/>
                    </a:lnTo>
                    <a:lnTo>
                      <a:pt x="71" y="177"/>
                    </a:lnTo>
                    <a:lnTo>
                      <a:pt x="72" y="170"/>
                    </a:lnTo>
                    <a:lnTo>
                      <a:pt x="72" y="170"/>
                    </a:lnTo>
                    <a:lnTo>
                      <a:pt x="72" y="153"/>
                    </a:lnTo>
                    <a:lnTo>
                      <a:pt x="77" y="136"/>
                    </a:lnTo>
                    <a:lnTo>
                      <a:pt x="86" y="119"/>
                    </a:lnTo>
                    <a:lnTo>
                      <a:pt x="96" y="104"/>
                    </a:lnTo>
                    <a:lnTo>
                      <a:pt x="96" y="104"/>
                    </a:lnTo>
                    <a:lnTo>
                      <a:pt x="99" y="101"/>
                    </a:lnTo>
                    <a:lnTo>
                      <a:pt x="99" y="101"/>
                    </a:lnTo>
                    <a:lnTo>
                      <a:pt x="113" y="89"/>
                    </a:lnTo>
                    <a:lnTo>
                      <a:pt x="130" y="81"/>
                    </a:lnTo>
                    <a:lnTo>
                      <a:pt x="146" y="74"/>
                    </a:lnTo>
                    <a:lnTo>
                      <a:pt x="165" y="72"/>
                    </a:lnTo>
                    <a:lnTo>
                      <a:pt x="165" y="72"/>
                    </a:lnTo>
                    <a:lnTo>
                      <a:pt x="172" y="70"/>
                    </a:lnTo>
                    <a:lnTo>
                      <a:pt x="177" y="67"/>
                    </a:lnTo>
                    <a:lnTo>
                      <a:pt x="177" y="67"/>
                    </a:lnTo>
                    <a:lnTo>
                      <a:pt x="180" y="62"/>
                    </a:lnTo>
                    <a:lnTo>
                      <a:pt x="182" y="55"/>
                    </a:lnTo>
                    <a:lnTo>
                      <a:pt x="182" y="15"/>
                    </a:lnTo>
                    <a:lnTo>
                      <a:pt x="182" y="15"/>
                    </a:lnTo>
                    <a:lnTo>
                      <a:pt x="180" y="8"/>
                    </a:lnTo>
                    <a:lnTo>
                      <a:pt x="177" y="3"/>
                    </a:lnTo>
                    <a:lnTo>
                      <a:pt x="177" y="3"/>
                    </a:lnTo>
                    <a:lnTo>
                      <a:pt x="172" y="0"/>
                    </a:lnTo>
                    <a:lnTo>
                      <a:pt x="165" y="0"/>
                    </a:lnTo>
                    <a:lnTo>
                      <a:pt x="165" y="0"/>
                    </a:lnTo>
                    <a:lnTo>
                      <a:pt x="148" y="0"/>
                    </a:lnTo>
                    <a:lnTo>
                      <a:pt x="133" y="3"/>
                    </a:lnTo>
                    <a:lnTo>
                      <a:pt x="116" y="6"/>
                    </a:lnTo>
                    <a:lnTo>
                      <a:pt x="101" y="13"/>
                    </a:lnTo>
                    <a:lnTo>
                      <a:pt x="87" y="20"/>
                    </a:lnTo>
                    <a:lnTo>
                      <a:pt x="72" y="28"/>
                    </a:lnTo>
                    <a:lnTo>
                      <a:pt x="59" y="38"/>
                    </a:lnTo>
                    <a:lnTo>
                      <a:pt x="47" y="50"/>
                    </a:lnTo>
                    <a:lnTo>
                      <a:pt x="47" y="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584526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1169054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75358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2338107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922633" algn="l" defTabSz="1169054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3507162" algn="l" defTabSz="1169054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4091686" algn="l" defTabSz="1169054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4676216" algn="l" defTabSz="1169054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endParaRPr lang="zh-CN" altLang="en-US" sz="1600" dirty="0">
                  <a:latin typeface="+mn-lt"/>
                  <a:ea typeface="+mn-ea"/>
                </a:endParaRPr>
              </a:p>
            </p:txBody>
          </p:sp>
          <p:sp>
            <p:nvSpPr>
              <p:cNvPr id="92" name="Freeform 59"/>
              <p:cNvSpPr>
                <a:spLocks/>
              </p:cNvSpPr>
              <p:nvPr/>
            </p:nvSpPr>
            <p:spPr bwMode="auto">
              <a:xfrm>
                <a:off x="16213138" y="3268663"/>
                <a:ext cx="252413" cy="261938"/>
              </a:xfrm>
              <a:custGeom>
                <a:avLst/>
                <a:gdLst/>
                <a:ahLst/>
                <a:cxnLst>
                  <a:cxn ang="0">
                    <a:pos x="302" y="329"/>
                  </a:cxn>
                  <a:cxn ang="0">
                    <a:pos x="309" y="327"/>
                  </a:cxn>
                  <a:cxn ang="0">
                    <a:pos x="317" y="319"/>
                  </a:cxn>
                  <a:cxn ang="0">
                    <a:pos x="319" y="312"/>
                  </a:cxn>
                  <a:cxn ang="0">
                    <a:pos x="314" y="256"/>
                  </a:cxn>
                  <a:cxn ang="0">
                    <a:pos x="300" y="202"/>
                  </a:cxn>
                  <a:cxn ang="0">
                    <a:pos x="277" y="152"/>
                  </a:cxn>
                  <a:cxn ang="0">
                    <a:pos x="243" y="105"/>
                  </a:cxn>
                  <a:cxn ang="0">
                    <a:pos x="231" y="91"/>
                  </a:cxn>
                  <a:cxn ang="0">
                    <a:pos x="209" y="71"/>
                  </a:cxn>
                  <a:cxn ang="0">
                    <a:pos x="159" y="37"/>
                  </a:cxn>
                  <a:cxn ang="0">
                    <a:pos x="105" y="15"/>
                  </a:cxn>
                  <a:cxn ang="0">
                    <a:pos x="46" y="2"/>
                  </a:cxn>
                  <a:cxn ang="0">
                    <a:pos x="15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0" y="57"/>
                  </a:cxn>
                  <a:cxn ang="0">
                    <a:pos x="0" y="62"/>
                  </a:cxn>
                  <a:cxn ang="0">
                    <a:pos x="4" y="68"/>
                  </a:cxn>
                  <a:cxn ang="0">
                    <a:pos x="15" y="73"/>
                  </a:cxn>
                  <a:cxn ang="0">
                    <a:pos x="39" y="74"/>
                  </a:cxn>
                  <a:cxn ang="0">
                    <a:pos x="83" y="84"/>
                  </a:cxn>
                  <a:cxn ang="0">
                    <a:pos x="125" y="101"/>
                  </a:cxn>
                  <a:cxn ang="0">
                    <a:pos x="162" y="127"/>
                  </a:cxn>
                  <a:cxn ang="0">
                    <a:pos x="179" y="143"/>
                  </a:cxn>
                  <a:cxn ang="0">
                    <a:pos x="189" y="154"/>
                  </a:cxn>
                  <a:cxn ang="0">
                    <a:pos x="214" y="189"/>
                  </a:cxn>
                  <a:cxn ang="0">
                    <a:pos x="231" y="226"/>
                  </a:cxn>
                  <a:cxn ang="0">
                    <a:pos x="243" y="268"/>
                  </a:cxn>
                  <a:cxn ang="0">
                    <a:pos x="245" y="312"/>
                  </a:cxn>
                  <a:cxn ang="0">
                    <a:pos x="247" y="317"/>
                  </a:cxn>
                  <a:cxn ang="0">
                    <a:pos x="250" y="322"/>
                  </a:cxn>
                  <a:cxn ang="0">
                    <a:pos x="262" y="327"/>
                  </a:cxn>
                </a:cxnLst>
                <a:rect l="0" t="0" r="r" b="b"/>
                <a:pathLst>
                  <a:path w="319" h="329">
                    <a:moveTo>
                      <a:pt x="262" y="327"/>
                    </a:moveTo>
                    <a:lnTo>
                      <a:pt x="302" y="329"/>
                    </a:lnTo>
                    <a:lnTo>
                      <a:pt x="302" y="329"/>
                    </a:lnTo>
                    <a:lnTo>
                      <a:pt x="309" y="327"/>
                    </a:lnTo>
                    <a:lnTo>
                      <a:pt x="314" y="324"/>
                    </a:lnTo>
                    <a:lnTo>
                      <a:pt x="317" y="319"/>
                    </a:lnTo>
                    <a:lnTo>
                      <a:pt x="319" y="312"/>
                    </a:lnTo>
                    <a:lnTo>
                      <a:pt x="319" y="312"/>
                    </a:lnTo>
                    <a:lnTo>
                      <a:pt x="317" y="285"/>
                    </a:lnTo>
                    <a:lnTo>
                      <a:pt x="314" y="256"/>
                    </a:lnTo>
                    <a:lnTo>
                      <a:pt x="309" y="229"/>
                    </a:lnTo>
                    <a:lnTo>
                      <a:pt x="300" y="202"/>
                    </a:lnTo>
                    <a:lnTo>
                      <a:pt x="290" y="175"/>
                    </a:lnTo>
                    <a:lnTo>
                      <a:pt x="277" y="152"/>
                    </a:lnTo>
                    <a:lnTo>
                      <a:pt x="262" y="128"/>
                    </a:lnTo>
                    <a:lnTo>
                      <a:pt x="243" y="105"/>
                    </a:lnTo>
                    <a:lnTo>
                      <a:pt x="243" y="105"/>
                    </a:lnTo>
                    <a:lnTo>
                      <a:pt x="231" y="91"/>
                    </a:lnTo>
                    <a:lnTo>
                      <a:pt x="231" y="91"/>
                    </a:lnTo>
                    <a:lnTo>
                      <a:pt x="209" y="71"/>
                    </a:lnTo>
                    <a:lnTo>
                      <a:pt x="186" y="54"/>
                    </a:lnTo>
                    <a:lnTo>
                      <a:pt x="159" y="37"/>
                    </a:lnTo>
                    <a:lnTo>
                      <a:pt x="133" y="25"/>
                    </a:lnTo>
                    <a:lnTo>
                      <a:pt x="105" y="15"/>
                    </a:lnTo>
                    <a:lnTo>
                      <a:pt x="76" y="7"/>
                    </a:lnTo>
                    <a:lnTo>
                      <a:pt x="46" y="2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0" y="2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0" y="10"/>
                    </a:lnTo>
                    <a:lnTo>
                      <a:pt x="0" y="17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0" y="62"/>
                    </a:lnTo>
                    <a:lnTo>
                      <a:pt x="4" y="68"/>
                    </a:lnTo>
                    <a:lnTo>
                      <a:pt x="4" y="68"/>
                    </a:lnTo>
                    <a:lnTo>
                      <a:pt x="9" y="73"/>
                    </a:lnTo>
                    <a:lnTo>
                      <a:pt x="15" y="73"/>
                    </a:lnTo>
                    <a:lnTo>
                      <a:pt x="15" y="73"/>
                    </a:lnTo>
                    <a:lnTo>
                      <a:pt x="39" y="74"/>
                    </a:lnTo>
                    <a:lnTo>
                      <a:pt x="61" y="78"/>
                    </a:lnTo>
                    <a:lnTo>
                      <a:pt x="83" y="84"/>
                    </a:lnTo>
                    <a:lnTo>
                      <a:pt x="105" y="91"/>
                    </a:lnTo>
                    <a:lnTo>
                      <a:pt x="125" y="101"/>
                    </a:lnTo>
                    <a:lnTo>
                      <a:pt x="144" y="113"/>
                    </a:lnTo>
                    <a:lnTo>
                      <a:pt x="162" y="127"/>
                    </a:lnTo>
                    <a:lnTo>
                      <a:pt x="179" y="143"/>
                    </a:lnTo>
                    <a:lnTo>
                      <a:pt x="179" y="143"/>
                    </a:lnTo>
                    <a:lnTo>
                      <a:pt x="189" y="154"/>
                    </a:lnTo>
                    <a:lnTo>
                      <a:pt x="189" y="154"/>
                    </a:lnTo>
                    <a:lnTo>
                      <a:pt x="203" y="170"/>
                    </a:lnTo>
                    <a:lnTo>
                      <a:pt x="214" y="189"/>
                    </a:lnTo>
                    <a:lnTo>
                      <a:pt x="225" y="208"/>
                    </a:lnTo>
                    <a:lnTo>
                      <a:pt x="231" y="226"/>
                    </a:lnTo>
                    <a:lnTo>
                      <a:pt x="238" y="248"/>
                    </a:lnTo>
                    <a:lnTo>
                      <a:pt x="243" y="268"/>
                    </a:lnTo>
                    <a:lnTo>
                      <a:pt x="245" y="290"/>
                    </a:lnTo>
                    <a:lnTo>
                      <a:pt x="245" y="312"/>
                    </a:lnTo>
                    <a:lnTo>
                      <a:pt x="245" y="312"/>
                    </a:lnTo>
                    <a:lnTo>
                      <a:pt x="247" y="317"/>
                    </a:lnTo>
                    <a:lnTo>
                      <a:pt x="250" y="322"/>
                    </a:lnTo>
                    <a:lnTo>
                      <a:pt x="250" y="322"/>
                    </a:lnTo>
                    <a:lnTo>
                      <a:pt x="255" y="326"/>
                    </a:lnTo>
                    <a:lnTo>
                      <a:pt x="262" y="327"/>
                    </a:lnTo>
                    <a:lnTo>
                      <a:pt x="262" y="32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584526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1169054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75358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2338107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922633" algn="l" defTabSz="1169054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3507162" algn="l" defTabSz="1169054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4091686" algn="l" defTabSz="1169054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4676216" algn="l" defTabSz="1169054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endParaRPr lang="zh-CN" altLang="en-US" sz="1600" dirty="0">
                  <a:latin typeface="+mn-lt"/>
                  <a:ea typeface="+mn-ea"/>
                </a:endParaRPr>
              </a:p>
            </p:txBody>
          </p:sp>
          <p:sp>
            <p:nvSpPr>
              <p:cNvPr id="93" name="Freeform 60"/>
              <p:cNvSpPr>
                <a:spLocks/>
              </p:cNvSpPr>
              <p:nvPr/>
            </p:nvSpPr>
            <p:spPr bwMode="auto">
              <a:xfrm>
                <a:off x="16221075" y="3368675"/>
                <a:ext cx="144463" cy="150813"/>
              </a:xfrm>
              <a:custGeom>
                <a:avLst/>
                <a:gdLst/>
                <a:ahLst/>
                <a:cxnLst>
                  <a:cxn ang="0">
                    <a:pos x="135" y="50"/>
                  </a:cxn>
                  <a:cxn ang="0">
                    <a:pos x="135" y="50"/>
                  </a:cxn>
                  <a:cxn ang="0">
                    <a:pos x="122" y="38"/>
                  </a:cxn>
                  <a:cxn ang="0">
                    <a:pos x="110" y="28"/>
                  </a:cxn>
                  <a:cxn ang="0">
                    <a:pos x="95" y="20"/>
                  </a:cxn>
                  <a:cxn ang="0">
                    <a:pos x="81" y="13"/>
                  </a:cxn>
                  <a:cxn ang="0">
                    <a:pos x="64" y="6"/>
                  </a:cxn>
                  <a:cxn ang="0">
                    <a:pos x="49" y="3"/>
                  </a:cxn>
                  <a:cxn ang="0">
                    <a:pos x="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2" y="8"/>
                  </a:cxn>
                  <a:cxn ang="0">
                    <a:pos x="0" y="15"/>
                  </a:cxn>
                  <a:cxn ang="0">
                    <a:pos x="0" y="55"/>
                  </a:cxn>
                  <a:cxn ang="0">
                    <a:pos x="0" y="55"/>
                  </a:cxn>
                  <a:cxn ang="0">
                    <a:pos x="2" y="62"/>
                  </a:cxn>
                  <a:cxn ang="0">
                    <a:pos x="5" y="67"/>
                  </a:cxn>
                  <a:cxn ang="0">
                    <a:pos x="5" y="67"/>
                  </a:cxn>
                  <a:cxn ang="0">
                    <a:pos x="10" y="70"/>
                  </a:cxn>
                  <a:cxn ang="0">
                    <a:pos x="16" y="72"/>
                  </a:cxn>
                  <a:cxn ang="0">
                    <a:pos x="16" y="72"/>
                  </a:cxn>
                  <a:cxn ang="0">
                    <a:pos x="34" y="74"/>
                  </a:cxn>
                  <a:cxn ang="0">
                    <a:pos x="53" y="81"/>
                  </a:cxn>
                  <a:cxn ang="0">
                    <a:pos x="68" y="89"/>
                  </a:cxn>
                  <a:cxn ang="0">
                    <a:pos x="83" y="101"/>
                  </a:cxn>
                  <a:cxn ang="0">
                    <a:pos x="83" y="101"/>
                  </a:cxn>
                  <a:cxn ang="0">
                    <a:pos x="86" y="104"/>
                  </a:cxn>
                  <a:cxn ang="0">
                    <a:pos x="86" y="104"/>
                  </a:cxn>
                  <a:cxn ang="0">
                    <a:pos x="97" y="119"/>
                  </a:cxn>
                  <a:cxn ang="0">
                    <a:pos x="105" y="136"/>
                  </a:cxn>
                  <a:cxn ang="0">
                    <a:pos x="108" y="153"/>
                  </a:cxn>
                  <a:cxn ang="0">
                    <a:pos x="110" y="170"/>
                  </a:cxn>
                  <a:cxn ang="0">
                    <a:pos x="110" y="170"/>
                  </a:cxn>
                  <a:cxn ang="0">
                    <a:pos x="112" y="177"/>
                  </a:cxn>
                  <a:cxn ang="0">
                    <a:pos x="113" y="182"/>
                  </a:cxn>
                  <a:cxn ang="0">
                    <a:pos x="113" y="182"/>
                  </a:cxn>
                  <a:cxn ang="0">
                    <a:pos x="118" y="185"/>
                  </a:cxn>
                  <a:cxn ang="0">
                    <a:pos x="125" y="187"/>
                  </a:cxn>
                  <a:cxn ang="0">
                    <a:pos x="167" y="189"/>
                  </a:cxn>
                  <a:cxn ang="0">
                    <a:pos x="167" y="189"/>
                  </a:cxn>
                  <a:cxn ang="0">
                    <a:pos x="172" y="187"/>
                  </a:cxn>
                  <a:cxn ang="0">
                    <a:pos x="177" y="183"/>
                  </a:cxn>
                  <a:cxn ang="0">
                    <a:pos x="181" y="178"/>
                  </a:cxn>
                  <a:cxn ang="0">
                    <a:pos x="183" y="173"/>
                  </a:cxn>
                  <a:cxn ang="0">
                    <a:pos x="183" y="173"/>
                  </a:cxn>
                  <a:cxn ang="0">
                    <a:pos x="183" y="156"/>
                  </a:cxn>
                  <a:cxn ang="0">
                    <a:pos x="181" y="141"/>
                  </a:cxn>
                  <a:cxn ang="0">
                    <a:pos x="177" y="126"/>
                  </a:cxn>
                  <a:cxn ang="0">
                    <a:pos x="172" y="111"/>
                  </a:cxn>
                  <a:cxn ang="0">
                    <a:pos x="167" y="96"/>
                  </a:cxn>
                  <a:cxn ang="0">
                    <a:pos x="161" y="82"/>
                  </a:cxn>
                  <a:cxn ang="0">
                    <a:pos x="152" y="69"/>
                  </a:cxn>
                  <a:cxn ang="0">
                    <a:pos x="142" y="57"/>
                  </a:cxn>
                  <a:cxn ang="0">
                    <a:pos x="142" y="57"/>
                  </a:cxn>
                  <a:cxn ang="0">
                    <a:pos x="135" y="50"/>
                  </a:cxn>
                  <a:cxn ang="0">
                    <a:pos x="135" y="50"/>
                  </a:cxn>
                </a:cxnLst>
                <a:rect l="0" t="0" r="r" b="b"/>
                <a:pathLst>
                  <a:path w="183" h="189">
                    <a:moveTo>
                      <a:pt x="135" y="50"/>
                    </a:moveTo>
                    <a:lnTo>
                      <a:pt x="135" y="50"/>
                    </a:lnTo>
                    <a:lnTo>
                      <a:pt x="122" y="38"/>
                    </a:lnTo>
                    <a:lnTo>
                      <a:pt x="110" y="28"/>
                    </a:lnTo>
                    <a:lnTo>
                      <a:pt x="95" y="20"/>
                    </a:lnTo>
                    <a:lnTo>
                      <a:pt x="81" y="13"/>
                    </a:lnTo>
                    <a:lnTo>
                      <a:pt x="64" y="6"/>
                    </a:lnTo>
                    <a:lnTo>
                      <a:pt x="49" y="3"/>
                    </a:lnTo>
                    <a:lnTo>
                      <a:pt x="32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2" y="8"/>
                    </a:lnTo>
                    <a:lnTo>
                      <a:pt x="0" y="15"/>
                    </a:lnTo>
                    <a:lnTo>
                      <a:pt x="0" y="55"/>
                    </a:lnTo>
                    <a:lnTo>
                      <a:pt x="0" y="55"/>
                    </a:lnTo>
                    <a:lnTo>
                      <a:pt x="2" y="62"/>
                    </a:lnTo>
                    <a:lnTo>
                      <a:pt x="5" y="67"/>
                    </a:lnTo>
                    <a:lnTo>
                      <a:pt x="5" y="67"/>
                    </a:lnTo>
                    <a:lnTo>
                      <a:pt x="10" y="70"/>
                    </a:lnTo>
                    <a:lnTo>
                      <a:pt x="16" y="72"/>
                    </a:lnTo>
                    <a:lnTo>
                      <a:pt x="16" y="72"/>
                    </a:lnTo>
                    <a:lnTo>
                      <a:pt x="34" y="74"/>
                    </a:lnTo>
                    <a:lnTo>
                      <a:pt x="53" y="81"/>
                    </a:lnTo>
                    <a:lnTo>
                      <a:pt x="68" y="89"/>
                    </a:lnTo>
                    <a:lnTo>
                      <a:pt x="83" y="101"/>
                    </a:lnTo>
                    <a:lnTo>
                      <a:pt x="83" y="101"/>
                    </a:lnTo>
                    <a:lnTo>
                      <a:pt x="86" y="104"/>
                    </a:lnTo>
                    <a:lnTo>
                      <a:pt x="86" y="104"/>
                    </a:lnTo>
                    <a:lnTo>
                      <a:pt x="97" y="119"/>
                    </a:lnTo>
                    <a:lnTo>
                      <a:pt x="105" y="136"/>
                    </a:lnTo>
                    <a:lnTo>
                      <a:pt x="108" y="153"/>
                    </a:lnTo>
                    <a:lnTo>
                      <a:pt x="110" y="170"/>
                    </a:lnTo>
                    <a:lnTo>
                      <a:pt x="110" y="170"/>
                    </a:lnTo>
                    <a:lnTo>
                      <a:pt x="112" y="177"/>
                    </a:lnTo>
                    <a:lnTo>
                      <a:pt x="113" y="182"/>
                    </a:lnTo>
                    <a:lnTo>
                      <a:pt x="113" y="182"/>
                    </a:lnTo>
                    <a:lnTo>
                      <a:pt x="118" y="185"/>
                    </a:lnTo>
                    <a:lnTo>
                      <a:pt x="125" y="187"/>
                    </a:lnTo>
                    <a:lnTo>
                      <a:pt x="167" y="189"/>
                    </a:lnTo>
                    <a:lnTo>
                      <a:pt x="167" y="189"/>
                    </a:lnTo>
                    <a:lnTo>
                      <a:pt x="172" y="187"/>
                    </a:lnTo>
                    <a:lnTo>
                      <a:pt x="177" y="183"/>
                    </a:lnTo>
                    <a:lnTo>
                      <a:pt x="181" y="178"/>
                    </a:lnTo>
                    <a:lnTo>
                      <a:pt x="183" y="173"/>
                    </a:lnTo>
                    <a:lnTo>
                      <a:pt x="183" y="173"/>
                    </a:lnTo>
                    <a:lnTo>
                      <a:pt x="183" y="156"/>
                    </a:lnTo>
                    <a:lnTo>
                      <a:pt x="181" y="141"/>
                    </a:lnTo>
                    <a:lnTo>
                      <a:pt x="177" y="126"/>
                    </a:lnTo>
                    <a:lnTo>
                      <a:pt x="172" y="111"/>
                    </a:lnTo>
                    <a:lnTo>
                      <a:pt x="167" y="96"/>
                    </a:lnTo>
                    <a:lnTo>
                      <a:pt x="161" y="82"/>
                    </a:lnTo>
                    <a:lnTo>
                      <a:pt x="152" y="69"/>
                    </a:lnTo>
                    <a:lnTo>
                      <a:pt x="142" y="57"/>
                    </a:lnTo>
                    <a:lnTo>
                      <a:pt x="142" y="57"/>
                    </a:lnTo>
                    <a:lnTo>
                      <a:pt x="135" y="50"/>
                    </a:lnTo>
                    <a:lnTo>
                      <a:pt x="135" y="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584526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1169054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75358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2338107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922633" algn="l" defTabSz="1169054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3507162" algn="l" defTabSz="1169054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4091686" algn="l" defTabSz="1169054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4676216" algn="l" defTabSz="1169054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endParaRPr lang="zh-CN" altLang="en-US" sz="1600" dirty="0">
                  <a:latin typeface="+mn-lt"/>
                  <a:ea typeface="+mn-ea"/>
                </a:endParaRPr>
              </a:p>
            </p:txBody>
          </p:sp>
          <p:sp>
            <p:nvSpPr>
              <p:cNvPr id="94" name="Freeform 61"/>
              <p:cNvSpPr>
                <a:spLocks noEditPoints="1"/>
              </p:cNvSpPr>
              <p:nvPr/>
            </p:nvSpPr>
            <p:spPr bwMode="auto">
              <a:xfrm>
                <a:off x="15730538" y="3460750"/>
                <a:ext cx="765175" cy="931863"/>
              </a:xfrm>
              <a:custGeom>
                <a:avLst/>
                <a:gdLst/>
                <a:ahLst/>
                <a:cxnLst>
                  <a:cxn ang="0">
                    <a:pos x="157" y="1174"/>
                  </a:cxn>
                  <a:cxn ang="0">
                    <a:pos x="963" y="1174"/>
                  </a:cxn>
                  <a:cxn ang="0">
                    <a:pos x="842" y="1026"/>
                  </a:cxn>
                  <a:cxn ang="0">
                    <a:pos x="579" y="248"/>
                  </a:cxn>
                  <a:cxn ang="0">
                    <a:pos x="590" y="238"/>
                  </a:cxn>
                  <a:cxn ang="0">
                    <a:pos x="611" y="215"/>
                  </a:cxn>
                  <a:cxn ang="0">
                    <a:pos x="626" y="186"/>
                  </a:cxn>
                  <a:cxn ang="0">
                    <a:pos x="634" y="154"/>
                  </a:cxn>
                  <a:cxn ang="0">
                    <a:pos x="634" y="137"/>
                  </a:cxn>
                  <a:cxn ang="0">
                    <a:pos x="633" y="110"/>
                  </a:cxn>
                  <a:cxn ang="0">
                    <a:pos x="624" y="85"/>
                  </a:cxn>
                  <a:cxn ang="0">
                    <a:pos x="611" y="61"/>
                  </a:cxn>
                  <a:cxn ang="0">
                    <a:pos x="594" y="41"/>
                  </a:cxn>
                  <a:cxn ang="0">
                    <a:pos x="573" y="24"/>
                  </a:cxn>
                  <a:cxn ang="0">
                    <a:pos x="552" y="10"/>
                  </a:cxn>
                  <a:cxn ang="0">
                    <a:pos x="525" y="4"/>
                  </a:cxn>
                  <a:cxn ang="0">
                    <a:pos x="498" y="0"/>
                  </a:cxn>
                  <a:cxn ang="0">
                    <a:pos x="484" y="0"/>
                  </a:cxn>
                  <a:cxn ang="0">
                    <a:pos x="457" y="7"/>
                  </a:cxn>
                  <a:cxn ang="0">
                    <a:pos x="432" y="17"/>
                  </a:cxn>
                  <a:cxn ang="0">
                    <a:pos x="410" y="31"/>
                  </a:cxn>
                  <a:cxn ang="0">
                    <a:pos x="391" y="49"/>
                  </a:cxn>
                  <a:cxn ang="0">
                    <a:pos x="376" y="71"/>
                  </a:cxn>
                  <a:cxn ang="0">
                    <a:pos x="366" y="96"/>
                  </a:cxn>
                  <a:cxn ang="0">
                    <a:pos x="361" y="123"/>
                  </a:cxn>
                  <a:cxn ang="0">
                    <a:pos x="359" y="137"/>
                  </a:cxn>
                  <a:cxn ang="0">
                    <a:pos x="364" y="169"/>
                  </a:cxn>
                  <a:cxn ang="0">
                    <a:pos x="374" y="198"/>
                  </a:cxn>
                  <a:cxn ang="0">
                    <a:pos x="391" y="223"/>
                  </a:cxn>
                  <a:cxn ang="0">
                    <a:pos x="412" y="245"/>
                  </a:cxn>
                  <a:cxn ang="0">
                    <a:pos x="121" y="1026"/>
                  </a:cxn>
                  <a:cxn ang="0">
                    <a:pos x="0" y="1174"/>
                  </a:cxn>
                  <a:cxn ang="0">
                    <a:pos x="415" y="977"/>
                  </a:cxn>
                  <a:cxn ang="0">
                    <a:pos x="698" y="1026"/>
                  </a:cxn>
                  <a:cxn ang="0">
                    <a:pos x="442" y="478"/>
                  </a:cxn>
                  <a:cxn ang="0">
                    <a:pos x="410" y="597"/>
                  </a:cxn>
                  <a:cxn ang="0">
                    <a:pos x="467" y="387"/>
                  </a:cxn>
                  <a:cxn ang="0">
                    <a:pos x="533" y="429"/>
                  </a:cxn>
                  <a:cxn ang="0">
                    <a:pos x="582" y="604"/>
                  </a:cxn>
                  <a:cxn ang="0">
                    <a:pos x="450" y="678"/>
                  </a:cxn>
                  <a:cxn ang="0">
                    <a:pos x="369" y="743"/>
                  </a:cxn>
                  <a:cxn ang="0">
                    <a:pos x="324" y="910"/>
                  </a:cxn>
                </a:cxnLst>
                <a:rect l="0" t="0" r="r" b="b"/>
                <a:pathLst>
                  <a:path w="963" h="1174">
                    <a:moveTo>
                      <a:pt x="0" y="1174"/>
                    </a:moveTo>
                    <a:lnTo>
                      <a:pt x="157" y="1174"/>
                    </a:lnTo>
                    <a:lnTo>
                      <a:pt x="833" y="1174"/>
                    </a:lnTo>
                    <a:lnTo>
                      <a:pt x="963" y="1174"/>
                    </a:lnTo>
                    <a:lnTo>
                      <a:pt x="918" y="1120"/>
                    </a:lnTo>
                    <a:lnTo>
                      <a:pt x="842" y="1026"/>
                    </a:lnTo>
                    <a:lnTo>
                      <a:pt x="793" y="1026"/>
                    </a:lnTo>
                    <a:lnTo>
                      <a:pt x="579" y="248"/>
                    </a:lnTo>
                    <a:lnTo>
                      <a:pt x="579" y="248"/>
                    </a:lnTo>
                    <a:lnTo>
                      <a:pt x="590" y="238"/>
                    </a:lnTo>
                    <a:lnTo>
                      <a:pt x="602" y="226"/>
                    </a:lnTo>
                    <a:lnTo>
                      <a:pt x="611" y="215"/>
                    </a:lnTo>
                    <a:lnTo>
                      <a:pt x="619" y="201"/>
                    </a:lnTo>
                    <a:lnTo>
                      <a:pt x="626" y="186"/>
                    </a:lnTo>
                    <a:lnTo>
                      <a:pt x="631" y="171"/>
                    </a:lnTo>
                    <a:lnTo>
                      <a:pt x="634" y="154"/>
                    </a:lnTo>
                    <a:lnTo>
                      <a:pt x="634" y="137"/>
                    </a:lnTo>
                    <a:lnTo>
                      <a:pt x="634" y="137"/>
                    </a:lnTo>
                    <a:lnTo>
                      <a:pt x="634" y="123"/>
                    </a:lnTo>
                    <a:lnTo>
                      <a:pt x="633" y="110"/>
                    </a:lnTo>
                    <a:lnTo>
                      <a:pt x="629" y="96"/>
                    </a:lnTo>
                    <a:lnTo>
                      <a:pt x="624" y="85"/>
                    </a:lnTo>
                    <a:lnTo>
                      <a:pt x="617" y="71"/>
                    </a:lnTo>
                    <a:lnTo>
                      <a:pt x="611" y="61"/>
                    </a:lnTo>
                    <a:lnTo>
                      <a:pt x="604" y="49"/>
                    </a:lnTo>
                    <a:lnTo>
                      <a:pt x="594" y="41"/>
                    </a:lnTo>
                    <a:lnTo>
                      <a:pt x="585" y="31"/>
                    </a:lnTo>
                    <a:lnTo>
                      <a:pt x="573" y="24"/>
                    </a:lnTo>
                    <a:lnTo>
                      <a:pt x="563" y="17"/>
                    </a:lnTo>
                    <a:lnTo>
                      <a:pt x="552" y="10"/>
                    </a:lnTo>
                    <a:lnTo>
                      <a:pt x="538" y="7"/>
                    </a:lnTo>
                    <a:lnTo>
                      <a:pt x="525" y="4"/>
                    </a:lnTo>
                    <a:lnTo>
                      <a:pt x="511" y="0"/>
                    </a:lnTo>
                    <a:lnTo>
                      <a:pt x="498" y="0"/>
                    </a:lnTo>
                    <a:lnTo>
                      <a:pt x="498" y="0"/>
                    </a:lnTo>
                    <a:lnTo>
                      <a:pt x="484" y="0"/>
                    </a:lnTo>
                    <a:lnTo>
                      <a:pt x="469" y="4"/>
                    </a:lnTo>
                    <a:lnTo>
                      <a:pt x="457" y="7"/>
                    </a:lnTo>
                    <a:lnTo>
                      <a:pt x="444" y="10"/>
                    </a:lnTo>
                    <a:lnTo>
                      <a:pt x="432" y="17"/>
                    </a:lnTo>
                    <a:lnTo>
                      <a:pt x="420" y="24"/>
                    </a:lnTo>
                    <a:lnTo>
                      <a:pt x="410" y="31"/>
                    </a:lnTo>
                    <a:lnTo>
                      <a:pt x="400" y="41"/>
                    </a:lnTo>
                    <a:lnTo>
                      <a:pt x="391" y="49"/>
                    </a:lnTo>
                    <a:lnTo>
                      <a:pt x="383" y="61"/>
                    </a:lnTo>
                    <a:lnTo>
                      <a:pt x="376" y="71"/>
                    </a:lnTo>
                    <a:lnTo>
                      <a:pt x="371" y="85"/>
                    </a:lnTo>
                    <a:lnTo>
                      <a:pt x="366" y="96"/>
                    </a:lnTo>
                    <a:lnTo>
                      <a:pt x="363" y="110"/>
                    </a:lnTo>
                    <a:lnTo>
                      <a:pt x="361" y="123"/>
                    </a:lnTo>
                    <a:lnTo>
                      <a:pt x="359" y="137"/>
                    </a:lnTo>
                    <a:lnTo>
                      <a:pt x="359" y="137"/>
                    </a:lnTo>
                    <a:lnTo>
                      <a:pt x="361" y="154"/>
                    </a:lnTo>
                    <a:lnTo>
                      <a:pt x="364" y="169"/>
                    </a:lnTo>
                    <a:lnTo>
                      <a:pt x="368" y="184"/>
                    </a:lnTo>
                    <a:lnTo>
                      <a:pt x="374" y="198"/>
                    </a:lnTo>
                    <a:lnTo>
                      <a:pt x="381" y="211"/>
                    </a:lnTo>
                    <a:lnTo>
                      <a:pt x="391" y="223"/>
                    </a:lnTo>
                    <a:lnTo>
                      <a:pt x="400" y="235"/>
                    </a:lnTo>
                    <a:lnTo>
                      <a:pt x="412" y="245"/>
                    </a:lnTo>
                    <a:lnTo>
                      <a:pt x="197" y="1026"/>
                    </a:lnTo>
                    <a:lnTo>
                      <a:pt x="121" y="1026"/>
                    </a:lnTo>
                    <a:lnTo>
                      <a:pt x="46" y="1120"/>
                    </a:lnTo>
                    <a:lnTo>
                      <a:pt x="0" y="1174"/>
                    </a:lnTo>
                    <a:close/>
                    <a:moveTo>
                      <a:pt x="577" y="1026"/>
                    </a:moveTo>
                    <a:lnTo>
                      <a:pt x="415" y="977"/>
                    </a:lnTo>
                    <a:lnTo>
                      <a:pt x="663" y="898"/>
                    </a:lnTo>
                    <a:lnTo>
                      <a:pt x="698" y="1026"/>
                    </a:lnTo>
                    <a:lnTo>
                      <a:pt x="577" y="1026"/>
                    </a:lnTo>
                    <a:close/>
                    <a:moveTo>
                      <a:pt x="442" y="478"/>
                    </a:moveTo>
                    <a:lnTo>
                      <a:pt x="526" y="532"/>
                    </a:lnTo>
                    <a:lnTo>
                      <a:pt x="410" y="597"/>
                    </a:lnTo>
                    <a:lnTo>
                      <a:pt x="442" y="478"/>
                    </a:lnTo>
                    <a:close/>
                    <a:moveTo>
                      <a:pt x="467" y="387"/>
                    </a:moveTo>
                    <a:lnTo>
                      <a:pt x="494" y="287"/>
                    </a:lnTo>
                    <a:lnTo>
                      <a:pt x="533" y="429"/>
                    </a:lnTo>
                    <a:lnTo>
                      <a:pt x="467" y="387"/>
                    </a:lnTo>
                    <a:close/>
                    <a:moveTo>
                      <a:pt x="582" y="604"/>
                    </a:moveTo>
                    <a:lnTo>
                      <a:pt x="622" y="753"/>
                    </a:lnTo>
                    <a:lnTo>
                      <a:pt x="450" y="678"/>
                    </a:lnTo>
                    <a:lnTo>
                      <a:pt x="582" y="604"/>
                    </a:lnTo>
                    <a:close/>
                    <a:moveTo>
                      <a:pt x="369" y="743"/>
                    </a:moveTo>
                    <a:lnTo>
                      <a:pt x="573" y="830"/>
                    </a:lnTo>
                    <a:lnTo>
                      <a:pt x="324" y="910"/>
                    </a:lnTo>
                    <a:lnTo>
                      <a:pt x="369" y="74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584526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1169054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75358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2338107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922633" algn="l" defTabSz="1169054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3507162" algn="l" defTabSz="1169054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4091686" algn="l" defTabSz="1169054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4676216" algn="l" defTabSz="1169054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endParaRPr lang="zh-CN" altLang="en-US" sz="1600" dirty="0">
                  <a:latin typeface="+mn-lt"/>
                  <a:ea typeface="+mn-ea"/>
                </a:endParaRPr>
              </a:p>
            </p:txBody>
          </p:sp>
        </p:grpSp>
        <p:pic>
          <p:nvPicPr>
            <p:cNvPr id="76" name="Picture 231" descr="图片99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55761" y="3273757"/>
              <a:ext cx="350680" cy="345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7" name="直接箭头连接符 76"/>
            <p:cNvCxnSpPr/>
            <p:nvPr/>
          </p:nvCxnSpPr>
          <p:spPr bwMode="auto">
            <a:xfrm>
              <a:off x="6822013" y="3398695"/>
              <a:ext cx="113374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78" name="TextBox 81"/>
            <p:cNvSpPr txBox="1"/>
            <p:nvPr/>
          </p:nvSpPr>
          <p:spPr>
            <a:xfrm>
              <a:off x="6179572" y="2915511"/>
              <a:ext cx="900890" cy="287293"/>
            </a:xfrm>
            <a:prstGeom prst="rect">
              <a:avLst/>
            </a:prstGeom>
            <a:noFill/>
          </p:spPr>
          <p:txBody>
            <a:bodyPr wrap="none" lIns="91398" tIns="45699" rIns="91398" bIns="45699" rtlCol="0">
              <a:spAutoFit/>
            </a:bodyPr>
            <a:lstStyle/>
            <a:p>
              <a:pPr algn="ctr" defTabSz="913951">
                <a:defRPr/>
              </a:pPr>
              <a:r>
                <a:rPr lang="en-US" altLang="zh-CN" sz="1400" kern="0" dirty="0" smtClean="0">
                  <a:cs typeface="Arial Bold" pitchFamily="34" charset="0"/>
                </a:rPr>
                <a:t>NB-IoT</a:t>
              </a:r>
              <a:r>
                <a:rPr lang="zh-CN" altLang="en-US" sz="1400" kern="0" dirty="0" smtClean="0">
                  <a:cs typeface="Arial Bold" pitchFamily="34" charset="0"/>
                </a:rPr>
                <a:t>网关</a:t>
              </a:r>
              <a:endParaRPr lang="zh-CN" altLang="en-US" sz="1400" kern="0" dirty="0">
                <a:cs typeface="Arial Bold" pitchFamily="34" charset="0"/>
              </a:endParaRPr>
            </a:p>
          </p:txBody>
        </p:sp>
        <p:sp>
          <p:nvSpPr>
            <p:cNvPr id="79" name="TextBox 82"/>
            <p:cNvSpPr txBox="1"/>
            <p:nvPr/>
          </p:nvSpPr>
          <p:spPr>
            <a:xfrm>
              <a:off x="7895007" y="2811421"/>
              <a:ext cx="438894" cy="488426"/>
            </a:xfrm>
            <a:prstGeom prst="rect">
              <a:avLst/>
            </a:prstGeom>
            <a:noFill/>
          </p:spPr>
          <p:txBody>
            <a:bodyPr wrap="none" lIns="91398" tIns="45699" rIns="91398" bIns="45699" rtlCol="0">
              <a:spAutoFit/>
            </a:bodyPr>
            <a:lstStyle/>
            <a:p>
              <a:pPr algn="ctr" defTabSz="913951">
                <a:defRPr/>
              </a:pPr>
              <a:r>
                <a:rPr lang="zh-CN" altLang="en-US" sz="1400" kern="0" dirty="0">
                  <a:cs typeface="Arial Bold" pitchFamily="34" charset="0"/>
                </a:rPr>
                <a:t>业务</a:t>
              </a:r>
              <a:endParaRPr lang="en-US" altLang="zh-CN" sz="1400" kern="0" dirty="0">
                <a:cs typeface="Arial Bold" pitchFamily="34" charset="0"/>
              </a:endParaRPr>
            </a:p>
            <a:p>
              <a:pPr algn="ctr" defTabSz="913951">
                <a:defRPr/>
              </a:pPr>
              <a:r>
                <a:rPr lang="zh-CN" altLang="en-US" sz="1400" kern="0" dirty="0">
                  <a:cs typeface="Arial Bold" pitchFamily="34" charset="0"/>
                </a:rPr>
                <a:t>平台</a:t>
              </a:r>
            </a:p>
          </p:txBody>
        </p:sp>
        <p:sp>
          <p:nvSpPr>
            <p:cNvPr id="80" name="TextBox 83"/>
            <p:cNvSpPr txBox="1"/>
            <p:nvPr/>
          </p:nvSpPr>
          <p:spPr>
            <a:xfrm>
              <a:off x="7280892" y="3527260"/>
              <a:ext cx="691245" cy="287293"/>
            </a:xfrm>
            <a:prstGeom prst="rect">
              <a:avLst/>
            </a:prstGeom>
            <a:noFill/>
          </p:spPr>
          <p:txBody>
            <a:bodyPr wrap="none" lIns="91398" tIns="45699" rIns="91398" bIns="45699" rtlCol="0">
              <a:spAutoFit/>
            </a:bodyPr>
            <a:lstStyle/>
            <a:p>
              <a:pPr algn="ctr" defTabSz="913951">
                <a:defRPr/>
              </a:pPr>
              <a:r>
                <a:rPr lang="en-US" altLang="zh-CN" sz="1400" i="1" kern="0" dirty="0">
                  <a:cs typeface="Arial Bold" pitchFamily="34" charset="0"/>
                </a:rPr>
                <a:t>DL Data</a:t>
              </a:r>
              <a:endParaRPr lang="zh-CN" altLang="en-US" sz="1400" i="1" kern="0" dirty="0">
                <a:cs typeface="Arial Bold" pitchFamily="34" charset="0"/>
              </a:endParaRPr>
            </a:p>
          </p:txBody>
        </p:sp>
        <p:pic>
          <p:nvPicPr>
            <p:cNvPr id="81" name="图片 80" descr="水表图片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8269" y="3168171"/>
              <a:ext cx="275049" cy="416339"/>
            </a:xfrm>
            <a:prstGeom prst="rect">
              <a:avLst/>
            </a:prstGeom>
          </p:spPr>
        </p:pic>
        <p:sp>
          <p:nvSpPr>
            <p:cNvPr id="82" name="任意多边形 81"/>
            <p:cNvSpPr/>
            <p:nvPr/>
          </p:nvSpPr>
          <p:spPr>
            <a:xfrm>
              <a:off x="3824142" y="3401745"/>
              <a:ext cx="2642619" cy="237076"/>
            </a:xfrm>
            <a:custGeom>
              <a:avLst/>
              <a:gdLst>
                <a:gd name="connsiteX0" fmla="*/ 0 w 2220686"/>
                <a:gd name="connsiteY0" fmla="*/ 0 h 91440"/>
                <a:gd name="connsiteX1" fmla="*/ 535577 w 2220686"/>
                <a:gd name="connsiteY1" fmla="*/ 39188 h 91440"/>
                <a:gd name="connsiteX2" fmla="*/ 849086 w 2220686"/>
                <a:gd name="connsiteY2" fmla="*/ 65314 h 91440"/>
                <a:gd name="connsiteX3" fmla="*/ 1854926 w 2220686"/>
                <a:gd name="connsiteY3" fmla="*/ 91440 h 91440"/>
                <a:gd name="connsiteX4" fmla="*/ 2220686 w 2220686"/>
                <a:gd name="connsiteY4" fmla="*/ 65314 h 91440"/>
                <a:gd name="connsiteX5" fmla="*/ 2220686 w 2220686"/>
                <a:gd name="connsiteY5" fmla="*/ 6531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20686" h="91440">
                  <a:moveTo>
                    <a:pt x="0" y="0"/>
                  </a:moveTo>
                  <a:lnTo>
                    <a:pt x="535577" y="39188"/>
                  </a:lnTo>
                  <a:cubicBezTo>
                    <a:pt x="677091" y="50074"/>
                    <a:pt x="629195" y="56605"/>
                    <a:pt x="849086" y="65314"/>
                  </a:cubicBezTo>
                  <a:cubicBezTo>
                    <a:pt x="1068978" y="74023"/>
                    <a:pt x="1626326" y="91440"/>
                    <a:pt x="1854926" y="91440"/>
                  </a:cubicBezTo>
                  <a:cubicBezTo>
                    <a:pt x="2083526" y="91440"/>
                    <a:pt x="2220686" y="65314"/>
                    <a:pt x="2220686" y="65314"/>
                  </a:cubicBezTo>
                  <a:lnTo>
                    <a:pt x="2220686" y="65314"/>
                  </a:ln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398" tIns="45699" rIns="91398" bIns="45699" rtlCol="0" anchor="ctr"/>
            <a:lstStyle/>
            <a:p>
              <a:pPr algn="ctr"/>
              <a:endParaRPr lang="zh-CN" altLang="en-US" sz="800"/>
            </a:p>
          </p:txBody>
        </p:sp>
        <p:cxnSp>
          <p:nvCxnSpPr>
            <p:cNvPr id="83" name="直接箭头连接符 82"/>
            <p:cNvCxnSpPr/>
            <p:nvPr/>
          </p:nvCxnSpPr>
          <p:spPr bwMode="auto">
            <a:xfrm flipV="1">
              <a:off x="6835072" y="3510576"/>
              <a:ext cx="1123115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  <a:effectLst/>
          </p:spPr>
        </p:cxnSp>
        <p:sp>
          <p:nvSpPr>
            <p:cNvPr id="84" name="TextBox 92"/>
            <p:cNvSpPr txBox="1"/>
            <p:nvPr/>
          </p:nvSpPr>
          <p:spPr>
            <a:xfrm>
              <a:off x="6000182" y="4778365"/>
              <a:ext cx="2006060" cy="971144"/>
            </a:xfrm>
            <a:prstGeom prst="rect">
              <a:avLst/>
            </a:prstGeom>
            <a:noFill/>
          </p:spPr>
          <p:txBody>
            <a:bodyPr wrap="square" lIns="91398" tIns="45699" rIns="91398" bIns="45699" rtlCol="0">
              <a:spAutoFit/>
            </a:bodyPr>
            <a:lstStyle/>
            <a:p>
              <a:pPr defTabSz="913951">
                <a:lnSpc>
                  <a:spcPct val="140000"/>
                </a:lnSpc>
                <a:defRPr/>
              </a:pPr>
              <a:r>
                <a:rPr lang="zh-CN" altLang="en-US" sz="1600" b="1" kern="0" dirty="0">
                  <a:cs typeface="Arial Bold" pitchFamily="34" charset="0"/>
                </a:rPr>
                <a:t>关键技术</a:t>
              </a:r>
              <a:r>
                <a:rPr lang="en-US" altLang="zh-CN" sz="1600" b="1" kern="0" dirty="0">
                  <a:cs typeface="Arial Bold" pitchFamily="34" charset="0"/>
                </a:rPr>
                <a:t>5</a:t>
              </a:r>
              <a:r>
                <a:rPr lang="zh-CN" altLang="en-US" sz="1600" b="1" kern="0" dirty="0">
                  <a:cs typeface="Arial Bold" pitchFamily="34" charset="0"/>
                </a:rPr>
                <a:t>： 核心网优化 </a:t>
              </a:r>
              <a:endParaRPr lang="en-US" altLang="zh-CN" sz="1600" b="1" kern="0" dirty="0">
                <a:cs typeface="Arial Bold" pitchFamily="34" charset="0"/>
              </a:endParaRPr>
            </a:p>
            <a:p>
              <a:pPr defTabSz="913951">
                <a:lnSpc>
                  <a:spcPct val="140000"/>
                </a:lnSpc>
                <a:buFont typeface="Wingdings" pitchFamily="2" charset="2"/>
                <a:buChar char="Ø"/>
                <a:defRPr/>
              </a:pPr>
              <a:r>
                <a:rPr lang="zh-CN" altLang="en-US" sz="1400" kern="0" dirty="0">
                  <a:cs typeface="Arial Bold" pitchFamily="34" charset="0"/>
                </a:rPr>
                <a:t>终端上下文存储</a:t>
              </a:r>
              <a:endParaRPr lang="en-US" altLang="zh-CN" sz="1400" kern="0" dirty="0">
                <a:cs typeface="Arial Bold" pitchFamily="34" charset="0"/>
              </a:endParaRPr>
            </a:p>
            <a:p>
              <a:pPr defTabSz="913951">
                <a:lnSpc>
                  <a:spcPct val="140000"/>
                </a:lnSpc>
                <a:buFont typeface="Wingdings" pitchFamily="2" charset="2"/>
                <a:buChar char="Ø"/>
                <a:defRPr/>
              </a:pPr>
              <a:r>
                <a:rPr lang="zh-CN" altLang="en-US" sz="1400" kern="0" dirty="0" smtClean="0">
                  <a:cs typeface="Arial Bold" pitchFamily="34" charset="0"/>
                </a:rPr>
                <a:t>下行</a:t>
              </a:r>
              <a:r>
                <a:rPr lang="zh-CN" altLang="en-US" sz="1400" kern="0" dirty="0">
                  <a:cs typeface="Arial Bold" pitchFamily="34" charset="0"/>
                </a:rPr>
                <a:t>数据缓存</a:t>
              </a:r>
            </a:p>
          </p:txBody>
        </p:sp>
        <p:sp>
          <p:nvSpPr>
            <p:cNvPr id="85" name="TextBox 95"/>
            <p:cNvSpPr txBox="1"/>
            <p:nvPr/>
          </p:nvSpPr>
          <p:spPr>
            <a:xfrm>
              <a:off x="3398016" y="4778365"/>
              <a:ext cx="2107223" cy="971144"/>
            </a:xfrm>
            <a:prstGeom prst="rect">
              <a:avLst/>
            </a:prstGeom>
            <a:noFill/>
          </p:spPr>
          <p:txBody>
            <a:bodyPr wrap="square" lIns="91398" tIns="45699" rIns="91398" bIns="45699" rtlCol="0">
              <a:spAutoFit/>
            </a:bodyPr>
            <a:lstStyle/>
            <a:p>
              <a:pPr defTabSz="913951">
                <a:lnSpc>
                  <a:spcPct val="140000"/>
                </a:lnSpc>
                <a:defRPr/>
              </a:pPr>
              <a:r>
                <a:rPr lang="zh-CN" altLang="en-US" sz="1600" b="1" kern="0" dirty="0">
                  <a:cs typeface="Arial Bold" pitchFamily="34" charset="0"/>
                </a:rPr>
                <a:t>关键</a:t>
              </a:r>
              <a:r>
                <a:rPr lang="zh-CN" altLang="en-US" sz="1600" b="1" kern="0" dirty="0" smtClean="0">
                  <a:cs typeface="Arial Bold" pitchFamily="34" charset="0"/>
                </a:rPr>
                <a:t>技术</a:t>
              </a:r>
              <a:r>
                <a:rPr lang="en-US" altLang="zh-CN" sz="1600" b="1" kern="0" dirty="0">
                  <a:cs typeface="Arial Bold" pitchFamily="34" charset="0"/>
                </a:rPr>
                <a:t>4</a:t>
              </a:r>
              <a:r>
                <a:rPr lang="zh-CN" altLang="en-US" sz="1600" b="1" kern="0" dirty="0" smtClean="0">
                  <a:cs typeface="Arial Bold" pitchFamily="34" charset="0"/>
                </a:rPr>
                <a:t>： </a:t>
              </a:r>
              <a:r>
                <a:rPr lang="zh-CN" altLang="en-US" sz="1600" b="1" kern="0" dirty="0">
                  <a:cs typeface="Arial Bold" pitchFamily="34" charset="0"/>
                </a:rPr>
                <a:t>基站优化</a:t>
              </a:r>
              <a:endParaRPr lang="en-US" altLang="zh-CN" sz="1600" b="1" kern="0" dirty="0">
                <a:cs typeface="Arial Bold" pitchFamily="34" charset="0"/>
              </a:endParaRPr>
            </a:p>
            <a:p>
              <a:pPr defTabSz="913951">
                <a:lnSpc>
                  <a:spcPct val="140000"/>
                </a:lnSpc>
                <a:buFont typeface="Wingdings" pitchFamily="2" charset="2"/>
                <a:buChar char="Ø"/>
                <a:defRPr/>
              </a:pPr>
              <a:r>
                <a:rPr lang="zh-CN" altLang="en-US" sz="1400" kern="0" dirty="0">
                  <a:cs typeface="Arial Bold" pitchFamily="34" charset="0"/>
                </a:rPr>
                <a:t>独立的准入拥塞控制</a:t>
              </a:r>
              <a:endParaRPr lang="en-US" altLang="zh-CN" sz="1400" kern="0" dirty="0">
                <a:cs typeface="Arial Bold" pitchFamily="34" charset="0"/>
              </a:endParaRPr>
            </a:p>
            <a:p>
              <a:pPr defTabSz="913951">
                <a:lnSpc>
                  <a:spcPct val="140000"/>
                </a:lnSpc>
                <a:buFont typeface="Wingdings" pitchFamily="2" charset="2"/>
                <a:buChar char="Ø"/>
                <a:defRPr/>
              </a:pPr>
              <a:r>
                <a:rPr lang="zh-CN" altLang="en-US" sz="1400" kern="0" dirty="0">
                  <a:cs typeface="Arial Bold" pitchFamily="34" charset="0"/>
                </a:rPr>
                <a:t>终端上下文信息存储</a:t>
              </a:r>
            </a:p>
          </p:txBody>
        </p:sp>
        <p:sp>
          <p:nvSpPr>
            <p:cNvPr id="86" name="矩形 85"/>
            <p:cNvSpPr/>
            <p:nvPr/>
          </p:nvSpPr>
          <p:spPr>
            <a:xfrm>
              <a:off x="3383868" y="2096852"/>
              <a:ext cx="4609296" cy="5459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kern="0" dirty="0" smtClean="0"/>
                <a:t>关键技术</a:t>
              </a:r>
              <a:r>
                <a:rPr lang="en-US" altLang="zh-CN" sz="1600" b="1" kern="0" dirty="0"/>
                <a:t>1</a:t>
              </a:r>
              <a:r>
                <a:rPr lang="zh-CN" altLang="en-US" sz="1600" b="1" kern="0" dirty="0" smtClean="0"/>
                <a:t>： </a:t>
              </a:r>
              <a:endParaRPr lang="en-US" altLang="zh-CN" sz="1600" b="1" kern="0" dirty="0" smtClean="0"/>
            </a:p>
            <a:p>
              <a:r>
                <a:rPr lang="zh-CN" altLang="en-US" sz="1600" b="1" kern="0" dirty="0" smtClean="0"/>
                <a:t>上行业务</a:t>
              </a:r>
              <a:r>
                <a:rPr lang="zh-CN" altLang="en-US" sz="1600" b="1" kern="0" dirty="0"/>
                <a:t>调度单元</a:t>
              </a:r>
              <a:r>
                <a:rPr lang="zh-CN" altLang="en-US" sz="1600" b="1" kern="0" dirty="0" smtClean="0"/>
                <a:t>较小</a:t>
              </a:r>
              <a:r>
                <a:rPr lang="zh-CN" altLang="en-US" sz="1600" b="1" kern="0" dirty="0"/>
                <a:t>：</a:t>
              </a:r>
              <a:r>
                <a:rPr lang="en-US" altLang="zh-CN" sz="1600" dirty="0" smtClean="0"/>
                <a:t>NB-IoT</a:t>
              </a:r>
              <a:r>
                <a:rPr lang="en-US" altLang="zh-CN" sz="1600" dirty="0"/>
                <a:t>: </a:t>
              </a:r>
              <a:r>
                <a:rPr lang="en-US" altLang="zh-CN" sz="1600" dirty="0" smtClean="0"/>
                <a:t>15kHz, </a:t>
              </a:r>
              <a:r>
                <a:rPr lang="en-US" altLang="zh-CN" sz="1600" dirty="0"/>
                <a:t>LTE: </a:t>
              </a:r>
              <a:r>
                <a:rPr lang="en-US" altLang="zh-CN" sz="1600" dirty="0" smtClean="0"/>
                <a:t>180kHz</a:t>
              </a:r>
              <a:endParaRPr lang="en-US" altLang="zh-CN" sz="1600" dirty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3378781" y="3734335"/>
              <a:ext cx="2965771" cy="3160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kern="0" dirty="0"/>
                <a:t>关键</a:t>
              </a:r>
              <a:r>
                <a:rPr lang="zh-CN" altLang="en-US" sz="1600" b="1" kern="0" dirty="0" smtClean="0"/>
                <a:t>技术</a:t>
              </a:r>
              <a:r>
                <a:rPr lang="en-US" altLang="zh-CN" sz="1600" b="1" kern="0" dirty="0"/>
                <a:t>2</a:t>
              </a:r>
              <a:r>
                <a:rPr lang="zh-CN" altLang="en-US" sz="1600" b="1" kern="0" dirty="0" smtClean="0"/>
                <a:t>： </a:t>
              </a:r>
              <a:r>
                <a:rPr lang="zh-CN" altLang="en-US" sz="1600" b="1" kern="0" dirty="0"/>
                <a:t>减小空口信令开销</a:t>
              </a:r>
              <a:endParaRPr lang="en-US" altLang="zh-CN" sz="1600" b="1" kern="0" dirty="0"/>
            </a:p>
          </p:txBody>
        </p:sp>
        <p:sp>
          <p:nvSpPr>
            <p:cNvPr id="88" name="矩形 87"/>
            <p:cNvSpPr/>
            <p:nvPr/>
          </p:nvSpPr>
          <p:spPr>
            <a:xfrm>
              <a:off x="2477457" y="1553453"/>
              <a:ext cx="1461308" cy="373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/>
                <a:t>5</a:t>
              </a:r>
              <a:r>
                <a:rPr lang="en-US" altLang="zh-CN" sz="2000" b="1" dirty="0" smtClean="0"/>
                <a:t>0K</a:t>
              </a:r>
              <a:r>
                <a:rPr lang="en-US" altLang="zh-CN" sz="2000" b="1" dirty="0"/>
                <a:t>+</a:t>
              </a:r>
              <a:r>
                <a:rPr lang="zh-CN" altLang="en-US" sz="2000" b="1" dirty="0"/>
                <a:t>用户容量</a:t>
              </a:r>
              <a:endParaRPr lang="zh-CN" altLang="en-US" sz="2000" dirty="0"/>
            </a:p>
          </p:txBody>
        </p:sp>
        <p:sp>
          <p:nvSpPr>
            <p:cNvPr id="89" name="矩形 88"/>
            <p:cNvSpPr/>
            <p:nvPr/>
          </p:nvSpPr>
          <p:spPr>
            <a:xfrm>
              <a:off x="3404304" y="4111163"/>
              <a:ext cx="4609296" cy="7298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1600" b="1" kern="0" dirty="0" smtClean="0"/>
                <a:t>关键技术</a:t>
              </a:r>
              <a:r>
                <a:rPr lang="en-US" altLang="zh-CN" sz="1600" b="1" kern="0" dirty="0"/>
                <a:t>3</a:t>
              </a:r>
              <a:r>
                <a:rPr lang="zh-CN" altLang="en-US" sz="1600" b="1" kern="0" dirty="0" smtClean="0"/>
                <a:t>： </a:t>
              </a:r>
              <a:endParaRPr lang="en-US" altLang="zh-CN" sz="1600" b="1" kern="0" dirty="0" smtClean="0"/>
            </a:p>
            <a:p>
              <a:pPr>
                <a:lnSpc>
                  <a:spcPct val="140000"/>
                </a:lnSpc>
              </a:pPr>
              <a:r>
                <a:rPr lang="en-US" altLang="zh-CN" sz="1600" kern="0" dirty="0" smtClean="0"/>
                <a:t>PSM/</a:t>
              </a:r>
              <a:r>
                <a:rPr lang="en-US" altLang="zh-CN" sz="1600" kern="0" dirty="0" err="1" smtClean="0"/>
                <a:t>eDRX</a:t>
              </a:r>
              <a:r>
                <a:rPr lang="zh-CN" altLang="en-US" sz="1600" kern="0" dirty="0" smtClean="0"/>
                <a:t>降低</a:t>
              </a:r>
              <a:r>
                <a:rPr lang="zh-CN" altLang="en-US" sz="1600" kern="0" dirty="0"/>
                <a:t>了每个设备的资源使用</a:t>
              </a:r>
              <a:r>
                <a:rPr lang="zh-CN" altLang="en-US" sz="1600" kern="0" dirty="0" smtClean="0"/>
                <a:t>情况。</a:t>
              </a:r>
              <a:endParaRPr lang="zh-CN" altLang="en-US" sz="1600" kern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8460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NB-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IoT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产业发展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NB-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IoT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架构与协议演进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NB-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IoT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关键技术介绍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  <a:p>
            <a:r>
              <a:rPr lang="zh-CN" altLang="en-US" b="1" dirty="0">
                <a:latin typeface="+mn-lt"/>
                <a:ea typeface="+mn-ea"/>
              </a:rPr>
              <a:t>华为</a:t>
            </a:r>
            <a:r>
              <a:rPr lang="en-US" altLang="zh-CN" b="1" dirty="0">
                <a:latin typeface="+mn-lt"/>
                <a:ea typeface="+mn-ea"/>
              </a:rPr>
              <a:t>NB-</a:t>
            </a:r>
            <a:r>
              <a:rPr lang="en-US" altLang="zh-CN" b="1" dirty="0" err="1">
                <a:latin typeface="+mn-lt"/>
                <a:ea typeface="+mn-ea"/>
              </a:rPr>
              <a:t>IoT</a:t>
            </a:r>
            <a:r>
              <a:rPr lang="zh-CN" altLang="en-US" b="1" dirty="0">
                <a:latin typeface="+mn-lt"/>
                <a:ea typeface="+mn-ea"/>
              </a:rPr>
              <a:t>解决方案及生态圈</a:t>
            </a:r>
          </a:p>
        </p:txBody>
      </p:sp>
    </p:spTree>
    <p:extLst>
      <p:ext uri="{BB962C8B-B14F-4D97-AF65-F5344CB8AC3E}">
        <p14:creationId xmlns:p14="http://schemas.microsoft.com/office/powerpoint/2010/main" val="79523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标题 7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</a:rPr>
              <a:t>华为“</a:t>
            </a:r>
            <a:r>
              <a:rPr lang="en-US" altLang="zh-CN" dirty="0" err="1">
                <a:latin typeface="+mn-lt"/>
                <a:ea typeface="+mn-ea"/>
              </a:rPr>
              <a:t>IoT</a:t>
            </a:r>
            <a:r>
              <a:rPr lang="zh-CN" altLang="en-US" dirty="0">
                <a:latin typeface="+mn-lt"/>
                <a:ea typeface="+mn-ea"/>
              </a:rPr>
              <a:t>全栈”</a:t>
            </a:r>
            <a:r>
              <a:rPr lang="en-US" altLang="zh-CN" dirty="0">
                <a:latin typeface="+mn-lt"/>
                <a:ea typeface="+mn-ea"/>
              </a:rPr>
              <a:t> </a:t>
            </a:r>
            <a:r>
              <a:rPr lang="zh-CN" altLang="en-US">
                <a:latin typeface="+mn-lt"/>
                <a:ea typeface="+mn-ea"/>
              </a:rPr>
              <a:t>解决方案</a:t>
            </a:r>
            <a:endParaRPr lang="zh-CN" altLang="en-US" dirty="0">
              <a:latin typeface="+mn-lt"/>
              <a:ea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711624" y="1337928"/>
            <a:ext cx="6768752" cy="4899384"/>
            <a:chOff x="3215680" y="1337928"/>
            <a:chExt cx="5889916" cy="4601658"/>
          </a:xfrm>
        </p:grpSpPr>
        <p:sp>
          <p:nvSpPr>
            <p:cNvPr id="3" name="Freeform 28"/>
            <p:cNvSpPr>
              <a:spLocks noChangeAspect="1"/>
            </p:cNvSpPr>
            <p:nvPr/>
          </p:nvSpPr>
          <p:spPr bwMode="auto">
            <a:xfrm>
              <a:off x="3215680" y="5065360"/>
              <a:ext cx="5889916" cy="874226"/>
            </a:xfrm>
            <a:custGeom>
              <a:avLst/>
              <a:gdLst>
                <a:gd name="connsiteX0" fmla="*/ 114 w 858"/>
                <a:gd name="connsiteY0" fmla="*/ 0 h 86"/>
                <a:gd name="connsiteX1" fmla="*/ 0 w 858"/>
                <a:gd name="connsiteY1" fmla="*/ 86 h 86"/>
                <a:gd name="connsiteX2" fmla="*/ 858 w 858"/>
                <a:gd name="connsiteY2" fmla="*/ 86 h 86"/>
                <a:gd name="connsiteX3" fmla="*/ 684 w 858"/>
                <a:gd name="connsiteY3" fmla="*/ 0 h 86"/>
                <a:gd name="connsiteX4" fmla="*/ 114 w 858"/>
                <a:gd name="connsiteY4" fmla="*/ 0 h 86"/>
                <a:gd name="connsiteX0" fmla="*/ 170 w 914"/>
                <a:gd name="connsiteY0" fmla="*/ 0 h 86"/>
                <a:gd name="connsiteX1" fmla="*/ 0 w 914"/>
                <a:gd name="connsiteY1" fmla="*/ 86 h 86"/>
                <a:gd name="connsiteX2" fmla="*/ 914 w 914"/>
                <a:gd name="connsiteY2" fmla="*/ 86 h 86"/>
                <a:gd name="connsiteX3" fmla="*/ 740 w 914"/>
                <a:gd name="connsiteY3" fmla="*/ 0 h 86"/>
                <a:gd name="connsiteX4" fmla="*/ 170 w 914"/>
                <a:gd name="connsiteY4" fmla="*/ 0 h 86"/>
                <a:gd name="connsiteX0" fmla="*/ 170 w 884"/>
                <a:gd name="connsiteY0" fmla="*/ 0 h 86"/>
                <a:gd name="connsiteX1" fmla="*/ 0 w 884"/>
                <a:gd name="connsiteY1" fmla="*/ 86 h 86"/>
                <a:gd name="connsiteX2" fmla="*/ 884 w 884"/>
                <a:gd name="connsiteY2" fmla="*/ 86 h 86"/>
                <a:gd name="connsiteX3" fmla="*/ 740 w 884"/>
                <a:gd name="connsiteY3" fmla="*/ 0 h 86"/>
                <a:gd name="connsiteX4" fmla="*/ 170 w 884"/>
                <a:gd name="connsiteY4" fmla="*/ 0 h 86"/>
                <a:gd name="connsiteX0" fmla="*/ 170 w 909"/>
                <a:gd name="connsiteY0" fmla="*/ 0 h 87"/>
                <a:gd name="connsiteX1" fmla="*/ 0 w 909"/>
                <a:gd name="connsiteY1" fmla="*/ 86 h 87"/>
                <a:gd name="connsiteX2" fmla="*/ 884 w 909"/>
                <a:gd name="connsiteY2" fmla="*/ 86 h 87"/>
                <a:gd name="connsiteX3" fmla="*/ 908 w 909"/>
                <a:gd name="connsiteY3" fmla="*/ 87 h 87"/>
                <a:gd name="connsiteX4" fmla="*/ 740 w 909"/>
                <a:gd name="connsiteY4" fmla="*/ 0 h 87"/>
                <a:gd name="connsiteX5" fmla="*/ 170 w 909"/>
                <a:gd name="connsiteY5" fmla="*/ 0 h 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9" h="87">
                  <a:moveTo>
                    <a:pt x="170" y="0"/>
                  </a:moveTo>
                  <a:lnTo>
                    <a:pt x="0" y="86"/>
                  </a:lnTo>
                  <a:lnTo>
                    <a:pt x="884" y="86"/>
                  </a:lnTo>
                  <a:cubicBezTo>
                    <a:pt x="883" y="86"/>
                    <a:pt x="909" y="87"/>
                    <a:pt x="908" y="87"/>
                  </a:cubicBezTo>
                  <a:lnTo>
                    <a:pt x="740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endParaRPr lang="zh-CN" altLang="en-US" sz="1800" noProof="1">
                <a:solidFill>
                  <a:prstClr val="white"/>
                </a:solidFill>
                <a:sym typeface="Wingdings" pitchFamily="2" charset="2"/>
              </a:endParaRPr>
            </a:p>
          </p:txBody>
        </p:sp>
        <p:grpSp>
          <p:nvGrpSpPr>
            <p:cNvPr id="4" name="组合 115"/>
            <p:cNvGrpSpPr/>
            <p:nvPr/>
          </p:nvGrpSpPr>
          <p:grpSpPr>
            <a:xfrm>
              <a:off x="3972923" y="4359256"/>
              <a:ext cx="553787" cy="555432"/>
              <a:chOff x="1535298" y="4509053"/>
              <a:chExt cx="2258033" cy="2258033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5" name="椭圆 116"/>
              <p:cNvSpPr/>
              <p:nvPr/>
            </p:nvSpPr>
            <p:spPr bwMode="auto">
              <a:xfrm>
                <a:off x="1535298" y="4509053"/>
                <a:ext cx="2258033" cy="2258033"/>
              </a:xfrm>
              <a:prstGeom prst="ellipse">
                <a:avLst/>
              </a:prstGeom>
              <a:grpFill/>
              <a:ln w="12700" cap="sq" cmpd="sng" algn="ctr">
                <a:solidFill>
                  <a:srgbClr val="8EB4E3"/>
                </a:solidFill>
                <a:prstDash val="dash"/>
                <a:miter lim="800000"/>
                <a:headEnd type="none" w="med" len="med"/>
                <a:tailEnd type="none" w="med" len="med"/>
              </a:ln>
              <a:effectLst>
                <a:outerShdw blurRad="76200" dist="635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  <a:extLst/>
            </p:spPr>
            <p:txBody>
              <a:bodyPr/>
              <a:lstStyle/>
              <a:p>
                <a:endParaRPr lang="zh-CN" altLang="en-US" sz="2000">
                  <a:cs typeface="Arial" pitchFamily="34" charset="0"/>
                </a:endParaRPr>
              </a:p>
            </p:txBody>
          </p:sp>
          <p:sp>
            <p:nvSpPr>
              <p:cNvPr id="6" name="椭圆 117"/>
              <p:cNvSpPr>
                <a:spLocks noChangeAspect="1"/>
              </p:cNvSpPr>
              <p:nvPr/>
            </p:nvSpPr>
            <p:spPr bwMode="auto">
              <a:xfrm>
                <a:off x="1655325" y="4629080"/>
                <a:ext cx="2017979" cy="2017979"/>
              </a:xfrm>
              <a:prstGeom prst="ellipse">
                <a:avLst/>
              </a:prstGeom>
              <a:grpFill/>
              <a:ln w="9525" cap="flat" cmpd="sng" algn="ctr">
                <a:solidFill>
                  <a:srgbClr val="8EB4E3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st="635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  <a:extLst/>
            </p:spPr>
            <p:txBody>
              <a:bodyPr/>
              <a:lstStyle/>
              <a:p>
                <a:endParaRPr lang="zh-CN" altLang="en-US" sz="2000">
                  <a:cs typeface="Arial" pitchFamily="34" charset="0"/>
                </a:endParaRPr>
              </a:p>
            </p:txBody>
          </p:sp>
        </p:grpSp>
        <p:grpSp>
          <p:nvGrpSpPr>
            <p:cNvPr id="7" name="组合 119"/>
            <p:cNvGrpSpPr/>
            <p:nvPr/>
          </p:nvGrpSpPr>
          <p:grpSpPr>
            <a:xfrm>
              <a:off x="5029458" y="4359256"/>
              <a:ext cx="553787" cy="555432"/>
              <a:chOff x="1535298" y="4509053"/>
              <a:chExt cx="2258033" cy="2258033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8" name="椭圆 120"/>
              <p:cNvSpPr/>
              <p:nvPr/>
            </p:nvSpPr>
            <p:spPr bwMode="auto">
              <a:xfrm>
                <a:off x="1535298" y="4509053"/>
                <a:ext cx="2258033" cy="2258033"/>
              </a:xfrm>
              <a:prstGeom prst="ellipse">
                <a:avLst/>
              </a:prstGeom>
              <a:grpFill/>
              <a:ln w="12700" cap="sq" cmpd="sng" algn="ctr">
                <a:solidFill>
                  <a:srgbClr val="8EB4E3"/>
                </a:solidFill>
                <a:prstDash val="dash"/>
                <a:miter lim="800000"/>
                <a:headEnd type="none" w="med" len="med"/>
                <a:tailEnd type="none" w="med" len="med"/>
              </a:ln>
              <a:effectLst>
                <a:outerShdw blurRad="76200" dist="635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  <a:extLst/>
            </p:spPr>
            <p:txBody>
              <a:bodyPr/>
              <a:lstStyle/>
              <a:p>
                <a:endParaRPr lang="zh-CN" altLang="en-US" sz="2000">
                  <a:cs typeface="Arial" pitchFamily="34" charset="0"/>
                </a:endParaRPr>
              </a:p>
            </p:txBody>
          </p:sp>
          <p:sp>
            <p:nvSpPr>
              <p:cNvPr id="9" name="椭圆 154"/>
              <p:cNvSpPr>
                <a:spLocks noChangeAspect="1"/>
              </p:cNvSpPr>
              <p:nvPr/>
            </p:nvSpPr>
            <p:spPr bwMode="auto">
              <a:xfrm>
                <a:off x="1655325" y="4629080"/>
                <a:ext cx="2017979" cy="2017979"/>
              </a:xfrm>
              <a:prstGeom prst="ellipse">
                <a:avLst/>
              </a:prstGeom>
              <a:grpFill/>
              <a:ln w="9525" cap="flat" cmpd="sng" algn="ctr">
                <a:solidFill>
                  <a:srgbClr val="8EB4E3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st="635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  <a:extLst/>
            </p:spPr>
            <p:txBody>
              <a:bodyPr/>
              <a:lstStyle/>
              <a:p>
                <a:endParaRPr lang="zh-CN" altLang="en-US" sz="2000">
                  <a:cs typeface="Arial" pitchFamily="34" charset="0"/>
                </a:endParaRPr>
              </a:p>
            </p:txBody>
          </p:sp>
        </p:grpSp>
        <p:grpSp>
          <p:nvGrpSpPr>
            <p:cNvPr id="10" name="组合 155"/>
            <p:cNvGrpSpPr/>
            <p:nvPr/>
          </p:nvGrpSpPr>
          <p:grpSpPr>
            <a:xfrm>
              <a:off x="6366382" y="4359256"/>
              <a:ext cx="553787" cy="555432"/>
              <a:chOff x="1535298" y="4509053"/>
              <a:chExt cx="2258033" cy="2258033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1" name="椭圆 156"/>
              <p:cNvSpPr/>
              <p:nvPr/>
            </p:nvSpPr>
            <p:spPr bwMode="auto">
              <a:xfrm>
                <a:off x="1535298" y="4509053"/>
                <a:ext cx="2258033" cy="2258033"/>
              </a:xfrm>
              <a:prstGeom prst="ellipse">
                <a:avLst/>
              </a:prstGeom>
              <a:grpFill/>
              <a:ln w="12700" cap="sq" cmpd="sng" algn="ctr">
                <a:solidFill>
                  <a:srgbClr val="8EB4E3"/>
                </a:solidFill>
                <a:prstDash val="dash"/>
                <a:miter lim="800000"/>
                <a:headEnd type="none" w="med" len="med"/>
                <a:tailEnd type="none" w="med" len="med"/>
              </a:ln>
              <a:effectLst>
                <a:outerShdw blurRad="76200" dist="635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  <a:extLst/>
            </p:spPr>
            <p:txBody>
              <a:bodyPr/>
              <a:lstStyle/>
              <a:p>
                <a:endParaRPr lang="zh-CN" altLang="en-US" sz="2000">
                  <a:cs typeface="Arial" pitchFamily="34" charset="0"/>
                </a:endParaRPr>
              </a:p>
            </p:txBody>
          </p:sp>
          <p:sp>
            <p:nvSpPr>
              <p:cNvPr id="12" name="椭圆 157"/>
              <p:cNvSpPr>
                <a:spLocks noChangeAspect="1"/>
              </p:cNvSpPr>
              <p:nvPr/>
            </p:nvSpPr>
            <p:spPr bwMode="auto">
              <a:xfrm>
                <a:off x="1655325" y="4629080"/>
                <a:ext cx="2017979" cy="2017979"/>
              </a:xfrm>
              <a:prstGeom prst="ellipse">
                <a:avLst/>
              </a:prstGeom>
              <a:grpFill/>
              <a:ln w="9525" cap="flat" cmpd="sng" algn="ctr">
                <a:solidFill>
                  <a:srgbClr val="8EB4E3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st="635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  <a:extLst/>
            </p:spPr>
            <p:txBody>
              <a:bodyPr/>
              <a:lstStyle/>
              <a:p>
                <a:endParaRPr lang="zh-CN" altLang="en-US" sz="2000">
                  <a:cs typeface="Arial" pitchFamily="34" charset="0"/>
                </a:endParaRPr>
              </a:p>
            </p:txBody>
          </p:sp>
        </p:grpSp>
        <p:grpSp>
          <p:nvGrpSpPr>
            <p:cNvPr id="13" name="组合 158"/>
            <p:cNvGrpSpPr/>
            <p:nvPr/>
          </p:nvGrpSpPr>
          <p:grpSpPr>
            <a:xfrm>
              <a:off x="7440650" y="4371406"/>
              <a:ext cx="553787" cy="555432"/>
              <a:chOff x="1535298" y="4509053"/>
              <a:chExt cx="2258033" cy="2258033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4" name="椭圆 159"/>
              <p:cNvSpPr/>
              <p:nvPr/>
            </p:nvSpPr>
            <p:spPr bwMode="auto">
              <a:xfrm>
                <a:off x="1535298" y="4509053"/>
                <a:ext cx="2258033" cy="2258033"/>
              </a:xfrm>
              <a:prstGeom prst="ellipse">
                <a:avLst/>
              </a:prstGeom>
              <a:grpFill/>
              <a:ln w="12700" cap="sq" cmpd="sng" algn="ctr">
                <a:solidFill>
                  <a:srgbClr val="8EB4E3"/>
                </a:solidFill>
                <a:prstDash val="dash"/>
                <a:miter lim="800000"/>
                <a:headEnd type="none" w="med" len="med"/>
                <a:tailEnd type="none" w="med" len="med"/>
              </a:ln>
              <a:effectLst>
                <a:outerShdw blurRad="76200" dist="635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  <a:extLst/>
            </p:spPr>
            <p:txBody>
              <a:bodyPr/>
              <a:lstStyle/>
              <a:p>
                <a:endParaRPr lang="zh-CN" altLang="en-US" sz="2000">
                  <a:cs typeface="Arial" pitchFamily="34" charset="0"/>
                </a:endParaRPr>
              </a:p>
            </p:txBody>
          </p:sp>
          <p:sp>
            <p:nvSpPr>
              <p:cNvPr id="15" name="椭圆 160"/>
              <p:cNvSpPr>
                <a:spLocks noChangeAspect="1"/>
              </p:cNvSpPr>
              <p:nvPr/>
            </p:nvSpPr>
            <p:spPr bwMode="auto">
              <a:xfrm>
                <a:off x="1655325" y="4629080"/>
                <a:ext cx="2017979" cy="2017979"/>
              </a:xfrm>
              <a:prstGeom prst="ellipse">
                <a:avLst/>
              </a:prstGeom>
              <a:grpFill/>
              <a:ln w="9525" cap="flat" cmpd="sng" algn="ctr">
                <a:solidFill>
                  <a:srgbClr val="8EB4E3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st="635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  <a:extLst/>
            </p:spPr>
            <p:txBody>
              <a:bodyPr/>
              <a:lstStyle/>
              <a:p>
                <a:endParaRPr lang="zh-CN" altLang="en-US" sz="2000">
                  <a:cs typeface="Arial" pitchFamily="34" charset="0"/>
                </a:endParaRPr>
              </a:p>
            </p:txBody>
          </p:sp>
        </p:grpSp>
        <p:sp>
          <p:nvSpPr>
            <p:cNvPr id="16" name="Freeform 10"/>
            <p:cNvSpPr>
              <a:spLocks noChangeAspect="1"/>
            </p:cNvSpPr>
            <p:nvPr/>
          </p:nvSpPr>
          <p:spPr bwMode="auto">
            <a:xfrm>
              <a:off x="6284632" y="2895880"/>
              <a:ext cx="2048158" cy="976610"/>
            </a:xfrm>
            <a:custGeom>
              <a:avLst/>
              <a:gdLst/>
              <a:ahLst/>
              <a:cxnLst>
                <a:cxn ang="0">
                  <a:pos x="154" y="640"/>
                </a:cxn>
                <a:cxn ang="0">
                  <a:pos x="112" y="626"/>
                </a:cxn>
                <a:cxn ang="0">
                  <a:pos x="67" y="604"/>
                </a:cxn>
                <a:cxn ang="0">
                  <a:pos x="25" y="563"/>
                </a:cxn>
                <a:cxn ang="0">
                  <a:pos x="6" y="526"/>
                </a:cxn>
                <a:cxn ang="0">
                  <a:pos x="0" y="491"/>
                </a:cxn>
                <a:cxn ang="0">
                  <a:pos x="3" y="449"/>
                </a:cxn>
                <a:cxn ang="0">
                  <a:pos x="10" y="419"/>
                </a:cxn>
                <a:cxn ang="0">
                  <a:pos x="34" y="370"/>
                </a:cxn>
                <a:cxn ang="0">
                  <a:pos x="85" y="315"/>
                </a:cxn>
                <a:cxn ang="0">
                  <a:pos x="139" y="284"/>
                </a:cxn>
                <a:cxn ang="0">
                  <a:pos x="187" y="269"/>
                </a:cxn>
                <a:cxn ang="0">
                  <a:pos x="216" y="264"/>
                </a:cxn>
                <a:cxn ang="0">
                  <a:pos x="222" y="231"/>
                </a:cxn>
                <a:cxn ang="0">
                  <a:pos x="246" y="174"/>
                </a:cxn>
                <a:cxn ang="0">
                  <a:pos x="298" y="108"/>
                </a:cxn>
                <a:cxn ang="0">
                  <a:pos x="339" y="75"/>
                </a:cxn>
                <a:cxn ang="0">
                  <a:pos x="391" y="47"/>
                </a:cxn>
                <a:cxn ang="0">
                  <a:pos x="456" y="23"/>
                </a:cxn>
                <a:cxn ang="0">
                  <a:pos x="535" y="6"/>
                </a:cxn>
                <a:cxn ang="0">
                  <a:pos x="589" y="0"/>
                </a:cxn>
                <a:cxn ang="0">
                  <a:pos x="663" y="1"/>
                </a:cxn>
                <a:cxn ang="0">
                  <a:pos x="729" y="14"/>
                </a:cxn>
                <a:cxn ang="0">
                  <a:pos x="803" y="38"/>
                </a:cxn>
                <a:cxn ang="0">
                  <a:pos x="885" y="87"/>
                </a:cxn>
                <a:cxn ang="0">
                  <a:pos x="936" y="137"/>
                </a:cxn>
                <a:cxn ang="0">
                  <a:pos x="960" y="167"/>
                </a:cxn>
                <a:cxn ang="0">
                  <a:pos x="1016" y="141"/>
                </a:cxn>
                <a:cxn ang="0">
                  <a:pos x="1076" y="126"/>
                </a:cxn>
                <a:cxn ang="0">
                  <a:pos x="1146" y="125"/>
                </a:cxn>
                <a:cxn ang="0">
                  <a:pos x="1209" y="141"/>
                </a:cxn>
                <a:cxn ang="0">
                  <a:pos x="1245" y="162"/>
                </a:cxn>
                <a:cxn ang="0">
                  <a:pos x="1280" y="192"/>
                </a:cxn>
                <a:cxn ang="0">
                  <a:pos x="1310" y="242"/>
                </a:cxn>
                <a:cxn ang="0">
                  <a:pos x="1319" y="288"/>
                </a:cxn>
                <a:cxn ang="0">
                  <a:pos x="1316" y="340"/>
                </a:cxn>
                <a:cxn ang="0">
                  <a:pos x="1310" y="359"/>
                </a:cxn>
                <a:cxn ang="0">
                  <a:pos x="1353" y="380"/>
                </a:cxn>
                <a:cxn ang="0">
                  <a:pos x="1388" y="409"/>
                </a:cxn>
                <a:cxn ang="0">
                  <a:pos x="1418" y="449"/>
                </a:cxn>
                <a:cxn ang="0">
                  <a:pos x="1428" y="505"/>
                </a:cxn>
                <a:cxn ang="0">
                  <a:pos x="1424" y="539"/>
                </a:cxn>
                <a:cxn ang="0">
                  <a:pos x="1410" y="569"/>
                </a:cxn>
                <a:cxn ang="0">
                  <a:pos x="1383" y="601"/>
                </a:cxn>
                <a:cxn ang="0">
                  <a:pos x="1332" y="631"/>
                </a:cxn>
                <a:cxn ang="0">
                  <a:pos x="1278" y="643"/>
                </a:cxn>
                <a:cxn ang="0">
                  <a:pos x="1220" y="646"/>
                </a:cxn>
              </a:cxnLst>
              <a:rect l="0" t="0" r="r" b="b"/>
              <a:pathLst>
                <a:path w="1428" h="646">
                  <a:moveTo>
                    <a:pt x="1220" y="646"/>
                  </a:moveTo>
                  <a:lnTo>
                    <a:pt x="154" y="640"/>
                  </a:lnTo>
                  <a:lnTo>
                    <a:pt x="154" y="640"/>
                  </a:lnTo>
                  <a:lnTo>
                    <a:pt x="145" y="637"/>
                  </a:lnTo>
                  <a:lnTo>
                    <a:pt x="126" y="632"/>
                  </a:lnTo>
                  <a:lnTo>
                    <a:pt x="112" y="626"/>
                  </a:lnTo>
                  <a:lnTo>
                    <a:pt x="99" y="620"/>
                  </a:lnTo>
                  <a:lnTo>
                    <a:pt x="82" y="613"/>
                  </a:lnTo>
                  <a:lnTo>
                    <a:pt x="67" y="604"/>
                  </a:lnTo>
                  <a:lnTo>
                    <a:pt x="52" y="592"/>
                  </a:lnTo>
                  <a:lnTo>
                    <a:pt x="37" y="578"/>
                  </a:lnTo>
                  <a:lnTo>
                    <a:pt x="25" y="563"/>
                  </a:lnTo>
                  <a:lnTo>
                    <a:pt x="15" y="545"/>
                  </a:lnTo>
                  <a:lnTo>
                    <a:pt x="10" y="536"/>
                  </a:lnTo>
                  <a:lnTo>
                    <a:pt x="6" y="526"/>
                  </a:lnTo>
                  <a:lnTo>
                    <a:pt x="3" y="515"/>
                  </a:lnTo>
                  <a:lnTo>
                    <a:pt x="1" y="503"/>
                  </a:lnTo>
                  <a:lnTo>
                    <a:pt x="0" y="491"/>
                  </a:lnTo>
                  <a:lnTo>
                    <a:pt x="0" y="478"/>
                  </a:lnTo>
                  <a:lnTo>
                    <a:pt x="1" y="464"/>
                  </a:lnTo>
                  <a:lnTo>
                    <a:pt x="3" y="449"/>
                  </a:lnTo>
                  <a:lnTo>
                    <a:pt x="3" y="449"/>
                  </a:lnTo>
                  <a:lnTo>
                    <a:pt x="6" y="434"/>
                  </a:lnTo>
                  <a:lnTo>
                    <a:pt x="10" y="419"/>
                  </a:lnTo>
                  <a:lnTo>
                    <a:pt x="16" y="406"/>
                  </a:lnTo>
                  <a:lnTo>
                    <a:pt x="22" y="392"/>
                  </a:lnTo>
                  <a:lnTo>
                    <a:pt x="34" y="370"/>
                  </a:lnTo>
                  <a:lnTo>
                    <a:pt x="51" y="349"/>
                  </a:lnTo>
                  <a:lnTo>
                    <a:pt x="67" y="331"/>
                  </a:lnTo>
                  <a:lnTo>
                    <a:pt x="85" y="315"/>
                  </a:lnTo>
                  <a:lnTo>
                    <a:pt x="103" y="303"/>
                  </a:lnTo>
                  <a:lnTo>
                    <a:pt x="121" y="293"/>
                  </a:lnTo>
                  <a:lnTo>
                    <a:pt x="139" y="284"/>
                  </a:lnTo>
                  <a:lnTo>
                    <a:pt x="157" y="278"/>
                  </a:lnTo>
                  <a:lnTo>
                    <a:pt x="172" y="273"/>
                  </a:lnTo>
                  <a:lnTo>
                    <a:pt x="187" y="269"/>
                  </a:lnTo>
                  <a:lnTo>
                    <a:pt x="207" y="266"/>
                  </a:lnTo>
                  <a:lnTo>
                    <a:pt x="216" y="264"/>
                  </a:lnTo>
                  <a:lnTo>
                    <a:pt x="216" y="264"/>
                  </a:lnTo>
                  <a:lnTo>
                    <a:pt x="216" y="255"/>
                  </a:lnTo>
                  <a:lnTo>
                    <a:pt x="219" y="245"/>
                  </a:lnTo>
                  <a:lnTo>
                    <a:pt x="222" y="231"/>
                  </a:lnTo>
                  <a:lnTo>
                    <a:pt x="228" y="213"/>
                  </a:lnTo>
                  <a:lnTo>
                    <a:pt x="235" y="195"/>
                  </a:lnTo>
                  <a:lnTo>
                    <a:pt x="246" y="174"/>
                  </a:lnTo>
                  <a:lnTo>
                    <a:pt x="259" y="152"/>
                  </a:lnTo>
                  <a:lnTo>
                    <a:pt x="277" y="131"/>
                  </a:lnTo>
                  <a:lnTo>
                    <a:pt x="298" y="108"/>
                  </a:lnTo>
                  <a:lnTo>
                    <a:pt x="310" y="96"/>
                  </a:lnTo>
                  <a:lnTo>
                    <a:pt x="324" y="86"/>
                  </a:lnTo>
                  <a:lnTo>
                    <a:pt x="339" y="75"/>
                  </a:lnTo>
                  <a:lnTo>
                    <a:pt x="355" y="66"/>
                  </a:lnTo>
                  <a:lnTo>
                    <a:pt x="372" y="56"/>
                  </a:lnTo>
                  <a:lnTo>
                    <a:pt x="391" y="47"/>
                  </a:lnTo>
                  <a:lnTo>
                    <a:pt x="411" y="38"/>
                  </a:lnTo>
                  <a:lnTo>
                    <a:pt x="433" y="30"/>
                  </a:lnTo>
                  <a:lnTo>
                    <a:pt x="456" y="23"/>
                  </a:lnTo>
                  <a:lnTo>
                    <a:pt x="480" y="17"/>
                  </a:lnTo>
                  <a:lnTo>
                    <a:pt x="507" y="11"/>
                  </a:lnTo>
                  <a:lnTo>
                    <a:pt x="535" y="6"/>
                  </a:lnTo>
                  <a:lnTo>
                    <a:pt x="535" y="6"/>
                  </a:lnTo>
                  <a:lnTo>
                    <a:pt x="562" y="3"/>
                  </a:lnTo>
                  <a:lnTo>
                    <a:pt x="589" y="0"/>
                  </a:lnTo>
                  <a:lnTo>
                    <a:pt x="615" y="0"/>
                  </a:lnTo>
                  <a:lnTo>
                    <a:pt x="641" y="0"/>
                  </a:lnTo>
                  <a:lnTo>
                    <a:pt x="663" y="1"/>
                  </a:lnTo>
                  <a:lnTo>
                    <a:pt x="687" y="4"/>
                  </a:lnTo>
                  <a:lnTo>
                    <a:pt x="708" y="9"/>
                  </a:lnTo>
                  <a:lnTo>
                    <a:pt x="729" y="14"/>
                  </a:lnTo>
                  <a:lnTo>
                    <a:pt x="749" y="18"/>
                  </a:lnTo>
                  <a:lnTo>
                    <a:pt x="768" y="24"/>
                  </a:lnTo>
                  <a:lnTo>
                    <a:pt x="803" y="38"/>
                  </a:lnTo>
                  <a:lnTo>
                    <a:pt x="833" y="54"/>
                  </a:lnTo>
                  <a:lnTo>
                    <a:pt x="861" y="71"/>
                  </a:lnTo>
                  <a:lnTo>
                    <a:pt x="885" y="87"/>
                  </a:lnTo>
                  <a:lnTo>
                    <a:pt x="905" y="105"/>
                  </a:lnTo>
                  <a:lnTo>
                    <a:pt x="923" y="122"/>
                  </a:lnTo>
                  <a:lnTo>
                    <a:pt x="936" y="137"/>
                  </a:lnTo>
                  <a:lnTo>
                    <a:pt x="954" y="159"/>
                  </a:lnTo>
                  <a:lnTo>
                    <a:pt x="960" y="167"/>
                  </a:lnTo>
                  <a:lnTo>
                    <a:pt x="960" y="167"/>
                  </a:lnTo>
                  <a:lnTo>
                    <a:pt x="968" y="164"/>
                  </a:lnTo>
                  <a:lnTo>
                    <a:pt x="986" y="153"/>
                  </a:lnTo>
                  <a:lnTo>
                    <a:pt x="1016" y="141"/>
                  </a:lnTo>
                  <a:lnTo>
                    <a:pt x="1034" y="135"/>
                  </a:lnTo>
                  <a:lnTo>
                    <a:pt x="1053" y="131"/>
                  </a:lnTo>
                  <a:lnTo>
                    <a:pt x="1076" y="126"/>
                  </a:lnTo>
                  <a:lnTo>
                    <a:pt x="1098" y="123"/>
                  </a:lnTo>
                  <a:lnTo>
                    <a:pt x="1121" y="123"/>
                  </a:lnTo>
                  <a:lnTo>
                    <a:pt x="1146" y="125"/>
                  </a:lnTo>
                  <a:lnTo>
                    <a:pt x="1170" y="128"/>
                  </a:lnTo>
                  <a:lnTo>
                    <a:pt x="1196" y="137"/>
                  </a:lnTo>
                  <a:lnTo>
                    <a:pt x="1209" y="141"/>
                  </a:lnTo>
                  <a:lnTo>
                    <a:pt x="1221" y="147"/>
                  </a:lnTo>
                  <a:lnTo>
                    <a:pt x="1233" y="155"/>
                  </a:lnTo>
                  <a:lnTo>
                    <a:pt x="1245" y="162"/>
                  </a:lnTo>
                  <a:lnTo>
                    <a:pt x="1245" y="162"/>
                  </a:lnTo>
                  <a:lnTo>
                    <a:pt x="1265" y="177"/>
                  </a:lnTo>
                  <a:lnTo>
                    <a:pt x="1280" y="192"/>
                  </a:lnTo>
                  <a:lnTo>
                    <a:pt x="1292" y="209"/>
                  </a:lnTo>
                  <a:lnTo>
                    <a:pt x="1302" y="225"/>
                  </a:lnTo>
                  <a:lnTo>
                    <a:pt x="1310" y="242"/>
                  </a:lnTo>
                  <a:lnTo>
                    <a:pt x="1314" y="258"/>
                  </a:lnTo>
                  <a:lnTo>
                    <a:pt x="1317" y="273"/>
                  </a:lnTo>
                  <a:lnTo>
                    <a:pt x="1319" y="288"/>
                  </a:lnTo>
                  <a:lnTo>
                    <a:pt x="1319" y="303"/>
                  </a:lnTo>
                  <a:lnTo>
                    <a:pt x="1319" y="317"/>
                  </a:lnTo>
                  <a:lnTo>
                    <a:pt x="1316" y="340"/>
                  </a:lnTo>
                  <a:lnTo>
                    <a:pt x="1311" y="355"/>
                  </a:lnTo>
                  <a:lnTo>
                    <a:pt x="1310" y="359"/>
                  </a:lnTo>
                  <a:lnTo>
                    <a:pt x="1310" y="359"/>
                  </a:lnTo>
                  <a:lnTo>
                    <a:pt x="1316" y="362"/>
                  </a:lnTo>
                  <a:lnTo>
                    <a:pt x="1331" y="368"/>
                  </a:lnTo>
                  <a:lnTo>
                    <a:pt x="1353" y="380"/>
                  </a:lnTo>
                  <a:lnTo>
                    <a:pt x="1365" y="388"/>
                  </a:lnTo>
                  <a:lnTo>
                    <a:pt x="1377" y="398"/>
                  </a:lnTo>
                  <a:lnTo>
                    <a:pt x="1388" y="409"/>
                  </a:lnTo>
                  <a:lnTo>
                    <a:pt x="1400" y="421"/>
                  </a:lnTo>
                  <a:lnTo>
                    <a:pt x="1409" y="434"/>
                  </a:lnTo>
                  <a:lnTo>
                    <a:pt x="1418" y="449"/>
                  </a:lnTo>
                  <a:lnTo>
                    <a:pt x="1424" y="466"/>
                  </a:lnTo>
                  <a:lnTo>
                    <a:pt x="1428" y="485"/>
                  </a:lnTo>
                  <a:lnTo>
                    <a:pt x="1428" y="505"/>
                  </a:lnTo>
                  <a:lnTo>
                    <a:pt x="1425" y="527"/>
                  </a:lnTo>
                  <a:lnTo>
                    <a:pt x="1425" y="527"/>
                  </a:lnTo>
                  <a:lnTo>
                    <a:pt x="1424" y="539"/>
                  </a:lnTo>
                  <a:lnTo>
                    <a:pt x="1419" y="550"/>
                  </a:lnTo>
                  <a:lnTo>
                    <a:pt x="1415" y="560"/>
                  </a:lnTo>
                  <a:lnTo>
                    <a:pt x="1410" y="569"/>
                  </a:lnTo>
                  <a:lnTo>
                    <a:pt x="1404" y="578"/>
                  </a:lnTo>
                  <a:lnTo>
                    <a:pt x="1397" y="587"/>
                  </a:lnTo>
                  <a:lnTo>
                    <a:pt x="1383" y="601"/>
                  </a:lnTo>
                  <a:lnTo>
                    <a:pt x="1367" y="613"/>
                  </a:lnTo>
                  <a:lnTo>
                    <a:pt x="1350" y="623"/>
                  </a:lnTo>
                  <a:lnTo>
                    <a:pt x="1332" y="631"/>
                  </a:lnTo>
                  <a:lnTo>
                    <a:pt x="1314" y="635"/>
                  </a:lnTo>
                  <a:lnTo>
                    <a:pt x="1296" y="640"/>
                  </a:lnTo>
                  <a:lnTo>
                    <a:pt x="1278" y="643"/>
                  </a:lnTo>
                  <a:lnTo>
                    <a:pt x="1248" y="646"/>
                  </a:lnTo>
                  <a:lnTo>
                    <a:pt x="1229" y="646"/>
                  </a:lnTo>
                  <a:lnTo>
                    <a:pt x="1220" y="646"/>
                  </a:lnTo>
                  <a:lnTo>
                    <a:pt x="1220" y="64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44000" tIns="72000" rIns="144000" bIns="72000" anchor="ctr" anchorCtr="0">
              <a:noAutofit/>
            </a:bodyPr>
            <a:lstStyle/>
            <a:p>
              <a:pPr algn="ctr" defTabSz="2560411"/>
              <a:endParaRPr lang="zh-CN" altLang="en-US" sz="16600" dirty="0">
                <a:cs typeface="Arial" pitchFamily="34" charset="0"/>
              </a:endParaRPr>
            </a:p>
          </p:txBody>
        </p:sp>
        <p:sp>
          <p:nvSpPr>
            <p:cNvPr id="17" name="Freeform 10"/>
            <p:cNvSpPr>
              <a:spLocks noChangeAspect="1"/>
            </p:cNvSpPr>
            <p:nvPr/>
          </p:nvSpPr>
          <p:spPr bwMode="auto">
            <a:xfrm>
              <a:off x="3852141" y="2875695"/>
              <a:ext cx="1965467" cy="963829"/>
            </a:xfrm>
            <a:custGeom>
              <a:avLst/>
              <a:gdLst/>
              <a:ahLst/>
              <a:cxnLst>
                <a:cxn ang="0">
                  <a:pos x="154" y="640"/>
                </a:cxn>
                <a:cxn ang="0">
                  <a:pos x="112" y="626"/>
                </a:cxn>
                <a:cxn ang="0">
                  <a:pos x="67" y="604"/>
                </a:cxn>
                <a:cxn ang="0">
                  <a:pos x="25" y="563"/>
                </a:cxn>
                <a:cxn ang="0">
                  <a:pos x="6" y="526"/>
                </a:cxn>
                <a:cxn ang="0">
                  <a:pos x="0" y="491"/>
                </a:cxn>
                <a:cxn ang="0">
                  <a:pos x="3" y="449"/>
                </a:cxn>
                <a:cxn ang="0">
                  <a:pos x="10" y="419"/>
                </a:cxn>
                <a:cxn ang="0">
                  <a:pos x="34" y="370"/>
                </a:cxn>
                <a:cxn ang="0">
                  <a:pos x="85" y="315"/>
                </a:cxn>
                <a:cxn ang="0">
                  <a:pos x="139" y="284"/>
                </a:cxn>
                <a:cxn ang="0">
                  <a:pos x="187" y="269"/>
                </a:cxn>
                <a:cxn ang="0">
                  <a:pos x="216" y="264"/>
                </a:cxn>
                <a:cxn ang="0">
                  <a:pos x="222" y="231"/>
                </a:cxn>
                <a:cxn ang="0">
                  <a:pos x="246" y="174"/>
                </a:cxn>
                <a:cxn ang="0">
                  <a:pos x="298" y="108"/>
                </a:cxn>
                <a:cxn ang="0">
                  <a:pos x="339" y="75"/>
                </a:cxn>
                <a:cxn ang="0">
                  <a:pos x="391" y="47"/>
                </a:cxn>
                <a:cxn ang="0">
                  <a:pos x="456" y="23"/>
                </a:cxn>
                <a:cxn ang="0">
                  <a:pos x="535" y="6"/>
                </a:cxn>
                <a:cxn ang="0">
                  <a:pos x="589" y="0"/>
                </a:cxn>
                <a:cxn ang="0">
                  <a:pos x="663" y="1"/>
                </a:cxn>
                <a:cxn ang="0">
                  <a:pos x="729" y="14"/>
                </a:cxn>
                <a:cxn ang="0">
                  <a:pos x="803" y="38"/>
                </a:cxn>
                <a:cxn ang="0">
                  <a:pos x="885" y="87"/>
                </a:cxn>
                <a:cxn ang="0">
                  <a:pos x="936" y="137"/>
                </a:cxn>
                <a:cxn ang="0">
                  <a:pos x="960" y="167"/>
                </a:cxn>
                <a:cxn ang="0">
                  <a:pos x="1016" y="141"/>
                </a:cxn>
                <a:cxn ang="0">
                  <a:pos x="1076" y="126"/>
                </a:cxn>
                <a:cxn ang="0">
                  <a:pos x="1146" y="125"/>
                </a:cxn>
                <a:cxn ang="0">
                  <a:pos x="1209" y="141"/>
                </a:cxn>
                <a:cxn ang="0">
                  <a:pos x="1245" y="162"/>
                </a:cxn>
                <a:cxn ang="0">
                  <a:pos x="1280" y="192"/>
                </a:cxn>
                <a:cxn ang="0">
                  <a:pos x="1310" y="242"/>
                </a:cxn>
                <a:cxn ang="0">
                  <a:pos x="1319" y="288"/>
                </a:cxn>
                <a:cxn ang="0">
                  <a:pos x="1316" y="340"/>
                </a:cxn>
                <a:cxn ang="0">
                  <a:pos x="1310" y="359"/>
                </a:cxn>
                <a:cxn ang="0">
                  <a:pos x="1353" y="380"/>
                </a:cxn>
                <a:cxn ang="0">
                  <a:pos x="1388" y="409"/>
                </a:cxn>
                <a:cxn ang="0">
                  <a:pos x="1418" y="449"/>
                </a:cxn>
                <a:cxn ang="0">
                  <a:pos x="1428" y="505"/>
                </a:cxn>
                <a:cxn ang="0">
                  <a:pos x="1424" y="539"/>
                </a:cxn>
                <a:cxn ang="0">
                  <a:pos x="1410" y="569"/>
                </a:cxn>
                <a:cxn ang="0">
                  <a:pos x="1383" y="601"/>
                </a:cxn>
                <a:cxn ang="0">
                  <a:pos x="1332" y="631"/>
                </a:cxn>
                <a:cxn ang="0">
                  <a:pos x="1278" y="643"/>
                </a:cxn>
                <a:cxn ang="0">
                  <a:pos x="1220" y="646"/>
                </a:cxn>
              </a:cxnLst>
              <a:rect l="0" t="0" r="r" b="b"/>
              <a:pathLst>
                <a:path w="1428" h="646">
                  <a:moveTo>
                    <a:pt x="1220" y="646"/>
                  </a:moveTo>
                  <a:lnTo>
                    <a:pt x="154" y="640"/>
                  </a:lnTo>
                  <a:lnTo>
                    <a:pt x="154" y="640"/>
                  </a:lnTo>
                  <a:lnTo>
                    <a:pt x="145" y="637"/>
                  </a:lnTo>
                  <a:lnTo>
                    <a:pt x="126" y="632"/>
                  </a:lnTo>
                  <a:lnTo>
                    <a:pt x="112" y="626"/>
                  </a:lnTo>
                  <a:lnTo>
                    <a:pt x="99" y="620"/>
                  </a:lnTo>
                  <a:lnTo>
                    <a:pt x="82" y="613"/>
                  </a:lnTo>
                  <a:lnTo>
                    <a:pt x="67" y="604"/>
                  </a:lnTo>
                  <a:lnTo>
                    <a:pt x="52" y="592"/>
                  </a:lnTo>
                  <a:lnTo>
                    <a:pt x="37" y="578"/>
                  </a:lnTo>
                  <a:lnTo>
                    <a:pt x="25" y="563"/>
                  </a:lnTo>
                  <a:lnTo>
                    <a:pt x="15" y="545"/>
                  </a:lnTo>
                  <a:lnTo>
                    <a:pt x="10" y="536"/>
                  </a:lnTo>
                  <a:lnTo>
                    <a:pt x="6" y="526"/>
                  </a:lnTo>
                  <a:lnTo>
                    <a:pt x="3" y="515"/>
                  </a:lnTo>
                  <a:lnTo>
                    <a:pt x="1" y="503"/>
                  </a:lnTo>
                  <a:lnTo>
                    <a:pt x="0" y="491"/>
                  </a:lnTo>
                  <a:lnTo>
                    <a:pt x="0" y="478"/>
                  </a:lnTo>
                  <a:lnTo>
                    <a:pt x="1" y="464"/>
                  </a:lnTo>
                  <a:lnTo>
                    <a:pt x="3" y="449"/>
                  </a:lnTo>
                  <a:lnTo>
                    <a:pt x="3" y="449"/>
                  </a:lnTo>
                  <a:lnTo>
                    <a:pt x="6" y="434"/>
                  </a:lnTo>
                  <a:lnTo>
                    <a:pt x="10" y="419"/>
                  </a:lnTo>
                  <a:lnTo>
                    <a:pt x="16" y="406"/>
                  </a:lnTo>
                  <a:lnTo>
                    <a:pt x="22" y="392"/>
                  </a:lnTo>
                  <a:lnTo>
                    <a:pt x="34" y="370"/>
                  </a:lnTo>
                  <a:lnTo>
                    <a:pt x="51" y="349"/>
                  </a:lnTo>
                  <a:lnTo>
                    <a:pt x="67" y="331"/>
                  </a:lnTo>
                  <a:lnTo>
                    <a:pt x="85" y="315"/>
                  </a:lnTo>
                  <a:lnTo>
                    <a:pt x="103" y="303"/>
                  </a:lnTo>
                  <a:lnTo>
                    <a:pt x="121" y="293"/>
                  </a:lnTo>
                  <a:lnTo>
                    <a:pt x="139" y="284"/>
                  </a:lnTo>
                  <a:lnTo>
                    <a:pt x="157" y="278"/>
                  </a:lnTo>
                  <a:lnTo>
                    <a:pt x="172" y="273"/>
                  </a:lnTo>
                  <a:lnTo>
                    <a:pt x="187" y="269"/>
                  </a:lnTo>
                  <a:lnTo>
                    <a:pt x="207" y="266"/>
                  </a:lnTo>
                  <a:lnTo>
                    <a:pt x="216" y="264"/>
                  </a:lnTo>
                  <a:lnTo>
                    <a:pt x="216" y="264"/>
                  </a:lnTo>
                  <a:lnTo>
                    <a:pt x="216" y="255"/>
                  </a:lnTo>
                  <a:lnTo>
                    <a:pt x="219" y="245"/>
                  </a:lnTo>
                  <a:lnTo>
                    <a:pt x="222" y="231"/>
                  </a:lnTo>
                  <a:lnTo>
                    <a:pt x="228" y="213"/>
                  </a:lnTo>
                  <a:lnTo>
                    <a:pt x="235" y="195"/>
                  </a:lnTo>
                  <a:lnTo>
                    <a:pt x="246" y="174"/>
                  </a:lnTo>
                  <a:lnTo>
                    <a:pt x="259" y="152"/>
                  </a:lnTo>
                  <a:lnTo>
                    <a:pt x="277" y="131"/>
                  </a:lnTo>
                  <a:lnTo>
                    <a:pt x="298" y="108"/>
                  </a:lnTo>
                  <a:lnTo>
                    <a:pt x="310" y="96"/>
                  </a:lnTo>
                  <a:lnTo>
                    <a:pt x="324" y="86"/>
                  </a:lnTo>
                  <a:lnTo>
                    <a:pt x="339" y="75"/>
                  </a:lnTo>
                  <a:lnTo>
                    <a:pt x="355" y="66"/>
                  </a:lnTo>
                  <a:lnTo>
                    <a:pt x="372" y="56"/>
                  </a:lnTo>
                  <a:lnTo>
                    <a:pt x="391" y="47"/>
                  </a:lnTo>
                  <a:lnTo>
                    <a:pt x="411" y="38"/>
                  </a:lnTo>
                  <a:lnTo>
                    <a:pt x="433" y="30"/>
                  </a:lnTo>
                  <a:lnTo>
                    <a:pt x="456" y="23"/>
                  </a:lnTo>
                  <a:lnTo>
                    <a:pt x="480" y="17"/>
                  </a:lnTo>
                  <a:lnTo>
                    <a:pt x="507" y="11"/>
                  </a:lnTo>
                  <a:lnTo>
                    <a:pt x="535" y="6"/>
                  </a:lnTo>
                  <a:lnTo>
                    <a:pt x="535" y="6"/>
                  </a:lnTo>
                  <a:lnTo>
                    <a:pt x="562" y="3"/>
                  </a:lnTo>
                  <a:lnTo>
                    <a:pt x="589" y="0"/>
                  </a:lnTo>
                  <a:lnTo>
                    <a:pt x="615" y="0"/>
                  </a:lnTo>
                  <a:lnTo>
                    <a:pt x="641" y="0"/>
                  </a:lnTo>
                  <a:lnTo>
                    <a:pt x="663" y="1"/>
                  </a:lnTo>
                  <a:lnTo>
                    <a:pt x="687" y="4"/>
                  </a:lnTo>
                  <a:lnTo>
                    <a:pt x="708" y="9"/>
                  </a:lnTo>
                  <a:lnTo>
                    <a:pt x="729" y="14"/>
                  </a:lnTo>
                  <a:lnTo>
                    <a:pt x="749" y="18"/>
                  </a:lnTo>
                  <a:lnTo>
                    <a:pt x="768" y="24"/>
                  </a:lnTo>
                  <a:lnTo>
                    <a:pt x="803" y="38"/>
                  </a:lnTo>
                  <a:lnTo>
                    <a:pt x="833" y="54"/>
                  </a:lnTo>
                  <a:lnTo>
                    <a:pt x="861" y="71"/>
                  </a:lnTo>
                  <a:lnTo>
                    <a:pt x="885" y="87"/>
                  </a:lnTo>
                  <a:lnTo>
                    <a:pt x="905" y="105"/>
                  </a:lnTo>
                  <a:lnTo>
                    <a:pt x="923" y="122"/>
                  </a:lnTo>
                  <a:lnTo>
                    <a:pt x="936" y="137"/>
                  </a:lnTo>
                  <a:lnTo>
                    <a:pt x="954" y="159"/>
                  </a:lnTo>
                  <a:lnTo>
                    <a:pt x="960" y="167"/>
                  </a:lnTo>
                  <a:lnTo>
                    <a:pt x="960" y="167"/>
                  </a:lnTo>
                  <a:lnTo>
                    <a:pt x="968" y="164"/>
                  </a:lnTo>
                  <a:lnTo>
                    <a:pt x="986" y="153"/>
                  </a:lnTo>
                  <a:lnTo>
                    <a:pt x="1016" y="141"/>
                  </a:lnTo>
                  <a:lnTo>
                    <a:pt x="1034" y="135"/>
                  </a:lnTo>
                  <a:lnTo>
                    <a:pt x="1053" y="131"/>
                  </a:lnTo>
                  <a:lnTo>
                    <a:pt x="1076" y="126"/>
                  </a:lnTo>
                  <a:lnTo>
                    <a:pt x="1098" y="123"/>
                  </a:lnTo>
                  <a:lnTo>
                    <a:pt x="1121" y="123"/>
                  </a:lnTo>
                  <a:lnTo>
                    <a:pt x="1146" y="125"/>
                  </a:lnTo>
                  <a:lnTo>
                    <a:pt x="1170" y="128"/>
                  </a:lnTo>
                  <a:lnTo>
                    <a:pt x="1196" y="137"/>
                  </a:lnTo>
                  <a:lnTo>
                    <a:pt x="1209" y="141"/>
                  </a:lnTo>
                  <a:lnTo>
                    <a:pt x="1221" y="147"/>
                  </a:lnTo>
                  <a:lnTo>
                    <a:pt x="1233" y="155"/>
                  </a:lnTo>
                  <a:lnTo>
                    <a:pt x="1245" y="162"/>
                  </a:lnTo>
                  <a:lnTo>
                    <a:pt x="1245" y="162"/>
                  </a:lnTo>
                  <a:lnTo>
                    <a:pt x="1265" y="177"/>
                  </a:lnTo>
                  <a:lnTo>
                    <a:pt x="1280" y="192"/>
                  </a:lnTo>
                  <a:lnTo>
                    <a:pt x="1292" y="209"/>
                  </a:lnTo>
                  <a:lnTo>
                    <a:pt x="1302" y="225"/>
                  </a:lnTo>
                  <a:lnTo>
                    <a:pt x="1310" y="242"/>
                  </a:lnTo>
                  <a:lnTo>
                    <a:pt x="1314" y="258"/>
                  </a:lnTo>
                  <a:lnTo>
                    <a:pt x="1317" y="273"/>
                  </a:lnTo>
                  <a:lnTo>
                    <a:pt x="1319" y="288"/>
                  </a:lnTo>
                  <a:lnTo>
                    <a:pt x="1319" y="303"/>
                  </a:lnTo>
                  <a:lnTo>
                    <a:pt x="1319" y="317"/>
                  </a:lnTo>
                  <a:lnTo>
                    <a:pt x="1316" y="340"/>
                  </a:lnTo>
                  <a:lnTo>
                    <a:pt x="1311" y="355"/>
                  </a:lnTo>
                  <a:lnTo>
                    <a:pt x="1310" y="359"/>
                  </a:lnTo>
                  <a:lnTo>
                    <a:pt x="1310" y="359"/>
                  </a:lnTo>
                  <a:lnTo>
                    <a:pt x="1316" y="362"/>
                  </a:lnTo>
                  <a:lnTo>
                    <a:pt x="1331" y="368"/>
                  </a:lnTo>
                  <a:lnTo>
                    <a:pt x="1353" y="380"/>
                  </a:lnTo>
                  <a:lnTo>
                    <a:pt x="1365" y="388"/>
                  </a:lnTo>
                  <a:lnTo>
                    <a:pt x="1377" y="398"/>
                  </a:lnTo>
                  <a:lnTo>
                    <a:pt x="1388" y="409"/>
                  </a:lnTo>
                  <a:lnTo>
                    <a:pt x="1400" y="421"/>
                  </a:lnTo>
                  <a:lnTo>
                    <a:pt x="1409" y="434"/>
                  </a:lnTo>
                  <a:lnTo>
                    <a:pt x="1418" y="449"/>
                  </a:lnTo>
                  <a:lnTo>
                    <a:pt x="1424" y="466"/>
                  </a:lnTo>
                  <a:lnTo>
                    <a:pt x="1428" y="485"/>
                  </a:lnTo>
                  <a:lnTo>
                    <a:pt x="1428" y="505"/>
                  </a:lnTo>
                  <a:lnTo>
                    <a:pt x="1425" y="527"/>
                  </a:lnTo>
                  <a:lnTo>
                    <a:pt x="1425" y="527"/>
                  </a:lnTo>
                  <a:lnTo>
                    <a:pt x="1424" y="539"/>
                  </a:lnTo>
                  <a:lnTo>
                    <a:pt x="1419" y="550"/>
                  </a:lnTo>
                  <a:lnTo>
                    <a:pt x="1415" y="560"/>
                  </a:lnTo>
                  <a:lnTo>
                    <a:pt x="1410" y="569"/>
                  </a:lnTo>
                  <a:lnTo>
                    <a:pt x="1404" y="578"/>
                  </a:lnTo>
                  <a:lnTo>
                    <a:pt x="1397" y="587"/>
                  </a:lnTo>
                  <a:lnTo>
                    <a:pt x="1383" y="601"/>
                  </a:lnTo>
                  <a:lnTo>
                    <a:pt x="1367" y="613"/>
                  </a:lnTo>
                  <a:lnTo>
                    <a:pt x="1350" y="623"/>
                  </a:lnTo>
                  <a:lnTo>
                    <a:pt x="1332" y="631"/>
                  </a:lnTo>
                  <a:lnTo>
                    <a:pt x="1314" y="635"/>
                  </a:lnTo>
                  <a:lnTo>
                    <a:pt x="1296" y="640"/>
                  </a:lnTo>
                  <a:lnTo>
                    <a:pt x="1278" y="643"/>
                  </a:lnTo>
                  <a:lnTo>
                    <a:pt x="1248" y="646"/>
                  </a:lnTo>
                  <a:lnTo>
                    <a:pt x="1229" y="646"/>
                  </a:lnTo>
                  <a:lnTo>
                    <a:pt x="1220" y="646"/>
                  </a:lnTo>
                  <a:lnTo>
                    <a:pt x="1220" y="64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44000" tIns="72000" rIns="144000" bIns="72000" anchor="ctr" anchorCtr="0">
              <a:noAutofit/>
            </a:bodyPr>
            <a:lstStyle/>
            <a:p>
              <a:pPr algn="ctr" defTabSz="2560411"/>
              <a:endParaRPr lang="zh-CN" altLang="en-US" sz="16600" dirty="0">
                <a:cs typeface="Arial" pitchFamily="34" charset="0"/>
              </a:endParaRPr>
            </a:p>
          </p:txBody>
        </p:sp>
        <p:sp>
          <p:nvSpPr>
            <p:cNvPr id="18" name="Freeform 9"/>
            <p:cNvSpPr>
              <a:spLocks noChangeAspect="1"/>
            </p:cNvSpPr>
            <p:nvPr/>
          </p:nvSpPr>
          <p:spPr bwMode="auto">
            <a:xfrm>
              <a:off x="3381540" y="2451781"/>
              <a:ext cx="5427114" cy="79200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15" y="6"/>
                </a:cxn>
                <a:cxn ang="0">
                  <a:pos x="2" y="23"/>
                </a:cxn>
                <a:cxn ang="0">
                  <a:pos x="0" y="421"/>
                </a:cxn>
                <a:cxn ang="0">
                  <a:pos x="2" y="434"/>
                </a:cxn>
                <a:cxn ang="0">
                  <a:pos x="15" y="451"/>
                </a:cxn>
                <a:cxn ang="0">
                  <a:pos x="35" y="457"/>
                </a:cxn>
                <a:cxn ang="0">
                  <a:pos x="552" y="439"/>
                </a:cxn>
                <a:cxn ang="0">
                  <a:pos x="593" y="391"/>
                </a:cxn>
                <a:cxn ang="0">
                  <a:pos x="638" y="355"/>
                </a:cxn>
                <a:cxn ang="0">
                  <a:pos x="696" y="320"/>
                </a:cxn>
                <a:cxn ang="0">
                  <a:pos x="770" y="293"/>
                </a:cxn>
                <a:cxn ang="0">
                  <a:pos x="860" y="272"/>
                </a:cxn>
                <a:cxn ang="0">
                  <a:pos x="950" y="266"/>
                </a:cxn>
                <a:cxn ang="0">
                  <a:pos x="1019" y="270"/>
                </a:cxn>
                <a:cxn ang="0">
                  <a:pos x="1109" y="290"/>
                </a:cxn>
                <a:cxn ang="0">
                  <a:pos x="1183" y="323"/>
                </a:cxn>
                <a:cxn ang="0">
                  <a:pos x="1241" y="361"/>
                </a:cxn>
                <a:cxn ang="0">
                  <a:pos x="1306" y="421"/>
                </a:cxn>
                <a:cxn ang="0">
                  <a:pos x="1369" y="400"/>
                </a:cxn>
                <a:cxn ang="0">
                  <a:pos x="1429" y="389"/>
                </a:cxn>
                <a:cxn ang="0">
                  <a:pos x="1471" y="389"/>
                </a:cxn>
                <a:cxn ang="0">
                  <a:pos x="1532" y="401"/>
                </a:cxn>
                <a:cxn ang="0">
                  <a:pos x="1588" y="425"/>
                </a:cxn>
                <a:cxn ang="0">
                  <a:pos x="1619" y="446"/>
                </a:cxn>
                <a:cxn ang="0">
                  <a:pos x="2292" y="457"/>
                </a:cxn>
                <a:cxn ang="0">
                  <a:pos x="2322" y="415"/>
                </a:cxn>
                <a:cxn ang="0">
                  <a:pos x="2374" y="367"/>
                </a:cxn>
                <a:cxn ang="0">
                  <a:pos x="2427" y="331"/>
                </a:cxn>
                <a:cxn ang="0">
                  <a:pos x="2496" y="300"/>
                </a:cxn>
                <a:cxn ang="0">
                  <a:pos x="2580" y="278"/>
                </a:cxn>
                <a:cxn ang="0">
                  <a:pos x="2658" y="267"/>
                </a:cxn>
                <a:cxn ang="0">
                  <a:pos x="2737" y="267"/>
                </a:cxn>
                <a:cxn ang="0">
                  <a:pos x="2833" y="282"/>
                </a:cxn>
                <a:cxn ang="0">
                  <a:pos x="2913" y="311"/>
                </a:cxn>
                <a:cxn ang="0">
                  <a:pos x="2976" y="347"/>
                </a:cxn>
                <a:cxn ang="0">
                  <a:pos x="3038" y="398"/>
                </a:cxn>
                <a:cxn ang="0">
                  <a:pos x="3087" y="409"/>
                </a:cxn>
                <a:cxn ang="0">
                  <a:pos x="3159" y="391"/>
                </a:cxn>
                <a:cxn ang="0">
                  <a:pos x="3203" y="389"/>
                </a:cxn>
                <a:cxn ang="0">
                  <a:pos x="3264" y="395"/>
                </a:cxn>
                <a:cxn ang="0">
                  <a:pos x="3323" y="416"/>
                </a:cxn>
                <a:cxn ang="0">
                  <a:pos x="3357" y="437"/>
                </a:cxn>
                <a:cxn ang="0">
                  <a:pos x="3846" y="457"/>
                </a:cxn>
                <a:cxn ang="0">
                  <a:pos x="3860" y="454"/>
                </a:cxn>
                <a:cxn ang="0">
                  <a:pos x="3875" y="440"/>
                </a:cxn>
                <a:cxn ang="0">
                  <a:pos x="3881" y="421"/>
                </a:cxn>
                <a:cxn ang="0">
                  <a:pos x="3881" y="29"/>
                </a:cxn>
                <a:cxn ang="0">
                  <a:pos x="3870" y="11"/>
                </a:cxn>
                <a:cxn ang="0">
                  <a:pos x="3852" y="0"/>
                </a:cxn>
              </a:cxnLst>
              <a:rect l="0" t="0" r="r" b="b"/>
              <a:pathLst>
                <a:path w="3881" h="457">
                  <a:moveTo>
                    <a:pt x="3846" y="0"/>
                  </a:moveTo>
                  <a:lnTo>
                    <a:pt x="35" y="0"/>
                  </a:lnTo>
                  <a:lnTo>
                    <a:pt x="35" y="0"/>
                  </a:lnTo>
                  <a:lnTo>
                    <a:pt x="29" y="0"/>
                  </a:lnTo>
                  <a:lnTo>
                    <a:pt x="21" y="3"/>
                  </a:lnTo>
                  <a:lnTo>
                    <a:pt x="15" y="6"/>
                  </a:lnTo>
                  <a:lnTo>
                    <a:pt x="11" y="11"/>
                  </a:lnTo>
                  <a:lnTo>
                    <a:pt x="6" y="15"/>
                  </a:lnTo>
                  <a:lnTo>
                    <a:pt x="2" y="23"/>
                  </a:lnTo>
                  <a:lnTo>
                    <a:pt x="0" y="29"/>
                  </a:lnTo>
                  <a:lnTo>
                    <a:pt x="0" y="36"/>
                  </a:lnTo>
                  <a:lnTo>
                    <a:pt x="0" y="421"/>
                  </a:lnTo>
                  <a:lnTo>
                    <a:pt x="0" y="421"/>
                  </a:lnTo>
                  <a:lnTo>
                    <a:pt x="0" y="428"/>
                  </a:lnTo>
                  <a:lnTo>
                    <a:pt x="2" y="434"/>
                  </a:lnTo>
                  <a:lnTo>
                    <a:pt x="6" y="440"/>
                  </a:lnTo>
                  <a:lnTo>
                    <a:pt x="11" y="446"/>
                  </a:lnTo>
                  <a:lnTo>
                    <a:pt x="15" y="451"/>
                  </a:lnTo>
                  <a:lnTo>
                    <a:pt x="21" y="454"/>
                  </a:lnTo>
                  <a:lnTo>
                    <a:pt x="29" y="457"/>
                  </a:lnTo>
                  <a:lnTo>
                    <a:pt x="35" y="457"/>
                  </a:lnTo>
                  <a:lnTo>
                    <a:pt x="540" y="457"/>
                  </a:lnTo>
                  <a:lnTo>
                    <a:pt x="540" y="457"/>
                  </a:lnTo>
                  <a:lnTo>
                    <a:pt x="552" y="439"/>
                  </a:lnTo>
                  <a:lnTo>
                    <a:pt x="552" y="439"/>
                  </a:lnTo>
                  <a:lnTo>
                    <a:pt x="570" y="415"/>
                  </a:lnTo>
                  <a:lnTo>
                    <a:pt x="593" y="391"/>
                  </a:lnTo>
                  <a:lnTo>
                    <a:pt x="606" y="379"/>
                  </a:lnTo>
                  <a:lnTo>
                    <a:pt x="621" y="367"/>
                  </a:lnTo>
                  <a:lnTo>
                    <a:pt x="638" y="355"/>
                  </a:lnTo>
                  <a:lnTo>
                    <a:pt x="656" y="343"/>
                  </a:lnTo>
                  <a:lnTo>
                    <a:pt x="675" y="331"/>
                  </a:lnTo>
                  <a:lnTo>
                    <a:pt x="696" y="320"/>
                  </a:lnTo>
                  <a:lnTo>
                    <a:pt x="719" y="309"/>
                  </a:lnTo>
                  <a:lnTo>
                    <a:pt x="743" y="300"/>
                  </a:lnTo>
                  <a:lnTo>
                    <a:pt x="770" y="293"/>
                  </a:lnTo>
                  <a:lnTo>
                    <a:pt x="798" y="284"/>
                  </a:lnTo>
                  <a:lnTo>
                    <a:pt x="828" y="278"/>
                  </a:lnTo>
                  <a:lnTo>
                    <a:pt x="860" y="272"/>
                  </a:lnTo>
                  <a:lnTo>
                    <a:pt x="860" y="272"/>
                  </a:lnTo>
                  <a:lnTo>
                    <a:pt x="905" y="267"/>
                  </a:lnTo>
                  <a:lnTo>
                    <a:pt x="950" y="266"/>
                  </a:lnTo>
                  <a:lnTo>
                    <a:pt x="950" y="266"/>
                  </a:lnTo>
                  <a:lnTo>
                    <a:pt x="985" y="267"/>
                  </a:lnTo>
                  <a:lnTo>
                    <a:pt x="1019" y="270"/>
                  </a:lnTo>
                  <a:lnTo>
                    <a:pt x="1051" y="275"/>
                  </a:lnTo>
                  <a:lnTo>
                    <a:pt x="1081" y="282"/>
                  </a:lnTo>
                  <a:lnTo>
                    <a:pt x="1109" y="290"/>
                  </a:lnTo>
                  <a:lnTo>
                    <a:pt x="1136" y="300"/>
                  </a:lnTo>
                  <a:lnTo>
                    <a:pt x="1160" y="311"/>
                  </a:lnTo>
                  <a:lnTo>
                    <a:pt x="1183" y="323"/>
                  </a:lnTo>
                  <a:lnTo>
                    <a:pt x="1205" y="335"/>
                  </a:lnTo>
                  <a:lnTo>
                    <a:pt x="1223" y="347"/>
                  </a:lnTo>
                  <a:lnTo>
                    <a:pt x="1241" y="361"/>
                  </a:lnTo>
                  <a:lnTo>
                    <a:pt x="1258" y="373"/>
                  </a:lnTo>
                  <a:lnTo>
                    <a:pt x="1285" y="398"/>
                  </a:lnTo>
                  <a:lnTo>
                    <a:pt x="1306" y="421"/>
                  </a:lnTo>
                  <a:lnTo>
                    <a:pt x="1306" y="421"/>
                  </a:lnTo>
                  <a:lnTo>
                    <a:pt x="1334" y="409"/>
                  </a:lnTo>
                  <a:lnTo>
                    <a:pt x="1369" y="400"/>
                  </a:lnTo>
                  <a:lnTo>
                    <a:pt x="1388" y="395"/>
                  </a:lnTo>
                  <a:lnTo>
                    <a:pt x="1408" y="391"/>
                  </a:lnTo>
                  <a:lnTo>
                    <a:pt x="1429" y="389"/>
                  </a:lnTo>
                  <a:lnTo>
                    <a:pt x="1450" y="389"/>
                  </a:lnTo>
                  <a:lnTo>
                    <a:pt x="1450" y="389"/>
                  </a:lnTo>
                  <a:lnTo>
                    <a:pt x="1471" y="389"/>
                  </a:lnTo>
                  <a:lnTo>
                    <a:pt x="1492" y="392"/>
                  </a:lnTo>
                  <a:lnTo>
                    <a:pt x="1513" y="395"/>
                  </a:lnTo>
                  <a:lnTo>
                    <a:pt x="1532" y="401"/>
                  </a:lnTo>
                  <a:lnTo>
                    <a:pt x="1552" y="407"/>
                  </a:lnTo>
                  <a:lnTo>
                    <a:pt x="1570" y="416"/>
                  </a:lnTo>
                  <a:lnTo>
                    <a:pt x="1588" y="425"/>
                  </a:lnTo>
                  <a:lnTo>
                    <a:pt x="1606" y="437"/>
                  </a:lnTo>
                  <a:lnTo>
                    <a:pt x="1606" y="437"/>
                  </a:lnTo>
                  <a:lnTo>
                    <a:pt x="1619" y="446"/>
                  </a:lnTo>
                  <a:lnTo>
                    <a:pt x="1630" y="457"/>
                  </a:lnTo>
                  <a:lnTo>
                    <a:pt x="2292" y="457"/>
                  </a:lnTo>
                  <a:lnTo>
                    <a:pt x="2292" y="457"/>
                  </a:lnTo>
                  <a:lnTo>
                    <a:pt x="2304" y="439"/>
                  </a:lnTo>
                  <a:lnTo>
                    <a:pt x="2304" y="439"/>
                  </a:lnTo>
                  <a:lnTo>
                    <a:pt x="2322" y="415"/>
                  </a:lnTo>
                  <a:lnTo>
                    <a:pt x="2346" y="391"/>
                  </a:lnTo>
                  <a:lnTo>
                    <a:pt x="2359" y="379"/>
                  </a:lnTo>
                  <a:lnTo>
                    <a:pt x="2374" y="367"/>
                  </a:lnTo>
                  <a:lnTo>
                    <a:pt x="2391" y="355"/>
                  </a:lnTo>
                  <a:lnTo>
                    <a:pt x="2409" y="343"/>
                  </a:lnTo>
                  <a:lnTo>
                    <a:pt x="2427" y="331"/>
                  </a:lnTo>
                  <a:lnTo>
                    <a:pt x="2448" y="320"/>
                  </a:lnTo>
                  <a:lnTo>
                    <a:pt x="2472" y="309"/>
                  </a:lnTo>
                  <a:lnTo>
                    <a:pt x="2496" y="300"/>
                  </a:lnTo>
                  <a:lnTo>
                    <a:pt x="2521" y="293"/>
                  </a:lnTo>
                  <a:lnTo>
                    <a:pt x="2550" y="284"/>
                  </a:lnTo>
                  <a:lnTo>
                    <a:pt x="2580" y="278"/>
                  </a:lnTo>
                  <a:lnTo>
                    <a:pt x="2613" y="272"/>
                  </a:lnTo>
                  <a:lnTo>
                    <a:pt x="2613" y="272"/>
                  </a:lnTo>
                  <a:lnTo>
                    <a:pt x="2658" y="267"/>
                  </a:lnTo>
                  <a:lnTo>
                    <a:pt x="2701" y="266"/>
                  </a:lnTo>
                  <a:lnTo>
                    <a:pt x="2701" y="266"/>
                  </a:lnTo>
                  <a:lnTo>
                    <a:pt x="2737" y="267"/>
                  </a:lnTo>
                  <a:lnTo>
                    <a:pt x="2770" y="270"/>
                  </a:lnTo>
                  <a:lnTo>
                    <a:pt x="2803" y="275"/>
                  </a:lnTo>
                  <a:lnTo>
                    <a:pt x="2833" y="282"/>
                  </a:lnTo>
                  <a:lnTo>
                    <a:pt x="2862" y="290"/>
                  </a:lnTo>
                  <a:lnTo>
                    <a:pt x="2887" y="300"/>
                  </a:lnTo>
                  <a:lnTo>
                    <a:pt x="2913" y="311"/>
                  </a:lnTo>
                  <a:lnTo>
                    <a:pt x="2936" y="323"/>
                  </a:lnTo>
                  <a:lnTo>
                    <a:pt x="2957" y="335"/>
                  </a:lnTo>
                  <a:lnTo>
                    <a:pt x="2976" y="347"/>
                  </a:lnTo>
                  <a:lnTo>
                    <a:pt x="2994" y="361"/>
                  </a:lnTo>
                  <a:lnTo>
                    <a:pt x="3009" y="373"/>
                  </a:lnTo>
                  <a:lnTo>
                    <a:pt x="3038" y="398"/>
                  </a:lnTo>
                  <a:lnTo>
                    <a:pt x="3059" y="421"/>
                  </a:lnTo>
                  <a:lnTo>
                    <a:pt x="3059" y="421"/>
                  </a:lnTo>
                  <a:lnTo>
                    <a:pt x="3087" y="409"/>
                  </a:lnTo>
                  <a:lnTo>
                    <a:pt x="3120" y="400"/>
                  </a:lnTo>
                  <a:lnTo>
                    <a:pt x="3140" y="395"/>
                  </a:lnTo>
                  <a:lnTo>
                    <a:pt x="3159" y="391"/>
                  </a:lnTo>
                  <a:lnTo>
                    <a:pt x="3180" y="389"/>
                  </a:lnTo>
                  <a:lnTo>
                    <a:pt x="3203" y="389"/>
                  </a:lnTo>
                  <a:lnTo>
                    <a:pt x="3203" y="389"/>
                  </a:lnTo>
                  <a:lnTo>
                    <a:pt x="3224" y="389"/>
                  </a:lnTo>
                  <a:lnTo>
                    <a:pt x="3245" y="392"/>
                  </a:lnTo>
                  <a:lnTo>
                    <a:pt x="3264" y="395"/>
                  </a:lnTo>
                  <a:lnTo>
                    <a:pt x="3284" y="401"/>
                  </a:lnTo>
                  <a:lnTo>
                    <a:pt x="3303" y="407"/>
                  </a:lnTo>
                  <a:lnTo>
                    <a:pt x="3323" y="416"/>
                  </a:lnTo>
                  <a:lnTo>
                    <a:pt x="3341" y="425"/>
                  </a:lnTo>
                  <a:lnTo>
                    <a:pt x="3357" y="437"/>
                  </a:lnTo>
                  <a:lnTo>
                    <a:pt x="3357" y="437"/>
                  </a:lnTo>
                  <a:lnTo>
                    <a:pt x="3371" y="446"/>
                  </a:lnTo>
                  <a:lnTo>
                    <a:pt x="3383" y="457"/>
                  </a:lnTo>
                  <a:lnTo>
                    <a:pt x="3846" y="457"/>
                  </a:lnTo>
                  <a:lnTo>
                    <a:pt x="3846" y="457"/>
                  </a:lnTo>
                  <a:lnTo>
                    <a:pt x="3852" y="457"/>
                  </a:lnTo>
                  <a:lnTo>
                    <a:pt x="3860" y="454"/>
                  </a:lnTo>
                  <a:lnTo>
                    <a:pt x="3866" y="451"/>
                  </a:lnTo>
                  <a:lnTo>
                    <a:pt x="3870" y="446"/>
                  </a:lnTo>
                  <a:lnTo>
                    <a:pt x="3875" y="440"/>
                  </a:lnTo>
                  <a:lnTo>
                    <a:pt x="3878" y="434"/>
                  </a:lnTo>
                  <a:lnTo>
                    <a:pt x="3881" y="428"/>
                  </a:lnTo>
                  <a:lnTo>
                    <a:pt x="3881" y="421"/>
                  </a:lnTo>
                  <a:lnTo>
                    <a:pt x="3881" y="36"/>
                  </a:lnTo>
                  <a:lnTo>
                    <a:pt x="3881" y="36"/>
                  </a:lnTo>
                  <a:lnTo>
                    <a:pt x="3881" y="29"/>
                  </a:lnTo>
                  <a:lnTo>
                    <a:pt x="3878" y="23"/>
                  </a:lnTo>
                  <a:lnTo>
                    <a:pt x="3875" y="15"/>
                  </a:lnTo>
                  <a:lnTo>
                    <a:pt x="3870" y="11"/>
                  </a:lnTo>
                  <a:lnTo>
                    <a:pt x="3866" y="6"/>
                  </a:lnTo>
                  <a:lnTo>
                    <a:pt x="3860" y="3"/>
                  </a:lnTo>
                  <a:lnTo>
                    <a:pt x="3852" y="0"/>
                  </a:lnTo>
                  <a:lnTo>
                    <a:pt x="3846" y="0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>
                <a:lnSpc>
                  <a:spcPct val="120000"/>
                </a:lnSpc>
                <a:buClr>
                  <a:schemeClr val="bg1"/>
                </a:buClr>
                <a:buSzPct val="100000"/>
              </a:pPr>
              <a:r>
                <a:rPr kumimoji="1" lang="zh-CN" altLang="en-US" sz="2000" b="1" kern="0" dirty="0" smtClean="0">
                  <a:solidFill>
                    <a:schemeClr val="tx1"/>
                  </a:solidFill>
                  <a:cs typeface="Arial" pitchFamily="34" charset="0"/>
                </a:rPr>
                <a:t>物联网平台</a:t>
              </a:r>
              <a:endParaRPr kumimoji="1" lang="en-US" altLang="zh-CN" sz="2000" b="1" kern="0" dirty="0" smtClean="0">
                <a:solidFill>
                  <a:schemeClr val="tx1"/>
                </a:solidFill>
                <a:cs typeface="Arial" pitchFamily="34" charset="0"/>
              </a:endParaRPr>
            </a:p>
            <a:p>
              <a:pPr algn="ctr" defTabSz="914400">
                <a:lnSpc>
                  <a:spcPct val="120000"/>
                </a:lnSpc>
                <a:buClr>
                  <a:schemeClr val="bg1"/>
                </a:buClr>
                <a:buSzPct val="100000"/>
              </a:pPr>
              <a:endParaRPr lang="zh-CN" altLang="en-US" sz="1400" b="1" dirty="0">
                <a:solidFill>
                  <a:schemeClr val="tx1"/>
                </a:solidFill>
                <a:cs typeface="Calibri" pitchFamily="34" charset="0"/>
              </a:endParaRPr>
            </a:p>
          </p:txBody>
        </p:sp>
        <p:sp>
          <p:nvSpPr>
            <p:cNvPr id="19" name="TextBox 231"/>
            <p:cNvSpPr txBox="1"/>
            <p:nvPr/>
          </p:nvSpPr>
          <p:spPr>
            <a:xfrm>
              <a:off x="3886029" y="3333701"/>
              <a:ext cx="1674874" cy="520351"/>
            </a:xfrm>
            <a:prstGeom prst="rect">
              <a:avLst/>
            </a:prstGeom>
            <a:noFill/>
          </p:spPr>
          <p:txBody>
            <a:bodyPr wrap="square" lIns="121939" tIns="60970" rIns="121939" bIns="60970" rtlCol="0" anchor="ctr">
              <a:spAutoFit/>
            </a:bodyPr>
            <a:lstStyle/>
            <a:p>
              <a:pPr algn="ctr"/>
              <a:r>
                <a:rPr kumimoji="1" lang="en-US" altLang="zh-CN" sz="1400" kern="0" dirty="0" smtClean="0">
                  <a:cs typeface="Arial" pitchFamily="34" charset="0"/>
                </a:rPr>
                <a:t>2G/3G/4G/</a:t>
              </a:r>
            </a:p>
            <a:p>
              <a:pPr algn="ctr"/>
              <a:r>
                <a:rPr kumimoji="1" lang="en-US" altLang="zh-CN" sz="1400" kern="0" dirty="0" smtClean="0">
                  <a:cs typeface="Arial" pitchFamily="34" charset="0"/>
                </a:rPr>
                <a:t>NB-</a:t>
              </a:r>
              <a:r>
                <a:rPr kumimoji="1" lang="en-US" altLang="zh-CN" sz="1400" kern="0" dirty="0" err="1" smtClean="0">
                  <a:cs typeface="Arial" pitchFamily="34" charset="0"/>
                </a:rPr>
                <a:t>IoT</a:t>
              </a:r>
              <a:r>
                <a:rPr kumimoji="1" lang="en-US" altLang="zh-CN" sz="1400" kern="0" dirty="0" smtClean="0">
                  <a:cs typeface="Arial" pitchFamily="34" charset="0"/>
                </a:rPr>
                <a:t>/</a:t>
              </a:r>
              <a:r>
                <a:rPr kumimoji="1" lang="en-US" altLang="zh-CN" sz="1400" kern="0" dirty="0" err="1" smtClean="0">
                  <a:cs typeface="Arial" pitchFamily="34" charset="0"/>
                </a:rPr>
                <a:t>eLTE-IoT</a:t>
              </a:r>
              <a:endParaRPr kumimoji="1" lang="en-US" altLang="zh-CN" sz="1400" kern="0" dirty="0" smtClean="0">
                <a:cs typeface="Arial" pitchFamily="34" charset="0"/>
              </a:endParaRPr>
            </a:p>
          </p:txBody>
        </p:sp>
        <p:sp>
          <p:nvSpPr>
            <p:cNvPr id="20" name="TextBox 232"/>
            <p:cNvSpPr txBox="1"/>
            <p:nvPr/>
          </p:nvSpPr>
          <p:spPr>
            <a:xfrm>
              <a:off x="6488756" y="3313835"/>
              <a:ext cx="1429691" cy="520351"/>
            </a:xfrm>
            <a:prstGeom prst="rect">
              <a:avLst/>
            </a:prstGeom>
            <a:noFill/>
          </p:spPr>
          <p:txBody>
            <a:bodyPr wrap="square" lIns="121939" tIns="60970" rIns="121939" bIns="60970" rtlCol="0">
              <a:spAutoFit/>
            </a:bodyPr>
            <a:lstStyle/>
            <a:p>
              <a:pPr algn="ctr"/>
              <a:r>
                <a:rPr kumimoji="1" lang="zh-CN" altLang="en-US" sz="1400" kern="0" dirty="0" smtClean="0">
                  <a:cs typeface="Arial" pitchFamily="34" charset="0"/>
                </a:rPr>
                <a:t>家庭网关</a:t>
              </a:r>
              <a:endParaRPr kumimoji="1" lang="en-US" altLang="zh-CN" sz="1400" kern="0" dirty="0" smtClean="0">
                <a:cs typeface="Arial" pitchFamily="34" charset="0"/>
              </a:endParaRPr>
            </a:p>
            <a:p>
              <a:pPr algn="ctr"/>
              <a:r>
                <a:rPr kumimoji="1" lang="zh-CN" altLang="en-US" sz="1400" kern="0" dirty="0" smtClean="0">
                  <a:cs typeface="Arial" pitchFamily="34" charset="0"/>
                </a:rPr>
                <a:t>企业智能网关</a:t>
              </a:r>
              <a:endParaRPr kumimoji="1" lang="en-US" altLang="zh-CN" sz="1400" kern="0" dirty="0" smtClean="0">
                <a:cs typeface="Arial" pitchFamily="34" charset="0"/>
              </a:endParaRPr>
            </a:p>
          </p:txBody>
        </p:sp>
        <p:grpSp>
          <p:nvGrpSpPr>
            <p:cNvPr id="21" name="组合 245"/>
            <p:cNvGrpSpPr>
              <a:grpSpLocks noChangeAspect="1"/>
            </p:cNvGrpSpPr>
            <p:nvPr/>
          </p:nvGrpSpPr>
          <p:grpSpPr>
            <a:xfrm>
              <a:off x="4546023" y="3006907"/>
              <a:ext cx="263209" cy="346516"/>
              <a:chOff x="15730538" y="3268663"/>
              <a:chExt cx="765175" cy="1103189"/>
            </a:xfrm>
            <a:solidFill>
              <a:schemeClr val="bg1">
                <a:alpha val="70000"/>
              </a:schemeClr>
            </a:solidFill>
          </p:grpSpPr>
          <p:sp>
            <p:nvSpPr>
              <p:cNvPr id="22" name="Freeform 57"/>
              <p:cNvSpPr>
                <a:spLocks/>
              </p:cNvSpPr>
              <p:nvPr/>
            </p:nvSpPr>
            <p:spPr bwMode="auto">
              <a:xfrm>
                <a:off x="15786100" y="3268663"/>
                <a:ext cx="252413" cy="261938"/>
              </a:xfrm>
              <a:custGeom>
                <a:avLst/>
                <a:gdLst/>
                <a:ahLst/>
                <a:cxnLst>
                  <a:cxn ang="0">
                    <a:pos x="74" y="105"/>
                  </a:cxn>
                  <a:cxn ang="0">
                    <a:pos x="42" y="152"/>
                  </a:cxn>
                  <a:cxn ang="0">
                    <a:pos x="19" y="202"/>
                  </a:cxn>
                  <a:cxn ang="0">
                    <a:pos x="4" y="256"/>
                  </a:cxn>
                  <a:cxn ang="0">
                    <a:pos x="0" y="312"/>
                  </a:cxn>
                  <a:cxn ang="0">
                    <a:pos x="2" y="319"/>
                  </a:cxn>
                  <a:cxn ang="0">
                    <a:pos x="10" y="327"/>
                  </a:cxn>
                  <a:cxn ang="0">
                    <a:pos x="57" y="327"/>
                  </a:cxn>
                  <a:cxn ang="0">
                    <a:pos x="64" y="326"/>
                  </a:cxn>
                  <a:cxn ang="0">
                    <a:pos x="69" y="322"/>
                  </a:cxn>
                  <a:cxn ang="0">
                    <a:pos x="73" y="312"/>
                  </a:cxn>
                  <a:cxn ang="0">
                    <a:pos x="74" y="290"/>
                  </a:cxn>
                  <a:cxn ang="0">
                    <a:pos x="81" y="248"/>
                  </a:cxn>
                  <a:cxn ang="0">
                    <a:pos x="95" y="208"/>
                  </a:cxn>
                  <a:cxn ang="0">
                    <a:pos x="117" y="170"/>
                  </a:cxn>
                  <a:cxn ang="0">
                    <a:pos x="130" y="154"/>
                  </a:cxn>
                  <a:cxn ang="0">
                    <a:pos x="140" y="143"/>
                  </a:cxn>
                  <a:cxn ang="0">
                    <a:pos x="174" y="113"/>
                  </a:cxn>
                  <a:cxn ang="0">
                    <a:pos x="214" y="91"/>
                  </a:cxn>
                  <a:cxn ang="0">
                    <a:pos x="258" y="78"/>
                  </a:cxn>
                  <a:cxn ang="0">
                    <a:pos x="304" y="73"/>
                  </a:cxn>
                  <a:cxn ang="0">
                    <a:pos x="311" y="73"/>
                  </a:cxn>
                  <a:cxn ang="0">
                    <a:pos x="316" y="68"/>
                  </a:cxn>
                  <a:cxn ang="0">
                    <a:pos x="319" y="57"/>
                  </a:cxn>
                  <a:cxn ang="0">
                    <a:pos x="319" y="17"/>
                  </a:cxn>
                  <a:cxn ang="0">
                    <a:pos x="314" y="5"/>
                  </a:cxn>
                  <a:cxn ang="0">
                    <a:pos x="309" y="2"/>
                  </a:cxn>
                  <a:cxn ang="0">
                    <a:pos x="304" y="0"/>
                  </a:cxn>
                  <a:cxn ang="0">
                    <a:pos x="243" y="7"/>
                  </a:cxn>
                  <a:cxn ang="0">
                    <a:pos x="186" y="25"/>
                  </a:cxn>
                  <a:cxn ang="0">
                    <a:pos x="133" y="54"/>
                  </a:cxn>
                  <a:cxn ang="0">
                    <a:pos x="88" y="91"/>
                  </a:cxn>
                  <a:cxn ang="0">
                    <a:pos x="74" y="105"/>
                  </a:cxn>
                </a:cxnLst>
                <a:rect l="0" t="0" r="r" b="b"/>
                <a:pathLst>
                  <a:path w="319" h="329">
                    <a:moveTo>
                      <a:pt x="74" y="105"/>
                    </a:moveTo>
                    <a:lnTo>
                      <a:pt x="74" y="105"/>
                    </a:lnTo>
                    <a:lnTo>
                      <a:pt x="57" y="128"/>
                    </a:lnTo>
                    <a:lnTo>
                      <a:pt x="42" y="152"/>
                    </a:lnTo>
                    <a:lnTo>
                      <a:pt x="29" y="175"/>
                    </a:lnTo>
                    <a:lnTo>
                      <a:pt x="19" y="202"/>
                    </a:lnTo>
                    <a:lnTo>
                      <a:pt x="10" y="229"/>
                    </a:lnTo>
                    <a:lnTo>
                      <a:pt x="4" y="256"/>
                    </a:lnTo>
                    <a:lnTo>
                      <a:pt x="2" y="285"/>
                    </a:lnTo>
                    <a:lnTo>
                      <a:pt x="0" y="312"/>
                    </a:lnTo>
                    <a:lnTo>
                      <a:pt x="0" y="312"/>
                    </a:lnTo>
                    <a:lnTo>
                      <a:pt x="2" y="319"/>
                    </a:lnTo>
                    <a:lnTo>
                      <a:pt x="5" y="324"/>
                    </a:lnTo>
                    <a:lnTo>
                      <a:pt x="10" y="327"/>
                    </a:lnTo>
                    <a:lnTo>
                      <a:pt x="17" y="329"/>
                    </a:lnTo>
                    <a:lnTo>
                      <a:pt x="57" y="327"/>
                    </a:lnTo>
                    <a:lnTo>
                      <a:pt x="57" y="327"/>
                    </a:lnTo>
                    <a:lnTo>
                      <a:pt x="64" y="326"/>
                    </a:lnTo>
                    <a:lnTo>
                      <a:pt x="69" y="322"/>
                    </a:lnTo>
                    <a:lnTo>
                      <a:pt x="69" y="322"/>
                    </a:lnTo>
                    <a:lnTo>
                      <a:pt x="73" y="317"/>
                    </a:lnTo>
                    <a:lnTo>
                      <a:pt x="73" y="312"/>
                    </a:lnTo>
                    <a:lnTo>
                      <a:pt x="73" y="312"/>
                    </a:lnTo>
                    <a:lnTo>
                      <a:pt x="74" y="290"/>
                    </a:lnTo>
                    <a:lnTo>
                      <a:pt x="76" y="268"/>
                    </a:lnTo>
                    <a:lnTo>
                      <a:pt x="81" y="248"/>
                    </a:lnTo>
                    <a:lnTo>
                      <a:pt x="86" y="226"/>
                    </a:lnTo>
                    <a:lnTo>
                      <a:pt x="95" y="208"/>
                    </a:lnTo>
                    <a:lnTo>
                      <a:pt x="105" y="189"/>
                    </a:lnTo>
                    <a:lnTo>
                      <a:pt x="117" y="170"/>
                    </a:lnTo>
                    <a:lnTo>
                      <a:pt x="130" y="154"/>
                    </a:lnTo>
                    <a:lnTo>
                      <a:pt x="130" y="154"/>
                    </a:lnTo>
                    <a:lnTo>
                      <a:pt x="140" y="143"/>
                    </a:lnTo>
                    <a:lnTo>
                      <a:pt x="140" y="143"/>
                    </a:lnTo>
                    <a:lnTo>
                      <a:pt x="157" y="127"/>
                    </a:lnTo>
                    <a:lnTo>
                      <a:pt x="174" y="113"/>
                    </a:lnTo>
                    <a:lnTo>
                      <a:pt x="194" y="101"/>
                    </a:lnTo>
                    <a:lnTo>
                      <a:pt x="214" y="91"/>
                    </a:lnTo>
                    <a:lnTo>
                      <a:pt x="236" y="84"/>
                    </a:lnTo>
                    <a:lnTo>
                      <a:pt x="258" y="78"/>
                    </a:lnTo>
                    <a:lnTo>
                      <a:pt x="280" y="74"/>
                    </a:lnTo>
                    <a:lnTo>
                      <a:pt x="304" y="73"/>
                    </a:lnTo>
                    <a:lnTo>
                      <a:pt x="304" y="73"/>
                    </a:lnTo>
                    <a:lnTo>
                      <a:pt x="311" y="73"/>
                    </a:lnTo>
                    <a:lnTo>
                      <a:pt x="316" y="68"/>
                    </a:lnTo>
                    <a:lnTo>
                      <a:pt x="316" y="68"/>
                    </a:lnTo>
                    <a:lnTo>
                      <a:pt x="317" y="62"/>
                    </a:lnTo>
                    <a:lnTo>
                      <a:pt x="319" y="57"/>
                    </a:lnTo>
                    <a:lnTo>
                      <a:pt x="319" y="17"/>
                    </a:lnTo>
                    <a:lnTo>
                      <a:pt x="319" y="17"/>
                    </a:lnTo>
                    <a:lnTo>
                      <a:pt x="317" y="10"/>
                    </a:lnTo>
                    <a:lnTo>
                      <a:pt x="314" y="5"/>
                    </a:lnTo>
                    <a:lnTo>
                      <a:pt x="314" y="5"/>
                    </a:lnTo>
                    <a:lnTo>
                      <a:pt x="309" y="2"/>
                    </a:lnTo>
                    <a:lnTo>
                      <a:pt x="304" y="0"/>
                    </a:lnTo>
                    <a:lnTo>
                      <a:pt x="304" y="0"/>
                    </a:lnTo>
                    <a:lnTo>
                      <a:pt x="273" y="2"/>
                    </a:lnTo>
                    <a:lnTo>
                      <a:pt x="243" y="7"/>
                    </a:lnTo>
                    <a:lnTo>
                      <a:pt x="214" y="15"/>
                    </a:lnTo>
                    <a:lnTo>
                      <a:pt x="186" y="25"/>
                    </a:lnTo>
                    <a:lnTo>
                      <a:pt x="159" y="37"/>
                    </a:lnTo>
                    <a:lnTo>
                      <a:pt x="133" y="54"/>
                    </a:lnTo>
                    <a:lnTo>
                      <a:pt x="110" y="71"/>
                    </a:lnTo>
                    <a:lnTo>
                      <a:pt x="88" y="91"/>
                    </a:lnTo>
                    <a:lnTo>
                      <a:pt x="88" y="91"/>
                    </a:lnTo>
                    <a:lnTo>
                      <a:pt x="74" y="105"/>
                    </a:lnTo>
                    <a:lnTo>
                      <a:pt x="74" y="105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3" name="Freeform 58"/>
              <p:cNvSpPr>
                <a:spLocks/>
              </p:cNvSpPr>
              <p:nvPr/>
            </p:nvSpPr>
            <p:spPr bwMode="auto">
              <a:xfrm>
                <a:off x="15886113" y="3368675"/>
                <a:ext cx="144463" cy="150813"/>
              </a:xfrm>
              <a:custGeom>
                <a:avLst/>
                <a:gdLst/>
                <a:ahLst/>
                <a:cxnLst>
                  <a:cxn ang="0">
                    <a:pos x="47" y="50"/>
                  </a:cxn>
                  <a:cxn ang="0">
                    <a:pos x="47" y="50"/>
                  </a:cxn>
                  <a:cxn ang="0">
                    <a:pos x="40" y="57"/>
                  </a:cxn>
                  <a:cxn ang="0">
                    <a:pos x="40" y="57"/>
                  </a:cxn>
                  <a:cxn ang="0">
                    <a:pos x="30" y="69"/>
                  </a:cxn>
                  <a:cxn ang="0">
                    <a:pos x="22" y="82"/>
                  </a:cxn>
                  <a:cxn ang="0">
                    <a:pos x="15" y="96"/>
                  </a:cxn>
                  <a:cxn ang="0">
                    <a:pos x="8" y="111"/>
                  </a:cxn>
                  <a:cxn ang="0">
                    <a:pos x="5" y="126"/>
                  </a:cxn>
                  <a:cxn ang="0">
                    <a:pos x="1" y="141"/>
                  </a:cxn>
                  <a:cxn ang="0">
                    <a:pos x="0" y="156"/>
                  </a:cxn>
                  <a:cxn ang="0">
                    <a:pos x="0" y="173"/>
                  </a:cxn>
                  <a:cxn ang="0">
                    <a:pos x="0" y="173"/>
                  </a:cxn>
                  <a:cxn ang="0">
                    <a:pos x="0" y="178"/>
                  </a:cxn>
                  <a:cxn ang="0">
                    <a:pos x="3" y="183"/>
                  </a:cxn>
                  <a:cxn ang="0">
                    <a:pos x="8" y="187"/>
                  </a:cxn>
                  <a:cxn ang="0">
                    <a:pos x="15" y="189"/>
                  </a:cxn>
                  <a:cxn ang="0">
                    <a:pos x="57" y="187"/>
                  </a:cxn>
                  <a:cxn ang="0">
                    <a:pos x="57" y="187"/>
                  </a:cxn>
                  <a:cxn ang="0">
                    <a:pos x="62" y="185"/>
                  </a:cxn>
                  <a:cxn ang="0">
                    <a:pos x="67" y="182"/>
                  </a:cxn>
                  <a:cxn ang="0">
                    <a:pos x="67" y="182"/>
                  </a:cxn>
                  <a:cxn ang="0">
                    <a:pos x="71" y="177"/>
                  </a:cxn>
                  <a:cxn ang="0">
                    <a:pos x="72" y="170"/>
                  </a:cxn>
                  <a:cxn ang="0">
                    <a:pos x="72" y="170"/>
                  </a:cxn>
                  <a:cxn ang="0">
                    <a:pos x="72" y="153"/>
                  </a:cxn>
                  <a:cxn ang="0">
                    <a:pos x="77" y="136"/>
                  </a:cxn>
                  <a:cxn ang="0">
                    <a:pos x="86" y="119"/>
                  </a:cxn>
                  <a:cxn ang="0">
                    <a:pos x="96" y="104"/>
                  </a:cxn>
                  <a:cxn ang="0">
                    <a:pos x="96" y="104"/>
                  </a:cxn>
                  <a:cxn ang="0">
                    <a:pos x="99" y="101"/>
                  </a:cxn>
                  <a:cxn ang="0">
                    <a:pos x="99" y="101"/>
                  </a:cxn>
                  <a:cxn ang="0">
                    <a:pos x="113" y="89"/>
                  </a:cxn>
                  <a:cxn ang="0">
                    <a:pos x="130" y="81"/>
                  </a:cxn>
                  <a:cxn ang="0">
                    <a:pos x="146" y="74"/>
                  </a:cxn>
                  <a:cxn ang="0">
                    <a:pos x="165" y="72"/>
                  </a:cxn>
                  <a:cxn ang="0">
                    <a:pos x="165" y="72"/>
                  </a:cxn>
                  <a:cxn ang="0">
                    <a:pos x="172" y="70"/>
                  </a:cxn>
                  <a:cxn ang="0">
                    <a:pos x="177" y="67"/>
                  </a:cxn>
                  <a:cxn ang="0">
                    <a:pos x="177" y="67"/>
                  </a:cxn>
                  <a:cxn ang="0">
                    <a:pos x="180" y="62"/>
                  </a:cxn>
                  <a:cxn ang="0">
                    <a:pos x="182" y="55"/>
                  </a:cxn>
                  <a:cxn ang="0">
                    <a:pos x="182" y="15"/>
                  </a:cxn>
                  <a:cxn ang="0">
                    <a:pos x="182" y="15"/>
                  </a:cxn>
                  <a:cxn ang="0">
                    <a:pos x="180" y="8"/>
                  </a:cxn>
                  <a:cxn ang="0">
                    <a:pos x="177" y="3"/>
                  </a:cxn>
                  <a:cxn ang="0">
                    <a:pos x="177" y="3"/>
                  </a:cxn>
                  <a:cxn ang="0">
                    <a:pos x="172" y="0"/>
                  </a:cxn>
                  <a:cxn ang="0">
                    <a:pos x="165" y="0"/>
                  </a:cxn>
                  <a:cxn ang="0">
                    <a:pos x="165" y="0"/>
                  </a:cxn>
                  <a:cxn ang="0">
                    <a:pos x="148" y="0"/>
                  </a:cxn>
                  <a:cxn ang="0">
                    <a:pos x="133" y="3"/>
                  </a:cxn>
                  <a:cxn ang="0">
                    <a:pos x="116" y="6"/>
                  </a:cxn>
                  <a:cxn ang="0">
                    <a:pos x="101" y="13"/>
                  </a:cxn>
                  <a:cxn ang="0">
                    <a:pos x="87" y="20"/>
                  </a:cxn>
                  <a:cxn ang="0">
                    <a:pos x="72" y="28"/>
                  </a:cxn>
                  <a:cxn ang="0">
                    <a:pos x="59" y="38"/>
                  </a:cxn>
                  <a:cxn ang="0">
                    <a:pos x="47" y="50"/>
                  </a:cxn>
                  <a:cxn ang="0">
                    <a:pos x="47" y="50"/>
                  </a:cxn>
                </a:cxnLst>
                <a:rect l="0" t="0" r="r" b="b"/>
                <a:pathLst>
                  <a:path w="182" h="189">
                    <a:moveTo>
                      <a:pt x="47" y="50"/>
                    </a:moveTo>
                    <a:lnTo>
                      <a:pt x="47" y="50"/>
                    </a:lnTo>
                    <a:lnTo>
                      <a:pt x="40" y="57"/>
                    </a:lnTo>
                    <a:lnTo>
                      <a:pt x="40" y="57"/>
                    </a:lnTo>
                    <a:lnTo>
                      <a:pt x="30" y="69"/>
                    </a:lnTo>
                    <a:lnTo>
                      <a:pt x="22" y="82"/>
                    </a:lnTo>
                    <a:lnTo>
                      <a:pt x="15" y="96"/>
                    </a:lnTo>
                    <a:lnTo>
                      <a:pt x="8" y="111"/>
                    </a:lnTo>
                    <a:lnTo>
                      <a:pt x="5" y="126"/>
                    </a:lnTo>
                    <a:lnTo>
                      <a:pt x="1" y="141"/>
                    </a:lnTo>
                    <a:lnTo>
                      <a:pt x="0" y="156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0" y="178"/>
                    </a:lnTo>
                    <a:lnTo>
                      <a:pt x="3" y="183"/>
                    </a:lnTo>
                    <a:lnTo>
                      <a:pt x="8" y="187"/>
                    </a:lnTo>
                    <a:lnTo>
                      <a:pt x="15" y="189"/>
                    </a:lnTo>
                    <a:lnTo>
                      <a:pt x="57" y="187"/>
                    </a:lnTo>
                    <a:lnTo>
                      <a:pt x="57" y="187"/>
                    </a:lnTo>
                    <a:lnTo>
                      <a:pt x="62" y="185"/>
                    </a:lnTo>
                    <a:lnTo>
                      <a:pt x="67" y="182"/>
                    </a:lnTo>
                    <a:lnTo>
                      <a:pt x="67" y="182"/>
                    </a:lnTo>
                    <a:lnTo>
                      <a:pt x="71" y="177"/>
                    </a:lnTo>
                    <a:lnTo>
                      <a:pt x="72" y="170"/>
                    </a:lnTo>
                    <a:lnTo>
                      <a:pt x="72" y="170"/>
                    </a:lnTo>
                    <a:lnTo>
                      <a:pt x="72" y="153"/>
                    </a:lnTo>
                    <a:lnTo>
                      <a:pt x="77" y="136"/>
                    </a:lnTo>
                    <a:lnTo>
                      <a:pt x="86" y="119"/>
                    </a:lnTo>
                    <a:lnTo>
                      <a:pt x="96" y="104"/>
                    </a:lnTo>
                    <a:lnTo>
                      <a:pt x="96" y="104"/>
                    </a:lnTo>
                    <a:lnTo>
                      <a:pt x="99" y="101"/>
                    </a:lnTo>
                    <a:lnTo>
                      <a:pt x="99" y="101"/>
                    </a:lnTo>
                    <a:lnTo>
                      <a:pt x="113" y="89"/>
                    </a:lnTo>
                    <a:lnTo>
                      <a:pt x="130" y="81"/>
                    </a:lnTo>
                    <a:lnTo>
                      <a:pt x="146" y="74"/>
                    </a:lnTo>
                    <a:lnTo>
                      <a:pt x="165" y="72"/>
                    </a:lnTo>
                    <a:lnTo>
                      <a:pt x="165" y="72"/>
                    </a:lnTo>
                    <a:lnTo>
                      <a:pt x="172" y="70"/>
                    </a:lnTo>
                    <a:lnTo>
                      <a:pt x="177" y="67"/>
                    </a:lnTo>
                    <a:lnTo>
                      <a:pt x="177" y="67"/>
                    </a:lnTo>
                    <a:lnTo>
                      <a:pt x="180" y="62"/>
                    </a:lnTo>
                    <a:lnTo>
                      <a:pt x="182" y="55"/>
                    </a:lnTo>
                    <a:lnTo>
                      <a:pt x="182" y="15"/>
                    </a:lnTo>
                    <a:lnTo>
                      <a:pt x="182" y="15"/>
                    </a:lnTo>
                    <a:lnTo>
                      <a:pt x="180" y="8"/>
                    </a:lnTo>
                    <a:lnTo>
                      <a:pt x="177" y="3"/>
                    </a:lnTo>
                    <a:lnTo>
                      <a:pt x="177" y="3"/>
                    </a:lnTo>
                    <a:lnTo>
                      <a:pt x="172" y="0"/>
                    </a:lnTo>
                    <a:lnTo>
                      <a:pt x="165" y="0"/>
                    </a:lnTo>
                    <a:lnTo>
                      <a:pt x="165" y="0"/>
                    </a:lnTo>
                    <a:lnTo>
                      <a:pt x="148" y="0"/>
                    </a:lnTo>
                    <a:lnTo>
                      <a:pt x="133" y="3"/>
                    </a:lnTo>
                    <a:lnTo>
                      <a:pt x="116" y="6"/>
                    </a:lnTo>
                    <a:lnTo>
                      <a:pt x="101" y="13"/>
                    </a:lnTo>
                    <a:lnTo>
                      <a:pt x="87" y="20"/>
                    </a:lnTo>
                    <a:lnTo>
                      <a:pt x="72" y="28"/>
                    </a:lnTo>
                    <a:lnTo>
                      <a:pt x="59" y="38"/>
                    </a:lnTo>
                    <a:lnTo>
                      <a:pt x="47" y="50"/>
                    </a:lnTo>
                    <a:lnTo>
                      <a:pt x="47" y="5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4" name="Freeform 59"/>
              <p:cNvSpPr>
                <a:spLocks/>
              </p:cNvSpPr>
              <p:nvPr/>
            </p:nvSpPr>
            <p:spPr bwMode="auto">
              <a:xfrm>
                <a:off x="16213138" y="3268663"/>
                <a:ext cx="252413" cy="261938"/>
              </a:xfrm>
              <a:custGeom>
                <a:avLst/>
                <a:gdLst/>
                <a:ahLst/>
                <a:cxnLst>
                  <a:cxn ang="0">
                    <a:pos x="302" y="329"/>
                  </a:cxn>
                  <a:cxn ang="0">
                    <a:pos x="309" y="327"/>
                  </a:cxn>
                  <a:cxn ang="0">
                    <a:pos x="317" y="319"/>
                  </a:cxn>
                  <a:cxn ang="0">
                    <a:pos x="319" y="312"/>
                  </a:cxn>
                  <a:cxn ang="0">
                    <a:pos x="314" y="256"/>
                  </a:cxn>
                  <a:cxn ang="0">
                    <a:pos x="300" y="202"/>
                  </a:cxn>
                  <a:cxn ang="0">
                    <a:pos x="277" y="152"/>
                  </a:cxn>
                  <a:cxn ang="0">
                    <a:pos x="243" y="105"/>
                  </a:cxn>
                  <a:cxn ang="0">
                    <a:pos x="231" y="91"/>
                  </a:cxn>
                  <a:cxn ang="0">
                    <a:pos x="209" y="71"/>
                  </a:cxn>
                  <a:cxn ang="0">
                    <a:pos x="159" y="37"/>
                  </a:cxn>
                  <a:cxn ang="0">
                    <a:pos x="105" y="15"/>
                  </a:cxn>
                  <a:cxn ang="0">
                    <a:pos x="46" y="2"/>
                  </a:cxn>
                  <a:cxn ang="0">
                    <a:pos x="15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0" y="57"/>
                  </a:cxn>
                  <a:cxn ang="0">
                    <a:pos x="0" y="62"/>
                  </a:cxn>
                  <a:cxn ang="0">
                    <a:pos x="4" y="68"/>
                  </a:cxn>
                  <a:cxn ang="0">
                    <a:pos x="15" y="73"/>
                  </a:cxn>
                  <a:cxn ang="0">
                    <a:pos x="39" y="74"/>
                  </a:cxn>
                  <a:cxn ang="0">
                    <a:pos x="83" y="84"/>
                  </a:cxn>
                  <a:cxn ang="0">
                    <a:pos x="125" y="101"/>
                  </a:cxn>
                  <a:cxn ang="0">
                    <a:pos x="162" y="127"/>
                  </a:cxn>
                  <a:cxn ang="0">
                    <a:pos x="179" y="143"/>
                  </a:cxn>
                  <a:cxn ang="0">
                    <a:pos x="189" y="154"/>
                  </a:cxn>
                  <a:cxn ang="0">
                    <a:pos x="214" y="189"/>
                  </a:cxn>
                  <a:cxn ang="0">
                    <a:pos x="231" y="226"/>
                  </a:cxn>
                  <a:cxn ang="0">
                    <a:pos x="243" y="268"/>
                  </a:cxn>
                  <a:cxn ang="0">
                    <a:pos x="245" y="312"/>
                  </a:cxn>
                  <a:cxn ang="0">
                    <a:pos x="247" y="317"/>
                  </a:cxn>
                  <a:cxn ang="0">
                    <a:pos x="250" y="322"/>
                  </a:cxn>
                  <a:cxn ang="0">
                    <a:pos x="262" y="327"/>
                  </a:cxn>
                </a:cxnLst>
                <a:rect l="0" t="0" r="r" b="b"/>
                <a:pathLst>
                  <a:path w="319" h="329">
                    <a:moveTo>
                      <a:pt x="262" y="327"/>
                    </a:moveTo>
                    <a:lnTo>
                      <a:pt x="302" y="329"/>
                    </a:lnTo>
                    <a:lnTo>
                      <a:pt x="302" y="329"/>
                    </a:lnTo>
                    <a:lnTo>
                      <a:pt x="309" y="327"/>
                    </a:lnTo>
                    <a:lnTo>
                      <a:pt x="314" y="324"/>
                    </a:lnTo>
                    <a:lnTo>
                      <a:pt x="317" y="319"/>
                    </a:lnTo>
                    <a:lnTo>
                      <a:pt x="319" y="312"/>
                    </a:lnTo>
                    <a:lnTo>
                      <a:pt x="319" y="312"/>
                    </a:lnTo>
                    <a:lnTo>
                      <a:pt x="317" y="285"/>
                    </a:lnTo>
                    <a:lnTo>
                      <a:pt x="314" y="256"/>
                    </a:lnTo>
                    <a:lnTo>
                      <a:pt x="309" y="229"/>
                    </a:lnTo>
                    <a:lnTo>
                      <a:pt x="300" y="202"/>
                    </a:lnTo>
                    <a:lnTo>
                      <a:pt x="290" y="175"/>
                    </a:lnTo>
                    <a:lnTo>
                      <a:pt x="277" y="152"/>
                    </a:lnTo>
                    <a:lnTo>
                      <a:pt x="262" y="128"/>
                    </a:lnTo>
                    <a:lnTo>
                      <a:pt x="243" y="105"/>
                    </a:lnTo>
                    <a:lnTo>
                      <a:pt x="243" y="105"/>
                    </a:lnTo>
                    <a:lnTo>
                      <a:pt x="231" y="91"/>
                    </a:lnTo>
                    <a:lnTo>
                      <a:pt x="231" y="91"/>
                    </a:lnTo>
                    <a:lnTo>
                      <a:pt x="209" y="71"/>
                    </a:lnTo>
                    <a:lnTo>
                      <a:pt x="186" y="54"/>
                    </a:lnTo>
                    <a:lnTo>
                      <a:pt x="159" y="37"/>
                    </a:lnTo>
                    <a:lnTo>
                      <a:pt x="133" y="25"/>
                    </a:lnTo>
                    <a:lnTo>
                      <a:pt x="105" y="15"/>
                    </a:lnTo>
                    <a:lnTo>
                      <a:pt x="76" y="7"/>
                    </a:lnTo>
                    <a:lnTo>
                      <a:pt x="46" y="2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0" y="2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0" y="10"/>
                    </a:lnTo>
                    <a:lnTo>
                      <a:pt x="0" y="17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0" y="62"/>
                    </a:lnTo>
                    <a:lnTo>
                      <a:pt x="4" y="68"/>
                    </a:lnTo>
                    <a:lnTo>
                      <a:pt x="4" y="68"/>
                    </a:lnTo>
                    <a:lnTo>
                      <a:pt x="9" y="73"/>
                    </a:lnTo>
                    <a:lnTo>
                      <a:pt x="15" y="73"/>
                    </a:lnTo>
                    <a:lnTo>
                      <a:pt x="15" y="73"/>
                    </a:lnTo>
                    <a:lnTo>
                      <a:pt x="39" y="74"/>
                    </a:lnTo>
                    <a:lnTo>
                      <a:pt x="61" y="78"/>
                    </a:lnTo>
                    <a:lnTo>
                      <a:pt x="83" y="84"/>
                    </a:lnTo>
                    <a:lnTo>
                      <a:pt x="105" y="91"/>
                    </a:lnTo>
                    <a:lnTo>
                      <a:pt x="125" y="101"/>
                    </a:lnTo>
                    <a:lnTo>
                      <a:pt x="144" y="113"/>
                    </a:lnTo>
                    <a:lnTo>
                      <a:pt x="162" y="127"/>
                    </a:lnTo>
                    <a:lnTo>
                      <a:pt x="179" y="143"/>
                    </a:lnTo>
                    <a:lnTo>
                      <a:pt x="179" y="143"/>
                    </a:lnTo>
                    <a:lnTo>
                      <a:pt x="189" y="154"/>
                    </a:lnTo>
                    <a:lnTo>
                      <a:pt x="189" y="154"/>
                    </a:lnTo>
                    <a:lnTo>
                      <a:pt x="203" y="170"/>
                    </a:lnTo>
                    <a:lnTo>
                      <a:pt x="214" y="189"/>
                    </a:lnTo>
                    <a:lnTo>
                      <a:pt x="225" y="208"/>
                    </a:lnTo>
                    <a:lnTo>
                      <a:pt x="231" y="226"/>
                    </a:lnTo>
                    <a:lnTo>
                      <a:pt x="238" y="248"/>
                    </a:lnTo>
                    <a:lnTo>
                      <a:pt x="243" y="268"/>
                    </a:lnTo>
                    <a:lnTo>
                      <a:pt x="245" y="290"/>
                    </a:lnTo>
                    <a:lnTo>
                      <a:pt x="245" y="312"/>
                    </a:lnTo>
                    <a:lnTo>
                      <a:pt x="245" y="312"/>
                    </a:lnTo>
                    <a:lnTo>
                      <a:pt x="247" y="317"/>
                    </a:lnTo>
                    <a:lnTo>
                      <a:pt x="250" y="322"/>
                    </a:lnTo>
                    <a:lnTo>
                      <a:pt x="250" y="322"/>
                    </a:lnTo>
                    <a:lnTo>
                      <a:pt x="255" y="326"/>
                    </a:lnTo>
                    <a:lnTo>
                      <a:pt x="262" y="327"/>
                    </a:lnTo>
                    <a:lnTo>
                      <a:pt x="262" y="327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5" name="Freeform 60"/>
              <p:cNvSpPr>
                <a:spLocks/>
              </p:cNvSpPr>
              <p:nvPr/>
            </p:nvSpPr>
            <p:spPr bwMode="auto">
              <a:xfrm>
                <a:off x="16221075" y="3368675"/>
                <a:ext cx="144463" cy="150813"/>
              </a:xfrm>
              <a:custGeom>
                <a:avLst/>
                <a:gdLst/>
                <a:ahLst/>
                <a:cxnLst>
                  <a:cxn ang="0">
                    <a:pos x="135" y="50"/>
                  </a:cxn>
                  <a:cxn ang="0">
                    <a:pos x="135" y="50"/>
                  </a:cxn>
                  <a:cxn ang="0">
                    <a:pos x="122" y="38"/>
                  </a:cxn>
                  <a:cxn ang="0">
                    <a:pos x="110" y="28"/>
                  </a:cxn>
                  <a:cxn ang="0">
                    <a:pos x="95" y="20"/>
                  </a:cxn>
                  <a:cxn ang="0">
                    <a:pos x="81" y="13"/>
                  </a:cxn>
                  <a:cxn ang="0">
                    <a:pos x="64" y="6"/>
                  </a:cxn>
                  <a:cxn ang="0">
                    <a:pos x="49" y="3"/>
                  </a:cxn>
                  <a:cxn ang="0">
                    <a:pos x="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2" y="8"/>
                  </a:cxn>
                  <a:cxn ang="0">
                    <a:pos x="0" y="15"/>
                  </a:cxn>
                  <a:cxn ang="0">
                    <a:pos x="0" y="55"/>
                  </a:cxn>
                  <a:cxn ang="0">
                    <a:pos x="0" y="55"/>
                  </a:cxn>
                  <a:cxn ang="0">
                    <a:pos x="2" y="62"/>
                  </a:cxn>
                  <a:cxn ang="0">
                    <a:pos x="5" y="67"/>
                  </a:cxn>
                  <a:cxn ang="0">
                    <a:pos x="5" y="67"/>
                  </a:cxn>
                  <a:cxn ang="0">
                    <a:pos x="10" y="70"/>
                  </a:cxn>
                  <a:cxn ang="0">
                    <a:pos x="16" y="72"/>
                  </a:cxn>
                  <a:cxn ang="0">
                    <a:pos x="16" y="72"/>
                  </a:cxn>
                  <a:cxn ang="0">
                    <a:pos x="34" y="74"/>
                  </a:cxn>
                  <a:cxn ang="0">
                    <a:pos x="53" y="81"/>
                  </a:cxn>
                  <a:cxn ang="0">
                    <a:pos x="68" y="89"/>
                  </a:cxn>
                  <a:cxn ang="0">
                    <a:pos x="83" y="101"/>
                  </a:cxn>
                  <a:cxn ang="0">
                    <a:pos x="83" y="101"/>
                  </a:cxn>
                  <a:cxn ang="0">
                    <a:pos x="86" y="104"/>
                  </a:cxn>
                  <a:cxn ang="0">
                    <a:pos x="86" y="104"/>
                  </a:cxn>
                  <a:cxn ang="0">
                    <a:pos x="97" y="119"/>
                  </a:cxn>
                  <a:cxn ang="0">
                    <a:pos x="105" y="136"/>
                  </a:cxn>
                  <a:cxn ang="0">
                    <a:pos x="108" y="153"/>
                  </a:cxn>
                  <a:cxn ang="0">
                    <a:pos x="110" y="170"/>
                  </a:cxn>
                  <a:cxn ang="0">
                    <a:pos x="110" y="170"/>
                  </a:cxn>
                  <a:cxn ang="0">
                    <a:pos x="112" y="177"/>
                  </a:cxn>
                  <a:cxn ang="0">
                    <a:pos x="113" y="182"/>
                  </a:cxn>
                  <a:cxn ang="0">
                    <a:pos x="113" y="182"/>
                  </a:cxn>
                  <a:cxn ang="0">
                    <a:pos x="118" y="185"/>
                  </a:cxn>
                  <a:cxn ang="0">
                    <a:pos x="125" y="187"/>
                  </a:cxn>
                  <a:cxn ang="0">
                    <a:pos x="167" y="189"/>
                  </a:cxn>
                  <a:cxn ang="0">
                    <a:pos x="167" y="189"/>
                  </a:cxn>
                  <a:cxn ang="0">
                    <a:pos x="172" y="187"/>
                  </a:cxn>
                  <a:cxn ang="0">
                    <a:pos x="177" y="183"/>
                  </a:cxn>
                  <a:cxn ang="0">
                    <a:pos x="181" y="178"/>
                  </a:cxn>
                  <a:cxn ang="0">
                    <a:pos x="183" y="173"/>
                  </a:cxn>
                  <a:cxn ang="0">
                    <a:pos x="183" y="173"/>
                  </a:cxn>
                  <a:cxn ang="0">
                    <a:pos x="183" y="156"/>
                  </a:cxn>
                  <a:cxn ang="0">
                    <a:pos x="181" y="141"/>
                  </a:cxn>
                  <a:cxn ang="0">
                    <a:pos x="177" y="126"/>
                  </a:cxn>
                  <a:cxn ang="0">
                    <a:pos x="172" y="111"/>
                  </a:cxn>
                  <a:cxn ang="0">
                    <a:pos x="167" y="96"/>
                  </a:cxn>
                  <a:cxn ang="0">
                    <a:pos x="161" y="82"/>
                  </a:cxn>
                  <a:cxn ang="0">
                    <a:pos x="152" y="69"/>
                  </a:cxn>
                  <a:cxn ang="0">
                    <a:pos x="142" y="57"/>
                  </a:cxn>
                  <a:cxn ang="0">
                    <a:pos x="142" y="57"/>
                  </a:cxn>
                  <a:cxn ang="0">
                    <a:pos x="135" y="50"/>
                  </a:cxn>
                  <a:cxn ang="0">
                    <a:pos x="135" y="50"/>
                  </a:cxn>
                </a:cxnLst>
                <a:rect l="0" t="0" r="r" b="b"/>
                <a:pathLst>
                  <a:path w="183" h="189">
                    <a:moveTo>
                      <a:pt x="135" y="50"/>
                    </a:moveTo>
                    <a:lnTo>
                      <a:pt x="135" y="50"/>
                    </a:lnTo>
                    <a:lnTo>
                      <a:pt x="122" y="38"/>
                    </a:lnTo>
                    <a:lnTo>
                      <a:pt x="110" y="28"/>
                    </a:lnTo>
                    <a:lnTo>
                      <a:pt x="95" y="20"/>
                    </a:lnTo>
                    <a:lnTo>
                      <a:pt x="81" y="13"/>
                    </a:lnTo>
                    <a:lnTo>
                      <a:pt x="64" y="6"/>
                    </a:lnTo>
                    <a:lnTo>
                      <a:pt x="49" y="3"/>
                    </a:lnTo>
                    <a:lnTo>
                      <a:pt x="32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2" y="8"/>
                    </a:lnTo>
                    <a:lnTo>
                      <a:pt x="0" y="15"/>
                    </a:lnTo>
                    <a:lnTo>
                      <a:pt x="0" y="55"/>
                    </a:lnTo>
                    <a:lnTo>
                      <a:pt x="0" y="55"/>
                    </a:lnTo>
                    <a:lnTo>
                      <a:pt x="2" y="62"/>
                    </a:lnTo>
                    <a:lnTo>
                      <a:pt x="5" y="67"/>
                    </a:lnTo>
                    <a:lnTo>
                      <a:pt x="5" y="67"/>
                    </a:lnTo>
                    <a:lnTo>
                      <a:pt x="10" y="70"/>
                    </a:lnTo>
                    <a:lnTo>
                      <a:pt x="16" y="72"/>
                    </a:lnTo>
                    <a:lnTo>
                      <a:pt x="16" y="72"/>
                    </a:lnTo>
                    <a:lnTo>
                      <a:pt x="34" y="74"/>
                    </a:lnTo>
                    <a:lnTo>
                      <a:pt x="53" y="81"/>
                    </a:lnTo>
                    <a:lnTo>
                      <a:pt x="68" y="89"/>
                    </a:lnTo>
                    <a:lnTo>
                      <a:pt x="83" y="101"/>
                    </a:lnTo>
                    <a:lnTo>
                      <a:pt x="83" y="101"/>
                    </a:lnTo>
                    <a:lnTo>
                      <a:pt x="86" y="104"/>
                    </a:lnTo>
                    <a:lnTo>
                      <a:pt x="86" y="104"/>
                    </a:lnTo>
                    <a:lnTo>
                      <a:pt x="97" y="119"/>
                    </a:lnTo>
                    <a:lnTo>
                      <a:pt x="105" y="136"/>
                    </a:lnTo>
                    <a:lnTo>
                      <a:pt x="108" y="153"/>
                    </a:lnTo>
                    <a:lnTo>
                      <a:pt x="110" y="170"/>
                    </a:lnTo>
                    <a:lnTo>
                      <a:pt x="110" y="170"/>
                    </a:lnTo>
                    <a:lnTo>
                      <a:pt x="112" y="177"/>
                    </a:lnTo>
                    <a:lnTo>
                      <a:pt x="113" y="182"/>
                    </a:lnTo>
                    <a:lnTo>
                      <a:pt x="113" y="182"/>
                    </a:lnTo>
                    <a:lnTo>
                      <a:pt x="118" y="185"/>
                    </a:lnTo>
                    <a:lnTo>
                      <a:pt x="125" y="187"/>
                    </a:lnTo>
                    <a:lnTo>
                      <a:pt x="167" y="189"/>
                    </a:lnTo>
                    <a:lnTo>
                      <a:pt x="167" y="189"/>
                    </a:lnTo>
                    <a:lnTo>
                      <a:pt x="172" y="187"/>
                    </a:lnTo>
                    <a:lnTo>
                      <a:pt x="177" y="183"/>
                    </a:lnTo>
                    <a:lnTo>
                      <a:pt x="181" y="178"/>
                    </a:lnTo>
                    <a:lnTo>
                      <a:pt x="183" y="173"/>
                    </a:lnTo>
                    <a:lnTo>
                      <a:pt x="183" y="173"/>
                    </a:lnTo>
                    <a:lnTo>
                      <a:pt x="183" y="156"/>
                    </a:lnTo>
                    <a:lnTo>
                      <a:pt x="181" y="141"/>
                    </a:lnTo>
                    <a:lnTo>
                      <a:pt x="177" y="126"/>
                    </a:lnTo>
                    <a:lnTo>
                      <a:pt x="172" y="111"/>
                    </a:lnTo>
                    <a:lnTo>
                      <a:pt x="167" y="96"/>
                    </a:lnTo>
                    <a:lnTo>
                      <a:pt x="161" y="82"/>
                    </a:lnTo>
                    <a:lnTo>
                      <a:pt x="152" y="69"/>
                    </a:lnTo>
                    <a:lnTo>
                      <a:pt x="142" y="57"/>
                    </a:lnTo>
                    <a:lnTo>
                      <a:pt x="142" y="57"/>
                    </a:lnTo>
                    <a:lnTo>
                      <a:pt x="135" y="50"/>
                    </a:lnTo>
                    <a:lnTo>
                      <a:pt x="135" y="5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6" name="Freeform 61"/>
              <p:cNvSpPr>
                <a:spLocks noEditPoints="1"/>
              </p:cNvSpPr>
              <p:nvPr/>
            </p:nvSpPr>
            <p:spPr bwMode="auto">
              <a:xfrm>
                <a:off x="15730538" y="3439988"/>
                <a:ext cx="765175" cy="931864"/>
              </a:xfrm>
              <a:custGeom>
                <a:avLst/>
                <a:gdLst/>
                <a:ahLst/>
                <a:cxnLst>
                  <a:cxn ang="0">
                    <a:pos x="157" y="1174"/>
                  </a:cxn>
                  <a:cxn ang="0">
                    <a:pos x="963" y="1174"/>
                  </a:cxn>
                  <a:cxn ang="0">
                    <a:pos x="842" y="1026"/>
                  </a:cxn>
                  <a:cxn ang="0">
                    <a:pos x="579" y="248"/>
                  </a:cxn>
                  <a:cxn ang="0">
                    <a:pos x="590" y="238"/>
                  </a:cxn>
                  <a:cxn ang="0">
                    <a:pos x="611" y="215"/>
                  </a:cxn>
                  <a:cxn ang="0">
                    <a:pos x="626" y="186"/>
                  </a:cxn>
                  <a:cxn ang="0">
                    <a:pos x="634" y="154"/>
                  </a:cxn>
                  <a:cxn ang="0">
                    <a:pos x="634" y="137"/>
                  </a:cxn>
                  <a:cxn ang="0">
                    <a:pos x="633" y="110"/>
                  </a:cxn>
                  <a:cxn ang="0">
                    <a:pos x="624" y="85"/>
                  </a:cxn>
                  <a:cxn ang="0">
                    <a:pos x="611" y="61"/>
                  </a:cxn>
                  <a:cxn ang="0">
                    <a:pos x="594" y="41"/>
                  </a:cxn>
                  <a:cxn ang="0">
                    <a:pos x="573" y="24"/>
                  </a:cxn>
                  <a:cxn ang="0">
                    <a:pos x="552" y="10"/>
                  </a:cxn>
                  <a:cxn ang="0">
                    <a:pos x="525" y="4"/>
                  </a:cxn>
                  <a:cxn ang="0">
                    <a:pos x="498" y="0"/>
                  </a:cxn>
                  <a:cxn ang="0">
                    <a:pos x="484" y="0"/>
                  </a:cxn>
                  <a:cxn ang="0">
                    <a:pos x="457" y="7"/>
                  </a:cxn>
                  <a:cxn ang="0">
                    <a:pos x="432" y="17"/>
                  </a:cxn>
                  <a:cxn ang="0">
                    <a:pos x="410" y="31"/>
                  </a:cxn>
                  <a:cxn ang="0">
                    <a:pos x="391" y="49"/>
                  </a:cxn>
                  <a:cxn ang="0">
                    <a:pos x="376" y="71"/>
                  </a:cxn>
                  <a:cxn ang="0">
                    <a:pos x="366" y="96"/>
                  </a:cxn>
                  <a:cxn ang="0">
                    <a:pos x="361" y="123"/>
                  </a:cxn>
                  <a:cxn ang="0">
                    <a:pos x="359" y="137"/>
                  </a:cxn>
                  <a:cxn ang="0">
                    <a:pos x="364" y="169"/>
                  </a:cxn>
                  <a:cxn ang="0">
                    <a:pos x="374" y="198"/>
                  </a:cxn>
                  <a:cxn ang="0">
                    <a:pos x="391" y="223"/>
                  </a:cxn>
                  <a:cxn ang="0">
                    <a:pos x="412" y="245"/>
                  </a:cxn>
                  <a:cxn ang="0">
                    <a:pos x="121" y="1026"/>
                  </a:cxn>
                  <a:cxn ang="0">
                    <a:pos x="0" y="1174"/>
                  </a:cxn>
                  <a:cxn ang="0">
                    <a:pos x="415" y="977"/>
                  </a:cxn>
                  <a:cxn ang="0">
                    <a:pos x="698" y="1026"/>
                  </a:cxn>
                  <a:cxn ang="0">
                    <a:pos x="442" y="478"/>
                  </a:cxn>
                  <a:cxn ang="0">
                    <a:pos x="410" y="597"/>
                  </a:cxn>
                  <a:cxn ang="0">
                    <a:pos x="467" y="387"/>
                  </a:cxn>
                  <a:cxn ang="0">
                    <a:pos x="533" y="429"/>
                  </a:cxn>
                  <a:cxn ang="0">
                    <a:pos x="582" y="604"/>
                  </a:cxn>
                  <a:cxn ang="0">
                    <a:pos x="450" y="678"/>
                  </a:cxn>
                  <a:cxn ang="0">
                    <a:pos x="369" y="743"/>
                  </a:cxn>
                  <a:cxn ang="0">
                    <a:pos x="324" y="910"/>
                  </a:cxn>
                </a:cxnLst>
                <a:rect l="0" t="0" r="r" b="b"/>
                <a:pathLst>
                  <a:path w="963" h="1174">
                    <a:moveTo>
                      <a:pt x="0" y="1174"/>
                    </a:moveTo>
                    <a:lnTo>
                      <a:pt x="157" y="1174"/>
                    </a:lnTo>
                    <a:lnTo>
                      <a:pt x="833" y="1174"/>
                    </a:lnTo>
                    <a:lnTo>
                      <a:pt x="963" y="1174"/>
                    </a:lnTo>
                    <a:lnTo>
                      <a:pt x="918" y="1120"/>
                    </a:lnTo>
                    <a:lnTo>
                      <a:pt x="842" y="1026"/>
                    </a:lnTo>
                    <a:lnTo>
                      <a:pt x="793" y="1026"/>
                    </a:lnTo>
                    <a:lnTo>
                      <a:pt x="579" y="248"/>
                    </a:lnTo>
                    <a:lnTo>
                      <a:pt x="579" y="248"/>
                    </a:lnTo>
                    <a:lnTo>
                      <a:pt x="590" y="238"/>
                    </a:lnTo>
                    <a:lnTo>
                      <a:pt x="602" y="226"/>
                    </a:lnTo>
                    <a:lnTo>
                      <a:pt x="611" y="215"/>
                    </a:lnTo>
                    <a:lnTo>
                      <a:pt x="619" y="201"/>
                    </a:lnTo>
                    <a:lnTo>
                      <a:pt x="626" y="186"/>
                    </a:lnTo>
                    <a:lnTo>
                      <a:pt x="631" y="171"/>
                    </a:lnTo>
                    <a:lnTo>
                      <a:pt x="634" y="154"/>
                    </a:lnTo>
                    <a:lnTo>
                      <a:pt x="634" y="137"/>
                    </a:lnTo>
                    <a:lnTo>
                      <a:pt x="634" y="137"/>
                    </a:lnTo>
                    <a:lnTo>
                      <a:pt x="634" y="123"/>
                    </a:lnTo>
                    <a:lnTo>
                      <a:pt x="633" y="110"/>
                    </a:lnTo>
                    <a:lnTo>
                      <a:pt x="629" y="96"/>
                    </a:lnTo>
                    <a:lnTo>
                      <a:pt x="624" y="85"/>
                    </a:lnTo>
                    <a:lnTo>
                      <a:pt x="617" y="71"/>
                    </a:lnTo>
                    <a:lnTo>
                      <a:pt x="611" y="61"/>
                    </a:lnTo>
                    <a:lnTo>
                      <a:pt x="604" y="49"/>
                    </a:lnTo>
                    <a:lnTo>
                      <a:pt x="594" y="41"/>
                    </a:lnTo>
                    <a:lnTo>
                      <a:pt x="585" y="31"/>
                    </a:lnTo>
                    <a:lnTo>
                      <a:pt x="573" y="24"/>
                    </a:lnTo>
                    <a:lnTo>
                      <a:pt x="563" y="17"/>
                    </a:lnTo>
                    <a:lnTo>
                      <a:pt x="552" y="10"/>
                    </a:lnTo>
                    <a:lnTo>
                      <a:pt x="538" y="7"/>
                    </a:lnTo>
                    <a:lnTo>
                      <a:pt x="525" y="4"/>
                    </a:lnTo>
                    <a:lnTo>
                      <a:pt x="511" y="0"/>
                    </a:lnTo>
                    <a:lnTo>
                      <a:pt x="498" y="0"/>
                    </a:lnTo>
                    <a:lnTo>
                      <a:pt x="498" y="0"/>
                    </a:lnTo>
                    <a:lnTo>
                      <a:pt x="484" y="0"/>
                    </a:lnTo>
                    <a:lnTo>
                      <a:pt x="469" y="4"/>
                    </a:lnTo>
                    <a:lnTo>
                      <a:pt x="457" y="7"/>
                    </a:lnTo>
                    <a:lnTo>
                      <a:pt x="444" y="10"/>
                    </a:lnTo>
                    <a:lnTo>
                      <a:pt x="432" y="17"/>
                    </a:lnTo>
                    <a:lnTo>
                      <a:pt x="420" y="24"/>
                    </a:lnTo>
                    <a:lnTo>
                      <a:pt x="410" y="31"/>
                    </a:lnTo>
                    <a:lnTo>
                      <a:pt x="400" y="41"/>
                    </a:lnTo>
                    <a:lnTo>
                      <a:pt x="391" y="49"/>
                    </a:lnTo>
                    <a:lnTo>
                      <a:pt x="383" y="61"/>
                    </a:lnTo>
                    <a:lnTo>
                      <a:pt x="376" y="71"/>
                    </a:lnTo>
                    <a:lnTo>
                      <a:pt x="371" y="85"/>
                    </a:lnTo>
                    <a:lnTo>
                      <a:pt x="366" y="96"/>
                    </a:lnTo>
                    <a:lnTo>
                      <a:pt x="363" y="110"/>
                    </a:lnTo>
                    <a:lnTo>
                      <a:pt x="361" y="123"/>
                    </a:lnTo>
                    <a:lnTo>
                      <a:pt x="359" y="137"/>
                    </a:lnTo>
                    <a:lnTo>
                      <a:pt x="359" y="137"/>
                    </a:lnTo>
                    <a:lnTo>
                      <a:pt x="361" y="154"/>
                    </a:lnTo>
                    <a:lnTo>
                      <a:pt x="364" y="169"/>
                    </a:lnTo>
                    <a:lnTo>
                      <a:pt x="368" y="184"/>
                    </a:lnTo>
                    <a:lnTo>
                      <a:pt x="374" y="198"/>
                    </a:lnTo>
                    <a:lnTo>
                      <a:pt x="381" y="211"/>
                    </a:lnTo>
                    <a:lnTo>
                      <a:pt x="391" y="223"/>
                    </a:lnTo>
                    <a:lnTo>
                      <a:pt x="400" y="235"/>
                    </a:lnTo>
                    <a:lnTo>
                      <a:pt x="412" y="245"/>
                    </a:lnTo>
                    <a:lnTo>
                      <a:pt x="197" y="1026"/>
                    </a:lnTo>
                    <a:lnTo>
                      <a:pt x="121" y="1026"/>
                    </a:lnTo>
                    <a:lnTo>
                      <a:pt x="46" y="1120"/>
                    </a:lnTo>
                    <a:lnTo>
                      <a:pt x="0" y="1174"/>
                    </a:lnTo>
                    <a:close/>
                    <a:moveTo>
                      <a:pt x="577" y="1026"/>
                    </a:moveTo>
                    <a:lnTo>
                      <a:pt x="415" y="977"/>
                    </a:lnTo>
                    <a:lnTo>
                      <a:pt x="663" y="898"/>
                    </a:lnTo>
                    <a:lnTo>
                      <a:pt x="698" y="1026"/>
                    </a:lnTo>
                    <a:lnTo>
                      <a:pt x="577" y="1026"/>
                    </a:lnTo>
                    <a:close/>
                    <a:moveTo>
                      <a:pt x="442" y="478"/>
                    </a:moveTo>
                    <a:lnTo>
                      <a:pt x="526" y="532"/>
                    </a:lnTo>
                    <a:lnTo>
                      <a:pt x="410" y="597"/>
                    </a:lnTo>
                    <a:lnTo>
                      <a:pt x="442" y="478"/>
                    </a:lnTo>
                    <a:close/>
                    <a:moveTo>
                      <a:pt x="467" y="387"/>
                    </a:moveTo>
                    <a:lnTo>
                      <a:pt x="494" y="287"/>
                    </a:lnTo>
                    <a:lnTo>
                      <a:pt x="533" y="429"/>
                    </a:lnTo>
                    <a:lnTo>
                      <a:pt x="467" y="387"/>
                    </a:lnTo>
                    <a:close/>
                    <a:moveTo>
                      <a:pt x="582" y="604"/>
                    </a:moveTo>
                    <a:lnTo>
                      <a:pt x="622" y="753"/>
                    </a:lnTo>
                    <a:lnTo>
                      <a:pt x="450" y="678"/>
                    </a:lnTo>
                    <a:lnTo>
                      <a:pt x="582" y="604"/>
                    </a:lnTo>
                    <a:close/>
                    <a:moveTo>
                      <a:pt x="369" y="743"/>
                    </a:moveTo>
                    <a:lnTo>
                      <a:pt x="573" y="830"/>
                    </a:lnTo>
                    <a:lnTo>
                      <a:pt x="324" y="910"/>
                    </a:lnTo>
                    <a:lnTo>
                      <a:pt x="369" y="743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pic>
          <p:nvPicPr>
            <p:cNvPr id="27" name="图片 9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2581" y="4483747"/>
              <a:ext cx="263325" cy="302166"/>
            </a:xfrm>
            <a:prstGeom prst="rect">
              <a:avLst/>
            </a:prstGeom>
          </p:spPr>
        </p:pic>
        <p:pic>
          <p:nvPicPr>
            <p:cNvPr id="28" name="图片 91" descr="电表.png"/>
            <p:cNvPicPr>
              <a:picLocks noChangeAspect="1"/>
            </p:cNvPicPr>
            <p:nvPr/>
          </p:nvPicPr>
          <p:blipFill>
            <a:blip r:embed="rId4" cstate="email"/>
            <a:stretch>
              <a:fillRect/>
            </a:stretch>
          </p:blipFill>
          <p:spPr>
            <a:xfrm>
              <a:off x="6487710" y="4446837"/>
              <a:ext cx="311130" cy="405164"/>
            </a:xfrm>
            <a:prstGeom prst="rect">
              <a:avLst/>
            </a:prstGeom>
          </p:spPr>
        </p:pic>
        <p:sp>
          <p:nvSpPr>
            <p:cNvPr id="29" name="Freeform 5"/>
            <p:cNvSpPr>
              <a:spLocks noEditPoints="1"/>
            </p:cNvSpPr>
            <p:nvPr/>
          </p:nvSpPr>
          <p:spPr bwMode="auto">
            <a:xfrm>
              <a:off x="7578061" y="4459724"/>
              <a:ext cx="287393" cy="301568"/>
            </a:xfrm>
            <a:custGeom>
              <a:avLst/>
              <a:gdLst/>
              <a:ahLst/>
              <a:cxnLst>
                <a:cxn ang="0">
                  <a:pos x="13474" y="5453"/>
                </a:cxn>
                <a:cxn ang="0">
                  <a:pos x="12317" y="4601"/>
                </a:cxn>
                <a:cxn ang="0">
                  <a:pos x="11412" y="4426"/>
                </a:cxn>
                <a:cxn ang="0">
                  <a:pos x="4848" y="9576"/>
                </a:cxn>
                <a:cxn ang="0">
                  <a:pos x="5783" y="10159"/>
                </a:cxn>
                <a:cxn ang="0">
                  <a:pos x="6029" y="10586"/>
                </a:cxn>
                <a:cxn ang="0">
                  <a:pos x="5871" y="11449"/>
                </a:cxn>
                <a:cxn ang="0">
                  <a:pos x="5269" y="11440"/>
                </a:cxn>
                <a:cxn ang="0">
                  <a:pos x="4824" y="10607"/>
                </a:cxn>
                <a:cxn ang="0">
                  <a:pos x="4838" y="9638"/>
                </a:cxn>
                <a:cxn ang="0">
                  <a:pos x="3536" y="8751"/>
                </a:cxn>
                <a:cxn ang="0">
                  <a:pos x="4283" y="9174"/>
                </a:cxn>
                <a:cxn ang="0">
                  <a:pos x="4127" y="9883"/>
                </a:cxn>
                <a:cxn ang="0">
                  <a:pos x="4481" y="11467"/>
                </a:cxn>
                <a:cxn ang="0">
                  <a:pos x="5571" y="12255"/>
                </a:cxn>
                <a:cxn ang="0">
                  <a:pos x="6393" y="11776"/>
                </a:cxn>
                <a:cxn ang="0">
                  <a:pos x="6623" y="11327"/>
                </a:cxn>
                <a:cxn ang="0">
                  <a:pos x="6593" y="10954"/>
                </a:cxn>
                <a:cxn ang="0">
                  <a:pos x="7001" y="12029"/>
                </a:cxn>
                <a:cxn ang="0">
                  <a:pos x="6605" y="13157"/>
                </a:cxn>
                <a:cxn ang="0">
                  <a:pos x="5384" y="13849"/>
                </a:cxn>
                <a:cxn ang="0">
                  <a:pos x="4005" y="13316"/>
                </a:cxn>
                <a:cxn ang="0">
                  <a:pos x="2966" y="11875"/>
                </a:cxn>
                <a:cxn ang="0">
                  <a:pos x="2611" y="10263"/>
                </a:cxn>
                <a:cxn ang="0">
                  <a:pos x="2657" y="9067"/>
                </a:cxn>
                <a:cxn ang="0">
                  <a:pos x="2906" y="8446"/>
                </a:cxn>
                <a:cxn ang="0">
                  <a:pos x="2108" y="8756"/>
                </a:cxn>
                <a:cxn ang="0">
                  <a:pos x="1951" y="10042"/>
                </a:cxn>
                <a:cxn ang="0">
                  <a:pos x="2244" y="11405"/>
                </a:cxn>
                <a:cxn ang="0">
                  <a:pos x="1800" y="11462"/>
                </a:cxn>
                <a:cxn ang="0">
                  <a:pos x="514" y="10430"/>
                </a:cxn>
                <a:cxn ang="0">
                  <a:pos x="0" y="8981"/>
                </a:cxn>
                <a:cxn ang="0">
                  <a:pos x="814" y="8147"/>
                </a:cxn>
                <a:cxn ang="0">
                  <a:pos x="2055" y="8130"/>
                </a:cxn>
                <a:cxn ang="0">
                  <a:pos x="13652" y="11178"/>
                </a:cxn>
                <a:cxn ang="0">
                  <a:pos x="13281" y="11893"/>
                </a:cxn>
                <a:cxn ang="0">
                  <a:pos x="12680" y="12371"/>
                </a:cxn>
                <a:cxn ang="0">
                  <a:pos x="11525" y="12547"/>
                </a:cxn>
                <a:cxn ang="0">
                  <a:pos x="11812" y="11849"/>
                </a:cxn>
                <a:cxn ang="0">
                  <a:pos x="7899" y="11652"/>
                </a:cxn>
                <a:cxn ang="0">
                  <a:pos x="8996" y="12019"/>
                </a:cxn>
                <a:cxn ang="0">
                  <a:pos x="10612" y="11876"/>
                </a:cxn>
                <a:cxn ang="0">
                  <a:pos x="10925" y="12290"/>
                </a:cxn>
                <a:cxn ang="0">
                  <a:pos x="10585" y="12853"/>
                </a:cxn>
                <a:cxn ang="0">
                  <a:pos x="9821" y="13182"/>
                </a:cxn>
                <a:cxn ang="0">
                  <a:pos x="6649" y="14004"/>
                </a:cxn>
                <a:cxn ang="0">
                  <a:pos x="7422" y="12934"/>
                </a:cxn>
                <a:cxn ang="0">
                  <a:pos x="7677" y="12066"/>
                </a:cxn>
                <a:cxn ang="0">
                  <a:pos x="14396" y="10218"/>
                </a:cxn>
                <a:cxn ang="0">
                  <a:pos x="14321" y="8192"/>
                </a:cxn>
                <a:cxn ang="0">
                  <a:pos x="12918" y="5928"/>
                </a:cxn>
                <a:cxn ang="0">
                  <a:pos x="11740" y="5209"/>
                </a:cxn>
                <a:cxn ang="0">
                  <a:pos x="10623" y="5077"/>
                </a:cxn>
                <a:cxn ang="0">
                  <a:pos x="9280" y="5224"/>
                </a:cxn>
                <a:cxn ang="0">
                  <a:pos x="1229" y="7366"/>
                </a:cxn>
                <a:cxn ang="0">
                  <a:pos x="2849" y="7799"/>
                </a:cxn>
                <a:cxn ang="0">
                  <a:pos x="5581" y="9338"/>
                </a:cxn>
                <a:cxn ang="0">
                  <a:pos x="7851" y="10919"/>
                </a:cxn>
                <a:cxn ang="0">
                  <a:pos x="9572" y="11341"/>
                </a:cxn>
                <a:cxn ang="0">
                  <a:pos x="10600" y="11241"/>
                </a:cxn>
                <a:cxn ang="0">
                  <a:pos x="13760" y="10423"/>
                </a:cxn>
              </a:cxnLst>
              <a:rect l="0" t="0" r="r" b="b"/>
              <a:pathLst>
                <a:path w="16170" h="14014">
                  <a:moveTo>
                    <a:pt x="11178" y="2724"/>
                  </a:moveTo>
                  <a:lnTo>
                    <a:pt x="14087" y="2724"/>
                  </a:lnTo>
                  <a:lnTo>
                    <a:pt x="14087" y="6276"/>
                  </a:lnTo>
                  <a:lnTo>
                    <a:pt x="14080" y="6265"/>
                  </a:lnTo>
                  <a:lnTo>
                    <a:pt x="14060" y="6231"/>
                  </a:lnTo>
                  <a:lnTo>
                    <a:pt x="14025" y="6177"/>
                  </a:lnTo>
                  <a:lnTo>
                    <a:pt x="13979" y="6106"/>
                  </a:lnTo>
                  <a:lnTo>
                    <a:pt x="13920" y="6022"/>
                  </a:lnTo>
                  <a:lnTo>
                    <a:pt x="13852" y="5923"/>
                  </a:lnTo>
                  <a:lnTo>
                    <a:pt x="13812" y="5870"/>
                  </a:lnTo>
                  <a:lnTo>
                    <a:pt x="13771" y="5815"/>
                  </a:lnTo>
                  <a:lnTo>
                    <a:pt x="13727" y="5758"/>
                  </a:lnTo>
                  <a:lnTo>
                    <a:pt x="13682" y="5698"/>
                  </a:lnTo>
                  <a:lnTo>
                    <a:pt x="13632" y="5639"/>
                  </a:lnTo>
                  <a:lnTo>
                    <a:pt x="13582" y="5577"/>
                  </a:lnTo>
                  <a:lnTo>
                    <a:pt x="13529" y="5515"/>
                  </a:lnTo>
                  <a:lnTo>
                    <a:pt x="13474" y="5453"/>
                  </a:lnTo>
                  <a:lnTo>
                    <a:pt x="13417" y="5390"/>
                  </a:lnTo>
                  <a:lnTo>
                    <a:pt x="13357" y="5328"/>
                  </a:lnTo>
                  <a:lnTo>
                    <a:pt x="13297" y="5266"/>
                  </a:lnTo>
                  <a:lnTo>
                    <a:pt x="13234" y="5204"/>
                  </a:lnTo>
                  <a:lnTo>
                    <a:pt x="13169" y="5145"/>
                  </a:lnTo>
                  <a:lnTo>
                    <a:pt x="13104" y="5085"/>
                  </a:lnTo>
                  <a:lnTo>
                    <a:pt x="13036" y="5029"/>
                  </a:lnTo>
                  <a:lnTo>
                    <a:pt x="12967" y="4973"/>
                  </a:lnTo>
                  <a:lnTo>
                    <a:pt x="12897" y="4919"/>
                  </a:lnTo>
                  <a:lnTo>
                    <a:pt x="12825" y="4869"/>
                  </a:lnTo>
                  <a:lnTo>
                    <a:pt x="12752" y="4822"/>
                  </a:lnTo>
                  <a:lnTo>
                    <a:pt x="12678" y="4776"/>
                  </a:lnTo>
                  <a:lnTo>
                    <a:pt x="12604" y="4735"/>
                  </a:lnTo>
                  <a:lnTo>
                    <a:pt x="12531" y="4697"/>
                  </a:lnTo>
                  <a:lnTo>
                    <a:pt x="12458" y="4662"/>
                  </a:lnTo>
                  <a:lnTo>
                    <a:pt x="12387" y="4630"/>
                  </a:lnTo>
                  <a:lnTo>
                    <a:pt x="12317" y="4601"/>
                  </a:lnTo>
                  <a:lnTo>
                    <a:pt x="12250" y="4575"/>
                  </a:lnTo>
                  <a:lnTo>
                    <a:pt x="12182" y="4551"/>
                  </a:lnTo>
                  <a:lnTo>
                    <a:pt x="12117" y="4530"/>
                  </a:lnTo>
                  <a:lnTo>
                    <a:pt x="12054" y="4511"/>
                  </a:lnTo>
                  <a:lnTo>
                    <a:pt x="11991" y="4495"/>
                  </a:lnTo>
                  <a:lnTo>
                    <a:pt x="11930" y="4480"/>
                  </a:lnTo>
                  <a:lnTo>
                    <a:pt x="11873" y="4468"/>
                  </a:lnTo>
                  <a:lnTo>
                    <a:pt x="11816" y="4458"/>
                  </a:lnTo>
                  <a:lnTo>
                    <a:pt x="11762" y="4449"/>
                  </a:lnTo>
                  <a:lnTo>
                    <a:pt x="11709" y="4442"/>
                  </a:lnTo>
                  <a:lnTo>
                    <a:pt x="11660" y="4436"/>
                  </a:lnTo>
                  <a:lnTo>
                    <a:pt x="11612" y="4432"/>
                  </a:lnTo>
                  <a:lnTo>
                    <a:pt x="11567" y="4429"/>
                  </a:lnTo>
                  <a:lnTo>
                    <a:pt x="11524" y="4427"/>
                  </a:lnTo>
                  <a:lnTo>
                    <a:pt x="11484" y="4425"/>
                  </a:lnTo>
                  <a:lnTo>
                    <a:pt x="11446" y="4425"/>
                  </a:lnTo>
                  <a:lnTo>
                    <a:pt x="11412" y="4426"/>
                  </a:lnTo>
                  <a:lnTo>
                    <a:pt x="11380" y="4427"/>
                  </a:lnTo>
                  <a:lnTo>
                    <a:pt x="11351" y="4428"/>
                  </a:lnTo>
                  <a:lnTo>
                    <a:pt x="11303" y="4432"/>
                  </a:lnTo>
                  <a:lnTo>
                    <a:pt x="11267" y="4435"/>
                  </a:lnTo>
                  <a:lnTo>
                    <a:pt x="11246" y="4439"/>
                  </a:lnTo>
                  <a:lnTo>
                    <a:pt x="11239" y="4440"/>
                  </a:lnTo>
                  <a:lnTo>
                    <a:pt x="11178" y="2724"/>
                  </a:lnTo>
                  <a:close/>
                  <a:moveTo>
                    <a:pt x="9156" y="0"/>
                  </a:moveTo>
                  <a:lnTo>
                    <a:pt x="16170" y="0"/>
                  </a:lnTo>
                  <a:lnTo>
                    <a:pt x="16170" y="1256"/>
                  </a:lnTo>
                  <a:lnTo>
                    <a:pt x="13383" y="1256"/>
                  </a:lnTo>
                  <a:lnTo>
                    <a:pt x="13383" y="2174"/>
                  </a:lnTo>
                  <a:lnTo>
                    <a:pt x="11820" y="2174"/>
                  </a:lnTo>
                  <a:lnTo>
                    <a:pt x="11820" y="1256"/>
                  </a:lnTo>
                  <a:lnTo>
                    <a:pt x="9156" y="1256"/>
                  </a:lnTo>
                  <a:lnTo>
                    <a:pt x="9156" y="0"/>
                  </a:lnTo>
                  <a:close/>
                  <a:moveTo>
                    <a:pt x="4848" y="9576"/>
                  </a:moveTo>
                  <a:lnTo>
                    <a:pt x="4855" y="9581"/>
                  </a:lnTo>
                  <a:lnTo>
                    <a:pt x="4877" y="9595"/>
                  </a:lnTo>
                  <a:lnTo>
                    <a:pt x="4912" y="9615"/>
                  </a:lnTo>
                  <a:lnTo>
                    <a:pt x="4958" y="9642"/>
                  </a:lnTo>
                  <a:lnTo>
                    <a:pt x="5013" y="9675"/>
                  </a:lnTo>
                  <a:lnTo>
                    <a:pt x="5075" y="9713"/>
                  </a:lnTo>
                  <a:lnTo>
                    <a:pt x="5143" y="9754"/>
                  </a:lnTo>
                  <a:lnTo>
                    <a:pt x="5216" y="9798"/>
                  </a:lnTo>
                  <a:lnTo>
                    <a:pt x="5291" y="9843"/>
                  </a:lnTo>
                  <a:lnTo>
                    <a:pt x="5366" y="9890"/>
                  </a:lnTo>
                  <a:lnTo>
                    <a:pt x="5441" y="9936"/>
                  </a:lnTo>
                  <a:lnTo>
                    <a:pt x="5514" y="9981"/>
                  </a:lnTo>
                  <a:lnTo>
                    <a:pt x="5583" y="10025"/>
                  </a:lnTo>
                  <a:lnTo>
                    <a:pt x="5644" y="10064"/>
                  </a:lnTo>
                  <a:lnTo>
                    <a:pt x="5699" y="10101"/>
                  </a:lnTo>
                  <a:lnTo>
                    <a:pt x="5744" y="10131"/>
                  </a:lnTo>
                  <a:lnTo>
                    <a:pt x="5783" y="10159"/>
                  </a:lnTo>
                  <a:lnTo>
                    <a:pt x="5817" y="10186"/>
                  </a:lnTo>
                  <a:lnTo>
                    <a:pt x="5849" y="10214"/>
                  </a:lnTo>
                  <a:lnTo>
                    <a:pt x="5878" y="10241"/>
                  </a:lnTo>
                  <a:lnTo>
                    <a:pt x="5903" y="10266"/>
                  </a:lnTo>
                  <a:lnTo>
                    <a:pt x="5926" y="10292"/>
                  </a:lnTo>
                  <a:lnTo>
                    <a:pt x="5946" y="10315"/>
                  </a:lnTo>
                  <a:lnTo>
                    <a:pt x="5963" y="10336"/>
                  </a:lnTo>
                  <a:lnTo>
                    <a:pt x="5978" y="10356"/>
                  </a:lnTo>
                  <a:lnTo>
                    <a:pt x="5990" y="10374"/>
                  </a:lnTo>
                  <a:lnTo>
                    <a:pt x="6000" y="10391"/>
                  </a:lnTo>
                  <a:lnTo>
                    <a:pt x="6008" y="10404"/>
                  </a:lnTo>
                  <a:lnTo>
                    <a:pt x="6018" y="10423"/>
                  </a:lnTo>
                  <a:lnTo>
                    <a:pt x="6021" y="10430"/>
                  </a:lnTo>
                  <a:lnTo>
                    <a:pt x="6022" y="10441"/>
                  </a:lnTo>
                  <a:lnTo>
                    <a:pt x="6024" y="10472"/>
                  </a:lnTo>
                  <a:lnTo>
                    <a:pt x="6027" y="10522"/>
                  </a:lnTo>
                  <a:lnTo>
                    <a:pt x="6029" y="10586"/>
                  </a:lnTo>
                  <a:lnTo>
                    <a:pt x="6029" y="10662"/>
                  </a:lnTo>
                  <a:lnTo>
                    <a:pt x="6028" y="10749"/>
                  </a:lnTo>
                  <a:lnTo>
                    <a:pt x="6026" y="10796"/>
                  </a:lnTo>
                  <a:lnTo>
                    <a:pt x="6024" y="10843"/>
                  </a:lnTo>
                  <a:lnTo>
                    <a:pt x="6021" y="10893"/>
                  </a:lnTo>
                  <a:lnTo>
                    <a:pt x="6016" y="10942"/>
                  </a:lnTo>
                  <a:lnTo>
                    <a:pt x="6011" y="10992"/>
                  </a:lnTo>
                  <a:lnTo>
                    <a:pt x="6004" y="11042"/>
                  </a:lnTo>
                  <a:lnTo>
                    <a:pt x="5996" y="11093"/>
                  </a:lnTo>
                  <a:lnTo>
                    <a:pt x="5986" y="11142"/>
                  </a:lnTo>
                  <a:lnTo>
                    <a:pt x="5975" y="11192"/>
                  </a:lnTo>
                  <a:lnTo>
                    <a:pt x="5963" y="11239"/>
                  </a:lnTo>
                  <a:lnTo>
                    <a:pt x="5948" y="11286"/>
                  </a:lnTo>
                  <a:lnTo>
                    <a:pt x="5931" y="11330"/>
                  </a:lnTo>
                  <a:lnTo>
                    <a:pt x="5913" y="11372"/>
                  </a:lnTo>
                  <a:lnTo>
                    <a:pt x="5893" y="11412"/>
                  </a:lnTo>
                  <a:lnTo>
                    <a:pt x="5871" y="11449"/>
                  </a:lnTo>
                  <a:lnTo>
                    <a:pt x="5846" y="11484"/>
                  </a:lnTo>
                  <a:lnTo>
                    <a:pt x="5819" y="11514"/>
                  </a:lnTo>
                  <a:lnTo>
                    <a:pt x="5790" y="11541"/>
                  </a:lnTo>
                  <a:lnTo>
                    <a:pt x="5758" y="11563"/>
                  </a:lnTo>
                  <a:lnTo>
                    <a:pt x="5723" y="11582"/>
                  </a:lnTo>
                  <a:lnTo>
                    <a:pt x="5687" y="11596"/>
                  </a:lnTo>
                  <a:lnTo>
                    <a:pt x="5649" y="11603"/>
                  </a:lnTo>
                  <a:lnTo>
                    <a:pt x="5612" y="11606"/>
                  </a:lnTo>
                  <a:lnTo>
                    <a:pt x="5574" y="11604"/>
                  </a:lnTo>
                  <a:lnTo>
                    <a:pt x="5535" y="11598"/>
                  </a:lnTo>
                  <a:lnTo>
                    <a:pt x="5497" y="11587"/>
                  </a:lnTo>
                  <a:lnTo>
                    <a:pt x="5458" y="11571"/>
                  </a:lnTo>
                  <a:lnTo>
                    <a:pt x="5420" y="11552"/>
                  </a:lnTo>
                  <a:lnTo>
                    <a:pt x="5382" y="11529"/>
                  </a:lnTo>
                  <a:lnTo>
                    <a:pt x="5344" y="11503"/>
                  </a:lnTo>
                  <a:lnTo>
                    <a:pt x="5306" y="11473"/>
                  </a:lnTo>
                  <a:lnTo>
                    <a:pt x="5269" y="11440"/>
                  </a:lnTo>
                  <a:lnTo>
                    <a:pt x="5233" y="11404"/>
                  </a:lnTo>
                  <a:lnTo>
                    <a:pt x="5197" y="11365"/>
                  </a:lnTo>
                  <a:lnTo>
                    <a:pt x="5162" y="11324"/>
                  </a:lnTo>
                  <a:lnTo>
                    <a:pt x="5128" y="11280"/>
                  </a:lnTo>
                  <a:lnTo>
                    <a:pt x="5095" y="11235"/>
                  </a:lnTo>
                  <a:lnTo>
                    <a:pt x="5063" y="11188"/>
                  </a:lnTo>
                  <a:lnTo>
                    <a:pt x="5033" y="11139"/>
                  </a:lnTo>
                  <a:lnTo>
                    <a:pt x="5004" y="11089"/>
                  </a:lnTo>
                  <a:lnTo>
                    <a:pt x="4975" y="11037"/>
                  </a:lnTo>
                  <a:lnTo>
                    <a:pt x="4950" y="10985"/>
                  </a:lnTo>
                  <a:lnTo>
                    <a:pt x="4926" y="10931"/>
                  </a:lnTo>
                  <a:lnTo>
                    <a:pt x="4904" y="10876"/>
                  </a:lnTo>
                  <a:lnTo>
                    <a:pt x="4883" y="10823"/>
                  </a:lnTo>
                  <a:lnTo>
                    <a:pt x="4865" y="10768"/>
                  </a:lnTo>
                  <a:lnTo>
                    <a:pt x="4849" y="10714"/>
                  </a:lnTo>
                  <a:lnTo>
                    <a:pt x="4835" y="10660"/>
                  </a:lnTo>
                  <a:lnTo>
                    <a:pt x="4824" y="10607"/>
                  </a:lnTo>
                  <a:lnTo>
                    <a:pt x="4815" y="10553"/>
                  </a:lnTo>
                  <a:lnTo>
                    <a:pt x="4809" y="10502"/>
                  </a:lnTo>
                  <a:lnTo>
                    <a:pt x="4806" y="10451"/>
                  </a:lnTo>
                  <a:lnTo>
                    <a:pt x="4804" y="10402"/>
                  </a:lnTo>
                  <a:lnTo>
                    <a:pt x="4801" y="10353"/>
                  </a:lnTo>
                  <a:lnTo>
                    <a:pt x="4801" y="10307"/>
                  </a:lnTo>
                  <a:lnTo>
                    <a:pt x="4800" y="10260"/>
                  </a:lnTo>
                  <a:lnTo>
                    <a:pt x="4801" y="10172"/>
                  </a:lnTo>
                  <a:lnTo>
                    <a:pt x="4802" y="10090"/>
                  </a:lnTo>
                  <a:lnTo>
                    <a:pt x="4806" y="10012"/>
                  </a:lnTo>
                  <a:lnTo>
                    <a:pt x="4810" y="9940"/>
                  </a:lnTo>
                  <a:lnTo>
                    <a:pt x="4814" y="9874"/>
                  </a:lnTo>
                  <a:lnTo>
                    <a:pt x="4819" y="9814"/>
                  </a:lnTo>
                  <a:lnTo>
                    <a:pt x="4824" y="9760"/>
                  </a:lnTo>
                  <a:lnTo>
                    <a:pt x="4829" y="9713"/>
                  </a:lnTo>
                  <a:lnTo>
                    <a:pt x="4834" y="9672"/>
                  </a:lnTo>
                  <a:lnTo>
                    <a:pt x="4838" y="9638"/>
                  </a:lnTo>
                  <a:lnTo>
                    <a:pt x="4842" y="9612"/>
                  </a:lnTo>
                  <a:lnTo>
                    <a:pt x="4845" y="9593"/>
                  </a:lnTo>
                  <a:lnTo>
                    <a:pt x="4847" y="9580"/>
                  </a:lnTo>
                  <a:lnTo>
                    <a:pt x="4848" y="9576"/>
                  </a:lnTo>
                  <a:close/>
                  <a:moveTo>
                    <a:pt x="2906" y="8446"/>
                  </a:moveTo>
                  <a:lnTo>
                    <a:pt x="2912" y="8449"/>
                  </a:lnTo>
                  <a:lnTo>
                    <a:pt x="2930" y="8458"/>
                  </a:lnTo>
                  <a:lnTo>
                    <a:pt x="2959" y="8472"/>
                  </a:lnTo>
                  <a:lnTo>
                    <a:pt x="2999" y="8491"/>
                  </a:lnTo>
                  <a:lnTo>
                    <a:pt x="3046" y="8515"/>
                  </a:lnTo>
                  <a:lnTo>
                    <a:pt x="3102" y="8542"/>
                  </a:lnTo>
                  <a:lnTo>
                    <a:pt x="3163" y="8572"/>
                  </a:lnTo>
                  <a:lnTo>
                    <a:pt x="3231" y="8606"/>
                  </a:lnTo>
                  <a:lnTo>
                    <a:pt x="3303" y="8641"/>
                  </a:lnTo>
                  <a:lnTo>
                    <a:pt x="3379" y="8677"/>
                  </a:lnTo>
                  <a:lnTo>
                    <a:pt x="3456" y="8714"/>
                  </a:lnTo>
                  <a:lnTo>
                    <a:pt x="3536" y="8751"/>
                  </a:lnTo>
                  <a:lnTo>
                    <a:pt x="3615" y="8789"/>
                  </a:lnTo>
                  <a:lnTo>
                    <a:pt x="3694" y="8826"/>
                  </a:lnTo>
                  <a:lnTo>
                    <a:pt x="3771" y="8860"/>
                  </a:lnTo>
                  <a:lnTo>
                    <a:pt x="3844" y="8893"/>
                  </a:lnTo>
                  <a:lnTo>
                    <a:pt x="3880" y="8910"/>
                  </a:lnTo>
                  <a:lnTo>
                    <a:pt x="3913" y="8926"/>
                  </a:lnTo>
                  <a:lnTo>
                    <a:pt x="3944" y="8941"/>
                  </a:lnTo>
                  <a:lnTo>
                    <a:pt x="3975" y="8956"/>
                  </a:lnTo>
                  <a:lnTo>
                    <a:pt x="4030" y="8986"/>
                  </a:lnTo>
                  <a:lnTo>
                    <a:pt x="4080" y="9016"/>
                  </a:lnTo>
                  <a:lnTo>
                    <a:pt x="4123" y="9044"/>
                  </a:lnTo>
                  <a:lnTo>
                    <a:pt x="4162" y="9070"/>
                  </a:lnTo>
                  <a:lnTo>
                    <a:pt x="4195" y="9095"/>
                  </a:lnTo>
                  <a:lnTo>
                    <a:pt x="4223" y="9118"/>
                  </a:lnTo>
                  <a:lnTo>
                    <a:pt x="4248" y="9139"/>
                  </a:lnTo>
                  <a:lnTo>
                    <a:pt x="4267" y="9157"/>
                  </a:lnTo>
                  <a:lnTo>
                    <a:pt x="4283" y="9174"/>
                  </a:lnTo>
                  <a:lnTo>
                    <a:pt x="4295" y="9187"/>
                  </a:lnTo>
                  <a:lnTo>
                    <a:pt x="4309" y="9207"/>
                  </a:lnTo>
                  <a:lnTo>
                    <a:pt x="4314" y="9214"/>
                  </a:lnTo>
                  <a:lnTo>
                    <a:pt x="4308" y="9226"/>
                  </a:lnTo>
                  <a:lnTo>
                    <a:pt x="4292" y="9261"/>
                  </a:lnTo>
                  <a:lnTo>
                    <a:pt x="4281" y="9288"/>
                  </a:lnTo>
                  <a:lnTo>
                    <a:pt x="4269" y="9320"/>
                  </a:lnTo>
                  <a:lnTo>
                    <a:pt x="4256" y="9356"/>
                  </a:lnTo>
                  <a:lnTo>
                    <a:pt x="4241" y="9398"/>
                  </a:lnTo>
                  <a:lnTo>
                    <a:pt x="4225" y="9444"/>
                  </a:lnTo>
                  <a:lnTo>
                    <a:pt x="4210" y="9495"/>
                  </a:lnTo>
                  <a:lnTo>
                    <a:pt x="4194" y="9549"/>
                  </a:lnTo>
                  <a:lnTo>
                    <a:pt x="4179" y="9609"/>
                  </a:lnTo>
                  <a:lnTo>
                    <a:pt x="4165" y="9672"/>
                  </a:lnTo>
                  <a:lnTo>
                    <a:pt x="4151" y="9739"/>
                  </a:lnTo>
                  <a:lnTo>
                    <a:pt x="4139" y="9810"/>
                  </a:lnTo>
                  <a:lnTo>
                    <a:pt x="4127" y="9883"/>
                  </a:lnTo>
                  <a:lnTo>
                    <a:pt x="4118" y="9960"/>
                  </a:lnTo>
                  <a:lnTo>
                    <a:pt x="4111" y="10040"/>
                  </a:lnTo>
                  <a:lnTo>
                    <a:pt x="4107" y="10123"/>
                  </a:lnTo>
                  <a:lnTo>
                    <a:pt x="4106" y="10209"/>
                  </a:lnTo>
                  <a:lnTo>
                    <a:pt x="4107" y="10297"/>
                  </a:lnTo>
                  <a:lnTo>
                    <a:pt x="4112" y="10387"/>
                  </a:lnTo>
                  <a:lnTo>
                    <a:pt x="4121" y="10478"/>
                  </a:lnTo>
                  <a:lnTo>
                    <a:pt x="4134" y="10572"/>
                  </a:lnTo>
                  <a:lnTo>
                    <a:pt x="4152" y="10668"/>
                  </a:lnTo>
                  <a:lnTo>
                    <a:pt x="4173" y="10765"/>
                  </a:lnTo>
                  <a:lnTo>
                    <a:pt x="4200" y="10864"/>
                  </a:lnTo>
                  <a:lnTo>
                    <a:pt x="4232" y="10963"/>
                  </a:lnTo>
                  <a:lnTo>
                    <a:pt x="4270" y="11064"/>
                  </a:lnTo>
                  <a:lnTo>
                    <a:pt x="4314" y="11165"/>
                  </a:lnTo>
                  <a:lnTo>
                    <a:pt x="4364" y="11266"/>
                  </a:lnTo>
                  <a:lnTo>
                    <a:pt x="4420" y="11368"/>
                  </a:lnTo>
                  <a:lnTo>
                    <a:pt x="4481" y="11467"/>
                  </a:lnTo>
                  <a:lnTo>
                    <a:pt x="4544" y="11559"/>
                  </a:lnTo>
                  <a:lnTo>
                    <a:pt x="4605" y="11645"/>
                  </a:lnTo>
                  <a:lnTo>
                    <a:pt x="4669" y="11724"/>
                  </a:lnTo>
                  <a:lnTo>
                    <a:pt x="4734" y="11798"/>
                  </a:lnTo>
                  <a:lnTo>
                    <a:pt x="4798" y="11864"/>
                  </a:lnTo>
                  <a:lnTo>
                    <a:pt x="4864" y="11926"/>
                  </a:lnTo>
                  <a:lnTo>
                    <a:pt x="4930" y="11982"/>
                  </a:lnTo>
                  <a:lnTo>
                    <a:pt x="4996" y="12031"/>
                  </a:lnTo>
                  <a:lnTo>
                    <a:pt x="5061" y="12075"/>
                  </a:lnTo>
                  <a:lnTo>
                    <a:pt x="5127" y="12115"/>
                  </a:lnTo>
                  <a:lnTo>
                    <a:pt x="5192" y="12149"/>
                  </a:lnTo>
                  <a:lnTo>
                    <a:pt x="5256" y="12179"/>
                  </a:lnTo>
                  <a:lnTo>
                    <a:pt x="5321" y="12203"/>
                  </a:lnTo>
                  <a:lnTo>
                    <a:pt x="5385" y="12223"/>
                  </a:lnTo>
                  <a:lnTo>
                    <a:pt x="5448" y="12238"/>
                  </a:lnTo>
                  <a:lnTo>
                    <a:pt x="5510" y="12249"/>
                  </a:lnTo>
                  <a:lnTo>
                    <a:pt x="5571" y="12255"/>
                  </a:lnTo>
                  <a:lnTo>
                    <a:pt x="5630" y="12258"/>
                  </a:lnTo>
                  <a:lnTo>
                    <a:pt x="5689" y="12256"/>
                  </a:lnTo>
                  <a:lnTo>
                    <a:pt x="5746" y="12251"/>
                  </a:lnTo>
                  <a:lnTo>
                    <a:pt x="5801" y="12242"/>
                  </a:lnTo>
                  <a:lnTo>
                    <a:pt x="5855" y="12230"/>
                  </a:lnTo>
                  <a:lnTo>
                    <a:pt x="5907" y="12215"/>
                  </a:lnTo>
                  <a:lnTo>
                    <a:pt x="5957" y="12196"/>
                  </a:lnTo>
                  <a:lnTo>
                    <a:pt x="6004" y="12173"/>
                  </a:lnTo>
                  <a:lnTo>
                    <a:pt x="6049" y="12149"/>
                  </a:lnTo>
                  <a:lnTo>
                    <a:pt x="6091" y="12122"/>
                  </a:lnTo>
                  <a:lnTo>
                    <a:pt x="6131" y="12092"/>
                  </a:lnTo>
                  <a:lnTo>
                    <a:pt x="6169" y="12059"/>
                  </a:lnTo>
                  <a:lnTo>
                    <a:pt x="6203" y="12024"/>
                  </a:lnTo>
                  <a:lnTo>
                    <a:pt x="6236" y="11988"/>
                  </a:lnTo>
                  <a:lnTo>
                    <a:pt x="6292" y="11913"/>
                  </a:lnTo>
                  <a:lnTo>
                    <a:pt x="6346" y="11843"/>
                  </a:lnTo>
                  <a:lnTo>
                    <a:pt x="6393" y="11776"/>
                  </a:lnTo>
                  <a:lnTo>
                    <a:pt x="6437" y="11714"/>
                  </a:lnTo>
                  <a:lnTo>
                    <a:pt x="6456" y="11684"/>
                  </a:lnTo>
                  <a:lnTo>
                    <a:pt x="6475" y="11654"/>
                  </a:lnTo>
                  <a:lnTo>
                    <a:pt x="6492" y="11626"/>
                  </a:lnTo>
                  <a:lnTo>
                    <a:pt x="6508" y="11599"/>
                  </a:lnTo>
                  <a:lnTo>
                    <a:pt x="6524" y="11572"/>
                  </a:lnTo>
                  <a:lnTo>
                    <a:pt x="6538" y="11546"/>
                  </a:lnTo>
                  <a:lnTo>
                    <a:pt x="6551" y="11521"/>
                  </a:lnTo>
                  <a:lnTo>
                    <a:pt x="6563" y="11497"/>
                  </a:lnTo>
                  <a:lnTo>
                    <a:pt x="6574" y="11473"/>
                  </a:lnTo>
                  <a:lnTo>
                    <a:pt x="6584" y="11450"/>
                  </a:lnTo>
                  <a:lnTo>
                    <a:pt x="6593" y="11428"/>
                  </a:lnTo>
                  <a:lnTo>
                    <a:pt x="6600" y="11407"/>
                  </a:lnTo>
                  <a:lnTo>
                    <a:pt x="6607" y="11386"/>
                  </a:lnTo>
                  <a:lnTo>
                    <a:pt x="6614" y="11365"/>
                  </a:lnTo>
                  <a:lnTo>
                    <a:pt x="6619" y="11346"/>
                  </a:lnTo>
                  <a:lnTo>
                    <a:pt x="6623" y="11327"/>
                  </a:lnTo>
                  <a:lnTo>
                    <a:pt x="6625" y="11309"/>
                  </a:lnTo>
                  <a:lnTo>
                    <a:pt x="6627" y="11292"/>
                  </a:lnTo>
                  <a:lnTo>
                    <a:pt x="6628" y="11274"/>
                  </a:lnTo>
                  <a:lnTo>
                    <a:pt x="6629" y="11258"/>
                  </a:lnTo>
                  <a:lnTo>
                    <a:pt x="6628" y="11242"/>
                  </a:lnTo>
                  <a:lnTo>
                    <a:pt x="6626" y="11227"/>
                  </a:lnTo>
                  <a:lnTo>
                    <a:pt x="6623" y="11212"/>
                  </a:lnTo>
                  <a:lnTo>
                    <a:pt x="6620" y="11198"/>
                  </a:lnTo>
                  <a:lnTo>
                    <a:pt x="6613" y="11170"/>
                  </a:lnTo>
                  <a:lnTo>
                    <a:pt x="6606" y="11142"/>
                  </a:lnTo>
                  <a:lnTo>
                    <a:pt x="6601" y="11115"/>
                  </a:lnTo>
                  <a:lnTo>
                    <a:pt x="6598" y="11089"/>
                  </a:lnTo>
                  <a:lnTo>
                    <a:pt x="6595" y="11062"/>
                  </a:lnTo>
                  <a:lnTo>
                    <a:pt x="6594" y="11038"/>
                  </a:lnTo>
                  <a:lnTo>
                    <a:pt x="6593" y="11015"/>
                  </a:lnTo>
                  <a:lnTo>
                    <a:pt x="6592" y="10993"/>
                  </a:lnTo>
                  <a:lnTo>
                    <a:pt x="6593" y="10954"/>
                  </a:lnTo>
                  <a:lnTo>
                    <a:pt x="6595" y="10925"/>
                  </a:lnTo>
                  <a:lnTo>
                    <a:pt x="6597" y="10906"/>
                  </a:lnTo>
                  <a:lnTo>
                    <a:pt x="6598" y="10899"/>
                  </a:lnTo>
                  <a:lnTo>
                    <a:pt x="7004" y="11176"/>
                  </a:lnTo>
                  <a:lnTo>
                    <a:pt x="7005" y="11190"/>
                  </a:lnTo>
                  <a:lnTo>
                    <a:pt x="7008" y="11226"/>
                  </a:lnTo>
                  <a:lnTo>
                    <a:pt x="7011" y="11286"/>
                  </a:lnTo>
                  <a:lnTo>
                    <a:pt x="7015" y="11363"/>
                  </a:lnTo>
                  <a:lnTo>
                    <a:pt x="7018" y="11457"/>
                  </a:lnTo>
                  <a:lnTo>
                    <a:pt x="7020" y="11567"/>
                  </a:lnTo>
                  <a:lnTo>
                    <a:pt x="7019" y="11626"/>
                  </a:lnTo>
                  <a:lnTo>
                    <a:pt x="7018" y="11689"/>
                  </a:lnTo>
                  <a:lnTo>
                    <a:pt x="7017" y="11753"/>
                  </a:lnTo>
                  <a:lnTo>
                    <a:pt x="7015" y="11819"/>
                  </a:lnTo>
                  <a:lnTo>
                    <a:pt x="7011" y="11888"/>
                  </a:lnTo>
                  <a:lnTo>
                    <a:pt x="7006" y="11957"/>
                  </a:lnTo>
                  <a:lnTo>
                    <a:pt x="7001" y="12029"/>
                  </a:lnTo>
                  <a:lnTo>
                    <a:pt x="6994" y="12101"/>
                  </a:lnTo>
                  <a:lnTo>
                    <a:pt x="6984" y="12173"/>
                  </a:lnTo>
                  <a:lnTo>
                    <a:pt x="6974" y="12246"/>
                  </a:lnTo>
                  <a:lnTo>
                    <a:pt x="6963" y="12319"/>
                  </a:lnTo>
                  <a:lnTo>
                    <a:pt x="6949" y="12392"/>
                  </a:lnTo>
                  <a:lnTo>
                    <a:pt x="6934" y="12463"/>
                  </a:lnTo>
                  <a:lnTo>
                    <a:pt x="6917" y="12535"/>
                  </a:lnTo>
                  <a:lnTo>
                    <a:pt x="6898" y="12605"/>
                  </a:lnTo>
                  <a:lnTo>
                    <a:pt x="6877" y="12674"/>
                  </a:lnTo>
                  <a:lnTo>
                    <a:pt x="6853" y="12740"/>
                  </a:lnTo>
                  <a:lnTo>
                    <a:pt x="6828" y="12805"/>
                  </a:lnTo>
                  <a:lnTo>
                    <a:pt x="6799" y="12866"/>
                  </a:lnTo>
                  <a:lnTo>
                    <a:pt x="6769" y="12926"/>
                  </a:lnTo>
                  <a:lnTo>
                    <a:pt x="6735" y="12985"/>
                  </a:lnTo>
                  <a:lnTo>
                    <a:pt x="6695" y="13042"/>
                  </a:lnTo>
                  <a:lnTo>
                    <a:pt x="6653" y="13100"/>
                  </a:lnTo>
                  <a:lnTo>
                    <a:pt x="6605" y="13157"/>
                  </a:lnTo>
                  <a:lnTo>
                    <a:pt x="6555" y="13215"/>
                  </a:lnTo>
                  <a:lnTo>
                    <a:pt x="6500" y="13271"/>
                  </a:lnTo>
                  <a:lnTo>
                    <a:pt x="6443" y="13325"/>
                  </a:lnTo>
                  <a:lnTo>
                    <a:pt x="6381" y="13379"/>
                  </a:lnTo>
                  <a:lnTo>
                    <a:pt x="6317" y="13431"/>
                  </a:lnTo>
                  <a:lnTo>
                    <a:pt x="6251" y="13481"/>
                  </a:lnTo>
                  <a:lnTo>
                    <a:pt x="6181" y="13529"/>
                  </a:lnTo>
                  <a:lnTo>
                    <a:pt x="6109" y="13575"/>
                  </a:lnTo>
                  <a:lnTo>
                    <a:pt x="6034" y="13618"/>
                  </a:lnTo>
                  <a:lnTo>
                    <a:pt x="5959" y="13659"/>
                  </a:lnTo>
                  <a:lnTo>
                    <a:pt x="5880" y="13697"/>
                  </a:lnTo>
                  <a:lnTo>
                    <a:pt x="5800" y="13731"/>
                  </a:lnTo>
                  <a:lnTo>
                    <a:pt x="5719" y="13762"/>
                  </a:lnTo>
                  <a:lnTo>
                    <a:pt x="5636" y="13791"/>
                  </a:lnTo>
                  <a:lnTo>
                    <a:pt x="5552" y="13814"/>
                  </a:lnTo>
                  <a:lnTo>
                    <a:pt x="5468" y="13834"/>
                  </a:lnTo>
                  <a:lnTo>
                    <a:pt x="5384" y="13849"/>
                  </a:lnTo>
                  <a:lnTo>
                    <a:pt x="5299" y="13860"/>
                  </a:lnTo>
                  <a:lnTo>
                    <a:pt x="5213" y="13867"/>
                  </a:lnTo>
                  <a:lnTo>
                    <a:pt x="5127" y="13869"/>
                  </a:lnTo>
                  <a:lnTo>
                    <a:pt x="5041" y="13864"/>
                  </a:lnTo>
                  <a:lnTo>
                    <a:pt x="4956" y="13855"/>
                  </a:lnTo>
                  <a:lnTo>
                    <a:pt x="4871" y="13840"/>
                  </a:lnTo>
                  <a:lnTo>
                    <a:pt x="4787" y="13819"/>
                  </a:lnTo>
                  <a:lnTo>
                    <a:pt x="4704" y="13793"/>
                  </a:lnTo>
                  <a:lnTo>
                    <a:pt x="4623" y="13759"/>
                  </a:lnTo>
                  <a:lnTo>
                    <a:pt x="4543" y="13719"/>
                  </a:lnTo>
                  <a:lnTo>
                    <a:pt x="4464" y="13673"/>
                  </a:lnTo>
                  <a:lnTo>
                    <a:pt x="4386" y="13621"/>
                  </a:lnTo>
                  <a:lnTo>
                    <a:pt x="4308" y="13566"/>
                  </a:lnTo>
                  <a:lnTo>
                    <a:pt x="4231" y="13508"/>
                  </a:lnTo>
                  <a:lnTo>
                    <a:pt x="4156" y="13447"/>
                  </a:lnTo>
                  <a:lnTo>
                    <a:pt x="4080" y="13383"/>
                  </a:lnTo>
                  <a:lnTo>
                    <a:pt x="4005" y="13316"/>
                  </a:lnTo>
                  <a:lnTo>
                    <a:pt x="3932" y="13247"/>
                  </a:lnTo>
                  <a:lnTo>
                    <a:pt x="3860" y="13175"/>
                  </a:lnTo>
                  <a:lnTo>
                    <a:pt x="3788" y="13101"/>
                  </a:lnTo>
                  <a:lnTo>
                    <a:pt x="3718" y="13024"/>
                  </a:lnTo>
                  <a:lnTo>
                    <a:pt x="3649" y="12945"/>
                  </a:lnTo>
                  <a:lnTo>
                    <a:pt x="3582" y="12864"/>
                  </a:lnTo>
                  <a:lnTo>
                    <a:pt x="3516" y="12782"/>
                  </a:lnTo>
                  <a:lnTo>
                    <a:pt x="3452" y="12698"/>
                  </a:lnTo>
                  <a:lnTo>
                    <a:pt x="3390" y="12611"/>
                  </a:lnTo>
                  <a:lnTo>
                    <a:pt x="3330" y="12523"/>
                  </a:lnTo>
                  <a:lnTo>
                    <a:pt x="3271" y="12434"/>
                  </a:lnTo>
                  <a:lnTo>
                    <a:pt x="3215" y="12343"/>
                  </a:lnTo>
                  <a:lnTo>
                    <a:pt x="3160" y="12252"/>
                  </a:lnTo>
                  <a:lnTo>
                    <a:pt x="3108" y="12159"/>
                  </a:lnTo>
                  <a:lnTo>
                    <a:pt x="3058" y="12065"/>
                  </a:lnTo>
                  <a:lnTo>
                    <a:pt x="3011" y="11970"/>
                  </a:lnTo>
                  <a:lnTo>
                    <a:pt x="2966" y="11875"/>
                  </a:lnTo>
                  <a:lnTo>
                    <a:pt x="2924" y="11780"/>
                  </a:lnTo>
                  <a:lnTo>
                    <a:pt x="2884" y="11684"/>
                  </a:lnTo>
                  <a:lnTo>
                    <a:pt x="2848" y="11587"/>
                  </a:lnTo>
                  <a:lnTo>
                    <a:pt x="2814" y="11490"/>
                  </a:lnTo>
                  <a:lnTo>
                    <a:pt x="2783" y="11393"/>
                  </a:lnTo>
                  <a:lnTo>
                    <a:pt x="2755" y="11296"/>
                  </a:lnTo>
                  <a:lnTo>
                    <a:pt x="2731" y="11199"/>
                  </a:lnTo>
                  <a:lnTo>
                    <a:pt x="2709" y="11102"/>
                  </a:lnTo>
                  <a:lnTo>
                    <a:pt x="2692" y="11006"/>
                  </a:lnTo>
                  <a:lnTo>
                    <a:pt x="2677" y="10910"/>
                  </a:lnTo>
                  <a:lnTo>
                    <a:pt x="2663" y="10815"/>
                  </a:lnTo>
                  <a:lnTo>
                    <a:pt x="2651" y="10721"/>
                  </a:lnTo>
                  <a:lnTo>
                    <a:pt x="2641" y="10627"/>
                  </a:lnTo>
                  <a:lnTo>
                    <a:pt x="2631" y="10535"/>
                  </a:lnTo>
                  <a:lnTo>
                    <a:pt x="2624" y="10443"/>
                  </a:lnTo>
                  <a:lnTo>
                    <a:pt x="2617" y="10353"/>
                  </a:lnTo>
                  <a:lnTo>
                    <a:pt x="2611" y="10263"/>
                  </a:lnTo>
                  <a:lnTo>
                    <a:pt x="2607" y="10176"/>
                  </a:lnTo>
                  <a:lnTo>
                    <a:pt x="2604" y="10091"/>
                  </a:lnTo>
                  <a:lnTo>
                    <a:pt x="2602" y="10006"/>
                  </a:lnTo>
                  <a:lnTo>
                    <a:pt x="2601" y="9924"/>
                  </a:lnTo>
                  <a:lnTo>
                    <a:pt x="2601" y="9843"/>
                  </a:lnTo>
                  <a:lnTo>
                    <a:pt x="2602" y="9764"/>
                  </a:lnTo>
                  <a:lnTo>
                    <a:pt x="2604" y="9687"/>
                  </a:lnTo>
                  <a:lnTo>
                    <a:pt x="2606" y="9614"/>
                  </a:lnTo>
                  <a:lnTo>
                    <a:pt x="2609" y="9542"/>
                  </a:lnTo>
                  <a:lnTo>
                    <a:pt x="2613" y="9472"/>
                  </a:lnTo>
                  <a:lnTo>
                    <a:pt x="2619" y="9406"/>
                  </a:lnTo>
                  <a:lnTo>
                    <a:pt x="2624" y="9342"/>
                  </a:lnTo>
                  <a:lnTo>
                    <a:pt x="2630" y="9280"/>
                  </a:lnTo>
                  <a:lnTo>
                    <a:pt x="2636" y="9223"/>
                  </a:lnTo>
                  <a:lnTo>
                    <a:pt x="2643" y="9167"/>
                  </a:lnTo>
                  <a:lnTo>
                    <a:pt x="2650" y="9116"/>
                  </a:lnTo>
                  <a:lnTo>
                    <a:pt x="2657" y="9067"/>
                  </a:lnTo>
                  <a:lnTo>
                    <a:pt x="2665" y="9022"/>
                  </a:lnTo>
                  <a:lnTo>
                    <a:pt x="2673" y="8980"/>
                  </a:lnTo>
                  <a:lnTo>
                    <a:pt x="2681" y="8942"/>
                  </a:lnTo>
                  <a:lnTo>
                    <a:pt x="2689" y="8909"/>
                  </a:lnTo>
                  <a:lnTo>
                    <a:pt x="2697" y="8878"/>
                  </a:lnTo>
                  <a:lnTo>
                    <a:pt x="2705" y="8852"/>
                  </a:lnTo>
                  <a:lnTo>
                    <a:pt x="2714" y="8830"/>
                  </a:lnTo>
                  <a:lnTo>
                    <a:pt x="2730" y="8790"/>
                  </a:lnTo>
                  <a:lnTo>
                    <a:pt x="2746" y="8752"/>
                  </a:lnTo>
                  <a:lnTo>
                    <a:pt x="2763" y="8715"/>
                  </a:lnTo>
                  <a:lnTo>
                    <a:pt x="2779" y="8679"/>
                  </a:lnTo>
                  <a:lnTo>
                    <a:pt x="2812" y="8615"/>
                  </a:lnTo>
                  <a:lnTo>
                    <a:pt x="2842" y="8557"/>
                  </a:lnTo>
                  <a:lnTo>
                    <a:pt x="2867" y="8511"/>
                  </a:lnTo>
                  <a:lnTo>
                    <a:pt x="2887" y="8475"/>
                  </a:lnTo>
                  <a:lnTo>
                    <a:pt x="2900" y="8453"/>
                  </a:lnTo>
                  <a:lnTo>
                    <a:pt x="2906" y="8446"/>
                  </a:lnTo>
                  <a:close/>
                  <a:moveTo>
                    <a:pt x="2372" y="8211"/>
                  </a:moveTo>
                  <a:lnTo>
                    <a:pt x="2368" y="8217"/>
                  </a:lnTo>
                  <a:lnTo>
                    <a:pt x="2356" y="8233"/>
                  </a:lnTo>
                  <a:lnTo>
                    <a:pt x="2338" y="8260"/>
                  </a:lnTo>
                  <a:lnTo>
                    <a:pt x="2314" y="8298"/>
                  </a:lnTo>
                  <a:lnTo>
                    <a:pt x="2300" y="8322"/>
                  </a:lnTo>
                  <a:lnTo>
                    <a:pt x="2286" y="8348"/>
                  </a:lnTo>
                  <a:lnTo>
                    <a:pt x="2270" y="8376"/>
                  </a:lnTo>
                  <a:lnTo>
                    <a:pt x="2254" y="8408"/>
                  </a:lnTo>
                  <a:lnTo>
                    <a:pt x="2237" y="8442"/>
                  </a:lnTo>
                  <a:lnTo>
                    <a:pt x="2219" y="8478"/>
                  </a:lnTo>
                  <a:lnTo>
                    <a:pt x="2201" y="8519"/>
                  </a:lnTo>
                  <a:lnTo>
                    <a:pt x="2183" y="8560"/>
                  </a:lnTo>
                  <a:lnTo>
                    <a:pt x="2164" y="8606"/>
                  </a:lnTo>
                  <a:lnTo>
                    <a:pt x="2146" y="8653"/>
                  </a:lnTo>
                  <a:lnTo>
                    <a:pt x="2126" y="8703"/>
                  </a:lnTo>
                  <a:lnTo>
                    <a:pt x="2108" y="8756"/>
                  </a:lnTo>
                  <a:lnTo>
                    <a:pt x="2090" y="8812"/>
                  </a:lnTo>
                  <a:lnTo>
                    <a:pt x="2072" y="8869"/>
                  </a:lnTo>
                  <a:lnTo>
                    <a:pt x="2055" y="8931"/>
                  </a:lnTo>
                  <a:lnTo>
                    <a:pt x="2038" y="8993"/>
                  </a:lnTo>
                  <a:lnTo>
                    <a:pt x="2023" y="9060"/>
                  </a:lnTo>
                  <a:lnTo>
                    <a:pt x="2008" y="9129"/>
                  </a:lnTo>
                  <a:lnTo>
                    <a:pt x="1994" y="9201"/>
                  </a:lnTo>
                  <a:lnTo>
                    <a:pt x="1982" y="9274"/>
                  </a:lnTo>
                  <a:lnTo>
                    <a:pt x="1970" y="9352"/>
                  </a:lnTo>
                  <a:lnTo>
                    <a:pt x="1961" y="9431"/>
                  </a:lnTo>
                  <a:lnTo>
                    <a:pt x="1952" y="9513"/>
                  </a:lnTo>
                  <a:lnTo>
                    <a:pt x="1945" y="9598"/>
                  </a:lnTo>
                  <a:lnTo>
                    <a:pt x="1940" y="9684"/>
                  </a:lnTo>
                  <a:lnTo>
                    <a:pt x="1939" y="9772"/>
                  </a:lnTo>
                  <a:lnTo>
                    <a:pt x="1940" y="9862"/>
                  </a:lnTo>
                  <a:lnTo>
                    <a:pt x="1944" y="9952"/>
                  </a:lnTo>
                  <a:lnTo>
                    <a:pt x="1951" y="10042"/>
                  </a:lnTo>
                  <a:lnTo>
                    <a:pt x="1959" y="10133"/>
                  </a:lnTo>
                  <a:lnTo>
                    <a:pt x="1969" y="10224"/>
                  </a:lnTo>
                  <a:lnTo>
                    <a:pt x="1981" y="10315"/>
                  </a:lnTo>
                  <a:lnTo>
                    <a:pt x="1995" y="10405"/>
                  </a:lnTo>
                  <a:lnTo>
                    <a:pt x="2010" y="10495"/>
                  </a:lnTo>
                  <a:lnTo>
                    <a:pt x="2027" y="10582"/>
                  </a:lnTo>
                  <a:lnTo>
                    <a:pt x="2046" y="10669"/>
                  </a:lnTo>
                  <a:lnTo>
                    <a:pt x="2064" y="10754"/>
                  </a:lnTo>
                  <a:lnTo>
                    <a:pt x="2083" y="10838"/>
                  </a:lnTo>
                  <a:lnTo>
                    <a:pt x="2103" y="10919"/>
                  </a:lnTo>
                  <a:lnTo>
                    <a:pt x="2123" y="10998"/>
                  </a:lnTo>
                  <a:lnTo>
                    <a:pt x="2145" y="11074"/>
                  </a:lnTo>
                  <a:lnTo>
                    <a:pt x="2165" y="11147"/>
                  </a:lnTo>
                  <a:lnTo>
                    <a:pt x="2185" y="11217"/>
                  </a:lnTo>
                  <a:lnTo>
                    <a:pt x="2205" y="11284"/>
                  </a:lnTo>
                  <a:lnTo>
                    <a:pt x="2224" y="11346"/>
                  </a:lnTo>
                  <a:lnTo>
                    <a:pt x="2244" y="11405"/>
                  </a:lnTo>
                  <a:lnTo>
                    <a:pt x="2261" y="11459"/>
                  </a:lnTo>
                  <a:lnTo>
                    <a:pt x="2278" y="11509"/>
                  </a:lnTo>
                  <a:lnTo>
                    <a:pt x="2307" y="11594"/>
                  </a:lnTo>
                  <a:lnTo>
                    <a:pt x="2331" y="11656"/>
                  </a:lnTo>
                  <a:lnTo>
                    <a:pt x="2346" y="11697"/>
                  </a:lnTo>
                  <a:lnTo>
                    <a:pt x="2351" y="11710"/>
                  </a:lnTo>
                  <a:lnTo>
                    <a:pt x="2335" y="11704"/>
                  </a:lnTo>
                  <a:lnTo>
                    <a:pt x="2288" y="11686"/>
                  </a:lnTo>
                  <a:lnTo>
                    <a:pt x="2255" y="11672"/>
                  </a:lnTo>
                  <a:lnTo>
                    <a:pt x="2215" y="11656"/>
                  </a:lnTo>
                  <a:lnTo>
                    <a:pt x="2170" y="11637"/>
                  </a:lnTo>
                  <a:lnTo>
                    <a:pt x="2119" y="11615"/>
                  </a:lnTo>
                  <a:lnTo>
                    <a:pt x="2064" y="11591"/>
                  </a:lnTo>
                  <a:lnTo>
                    <a:pt x="2003" y="11562"/>
                  </a:lnTo>
                  <a:lnTo>
                    <a:pt x="1938" y="11532"/>
                  </a:lnTo>
                  <a:lnTo>
                    <a:pt x="1871" y="11499"/>
                  </a:lnTo>
                  <a:lnTo>
                    <a:pt x="1800" y="11462"/>
                  </a:lnTo>
                  <a:lnTo>
                    <a:pt x="1726" y="11423"/>
                  </a:lnTo>
                  <a:lnTo>
                    <a:pt x="1649" y="11382"/>
                  </a:lnTo>
                  <a:lnTo>
                    <a:pt x="1572" y="11336"/>
                  </a:lnTo>
                  <a:lnTo>
                    <a:pt x="1492" y="11290"/>
                  </a:lnTo>
                  <a:lnTo>
                    <a:pt x="1411" y="11239"/>
                  </a:lnTo>
                  <a:lnTo>
                    <a:pt x="1329" y="11187"/>
                  </a:lnTo>
                  <a:lnTo>
                    <a:pt x="1248" y="11131"/>
                  </a:lnTo>
                  <a:lnTo>
                    <a:pt x="1166" y="11072"/>
                  </a:lnTo>
                  <a:lnTo>
                    <a:pt x="1085" y="11012"/>
                  </a:lnTo>
                  <a:lnTo>
                    <a:pt x="1006" y="10948"/>
                  </a:lnTo>
                  <a:lnTo>
                    <a:pt x="928" y="10881"/>
                  </a:lnTo>
                  <a:lnTo>
                    <a:pt x="851" y="10813"/>
                  </a:lnTo>
                  <a:lnTo>
                    <a:pt x="777" y="10742"/>
                  </a:lnTo>
                  <a:lnTo>
                    <a:pt x="706" y="10667"/>
                  </a:lnTo>
                  <a:lnTo>
                    <a:pt x="639" y="10591"/>
                  </a:lnTo>
                  <a:lnTo>
                    <a:pt x="574" y="10512"/>
                  </a:lnTo>
                  <a:lnTo>
                    <a:pt x="514" y="10430"/>
                  </a:lnTo>
                  <a:lnTo>
                    <a:pt x="459" y="10346"/>
                  </a:lnTo>
                  <a:lnTo>
                    <a:pt x="408" y="10259"/>
                  </a:lnTo>
                  <a:lnTo>
                    <a:pt x="361" y="10171"/>
                  </a:lnTo>
                  <a:lnTo>
                    <a:pt x="316" y="10082"/>
                  </a:lnTo>
                  <a:lnTo>
                    <a:pt x="273" y="9994"/>
                  </a:lnTo>
                  <a:lnTo>
                    <a:pt x="232" y="9905"/>
                  </a:lnTo>
                  <a:lnTo>
                    <a:pt x="195" y="9817"/>
                  </a:lnTo>
                  <a:lnTo>
                    <a:pt x="160" y="9728"/>
                  </a:lnTo>
                  <a:lnTo>
                    <a:pt x="128" y="9641"/>
                  </a:lnTo>
                  <a:lnTo>
                    <a:pt x="99" y="9554"/>
                  </a:lnTo>
                  <a:lnTo>
                    <a:pt x="74" y="9468"/>
                  </a:lnTo>
                  <a:lnTo>
                    <a:pt x="52" y="9383"/>
                  </a:lnTo>
                  <a:lnTo>
                    <a:pt x="33" y="9300"/>
                  </a:lnTo>
                  <a:lnTo>
                    <a:pt x="18" y="9218"/>
                  </a:lnTo>
                  <a:lnTo>
                    <a:pt x="8" y="9137"/>
                  </a:lnTo>
                  <a:lnTo>
                    <a:pt x="2" y="9058"/>
                  </a:lnTo>
                  <a:lnTo>
                    <a:pt x="0" y="8981"/>
                  </a:lnTo>
                  <a:lnTo>
                    <a:pt x="3" y="8907"/>
                  </a:lnTo>
                  <a:lnTo>
                    <a:pt x="10" y="8835"/>
                  </a:lnTo>
                  <a:lnTo>
                    <a:pt x="22" y="8765"/>
                  </a:lnTo>
                  <a:lnTo>
                    <a:pt x="39" y="8698"/>
                  </a:lnTo>
                  <a:lnTo>
                    <a:pt x="63" y="8633"/>
                  </a:lnTo>
                  <a:lnTo>
                    <a:pt x="91" y="8572"/>
                  </a:lnTo>
                  <a:lnTo>
                    <a:pt x="124" y="8514"/>
                  </a:lnTo>
                  <a:lnTo>
                    <a:pt x="165" y="8459"/>
                  </a:lnTo>
                  <a:lnTo>
                    <a:pt x="210" y="8408"/>
                  </a:lnTo>
                  <a:lnTo>
                    <a:pt x="262" y="8360"/>
                  </a:lnTo>
                  <a:lnTo>
                    <a:pt x="320" y="8317"/>
                  </a:lnTo>
                  <a:lnTo>
                    <a:pt x="385" y="8277"/>
                  </a:lnTo>
                  <a:lnTo>
                    <a:pt x="457" y="8242"/>
                  </a:lnTo>
                  <a:lnTo>
                    <a:pt x="535" y="8212"/>
                  </a:lnTo>
                  <a:lnTo>
                    <a:pt x="621" y="8185"/>
                  </a:lnTo>
                  <a:lnTo>
                    <a:pt x="714" y="8163"/>
                  </a:lnTo>
                  <a:lnTo>
                    <a:pt x="814" y="8147"/>
                  </a:lnTo>
                  <a:lnTo>
                    <a:pt x="916" y="8134"/>
                  </a:lnTo>
                  <a:lnTo>
                    <a:pt x="1014" y="8123"/>
                  </a:lnTo>
                  <a:lnTo>
                    <a:pt x="1109" y="8114"/>
                  </a:lnTo>
                  <a:lnTo>
                    <a:pt x="1200" y="8107"/>
                  </a:lnTo>
                  <a:lnTo>
                    <a:pt x="1287" y="8102"/>
                  </a:lnTo>
                  <a:lnTo>
                    <a:pt x="1369" y="8097"/>
                  </a:lnTo>
                  <a:lnTo>
                    <a:pt x="1449" y="8095"/>
                  </a:lnTo>
                  <a:lnTo>
                    <a:pt x="1525" y="8093"/>
                  </a:lnTo>
                  <a:lnTo>
                    <a:pt x="1598" y="8094"/>
                  </a:lnTo>
                  <a:lnTo>
                    <a:pt x="1667" y="8095"/>
                  </a:lnTo>
                  <a:lnTo>
                    <a:pt x="1732" y="8098"/>
                  </a:lnTo>
                  <a:lnTo>
                    <a:pt x="1795" y="8102"/>
                  </a:lnTo>
                  <a:lnTo>
                    <a:pt x="1852" y="8106"/>
                  </a:lnTo>
                  <a:lnTo>
                    <a:pt x="1908" y="8111"/>
                  </a:lnTo>
                  <a:lnTo>
                    <a:pt x="1961" y="8117"/>
                  </a:lnTo>
                  <a:lnTo>
                    <a:pt x="2009" y="8123"/>
                  </a:lnTo>
                  <a:lnTo>
                    <a:pt x="2055" y="8130"/>
                  </a:lnTo>
                  <a:lnTo>
                    <a:pt x="2096" y="8137"/>
                  </a:lnTo>
                  <a:lnTo>
                    <a:pt x="2135" y="8144"/>
                  </a:lnTo>
                  <a:lnTo>
                    <a:pt x="2172" y="8151"/>
                  </a:lnTo>
                  <a:lnTo>
                    <a:pt x="2204" y="8159"/>
                  </a:lnTo>
                  <a:lnTo>
                    <a:pt x="2233" y="8166"/>
                  </a:lnTo>
                  <a:lnTo>
                    <a:pt x="2261" y="8173"/>
                  </a:lnTo>
                  <a:lnTo>
                    <a:pt x="2284" y="8180"/>
                  </a:lnTo>
                  <a:lnTo>
                    <a:pt x="2323" y="8192"/>
                  </a:lnTo>
                  <a:lnTo>
                    <a:pt x="2351" y="8203"/>
                  </a:lnTo>
                  <a:lnTo>
                    <a:pt x="2367" y="8209"/>
                  </a:lnTo>
                  <a:lnTo>
                    <a:pt x="2372" y="8211"/>
                  </a:lnTo>
                  <a:close/>
                  <a:moveTo>
                    <a:pt x="11913" y="11560"/>
                  </a:moveTo>
                  <a:lnTo>
                    <a:pt x="13685" y="11069"/>
                  </a:lnTo>
                  <a:lnTo>
                    <a:pt x="13682" y="11077"/>
                  </a:lnTo>
                  <a:lnTo>
                    <a:pt x="13676" y="11099"/>
                  </a:lnTo>
                  <a:lnTo>
                    <a:pt x="13666" y="11133"/>
                  </a:lnTo>
                  <a:lnTo>
                    <a:pt x="13652" y="11178"/>
                  </a:lnTo>
                  <a:lnTo>
                    <a:pt x="13632" y="11234"/>
                  </a:lnTo>
                  <a:lnTo>
                    <a:pt x="13609" y="11297"/>
                  </a:lnTo>
                  <a:lnTo>
                    <a:pt x="13596" y="11332"/>
                  </a:lnTo>
                  <a:lnTo>
                    <a:pt x="13581" y="11367"/>
                  </a:lnTo>
                  <a:lnTo>
                    <a:pt x="13566" y="11405"/>
                  </a:lnTo>
                  <a:lnTo>
                    <a:pt x="13548" y="11443"/>
                  </a:lnTo>
                  <a:lnTo>
                    <a:pt x="13530" y="11483"/>
                  </a:lnTo>
                  <a:lnTo>
                    <a:pt x="13511" y="11523"/>
                  </a:lnTo>
                  <a:lnTo>
                    <a:pt x="13490" y="11564"/>
                  </a:lnTo>
                  <a:lnTo>
                    <a:pt x="13469" y="11606"/>
                  </a:lnTo>
                  <a:lnTo>
                    <a:pt x="13445" y="11647"/>
                  </a:lnTo>
                  <a:lnTo>
                    <a:pt x="13421" y="11689"/>
                  </a:lnTo>
                  <a:lnTo>
                    <a:pt x="13396" y="11730"/>
                  </a:lnTo>
                  <a:lnTo>
                    <a:pt x="13370" y="11771"/>
                  </a:lnTo>
                  <a:lnTo>
                    <a:pt x="13341" y="11813"/>
                  </a:lnTo>
                  <a:lnTo>
                    <a:pt x="13312" y="11853"/>
                  </a:lnTo>
                  <a:lnTo>
                    <a:pt x="13281" y="11893"/>
                  </a:lnTo>
                  <a:lnTo>
                    <a:pt x="13249" y="11932"/>
                  </a:lnTo>
                  <a:lnTo>
                    <a:pt x="13216" y="11969"/>
                  </a:lnTo>
                  <a:lnTo>
                    <a:pt x="13182" y="12005"/>
                  </a:lnTo>
                  <a:lnTo>
                    <a:pt x="13145" y="12040"/>
                  </a:lnTo>
                  <a:lnTo>
                    <a:pt x="13108" y="12072"/>
                  </a:lnTo>
                  <a:lnTo>
                    <a:pt x="13070" y="12104"/>
                  </a:lnTo>
                  <a:lnTo>
                    <a:pt x="13032" y="12134"/>
                  </a:lnTo>
                  <a:lnTo>
                    <a:pt x="12995" y="12163"/>
                  </a:lnTo>
                  <a:lnTo>
                    <a:pt x="12957" y="12191"/>
                  </a:lnTo>
                  <a:lnTo>
                    <a:pt x="12921" y="12218"/>
                  </a:lnTo>
                  <a:lnTo>
                    <a:pt x="12884" y="12243"/>
                  </a:lnTo>
                  <a:lnTo>
                    <a:pt x="12849" y="12267"/>
                  </a:lnTo>
                  <a:lnTo>
                    <a:pt x="12814" y="12290"/>
                  </a:lnTo>
                  <a:lnTo>
                    <a:pt x="12779" y="12312"/>
                  </a:lnTo>
                  <a:lnTo>
                    <a:pt x="12745" y="12333"/>
                  </a:lnTo>
                  <a:lnTo>
                    <a:pt x="12712" y="12352"/>
                  </a:lnTo>
                  <a:lnTo>
                    <a:pt x="12680" y="12371"/>
                  </a:lnTo>
                  <a:lnTo>
                    <a:pt x="12619" y="12405"/>
                  </a:lnTo>
                  <a:lnTo>
                    <a:pt x="12561" y="12435"/>
                  </a:lnTo>
                  <a:lnTo>
                    <a:pt x="12509" y="12461"/>
                  </a:lnTo>
                  <a:lnTo>
                    <a:pt x="12461" y="12484"/>
                  </a:lnTo>
                  <a:lnTo>
                    <a:pt x="12420" y="12502"/>
                  </a:lnTo>
                  <a:lnTo>
                    <a:pt x="12384" y="12517"/>
                  </a:lnTo>
                  <a:lnTo>
                    <a:pt x="12356" y="12528"/>
                  </a:lnTo>
                  <a:lnTo>
                    <a:pt x="12336" y="12536"/>
                  </a:lnTo>
                  <a:lnTo>
                    <a:pt x="12323" y="12540"/>
                  </a:lnTo>
                  <a:lnTo>
                    <a:pt x="12319" y="12542"/>
                  </a:lnTo>
                  <a:lnTo>
                    <a:pt x="11422" y="12734"/>
                  </a:lnTo>
                  <a:lnTo>
                    <a:pt x="11425" y="12728"/>
                  </a:lnTo>
                  <a:lnTo>
                    <a:pt x="11435" y="12710"/>
                  </a:lnTo>
                  <a:lnTo>
                    <a:pt x="11451" y="12682"/>
                  </a:lnTo>
                  <a:lnTo>
                    <a:pt x="11473" y="12644"/>
                  </a:lnTo>
                  <a:lnTo>
                    <a:pt x="11498" y="12599"/>
                  </a:lnTo>
                  <a:lnTo>
                    <a:pt x="11525" y="12547"/>
                  </a:lnTo>
                  <a:lnTo>
                    <a:pt x="11555" y="12491"/>
                  </a:lnTo>
                  <a:lnTo>
                    <a:pt x="11588" y="12430"/>
                  </a:lnTo>
                  <a:lnTo>
                    <a:pt x="11619" y="12367"/>
                  </a:lnTo>
                  <a:lnTo>
                    <a:pt x="11651" y="12303"/>
                  </a:lnTo>
                  <a:lnTo>
                    <a:pt x="11682" y="12239"/>
                  </a:lnTo>
                  <a:lnTo>
                    <a:pt x="11710" y="12176"/>
                  </a:lnTo>
                  <a:lnTo>
                    <a:pt x="11723" y="12145"/>
                  </a:lnTo>
                  <a:lnTo>
                    <a:pt x="11735" y="12116"/>
                  </a:lnTo>
                  <a:lnTo>
                    <a:pt x="11746" y="12088"/>
                  </a:lnTo>
                  <a:lnTo>
                    <a:pt x="11757" y="12060"/>
                  </a:lnTo>
                  <a:lnTo>
                    <a:pt x="11766" y="12034"/>
                  </a:lnTo>
                  <a:lnTo>
                    <a:pt x="11774" y="12010"/>
                  </a:lnTo>
                  <a:lnTo>
                    <a:pt x="11780" y="11987"/>
                  </a:lnTo>
                  <a:lnTo>
                    <a:pt x="11785" y="11965"/>
                  </a:lnTo>
                  <a:lnTo>
                    <a:pt x="11793" y="11926"/>
                  </a:lnTo>
                  <a:lnTo>
                    <a:pt x="11802" y="11888"/>
                  </a:lnTo>
                  <a:lnTo>
                    <a:pt x="11812" y="11849"/>
                  </a:lnTo>
                  <a:lnTo>
                    <a:pt x="11822" y="11813"/>
                  </a:lnTo>
                  <a:lnTo>
                    <a:pt x="11833" y="11777"/>
                  </a:lnTo>
                  <a:lnTo>
                    <a:pt x="11844" y="11744"/>
                  </a:lnTo>
                  <a:lnTo>
                    <a:pt x="11855" y="11713"/>
                  </a:lnTo>
                  <a:lnTo>
                    <a:pt x="11865" y="11684"/>
                  </a:lnTo>
                  <a:lnTo>
                    <a:pt x="11884" y="11633"/>
                  </a:lnTo>
                  <a:lnTo>
                    <a:pt x="11899" y="11594"/>
                  </a:lnTo>
                  <a:lnTo>
                    <a:pt x="11909" y="11569"/>
                  </a:lnTo>
                  <a:lnTo>
                    <a:pt x="11913" y="11560"/>
                  </a:lnTo>
                  <a:close/>
                  <a:moveTo>
                    <a:pt x="7622" y="11497"/>
                  </a:moveTo>
                  <a:lnTo>
                    <a:pt x="7633" y="11503"/>
                  </a:lnTo>
                  <a:lnTo>
                    <a:pt x="7663" y="11521"/>
                  </a:lnTo>
                  <a:lnTo>
                    <a:pt x="7710" y="11549"/>
                  </a:lnTo>
                  <a:lnTo>
                    <a:pt x="7775" y="11586"/>
                  </a:lnTo>
                  <a:lnTo>
                    <a:pt x="7812" y="11607"/>
                  </a:lnTo>
                  <a:lnTo>
                    <a:pt x="7854" y="11629"/>
                  </a:lnTo>
                  <a:lnTo>
                    <a:pt x="7899" y="11652"/>
                  </a:lnTo>
                  <a:lnTo>
                    <a:pt x="7947" y="11676"/>
                  </a:lnTo>
                  <a:lnTo>
                    <a:pt x="7998" y="11702"/>
                  </a:lnTo>
                  <a:lnTo>
                    <a:pt x="8052" y="11727"/>
                  </a:lnTo>
                  <a:lnTo>
                    <a:pt x="8108" y="11753"/>
                  </a:lnTo>
                  <a:lnTo>
                    <a:pt x="8167" y="11780"/>
                  </a:lnTo>
                  <a:lnTo>
                    <a:pt x="8227" y="11805"/>
                  </a:lnTo>
                  <a:lnTo>
                    <a:pt x="8291" y="11831"/>
                  </a:lnTo>
                  <a:lnTo>
                    <a:pt x="8356" y="11855"/>
                  </a:lnTo>
                  <a:lnTo>
                    <a:pt x="8423" y="11880"/>
                  </a:lnTo>
                  <a:lnTo>
                    <a:pt x="8491" y="11903"/>
                  </a:lnTo>
                  <a:lnTo>
                    <a:pt x="8561" y="11925"/>
                  </a:lnTo>
                  <a:lnTo>
                    <a:pt x="8632" y="11946"/>
                  </a:lnTo>
                  <a:lnTo>
                    <a:pt x="8704" y="11964"/>
                  </a:lnTo>
                  <a:lnTo>
                    <a:pt x="8775" y="11982"/>
                  </a:lnTo>
                  <a:lnTo>
                    <a:pt x="8848" y="11997"/>
                  </a:lnTo>
                  <a:lnTo>
                    <a:pt x="8922" y="12009"/>
                  </a:lnTo>
                  <a:lnTo>
                    <a:pt x="8996" y="12019"/>
                  </a:lnTo>
                  <a:lnTo>
                    <a:pt x="9068" y="12027"/>
                  </a:lnTo>
                  <a:lnTo>
                    <a:pt x="9142" y="12031"/>
                  </a:lnTo>
                  <a:lnTo>
                    <a:pt x="9215" y="12032"/>
                  </a:lnTo>
                  <a:lnTo>
                    <a:pt x="9288" y="12030"/>
                  </a:lnTo>
                  <a:lnTo>
                    <a:pt x="9360" y="12025"/>
                  </a:lnTo>
                  <a:lnTo>
                    <a:pt x="9434" y="12020"/>
                  </a:lnTo>
                  <a:lnTo>
                    <a:pt x="9510" y="12014"/>
                  </a:lnTo>
                  <a:lnTo>
                    <a:pt x="9586" y="12008"/>
                  </a:lnTo>
                  <a:lnTo>
                    <a:pt x="9663" y="12001"/>
                  </a:lnTo>
                  <a:lnTo>
                    <a:pt x="9740" y="11993"/>
                  </a:lnTo>
                  <a:lnTo>
                    <a:pt x="9817" y="11985"/>
                  </a:lnTo>
                  <a:lnTo>
                    <a:pt x="9895" y="11975"/>
                  </a:lnTo>
                  <a:lnTo>
                    <a:pt x="10049" y="11956"/>
                  </a:lnTo>
                  <a:lnTo>
                    <a:pt x="10199" y="11937"/>
                  </a:lnTo>
                  <a:lnTo>
                    <a:pt x="10345" y="11917"/>
                  </a:lnTo>
                  <a:lnTo>
                    <a:pt x="10483" y="11897"/>
                  </a:lnTo>
                  <a:lnTo>
                    <a:pt x="10612" y="11876"/>
                  </a:lnTo>
                  <a:lnTo>
                    <a:pt x="10730" y="11858"/>
                  </a:lnTo>
                  <a:lnTo>
                    <a:pt x="10836" y="11841"/>
                  </a:lnTo>
                  <a:lnTo>
                    <a:pt x="10926" y="11826"/>
                  </a:lnTo>
                  <a:lnTo>
                    <a:pt x="11000" y="11813"/>
                  </a:lnTo>
                  <a:lnTo>
                    <a:pt x="11055" y="11804"/>
                  </a:lnTo>
                  <a:lnTo>
                    <a:pt x="11090" y="11798"/>
                  </a:lnTo>
                  <a:lnTo>
                    <a:pt x="11102" y="11795"/>
                  </a:lnTo>
                  <a:lnTo>
                    <a:pt x="11100" y="11803"/>
                  </a:lnTo>
                  <a:lnTo>
                    <a:pt x="11093" y="11823"/>
                  </a:lnTo>
                  <a:lnTo>
                    <a:pt x="11082" y="11856"/>
                  </a:lnTo>
                  <a:lnTo>
                    <a:pt x="11066" y="11899"/>
                  </a:lnTo>
                  <a:lnTo>
                    <a:pt x="11048" y="11951"/>
                  </a:lnTo>
                  <a:lnTo>
                    <a:pt x="11027" y="12010"/>
                  </a:lnTo>
                  <a:lnTo>
                    <a:pt x="11004" y="12075"/>
                  </a:lnTo>
                  <a:lnTo>
                    <a:pt x="10979" y="12144"/>
                  </a:lnTo>
                  <a:lnTo>
                    <a:pt x="10952" y="12217"/>
                  </a:lnTo>
                  <a:lnTo>
                    <a:pt x="10925" y="12290"/>
                  </a:lnTo>
                  <a:lnTo>
                    <a:pt x="10897" y="12363"/>
                  </a:lnTo>
                  <a:lnTo>
                    <a:pt x="10867" y="12434"/>
                  </a:lnTo>
                  <a:lnTo>
                    <a:pt x="10839" y="12502"/>
                  </a:lnTo>
                  <a:lnTo>
                    <a:pt x="10812" y="12565"/>
                  </a:lnTo>
                  <a:lnTo>
                    <a:pt x="10799" y="12595"/>
                  </a:lnTo>
                  <a:lnTo>
                    <a:pt x="10785" y="12621"/>
                  </a:lnTo>
                  <a:lnTo>
                    <a:pt x="10772" y="12647"/>
                  </a:lnTo>
                  <a:lnTo>
                    <a:pt x="10760" y="12669"/>
                  </a:lnTo>
                  <a:lnTo>
                    <a:pt x="10747" y="12692"/>
                  </a:lnTo>
                  <a:lnTo>
                    <a:pt x="10733" y="12713"/>
                  </a:lnTo>
                  <a:lnTo>
                    <a:pt x="10716" y="12734"/>
                  </a:lnTo>
                  <a:lnTo>
                    <a:pt x="10697" y="12755"/>
                  </a:lnTo>
                  <a:lnTo>
                    <a:pt x="10678" y="12776"/>
                  </a:lnTo>
                  <a:lnTo>
                    <a:pt x="10657" y="12796"/>
                  </a:lnTo>
                  <a:lnTo>
                    <a:pt x="10635" y="12815"/>
                  </a:lnTo>
                  <a:lnTo>
                    <a:pt x="10611" y="12834"/>
                  </a:lnTo>
                  <a:lnTo>
                    <a:pt x="10585" y="12853"/>
                  </a:lnTo>
                  <a:lnTo>
                    <a:pt x="10559" y="12872"/>
                  </a:lnTo>
                  <a:lnTo>
                    <a:pt x="10531" y="12890"/>
                  </a:lnTo>
                  <a:lnTo>
                    <a:pt x="10502" y="12907"/>
                  </a:lnTo>
                  <a:lnTo>
                    <a:pt x="10473" y="12924"/>
                  </a:lnTo>
                  <a:lnTo>
                    <a:pt x="10442" y="12941"/>
                  </a:lnTo>
                  <a:lnTo>
                    <a:pt x="10410" y="12957"/>
                  </a:lnTo>
                  <a:lnTo>
                    <a:pt x="10379" y="12974"/>
                  </a:lnTo>
                  <a:lnTo>
                    <a:pt x="10346" y="12990"/>
                  </a:lnTo>
                  <a:lnTo>
                    <a:pt x="10312" y="13005"/>
                  </a:lnTo>
                  <a:lnTo>
                    <a:pt x="10278" y="13020"/>
                  </a:lnTo>
                  <a:lnTo>
                    <a:pt x="10244" y="13035"/>
                  </a:lnTo>
                  <a:lnTo>
                    <a:pt x="10174" y="13063"/>
                  </a:lnTo>
                  <a:lnTo>
                    <a:pt x="10103" y="13090"/>
                  </a:lnTo>
                  <a:lnTo>
                    <a:pt x="10031" y="13115"/>
                  </a:lnTo>
                  <a:lnTo>
                    <a:pt x="9961" y="13139"/>
                  </a:lnTo>
                  <a:lnTo>
                    <a:pt x="9890" y="13161"/>
                  </a:lnTo>
                  <a:lnTo>
                    <a:pt x="9821" y="13182"/>
                  </a:lnTo>
                  <a:lnTo>
                    <a:pt x="9725" y="13209"/>
                  </a:lnTo>
                  <a:lnTo>
                    <a:pt x="9580" y="13248"/>
                  </a:lnTo>
                  <a:lnTo>
                    <a:pt x="9393" y="13299"/>
                  </a:lnTo>
                  <a:lnTo>
                    <a:pt x="9171" y="13357"/>
                  </a:lnTo>
                  <a:lnTo>
                    <a:pt x="8923" y="13422"/>
                  </a:lnTo>
                  <a:lnTo>
                    <a:pt x="8655" y="13492"/>
                  </a:lnTo>
                  <a:lnTo>
                    <a:pt x="8377" y="13564"/>
                  </a:lnTo>
                  <a:lnTo>
                    <a:pt x="8095" y="13638"/>
                  </a:lnTo>
                  <a:lnTo>
                    <a:pt x="7817" y="13710"/>
                  </a:lnTo>
                  <a:lnTo>
                    <a:pt x="7551" y="13779"/>
                  </a:lnTo>
                  <a:lnTo>
                    <a:pt x="7305" y="13842"/>
                  </a:lnTo>
                  <a:lnTo>
                    <a:pt x="7087" y="13899"/>
                  </a:lnTo>
                  <a:lnTo>
                    <a:pt x="6903" y="13946"/>
                  </a:lnTo>
                  <a:lnTo>
                    <a:pt x="6762" y="13983"/>
                  </a:lnTo>
                  <a:lnTo>
                    <a:pt x="6672" y="14006"/>
                  </a:lnTo>
                  <a:lnTo>
                    <a:pt x="6641" y="14014"/>
                  </a:lnTo>
                  <a:lnTo>
                    <a:pt x="6649" y="14004"/>
                  </a:lnTo>
                  <a:lnTo>
                    <a:pt x="6673" y="13976"/>
                  </a:lnTo>
                  <a:lnTo>
                    <a:pt x="6711" y="13930"/>
                  </a:lnTo>
                  <a:lnTo>
                    <a:pt x="6760" y="13869"/>
                  </a:lnTo>
                  <a:lnTo>
                    <a:pt x="6820" y="13795"/>
                  </a:lnTo>
                  <a:lnTo>
                    <a:pt x="6887" y="13709"/>
                  </a:lnTo>
                  <a:lnTo>
                    <a:pt x="6960" y="13614"/>
                  </a:lnTo>
                  <a:lnTo>
                    <a:pt x="7038" y="13510"/>
                  </a:lnTo>
                  <a:lnTo>
                    <a:pt x="7078" y="13455"/>
                  </a:lnTo>
                  <a:lnTo>
                    <a:pt x="7118" y="13400"/>
                  </a:lnTo>
                  <a:lnTo>
                    <a:pt x="7158" y="13343"/>
                  </a:lnTo>
                  <a:lnTo>
                    <a:pt x="7199" y="13286"/>
                  </a:lnTo>
                  <a:lnTo>
                    <a:pt x="7238" y="13228"/>
                  </a:lnTo>
                  <a:lnTo>
                    <a:pt x="7277" y="13168"/>
                  </a:lnTo>
                  <a:lnTo>
                    <a:pt x="7315" y="13110"/>
                  </a:lnTo>
                  <a:lnTo>
                    <a:pt x="7352" y="13051"/>
                  </a:lnTo>
                  <a:lnTo>
                    <a:pt x="7388" y="12993"/>
                  </a:lnTo>
                  <a:lnTo>
                    <a:pt x="7422" y="12934"/>
                  </a:lnTo>
                  <a:lnTo>
                    <a:pt x="7454" y="12877"/>
                  </a:lnTo>
                  <a:lnTo>
                    <a:pt x="7485" y="12820"/>
                  </a:lnTo>
                  <a:lnTo>
                    <a:pt x="7512" y="12764"/>
                  </a:lnTo>
                  <a:lnTo>
                    <a:pt x="7537" y="12710"/>
                  </a:lnTo>
                  <a:lnTo>
                    <a:pt x="7560" y="12657"/>
                  </a:lnTo>
                  <a:lnTo>
                    <a:pt x="7580" y="12606"/>
                  </a:lnTo>
                  <a:lnTo>
                    <a:pt x="7597" y="12556"/>
                  </a:lnTo>
                  <a:lnTo>
                    <a:pt x="7612" y="12506"/>
                  </a:lnTo>
                  <a:lnTo>
                    <a:pt x="7625" y="12455"/>
                  </a:lnTo>
                  <a:lnTo>
                    <a:pt x="7637" y="12405"/>
                  </a:lnTo>
                  <a:lnTo>
                    <a:pt x="7646" y="12355"/>
                  </a:lnTo>
                  <a:lnTo>
                    <a:pt x="7654" y="12306"/>
                  </a:lnTo>
                  <a:lnTo>
                    <a:pt x="7662" y="12256"/>
                  </a:lnTo>
                  <a:lnTo>
                    <a:pt x="7668" y="12208"/>
                  </a:lnTo>
                  <a:lnTo>
                    <a:pt x="7672" y="12159"/>
                  </a:lnTo>
                  <a:lnTo>
                    <a:pt x="7675" y="12113"/>
                  </a:lnTo>
                  <a:lnTo>
                    <a:pt x="7677" y="12066"/>
                  </a:lnTo>
                  <a:lnTo>
                    <a:pt x="7678" y="12021"/>
                  </a:lnTo>
                  <a:lnTo>
                    <a:pt x="7678" y="11976"/>
                  </a:lnTo>
                  <a:lnTo>
                    <a:pt x="7677" y="11933"/>
                  </a:lnTo>
                  <a:lnTo>
                    <a:pt x="7676" y="11892"/>
                  </a:lnTo>
                  <a:lnTo>
                    <a:pt x="7674" y="11851"/>
                  </a:lnTo>
                  <a:lnTo>
                    <a:pt x="7671" y="11813"/>
                  </a:lnTo>
                  <a:lnTo>
                    <a:pt x="7668" y="11775"/>
                  </a:lnTo>
                  <a:lnTo>
                    <a:pt x="7664" y="11740"/>
                  </a:lnTo>
                  <a:lnTo>
                    <a:pt x="7660" y="11707"/>
                  </a:lnTo>
                  <a:lnTo>
                    <a:pt x="7651" y="11646"/>
                  </a:lnTo>
                  <a:lnTo>
                    <a:pt x="7643" y="11595"/>
                  </a:lnTo>
                  <a:lnTo>
                    <a:pt x="7635" y="11553"/>
                  </a:lnTo>
                  <a:lnTo>
                    <a:pt x="7628" y="11522"/>
                  </a:lnTo>
                  <a:lnTo>
                    <a:pt x="7624" y="11503"/>
                  </a:lnTo>
                  <a:lnTo>
                    <a:pt x="7622" y="11497"/>
                  </a:lnTo>
                  <a:close/>
                  <a:moveTo>
                    <a:pt x="14393" y="10247"/>
                  </a:moveTo>
                  <a:lnTo>
                    <a:pt x="14396" y="10218"/>
                  </a:lnTo>
                  <a:lnTo>
                    <a:pt x="14405" y="10135"/>
                  </a:lnTo>
                  <a:lnTo>
                    <a:pt x="14412" y="10074"/>
                  </a:lnTo>
                  <a:lnTo>
                    <a:pt x="14418" y="10003"/>
                  </a:lnTo>
                  <a:lnTo>
                    <a:pt x="14423" y="9921"/>
                  </a:lnTo>
                  <a:lnTo>
                    <a:pt x="14429" y="9828"/>
                  </a:lnTo>
                  <a:lnTo>
                    <a:pt x="14433" y="9727"/>
                  </a:lnTo>
                  <a:lnTo>
                    <a:pt x="14436" y="9616"/>
                  </a:lnTo>
                  <a:lnTo>
                    <a:pt x="14438" y="9498"/>
                  </a:lnTo>
                  <a:lnTo>
                    <a:pt x="14437" y="9372"/>
                  </a:lnTo>
                  <a:lnTo>
                    <a:pt x="14435" y="9240"/>
                  </a:lnTo>
                  <a:lnTo>
                    <a:pt x="14429" y="9103"/>
                  </a:lnTo>
                  <a:lnTo>
                    <a:pt x="14421" y="8960"/>
                  </a:lnTo>
                  <a:lnTo>
                    <a:pt x="14408" y="8812"/>
                  </a:lnTo>
                  <a:lnTo>
                    <a:pt x="14393" y="8661"/>
                  </a:lnTo>
                  <a:lnTo>
                    <a:pt x="14373" y="8508"/>
                  </a:lnTo>
                  <a:lnTo>
                    <a:pt x="14349" y="8351"/>
                  </a:lnTo>
                  <a:lnTo>
                    <a:pt x="14321" y="8192"/>
                  </a:lnTo>
                  <a:lnTo>
                    <a:pt x="14286" y="8034"/>
                  </a:lnTo>
                  <a:lnTo>
                    <a:pt x="14246" y="7875"/>
                  </a:lnTo>
                  <a:lnTo>
                    <a:pt x="14200" y="7717"/>
                  </a:lnTo>
                  <a:lnTo>
                    <a:pt x="14148" y="7559"/>
                  </a:lnTo>
                  <a:lnTo>
                    <a:pt x="14089" y="7404"/>
                  </a:lnTo>
                  <a:lnTo>
                    <a:pt x="14022" y="7251"/>
                  </a:lnTo>
                  <a:lnTo>
                    <a:pt x="13949" y="7101"/>
                  </a:lnTo>
                  <a:lnTo>
                    <a:pt x="13868" y="6956"/>
                  </a:lnTo>
                  <a:lnTo>
                    <a:pt x="13779" y="6816"/>
                  </a:lnTo>
                  <a:lnTo>
                    <a:pt x="13681" y="6680"/>
                  </a:lnTo>
                  <a:lnTo>
                    <a:pt x="13574" y="6552"/>
                  </a:lnTo>
                  <a:lnTo>
                    <a:pt x="13457" y="6429"/>
                  </a:lnTo>
                  <a:lnTo>
                    <a:pt x="13339" y="6315"/>
                  </a:lnTo>
                  <a:lnTo>
                    <a:pt x="13226" y="6207"/>
                  </a:lnTo>
                  <a:lnTo>
                    <a:pt x="13119" y="6107"/>
                  </a:lnTo>
                  <a:lnTo>
                    <a:pt x="13016" y="6014"/>
                  </a:lnTo>
                  <a:lnTo>
                    <a:pt x="12918" y="5928"/>
                  </a:lnTo>
                  <a:lnTo>
                    <a:pt x="12825" y="5847"/>
                  </a:lnTo>
                  <a:lnTo>
                    <a:pt x="12735" y="5773"/>
                  </a:lnTo>
                  <a:lnTo>
                    <a:pt x="12650" y="5704"/>
                  </a:lnTo>
                  <a:lnTo>
                    <a:pt x="12568" y="5642"/>
                  </a:lnTo>
                  <a:lnTo>
                    <a:pt x="12490" y="5585"/>
                  </a:lnTo>
                  <a:lnTo>
                    <a:pt x="12416" y="5533"/>
                  </a:lnTo>
                  <a:lnTo>
                    <a:pt x="12344" y="5484"/>
                  </a:lnTo>
                  <a:lnTo>
                    <a:pt x="12274" y="5442"/>
                  </a:lnTo>
                  <a:lnTo>
                    <a:pt x="12208" y="5402"/>
                  </a:lnTo>
                  <a:lnTo>
                    <a:pt x="12144" y="5367"/>
                  </a:lnTo>
                  <a:lnTo>
                    <a:pt x="12082" y="5336"/>
                  </a:lnTo>
                  <a:lnTo>
                    <a:pt x="12021" y="5308"/>
                  </a:lnTo>
                  <a:lnTo>
                    <a:pt x="11963" y="5283"/>
                  </a:lnTo>
                  <a:lnTo>
                    <a:pt x="11906" y="5261"/>
                  </a:lnTo>
                  <a:lnTo>
                    <a:pt x="11850" y="5242"/>
                  </a:lnTo>
                  <a:lnTo>
                    <a:pt x="11795" y="5225"/>
                  </a:lnTo>
                  <a:lnTo>
                    <a:pt x="11740" y="5209"/>
                  </a:lnTo>
                  <a:lnTo>
                    <a:pt x="11687" y="5196"/>
                  </a:lnTo>
                  <a:lnTo>
                    <a:pt x="11632" y="5185"/>
                  </a:lnTo>
                  <a:lnTo>
                    <a:pt x="11579" y="5175"/>
                  </a:lnTo>
                  <a:lnTo>
                    <a:pt x="11524" y="5165"/>
                  </a:lnTo>
                  <a:lnTo>
                    <a:pt x="11470" y="5157"/>
                  </a:lnTo>
                  <a:lnTo>
                    <a:pt x="11415" y="5149"/>
                  </a:lnTo>
                  <a:lnTo>
                    <a:pt x="11301" y="5133"/>
                  </a:lnTo>
                  <a:lnTo>
                    <a:pt x="11182" y="5114"/>
                  </a:lnTo>
                  <a:lnTo>
                    <a:pt x="11119" y="5105"/>
                  </a:lnTo>
                  <a:lnTo>
                    <a:pt x="11057" y="5098"/>
                  </a:lnTo>
                  <a:lnTo>
                    <a:pt x="10995" y="5092"/>
                  </a:lnTo>
                  <a:lnTo>
                    <a:pt x="10933" y="5087"/>
                  </a:lnTo>
                  <a:lnTo>
                    <a:pt x="10870" y="5083"/>
                  </a:lnTo>
                  <a:lnTo>
                    <a:pt x="10808" y="5080"/>
                  </a:lnTo>
                  <a:lnTo>
                    <a:pt x="10746" y="5078"/>
                  </a:lnTo>
                  <a:lnTo>
                    <a:pt x="10684" y="5077"/>
                  </a:lnTo>
                  <a:lnTo>
                    <a:pt x="10623" y="5077"/>
                  </a:lnTo>
                  <a:lnTo>
                    <a:pt x="10561" y="5077"/>
                  </a:lnTo>
                  <a:lnTo>
                    <a:pt x="10500" y="5079"/>
                  </a:lnTo>
                  <a:lnTo>
                    <a:pt x="10440" y="5081"/>
                  </a:lnTo>
                  <a:lnTo>
                    <a:pt x="10380" y="5084"/>
                  </a:lnTo>
                  <a:lnTo>
                    <a:pt x="10321" y="5087"/>
                  </a:lnTo>
                  <a:lnTo>
                    <a:pt x="10262" y="5091"/>
                  </a:lnTo>
                  <a:lnTo>
                    <a:pt x="10204" y="5095"/>
                  </a:lnTo>
                  <a:lnTo>
                    <a:pt x="10090" y="5106"/>
                  </a:lnTo>
                  <a:lnTo>
                    <a:pt x="9981" y="5117"/>
                  </a:lnTo>
                  <a:lnTo>
                    <a:pt x="9876" y="5131"/>
                  </a:lnTo>
                  <a:lnTo>
                    <a:pt x="9776" y="5143"/>
                  </a:lnTo>
                  <a:lnTo>
                    <a:pt x="9681" y="5156"/>
                  </a:lnTo>
                  <a:lnTo>
                    <a:pt x="9593" y="5169"/>
                  </a:lnTo>
                  <a:lnTo>
                    <a:pt x="9511" y="5180"/>
                  </a:lnTo>
                  <a:lnTo>
                    <a:pt x="9436" y="5190"/>
                  </a:lnTo>
                  <a:lnTo>
                    <a:pt x="9379" y="5201"/>
                  </a:lnTo>
                  <a:lnTo>
                    <a:pt x="9280" y="5224"/>
                  </a:lnTo>
                  <a:lnTo>
                    <a:pt x="9143" y="5257"/>
                  </a:lnTo>
                  <a:lnTo>
                    <a:pt x="8970" y="5299"/>
                  </a:lnTo>
                  <a:lnTo>
                    <a:pt x="8764" y="5352"/>
                  </a:lnTo>
                  <a:lnTo>
                    <a:pt x="8529" y="5412"/>
                  </a:lnTo>
                  <a:lnTo>
                    <a:pt x="8266" y="5480"/>
                  </a:lnTo>
                  <a:lnTo>
                    <a:pt x="7980" y="5556"/>
                  </a:lnTo>
                  <a:lnTo>
                    <a:pt x="7343" y="5724"/>
                  </a:lnTo>
                  <a:lnTo>
                    <a:pt x="6644" y="5908"/>
                  </a:lnTo>
                  <a:lnTo>
                    <a:pt x="5904" y="6106"/>
                  </a:lnTo>
                  <a:lnTo>
                    <a:pt x="5145" y="6309"/>
                  </a:lnTo>
                  <a:lnTo>
                    <a:pt x="4391" y="6512"/>
                  </a:lnTo>
                  <a:lnTo>
                    <a:pt x="3665" y="6707"/>
                  </a:lnTo>
                  <a:lnTo>
                    <a:pt x="2987" y="6890"/>
                  </a:lnTo>
                  <a:lnTo>
                    <a:pt x="2382" y="7053"/>
                  </a:lnTo>
                  <a:lnTo>
                    <a:pt x="1873" y="7191"/>
                  </a:lnTo>
                  <a:lnTo>
                    <a:pt x="1481" y="7297"/>
                  </a:lnTo>
                  <a:lnTo>
                    <a:pt x="1229" y="7366"/>
                  </a:lnTo>
                  <a:lnTo>
                    <a:pt x="1140" y="7390"/>
                  </a:lnTo>
                  <a:lnTo>
                    <a:pt x="1167" y="7393"/>
                  </a:lnTo>
                  <a:lnTo>
                    <a:pt x="1246" y="7406"/>
                  </a:lnTo>
                  <a:lnTo>
                    <a:pt x="1303" y="7415"/>
                  </a:lnTo>
                  <a:lnTo>
                    <a:pt x="1371" y="7427"/>
                  </a:lnTo>
                  <a:lnTo>
                    <a:pt x="1451" y="7441"/>
                  </a:lnTo>
                  <a:lnTo>
                    <a:pt x="1540" y="7458"/>
                  </a:lnTo>
                  <a:lnTo>
                    <a:pt x="1638" y="7477"/>
                  </a:lnTo>
                  <a:lnTo>
                    <a:pt x="1745" y="7499"/>
                  </a:lnTo>
                  <a:lnTo>
                    <a:pt x="1861" y="7526"/>
                  </a:lnTo>
                  <a:lnTo>
                    <a:pt x="1984" y="7554"/>
                  </a:lnTo>
                  <a:lnTo>
                    <a:pt x="2113" y="7586"/>
                  </a:lnTo>
                  <a:lnTo>
                    <a:pt x="2251" y="7622"/>
                  </a:lnTo>
                  <a:lnTo>
                    <a:pt x="2392" y="7660"/>
                  </a:lnTo>
                  <a:lnTo>
                    <a:pt x="2540" y="7702"/>
                  </a:lnTo>
                  <a:lnTo>
                    <a:pt x="2692" y="7749"/>
                  </a:lnTo>
                  <a:lnTo>
                    <a:pt x="2849" y="7799"/>
                  </a:lnTo>
                  <a:lnTo>
                    <a:pt x="3009" y="7854"/>
                  </a:lnTo>
                  <a:lnTo>
                    <a:pt x="3171" y="7913"/>
                  </a:lnTo>
                  <a:lnTo>
                    <a:pt x="3336" y="7975"/>
                  </a:lnTo>
                  <a:lnTo>
                    <a:pt x="3503" y="8042"/>
                  </a:lnTo>
                  <a:lnTo>
                    <a:pt x="3671" y="8114"/>
                  </a:lnTo>
                  <a:lnTo>
                    <a:pt x="3839" y="8190"/>
                  </a:lnTo>
                  <a:lnTo>
                    <a:pt x="4007" y="8271"/>
                  </a:lnTo>
                  <a:lnTo>
                    <a:pt x="4175" y="8357"/>
                  </a:lnTo>
                  <a:lnTo>
                    <a:pt x="4342" y="8448"/>
                  </a:lnTo>
                  <a:lnTo>
                    <a:pt x="4506" y="8544"/>
                  </a:lnTo>
                  <a:lnTo>
                    <a:pt x="4669" y="8646"/>
                  </a:lnTo>
                  <a:lnTo>
                    <a:pt x="4829" y="8752"/>
                  </a:lnTo>
                  <a:lnTo>
                    <a:pt x="4984" y="8865"/>
                  </a:lnTo>
                  <a:lnTo>
                    <a:pt x="5136" y="8982"/>
                  </a:lnTo>
                  <a:lnTo>
                    <a:pt x="5285" y="9103"/>
                  </a:lnTo>
                  <a:lnTo>
                    <a:pt x="5433" y="9222"/>
                  </a:lnTo>
                  <a:lnTo>
                    <a:pt x="5581" y="9338"/>
                  </a:lnTo>
                  <a:lnTo>
                    <a:pt x="5727" y="9453"/>
                  </a:lnTo>
                  <a:lnTo>
                    <a:pt x="5873" y="9566"/>
                  </a:lnTo>
                  <a:lnTo>
                    <a:pt x="6017" y="9676"/>
                  </a:lnTo>
                  <a:lnTo>
                    <a:pt x="6160" y="9784"/>
                  </a:lnTo>
                  <a:lnTo>
                    <a:pt x="6302" y="9891"/>
                  </a:lnTo>
                  <a:lnTo>
                    <a:pt x="6442" y="9994"/>
                  </a:lnTo>
                  <a:lnTo>
                    <a:pt x="6581" y="10095"/>
                  </a:lnTo>
                  <a:lnTo>
                    <a:pt x="6718" y="10193"/>
                  </a:lnTo>
                  <a:lnTo>
                    <a:pt x="6852" y="10286"/>
                  </a:lnTo>
                  <a:lnTo>
                    <a:pt x="6985" y="10378"/>
                  </a:lnTo>
                  <a:lnTo>
                    <a:pt x="7116" y="10466"/>
                  </a:lnTo>
                  <a:lnTo>
                    <a:pt x="7245" y="10551"/>
                  </a:lnTo>
                  <a:lnTo>
                    <a:pt x="7371" y="10632"/>
                  </a:lnTo>
                  <a:lnTo>
                    <a:pt x="7495" y="10710"/>
                  </a:lnTo>
                  <a:lnTo>
                    <a:pt x="7616" y="10783"/>
                  </a:lnTo>
                  <a:lnTo>
                    <a:pt x="7734" y="10853"/>
                  </a:lnTo>
                  <a:lnTo>
                    <a:pt x="7851" y="10919"/>
                  </a:lnTo>
                  <a:lnTo>
                    <a:pt x="7964" y="10980"/>
                  </a:lnTo>
                  <a:lnTo>
                    <a:pt x="8073" y="11037"/>
                  </a:lnTo>
                  <a:lnTo>
                    <a:pt x="8180" y="11090"/>
                  </a:lnTo>
                  <a:lnTo>
                    <a:pt x="8284" y="11137"/>
                  </a:lnTo>
                  <a:lnTo>
                    <a:pt x="8384" y="11180"/>
                  </a:lnTo>
                  <a:lnTo>
                    <a:pt x="8480" y="11218"/>
                  </a:lnTo>
                  <a:lnTo>
                    <a:pt x="8573" y="11251"/>
                  </a:lnTo>
                  <a:lnTo>
                    <a:pt x="8663" y="11278"/>
                  </a:lnTo>
                  <a:lnTo>
                    <a:pt x="8748" y="11301"/>
                  </a:lnTo>
                  <a:lnTo>
                    <a:pt x="8830" y="11318"/>
                  </a:lnTo>
                  <a:lnTo>
                    <a:pt x="8907" y="11329"/>
                  </a:lnTo>
                  <a:lnTo>
                    <a:pt x="8980" y="11334"/>
                  </a:lnTo>
                  <a:lnTo>
                    <a:pt x="9120" y="11338"/>
                  </a:lnTo>
                  <a:lnTo>
                    <a:pt x="9254" y="11341"/>
                  </a:lnTo>
                  <a:lnTo>
                    <a:pt x="9384" y="11342"/>
                  </a:lnTo>
                  <a:lnTo>
                    <a:pt x="9510" y="11342"/>
                  </a:lnTo>
                  <a:lnTo>
                    <a:pt x="9572" y="11341"/>
                  </a:lnTo>
                  <a:lnTo>
                    <a:pt x="9633" y="11340"/>
                  </a:lnTo>
                  <a:lnTo>
                    <a:pt x="9694" y="11338"/>
                  </a:lnTo>
                  <a:lnTo>
                    <a:pt x="9754" y="11336"/>
                  </a:lnTo>
                  <a:lnTo>
                    <a:pt x="9814" y="11333"/>
                  </a:lnTo>
                  <a:lnTo>
                    <a:pt x="9873" y="11330"/>
                  </a:lnTo>
                  <a:lnTo>
                    <a:pt x="9932" y="11326"/>
                  </a:lnTo>
                  <a:lnTo>
                    <a:pt x="9992" y="11321"/>
                  </a:lnTo>
                  <a:lnTo>
                    <a:pt x="10052" y="11317"/>
                  </a:lnTo>
                  <a:lnTo>
                    <a:pt x="10110" y="11311"/>
                  </a:lnTo>
                  <a:lnTo>
                    <a:pt x="10170" y="11305"/>
                  </a:lnTo>
                  <a:lnTo>
                    <a:pt x="10231" y="11298"/>
                  </a:lnTo>
                  <a:lnTo>
                    <a:pt x="10290" y="11290"/>
                  </a:lnTo>
                  <a:lnTo>
                    <a:pt x="10351" y="11282"/>
                  </a:lnTo>
                  <a:lnTo>
                    <a:pt x="10412" y="11272"/>
                  </a:lnTo>
                  <a:lnTo>
                    <a:pt x="10474" y="11263"/>
                  </a:lnTo>
                  <a:lnTo>
                    <a:pt x="10537" y="11252"/>
                  </a:lnTo>
                  <a:lnTo>
                    <a:pt x="10600" y="11241"/>
                  </a:lnTo>
                  <a:lnTo>
                    <a:pt x="10665" y="11229"/>
                  </a:lnTo>
                  <a:lnTo>
                    <a:pt x="10730" y="11217"/>
                  </a:lnTo>
                  <a:lnTo>
                    <a:pt x="10797" y="11203"/>
                  </a:lnTo>
                  <a:lnTo>
                    <a:pt x="10864" y="11189"/>
                  </a:lnTo>
                  <a:lnTo>
                    <a:pt x="10934" y="11173"/>
                  </a:lnTo>
                  <a:lnTo>
                    <a:pt x="11004" y="11157"/>
                  </a:lnTo>
                  <a:lnTo>
                    <a:pt x="11167" y="11118"/>
                  </a:lnTo>
                  <a:lnTo>
                    <a:pt x="11368" y="11067"/>
                  </a:lnTo>
                  <a:lnTo>
                    <a:pt x="11598" y="11008"/>
                  </a:lnTo>
                  <a:lnTo>
                    <a:pt x="11854" y="10940"/>
                  </a:lnTo>
                  <a:lnTo>
                    <a:pt x="12126" y="10867"/>
                  </a:lnTo>
                  <a:lnTo>
                    <a:pt x="12409" y="10792"/>
                  </a:lnTo>
                  <a:lnTo>
                    <a:pt x="12697" y="10714"/>
                  </a:lnTo>
                  <a:lnTo>
                    <a:pt x="12983" y="10636"/>
                  </a:lnTo>
                  <a:lnTo>
                    <a:pt x="13259" y="10560"/>
                  </a:lnTo>
                  <a:lnTo>
                    <a:pt x="13521" y="10489"/>
                  </a:lnTo>
                  <a:lnTo>
                    <a:pt x="13760" y="10423"/>
                  </a:lnTo>
                  <a:lnTo>
                    <a:pt x="13970" y="10364"/>
                  </a:lnTo>
                  <a:lnTo>
                    <a:pt x="14146" y="10316"/>
                  </a:lnTo>
                  <a:lnTo>
                    <a:pt x="14279" y="10278"/>
                  </a:lnTo>
                  <a:lnTo>
                    <a:pt x="14363" y="10255"/>
                  </a:lnTo>
                  <a:lnTo>
                    <a:pt x="14393" y="10247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30" name="Freeform 70"/>
            <p:cNvSpPr>
              <a:spLocks noChangeAspect="1" noEditPoints="1"/>
            </p:cNvSpPr>
            <p:nvPr/>
          </p:nvSpPr>
          <p:spPr bwMode="auto">
            <a:xfrm>
              <a:off x="6936203" y="3136695"/>
              <a:ext cx="438810" cy="220721"/>
            </a:xfrm>
            <a:custGeom>
              <a:avLst/>
              <a:gdLst/>
              <a:ahLst/>
              <a:cxnLst>
                <a:cxn ang="0">
                  <a:pos x="184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6" y="66"/>
                </a:cxn>
                <a:cxn ang="0">
                  <a:pos x="184" y="66"/>
                </a:cxn>
                <a:cxn ang="0">
                  <a:pos x="184" y="66"/>
                </a:cxn>
                <a:cxn ang="0">
                  <a:pos x="188" y="66"/>
                </a:cxn>
                <a:cxn ang="0">
                  <a:pos x="190" y="62"/>
                </a:cxn>
                <a:cxn ang="0">
                  <a:pos x="190" y="4"/>
                </a:cxn>
                <a:cxn ang="0">
                  <a:pos x="190" y="4"/>
                </a:cxn>
                <a:cxn ang="0">
                  <a:pos x="188" y="0"/>
                </a:cxn>
                <a:cxn ang="0">
                  <a:pos x="184" y="0"/>
                </a:cxn>
                <a:cxn ang="0">
                  <a:pos x="184" y="0"/>
                </a:cxn>
                <a:cxn ang="0">
                  <a:pos x="36" y="46"/>
                </a:cxn>
                <a:cxn ang="0">
                  <a:pos x="36" y="46"/>
                </a:cxn>
                <a:cxn ang="0">
                  <a:pos x="28" y="44"/>
                </a:cxn>
                <a:cxn ang="0">
                  <a:pos x="22" y="42"/>
                </a:cxn>
                <a:cxn ang="0">
                  <a:pos x="18" y="38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18" y="28"/>
                </a:cxn>
                <a:cxn ang="0">
                  <a:pos x="22" y="24"/>
                </a:cxn>
                <a:cxn ang="0">
                  <a:pos x="28" y="22"/>
                </a:cxn>
                <a:cxn ang="0">
                  <a:pos x="36" y="20"/>
                </a:cxn>
                <a:cxn ang="0">
                  <a:pos x="36" y="20"/>
                </a:cxn>
                <a:cxn ang="0">
                  <a:pos x="42" y="22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4" y="32"/>
                </a:cxn>
                <a:cxn ang="0">
                  <a:pos x="54" y="32"/>
                </a:cxn>
                <a:cxn ang="0">
                  <a:pos x="52" y="38"/>
                </a:cxn>
                <a:cxn ang="0">
                  <a:pos x="48" y="42"/>
                </a:cxn>
                <a:cxn ang="0">
                  <a:pos x="42" y="44"/>
                </a:cxn>
                <a:cxn ang="0">
                  <a:pos x="36" y="46"/>
                </a:cxn>
                <a:cxn ang="0">
                  <a:pos x="36" y="46"/>
                </a:cxn>
                <a:cxn ang="0">
                  <a:pos x="172" y="38"/>
                </a:cxn>
                <a:cxn ang="0">
                  <a:pos x="172" y="38"/>
                </a:cxn>
                <a:cxn ang="0">
                  <a:pos x="172" y="42"/>
                </a:cxn>
                <a:cxn ang="0">
                  <a:pos x="168" y="42"/>
                </a:cxn>
                <a:cxn ang="0">
                  <a:pos x="86" y="42"/>
                </a:cxn>
                <a:cxn ang="0">
                  <a:pos x="86" y="42"/>
                </a:cxn>
                <a:cxn ang="0">
                  <a:pos x="84" y="42"/>
                </a:cxn>
                <a:cxn ang="0">
                  <a:pos x="82" y="38"/>
                </a:cxn>
                <a:cxn ang="0">
                  <a:pos x="82" y="28"/>
                </a:cxn>
                <a:cxn ang="0">
                  <a:pos x="82" y="28"/>
                </a:cxn>
                <a:cxn ang="0">
                  <a:pos x="84" y="24"/>
                </a:cxn>
                <a:cxn ang="0">
                  <a:pos x="86" y="24"/>
                </a:cxn>
                <a:cxn ang="0">
                  <a:pos x="168" y="24"/>
                </a:cxn>
                <a:cxn ang="0">
                  <a:pos x="168" y="24"/>
                </a:cxn>
                <a:cxn ang="0">
                  <a:pos x="172" y="24"/>
                </a:cxn>
                <a:cxn ang="0">
                  <a:pos x="172" y="28"/>
                </a:cxn>
                <a:cxn ang="0">
                  <a:pos x="172" y="38"/>
                </a:cxn>
              </a:cxnLst>
              <a:rect l="0" t="0" r="r" b="b"/>
              <a:pathLst>
                <a:path w="190" h="66">
                  <a:moveTo>
                    <a:pt x="184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6" y="66"/>
                  </a:lnTo>
                  <a:lnTo>
                    <a:pt x="184" y="66"/>
                  </a:lnTo>
                  <a:lnTo>
                    <a:pt x="184" y="66"/>
                  </a:lnTo>
                  <a:lnTo>
                    <a:pt x="188" y="66"/>
                  </a:lnTo>
                  <a:lnTo>
                    <a:pt x="190" y="62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88" y="0"/>
                  </a:lnTo>
                  <a:lnTo>
                    <a:pt x="184" y="0"/>
                  </a:lnTo>
                  <a:lnTo>
                    <a:pt x="184" y="0"/>
                  </a:lnTo>
                  <a:close/>
                  <a:moveTo>
                    <a:pt x="36" y="46"/>
                  </a:moveTo>
                  <a:lnTo>
                    <a:pt x="36" y="46"/>
                  </a:lnTo>
                  <a:lnTo>
                    <a:pt x="28" y="44"/>
                  </a:lnTo>
                  <a:lnTo>
                    <a:pt x="22" y="42"/>
                  </a:lnTo>
                  <a:lnTo>
                    <a:pt x="18" y="38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8" y="28"/>
                  </a:lnTo>
                  <a:lnTo>
                    <a:pt x="22" y="24"/>
                  </a:lnTo>
                  <a:lnTo>
                    <a:pt x="28" y="22"/>
                  </a:lnTo>
                  <a:lnTo>
                    <a:pt x="36" y="20"/>
                  </a:lnTo>
                  <a:lnTo>
                    <a:pt x="36" y="20"/>
                  </a:lnTo>
                  <a:lnTo>
                    <a:pt x="42" y="22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52" y="38"/>
                  </a:lnTo>
                  <a:lnTo>
                    <a:pt x="48" y="42"/>
                  </a:lnTo>
                  <a:lnTo>
                    <a:pt x="42" y="44"/>
                  </a:lnTo>
                  <a:lnTo>
                    <a:pt x="36" y="46"/>
                  </a:lnTo>
                  <a:lnTo>
                    <a:pt x="36" y="46"/>
                  </a:lnTo>
                  <a:close/>
                  <a:moveTo>
                    <a:pt x="172" y="38"/>
                  </a:moveTo>
                  <a:lnTo>
                    <a:pt x="172" y="38"/>
                  </a:lnTo>
                  <a:lnTo>
                    <a:pt x="172" y="42"/>
                  </a:lnTo>
                  <a:lnTo>
                    <a:pt x="168" y="42"/>
                  </a:lnTo>
                  <a:lnTo>
                    <a:pt x="86" y="42"/>
                  </a:lnTo>
                  <a:lnTo>
                    <a:pt x="86" y="42"/>
                  </a:lnTo>
                  <a:lnTo>
                    <a:pt x="84" y="42"/>
                  </a:lnTo>
                  <a:lnTo>
                    <a:pt x="82" y="38"/>
                  </a:lnTo>
                  <a:lnTo>
                    <a:pt x="82" y="28"/>
                  </a:lnTo>
                  <a:lnTo>
                    <a:pt x="82" y="28"/>
                  </a:lnTo>
                  <a:lnTo>
                    <a:pt x="84" y="24"/>
                  </a:lnTo>
                  <a:lnTo>
                    <a:pt x="86" y="24"/>
                  </a:lnTo>
                  <a:lnTo>
                    <a:pt x="168" y="24"/>
                  </a:lnTo>
                  <a:lnTo>
                    <a:pt x="168" y="24"/>
                  </a:lnTo>
                  <a:lnTo>
                    <a:pt x="172" y="24"/>
                  </a:lnTo>
                  <a:lnTo>
                    <a:pt x="172" y="28"/>
                  </a:lnTo>
                  <a:lnTo>
                    <a:pt x="172" y="38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grpSp>
          <p:nvGrpSpPr>
            <p:cNvPr id="31" name="组合 643"/>
            <p:cNvGrpSpPr/>
            <p:nvPr/>
          </p:nvGrpSpPr>
          <p:grpSpPr>
            <a:xfrm>
              <a:off x="4663463" y="4238109"/>
              <a:ext cx="290022" cy="272738"/>
              <a:chOff x="-587375" y="3082925"/>
              <a:chExt cx="452437" cy="444500"/>
            </a:xfrm>
            <a:solidFill>
              <a:schemeClr val="bg1">
                <a:alpha val="70000"/>
              </a:schemeClr>
            </a:solidFill>
          </p:grpSpPr>
          <p:sp>
            <p:nvSpPr>
              <p:cNvPr id="32" name="Rectangle 6"/>
              <p:cNvSpPr>
                <a:spLocks noChangeArrowheads="1"/>
              </p:cNvSpPr>
              <p:nvPr/>
            </p:nvSpPr>
            <p:spPr bwMode="auto">
              <a:xfrm>
                <a:off x="-454025" y="3213100"/>
                <a:ext cx="182562" cy="1841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>
                  <a:cs typeface="Arial" pitchFamily="34" charset="0"/>
                </a:endParaRPr>
              </a:p>
            </p:txBody>
          </p:sp>
          <p:sp>
            <p:nvSpPr>
              <p:cNvPr id="33" name="Freeform 7"/>
              <p:cNvSpPr>
                <a:spLocks noEditPoints="1"/>
              </p:cNvSpPr>
              <p:nvPr/>
            </p:nvSpPr>
            <p:spPr bwMode="auto">
              <a:xfrm>
                <a:off x="-587375" y="3082925"/>
                <a:ext cx="452437" cy="444500"/>
              </a:xfrm>
              <a:custGeom>
                <a:avLst/>
                <a:gdLst/>
                <a:ahLst/>
                <a:cxnLst>
                  <a:cxn ang="0">
                    <a:pos x="3607" y="2525"/>
                  </a:cxn>
                  <a:cxn ang="0">
                    <a:pos x="12779" y="2555"/>
                  </a:cxn>
                  <a:cxn ang="0">
                    <a:pos x="13040" y="2666"/>
                  </a:cxn>
                  <a:cxn ang="0">
                    <a:pos x="13256" y="2843"/>
                  </a:cxn>
                  <a:cxn ang="0">
                    <a:pos x="13412" y="3076"/>
                  </a:cxn>
                  <a:cxn ang="0">
                    <a:pos x="13498" y="3348"/>
                  </a:cxn>
                  <a:cxn ang="0">
                    <a:pos x="13504" y="12518"/>
                  </a:cxn>
                  <a:cxn ang="0">
                    <a:pos x="13433" y="12797"/>
                  </a:cxn>
                  <a:cxn ang="0">
                    <a:pos x="13286" y="13037"/>
                  </a:cxn>
                  <a:cxn ang="0">
                    <a:pos x="13079" y="13225"/>
                  </a:cxn>
                  <a:cxn ang="0">
                    <a:pos x="12824" y="13347"/>
                  </a:cxn>
                  <a:cxn ang="0">
                    <a:pos x="12537" y="13391"/>
                  </a:cxn>
                  <a:cxn ang="0">
                    <a:pos x="3365" y="13360"/>
                  </a:cxn>
                  <a:cxn ang="0">
                    <a:pos x="3104" y="13251"/>
                  </a:cxn>
                  <a:cxn ang="0">
                    <a:pos x="2889" y="13072"/>
                  </a:cxn>
                  <a:cxn ang="0">
                    <a:pos x="2731" y="12840"/>
                  </a:cxn>
                  <a:cxn ang="0">
                    <a:pos x="2646" y="12567"/>
                  </a:cxn>
                  <a:cxn ang="0">
                    <a:pos x="2640" y="3397"/>
                  </a:cxn>
                  <a:cxn ang="0">
                    <a:pos x="2712" y="3119"/>
                  </a:cxn>
                  <a:cxn ang="0">
                    <a:pos x="2858" y="2879"/>
                  </a:cxn>
                  <a:cxn ang="0">
                    <a:pos x="3064" y="2691"/>
                  </a:cxn>
                  <a:cxn ang="0">
                    <a:pos x="3319" y="2568"/>
                  </a:cxn>
                  <a:cxn ang="0">
                    <a:pos x="3607" y="2525"/>
                  </a:cxn>
                  <a:cxn ang="0">
                    <a:pos x="12050" y="3336"/>
                  </a:cxn>
                  <a:cxn ang="0">
                    <a:pos x="12278" y="3421"/>
                  </a:cxn>
                  <a:cxn ang="0">
                    <a:pos x="12469" y="3563"/>
                  </a:cxn>
                  <a:cxn ang="0">
                    <a:pos x="12612" y="3754"/>
                  </a:cxn>
                  <a:cxn ang="0">
                    <a:pos x="12696" y="3983"/>
                  </a:cxn>
                  <a:cxn ang="0">
                    <a:pos x="12712" y="11809"/>
                  </a:cxn>
                  <a:cxn ang="0">
                    <a:pos x="12663" y="12051"/>
                  </a:cxn>
                  <a:cxn ang="0">
                    <a:pos x="12547" y="12262"/>
                  </a:cxn>
                  <a:cxn ang="0">
                    <a:pos x="12379" y="12431"/>
                  </a:cxn>
                  <a:cxn ang="0">
                    <a:pos x="12168" y="12546"/>
                  </a:cxn>
                  <a:cxn ang="0">
                    <a:pos x="11926" y="12595"/>
                  </a:cxn>
                  <a:cxn ang="0">
                    <a:pos x="4094" y="12579"/>
                  </a:cxn>
                  <a:cxn ang="0">
                    <a:pos x="3865" y="12496"/>
                  </a:cxn>
                  <a:cxn ang="0">
                    <a:pos x="3674" y="12353"/>
                  </a:cxn>
                  <a:cxn ang="0">
                    <a:pos x="3531" y="12162"/>
                  </a:cxn>
                  <a:cxn ang="0">
                    <a:pos x="3448" y="11934"/>
                  </a:cxn>
                  <a:cxn ang="0">
                    <a:pos x="3432" y="4106"/>
                  </a:cxn>
                  <a:cxn ang="0">
                    <a:pos x="3482" y="3865"/>
                  </a:cxn>
                  <a:cxn ang="0">
                    <a:pos x="3596" y="3654"/>
                  </a:cxn>
                  <a:cxn ang="0">
                    <a:pos x="3765" y="3485"/>
                  </a:cxn>
                  <a:cxn ang="0">
                    <a:pos x="3976" y="3370"/>
                  </a:cxn>
                  <a:cxn ang="0">
                    <a:pos x="4219" y="3320"/>
                  </a:cxn>
                  <a:cxn ang="0">
                    <a:pos x="3942" y="14186"/>
                  </a:cxn>
                  <a:cxn ang="0">
                    <a:pos x="7548" y="14186"/>
                  </a:cxn>
                  <a:cxn ang="0">
                    <a:pos x="10346" y="14186"/>
                  </a:cxn>
                  <a:cxn ang="0">
                    <a:pos x="12149" y="15960"/>
                  </a:cxn>
                  <a:cxn ang="0">
                    <a:pos x="0" y="3857"/>
                  </a:cxn>
                  <a:cxn ang="0">
                    <a:pos x="1775" y="5659"/>
                  </a:cxn>
                  <a:cxn ang="0">
                    <a:pos x="1775" y="9262"/>
                  </a:cxn>
                  <a:cxn ang="0">
                    <a:pos x="1775" y="12059"/>
                  </a:cxn>
                  <a:cxn ang="0">
                    <a:pos x="14470" y="4852"/>
                  </a:cxn>
                  <a:cxn ang="0">
                    <a:pos x="14470" y="5659"/>
                  </a:cxn>
                  <a:cxn ang="0">
                    <a:pos x="16245" y="7460"/>
                  </a:cxn>
                  <a:cxn ang="0">
                    <a:pos x="16245" y="11063"/>
                  </a:cxn>
                  <a:cxn ang="0">
                    <a:pos x="4938" y="0"/>
                  </a:cxn>
                  <a:cxn ang="0">
                    <a:pos x="6741" y="1774"/>
                  </a:cxn>
                  <a:cxn ang="0">
                    <a:pos x="7548" y="1774"/>
                  </a:cxn>
                  <a:cxn ang="0">
                    <a:pos x="9351" y="0"/>
                  </a:cxn>
                </a:cxnLst>
                <a:rect l="0" t="0" r="r" b="b"/>
                <a:pathLst>
                  <a:path w="16245" h="15960">
                    <a:moveTo>
                      <a:pt x="11153" y="0"/>
                    </a:moveTo>
                    <a:lnTo>
                      <a:pt x="12149" y="0"/>
                    </a:lnTo>
                    <a:lnTo>
                      <a:pt x="12149" y="1774"/>
                    </a:lnTo>
                    <a:lnTo>
                      <a:pt x="11153" y="1774"/>
                    </a:lnTo>
                    <a:lnTo>
                      <a:pt x="11153" y="0"/>
                    </a:lnTo>
                    <a:close/>
                    <a:moveTo>
                      <a:pt x="3607" y="2525"/>
                    </a:moveTo>
                    <a:lnTo>
                      <a:pt x="12537" y="2525"/>
                    </a:lnTo>
                    <a:lnTo>
                      <a:pt x="12586" y="2526"/>
                    </a:lnTo>
                    <a:lnTo>
                      <a:pt x="12636" y="2530"/>
                    </a:lnTo>
                    <a:lnTo>
                      <a:pt x="12684" y="2536"/>
                    </a:lnTo>
                    <a:lnTo>
                      <a:pt x="12732" y="2544"/>
                    </a:lnTo>
                    <a:lnTo>
                      <a:pt x="12779" y="2555"/>
                    </a:lnTo>
                    <a:lnTo>
                      <a:pt x="12824" y="2568"/>
                    </a:lnTo>
                    <a:lnTo>
                      <a:pt x="12870" y="2583"/>
                    </a:lnTo>
                    <a:lnTo>
                      <a:pt x="12914" y="2601"/>
                    </a:lnTo>
                    <a:lnTo>
                      <a:pt x="12957" y="2621"/>
                    </a:lnTo>
                    <a:lnTo>
                      <a:pt x="12999" y="2642"/>
                    </a:lnTo>
                    <a:lnTo>
                      <a:pt x="13040" y="2666"/>
                    </a:lnTo>
                    <a:lnTo>
                      <a:pt x="13079" y="2691"/>
                    </a:lnTo>
                    <a:lnTo>
                      <a:pt x="13117" y="2718"/>
                    </a:lnTo>
                    <a:lnTo>
                      <a:pt x="13154" y="2747"/>
                    </a:lnTo>
                    <a:lnTo>
                      <a:pt x="13189" y="2777"/>
                    </a:lnTo>
                    <a:lnTo>
                      <a:pt x="13223" y="2810"/>
                    </a:lnTo>
                    <a:lnTo>
                      <a:pt x="13256" y="2843"/>
                    </a:lnTo>
                    <a:lnTo>
                      <a:pt x="13286" y="2879"/>
                    </a:lnTo>
                    <a:lnTo>
                      <a:pt x="13315" y="2916"/>
                    </a:lnTo>
                    <a:lnTo>
                      <a:pt x="13342" y="2954"/>
                    </a:lnTo>
                    <a:lnTo>
                      <a:pt x="13368" y="2993"/>
                    </a:lnTo>
                    <a:lnTo>
                      <a:pt x="13391" y="3034"/>
                    </a:lnTo>
                    <a:lnTo>
                      <a:pt x="13412" y="3076"/>
                    </a:lnTo>
                    <a:lnTo>
                      <a:pt x="13433" y="3119"/>
                    </a:lnTo>
                    <a:lnTo>
                      <a:pt x="13450" y="3163"/>
                    </a:lnTo>
                    <a:lnTo>
                      <a:pt x="13465" y="3208"/>
                    </a:lnTo>
                    <a:lnTo>
                      <a:pt x="13478" y="3254"/>
                    </a:lnTo>
                    <a:lnTo>
                      <a:pt x="13489" y="3301"/>
                    </a:lnTo>
                    <a:lnTo>
                      <a:pt x="13498" y="3348"/>
                    </a:lnTo>
                    <a:lnTo>
                      <a:pt x="13504" y="3397"/>
                    </a:lnTo>
                    <a:lnTo>
                      <a:pt x="13508" y="3447"/>
                    </a:lnTo>
                    <a:lnTo>
                      <a:pt x="13509" y="3496"/>
                    </a:lnTo>
                    <a:lnTo>
                      <a:pt x="13509" y="12420"/>
                    </a:lnTo>
                    <a:lnTo>
                      <a:pt x="13508" y="12469"/>
                    </a:lnTo>
                    <a:lnTo>
                      <a:pt x="13504" y="12518"/>
                    </a:lnTo>
                    <a:lnTo>
                      <a:pt x="13498" y="12567"/>
                    </a:lnTo>
                    <a:lnTo>
                      <a:pt x="13489" y="12615"/>
                    </a:lnTo>
                    <a:lnTo>
                      <a:pt x="13478" y="12662"/>
                    </a:lnTo>
                    <a:lnTo>
                      <a:pt x="13465" y="12708"/>
                    </a:lnTo>
                    <a:lnTo>
                      <a:pt x="13450" y="12753"/>
                    </a:lnTo>
                    <a:lnTo>
                      <a:pt x="13433" y="12797"/>
                    </a:lnTo>
                    <a:lnTo>
                      <a:pt x="13412" y="12840"/>
                    </a:lnTo>
                    <a:lnTo>
                      <a:pt x="13391" y="12881"/>
                    </a:lnTo>
                    <a:lnTo>
                      <a:pt x="13368" y="12923"/>
                    </a:lnTo>
                    <a:lnTo>
                      <a:pt x="13342" y="12962"/>
                    </a:lnTo>
                    <a:lnTo>
                      <a:pt x="13315" y="13000"/>
                    </a:lnTo>
                    <a:lnTo>
                      <a:pt x="13286" y="13037"/>
                    </a:lnTo>
                    <a:lnTo>
                      <a:pt x="13256" y="13072"/>
                    </a:lnTo>
                    <a:lnTo>
                      <a:pt x="13223" y="13106"/>
                    </a:lnTo>
                    <a:lnTo>
                      <a:pt x="13189" y="13138"/>
                    </a:lnTo>
                    <a:lnTo>
                      <a:pt x="13154" y="13169"/>
                    </a:lnTo>
                    <a:lnTo>
                      <a:pt x="13117" y="13198"/>
                    </a:lnTo>
                    <a:lnTo>
                      <a:pt x="13079" y="13225"/>
                    </a:lnTo>
                    <a:lnTo>
                      <a:pt x="13040" y="13251"/>
                    </a:lnTo>
                    <a:lnTo>
                      <a:pt x="12999" y="13274"/>
                    </a:lnTo>
                    <a:lnTo>
                      <a:pt x="12957" y="13295"/>
                    </a:lnTo>
                    <a:lnTo>
                      <a:pt x="12914" y="13315"/>
                    </a:lnTo>
                    <a:lnTo>
                      <a:pt x="12870" y="13332"/>
                    </a:lnTo>
                    <a:lnTo>
                      <a:pt x="12824" y="13347"/>
                    </a:lnTo>
                    <a:lnTo>
                      <a:pt x="12779" y="13360"/>
                    </a:lnTo>
                    <a:lnTo>
                      <a:pt x="12732" y="13372"/>
                    </a:lnTo>
                    <a:lnTo>
                      <a:pt x="12684" y="13380"/>
                    </a:lnTo>
                    <a:lnTo>
                      <a:pt x="12636" y="13387"/>
                    </a:lnTo>
                    <a:lnTo>
                      <a:pt x="12586" y="13390"/>
                    </a:lnTo>
                    <a:lnTo>
                      <a:pt x="12537" y="13391"/>
                    </a:lnTo>
                    <a:lnTo>
                      <a:pt x="3607" y="13391"/>
                    </a:lnTo>
                    <a:lnTo>
                      <a:pt x="3558" y="13390"/>
                    </a:lnTo>
                    <a:lnTo>
                      <a:pt x="3509" y="13387"/>
                    </a:lnTo>
                    <a:lnTo>
                      <a:pt x="3460" y="13380"/>
                    </a:lnTo>
                    <a:lnTo>
                      <a:pt x="3412" y="13372"/>
                    </a:lnTo>
                    <a:lnTo>
                      <a:pt x="3365" y="13360"/>
                    </a:lnTo>
                    <a:lnTo>
                      <a:pt x="3319" y="13347"/>
                    </a:lnTo>
                    <a:lnTo>
                      <a:pt x="3273" y="13332"/>
                    </a:lnTo>
                    <a:lnTo>
                      <a:pt x="3230" y="13315"/>
                    </a:lnTo>
                    <a:lnTo>
                      <a:pt x="3187" y="13295"/>
                    </a:lnTo>
                    <a:lnTo>
                      <a:pt x="3144" y="13274"/>
                    </a:lnTo>
                    <a:lnTo>
                      <a:pt x="3104" y="13251"/>
                    </a:lnTo>
                    <a:lnTo>
                      <a:pt x="3064" y="13225"/>
                    </a:lnTo>
                    <a:lnTo>
                      <a:pt x="3027" y="13198"/>
                    </a:lnTo>
                    <a:lnTo>
                      <a:pt x="2990" y="13169"/>
                    </a:lnTo>
                    <a:lnTo>
                      <a:pt x="2955" y="13138"/>
                    </a:lnTo>
                    <a:lnTo>
                      <a:pt x="2921" y="13106"/>
                    </a:lnTo>
                    <a:lnTo>
                      <a:pt x="2889" y="13072"/>
                    </a:lnTo>
                    <a:lnTo>
                      <a:pt x="2858" y="13037"/>
                    </a:lnTo>
                    <a:lnTo>
                      <a:pt x="2829" y="13000"/>
                    </a:lnTo>
                    <a:lnTo>
                      <a:pt x="2801" y="12962"/>
                    </a:lnTo>
                    <a:lnTo>
                      <a:pt x="2776" y="12923"/>
                    </a:lnTo>
                    <a:lnTo>
                      <a:pt x="2753" y="12881"/>
                    </a:lnTo>
                    <a:lnTo>
                      <a:pt x="2731" y="12840"/>
                    </a:lnTo>
                    <a:lnTo>
                      <a:pt x="2712" y="12797"/>
                    </a:lnTo>
                    <a:lnTo>
                      <a:pt x="2694" y="12753"/>
                    </a:lnTo>
                    <a:lnTo>
                      <a:pt x="2678" y="12708"/>
                    </a:lnTo>
                    <a:lnTo>
                      <a:pt x="2665" y="12662"/>
                    </a:lnTo>
                    <a:lnTo>
                      <a:pt x="2655" y="12615"/>
                    </a:lnTo>
                    <a:lnTo>
                      <a:pt x="2646" y="12567"/>
                    </a:lnTo>
                    <a:lnTo>
                      <a:pt x="2640" y="12518"/>
                    </a:lnTo>
                    <a:lnTo>
                      <a:pt x="2637" y="12469"/>
                    </a:lnTo>
                    <a:lnTo>
                      <a:pt x="2635" y="12420"/>
                    </a:lnTo>
                    <a:lnTo>
                      <a:pt x="2635" y="3496"/>
                    </a:lnTo>
                    <a:lnTo>
                      <a:pt x="2637" y="3447"/>
                    </a:lnTo>
                    <a:lnTo>
                      <a:pt x="2640" y="3397"/>
                    </a:lnTo>
                    <a:lnTo>
                      <a:pt x="2646" y="3348"/>
                    </a:lnTo>
                    <a:lnTo>
                      <a:pt x="2655" y="3301"/>
                    </a:lnTo>
                    <a:lnTo>
                      <a:pt x="2665" y="3254"/>
                    </a:lnTo>
                    <a:lnTo>
                      <a:pt x="2678" y="3208"/>
                    </a:lnTo>
                    <a:lnTo>
                      <a:pt x="2694" y="3163"/>
                    </a:lnTo>
                    <a:lnTo>
                      <a:pt x="2712" y="3119"/>
                    </a:lnTo>
                    <a:lnTo>
                      <a:pt x="2731" y="3076"/>
                    </a:lnTo>
                    <a:lnTo>
                      <a:pt x="2753" y="3034"/>
                    </a:lnTo>
                    <a:lnTo>
                      <a:pt x="2776" y="2993"/>
                    </a:lnTo>
                    <a:lnTo>
                      <a:pt x="2801" y="2954"/>
                    </a:lnTo>
                    <a:lnTo>
                      <a:pt x="2829" y="2916"/>
                    </a:lnTo>
                    <a:lnTo>
                      <a:pt x="2858" y="2879"/>
                    </a:lnTo>
                    <a:lnTo>
                      <a:pt x="2889" y="2843"/>
                    </a:lnTo>
                    <a:lnTo>
                      <a:pt x="2921" y="2810"/>
                    </a:lnTo>
                    <a:lnTo>
                      <a:pt x="2955" y="2777"/>
                    </a:lnTo>
                    <a:lnTo>
                      <a:pt x="2990" y="2747"/>
                    </a:lnTo>
                    <a:lnTo>
                      <a:pt x="3027" y="2718"/>
                    </a:lnTo>
                    <a:lnTo>
                      <a:pt x="3064" y="2691"/>
                    </a:lnTo>
                    <a:lnTo>
                      <a:pt x="3104" y="2666"/>
                    </a:lnTo>
                    <a:lnTo>
                      <a:pt x="3144" y="2642"/>
                    </a:lnTo>
                    <a:lnTo>
                      <a:pt x="3187" y="2621"/>
                    </a:lnTo>
                    <a:lnTo>
                      <a:pt x="3230" y="2601"/>
                    </a:lnTo>
                    <a:lnTo>
                      <a:pt x="3273" y="2583"/>
                    </a:lnTo>
                    <a:lnTo>
                      <a:pt x="3319" y="2568"/>
                    </a:lnTo>
                    <a:lnTo>
                      <a:pt x="3365" y="2555"/>
                    </a:lnTo>
                    <a:lnTo>
                      <a:pt x="3412" y="2544"/>
                    </a:lnTo>
                    <a:lnTo>
                      <a:pt x="3460" y="2536"/>
                    </a:lnTo>
                    <a:lnTo>
                      <a:pt x="3509" y="2530"/>
                    </a:lnTo>
                    <a:lnTo>
                      <a:pt x="3558" y="2526"/>
                    </a:lnTo>
                    <a:lnTo>
                      <a:pt x="3607" y="2525"/>
                    </a:lnTo>
                    <a:close/>
                    <a:moveTo>
                      <a:pt x="4261" y="3319"/>
                    </a:moveTo>
                    <a:lnTo>
                      <a:pt x="11883" y="3319"/>
                    </a:lnTo>
                    <a:lnTo>
                      <a:pt x="11926" y="3320"/>
                    </a:lnTo>
                    <a:lnTo>
                      <a:pt x="11967" y="3324"/>
                    </a:lnTo>
                    <a:lnTo>
                      <a:pt x="12009" y="3329"/>
                    </a:lnTo>
                    <a:lnTo>
                      <a:pt x="12050" y="3336"/>
                    </a:lnTo>
                    <a:lnTo>
                      <a:pt x="12090" y="3345"/>
                    </a:lnTo>
                    <a:lnTo>
                      <a:pt x="12129" y="3357"/>
                    </a:lnTo>
                    <a:lnTo>
                      <a:pt x="12168" y="3370"/>
                    </a:lnTo>
                    <a:lnTo>
                      <a:pt x="12205" y="3385"/>
                    </a:lnTo>
                    <a:lnTo>
                      <a:pt x="12242" y="3402"/>
                    </a:lnTo>
                    <a:lnTo>
                      <a:pt x="12278" y="3421"/>
                    </a:lnTo>
                    <a:lnTo>
                      <a:pt x="12313" y="3440"/>
                    </a:lnTo>
                    <a:lnTo>
                      <a:pt x="12346" y="3462"/>
                    </a:lnTo>
                    <a:lnTo>
                      <a:pt x="12379" y="3485"/>
                    </a:lnTo>
                    <a:lnTo>
                      <a:pt x="12410" y="3510"/>
                    </a:lnTo>
                    <a:lnTo>
                      <a:pt x="12441" y="3535"/>
                    </a:lnTo>
                    <a:lnTo>
                      <a:pt x="12469" y="3563"/>
                    </a:lnTo>
                    <a:lnTo>
                      <a:pt x="12496" y="3592"/>
                    </a:lnTo>
                    <a:lnTo>
                      <a:pt x="12523" y="3622"/>
                    </a:lnTo>
                    <a:lnTo>
                      <a:pt x="12547" y="3654"/>
                    </a:lnTo>
                    <a:lnTo>
                      <a:pt x="12571" y="3686"/>
                    </a:lnTo>
                    <a:lnTo>
                      <a:pt x="12592" y="3720"/>
                    </a:lnTo>
                    <a:lnTo>
                      <a:pt x="12612" y="3754"/>
                    </a:lnTo>
                    <a:lnTo>
                      <a:pt x="12630" y="3791"/>
                    </a:lnTo>
                    <a:lnTo>
                      <a:pt x="12648" y="3827"/>
                    </a:lnTo>
                    <a:lnTo>
                      <a:pt x="12663" y="3865"/>
                    </a:lnTo>
                    <a:lnTo>
                      <a:pt x="12676" y="3903"/>
                    </a:lnTo>
                    <a:lnTo>
                      <a:pt x="12687" y="3942"/>
                    </a:lnTo>
                    <a:lnTo>
                      <a:pt x="12696" y="3983"/>
                    </a:lnTo>
                    <a:lnTo>
                      <a:pt x="12704" y="4023"/>
                    </a:lnTo>
                    <a:lnTo>
                      <a:pt x="12709" y="4065"/>
                    </a:lnTo>
                    <a:lnTo>
                      <a:pt x="12712" y="4106"/>
                    </a:lnTo>
                    <a:lnTo>
                      <a:pt x="12714" y="4149"/>
                    </a:lnTo>
                    <a:lnTo>
                      <a:pt x="12714" y="11766"/>
                    </a:lnTo>
                    <a:lnTo>
                      <a:pt x="12712" y="11809"/>
                    </a:lnTo>
                    <a:lnTo>
                      <a:pt x="12709" y="11852"/>
                    </a:lnTo>
                    <a:lnTo>
                      <a:pt x="12704" y="11893"/>
                    </a:lnTo>
                    <a:lnTo>
                      <a:pt x="12696" y="11934"/>
                    </a:lnTo>
                    <a:lnTo>
                      <a:pt x="12687" y="11973"/>
                    </a:lnTo>
                    <a:lnTo>
                      <a:pt x="12676" y="12013"/>
                    </a:lnTo>
                    <a:lnTo>
                      <a:pt x="12663" y="12051"/>
                    </a:lnTo>
                    <a:lnTo>
                      <a:pt x="12648" y="12089"/>
                    </a:lnTo>
                    <a:lnTo>
                      <a:pt x="12630" y="12126"/>
                    </a:lnTo>
                    <a:lnTo>
                      <a:pt x="12612" y="12162"/>
                    </a:lnTo>
                    <a:lnTo>
                      <a:pt x="12592" y="12197"/>
                    </a:lnTo>
                    <a:lnTo>
                      <a:pt x="12571" y="12230"/>
                    </a:lnTo>
                    <a:lnTo>
                      <a:pt x="12547" y="12262"/>
                    </a:lnTo>
                    <a:lnTo>
                      <a:pt x="12523" y="12294"/>
                    </a:lnTo>
                    <a:lnTo>
                      <a:pt x="12496" y="12323"/>
                    </a:lnTo>
                    <a:lnTo>
                      <a:pt x="12469" y="12353"/>
                    </a:lnTo>
                    <a:lnTo>
                      <a:pt x="12441" y="12380"/>
                    </a:lnTo>
                    <a:lnTo>
                      <a:pt x="12410" y="12407"/>
                    </a:lnTo>
                    <a:lnTo>
                      <a:pt x="12379" y="12431"/>
                    </a:lnTo>
                    <a:lnTo>
                      <a:pt x="12346" y="12454"/>
                    </a:lnTo>
                    <a:lnTo>
                      <a:pt x="12313" y="12476"/>
                    </a:lnTo>
                    <a:lnTo>
                      <a:pt x="12278" y="12496"/>
                    </a:lnTo>
                    <a:lnTo>
                      <a:pt x="12242" y="12514"/>
                    </a:lnTo>
                    <a:lnTo>
                      <a:pt x="12205" y="12530"/>
                    </a:lnTo>
                    <a:lnTo>
                      <a:pt x="12168" y="12546"/>
                    </a:lnTo>
                    <a:lnTo>
                      <a:pt x="12129" y="12559"/>
                    </a:lnTo>
                    <a:lnTo>
                      <a:pt x="12090" y="12570"/>
                    </a:lnTo>
                    <a:lnTo>
                      <a:pt x="12050" y="12579"/>
                    </a:lnTo>
                    <a:lnTo>
                      <a:pt x="12009" y="12587"/>
                    </a:lnTo>
                    <a:lnTo>
                      <a:pt x="11967" y="12592"/>
                    </a:lnTo>
                    <a:lnTo>
                      <a:pt x="11926" y="12595"/>
                    </a:lnTo>
                    <a:lnTo>
                      <a:pt x="11883" y="12596"/>
                    </a:lnTo>
                    <a:lnTo>
                      <a:pt x="4261" y="12596"/>
                    </a:lnTo>
                    <a:lnTo>
                      <a:pt x="4219" y="12595"/>
                    </a:lnTo>
                    <a:lnTo>
                      <a:pt x="4176" y="12592"/>
                    </a:lnTo>
                    <a:lnTo>
                      <a:pt x="4134" y="12587"/>
                    </a:lnTo>
                    <a:lnTo>
                      <a:pt x="4094" y="12579"/>
                    </a:lnTo>
                    <a:lnTo>
                      <a:pt x="4054" y="12570"/>
                    </a:lnTo>
                    <a:lnTo>
                      <a:pt x="4015" y="12559"/>
                    </a:lnTo>
                    <a:lnTo>
                      <a:pt x="3976" y="12546"/>
                    </a:lnTo>
                    <a:lnTo>
                      <a:pt x="3938" y="12530"/>
                    </a:lnTo>
                    <a:lnTo>
                      <a:pt x="3902" y="12514"/>
                    </a:lnTo>
                    <a:lnTo>
                      <a:pt x="3865" y="12496"/>
                    </a:lnTo>
                    <a:lnTo>
                      <a:pt x="3831" y="12476"/>
                    </a:lnTo>
                    <a:lnTo>
                      <a:pt x="3797" y="12454"/>
                    </a:lnTo>
                    <a:lnTo>
                      <a:pt x="3765" y="12431"/>
                    </a:lnTo>
                    <a:lnTo>
                      <a:pt x="3733" y="12407"/>
                    </a:lnTo>
                    <a:lnTo>
                      <a:pt x="3703" y="12380"/>
                    </a:lnTo>
                    <a:lnTo>
                      <a:pt x="3674" y="12353"/>
                    </a:lnTo>
                    <a:lnTo>
                      <a:pt x="3647" y="12323"/>
                    </a:lnTo>
                    <a:lnTo>
                      <a:pt x="3621" y="12294"/>
                    </a:lnTo>
                    <a:lnTo>
                      <a:pt x="3596" y="12262"/>
                    </a:lnTo>
                    <a:lnTo>
                      <a:pt x="3573" y="12230"/>
                    </a:lnTo>
                    <a:lnTo>
                      <a:pt x="3552" y="12197"/>
                    </a:lnTo>
                    <a:lnTo>
                      <a:pt x="3531" y="12162"/>
                    </a:lnTo>
                    <a:lnTo>
                      <a:pt x="3513" y="12126"/>
                    </a:lnTo>
                    <a:lnTo>
                      <a:pt x="3496" y="12089"/>
                    </a:lnTo>
                    <a:lnTo>
                      <a:pt x="3482" y="12051"/>
                    </a:lnTo>
                    <a:lnTo>
                      <a:pt x="3468" y="12013"/>
                    </a:lnTo>
                    <a:lnTo>
                      <a:pt x="3457" y="11973"/>
                    </a:lnTo>
                    <a:lnTo>
                      <a:pt x="3448" y="11934"/>
                    </a:lnTo>
                    <a:lnTo>
                      <a:pt x="3440" y="11893"/>
                    </a:lnTo>
                    <a:lnTo>
                      <a:pt x="3435" y="11852"/>
                    </a:lnTo>
                    <a:lnTo>
                      <a:pt x="3432" y="11809"/>
                    </a:lnTo>
                    <a:lnTo>
                      <a:pt x="3431" y="11766"/>
                    </a:lnTo>
                    <a:lnTo>
                      <a:pt x="3431" y="4149"/>
                    </a:lnTo>
                    <a:lnTo>
                      <a:pt x="3432" y="4106"/>
                    </a:lnTo>
                    <a:lnTo>
                      <a:pt x="3435" y="4065"/>
                    </a:lnTo>
                    <a:lnTo>
                      <a:pt x="3440" y="4023"/>
                    </a:lnTo>
                    <a:lnTo>
                      <a:pt x="3448" y="3983"/>
                    </a:lnTo>
                    <a:lnTo>
                      <a:pt x="3457" y="3942"/>
                    </a:lnTo>
                    <a:lnTo>
                      <a:pt x="3468" y="3903"/>
                    </a:lnTo>
                    <a:lnTo>
                      <a:pt x="3482" y="3865"/>
                    </a:lnTo>
                    <a:lnTo>
                      <a:pt x="3496" y="3827"/>
                    </a:lnTo>
                    <a:lnTo>
                      <a:pt x="3513" y="3791"/>
                    </a:lnTo>
                    <a:lnTo>
                      <a:pt x="3531" y="3754"/>
                    </a:lnTo>
                    <a:lnTo>
                      <a:pt x="3552" y="3720"/>
                    </a:lnTo>
                    <a:lnTo>
                      <a:pt x="3573" y="3686"/>
                    </a:lnTo>
                    <a:lnTo>
                      <a:pt x="3596" y="3654"/>
                    </a:lnTo>
                    <a:lnTo>
                      <a:pt x="3621" y="3622"/>
                    </a:lnTo>
                    <a:lnTo>
                      <a:pt x="3647" y="3592"/>
                    </a:lnTo>
                    <a:lnTo>
                      <a:pt x="3674" y="3563"/>
                    </a:lnTo>
                    <a:lnTo>
                      <a:pt x="3703" y="3535"/>
                    </a:lnTo>
                    <a:lnTo>
                      <a:pt x="3733" y="3510"/>
                    </a:lnTo>
                    <a:lnTo>
                      <a:pt x="3765" y="3485"/>
                    </a:lnTo>
                    <a:lnTo>
                      <a:pt x="3797" y="3462"/>
                    </a:lnTo>
                    <a:lnTo>
                      <a:pt x="3831" y="3440"/>
                    </a:lnTo>
                    <a:lnTo>
                      <a:pt x="3865" y="3421"/>
                    </a:lnTo>
                    <a:lnTo>
                      <a:pt x="3902" y="3402"/>
                    </a:lnTo>
                    <a:lnTo>
                      <a:pt x="3938" y="3385"/>
                    </a:lnTo>
                    <a:lnTo>
                      <a:pt x="3976" y="3370"/>
                    </a:lnTo>
                    <a:lnTo>
                      <a:pt x="4015" y="3357"/>
                    </a:lnTo>
                    <a:lnTo>
                      <a:pt x="4054" y="3345"/>
                    </a:lnTo>
                    <a:lnTo>
                      <a:pt x="4094" y="3336"/>
                    </a:lnTo>
                    <a:lnTo>
                      <a:pt x="4134" y="3329"/>
                    </a:lnTo>
                    <a:lnTo>
                      <a:pt x="4176" y="3324"/>
                    </a:lnTo>
                    <a:lnTo>
                      <a:pt x="4219" y="3320"/>
                    </a:lnTo>
                    <a:lnTo>
                      <a:pt x="4261" y="3319"/>
                    </a:lnTo>
                    <a:close/>
                    <a:moveTo>
                      <a:pt x="3942" y="14186"/>
                    </a:moveTo>
                    <a:lnTo>
                      <a:pt x="4938" y="14186"/>
                    </a:lnTo>
                    <a:lnTo>
                      <a:pt x="4938" y="15960"/>
                    </a:lnTo>
                    <a:lnTo>
                      <a:pt x="3942" y="15960"/>
                    </a:lnTo>
                    <a:lnTo>
                      <a:pt x="3942" y="14186"/>
                    </a:lnTo>
                    <a:close/>
                    <a:moveTo>
                      <a:pt x="5745" y="14186"/>
                    </a:moveTo>
                    <a:lnTo>
                      <a:pt x="6741" y="14186"/>
                    </a:lnTo>
                    <a:lnTo>
                      <a:pt x="6741" y="15960"/>
                    </a:lnTo>
                    <a:lnTo>
                      <a:pt x="5745" y="15960"/>
                    </a:lnTo>
                    <a:lnTo>
                      <a:pt x="5745" y="14186"/>
                    </a:lnTo>
                    <a:close/>
                    <a:moveTo>
                      <a:pt x="7548" y="14186"/>
                    </a:moveTo>
                    <a:lnTo>
                      <a:pt x="8544" y="14186"/>
                    </a:lnTo>
                    <a:lnTo>
                      <a:pt x="8544" y="15960"/>
                    </a:lnTo>
                    <a:lnTo>
                      <a:pt x="7548" y="15960"/>
                    </a:lnTo>
                    <a:lnTo>
                      <a:pt x="7548" y="14186"/>
                    </a:lnTo>
                    <a:close/>
                    <a:moveTo>
                      <a:pt x="9351" y="14186"/>
                    </a:moveTo>
                    <a:lnTo>
                      <a:pt x="10346" y="14186"/>
                    </a:lnTo>
                    <a:lnTo>
                      <a:pt x="10346" y="15960"/>
                    </a:lnTo>
                    <a:lnTo>
                      <a:pt x="9351" y="15960"/>
                    </a:lnTo>
                    <a:lnTo>
                      <a:pt x="9351" y="14186"/>
                    </a:lnTo>
                    <a:close/>
                    <a:moveTo>
                      <a:pt x="11153" y="14186"/>
                    </a:moveTo>
                    <a:lnTo>
                      <a:pt x="12149" y="14186"/>
                    </a:lnTo>
                    <a:lnTo>
                      <a:pt x="12149" y="15960"/>
                    </a:lnTo>
                    <a:lnTo>
                      <a:pt x="11153" y="15960"/>
                    </a:lnTo>
                    <a:lnTo>
                      <a:pt x="11153" y="14186"/>
                    </a:lnTo>
                    <a:close/>
                    <a:moveTo>
                      <a:pt x="1775" y="3857"/>
                    </a:moveTo>
                    <a:lnTo>
                      <a:pt x="1775" y="4852"/>
                    </a:lnTo>
                    <a:lnTo>
                      <a:pt x="0" y="4852"/>
                    </a:lnTo>
                    <a:lnTo>
                      <a:pt x="0" y="3857"/>
                    </a:lnTo>
                    <a:lnTo>
                      <a:pt x="1775" y="3857"/>
                    </a:lnTo>
                    <a:close/>
                    <a:moveTo>
                      <a:pt x="1775" y="5659"/>
                    </a:moveTo>
                    <a:lnTo>
                      <a:pt x="1775" y="6653"/>
                    </a:lnTo>
                    <a:lnTo>
                      <a:pt x="0" y="6653"/>
                    </a:lnTo>
                    <a:lnTo>
                      <a:pt x="0" y="5659"/>
                    </a:lnTo>
                    <a:lnTo>
                      <a:pt x="1775" y="5659"/>
                    </a:lnTo>
                    <a:close/>
                    <a:moveTo>
                      <a:pt x="1775" y="7460"/>
                    </a:moveTo>
                    <a:lnTo>
                      <a:pt x="1775" y="8455"/>
                    </a:lnTo>
                    <a:lnTo>
                      <a:pt x="0" y="8455"/>
                    </a:lnTo>
                    <a:lnTo>
                      <a:pt x="0" y="7460"/>
                    </a:lnTo>
                    <a:lnTo>
                      <a:pt x="1775" y="7460"/>
                    </a:lnTo>
                    <a:close/>
                    <a:moveTo>
                      <a:pt x="1775" y="9262"/>
                    </a:moveTo>
                    <a:lnTo>
                      <a:pt x="1775" y="10256"/>
                    </a:lnTo>
                    <a:lnTo>
                      <a:pt x="0" y="10256"/>
                    </a:lnTo>
                    <a:lnTo>
                      <a:pt x="0" y="9262"/>
                    </a:lnTo>
                    <a:lnTo>
                      <a:pt x="1775" y="9262"/>
                    </a:lnTo>
                    <a:close/>
                    <a:moveTo>
                      <a:pt x="1775" y="11063"/>
                    </a:moveTo>
                    <a:lnTo>
                      <a:pt x="1775" y="12059"/>
                    </a:lnTo>
                    <a:lnTo>
                      <a:pt x="0" y="12059"/>
                    </a:lnTo>
                    <a:lnTo>
                      <a:pt x="0" y="11063"/>
                    </a:lnTo>
                    <a:lnTo>
                      <a:pt x="1775" y="11063"/>
                    </a:lnTo>
                    <a:close/>
                    <a:moveTo>
                      <a:pt x="16245" y="3857"/>
                    </a:moveTo>
                    <a:lnTo>
                      <a:pt x="16245" y="4852"/>
                    </a:lnTo>
                    <a:lnTo>
                      <a:pt x="14470" y="4852"/>
                    </a:lnTo>
                    <a:lnTo>
                      <a:pt x="14470" y="3857"/>
                    </a:lnTo>
                    <a:lnTo>
                      <a:pt x="16245" y="3857"/>
                    </a:lnTo>
                    <a:close/>
                    <a:moveTo>
                      <a:pt x="16245" y="5659"/>
                    </a:moveTo>
                    <a:lnTo>
                      <a:pt x="16245" y="6653"/>
                    </a:lnTo>
                    <a:lnTo>
                      <a:pt x="14470" y="6653"/>
                    </a:lnTo>
                    <a:lnTo>
                      <a:pt x="14470" y="5659"/>
                    </a:lnTo>
                    <a:lnTo>
                      <a:pt x="16245" y="5659"/>
                    </a:lnTo>
                    <a:close/>
                    <a:moveTo>
                      <a:pt x="16245" y="7460"/>
                    </a:moveTo>
                    <a:lnTo>
                      <a:pt x="16245" y="8455"/>
                    </a:lnTo>
                    <a:lnTo>
                      <a:pt x="14470" y="8455"/>
                    </a:lnTo>
                    <a:lnTo>
                      <a:pt x="14470" y="7460"/>
                    </a:lnTo>
                    <a:lnTo>
                      <a:pt x="16245" y="7460"/>
                    </a:lnTo>
                    <a:close/>
                    <a:moveTo>
                      <a:pt x="16245" y="9262"/>
                    </a:moveTo>
                    <a:lnTo>
                      <a:pt x="16245" y="10256"/>
                    </a:lnTo>
                    <a:lnTo>
                      <a:pt x="14470" y="10256"/>
                    </a:lnTo>
                    <a:lnTo>
                      <a:pt x="14470" y="9262"/>
                    </a:lnTo>
                    <a:lnTo>
                      <a:pt x="16245" y="9262"/>
                    </a:lnTo>
                    <a:close/>
                    <a:moveTo>
                      <a:pt x="16245" y="11063"/>
                    </a:moveTo>
                    <a:lnTo>
                      <a:pt x="16245" y="12059"/>
                    </a:lnTo>
                    <a:lnTo>
                      <a:pt x="14470" y="12059"/>
                    </a:lnTo>
                    <a:lnTo>
                      <a:pt x="14470" y="11063"/>
                    </a:lnTo>
                    <a:lnTo>
                      <a:pt x="16245" y="11063"/>
                    </a:lnTo>
                    <a:close/>
                    <a:moveTo>
                      <a:pt x="3942" y="0"/>
                    </a:moveTo>
                    <a:lnTo>
                      <a:pt x="4938" y="0"/>
                    </a:lnTo>
                    <a:lnTo>
                      <a:pt x="4938" y="1774"/>
                    </a:lnTo>
                    <a:lnTo>
                      <a:pt x="3942" y="1774"/>
                    </a:lnTo>
                    <a:lnTo>
                      <a:pt x="3942" y="0"/>
                    </a:lnTo>
                    <a:close/>
                    <a:moveTo>
                      <a:pt x="5745" y="0"/>
                    </a:moveTo>
                    <a:lnTo>
                      <a:pt x="6741" y="0"/>
                    </a:lnTo>
                    <a:lnTo>
                      <a:pt x="6741" y="1774"/>
                    </a:lnTo>
                    <a:lnTo>
                      <a:pt x="5745" y="1774"/>
                    </a:lnTo>
                    <a:lnTo>
                      <a:pt x="5745" y="0"/>
                    </a:lnTo>
                    <a:close/>
                    <a:moveTo>
                      <a:pt x="7548" y="0"/>
                    </a:moveTo>
                    <a:lnTo>
                      <a:pt x="8544" y="0"/>
                    </a:lnTo>
                    <a:lnTo>
                      <a:pt x="8544" y="1774"/>
                    </a:lnTo>
                    <a:lnTo>
                      <a:pt x="7548" y="1774"/>
                    </a:lnTo>
                    <a:lnTo>
                      <a:pt x="7548" y="0"/>
                    </a:lnTo>
                    <a:close/>
                    <a:moveTo>
                      <a:pt x="9351" y="0"/>
                    </a:moveTo>
                    <a:lnTo>
                      <a:pt x="10346" y="0"/>
                    </a:lnTo>
                    <a:lnTo>
                      <a:pt x="10346" y="1774"/>
                    </a:lnTo>
                    <a:lnTo>
                      <a:pt x="9351" y="1774"/>
                    </a:lnTo>
                    <a:lnTo>
                      <a:pt x="935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>
                  <a:cs typeface="Arial" pitchFamily="34" charset="0"/>
                </a:endParaRPr>
              </a:p>
            </p:txBody>
          </p:sp>
        </p:grpSp>
        <p:sp>
          <p:nvSpPr>
            <p:cNvPr id="34" name="Freeform 69"/>
            <p:cNvSpPr>
              <a:spLocks noEditPoints="1"/>
            </p:cNvSpPr>
            <p:nvPr/>
          </p:nvSpPr>
          <p:spPr bwMode="auto">
            <a:xfrm>
              <a:off x="4090188" y="4527496"/>
              <a:ext cx="319256" cy="189980"/>
            </a:xfrm>
            <a:custGeom>
              <a:avLst/>
              <a:gdLst/>
              <a:ahLst/>
              <a:cxnLst>
                <a:cxn ang="0">
                  <a:pos x="14373" y="10762"/>
                </a:cxn>
                <a:cxn ang="0">
                  <a:pos x="13787" y="11153"/>
                </a:cxn>
                <a:cxn ang="0">
                  <a:pos x="12125" y="10957"/>
                </a:cxn>
                <a:cxn ang="0">
                  <a:pos x="12027" y="9392"/>
                </a:cxn>
                <a:cxn ang="0">
                  <a:pos x="3911" y="10762"/>
                </a:cxn>
                <a:cxn ang="0">
                  <a:pos x="3324" y="11153"/>
                </a:cxn>
                <a:cxn ang="0">
                  <a:pos x="1663" y="10957"/>
                </a:cxn>
                <a:cxn ang="0">
                  <a:pos x="1565" y="9392"/>
                </a:cxn>
                <a:cxn ang="0">
                  <a:pos x="978" y="7142"/>
                </a:cxn>
                <a:cxn ang="0">
                  <a:pos x="2151" y="3522"/>
                </a:cxn>
                <a:cxn ang="0">
                  <a:pos x="98" y="3032"/>
                </a:cxn>
                <a:cxn ang="0">
                  <a:pos x="98" y="1859"/>
                </a:cxn>
                <a:cxn ang="0">
                  <a:pos x="2054" y="1859"/>
                </a:cxn>
                <a:cxn ang="0">
                  <a:pos x="2346" y="3032"/>
                </a:cxn>
                <a:cxn ang="0">
                  <a:pos x="3423" y="196"/>
                </a:cxn>
                <a:cxn ang="0">
                  <a:pos x="7138" y="0"/>
                </a:cxn>
                <a:cxn ang="0">
                  <a:pos x="12125" y="0"/>
                </a:cxn>
                <a:cxn ang="0">
                  <a:pos x="13005" y="782"/>
                </a:cxn>
                <a:cxn ang="0">
                  <a:pos x="13787" y="2055"/>
                </a:cxn>
                <a:cxn ang="0">
                  <a:pos x="15645" y="1761"/>
                </a:cxn>
                <a:cxn ang="0">
                  <a:pos x="16036" y="2837"/>
                </a:cxn>
                <a:cxn ang="0">
                  <a:pos x="14373" y="3131"/>
                </a:cxn>
                <a:cxn ang="0">
                  <a:pos x="14765" y="5478"/>
                </a:cxn>
                <a:cxn ang="0">
                  <a:pos x="14862" y="8316"/>
                </a:cxn>
                <a:cxn ang="0">
                  <a:pos x="8800" y="685"/>
                </a:cxn>
                <a:cxn ang="0">
                  <a:pos x="4204" y="685"/>
                </a:cxn>
                <a:cxn ang="0">
                  <a:pos x="3520" y="979"/>
                </a:cxn>
                <a:cxn ang="0">
                  <a:pos x="3520" y="3032"/>
                </a:cxn>
                <a:cxn ang="0">
                  <a:pos x="12222" y="782"/>
                </a:cxn>
                <a:cxn ang="0">
                  <a:pos x="8800" y="685"/>
                </a:cxn>
                <a:cxn ang="0">
                  <a:pos x="1955" y="5675"/>
                </a:cxn>
                <a:cxn ang="0">
                  <a:pos x="1663" y="6946"/>
                </a:cxn>
                <a:cxn ang="0">
                  <a:pos x="2738" y="7631"/>
                </a:cxn>
                <a:cxn ang="0">
                  <a:pos x="3814" y="6946"/>
                </a:cxn>
                <a:cxn ang="0">
                  <a:pos x="3520" y="5675"/>
                </a:cxn>
                <a:cxn ang="0">
                  <a:pos x="12907" y="5381"/>
                </a:cxn>
                <a:cxn ang="0">
                  <a:pos x="11832" y="6066"/>
                </a:cxn>
                <a:cxn ang="0">
                  <a:pos x="12125" y="7337"/>
                </a:cxn>
                <a:cxn ang="0">
                  <a:pos x="13396" y="7533"/>
                </a:cxn>
                <a:cxn ang="0">
                  <a:pos x="14081" y="6555"/>
                </a:cxn>
                <a:cxn ang="0">
                  <a:pos x="13396" y="5478"/>
                </a:cxn>
                <a:cxn ang="0">
                  <a:pos x="5084" y="5675"/>
                </a:cxn>
                <a:cxn ang="0">
                  <a:pos x="4791" y="6066"/>
                </a:cxn>
                <a:cxn ang="0">
                  <a:pos x="4987" y="7240"/>
                </a:cxn>
                <a:cxn ang="0">
                  <a:pos x="10462" y="7436"/>
                </a:cxn>
                <a:cxn ang="0">
                  <a:pos x="10853" y="7142"/>
                </a:cxn>
                <a:cxn ang="0">
                  <a:pos x="10853" y="5870"/>
                </a:cxn>
                <a:cxn ang="0">
                  <a:pos x="10462" y="5577"/>
                </a:cxn>
              </a:cxnLst>
              <a:rect l="0" t="0" r="r" b="b"/>
              <a:pathLst>
                <a:path w="16036" h="11153">
                  <a:moveTo>
                    <a:pt x="14373" y="9392"/>
                  </a:moveTo>
                  <a:lnTo>
                    <a:pt x="14373" y="10566"/>
                  </a:lnTo>
                  <a:lnTo>
                    <a:pt x="14373" y="10762"/>
                  </a:lnTo>
                  <a:lnTo>
                    <a:pt x="14178" y="10957"/>
                  </a:lnTo>
                  <a:lnTo>
                    <a:pt x="13982" y="11153"/>
                  </a:lnTo>
                  <a:lnTo>
                    <a:pt x="13787" y="11153"/>
                  </a:lnTo>
                  <a:lnTo>
                    <a:pt x="12613" y="11153"/>
                  </a:lnTo>
                  <a:lnTo>
                    <a:pt x="12321" y="11153"/>
                  </a:lnTo>
                  <a:lnTo>
                    <a:pt x="12125" y="10957"/>
                  </a:lnTo>
                  <a:lnTo>
                    <a:pt x="12027" y="10762"/>
                  </a:lnTo>
                  <a:lnTo>
                    <a:pt x="12027" y="10566"/>
                  </a:lnTo>
                  <a:lnTo>
                    <a:pt x="12027" y="9392"/>
                  </a:lnTo>
                  <a:lnTo>
                    <a:pt x="3911" y="9392"/>
                  </a:lnTo>
                  <a:lnTo>
                    <a:pt x="3911" y="10566"/>
                  </a:lnTo>
                  <a:lnTo>
                    <a:pt x="3911" y="10762"/>
                  </a:lnTo>
                  <a:lnTo>
                    <a:pt x="3715" y="10957"/>
                  </a:lnTo>
                  <a:lnTo>
                    <a:pt x="3618" y="11153"/>
                  </a:lnTo>
                  <a:lnTo>
                    <a:pt x="3324" y="11153"/>
                  </a:lnTo>
                  <a:lnTo>
                    <a:pt x="2151" y="11153"/>
                  </a:lnTo>
                  <a:lnTo>
                    <a:pt x="1858" y="11153"/>
                  </a:lnTo>
                  <a:lnTo>
                    <a:pt x="1663" y="10957"/>
                  </a:lnTo>
                  <a:lnTo>
                    <a:pt x="1565" y="10762"/>
                  </a:lnTo>
                  <a:lnTo>
                    <a:pt x="1565" y="10566"/>
                  </a:lnTo>
                  <a:lnTo>
                    <a:pt x="1565" y="9392"/>
                  </a:lnTo>
                  <a:lnTo>
                    <a:pt x="1271" y="9392"/>
                  </a:lnTo>
                  <a:lnTo>
                    <a:pt x="1075" y="8316"/>
                  </a:lnTo>
                  <a:lnTo>
                    <a:pt x="978" y="7142"/>
                  </a:lnTo>
                  <a:lnTo>
                    <a:pt x="978" y="6066"/>
                  </a:lnTo>
                  <a:lnTo>
                    <a:pt x="1271" y="4892"/>
                  </a:lnTo>
                  <a:lnTo>
                    <a:pt x="2151" y="3522"/>
                  </a:lnTo>
                  <a:lnTo>
                    <a:pt x="1663" y="3131"/>
                  </a:lnTo>
                  <a:lnTo>
                    <a:pt x="294" y="3131"/>
                  </a:lnTo>
                  <a:lnTo>
                    <a:pt x="98" y="3032"/>
                  </a:lnTo>
                  <a:lnTo>
                    <a:pt x="0" y="2837"/>
                  </a:lnTo>
                  <a:lnTo>
                    <a:pt x="0" y="2055"/>
                  </a:lnTo>
                  <a:lnTo>
                    <a:pt x="98" y="1859"/>
                  </a:lnTo>
                  <a:lnTo>
                    <a:pt x="294" y="1761"/>
                  </a:lnTo>
                  <a:lnTo>
                    <a:pt x="1858" y="1761"/>
                  </a:lnTo>
                  <a:lnTo>
                    <a:pt x="2054" y="1859"/>
                  </a:lnTo>
                  <a:lnTo>
                    <a:pt x="2151" y="2055"/>
                  </a:lnTo>
                  <a:lnTo>
                    <a:pt x="2151" y="2740"/>
                  </a:lnTo>
                  <a:lnTo>
                    <a:pt x="2346" y="3032"/>
                  </a:lnTo>
                  <a:lnTo>
                    <a:pt x="2934" y="782"/>
                  </a:lnTo>
                  <a:lnTo>
                    <a:pt x="3129" y="391"/>
                  </a:lnTo>
                  <a:lnTo>
                    <a:pt x="3423" y="196"/>
                  </a:lnTo>
                  <a:lnTo>
                    <a:pt x="3814" y="0"/>
                  </a:lnTo>
                  <a:lnTo>
                    <a:pt x="4204" y="0"/>
                  </a:lnTo>
                  <a:lnTo>
                    <a:pt x="7138" y="0"/>
                  </a:lnTo>
                  <a:lnTo>
                    <a:pt x="8800" y="0"/>
                  </a:lnTo>
                  <a:lnTo>
                    <a:pt x="11733" y="0"/>
                  </a:lnTo>
                  <a:lnTo>
                    <a:pt x="12125" y="0"/>
                  </a:lnTo>
                  <a:lnTo>
                    <a:pt x="12516" y="196"/>
                  </a:lnTo>
                  <a:lnTo>
                    <a:pt x="12809" y="391"/>
                  </a:lnTo>
                  <a:lnTo>
                    <a:pt x="13005" y="782"/>
                  </a:lnTo>
                  <a:lnTo>
                    <a:pt x="13592" y="3032"/>
                  </a:lnTo>
                  <a:lnTo>
                    <a:pt x="13787" y="2740"/>
                  </a:lnTo>
                  <a:lnTo>
                    <a:pt x="13787" y="2055"/>
                  </a:lnTo>
                  <a:lnTo>
                    <a:pt x="13885" y="1859"/>
                  </a:lnTo>
                  <a:lnTo>
                    <a:pt x="14081" y="1761"/>
                  </a:lnTo>
                  <a:lnTo>
                    <a:pt x="15645" y="1761"/>
                  </a:lnTo>
                  <a:lnTo>
                    <a:pt x="15938" y="1859"/>
                  </a:lnTo>
                  <a:lnTo>
                    <a:pt x="16036" y="2055"/>
                  </a:lnTo>
                  <a:lnTo>
                    <a:pt x="16036" y="2837"/>
                  </a:lnTo>
                  <a:lnTo>
                    <a:pt x="15938" y="3032"/>
                  </a:lnTo>
                  <a:lnTo>
                    <a:pt x="15645" y="3131"/>
                  </a:lnTo>
                  <a:lnTo>
                    <a:pt x="14373" y="3131"/>
                  </a:lnTo>
                  <a:lnTo>
                    <a:pt x="13787" y="3522"/>
                  </a:lnTo>
                  <a:lnTo>
                    <a:pt x="14667" y="4892"/>
                  </a:lnTo>
                  <a:lnTo>
                    <a:pt x="14765" y="5478"/>
                  </a:lnTo>
                  <a:lnTo>
                    <a:pt x="14961" y="6066"/>
                  </a:lnTo>
                  <a:lnTo>
                    <a:pt x="15058" y="7142"/>
                  </a:lnTo>
                  <a:lnTo>
                    <a:pt x="14862" y="8316"/>
                  </a:lnTo>
                  <a:lnTo>
                    <a:pt x="14667" y="9392"/>
                  </a:lnTo>
                  <a:lnTo>
                    <a:pt x="14373" y="9392"/>
                  </a:lnTo>
                  <a:close/>
                  <a:moveTo>
                    <a:pt x="8800" y="685"/>
                  </a:moveTo>
                  <a:lnTo>
                    <a:pt x="8018" y="685"/>
                  </a:lnTo>
                  <a:lnTo>
                    <a:pt x="7138" y="685"/>
                  </a:lnTo>
                  <a:lnTo>
                    <a:pt x="4204" y="685"/>
                  </a:lnTo>
                  <a:lnTo>
                    <a:pt x="3911" y="685"/>
                  </a:lnTo>
                  <a:lnTo>
                    <a:pt x="3715" y="782"/>
                  </a:lnTo>
                  <a:lnTo>
                    <a:pt x="3520" y="979"/>
                  </a:lnTo>
                  <a:lnTo>
                    <a:pt x="3129" y="2837"/>
                  </a:lnTo>
                  <a:lnTo>
                    <a:pt x="3031" y="3032"/>
                  </a:lnTo>
                  <a:lnTo>
                    <a:pt x="3520" y="3032"/>
                  </a:lnTo>
                  <a:lnTo>
                    <a:pt x="12907" y="3032"/>
                  </a:lnTo>
                  <a:lnTo>
                    <a:pt x="12418" y="979"/>
                  </a:lnTo>
                  <a:lnTo>
                    <a:pt x="12222" y="782"/>
                  </a:lnTo>
                  <a:lnTo>
                    <a:pt x="12027" y="685"/>
                  </a:lnTo>
                  <a:lnTo>
                    <a:pt x="11733" y="685"/>
                  </a:lnTo>
                  <a:lnTo>
                    <a:pt x="8800" y="685"/>
                  </a:lnTo>
                  <a:close/>
                  <a:moveTo>
                    <a:pt x="2738" y="5381"/>
                  </a:moveTo>
                  <a:lnTo>
                    <a:pt x="2346" y="5478"/>
                  </a:lnTo>
                  <a:lnTo>
                    <a:pt x="1955" y="5675"/>
                  </a:lnTo>
                  <a:lnTo>
                    <a:pt x="1663" y="6066"/>
                  </a:lnTo>
                  <a:lnTo>
                    <a:pt x="1565" y="6555"/>
                  </a:lnTo>
                  <a:lnTo>
                    <a:pt x="1663" y="6946"/>
                  </a:lnTo>
                  <a:lnTo>
                    <a:pt x="1955" y="7337"/>
                  </a:lnTo>
                  <a:lnTo>
                    <a:pt x="2346" y="7533"/>
                  </a:lnTo>
                  <a:lnTo>
                    <a:pt x="2738" y="7631"/>
                  </a:lnTo>
                  <a:lnTo>
                    <a:pt x="3226" y="7533"/>
                  </a:lnTo>
                  <a:lnTo>
                    <a:pt x="3520" y="7337"/>
                  </a:lnTo>
                  <a:lnTo>
                    <a:pt x="3814" y="6946"/>
                  </a:lnTo>
                  <a:lnTo>
                    <a:pt x="3911" y="6555"/>
                  </a:lnTo>
                  <a:lnTo>
                    <a:pt x="3814" y="6066"/>
                  </a:lnTo>
                  <a:lnTo>
                    <a:pt x="3520" y="5675"/>
                  </a:lnTo>
                  <a:lnTo>
                    <a:pt x="3226" y="5478"/>
                  </a:lnTo>
                  <a:lnTo>
                    <a:pt x="2738" y="5381"/>
                  </a:lnTo>
                  <a:close/>
                  <a:moveTo>
                    <a:pt x="12907" y="5381"/>
                  </a:moveTo>
                  <a:lnTo>
                    <a:pt x="12516" y="5478"/>
                  </a:lnTo>
                  <a:lnTo>
                    <a:pt x="12125" y="5675"/>
                  </a:lnTo>
                  <a:lnTo>
                    <a:pt x="11832" y="6066"/>
                  </a:lnTo>
                  <a:lnTo>
                    <a:pt x="11733" y="6555"/>
                  </a:lnTo>
                  <a:lnTo>
                    <a:pt x="11832" y="6946"/>
                  </a:lnTo>
                  <a:lnTo>
                    <a:pt x="12125" y="7337"/>
                  </a:lnTo>
                  <a:lnTo>
                    <a:pt x="12516" y="7533"/>
                  </a:lnTo>
                  <a:lnTo>
                    <a:pt x="12907" y="7631"/>
                  </a:lnTo>
                  <a:lnTo>
                    <a:pt x="13396" y="7533"/>
                  </a:lnTo>
                  <a:lnTo>
                    <a:pt x="13690" y="7337"/>
                  </a:lnTo>
                  <a:lnTo>
                    <a:pt x="13982" y="6946"/>
                  </a:lnTo>
                  <a:lnTo>
                    <a:pt x="14081" y="6555"/>
                  </a:lnTo>
                  <a:lnTo>
                    <a:pt x="13982" y="6066"/>
                  </a:lnTo>
                  <a:lnTo>
                    <a:pt x="13690" y="5675"/>
                  </a:lnTo>
                  <a:lnTo>
                    <a:pt x="13396" y="5478"/>
                  </a:lnTo>
                  <a:lnTo>
                    <a:pt x="12907" y="5381"/>
                  </a:lnTo>
                  <a:close/>
                  <a:moveTo>
                    <a:pt x="5280" y="5577"/>
                  </a:moveTo>
                  <a:lnTo>
                    <a:pt x="5084" y="5675"/>
                  </a:lnTo>
                  <a:lnTo>
                    <a:pt x="4987" y="5772"/>
                  </a:lnTo>
                  <a:lnTo>
                    <a:pt x="4889" y="5870"/>
                  </a:lnTo>
                  <a:lnTo>
                    <a:pt x="4791" y="6066"/>
                  </a:lnTo>
                  <a:lnTo>
                    <a:pt x="4791" y="6946"/>
                  </a:lnTo>
                  <a:lnTo>
                    <a:pt x="4889" y="7142"/>
                  </a:lnTo>
                  <a:lnTo>
                    <a:pt x="4987" y="7240"/>
                  </a:lnTo>
                  <a:lnTo>
                    <a:pt x="5084" y="7337"/>
                  </a:lnTo>
                  <a:lnTo>
                    <a:pt x="5280" y="7436"/>
                  </a:lnTo>
                  <a:lnTo>
                    <a:pt x="10462" y="7436"/>
                  </a:lnTo>
                  <a:lnTo>
                    <a:pt x="10658" y="7337"/>
                  </a:lnTo>
                  <a:lnTo>
                    <a:pt x="10756" y="7240"/>
                  </a:lnTo>
                  <a:lnTo>
                    <a:pt x="10853" y="7142"/>
                  </a:lnTo>
                  <a:lnTo>
                    <a:pt x="10952" y="6946"/>
                  </a:lnTo>
                  <a:lnTo>
                    <a:pt x="10952" y="6066"/>
                  </a:lnTo>
                  <a:lnTo>
                    <a:pt x="10853" y="5870"/>
                  </a:lnTo>
                  <a:lnTo>
                    <a:pt x="10756" y="5772"/>
                  </a:lnTo>
                  <a:lnTo>
                    <a:pt x="10658" y="5675"/>
                  </a:lnTo>
                  <a:lnTo>
                    <a:pt x="10462" y="5577"/>
                  </a:lnTo>
                  <a:lnTo>
                    <a:pt x="5280" y="5577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40" name="圆角矩形 101"/>
            <p:cNvSpPr/>
            <p:nvPr/>
          </p:nvSpPr>
          <p:spPr>
            <a:xfrm>
              <a:off x="4425784" y="3792755"/>
              <a:ext cx="3397740" cy="455862"/>
            </a:xfrm>
            <a:prstGeom prst="roundRect">
              <a:avLst>
                <a:gd name="adj" fmla="val 7843"/>
              </a:avLst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76200" dist="254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spPr>
          <p:txBody>
            <a:bodyPr lIns="162607" tIns="0" rIns="162607" bIns="0" anchor="ctr" anchorCtr="0"/>
            <a:lstStyle/>
            <a:p>
              <a:pPr algn="ctr">
                <a:lnSpc>
                  <a:spcPct val="120000"/>
                </a:lnSpc>
                <a:buClr>
                  <a:schemeClr val="bg1"/>
                </a:buClr>
                <a:buSzPct val="100000"/>
                <a:defRPr/>
              </a:pPr>
              <a:r>
                <a:rPr kumimoji="1" lang="en-US" altLang="zh-CN" sz="1600" b="1" kern="0" dirty="0" smtClean="0">
                  <a:cs typeface="Arial" pitchFamily="34" charset="0"/>
                </a:rPr>
                <a:t>Huawei LiteOS </a:t>
              </a:r>
              <a:r>
                <a:rPr kumimoji="1" lang="zh-CN" altLang="en-US" sz="1600" b="1" kern="0" dirty="0" smtClean="0">
                  <a:cs typeface="Arial" pitchFamily="34" charset="0"/>
                </a:rPr>
                <a:t>操作系统</a:t>
              </a:r>
              <a:r>
                <a:rPr kumimoji="1" lang="en-US" altLang="zh-CN" sz="1600" b="1" kern="0" dirty="0" smtClean="0">
                  <a:cs typeface="Arial" pitchFamily="34" charset="0"/>
                </a:rPr>
                <a:t> / </a:t>
              </a:r>
              <a:r>
                <a:rPr kumimoji="1" lang="zh-CN" altLang="en-US" sz="1600" b="1" kern="0" dirty="0" smtClean="0">
                  <a:cs typeface="Arial" pitchFamily="34" charset="0"/>
                </a:rPr>
                <a:t>模块</a:t>
              </a:r>
            </a:p>
          </p:txBody>
        </p:sp>
        <p:cxnSp>
          <p:nvCxnSpPr>
            <p:cNvPr id="41" name="直接连接符 112"/>
            <p:cNvCxnSpPr/>
            <p:nvPr/>
          </p:nvCxnSpPr>
          <p:spPr>
            <a:xfrm>
              <a:off x="3396420" y="4201312"/>
              <a:ext cx="5285127" cy="7272"/>
            </a:xfrm>
            <a:prstGeom prst="line">
              <a:avLst/>
            </a:prstGeom>
            <a:ln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113"/>
            <p:cNvCxnSpPr/>
            <p:nvPr/>
          </p:nvCxnSpPr>
          <p:spPr>
            <a:xfrm>
              <a:off x="3409999" y="3893849"/>
              <a:ext cx="5271548" cy="21691"/>
            </a:xfrm>
            <a:prstGeom prst="line">
              <a:avLst/>
            </a:prstGeom>
            <a:ln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108"/>
            <p:cNvCxnSpPr/>
            <p:nvPr/>
          </p:nvCxnSpPr>
          <p:spPr>
            <a:xfrm>
              <a:off x="4220331" y="4211231"/>
              <a:ext cx="0" cy="140795"/>
            </a:xfrm>
            <a:prstGeom prst="line">
              <a:avLst/>
            </a:prstGeom>
            <a:ln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109"/>
            <p:cNvCxnSpPr/>
            <p:nvPr/>
          </p:nvCxnSpPr>
          <p:spPr>
            <a:xfrm>
              <a:off x="7707623" y="4220921"/>
              <a:ext cx="398" cy="140795"/>
            </a:xfrm>
            <a:prstGeom prst="line">
              <a:avLst/>
            </a:prstGeom>
            <a:ln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110"/>
            <p:cNvCxnSpPr/>
            <p:nvPr/>
          </p:nvCxnSpPr>
          <p:spPr>
            <a:xfrm>
              <a:off x="5306351" y="4211231"/>
              <a:ext cx="0" cy="140795"/>
            </a:xfrm>
            <a:prstGeom prst="line">
              <a:avLst/>
            </a:prstGeom>
            <a:ln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118"/>
            <p:cNvCxnSpPr/>
            <p:nvPr/>
          </p:nvCxnSpPr>
          <p:spPr>
            <a:xfrm>
              <a:off x="6646771" y="4220921"/>
              <a:ext cx="398" cy="140795"/>
            </a:xfrm>
            <a:prstGeom prst="line">
              <a:avLst/>
            </a:prstGeom>
            <a:ln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100"/>
            <p:cNvSpPr txBox="1"/>
            <p:nvPr/>
          </p:nvSpPr>
          <p:spPr>
            <a:xfrm>
              <a:off x="3368781" y="1337928"/>
              <a:ext cx="669539" cy="216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spcBef>
                  <a:spcPts val="801"/>
                </a:spcBef>
                <a:defRPr/>
              </a:pPr>
              <a:r>
                <a:rPr lang="zh-CN" altLang="en-US" sz="1500" kern="0" dirty="0" smtClean="0">
                  <a:cs typeface="Arial" pitchFamily="34" charset="0"/>
                </a:rPr>
                <a:t>智慧家庭</a:t>
              </a:r>
              <a:endParaRPr lang="zh-CN" altLang="en-US" sz="1500" kern="0" dirty="0">
                <a:cs typeface="Arial" pitchFamily="34" charset="0"/>
              </a:endParaRPr>
            </a:p>
          </p:txBody>
        </p:sp>
        <p:sp>
          <p:nvSpPr>
            <p:cNvPr id="48" name="文本框 100"/>
            <p:cNvSpPr txBox="1"/>
            <p:nvPr/>
          </p:nvSpPr>
          <p:spPr>
            <a:xfrm>
              <a:off x="4841413" y="1337928"/>
              <a:ext cx="669539" cy="216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spcBef>
                  <a:spcPts val="801"/>
                </a:spcBef>
                <a:defRPr/>
              </a:pPr>
              <a:r>
                <a:rPr lang="zh-CN" altLang="en-US" sz="1500" kern="0" dirty="0" smtClean="0">
                  <a:cs typeface="Arial" pitchFamily="34" charset="0"/>
                </a:rPr>
                <a:t>交通运输</a:t>
              </a:r>
              <a:endParaRPr lang="zh-CN" altLang="en-US" sz="1500" kern="0" dirty="0">
                <a:cs typeface="Arial" pitchFamily="34" charset="0"/>
              </a:endParaRPr>
            </a:p>
          </p:txBody>
        </p:sp>
        <p:sp>
          <p:nvSpPr>
            <p:cNvPr id="49" name="文本框 100"/>
            <p:cNvSpPr txBox="1"/>
            <p:nvPr/>
          </p:nvSpPr>
          <p:spPr>
            <a:xfrm>
              <a:off x="6532402" y="1337928"/>
              <a:ext cx="669539" cy="216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spcBef>
                  <a:spcPts val="801"/>
                </a:spcBef>
                <a:defRPr/>
              </a:pPr>
              <a:r>
                <a:rPr lang="zh-CN" altLang="en-US" sz="1500" kern="0" dirty="0" smtClean="0">
                  <a:cs typeface="Arial" pitchFamily="34" charset="0"/>
                </a:rPr>
                <a:t>智能停车</a:t>
              </a:r>
              <a:endParaRPr lang="zh-CN" altLang="en-US" sz="1500" kern="0" dirty="0">
                <a:cs typeface="Arial" pitchFamily="34" charset="0"/>
              </a:endParaRPr>
            </a:p>
          </p:txBody>
        </p:sp>
        <p:sp>
          <p:nvSpPr>
            <p:cNvPr id="50" name="文本框 100"/>
            <p:cNvSpPr txBox="1"/>
            <p:nvPr/>
          </p:nvSpPr>
          <p:spPr>
            <a:xfrm>
              <a:off x="7962057" y="1337928"/>
              <a:ext cx="669539" cy="216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spcBef>
                  <a:spcPts val="801"/>
                </a:spcBef>
                <a:defRPr/>
              </a:pPr>
              <a:r>
                <a:rPr lang="zh-CN" altLang="en-US" sz="1500" kern="0" dirty="0" smtClean="0">
                  <a:cs typeface="Arial" pitchFamily="34" charset="0"/>
                </a:rPr>
                <a:t>智能抄表</a:t>
              </a:r>
              <a:endParaRPr lang="zh-CN" altLang="en-US" sz="1500" kern="0" dirty="0">
                <a:cs typeface="Arial" pitchFamily="34" charset="0"/>
              </a:endParaRPr>
            </a:p>
          </p:txBody>
        </p:sp>
        <p:grpSp>
          <p:nvGrpSpPr>
            <p:cNvPr id="51" name="组合 141"/>
            <p:cNvGrpSpPr>
              <a:grpSpLocks noChangeAspect="1"/>
            </p:cNvGrpSpPr>
            <p:nvPr/>
          </p:nvGrpSpPr>
          <p:grpSpPr>
            <a:xfrm>
              <a:off x="3456018" y="1758480"/>
              <a:ext cx="5201408" cy="576000"/>
              <a:chOff x="2810750" y="1756611"/>
              <a:chExt cx="4601437" cy="556741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52" name="椭圆 142"/>
              <p:cNvSpPr/>
              <p:nvPr/>
            </p:nvSpPr>
            <p:spPr>
              <a:xfrm>
                <a:off x="2810750" y="1756611"/>
                <a:ext cx="559324" cy="556741"/>
              </a:xfrm>
              <a:prstGeom prst="ellipse">
                <a:avLst/>
              </a:prstGeom>
              <a:gradFill>
                <a:gsLst>
                  <a:gs pos="0">
                    <a:srgbClr val="000000">
                      <a:alpha val="1000"/>
                    </a:srgbClr>
                  </a:gs>
                  <a:gs pos="100000">
                    <a:srgbClr val="00B0F0"/>
                  </a:gs>
                </a:gsLst>
                <a:lin ang="7200000" scaled="0"/>
              </a:gradFill>
              <a:ln w="3175">
                <a:solidFill>
                  <a:srgbClr val="00B0F0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/>
              </a:p>
            </p:txBody>
          </p:sp>
          <p:sp>
            <p:nvSpPr>
              <p:cNvPr id="53" name="椭圆 143"/>
              <p:cNvSpPr/>
              <p:nvPr/>
            </p:nvSpPr>
            <p:spPr>
              <a:xfrm>
                <a:off x="4096212" y="1756611"/>
                <a:ext cx="559324" cy="556741"/>
              </a:xfrm>
              <a:prstGeom prst="ellipse">
                <a:avLst/>
              </a:prstGeom>
              <a:gradFill>
                <a:gsLst>
                  <a:gs pos="0">
                    <a:srgbClr val="000000">
                      <a:alpha val="1000"/>
                    </a:srgbClr>
                  </a:gs>
                  <a:gs pos="100000">
                    <a:srgbClr val="00B0F0"/>
                  </a:gs>
                </a:gsLst>
                <a:lin ang="7200000" scaled="0"/>
              </a:gradFill>
              <a:ln w="3175">
                <a:solidFill>
                  <a:srgbClr val="00B0F0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/>
              </a:p>
            </p:txBody>
          </p:sp>
          <p:sp>
            <p:nvSpPr>
              <p:cNvPr id="54" name="椭圆 145"/>
              <p:cNvSpPr/>
              <p:nvPr/>
            </p:nvSpPr>
            <p:spPr>
              <a:xfrm>
                <a:off x="5539979" y="1756611"/>
                <a:ext cx="559324" cy="556741"/>
              </a:xfrm>
              <a:prstGeom prst="ellipse">
                <a:avLst/>
              </a:prstGeom>
              <a:gradFill>
                <a:gsLst>
                  <a:gs pos="0">
                    <a:srgbClr val="000000">
                      <a:alpha val="1000"/>
                    </a:srgbClr>
                  </a:gs>
                  <a:gs pos="100000">
                    <a:srgbClr val="00B0F0"/>
                  </a:gs>
                </a:gsLst>
                <a:lin ang="7200000" scaled="0"/>
              </a:gradFill>
              <a:ln w="3175">
                <a:solidFill>
                  <a:srgbClr val="00B0F0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/>
              </a:p>
            </p:txBody>
          </p:sp>
          <p:sp>
            <p:nvSpPr>
              <p:cNvPr id="55" name="椭圆 146"/>
              <p:cNvSpPr/>
              <p:nvPr/>
            </p:nvSpPr>
            <p:spPr>
              <a:xfrm>
                <a:off x="6852863" y="1756611"/>
                <a:ext cx="559324" cy="556741"/>
              </a:xfrm>
              <a:prstGeom prst="ellipse">
                <a:avLst/>
              </a:prstGeom>
              <a:gradFill>
                <a:gsLst>
                  <a:gs pos="0">
                    <a:srgbClr val="000000">
                      <a:alpha val="1000"/>
                    </a:srgbClr>
                  </a:gs>
                  <a:gs pos="100000">
                    <a:srgbClr val="00B0F0"/>
                  </a:gs>
                </a:gsLst>
                <a:lin ang="7200000" scaled="0"/>
              </a:gradFill>
              <a:ln w="3175">
                <a:solidFill>
                  <a:srgbClr val="00B0F0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/>
              </a:p>
            </p:txBody>
          </p:sp>
          <p:grpSp>
            <p:nvGrpSpPr>
              <p:cNvPr id="56" name="组合 339"/>
              <p:cNvGrpSpPr/>
              <p:nvPr/>
            </p:nvGrpSpPr>
            <p:grpSpPr>
              <a:xfrm>
                <a:off x="2919367" y="1869990"/>
                <a:ext cx="342091" cy="329982"/>
                <a:chOff x="12877800" y="1685925"/>
                <a:chExt cx="358775" cy="346075"/>
              </a:xfrm>
              <a:solidFill>
                <a:schemeClr val="bg1"/>
              </a:solidFill>
            </p:grpSpPr>
            <p:sp>
              <p:nvSpPr>
                <p:cNvPr id="70" name="Freeform 100"/>
                <p:cNvSpPr>
                  <a:spLocks/>
                </p:cNvSpPr>
                <p:nvPr/>
              </p:nvSpPr>
              <p:spPr bwMode="auto">
                <a:xfrm>
                  <a:off x="12934950" y="1762125"/>
                  <a:ext cx="244475" cy="269875"/>
                </a:xfrm>
                <a:custGeom>
                  <a:avLst/>
                  <a:gdLst/>
                  <a:ahLst/>
                  <a:cxnLst>
                    <a:cxn ang="0">
                      <a:pos x="0" y="70"/>
                    </a:cxn>
                    <a:cxn ang="0">
                      <a:pos x="0" y="162"/>
                    </a:cxn>
                    <a:cxn ang="0">
                      <a:pos x="0" y="162"/>
                    </a:cxn>
                    <a:cxn ang="0">
                      <a:pos x="0" y="166"/>
                    </a:cxn>
                    <a:cxn ang="0">
                      <a:pos x="4" y="168"/>
                    </a:cxn>
                    <a:cxn ang="0">
                      <a:pos x="4" y="168"/>
                    </a:cxn>
                    <a:cxn ang="0">
                      <a:pos x="10" y="170"/>
                    </a:cxn>
                    <a:cxn ang="0">
                      <a:pos x="50" y="170"/>
                    </a:cxn>
                    <a:cxn ang="0">
                      <a:pos x="50" y="170"/>
                    </a:cxn>
                    <a:cxn ang="0">
                      <a:pos x="54" y="168"/>
                    </a:cxn>
                    <a:cxn ang="0">
                      <a:pos x="54" y="168"/>
                    </a:cxn>
                    <a:cxn ang="0">
                      <a:pos x="56" y="164"/>
                    </a:cxn>
                    <a:cxn ang="0">
                      <a:pos x="56" y="120"/>
                    </a:cxn>
                    <a:cxn ang="0">
                      <a:pos x="98" y="120"/>
                    </a:cxn>
                    <a:cxn ang="0">
                      <a:pos x="98" y="164"/>
                    </a:cxn>
                    <a:cxn ang="0">
                      <a:pos x="98" y="164"/>
                    </a:cxn>
                    <a:cxn ang="0">
                      <a:pos x="98" y="168"/>
                    </a:cxn>
                    <a:cxn ang="0">
                      <a:pos x="98" y="168"/>
                    </a:cxn>
                    <a:cxn ang="0">
                      <a:pos x="102" y="170"/>
                    </a:cxn>
                    <a:cxn ang="0">
                      <a:pos x="144" y="170"/>
                    </a:cxn>
                    <a:cxn ang="0">
                      <a:pos x="144" y="170"/>
                    </a:cxn>
                    <a:cxn ang="0">
                      <a:pos x="150" y="168"/>
                    </a:cxn>
                    <a:cxn ang="0">
                      <a:pos x="150" y="168"/>
                    </a:cxn>
                    <a:cxn ang="0">
                      <a:pos x="152" y="166"/>
                    </a:cxn>
                    <a:cxn ang="0">
                      <a:pos x="154" y="162"/>
                    </a:cxn>
                    <a:cxn ang="0">
                      <a:pos x="154" y="70"/>
                    </a:cxn>
                    <a:cxn ang="0">
                      <a:pos x="76" y="0"/>
                    </a:cxn>
                    <a:cxn ang="0">
                      <a:pos x="0" y="70"/>
                    </a:cxn>
                  </a:cxnLst>
                  <a:rect l="0" t="0" r="r" b="b"/>
                  <a:pathLst>
                    <a:path w="154" h="170">
                      <a:moveTo>
                        <a:pt x="0" y="70"/>
                      </a:moveTo>
                      <a:lnTo>
                        <a:pt x="0" y="162"/>
                      </a:lnTo>
                      <a:lnTo>
                        <a:pt x="0" y="162"/>
                      </a:lnTo>
                      <a:lnTo>
                        <a:pt x="0" y="166"/>
                      </a:lnTo>
                      <a:lnTo>
                        <a:pt x="4" y="168"/>
                      </a:lnTo>
                      <a:lnTo>
                        <a:pt x="4" y="168"/>
                      </a:lnTo>
                      <a:lnTo>
                        <a:pt x="10" y="170"/>
                      </a:lnTo>
                      <a:lnTo>
                        <a:pt x="50" y="170"/>
                      </a:lnTo>
                      <a:lnTo>
                        <a:pt x="50" y="170"/>
                      </a:lnTo>
                      <a:lnTo>
                        <a:pt x="54" y="168"/>
                      </a:lnTo>
                      <a:lnTo>
                        <a:pt x="54" y="168"/>
                      </a:lnTo>
                      <a:lnTo>
                        <a:pt x="56" y="164"/>
                      </a:lnTo>
                      <a:lnTo>
                        <a:pt x="56" y="120"/>
                      </a:lnTo>
                      <a:lnTo>
                        <a:pt x="98" y="120"/>
                      </a:lnTo>
                      <a:lnTo>
                        <a:pt x="98" y="164"/>
                      </a:lnTo>
                      <a:lnTo>
                        <a:pt x="98" y="164"/>
                      </a:lnTo>
                      <a:lnTo>
                        <a:pt x="98" y="168"/>
                      </a:lnTo>
                      <a:lnTo>
                        <a:pt x="98" y="168"/>
                      </a:lnTo>
                      <a:lnTo>
                        <a:pt x="102" y="170"/>
                      </a:lnTo>
                      <a:lnTo>
                        <a:pt x="144" y="170"/>
                      </a:lnTo>
                      <a:lnTo>
                        <a:pt x="144" y="170"/>
                      </a:lnTo>
                      <a:lnTo>
                        <a:pt x="150" y="168"/>
                      </a:lnTo>
                      <a:lnTo>
                        <a:pt x="150" y="168"/>
                      </a:lnTo>
                      <a:lnTo>
                        <a:pt x="152" y="166"/>
                      </a:lnTo>
                      <a:lnTo>
                        <a:pt x="154" y="162"/>
                      </a:lnTo>
                      <a:lnTo>
                        <a:pt x="154" y="70"/>
                      </a:lnTo>
                      <a:lnTo>
                        <a:pt x="76" y="0"/>
                      </a:lnTo>
                      <a:lnTo>
                        <a:pt x="0" y="70"/>
                      </a:lnTo>
                      <a:close/>
                    </a:path>
                  </a:pathLst>
                </a:custGeom>
                <a:grpFill/>
                <a:ln w="3175">
                  <a:noFill/>
                </a:ln>
              </p:spPr>
              <p:txBody>
                <a:bodyPr/>
                <a:lstStyle/>
                <a:p>
                  <a:endParaRPr lang="zh-CN" altLang="en-US" sz="2000">
                    <a:cs typeface="Arial" pitchFamily="34" charset="0"/>
                  </a:endParaRPr>
                </a:p>
              </p:txBody>
            </p:sp>
            <p:sp>
              <p:nvSpPr>
                <p:cNvPr id="71" name="Freeform 101"/>
                <p:cNvSpPr>
                  <a:spLocks/>
                </p:cNvSpPr>
                <p:nvPr/>
              </p:nvSpPr>
              <p:spPr bwMode="auto">
                <a:xfrm>
                  <a:off x="12877800" y="1685925"/>
                  <a:ext cx="358775" cy="187325"/>
                </a:xfrm>
                <a:custGeom>
                  <a:avLst/>
                  <a:gdLst/>
                  <a:ahLst/>
                  <a:cxnLst>
                    <a:cxn ang="0">
                      <a:pos x="220" y="94"/>
                    </a:cxn>
                    <a:cxn ang="0">
                      <a:pos x="184" y="60"/>
                    </a:cxn>
                    <a:cxn ang="0">
                      <a:pos x="184" y="10"/>
                    </a:cxn>
                    <a:cxn ang="0">
                      <a:pos x="184" y="10"/>
                    </a:cxn>
                    <a:cxn ang="0">
                      <a:pos x="182" y="6"/>
                    </a:cxn>
                    <a:cxn ang="0">
                      <a:pos x="178" y="4"/>
                    </a:cxn>
                    <a:cxn ang="0">
                      <a:pos x="164" y="4"/>
                    </a:cxn>
                    <a:cxn ang="0">
                      <a:pos x="164" y="4"/>
                    </a:cxn>
                    <a:cxn ang="0">
                      <a:pos x="160" y="6"/>
                    </a:cxn>
                    <a:cxn ang="0">
                      <a:pos x="160" y="10"/>
                    </a:cxn>
                    <a:cxn ang="0">
                      <a:pos x="160" y="38"/>
                    </a:cxn>
                    <a:cxn ang="0">
                      <a:pos x="122" y="4"/>
                    </a:cxn>
                    <a:cxn ang="0">
                      <a:pos x="122" y="4"/>
                    </a:cxn>
                    <a:cxn ang="0">
                      <a:pos x="118" y="2"/>
                    </a:cxn>
                    <a:cxn ang="0">
                      <a:pos x="112" y="0"/>
                    </a:cxn>
                    <a:cxn ang="0">
                      <a:pos x="108" y="2"/>
                    </a:cxn>
                    <a:cxn ang="0">
                      <a:pos x="102" y="4"/>
                    </a:cxn>
                    <a:cxn ang="0">
                      <a:pos x="6" y="94"/>
                    </a:cxn>
                    <a:cxn ang="0">
                      <a:pos x="6" y="94"/>
                    </a:cxn>
                    <a:cxn ang="0">
                      <a:pos x="2" y="98"/>
                    </a:cxn>
                    <a:cxn ang="0">
                      <a:pos x="0" y="104"/>
                    </a:cxn>
                    <a:cxn ang="0">
                      <a:pos x="2" y="110"/>
                    </a:cxn>
                    <a:cxn ang="0">
                      <a:pos x="4" y="114"/>
                    </a:cxn>
                    <a:cxn ang="0">
                      <a:pos x="4" y="114"/>
                    </a:cxn>
                    <a:cxn ang="0">
                      <a:pos x="4" y="114"/>
                    </a:cxn>
                    <a:cxn ang="0">
                      <a:pos x="10" y="118"/>
                    </a:cxn>
                    <a:cxn ang="0">
                      <a:pos x="14" y="118"/>
                    </a:cxn>
                    <a:cxn ang="0">
                      <a:pos x="14" y="118"/>
                    </a:cxn>
                    <a:cxn ang="0">
                      <a:pos x="20" y="118"/>
                    </a:cxn>
                    <a:cxn ang="0">
                      <a:pos x="24" y="116"/>
                    </a:cxn>
                    <a:cxn ang="0">
                      <a:pos x="112" y="34"/>
                    </a:cxn>
                    <a:cxn ang="0">
                      <a:pos x="200" y="116"/>
                    </a:cxn>
                    <a:cxn ang="0">
                      <a:pos x="200" y="116"/>
                    </a:cxn>
                    <a:cxn ang="0">
                      <a:pos x="206" y="118"/>
                    </a:cxn>
                    <a:cxn ang="0">
                      <a:pos x="212" y="118"/>
                    </a:cxn>
                    <a:cxn ang="0">
                      <a:pos x="216" y="118"/>
                    </a:cxn>
                    <a:cxn ang="0">
                      <a:pos x="222" y="114"/>
                    </a:cxn>
                    <a:cxn ang="0">
                      <a:pos x="222" y="114"/>
                    </a:cxn>
                    <a:cxn ang="0">
                      <a:pos x="224" y="110"/>
                    </a:cxn>
                    <a:cxn ang="0">
                      <a:pos x="226" y="104"/>
                    </a:cxn>
                    <a:cxn ang="0">
                      <a:pos x="224" y="98"/>
                    </a:cxn>
                    <a:cxn ang="0">
                      <a:pos x="220" y="94"/>
                    </a:cxn>
                    <a:cxn ang="0">
                      <a:pos x="220" y="94"/>
                    </a:cxn>
                  </a:cxnLst>
                  <a:rect l="0" t="0" r="r" b="b"/>
                  <a:pathLst>
                    <a:path w="226" h="118">
                      <a:moveTo>
                        <a:pt x="220" y="94"/>
                      </a:moveTo>
                      <a:lnTo>
                        <a:pt x="184" y="60"/>
                      </a:lnTo>
                      <a:lnTo>
                        <a:pt x="184" y="10"/>
                      </a:lnTo>
                      <a:lnTo>
                        <a:pt x="184" y="10"/>
                      </a:lnTo>
                      <a:lnTo>
                        <a:pt x="182" y="6"/>
                      </a:lnTo>
                      <a:lnTo>
                        <a:pt x="178" y="4"/>
                      </a:lnTo>
                      <a:lnTo>
                        <a:pt x="164" y="4"/>
                      </a:lnTo>
                      <a:lnTo>
                        <a:pt x="164" y="4"/>
                      </a:lnTo>
                      <a:lnTo>
                        <a:pt x="160" y="6"/>
                      </a:lnTo>
                      <a:lnTo>
                        <a:pt x="160" y="10"/>
                      </a:lnTo>
                      <a:lnTo>
                        <a:pt x="160" y="38"/>
                      </a:lnTo>
                      <a:lnTo>
                        <a:pt x="122" y="4"/>
                      </a:lnTo>
                      <a:lnTo>
                        <a:pt x="122" y="4"/>
                      </a:lnTo>
                      <a:lnTo>
                        <a:pt x="118" y="2"/>
                      </a:lnTo>
                      <a:lnTo>
                        <a:pt x="112" y="0"/>
                      </a:lnTo>
                      <a:lnTo>
                        <a:pt x="108" y="2"/>
                      </a:lnTo>
                      <a:lnTo>
                        <a:pt x="102" y="4"/>
                      </a:lnTo>
                      <a:lnTo>
                        <a:pt x="6" y="94"/>
                      </a:lnTo>
                      <a:lnTo>
                        <a:pt x="6" y="94"/>
                      </a:lnTo>
                      <a:lnTo>
                        <a:pt x="2" y="98"/>
                      </a:lnTo>
                      <a:lnTo>
                        <a:pt x="0" y="104"/>
                      </a:lnTo>
                      <a:lnTo>
                        <a:pt x="2" y="110"/>
                      </a:lnTo>
                      <a:lnTo>
                        <a:pt x="4" y="114"/>
                      </a:lnTo>
                      <a:lnTo>
                        <a:pt x="4" y="114"/>
                      </a:lnTo>
                      <a:lnTo>
                        <a:pt x="4" y="114"/>
                      </a:lnTo>
                      <a:lnTo>
                        <a:pt x="10" y="118"/>
                      </a:lnTo>
                      <a:lnTo>
                        <a:pt x="14" y="118"/>
                      </a:lnTo>
                      <a:lnTo>
                        <a:pt x="14" y="118"/>
                      </a:lnTo>
                      <a:lnTo>
                        <a:pt x="20" y="118"/>
                      </a:lnTo>
                      <a:lnTo>
                        <a:pt x="24" y="116"/>
                      </a:lnTo>
                      <a:lnTo>
                        <a:pt x="112" y="34"/>
                      </a:lnTo>
                      <a:lnTo>
                        <a:pt x="200" y="116"/>
                      </a:lnTo>
                      <a:lnTo>
                        <a:pt x="200" y="116"/>
                      </a:lnTo>
                      <a:lnTo>
                        <a:pt x="206" y="118"/>
                      </a:lnTo>
                      <a:lnTo>
                        <a:pt x="212" y="118"/>
                      </a:lnTo>
                      <a:lnTo>
                        <a:pt x="216" y="118"/>
                      </a:lnTo>
                      <a:lnTo>
                        <a:pt x="222" y="114"/>
                      </a:lnTo>
                      <a:lnTo>
                        <a:pt x="222" y="114"/>
                      </a:lnTo>
                      <a:lnTo>
                        <a:pt x="224" y="110"/>
                      </a:lnTo>
                      <a:lnTo>
                        <a:pt x="226" y="104"/>
                      </a:lnTo>
                      <a:lnTo>
                        <a:pt x="224" y="98"/>
                      </a:lnTo>
                      <a:lnTo>
                        <a:pt x="220" y="94"/>
                      </a:lnTo>
                      <a:lnTo>
                        <a:pt x="220" y="94"/>
                      </a:lnTo>
                      <a:close/>
                    </a:path>
                  </a:pathLst>
                </a:custGeom>
                <a:grpFill/>
                <a:ln w="3175">
                  <a:noFill/>
                </a:ln>
              </p:spPr>
              <p:txBody>
                <a:bodyPr/>
                <a:lstStyle/>
                <a:p>
                  <a:endParaRPr lang="zh-CN" altLang="en-US" sz="2000">
                    <a:cs typeface="Arial" pitchFamily="34" charset="0"/>
                  </a:endParaRPr>
                </a:p>
              </p:txBody>
            </p:sp>
          </p:grpSp>
          <p:grpSp>
            <p:nvGrpSpPr>
              <p:cNvPr id="57" name="组合 172"/>
              <p:cNvGrpSpPr/>
              <p:nvPr/>
            </p:nvGrpSpPr>
            <p:grpSpPr>
              <a:xfrm>
                <a:off x="5683994" y="1896455"/>
                <a:ext cx="268364" cy="277053"/>
                <a:chOff x="4373322" y="1152525"/>
                <a:chExt cx="441324" cy="455613"/>
              </a:xfrm>
              <a:solidFill>
                <a:schemeClr val="bg1"/>
              </a:solidFill>
            </p:grpSpPr>
            <p:sp>
              <p:nvSpPr>
                <p:cNvPr id="67" name="Freeform 26"/>
                <p:cNvSpPr>
                  <a:spLocks noEditPoints="1"/>
                </p:cNvSpPr>
                <p:nvPr/>
              </p:nvSpPr>
              <p:spPr bwMode="auto">
                <a:xfrm>
                  <a:off x="4373322" y="1152525"/>
                  <a:ext cx="441324" cy="455613"/>
                </a:xfrm>
                <a:custGeom>
                  <a:avLst/>
                  <a:gdLst>
                    <a:gd name="T0" fmla="*/ 110 w 118"/>
                    <a:gd name="T1" fmla="*/ 0 h 122"/>
                    <a:gd name="T2" fmla="*/ 8 w 118"/>
                    <a:gd name="T3" fmla="*/ 0 h 122"/>
                    <a:gd name="T4" fmla="*/ 0 w 118"/>
                    <a:gd name="T5" fmla="*/ 8 h 122"/>
                    <a:gd name="T6" fmla="*/ 0 w 118"/>
                    <a:gd name="T7" fmla="*/ 114 h 122"/>
                    <a:gd name="T8" fmla="*/ 8 w 118"/>
                    <a:gd name="T9" fmla="*/ 122 h 122"/>
                    <a:gd name="T10" fmla="*/ 110 w 118"/>
                    <a:gd name="T11" fmla="*/ 122 h 122"/>
                    <a:gd name="T12" fmla="*/ 118 w 118"/>
                    <a:gd name="T13" fmla="*/ 114 h 122"/>
                    <a:gd name="T14" fmla="*/ 118 w 118"/>
                    <a:gd name="T15" fmla="*/ 8 h 122"/>
                    <a:gd name="T16" fmla="*/ 110 w 118"/>
                    <a:gd name="T17" fmla="*/ 0 h 122"/>
                    <a:gd name="T18" fmla="*/ 110 w 118"/>
                    <a:gd name="T19" fmla="*/ 105 h 122"/>
                    <a:gd name="T20" fmla="*/ 102 w 118"/>
                    <a:gd name="T21" fmla="*/ 113 h 122"/>
                    <a:gd name="T22" fmla="*/ 17 w 118"/>
                    <a:gd name="T23" fmla="*/ 113 h 122"/>
                    <a:gd name="T24" fmla="*/ 9 w 118"/>
                    <a:gd name="T25" fmla="*/ 105 h 122"/>
                    <a:gd name="T26" fmla="*/ 9 w 118"/>
                    <a:gd name="T27" fmla="*/ 17 h 122"/>
                    <a:gd name="T28" fmla="*/ 17 w 118"/>
                    <a:gd name="T29" fmla="*/ 9 h 122"/>
                    <a:gd name="T30" fmla="*/ 102 w 118"/>
                    <a:gd name="T31" fmla="*/ 9 h 122"/>
                    <a:gd name="T32" fmla="*/ 110 w 118"/>
                    <a:gd name="T33" fmla="*/ 17 h 122"/>
                    <a:gd name="T34" fmla="*/ 110 w 118"/>
                    <a:gd name="T35" fmla="*/ 105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18" h="122">
                      <a:moveTo>
                        <a:pt x="110" y="0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0" y="4"/>
                        <a:pt x="0" y="8"/>
                      </a:cubicBezTo>
                      <a:cubicBezTo>
                        <a:pt x="0" y="114"/>
                        <a:pt x="0" y="114"/>
                        <a:pt x="0" y="114"/>
                      </a:cubicBezTo>
                      <a:cubicBezTo>
                        <a:pt x="0" y="118"/>
                        <a:pt x="4" y="122"/>
                        <a:pt x="8" y="122"/>
                      </a:cubicBezTo>
                      <a:cubicBezTo>
                        <a:pt x="110" y="122"/>
                        <a:pt x="110" y="122"/>
                        <a:pt x="110" y="122"/>
                      </a:cubicBezTo>
                      <a:cubicBezTo>
                        <a:pt x="115" y="122"/>
                        <a:pt x="118" y="118"/>
                        <a:pt x="118" y="114"/>
                      </a:cubicBezTo>
                      <a:cubicBezTo>
                        <a:pt x="118" y="8"/>
                        <a:pt x="118" y="8"/>
                        <a:pt x="118" y="8"/>
                      </a:cubicBezTo>
                      <a:cubicBezTo>
                        <a:pt x="118" y="4"/>
                        <a:pt x="115" y="0"/>
                        <a:pt x="110" y="0"/>
                      </a:cubicBezTo>
                      <a:close/>
                      <a:moveTo>
                        <a:pt x="110" y="105"/>
                      </a:moveTo>
                      <a:cubicBezTo>
                        <a:pt x="110" y="110"/>
                        <a:pt x="106" y="113"/>
                        <a:pt x="102" y="113"/>
                      </a:cubicBezTo>
                      <a:cubicBezTo>
                        <a:pt x="17" y="113"/>
                        <a:pt x="17" y="113"/>
                        <a:pt x="17" y="113"/>
                      </a:cubicBezTo>
                      <a:cubicBezTo>
                        <a:pt x="13" y="113"/>
                        <a:pt x="9" y="110"/>
                        <a:pt x="9" y="105"/>
                      </a:cubicBez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9" y="13"/>
                        <a:pt x="13" y="9"/>
                        <a:pt x="17" y="9"/>
                      </a:cubicBezTo>
                      <a:cubicBezTo>
                        <a:pt x="102" y="9"/>
                        <a:pt x="102" y="9"/>
                        <a:pt x="102" y="9"/>
                      </a:cubicBezTo>
                      <a:cubicBezTo>
                        <a:pt x="106" y="9"/>
                        <a:pt x="110" y="13"/>
                        <a:pt x="110" y="17"/>
                      </a:cubicBezTo>
                      <a:lnTo>
                        <a:pt x="110" y="10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>
                    <a:cs typeface="Arial" pitchFamily="34" charset="0"/>
                  </a:endParaRPr>
                </a:p>
              </p:txBody>
            </p:sp>
            <p:sp>
              <p:nvSpPr>
                <p:cNvPr id="68" name="Freeform 27"/>
                <p:cNvSpPr>
                  <a:spLocks/>
                </p:cNvSpPr>
                <p:nvPr/>
              </p:nvSpPr>
              <p:spPr bwMode="auto">
                <a:xfrm>
                  <a:off x="4549535" y="1296988"/>
                  <a:ext cx="88900" cy="71439"/>
                </a:xfrm>
                <a:custGeom>
                  <a:avLst/>
                  <a:gdLst>
                    <a:gd name="T0" fmla="*/ 16 w 24"/>
                    <a:gd name="T1" fmla="*/ 1 h 19"/>
                    <a:gd name="T2" fmla="*/ 7 w 24"/>
                    <a:gd name="T3" fmla="*/ 0 h 19"/>
                    <a:gd name="T4" fmla="*/ 0 w 24"/>
                    <a:gd name="T5" fmla="*/ 0 h 19"/>
                    <a:gd name="T6" fmla="*/ 0 w 24"/>
                    <a:gd name="T7" fmla="*/ 19 h 19"/>
                    <a:gd name="T8" fmla="*/ 8 w 24"/>
                    <a:gd name="T9" fmla="*/ 19 h 19"/>
                    <a:gd name="T10" fmla="*/ 18 w 24"/>
                    <a:gd name="T11" fmla="*/ 18 h 19"/>
                    <a:gd name="T12" fmla="*/ 23 w 24"/>
                    <a:gd name="T13" fmla="*/ 15 h 19"/>
                    <a:gd name="T14" fmla="*/ 24 w 24"/>
                    <a:gd name="T15" fmla="*/ 10 h 19"/>
                    <a:gd name="T16" fmla="*/ 22 w 24"/>
                    <a:gd name="T17" fmla="*/ 4 h 19"/>
                    <a:gd name="T18" fmla="*/ 16 w 24"/>
                    <a:gd name="T1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4" h="19">
                      <a:moveTo>
                        <a:pt x="16" y="1"/>
                      </a:moveTo>
                      <a:cubicBezTo>
                        <a:pt x="15" y="0"/>
                        <a:pt x="12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3" y="19"/>
                        <a:pt x="17" y="19"/>
                        <a:pt x="18" y="18"/>
                      </a:cubicBezTo>
                      <a:cubicBezTo>
                        <a:pt x="20" y="17"/>
                        <a:pt x="21" y="16"/>
                        <a:pt x="23" y="15"/>
                      </a:cubicBezTo>
                      <a:cubicBezTo>
                        <a:pt x="24" y="13"/>
                        <a:pt x="24" y="12"/>
                        <a:pt x="24" y="10"/>
                      </a:cubicBezTo>
                      <a:cubicBezTo>
                        <a:pt x="24" y="7"/>
                        <a:pt x="23" y="5"/>
                        <a:pt x="22" y="4"/>
                      </a:cubicBezTo>
                      <a:cubicBezTo>
                        <a:pt x="20" y="2"/>
                        <a:pt x="19" y="1"/>
                        <a:pt x="16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>
                    <a:cs typeface="Arial" pitchFamily="34" charset="0"/>
                  </a:endParaRPr>
                </a:p>
              </p:txBody>
            </p:sp>
            <p:sp>
              <p:nvSpPr>
                <p:cNvPr id="69" name="Freeform 28"/>
                <p:cNvSpPr>
                  <a:spLocks noEditPoints="1"/>
                </p:cNvSpPr>
                <p:nvPr/>
              </p:nvSpPr>
              <p:spPr bwMode="auto">
                <a:xfrm>
                  <a:off x="4428130" y="1208088"/>
                  <a:ext cx="336550" cy="344488"/>
                </a:xfrm>
                <a:custGeom>
                  <a:avLst/>
                  <a:gdLst>
                    <a:gd name="T0" fmla="*/ 86 w 90"/>
                    <a:gd name="T1" fmla="*/ 0 h 92"/>
                    <a:gd name="T2" fmla="*/ 4 w 90"/>
                    <a:gd name="T3" fmla="*/ 0 h 92"/>
                    <a:gd name="T4" fmla="*/ 0 w 90"/>
                    <a:gd name="T5" fmla="*/ 4 h 92"/>
                    <a:gd name="T6" fmla="*/ 0 w 90"/>
                    <a:gd name="T7" fmla="*/ 88 h 92"/>
                    <a:gd name="T8" fmla="*/ 4 w 90"/>
                    <a:gd name="T9" fmla="*/ 92 h 92"/>
                    <a:gd name="T10" fmla="*/ 86 w 90"/>
                    <a:gd name="T11" fmla="*/ 92 h 92"/>
                    <a:gd name="T12" fmla="*/ 90 w 90"/>
                    <a:gd name="T13" fmla="*/ 88 h 92"/>
                    <a:gd name="T14" fmla="*/ 90 w 90"/>
                    <a:gd name="T15" fmla="*/ 4 h 92"/>
                    <a:gd name="T16" fmla="*/ 86 w 90"/>
                    <a:gd name="T17" fmla="*/ 0 h 92"/>
                    <a:gd name="T18" fmla="*/ 69 w 90"/>
                    <a:gd name="T19" fmla="*/ 44 h 92"/>
                    <a:gd name="T20" fmla="*/ 63 w 90"/>
                    <a:gd name="T21" fmla="*/ 50 h 92"/>
                    <a:gd name="T22" fmla="*/ 56 w 90"/>
                    <a:gd name="T23" fmla="*/ 53 h 92"/>
                    <a:gd name="T24" fmla="*/ 42 w 90"/>
                    <a:gd name="T25" fmla="*/ 54 h 92"/>
                    <a:gd name="T26" fmla="*/ 33 w 90"/>
                    <a:gd name="T27" fmla="*/ 54 h 92"/>
                    <a:gd name="T28" fmla="*/ 33 w 90"/>
                    <a:gd name="T29" fmla="*/ 80 h 92"/>
                    <a:gd name="T30" fmla="*/ 20 w 90"/>
                    <a:gd name="T31" fmla="*/ 80 h 92"/>
                    <a:gd name="T32" fmla="*/ 20 w 90"/>
                    <a:gd name="T33" fmla="*/ 13 h 92"/>
                    <a:gd name="T34" fmla="*/ 41 w 90"/>
                    <a:gd name="T35" fmla="*/ 13 h 92"/>
                    <a:gd name="T36" fmla="*/ 57 w 90"/>
                    <a:gd name="T37" fmla="*/ 14 h 92"/>
                    <a:gd name="T38" fmla="*/ 67 w 90"/>
                    <a:gd name="T39" fmla="*/ 20 h 92"/>
                    <a:gd name="T40" fmla="*/ 71 w 90"/>
                    <a:gd name="T41" fmla="*/ 33 h 92"/>
                    <a:gd name="T42" fmla="*/ 69 w 90"/>
                    <a:gd name="T43" fmla="*/ 44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0" h="92">
                      <a:moveTo>
                        <a:pt x="8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88"/>
                        <a:pt x="0" y="88"/>
                        <a:pt x="0" y="88"/>
                      </a:cubicBezTo>
                      <a:cubicBezTo>
                        <a:pt x="0" y="91"/>
                        <a:pt x="2" y="92"/>
                        <a:pt x="4" y="92"/>
                      </a:cubicBezTo>
                      <a:cubicBezTo>
                        <a:pt x="86" y="92"/>
                        <a:pt x="86" y="92"/>
                        <a:pt x="86" y="92"/>
                      </a:cubicBezTo>
                      <a:cubicBezTo>
                        <a:pt x="89" y="92"/>
                        <a:pt x="90" y="91"/>
                        <a:pt x="90" y="88"/>
                      </a:cubicBezTo>
                      <a:cubicBezTo>
                        <a:pt x="90" y="4"/>
                        <a:pt x="90" y="4"/>
                        <a:pt x="90" y="4"/>
                      </a:cubicBezTo>
                      <a:cubicBezTo>
                        <a:pt x="90" y="2"/>
                        <a:pt x="89" y="0"/>
                        <a:pt x="86" y="0"/>
                      </a:cubicBezTo>
                      <a:close/>
                      <a:moveTo>
                        <a:pt x="69" y="44"/>
                      </a:moveTo>
                      <a:cubicBezTo>
                        <a:pt x="67" y="46"/>
                        <a:pt x="65" y="49"/>
                        <a:pt x="63" y="50"/>
                      </a:cubicBezTo>
                      <a:cubicBezTo>
                        <a:pt x="61" y="52"/>
                        <a:pt x="58" y="53"/>
                        <a:pt x="56" y="53"/>
                      </a:cubicBezTo>
                      <a:cubicBezTo>
                        <a:pt x="53" y="54"/>
                        <a:pt x="48" y="54"/>
                        <a:pt x="42" y="54"/>
                      </a:cubicBezTo>
                      <a:cubicBezTo>
                        <a:pt x="33" y="54"/>
                        <a:pt x="33" y="54"/>
                        <a:pt x="33" y="54"/>
                      </a:cubicBezTo>
                      <a:cubicBezTo>
                        <a:pt x="33" y="80"/>
                        <a:pt x="33" y="80"/>
                        <a:pt x="33" y="80"/>
                      </a:cubicBezTo>
                      <a:cubicBezTo>
                        <a:pt x="20" y="80"/>
                        <a:pt x="20" y="80"/>
                        <a:pt x="20" y="80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41" y="13"/>
                        <a:pt x="41" y="13"/>
                        <a:pt x="41" y="13"/>
                      </a:cubicBezTo>
                      <a:cubicBezTo>
                        <a:pt x="50" y="13"/>
                        <a:pt x="55" y="13"/>
                        <a:pt x="57" y="14"/>
                      </a:cubicBezTo>
                      <a:cubicBezTo>
                        <a:pt x="61" y="15"/>
                        <a:pt x="64" y="17"/>
                        <a:pt x="67" y="20"/>
                      </a:cubicBezTo>
                      <a:cubicBezTo>
                        <a:pt x="70" y="24"/>
                        <a:pt x="71" y="28"/>
                        <a:pt x="71" y="33"/>
                      </a:cubicBezTo>
                      <a:cubicBezTo>
                        <a:pt x="71" y="37"/>
                        <a:pt x="70" y="41"/>
                        <a:pt x="69" y="4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>
                    <a:cs typeface="Arial" pitchFamily="34" charset="0"/>
                  </a:endParaRPr>
                </a:p>
              </p:txBody>
            </p:sp>
          </p:grpSp>
          <p:grpSp>
            <p:nvGrpSpPr>
              <p:cNvPr id="58" name="组合 190"/>
              <p:cNvGrpSpPr/>
              <p:nvPr/>
            </p:nvGrpSpPr>
            <p:grpSpPr>
              <a:xfrm>
                <a:off x="6951120" y="1847882"/>
                <a:ext cx="362839" cy="360445"/>
                <a:chOff x="5846185" y="1181100"/>
                <a:chExt cx="481011" cy="477838"/>
              </a:xfrm>
              <a:solidFill>
                <a:schemeClr val="bg1"/>
              </a:solidFill>
            </p:grpSpPr>
            <p:sp>
              <p:nvSpPr>
                <p:cNvPr id="60" name="Freeform 33"/>
                <p:cNvSpPr>
                  <a:spLocks noEditPoints="1"/>
                </p:cNvSpPr>
                <p:nvPr/>
              </p:nvSpPr>
              <p:spPr bwMode="auto">
                <a:xfrm>
                  <a:off x="5846185" y="1181100"/>
                  <a:ext cx="481011" cy="477838"/>
                </a:xfrm>
                <a:custGeom>
                  <a:avLst/>
                  <a:gdLst>
                    <a:gd name="T0" fmla="*/ 68 w 137"/>
                    <a:gd name="T1" fmla="*/ 0 h 137"/>
                    <a:gd name="T2" fmla="*/ 0 w 137"/>
                    <a:gd name="T3" fmla="*/ 69 h 137"/>
                    <a:gd name="T4" fmla="*/ 68 w 137"/>
                    <a:gd name="T5" fmla="*/ 137 h 137"/>
                    <a:gd name="T6" fmla="*/ 137 w 137"/>
                    <a:gd name="T7" fmla="*/ 69 h 137"/>
                    <a:gd name="T8" fmla="*/ 68 w 137"/>
                    <a:gd name="T9" fmla="*/ 0 h 137"/>
                    <a:gd name="T10" fmla="*/ 68 w 137"/>
                    <a:gd name="T11" fmla="*/ 123 h 137"/>
                    <a:gd name="T12" fmla="*/ 20 w 137"/>
                    <a:gd name="T13" fmla="*/ 94 h 137"/>
                    <a:gd name="T14" fmla="*/ 21 w 137"/>
                    <a:gd name="T15" fmla="*/ 94 h 137"/>
                    <a:gd name="T16" fmla="*/ 30 w 137"/>
                    <a:gd name="T17" fmla="*/ 90 h 137"/>
                    <a:gd name="T18" fmla="*/ 32 w 137"/>
                    <a:gd name="T19" fmla="*/ 84 h 137"/>
                    <a:gd name="T20" fmla="*/ 27 w 137"/>
                    <a:gd name="T21" fmla="*/ 82 h 137"/>
                    <a:gd name="T22" fmla="*/ 18 w 137"/>
                    <a:gd name="T23" fmla="*/ 86 h 137"/>
                    <a:gd name="T24" fmla="*/ 17 w 137"/>
                    <a:gd name="T25" fmla="*/ 86 h 137"/>
                    <a:gd name="T26" fmla="*/ 14 w 137"/>
                    <a:gd name="T27" fmla="*/ 69 h 137"/>
                    <a:gd name="T28" fmla="*/ 17 w 137"/>
                    <a:gd name="T29" fmla="*/ 52 h 137"/>
                    <a:gd name="T30" fmla="*/ 18 w 137"/>
                    <a:gd name="T31" fmla="*/ 53 h 137"/>
                    <a:gd name="T32" fmla="*/ 27 w 137"/>
                    <a:gd name="T33" fmla="*/ 57 h 137"/>
                    <a:gd name="T34" fmla="*/ 32 w 137"/>
                    <a:gd name="T35" fmla="*/ 55 h 137"/>
                    <a:gd name="T36" fmla="*/ 30 w 137"/>
                    <a:gd name="T37" fmla="*/ 49 h 137"/>
                    <a:gd name="T38" fmla="*/ 21 w 137"/>
                    <a:gd name="T39" fmla="*/ 45 h 137"/>
                    <a:gd name="T40" fmla="*/ 20 w 137"/>
                    <a:gd name="T41" fmla="*/ 44 h 137"/>
                    <a:gd name="T42" fmla="*/ 44 w 137"/>
                    <a:gd name="T43" fmla="*/ 20 h 137"/>
                    <a:gd name="T44" fmla="*/ 44 w 137"/>
                    <a:gd name="T45" fmla="*/ 21 h 137"/>
                    <a:gd name="T46" fmla="*/ 48 w 137"/>
                    <a:gd name="T47" fmla="*/ 30 h 137"/>
                    <a:gd name="T48" fmla="*/ 53 w 137"/>
                    <a:gd name="T49" fmla="*/ 33 h 137"/>
                    <a:gd name="T50" fmla="*/ 56 w 137"/>
                    <a:gd name="T51" fmla="*/ 27 h 137"/>
                    <a:gd name="T52" fmla="*/ 52 w 137"/>
                    <a:gd name="T53" fmla="*/ 18 h 137"/>
                    <a:gd name="T54" fmla="*/ 51 w 137"/>
                    <a:gd name="T55" fmla="*/ 17 h 137"/>
                    <a:gd name="T56" fmla="*/ 68 w 137"/>
                    <a:gd name="T57" fmla="*/ 14 h 137"/>
                    <a:gd name="T58" fmla="*/ 86 w 137"/>
                    <a:gd name="T59" fmla="*/ 17 h 137"/>
                    <a:gd name="T60" fmla="*/ 84 w 137"/>
                    <a:gd name="T61" fmla="*/ 19 h 137"/>
                    <a:gd name="T62" fmla="*/ 80 w 137"/>
                    <a:gd name="T63" fmla="*/ 27 h 137"/>
                    <a:gd name="T64" fmla="*/ 83 w 137"/>
                    <a:gd name="T65" fmla="*/ 33 h 137"/>
                    <a:gd name="T66" fmla="*/ 88 w 137"/>
                    <a:gd name="T67" fmla="*/ 31 h 137"/>
                    <a:gd name="T68" fmla="*/ 92 w 137"/>
                    <a:gd name="T69" fmla="*/ 22 h 137"/>
                    <a:gd name="T70" fmla="*/ 93 w 137"/>
                    <a:gd name="T71" fmla="*/ 20 h 137"/>
                    <a:gd name="T72" fmla="*/ 117 w 137"/>
                    <a:gd name="T73" fmla="*/ 44 h 137"/>
                    <a:gd name="T74" fmla="*/ 115 w 137"/>
                    <a:gd name="T75" fmla="*/ 45 h 137"/>
                    <a:gd name="T76" fmla="*/ 107 w 137"/>
                    <a:gd name="T77" fmla="*/ 49 h 137"/>
                    <a:gd name="T78" fmla="*/ 104 w 137"/>
                    <a:gd name="T79" fmla="*/ 55 h 137"/>
                    <a:gd name="T80" fmla="*/ 110 w 137"/>
                    <a:gd name="T81" fmla="*/ 57 h 137"/>
                    <a:gd name="T82" fmla="*/ 119 w 137"/>
                    <a:gd name="T83" fmla="*/ 53 h 137"/>
                    <a:gd name="T84" fmla="*/ 120 w 137"/>
                    <a:gd name="T85" fmla="*/ 52 h 137"/>
                    <a:gd name="T86" fmla="*/ 123 w 137"/>
                    <a:gd name="T87" fmla="*/ 69 h 137"/>
                    <a:gd name="T88" fmla="*/ 120 w 137"/>
                    <a:gd name="T89" fmla="*/ 86 h 137"/>
                    <a:gd name="T90" fmla="*/ 119 w 137"/>
                    <a:gd name="T91" fmla="*/ 86 h 137"/>
                    <a:gd name="T92" fmla="*/ 110 w 137"/>
                    <a:gd name="T93" fmla="*/ 82 h 137"/>
                    <a:gd name="T94" fmla="*/ 104 w 137"/>
                    <a:gd name="T95" fmla="*/ 84 h 137"/>
                    <a:gd name="T96" fmla="*/ 107 w 137"/>
                    <a:gd name="T97" fmla="*/ 90 h 137"/>
                    <a:gd name="T98" fmla="*/ 115 w 137"/>
                    <a:gd name="T99" fmla="*/ 94 h 137"/>
                    <a:gd name="T100" fmla="*/ 117 w 137"/>
                    <a:gd name="T101" fmla="*/ 94 h 137"/>
                    <a:gd name="T102" fmla="*/ 68 w 137"/>
                    <a:gd name="T103" fmla="*/ 123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37" h="137">
                      <a:moveTo>
                        <a:pt x="68" y="0"/>
                      </a:moveTo>
                      <a:cubicBezTo>
                        <a:pt x="31" y="0"/>
                        <a:pt x="0" y="31"/>
                        <a:pt x="0" y="69"/>
                      </a:cubicBezTo>
                      <a:cubicBezTo>
                        <a:pt x="0" y="106"/>
                        <a:pt x="31" y="137"/>
                        <a:pt x="68" y="137"/>
                      </a:cubicBezTo>
                      <a:cubicBezTo>
                        <a:pt x="106" y="137"/>
                        <a:pt x="137" y="106"/>
                        <a:pt x="137" y="69"/>
                      </a:cubicBezTo>
                      <a:cubicBezTo>
                        <a:pt x="137" y="31"/>
                        <a:pt x="106" y="0"/>
                        <a:pt x="68" y="0"/>
                      </a:cubicBezTo>
                      <a:close/>
                      <a:moveTo>
                        <a:pt x="68" y="123"/>
                      </a:moveTo>
                      <a:cubicBezTo>
                        <a:pt x="47" y="123"/>
                        <a:pt x="29" y="111"/>
                        <a:pt x="20" y="94"/>
                      </a:cubicBezTo>
                      <a:cubicBezTo>
                        <a:pt x="20" y="94"/>
                        <a:pt x="21" y="94"/>
                        <a:pt x="21" y="94"/>
                      </a:cubicBezTo>
                      <a:cubicBezTo>
                        <a:pt x="30" y="90"/>
                        <a:pt x="30" y="90"/>
                        <a:pt x="30" y="90"/>
                      </a:cubicBezTo>
                      <a:cubicBezTo>
                        <a:pt x="32" y="89"/>
                        <a:pt x="33" y="86"/>
                        <a:pt x="32" y="84"/>
                      </a:cubicBezTo>
                      <a:cubicBezTo>
                        <a:pt x="32" y="82"/>
                        <a:pt x="29" y="81"/>
                        <a:pt x="27" y="82"/>
                      </a:cubicBezTo>
                      <a:cubicBezTo>
                        <a:pt x="18" y="86"/>
                        <a:pt x="18" y="86"/>
                        <a:pt x="18" y="86"/>
                      </a:cubicBezTo>
                      <a:cubicBezTo>
                        <a:pt x="17" y="86"/>
                        <a:pt x="17" y="86"/>
                        <a:pt x="17" y="86"/>
                      </a:cubicBezTo>
                      <a:cubicBezTo>
                        <a:pt x="15" y="81"/>
                        <a:pt x="14" y="75"/>
                        <a:pt x="14" y="69"/>
                      </a:cubicBezTo>
                      <a:cubicBezTo>
                        <a:pt x="14" y="63"/>
                        <a:pt x="15" y="57"/>
                        <a:pt x="17" y="52"/>
                      </a:cubicBezTo>
                      <a:cubicBezTo>
                        <a:pt x="17" y="52"/>
                        <a:pt x="17" y="52"/>
                        <a:pt x="18" y="53"/>
                      </a:cubicBezTo>
                      <a:cubicBezTo>
                        <a:pt x="27" y="57"/>
                        <a:pt x="27" y="57"/>
                        <a:pt x="27" y="57"/>
                      </a:cubicBezTo>
                      <a:cubicBezTo>
                        <a:pt x="29" y="58"/>
                        <a:pt x="31" y="57"/>
                        <a:pt x="32" y="55"/>
                      </a:cubicBezTo>
                      <a:cubicBezTo>
                        <a:pt x="33" y="52"/>
                        <a:pt x="32" y="50"/>
                        <a:pt x="30" y="49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21" y="44"/>
                        <a:pt x="20" y="44"/>
                        <a:pt x="20" y="44"/>
                      </a:cubicBezTo>
                      <a:cubicBezTo>
                        <a:pt x="25" y="34"/>
                        <a:pt x="33" y="25"/>
                        <a:pt x="44" y="20"/>
                      </a:cubicBezTo>
                      <a:cubicBezTo>
                        <a:pt x="44" y="21"/>
                        <a:pt x="44" y="21"/>
                        <a:pt x="44" y="21"/>
                      </a:cubicBezTo>
                      <a:cubicBezTo>
                        <a:pt x="48" y="30"/>
                        <a:pt x="48" y="30"/>
                        <a:pt x="48" y="30"/>
                      </a:cubicBezTo>
                      <a:cubicBezTo>
                        <a:pt x="49" y="33"/>
                        <a:pt x="51" y="34"/>
                        <a:pt x="53" y="33"/>
                      </a:cubicBezTo>
                      <a:cubicBezTo>
                        <a:pt x="56" y="32"/>
                        <a:pt x="57" y="29"/>
                        <a:pt x="56" y="27"/>
                      </a:cubicBez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52" y="18"/>
                        <a:pt x="51" y="17"/>
                        <a:pt x="51" y="17"/>
                      </a:cubicBezTo>
                      <a:cubicBezTo>
                        <a:pt x="57" y="15"/>
                        <a:pt x="62" y="14"/>
                        <a:pt x="68" y="14"/>
                      </a:cubicBezTo>
                      <a:cubicBezTo>
                        <a:pt x="74" y="14"/>
                        <a:pt x="80" y="15"/>
                        <a:pt x="86" y="17"/>
                      </a:cubicBezTo>
                      <a:cubicBezTo>
                        <a:pt x="85" y="17"/>
                        <a:pt x="85" y="18"/>
                        <a:pt x="84" y="19"/>
                      </a:cubicBezTo>
                      <a:cubicBezTo>
                        <a:pt x="80" y="27"/>
                        <a:pt x="80" y="27"/>
                        <a:pt x="80" y="27"/>
                      </a:cubicBezTo>
                      <a:cubicBezTo>
                        <a:pt x="79" y="30"/>
                        <a:pt x="80" y="32"/>
                        <a:pt x="83" y="33"/>
                      </a:cubicBezTo>
                      <a:cubicBezTo>
                        <a:pt x="85" y="34"/>
                        <a:pt x="87" y="33"/>
                        <a:pt x="88" y="31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93" y="21"/>
                        <a:pt x="93" y="21"/>
                        <a:pt x="93" y="20"/>
                      </a:cubicBezTo>
                      <a:cubicBezTo>
                        <a:pt x="103" y="25"/>
                        <a:pt x="112" y="34"/>
                        <a:pt x="117" y="44"/>
                      </a:cubicBezTo>
                      <a:cubicBezTo>
                        <a:pt x="117" y="44"/>
                        <a:pt x="116" y="44"/>
                        <a:pt x="115" y="45"/>
                      </a:cubicBezTo>
                      <a:cubicBezTo>
                        <a:pt x="107" y="49"/>
                        <a:pt x="107" y="49"/>
                        <a:pt x="107" y="49"/>
                      </a:cubicBezTo>
                      <a:cubicBezTo>
                        <a:pt x="104" y="50"/>
                        <a:pt x="103" y="52"/>
                        <a:pt x="104" y="55"/>
                      </a:cubicBezTo>
                      <a:cubicBezTo>
                        <a:pt x="105" y="57"/>
                        <a:pt x="108" y="58"/>
                        <a:pt x="110" y="57"/>
                      </a:cubicBezTo>
                      <a:cubicBezTo>
                        <a:pt x="119" y="53"/>
                        <a:pt x="119" y="53"/>
                        <a:pt x="119" y="53"/>
                      </a:cubicBezTo>
                      <a:cubicBezTo>
                        <a:pt x="120" y="52"/>
                        <a:pt x="120" y="52"/>
                        <a:pt x="120" y="52"/>
                      </a:cubicBezTo>
                      <a:cubicBezTo>
                        <a:pt x="122" y="57"/>
                        <a:pt x="123" y="63"/>
                        <a:pt x="123" y="69"/>
                      </a:cubicBezTo>
                      <a:cubicBezTo>
                        <a:pt x="123" y="75"/>
                        <a:pt x="122" y="81"/>
                        <a:pt x="120" y="86"/>
                      </a:cubicBezTo>
                      <a:cubicBezTo>
                        <a:pt x="120" y="86"/>
                        <a:pt x="119" y="86"/>
                        <a:pt x="119" y="86"/>
                      </a:cubicBezTo>
                      <a:cubicBezTo>
                        <a:pt x="110" y="82"/>
                        <a:pt x="110" y="82"/>
                        <a:pt x="110" y="82"/>
                      </a:cubicBezTo>
                      <a:cubicBezTo>
                        <a:pt x="108" y="81"/>
                        <a:pt x="105" y="82"/>
                        <a:pt x="104" y="84"/>
                      </a:cubicBezTo>
                      <a:cubicBezTo>
                        <a:pt x="103" y="86"/>
                        <a:pt x="104" y="89"/>
                        <a:pt x="107" y="90"/>
                      </a:cubicBezTo>
                      <a:cubicBezTo>
                        <a:pt x="115" y="94"/>
                        <a:pt x="115" y="94"/>
                        <a:pt x="115" y="94"/>
                      </a:cubicBezTo>
                      <a:cubicBezTo>
                        <a:pt x="116" y="94"/>
                        <a:pt x="116" y="94"/>
                        <a:pt x="117" y="94"/>
                      </a:cubicBezTo>
                      <a:cubicBezTo>
                        <a:pt x="108" y="111"/>
                        <a:pt x="90" y="123"/>
                        <a:pt x="68" y="12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>
                    <a:cs typeface="Arial" pitchFamily="34" charset="0"/>
                  </a:endParaRPr>
                </a:p>
              </p:txBody>
            </p:sp>
            <p:sp>
              <p:nvSpPr>
                <p:cNvPr id="61" name="Freeform 34"/>
                <p:cNvSpPr>
                  <a:spLocks/>
                </p:cNvSpPr>
                <p:nvPr/>
              </p:nvSpPr>
              <p:spPr bwMode="auto">
                <a:xfrm>
                  <a:off x="5992819" y="1504950"/>
                  <a:ext cx="173037" cy="57150"/>
                </a:xfrm>
                <a:custGeom>
                  <a:avLst/>
                  <a:gdLst>
                    <a:gd name="T0" fmla="*/ 41 w 49"/>
                    <a:gd name="T1" fmla="*/ 0 h 16"/>
                    <a:gd name="T2" fmla="*/ 8 w 49"/>
                    <a:gd name="T3" fmla="*/ 0 h 16"/>
                    <a:gd name="T4" fmla="*/ 0 w 49"/>
                    <a:gd name="T5" fmla="*/ 8 h 16"/>
                    <a:gd name="T6" fmla="*/ 8 w 49"/>
                    <a:gd name="T7" fmla="*/ 16 h 16"/>
                    <a:gd name="T8" fmla="*/ 41 w 49"/>
                    <a:gd name="T9" fmla="*/ 16 h 16"/>
                    <a:gd name="T10" fmla="*/ 49 w 49"/>
                    <a:gd name="T11" fmla="*/ 8 h 16"/>
                    <a:gd name="T12" fmla="*/ 41 w 49"/>
                    <a:gd name="T13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" h="16">
                      <a:moveTo>
                        <a:pt x="41" y="0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0" y="4"/>
                        <a:pt x="0" y="8"/>
                      </a:cubicBezTo>
                      <a:cubicBezTo>
                        <a:pt x="0" y="12"/>
                        <a:pt x="4" y="16"/>
                        <a:pt x="8" y="16"/>
                      </a:cubicBezTo>
                      <a:cubicBezTo>
                        <a:pt x="41" y="16"/>
                        <a:pt x="41" y="16"/>
                        <a:pt x="41" y="16"/>
                      </a:cubicBezTo>
                      <a:cubicBezTo>
                        <a:pt x="45" y="16"/>
                        <a:pt x="49" y="12"/>
                        <a:pt x="49" y="8"/>
                      </a:cubicBezTo>
                      <a:cubicBezTo>
                        <a:pt x="49" y="4"/>
                        <a:pt x="45" y="0"/>
                        <a:pt x="41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>
                    <a:cs typeface="Arial" pitchFamily="34" charset="0"/>
                  </a:endParaRPr>
                </a:p>
              </p:txBody>
            </p:sp>
            <p:sp>
              <p:nvSpPr>
                <p:cNvPr id="62" name="Oval 35"/>
                <p:cNvSpPr>
                  <a:spLocks noChangeArrowheads="1"/>
                </p:cNvSpPr>
                <p:nvPr/>
              </p:nvSpPr>
              <p:spPr bwMode="auto">
                <a:xfrm>
                  <a:off x="5980119" y="1393825"/>
                  <a:ext cx="31750" cy="31750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>
                    <a:cs typeface="Arial" pitchFamily="34" charset="0"/>
                  </a:endParaRPr>
                </a:p>
              </p:txBody>
            </p:sp>
            <p:sp>
              <p:nvSpPr>
                <p:cNvPr id="63" name="Oval 36"/>
                <p:cNvSpPr>
                  <a:spLocks noChangeArrowheads="1"/>
                </p:cNvSpPr>
                <p:nvPr/>
              </p:nvSpPr>
              <p:spPr bwMode="auto">
                <a:xfrm>
                  <a:off x="6007108" y="1341438"/>
                  <a:ext cx="31750" cy="34925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>
                    <a:cs typeface="Arial" pitchFamily="34" charset="0"/>
                  </a:endParaRPr>
                </a:p>
              </p:txBody>
            </p:sp>
            <p:sp>
              <p:nvSpPr>
                <p:cNvPr id="64" name="Oval 37"/>
                <p:cNvSpPr>
                  <a:spLocks noChangeArrowheads="1"/>
                </p:cNvSpPr>
                <p:nvPr/>
              </p:nvSpPr>
              <p:spPr bwMode="auto">
                <a:xfrm>
                  <a:off x="6064257" y="1323975"/>
                  <a:ext cx="31750" cy="31750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>
                    <a:cs typeface="Arial" pitchFamily="34" charset="0"/>
                  </a:endParaRPr>
                </a:p>
              </p:txBody>
            </p:sp>
            <p:sp>
              <p:nvSpPr>
                <p:cNvPr id="65" name="Oval 38"/>
                <p:cNvSpPr>
                  <a:spLocks noChangeArrowheads="1"/>
                </p:cNvSpPr>
                <p:nvPr/>
              </p:nvSpPr>
              <p:spPr bwMode="auto">
                <a:xfrm>
                  <a:off x="6171035" y="1393825"/>
                  <a:ext cx="34925" cy="31750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>
                    <a:cs typeface="Arial" pitchFamily="34" charset="0"/>
                  </a:endParaRPr>
                </a:p>
              </p:txBody>
            </p:sp>
            <p:sp>
              <p:nvSpPr>
                <p:cNvPr id="66" name="Freeform 39"/>
                <p:cNvSpPr>
                  <a:spLocks/>
                </p:cNvSpPr>
                <p:nvPr/>
              </p:nvSpPr>
              <p:spPr bwMode="auto">
                <a:xfrm>
                  <a:off x="6034515" y="1312863"/>
                  <a:ext cx="136525" cy="165100"/>
                </a:xfrm>
                <a:custGeom>
                  <a:avLst/>
                  <a:gdLst>
                    <a:gd name="T0" fmla="*/ 1 w 39"/>
                    <a:gd name="T1" fmla="*/ 47 h 47"/>
                    <a:gd name="T2" fmla="*/ 7 w 39"/>
                    <a:gd name="T3" fmla="*/ 42 h 47"/>
                    <a:gd name="T4" fmla="*/ 11 w 39"/>
                    <a:gd name="T5" fmla="*/ 43 h 47"/>
                    <a:gd name="T6" fmla="*/ 21 w 39"/>
                    <a:gd name="T7" fmla="*/ 34 h 47"/>
                    <a:gd name="T8" fmla="*/ 19 w 39"/>
                    <a:gd name="T9" fmla="*/ 29 h 47"/>
                    <a:gd name="T10" fmla="*/ 22 w 39"/>
                    <a:gd name="T11" fmla="*/ 26 h 47"/>
                    <a:gd name="T12" fmla="*/ 28 w 39"/>
                    <a:gd name="T13" fmla="*/ 17 h 47"/>
                    <a:gd name="T14" fmla="*/ 32 w 39"/>
                    <a:gd name="T15" fmla="*/ 13 h 47"/>
                    <a:gd name="T16" fmla="*/ 32 w 39"/>
                    <a:gd name="T17" fmla="*/ 12 h 47"/>
                    <a:gd name="T18" fmla="*/ 38 w 39"/>
                    <a:gd name="T19" fmla="*/ 0 h 47"/>
                    <a:gd name="T20" fmla="*/ 28 w 39"/>
                    <a:gd name="T21" fmla="*/ 8 h 47"/>
                    <a:gd name="T22" fmla="*/ 27 w 39"/>
                    <a:gd name="T23" fmla="*/ 8 h 47"/>
                    <a:gd name="T24" fmla="*/ 23 w 39"/>
                    <a:gd name="T25" fmla="*/ 13 h 47"/>
                    <a:gd name="T26" fmla="*/ 23 w 39"/>
                    <a:gd name="T27" fmla="*/ 13 h 47"/>
                    <a:gd name="T28" fmla="*/ 16 w 39"/>
                    <a:gd name="T29" fmla="*/ 21 h 47"/>
                    <a:gd name="T30" fmla="*/ 14 w 39"/>
                    <a:gd name="T31" fmla="*/ 24 h 47"/>
                    <a:gd name="T32" fmla="*/ 11 w 39"/>
                    <a:gd name="T33" fmla="*/ 24 h 47"/>
                    <a:gd name="T34" fmla="*/ 2 w 39"/>
                    <a:gd name="T35" fmla="*/ 34 h 47"/>
                    <a:gd name="T36" fmla="*/ 4 w 39"/>
                    <a:gd name="T37" fmla="*/ 39 h 47"/>
                    <a:gd name="T38" fmla="*/ 1 w 39"/>
                    <a:gd name="T39" fmla="*/ 4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9" h="47">
                      <a:moveTo>
                        <a:pt x="1" y="47"/>
                      </a:moveTo>
                      <a:cubicBezTo>
                        <a:pt x="1" y="47"/>
                        <a:pt x="4" y="45"/>
                        <a:pt x="7" y="42"/>
                      </a:cubicBezTo>
                      <a:cubicBezTo>
                        <a:pt x="9" y="43"/>
                        <a:pt x="10" y="43"/>
                        <a:pt x="11" y="43"/>
                      </a:cubicBezTo>
                      <a:cubicBezTo>
                        <a:pt x="17" y="43"/>
                        <a:pt x="21" y="39"/>
                        <a:pt x="21" y="34"/>
                      </a:cubicBezTo>
                      <a:cubicBezTo>
                        <a:pt x="21" y="32"/>
                        <a:pt x="20" y="30"/>
                        <a:pt x="19" y="29"/>
                      </a:cubicBezTo>
                      <a:cubicBezTo>
                        <a:pt x="20" y="28"/>
                        <a:pt x="21" y="27"/>
                        <a:pt x="22" y="26"/>
                      </a:cubicBezTo>
                      <a:cubicBezTo>
                        <a:pt x="24" y="23"/>
                        <a:pt x="26" y="20"/>
                        <a:pt x="28" y="17"/>
                      </a:cubicBezTo>
                      <a:cubicBezTo>
                        <a:pt x="30" y="17"/>
                        <a:pt x="32" y="15"/>
                        <a:pt x="32" y="13"/>
                      </a:cubicBezTo>
                      <a:cubicBezTo>
                        <a:pt x="32" y="13"/>
                        <a:pt x="32" y="13"/>
                        <a:pt x="32" y="12"/>
                      </a:cubicBezTo>
                      <a:cubicBezTo>
                        <a:pt x="36" y="6"/>
                        <a:pt x="39" y="1"/>
                        <a:pt x="38" y="0"/>
                      </a:cubicBezTo>
                      <a:cubicBezTo>
                        <a:pt x="37" y="0"/>
                        <a:pt x="33" y="3"/>
                        <a:pt x="28" y="8"/>
                      </a:cubicBezTo>
                      <a:cubicBezTo>
                        <a:pt x="28" y="8"/>
                        <a:pt x="27" y="8"/>
                        <a:pt x="27" y="8"/>
                      </a:cubicBezTo>
                      <a:cubicBezTo>
                        <a:pt x="25" y="8"/>
                        <a:pt x="23" y="10"/>
                        <a:pt x="23" y="13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1" y="16"/>
                        <a:pt x="19" y="18"/>
                        <a:pt x="16" y="21"/>
                      </a:cubicBezTo>
                      <a:cubicBezTo>
                        <a:pt x="15" y="22"/>
                        <a:pt x="15" y="23"/>
                        <a:pt x="14" y="24"/>
                      </a:cubicBezTo>
                      <a:cubicBezTo>
                        <a:pt x="13" y="24"/>
                        <a:pt x="12" y="24"/>
                        <a:pt x="11" y="24"/>
                      </a:cubicBezTo>
                      <a:cubicBezTo>
                        <a:pt x="6" y="24"/>
                        <a:pt x="2" y="28"/>
                        <a:pt x="2" y="34"/>
                      </a:cubicBezTo>
                      <a:cubicBezTo>
                        <a:pt x="2" y="35"/>
                        <a:pt x="3" y="37"/>
                        <a:pt x="4" y="39"/>
                      </a:cubicBezTo>
                      <a:cubicBezTo>
                        <a:pt x="1" y="43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>
                    <a:cs typeface="Arial" pitchFamily="34" charset="0"/>
                  </a:endParaRPr>
                </a:p>
              </p:txBody>
            </p:sp>
          </p:grpSp>
          <p:sp>
            <p:nvSpPr>
              <p:cNvPr id="59" name="Freeform 116"/>
              <p:cNvSpPr>
                <a:spLocks noEditPoints="1"/>
              </p:cNvSpPr>
              <p:nvPr/>
            </p:nvSpPr>
            <p:spPr bwMode="auto">
              <a:xfrm>
                <a:off x="4188182" y="1944614"/>
                <a:ext cx="400129" cy="180735"/>
              </a:xfrm>
              <a:custGeom>
                <a:avLst/>
                <a:gdLst/>
                <a:ahLst/>
                <a:cxnLst>
                  <a:cxn ang="0">
                    <a:pos x="3546" y="887"/>
                  </a:cxn>
                  <a:cxn ang="0">
                    <a:pos x="420" y="3597"/>
                  </a:cxn>
                  <a:cxn ang="0">
                    <a:pos x="1073" y="5233"/>
                  </a:cxn>
                  <a:cxn ang="0">
                    <a:pos x="1960" y="4158"/>
                  </a:cxn>
                  <a:cxn ang="0">
                    <a:pos x="3126" y="4672"/>
                  </a:cxn>
                  <a:cxn ang="0">
                    <a:pos x="11665" y="4999"/>
                  </a:cxn>
                  <a:cxn ang="0">
                    <a:pos x="14884" y="4391"/>
                  </a:cxn>
                  <a:cxn ang="0">
                    <a:pos x="14324" y="5233"/>
                  </a:cxn>
                  <a:cxn ang="0">
                    <a:pos x="14884" y="6073"/>
                  </a:cxn>
                  <a:cxn ang="0">
                    <a:pos x="15864" y="5886"/>
                  </a:cxn>
                  <a:cxn ang="0">
                    <a:pos x="16051" y="4905"/>
                  </a:cxn>
                  <a:cxn ang="0">
                    <a:pos x="15211" y="4344"/>
                  </a:cxn>
                  <a:cxn ang="0">
                    <a:pos x="14651" y="5466"/>
                  </a:cxn>
                  <a:cxn ang="0">
                    <a:pos x="15445" y="4672"/>
                  </a:cxn>
                  <a:cxn ang="0">
                    <a:pos x="14417" y="4439"/>
                  </a:cxn>
                  <a:cxn ang="0">
                    <a:pos x="13812" y="5560"/>
                  </a:cxn>
                  <a:cxn ang="0">
                    <a:pos x="14417" y="4439"/>
                  </a:cxn>
                  <a:cxn ang="0">
                    <a:pos x="16331" y="4999"/>
                  </a:cxn>
                  <a:cxn ang="0">
                    <a:pos x="17124" y="4625"/>
                  </a:cxn>
                  <a:cxn ang="0">
                    <a:pos x="16938" y="2663"/>
                  </a:cxn>
                  <a:cxn ang="0">
                    <a:pos x="14231" y="1729"/>
                  </a:cxn>
                  <a:cxn ang="0">
                    <a:pos x="16938" y="234"/>
                  </a:cxn>
                  <a:cxn ang="0">
                    <a:pos x="10965" y="3271"/>
                  </a:cxn>
                  <a:cxn ang="0">
                    <a:pos x="13671" y="1869"/>
                  </a:cxn>
                  <a:cxn ang="0">
                    <a:pos x="10965" y="934"/>
                  </a:cxn>
                  <a:cxn ang="0">
                    <a:pos x="10452" y="3410"/>
                  </a:cxn>
                  <a:cxn ang="0">
                    <a:pos x="7886" y="2523"/>
                  </a:cxn>
                  <a:cxn ang="0">
                    <a:pos x="10452" y="1075"/>
                  </a:cxn>
                  <a:cxn ang="0">
                    <a:pos x="7559" y="4065"/>
                  </a:cxn>
                  <a:cxn ang="0">
                    <a:pos x="12271" y="4485"/>
                  </a:cxn>
                  <a:cxn ang="0">
                    <a:pos x="11898" y="5419"/>
                  </a:cxn>
                  <a:cxn ang="0">
                    <a:pos x="12598" y="6120"/>
                  </a:cxn>
                  <a:cxn ang="0">
                    <a:pos x="13484" y="5746"/>
                  </a:cxn>
                  <a:cxn ang="0">
                    <a:pos x="13484" y="4718"/>
                  </a:cxn>
                  <a:cxn ang="0">
                    <a:pos x="13205" y="5653"/>
                  </a:cxn>
                  <a:cxn ang="0">
                    <a:pos x="12131" y="5233"/>
                  </a:cxn>
                  <a:cxn ang="0">
                    <a:pos x="13205" y="4812"/>
                  </a:cxn>
                  <a:cxn ang="0">
                    <a:pos x="2007" y="4344"/>
                  </a:cxn>
                  <a:cxn ang="0">
                    <a:pos x="1307" y="5045"/>
                  </a:cxn>
                  <a:cxn ang="0">
                    <a:pos x="1679" y="5980"/>
                  </a:cxn>
                  <a:cxn ang="0">
                    <a:pos x="2660" y="5980"/>
                  </a:cxn>
                  <a:cxn ang="0">
                    <a:pos x="3079" y="5045"/>
                  </a:cxn>
                  <a:cxn ang="0">
                    <a:pos x="2379" y="4344"/>
                  </a:cxn>
                  <a:cxn ang="0">
                    <a:pos x="1726" y="5653"/>
                  </a:cxn>
                  <a:cxn ang="0">
                    <a:pos x="2193" y="4625"/>
                  </a:cxn>
                  <a:cxn ang="0">
                    <a:pos x="2612" y="5653"/>
                  </a:cxn>
                  <a:cxn ang="0">
                    <a:pos x="5366" y="3037"/>
                  </a:cxn>
                  <a:cxn ang="0">
                    <a:pos x="5833" y="4485"/>
                  </a:cxn>
                  <a:cxn ang="0">
                    <a:pos x="5833" y="3924"/>
                  </a:cxn>
                  <a:cxn ang="0">
                    <a:pos x="6812" y="3457"/>
                  </a:cxn>
                  <a:cxn ang="0">
                    <a:pos x="6812" y="3083"/>
                  </a:cxn>
                  <a:cxn ang="0">
                    <a:pos x="6812" y="2149"/>
                  </a:cxn>
                  <a:cxn ang="0">
                    <a:pos x="5833" y="1588"/>
                  </a:cxn>
                  <a:cxn ang="0">
                    <a:pos x="4526" y="701"/>
                  </a:cxn>
                </a:cxnLst>
                <a:rect l="0" t="0" r="r" b="b"/>
                <a:pathLst>
                  <a:path w="17124" h="6120">
                    <a:moveTo>
                      <a:pt x="11991" y="4439"/>
                    </a:moveTo>
                    <a:lnTo>
                      <a:pt x="7093" y="4439"/>
                    </a:lnTo>
                    <a:lnTo>
                      <a:pt x="7093" y="1261"/>
                    </a:lnTo>
                    <a:lnTo>
                      <a:pt x="7093" y="0"/>
                    </a:lnTo>
                    <a:lnTo>
                      <a:pt x="5086" y="0"/>
                    </a:lnTo>
                    <a:lnTo>
                      <a:pt x="3546" y="887"/>
                    </a:lnTo>
                    <a:lnTo>
                      <a:pt x="2660" y="2756"/>
                    </a:lnTo>
                    <a:lnTo>
                      <a:pt x="700" y="3223"/>
                    </a:lnTo>
                    <a:lnTo>
                      <a:pt x="607" y="3271"/>
                    </a:lnTo>
                    <a:lnTo>
                      <a:pt x="514" y="3364"/>
                    </a:lnTo>
                    <a:lnTo>
                      <a:pt x="467" y="3457"/>
                    </a:lnTo>
                    <a:lnTo>
                      <a:pt x="420" y="3597"/>
                    </a:lnTo>
                    <a:lnTo>
                      <a:pt x="374" y="4718"/>
                    </a:lnTo>
                    <a:lnTo>
                      <a:pt x="0" y="4718"/>
                    </a:lnTo>
                    <a:lnTo>
                      <a:pt x="0" y="5560"/>
                    </a:lnTo>
                    <a:lnTo>
                      <a:pt x="560" y="5560"/>
                    </a:lnTo>
                    <a:lnTo>
                      <a:pt x="1119" y="5560"/>
                    </a:lnTo>
                    <a:lnTo>
                      <a:pt x="1073" y="5233"/>
                    </a:lnTo>
                    <a:lnTo>
                      <a:pt x="1119" y="4952"/>
                    </a:lnTo>
                    <a:lnTo>
                      <a:pt x="1214" y="4672"/>
                    </a:lnTo>
                    <a:lnTo>
                      <a:pt x="1400" y="4439"/>
                    </a:lnTo>
                    <a:lnTo>
                      <a:pt x="1586" y="4298"/>
                    </a:lnTo>
                    <a:lnTo>
                      <a:pt x="1773" y="4205"/>
                    </a:lnTo>
                    <a:lnTo>
                      <a:pt x="1960" y="4158"/>
                    </a:lnTo>
                    <a:lnTo>
                      <a:pt x="2193" y="4111"/>
                    </a:lnTo>
                    <a:lnTo>
                      <a:pt x="2379" y="4158"/>
                    </a:lnTo>
                    <a:lnTo>
                      <a:pt x="2612" y="4205"/>
                    </a:lnTo>
                    <a:lnTo>
                      <a:pt x="2800" y="4298"/>
                    </a:lnTo>
                    <a:lnTo>
                      <a:pt x="2940" y="4439"/>
                    </a:lnTo>
                    <a:lnTo>
                      <a:pt x="3126" y="4672"/>
                    </a:lnTo>
                    <a:lnTo>
                      <a:pt x="3266" y="4952"/>
                    </a:lnTo>
                    <a:lnTo>
                      <a:pt x="3266" y="5233"/>
                    </a:lnTo>
                    <a:lnTo>
                      <a:pt x="3219" y="5560"/>
                    </a:lnTo>
                    <a:lnTo>
                      <a:pt x="11712" y="5560"/>
                    </a:lnTo>
                    <a:lnTo>
                      <a:pt x="11665" y="5233"/>
                    </a:lnTo>
                    <a:lnTo>
                      <a:pt x="11665" y="4999"/>
                    </a:lnTo>
                    <a:lnTo>
                      <a:pt x="11758" y="4812"/>
                    </a:lnTo>
                    <a:lnTo>
                      <a:pt x="11852" y="4625"/>
                    </a:lnTo>
                    <a:lnTo>
                      <a:pt x="11991" y="4439"/>
                    </a:lnTo>
                    <a:close/>
                    <a:moveTo>
                      <a:pt x="15211" y="4344"/>
                    </a:moveTo>
                    <a:lnTo>
                      <a:pt x="15024" y="4344"/>
                    </a:lnTo>
                    <a:lnTo>
                      <a:pt x="14884" y="4391"/>
                    </a:lnTo>
                    <a:lnTo>
                      <a:pt x="14745" y="4485"/>
                    </a:lnTo>
                    <a:lnTo>
                      <a:pt x="14605" y="4578"/>
                    </a:lnTo>
                    <a:lnTo>
                      <a:pt x="14464" y="4718"/>
                    </a:lnTo>
                    <a:lnTo>
                      <a:pt x="14417" y="4905"/>
                    </a:lnTo>
                    <a:lnTo>
                      <a:pt x="14324" y="5045"/>
                    </a:lnTo>
                    <a:lnTo>
                      <a:pt x="14324" y="5233"/>
                    </a:lnTo>
                    <a:lnTo>
                      <a:pt x="14324" y="5419"/>
                    </a:lnTo>
                    <a:lnTo>
                      <a:pt x="14417" y="5606"/>
                    </a:lnTo>
                    <a:lnTo>
                      <a:pt x="14464" y="5746"/>
                    </a:lnTo>
                    <a:lnTo>
                      <a:pt x="14605" y="5886"/>
                    </a:lnTo>
                    <a:lnTo>
                      <a:pt x="14745" y="5980"/>
                    </a:lnTo>
                    <a:lnTo>
                      <a:pt x="14884" y="6073"/>
                    </a:lnTo>
                    <a:lnTo>
                      <a:pt x="15024" y="6120"/>
                    </a:lnTo>
                    <a:lnTo>
                      <a:pt x="15211" y="6120"/>
                    </a:lnTo>
                    <a:lnTo>
                      <a:pt x="15398" y="6120"/>
                    </a:lnTo>
                    <a:lnTo>
                      <a:pt x="15584" y="6073"/>
                    </a:lnTo>
                    <a:lnTo>
                      <a:pt x="15724" y="5980"/>
                    </a:lnTo>
                    <a:lnTo>
                      <a:pt x="15864" y="5886"/>
                    </a:lnTo>
                    <a:lnTo>
                      <a:pt x="15957" y="5746"/>
                    </a:lnTo>
                    <a:lnTo>
                      <a:pt x="16051" y="5606"/>
                    </a:lnTo>
                    <a:lnTo>
                      <a:pt x="16098" y="5419"/>
                    </a:lnTo>
                    <a:lnTo>
                      <a:pt x="16144" y="5233"/>
                    </a:lnTo>
                    <a:lnTo>
                      <a:pt x="16098" y="5045"/>
                    </a:lnTo>
                    <a:lnTo>
                      <a:pt x="16051" y="4905"/>
                    </a:lnTo>
                    <a:lnTo>
                      <a:pt x="15957" y="4718"/>
                    </a:lnTo>
                    <a:lnTo>
                      <a:pt x="15864" y="4578"/>
                    </a:lnTo>
                    <a:lnTo>
                      <a:pt x="15724" y="4485"/>
                    </a:lnTo>
                    <a:lnTo>
                      <a:pt x="15584" y="4391"/>
                    </a:lnTo>
                    <a:lnTo>
                      <a:pt x="15398" y="4344"/>
                    </a:lnTo>
                    <a:lnTo>
                      <a:pt x="15211" y="4344"/>
                    </a:lnTo>
                    <a:close/>
                    <a:moveTo>
                      <a:pt x="15678" y="5653"/>
                    </a:moveTo>
                    <a:lnTo>
                      <a:pt x="15445" y="5793"/>
                    </a:lnTo>
                    <a:lnTo>
                      <a:pt x="15211" y="5839"/>
                    </a:lnTo>
                    <a:lnTo>
                      <a:pt x="14978" y="5793"/>
                    </a:lnTo>
                    <a:lnTo>
                      <a:pt x="14791" y="5653"/>
                    </a:lnTo>
                    <a:lnTo>
                      <a:pt x="14651" y="5466"/>
                    </a:lnTo>
                    <a:lnTo>
                      <a:pt x="14605" y="5233"/>
                    </a:lnTo>
                    <a:lnTo>
                      <a:pt x="14651" y="4999"/>
                    </a:lnTo>
                    <a:lnTo>
                      <a:pt x="14791" y="4812"/>
                    </a:lnTo>
                    <a:lnTo>
                      <a:pt x="14978" y="4672"/>
                    </a:lnTo>
                    <a:lnTo>
                      <a:pt x="15211" y="4625"/>
                    </a:lnTo>
                    <a:lnTo>
                      <a:pt x="15445" y="4672"/>
                    </a:lnTo>
                    <a:lnTo>
                      <a:pt x="15678" y="4812"/>
                    </a:lnTo>
                    <a:lnTo>
                      <a:pt x="15771" y="4999"/>
                    </a:lnTo>
                    <a:lnTo>
                      <a:pt x="15864" y="5233"/>
                    </a:lnTo>
                    <a:lnTo>
                      <a:pt x="15771" y="5466"/>
                    </a:lnTo>
                    <a:lnTo>
                      <a:pt x="15678" y="5653"/>
                    </a:lnTo>
                    <a:close/>
                    <a:moveTo>
                      <a:pt x="14417" y="4439"/>
                    </a:moveTo>
                    <a:lnTo>
                      <a:pt x="13531" y="4439"/>
                    </a:lnTo>
                    <a:lnTo>
                      <a:pt x="13671" y="4625"/>
                    </a:lnTo>
                    <a:lnTo>
                      <a:pt x="13764" y="4812"/>
                    </a:lnTo>
                    <a:lnTo>
                      <a:pt x="13858" y="4999"/>
                    </a:lnTo>
                    <a:lnTo>
                      <a:pt x="13858" y="5233"/>
                    </a:lnTo>
                    <a:lnTo>
                      <a:pt x="13812" y="5560"/>
                    </a:lnTo>
                    <a:lnTo>
                      <a:pt x="14184" y="5560"/>
                    </a:lnTo>
                    <a:lnTo>
                      <a:pt x="14138" y="5233"/>
                    </a:lnTo>
                    <a:lnTo>
                      <a:pt x="14138" y="4999"/>
                    </a:lnTo>
                    <a:lnTo>
                      <a:pt x="14184" y="4812"/>
                    </a:lnTo>
                    <a:lnTo>
                      <a:pt x="14324" y="4625"/>
                    </a:lnTo>
                    <a:lnTo>
                      <a:pt x="14417" y="4439"/>
                    </a:lnTo>
                    <a:close/>
                    <a:moveTo>
                      <a:pt x="16517" y="4625"/>
                    </a:moveTo>
                    <a:lnTo>
                      <a:pt x="16517" y="4439"/>
                    </a:lnTo>
                    <a:lnTo>
                      <a:pt x="16005" y="4439"/>
                    </a:lnTo>
                    <a:lnTo>
                      <a:pt x="16144" y="4625"/>
                    </a:lnTo>
                    <a:lnTo>
                      <a:pt x="16238" y="4812"/>
                    </a:lnTo>
                    <a:lnTo>
                      <a:pt x="16331" y="4999"/>
                    </a:lnTo>
                    <a:lnTo>
                      <a:pt x="16331" y="5233"/>
                    </a:lnTo>
                    <a:lnTo>
                      <a:pt x="16284" y="5560"/>
                    </a:lnTo>
                    <a:lnTo>
                      <a:pt x="16517" y="5560"/>
                    </a:lnTo>
                    <a:lnTo>
                      <a:pt x="16517" y="5326"/>
                    </a:lnTo>
                    <a:lnTo>
                      <a:pt x="17124" y="5326"/>
                    </a:lnTo>
                    <a:lnTo>
                      <a:pt x="17124" y="4625"/>
                    </a:lnTo>
                    <a:lnTo>
                      <a:pt x="16517" y="4625"/>
                    </a:lnTo>
                    <a:close/>
                    <a:moveTo>
                      <a:pt x="16938" y="3410"/>
                    </a:moveTo>
                    <a:lnTo>
                      <a:pt x="14231" y="3410"/>
                    </a:lnTo>
                    <a:lnTo>
                      <a:pt x="14231" y="3271"/>
                    </a:lnTo>
                    <a:lnTo>
                      <a:pt x="16938" y="3271"/>
                    </a:lnTo>
                    <a:lnTo>
                      <a:pt x="16938" y="2663"/>
                    </a:lnTo>
                    <a:lnTo>
                      <a:pt x="14231" y="2663"/>
                    </a:lnTo>
                    <a:lnTo>
                      <a:pt x="14231" y="2523"/>
                    </a:lnTo>
                    <a:lnTo>
                      <a:pt x="16938" y="2523"/>
                    </a:lnTo>
                    <a:lnTo>
                      <a:pt x="16938" y="1869"/>
                    </a:lnTo>
                    <a:lnTo>
                      <a:pt x="14231" y="1869"/>
                    </a:lnTo>
                    <a:lnTo>
                      <a:pt x="14231" y="1729"/>
                    </a:lnTo>
                    <a:lnTo>
                      <a:pt x="16938" y="1729"/>
                    </a:lnTo>
                    <a:lnTo>
                      <a:pt x="16938" y="1075"/>
                    </a:lnTo>
                    <a:lnTo>
                      <a:pt x="14231" y="1075"/>
                    </a:lnTo>
                    <a:lnTo>
                      <a:pt x="14231" y="934"/>
                    </a:lnTo>
                    <a:lnTo>
                      <a:pt x="16938" y="934"/>
                    </a:lnTo>
                    <a:lnTo>
                      <a:pt x="16938" y="234"/>
                    </a:lnTo>
                    <a:lnTo>
                      <a:pt x="13905" y="234"/>
                    </a:lnTo>
                    <a:lnTo>
                      <a:pt x="13905" y="3738"/>
                    </a:lnTo>
                    <a:lnTo>
                      <a:pt x="13671" y="3738"/>
                    </a:lnTo>
                    <a:lnTo>
                      <a:pt x="13671" y="3410"/>
                    </a:lnTo>
                    <a:lnTo>
                      <a:pt x="10965" y="3410"/>
                    </a:lnTo>
                    <a:lnTo>
                      <a:pt x="10965" y="3271"/>
                    </a:lnTo>
                    <a:lnTo>
                      <a:pt x="13671" y="3271"/>
                    </a:lnTo>
                    <a:lnTo>
                      <a:pt x="13671" y="2663"/>
                    </a:lnTo>
                    <a:lnTo>
                      <a:pt x="10965" y="2663"/>
                    </a:lnTo>
                    <a:lnTo>
                      <a:pt x="10965" y="2523"/>
                    </a:lnTo>
                    <a:lnTo>
                      <a:pt x="13671" y="2523"/>
                    </a:lnTo>
                    <a:lnTo>
                      <a:pt x="13671" y="1869"/>
                    </a:lnTo>
                    <a:lnTo>
                      <a:pt x="10965" y="1869"/>
                    </a:lnTo>
                    <a:lnTo>
                      <a:pt x="10965" y="1729"/>
                    </a:lnTo>
                    <a:lnTo>
                      <a:pt x="13671" y="1729"/>
                    </a:lnTo>
                    <a:lnTo>
                      <a:pt x="13671" y="1075"/>
                    </a:lnTo>
                    <a:lnTo>
                      <a:pt x="10965" y="1075"/>
                    </a:lnTo>
                    <a:lnTo>
                      <a:pt x="10965" y="934"/>
                    </a:lnTo>
                    <a:lnTo>
                      <a:pt x="13671" y="934"/>
                    </a:lnTo>
                    <a:lnTo>
                      <a:pt x="13671" y="234"/>
                    </a:lnTo>
                    <a:lnTo>
                      <a:pt x="10731" y="234"/>
                    </a:lnTo>
                    <a:lnTo>
                      <a:pt x="10731" y="3738"/>
                    </a:lnTo>
                    <a:lnTo>
                      <a:pt x="10452" y="3738"/>
                    </a:lnTo>
                    <a:lnTo>
                      <a:pt x="10452" y="3410"/>
                    </a:lnTo>
                    <a:lnTo>
                      <a:pt x="7886" y="3410"/>
                    </a:lnTo>
                    <a:lnTo>
                      <a:pt x="7886" y="3271"/>
                    </a:lnTo>
                    <a:lnTo>
                      <a:pt x="10452" y="3271"/>
                    </a:lnTo>
                    <a:lnTo>
                      <a:pt x="10452" y="2663"/>
                    </a:lnTo>
                    <a:lnTo>
                      <a:pt x="7886" y="2663"/>
                    </a:lnTo>
                    <a:lnTo>
                      <a:pt x="7886" y="2523"/>
                    </a:lnTo>
                    <a:lnTo>
                      <a:pt x="10452" y="2523"/>
                    </a:lnTo>
                    <a:lnTo>
                      <a:pt x="10452" y="1869"/>
                    </a:lnTo>
                    <a:lnTo>
                      <a:pt x="7886" y="1869"/>
                    </a:lnTo>
                    <a:lnTo>
                      <a:pt x="7886" y="1729"/>
                    </a:lnTo>
                    <a:lnTo>
                      <a:pt x="10452" y="1729"/>
                    </a:lnTo>
                    <a:lnTo>
                      <a:pt x="10452" y="1075"/>
                    </a:lnTo>
                    <a:lnTo>
                      <a:pt x="7886" y="1075"/>
                    </a:lnTo>
                    <a:lnTo>
                      <a:pt x="7886" y="934"/>
                    </a:lnTo>
                    <a:lnTo>
                      <a:pt x="10452" y="934"/>
                    </a:lnTo>
                    <a:lnTo>
                      <a:pt x="10452" y="234"/>
                    </a:lnTo>
                    <a:lnTo>
                      <a:pt x="7559" y="234"/>
                    </a:lnTo>
                    <a:lnTo>
                      <a:pt x="7559" y="4065"/>
                    </a:lnTo>
                    <a:lnTo>
                      <a:pt x="16938" y="4065"/>
                    </a:lnTo>
                    <a:lnTo>
                      <a:pt x="16938" y="3410"/>
                    </a:lnTo>
                    <a:close/>
                    <a:moveTo>
                      <a:pt x="12738" y="4344"/>
                    </a:moveTo>
                    <a:lnTo>
                      <a:pt x="12598" y="4344"/>
                    </a:lnTo>
                    <a:lnTo>
                      <a:pt x="12412" y="4391"/>
                    </a:lnTo>
                    <a:lnTo>
                      <a:pt x="12271" y="4485"/>
                    </a:lnTo>
                    <a:lnTo>
                      <a:pt x="12131" y="4578"/>
                    </a:lnTo>
                    <a:lnTo>
                      <a:pt x="11991" y="4718"/>
                    </a:lnTo>
                    <a:lnTo>
                      <a:pt x="11945" y="4905"/>
                    </a:lnTo>
                    <a:lnTo>
                      <a:pt x="11898" y="5045"/>
                    </a:lnTo>
                    <a:lnTo>
                      <a:pt x="11852" y="5233"/>
                    </a:lnTo>
                    <a:lnTo>
                      <a:pt x="11898" y="5419"/>
                    </a:lnTo>
                    <a:lnTo>
                      <a:pt x="11945" y="5606"/>
                    </a:lnTo>
                    <a:lnTo>
                      <a:pt x="11991" y="5746"/>
                    </a:lnTo>
                    <a:lnTo>
                      <a:pt x="12131" y="5886"/>
                    </a:lnTo>
                    <a:lnTo>
                      <a:pt x="12271" y="5980"/>
                    </a:lnTo>
                    <a:lnTo>
                      <a:pt x="12412" y="6073"/>
                    </a:lnTo>
                    <a:lnTo>
                      <a:pt x="12598" y="6120"/>
                    </a:lnTo>
                    <a:lnTo>
                      <a:pt x="12738" y="6120"/>
                    </a:lnTo>
                    <a:lnTo>
                      <a:pt x="12924" y="6120"/>
                    </a:lnTo>
                    <a:lnTo>
                      <a:pt x="13112" y="6073"/>
                    </a:lnTo>
                    <a:lnTo>
                      <a:pt x="13251" y="5980"/>
                    </a:lnTo>
                    <a:lnTo>
                      <a:pt x="13391" y="5886"/>
                    </a:lnTo>
                    <a:lnTo>
                      <a:pt x="13484" y="5746"/>
                    </a:lnTo>
                    <a:lnTo>
                      <a:pt x="13578" y="5606"/>
                    </a:lnTo>
                    <a:lnTo>
                      <a:pt x="13624" y="5419"/>
                    </a:lnTo>
                    <a:lnTo>
                      <a:pt x="13671" y="5233"/>
                    </a:lnTo>
                    <a:lnTo>
                      <a:pt x="13624" y="5045"/>
                    </a:lnTo>
                    <a:lnTo>
                      <a:pt x="13578" y="4905"/>
                    </a:lnTo>
                    <a:lnTo>
                      <a:pt x="13484" y="4718"/>
                    </a:lnTo>
                    <a:lnTo>
                      <a:pt x="13391" y="4578"/>
                    </a:lnTo>
                    <a:lnTo>
                      <a:pt x="13251" y="4485"/>
                    </a:lnTo>
                    <a:lnTo>
                      <a:pt x="13112" y="4391"/>
                    </a:lnTo>
                    <a:lnTo>
                      <a:pt x="12924" y="4344"/>
                    </a:lnTo>
                    <a:lnTo>
                      <a:pt x="12738" y="4344"/>
                    </a:lnTo>
                    <a:close/>
                    <a:moveTo>
                      <a:pt x="13205" y="5653"/>
                    </a:moveTo>
                    <a:lnTo>
                      <a:pt x="13017" y="5793"/>
                    </a:lnTo>
                    <a:lnTo>
                      <a:pt x="12738" y="5839"/>
                    </a:lnTo>
                    <a:lnTo>
                      <a:pt x="12505" y="5793"/>
                    </a:lnTo>
                    <a:lnTo>
                      <a:pt x="12319" y="5653"/>
                    </a:lnTo>
                    <a:lnTo>
                      <a:pt x="12178" y="5466"/>
                    </a:lnTo>
                    <a:lnTo>
                      <a:pt x="12131" y="5233"/>
                    </a:lnTo>
                    <a:lnTo>
                      <a:pt x="12178" y="4999"/>
                    </a:lnTo>
                    <a:lnTo>
                      <a:pt x="12319" y="4812"/>
                    </a:lnTo>
                    <a:lnTo>
                      <a:pt x="12505" y="4672"/>
                    </a:lnTo>
                    <a:lnTo>
                      <a:pt x="12738" y="4625"/>
                    </a:lnTo>
                    <a:lnTo>
                      <a:pt x="13017" y="4672"/>
                    </a:lnTo>
                    <a:lnTo>
                      <a:pt x="13205" y="4812"/>
                    </a:lnTo>
                    <a:lnTo>
                      <a:pt x="13345" y="4999"/>
                    </a:lnTo>
                    <a:lnTo>
                      <a:pt x="13391" y="5233"/>
                    </a:lnTo>
                    <a:lnTo>
                      <a:pt x="13345" y="5466"/>
                    </a:lnTo>
                    <a:lnTo>
                      <a:pt x="13205" y="5653"/>
                    </a:lnTo>
                    <a:close/>
                    <a:moveTo>
                      <a:pt x="2193" y="4344"/>
                    </a:moveTo>
                    <a:lnTo>
                      <a:pt x="2007" y="4344"/>
                    </a:lnTo>
                    <a:lnTo>
                      <a:pt x="1819" y="4391"/>
                    </a:lnTo>
                    <a:lnTo>
                      <a:pt x="1679" y="4485"/>
                    </a:lnTo>
                    <a:lnTo>
                      <a:pt x="1540" y="4578"/>
                    </a:lnTo>
                    <a:lnTo>
                      <a:pt x="1447" y="4718"/>
                    </a:lnTo>
                    <a:lnTo>
                      <a:pt x="1353" y="4905"/>
                    </a:lnTo>
                    <a:lnTo>
                      <a:pt x="1307" y="5045"/>
                    </a:lnTo>
                    <a:lnTo>
                      <a:pt x="1260" y="5233"/>
                    </a:lnTo>
                    <a:lnTo>
                      <a:pt x="1307" y="5419"/>
                    </a:lnTo>
                    <a:lnTo>
                      <a:pt x="1353" y="5606"/>
                    </a:lnTo>
                    <a:lnTo>
                      <a:pt x="1447" y="5746"/>
                    </a:lnTo>
                    <a:lnTo>
                      <a:pt x="1540" y="5886"/>
                    </a:lnTo>
                    <a:lnTo>
                      <a:pt x="1679" y="5980"/>
                    </a:lnTo>
                    <a:lnTo>
                      <a:pt x="1819" y="6073"/>
                    </a:lnTo>
                    <a:lnTo>
                      <a:pt x="2007" y="6120"/>
                    </a:lnTo>
                    <a:lnTo>
                      <a:pt x="2193" y="6120"/>
                    </a:lnTo>
                    <a:lnTo>
                      <a:pt x="2379" y="6120"/>
                    </a:lnTo>
                    <a:lnTo>
                      <a:pt x="2519" y="6073"/>
                    </a:lnTo>
                    <a:lnTo>
                      <a:pt x="2660" y="5980"/>
                    </a:lnTo>
                    <a:lnTo>
                      <a:pt x="2800" y="5886"/>
                    </a:lnTo>
                    <a:lnTo>
                      <a:pt x="2940" y="5746"/>
                    </a:lnTo>
                    <a:lnTo>
                      <a:pt x="3033" y="5560"/>
                    </a:lnTo>
                    <a:lnTo>
                      <a:pt x="3079" y="5419"/>
                    </a:lnTo>
                    <a:lnTo>
                      <a:pt x="3079" y="5233"/>
                    </a:lnTo>
                    <a:lnTo>
                      <a:pt x="3079" y="5045"/>
                    </a:lnTo>
                    <a:lnTo>
                      <a:pt x="3033" y="4905"/>
                    </a:lnTo>
                    <a:lnTo>
                      <a:pt x="2940" y="4718"/>
                    </a:lnTo>
                    <a:lnTo>
                      <a:pt x="2800" y="4578"/>
                    </a:lnTo>
                    <a:lnTo>
                      <a:pt x="2660" y="4485"/>
                    </a:lnTo>
                    <a:lnTo>
                      <a:pt x="2519" y="4391"/>
                    </a:lnTo>
                    <a:lnTo>
                      <a:pt x="2379" y="4344"/>
                    </a:lnTo>
                    <a:lnTo>
                      <a:pt x="2193" y="4344"/>
                    </a:lnTo>
                    <a:close/>
                    <a:moveTo>
                      <a:pt x="2612" y="5653"/>
                    </a:moveTo>
                    <a:lnTo>
                      <a:pt x="2426" y="5793"/>
                    </a:lnTo>
                    <a:lnTo>
                      <a:pt x="2193" y="5839"/>
                    </a:lnTo>
                    <a:lnTo>
                      <a:pt x="1960" y="5793"/>
                    </a:lnTo>
                    <a:lnTo>
                      <a:pt x="1726" y="5653"/>
                    </a:lnTo>
                    <a:lnTo>
                      <a:pt x="1633" y="5466"/>
                    </a:lnTo>
                    <a:lnTo>
                      <a:pt x="1586" y="5233"/>
                    </a:lnTo>
                    <a:lnTo>
                      <a:pt x="1633" y="4999"/>
                    </a:lnTo>
                    <a:lnTo>
                      <a:pt x="1726" y="4812"/>
                    </a:lnTo>
                    <a:lnTo>
                      <a:pt x="1960" y="4672"/>
                    </a:lnTo>
                    <a:lnTo>
                      <a:pt x="2193" y="4625"/>
                    </a:lnTo>
                    <a:lnTo>
                      <a:pt x="2426" y="4672"/>
                    </a:lnTo>
                    <a:lnTo>
                      <a:pt x="2612" y="4812"/>
                    </a:lnTo>
                    <a:lnTo>
                      <a:pt x="2753" y="4999"/>
                    </a:lnTo>
                    <a:lnTo>
                      <a:pt x="2800" y="5233"/>
                    </a:lnTo>
                    <a:lnTo>
                      <a:pt x="2753" y="5466"/>
                    </a:lnTo>
                    <a:lnTo>
                      <a:pt x="2612" y="5653"/>
                    </a:lnTo>
                    <a:close/>
                    <a:moveTo>
                      <a:pt x="4572" y="3037"/>
                    </a:moveTo>
                    <a:lnTo>
                      <a:pt x="2940" y="3037"/>
                    </a:lnTo>
                    <a:lnTo>
                      <a:pt x="3593" y="1588"/>
                    </a:lnTo>
                    <a:lnTo>
                      <a:pt x="4572" y="1588"/>
                    </a:lnTo>
                    <a:lnTo>
                      <a:pt x="4572" y="3037"/>
                    </a:lnTo>
                    <a:close/>
                    <a:moveTo>
                      <a:pt x="5366" y="3037"/>
                    </a:moveTo>
                    <a:lnTo>
                      <a:pt x="4759" y="3037"/>
                    </a:lnTo>
                    <a:lnTo>
                      <a:pt x="4759" y="1588"/>
                    </a:lnTo>
                    <a:lnTo>
                      <a:pt x="5366" y="1588"/>
                    </a:lnTo>
                    <a:lnTo>
                      <a:pt x="5366" y="3037"/>
                    </a:lnTo>
                    <a:close/>
                    <a:moveTo>
                      <a:pt x="6812" y="4485"/>
                    </a:moveTo>
                    <a:lnTo>
                      <a:pt x="5833" y="4485"/>
                    </a:lnTo>
                    <a:lnTo>
                      <a:pt x="5833" y="4391"/>
                    </a:lnTo>
                    <a:lnTo>
                      <a:pt x="6812" y="4391"/>
                    </a:lnTo>
                    <a:lnTo>
                      <a:pt x="6812" y="4485"/>
                    </a:lnTo>
                    <a:close/>
                    <a:moveTo>
                      <a:pt x="6812" y="4017"/>
                    </a:moveTo>
                    <a:lnTo>
                      <a:pt x="5833" y="4017"/>
                    </a:lnTo>
                    <a:lnTo>
                      <a:pt x="5833" y="3924"/>
                    </a:lnTo>
                    <a:lnTo>
                      <a:pt x="6812" y="3924"/>
                    </a:lnTo>
                    <a:lnTo>
                      <a:pt x="6812" y="4017"/>
                    </a:lnTo>
                    <a:close/>
                    <a:moveTo>
                      <a:pt x="6812" y="3550"/>
                    </a:moveTo>
                    <a:lnTo>
                      <a:pt x="5833" y="3550"/>
                    </a:lnTo>
                    <a:lnTo>
                      <a:pt x="5833" y="3457"/>
                    </a:lnTo>
                    <a:lnTo>
                      <a:pt x="6812" y="3457"/>
                    </a:lnTo>
                    <a:lnTo>
                      <a:pt x="6812" y="3550"/>
                    </a:lnTo>
                    <a:close/>
                    <a:moveTo>
                      <a:pt x="6812" y="3083"/>
                    </a:moveTo>
                    <a:lnTo>
                      <a:pt x="5833" y="3083"/>
                    </a:lnTo>
                    <a:lnTo>
                      <a:pt x="5833" y="2990"/>
                    </a:lnTo>
                    <a:lnTo>
                      <a:pt x="6812" y="2990"/>
                    </a:lnTo>
                    <a:lnTo>
                      <a:pt x="6812" y="3083"/>
                    </a:lnTo>
                    <a:close/>
                    <a:moveTo>
                      <a:pt x="6812" y="2616"/>
                    </a:moveTo>
                    <a:lnTo>
                      <a:pt x="5833" y="2616"/>
                    </a:lnTo>
                    <a:lnTo>
                      <a:pt x="5833" y="2523"/>
                    </a:lnTo>
                    <a:lnTo>
                      <a:pt x="6812" y="2523"/>
                    </a:lnTo>
                    <a:lnTo>
                      <a:pt x="6812" y="2616"/>
                    </a:lnTo>
                    <a:close/>
                    <a:moveTo>
                      <a:pt x="6812" y="2149"/>
                    </a:moveTo>
                    <a:lnTo>
                      <a:pt x="5833" y="2149"/>
                    </a:lnTo>
                    <a:lnTo>
                      <a:pt x="5833" y="2055"/>
                    </a:lnTo>
                    <a:lnTo>
                      <a:pt x="6812" y="2055"/>
                    </a:lnTo>
                    <a:lnTo>
                      <a:pt x="6812" y="2149"/>
                    </a:lnTo>
                    <a:close/>
                    <a:moveTo>
                      <a:pt x="5833" y="1681"/>
                    </a:moveTo>
                    <a:lnTo>
                      <a:pt x="5833" y="1588"/>
                    </a:lnTo>
                    <a:lnTo>
                      <a:pt x="6812" y="1588"/>
                    </a:lnTo>
                    <a:lnTo>
                      <a:pt x="6812" y="1681"/>
                    </a:lnTo>
                    <a:lnTo>
                      <a:pt x="5833" y="1681"/>
                    </a:lnTo>
                    <a:close/>
                    <a:moveTo>
                      <a:pt x="6812" y="934"/>
                    </a:moveTo>
                    <a:lnTo>
                      <a:pt x="4200" y="934"/>
                    </a:lnTo>
                    <a:lnTo>
                      <a:pt x="4526" y="701"/>
                    </a:lnTo>
                    <a:lnTo>
                      <a:pt x="6812" y="701"/>
                    </a:lnTo>
                    <a:lnTo>
                      <a:pt x="6812" y="934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txBody>
              <a:bodyPr/>
              <a:lstStyle/>
              <a:p>
                <a:endParaRPr lang="zh-CN" altLang="en-US" sz="2000">
                  <a:cs typeface="Arial" pitchFamily="34" charset="0"/>
                </a:endParaRPr>
              </a:p>
            </p:txBody>
          </p:sp>
        </p:grpSp>
        <p:sp>
          <p:nvSpPr>
            <p:cNvPr id="72" name="矩形 2"/>
            <p:cNvSpPr/>
            <p:nvPr/>
          </p:nvSpPr>
          <p:spPr>
            <a:xfrm>
              <a:off x="4557158" y="5327209"/>
              <a:ext cx="2536158" cy="3613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algn="ctr"/>
              <a:r>
                <a:rPr lang="zh-CN" altLang="en-US" sz="1900" noProof="1">
                  <a:sym typeface="Wingdings" pitchFamily="2" charset="2"/>
                </a:rPr>
                <a:t>华为物</a:t>
              </a:r>
              <a:r>
                <a:rPr lang="zh-CN" altLang="en-US" sz="1900" noProof="1" smtClean="0">
                  <a:sym typeface="Wingdings" pitchFamily="2" charset="2"/>
                </a:rPr>
                <a:t>联网架构介绍</a:t>
              </a:r>
              <a:endParaRPr lang="zh-CN" altLang="en-US" sz="1900" noProof="1">
                <a:sym typeface="Wingdings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333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标题 19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</a:rPr>
              <a:t>华为</a:t>
            </a:r>
            <a:r>
              <a:rPr lang="en-US" altLang="zh-CN" dirty="0" smtClean="0">
                <a:latin typeface="+mn-lt"/>
                <a:ea typeface="+mn-ea"/>
              </a:rPr>
              <a:t>NB-</a:t>
            </a:r>
            <a:r>
              <a:rPr lang="en-US" altLang="zh-CN" dirty="0" err="1" smtClean="0">
                <a:latin typeface="+mn-lt"/>
                <a:ea typeface="+mn-ea"/>
              </a:rPr>
              <a:t>IoT</a:t>
            </a:r>
            <a:r>
              <a:rPr lang="zh-CN" altLang="en-US" dirty="0" smtClean="0">
                <a:latin typeface="+mn-lt"/>
                <a:ea typeface="+mn-ea"/>
              </a:rPr>
              <a:t>解决方案架构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云形 2"/>
          <p:cNvSpPr/>
          <p:nvPr/>
        </p:nvSpPr>
        <p:spPr bwMode="auto">
          <a:xfrm>
            <a:off x="4381806" y="1736016"/>
            <a:ext cx="4296194" cy="868600"/>
          </a:xfrm>
          <a:prstGeom prst="cloud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 flipV="1">
            <a:off x="979318" y="4795142"/>
            <a:ext cx="10303662" cy="5468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  <a:alpha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4465972" y="3768844"/>
            <a:ext cx="6210525" cy="931930"/>
          </a:xfrm>
          <a:prstGeom prst="roundRect">
            <a:avLst>
              <a:gd name="adj" fmla="val 9681"/>
            </a:avLst>
          </a:prstGeom>
          <a:noFill/>
          <a:ln w="12700">
            <a:solidFill>
              <a:srgbClr val="00B0F0"/>
            </a:solidFill>
            <a:prstDash val="sysDash"/>
          </a:ln>
        </p:spPr>
        <p:txBody>
          <a:bodyPr wrap="square" lIns="121831" tIns="60918" rIns="121831" bIns="60918" anchor="t">
            <a:noAutofit/>
          </a:bodyPr>
          <a:lstStyle/>
          <a:p>
            <a:pPr algn="ctr" defTabSz="800808">
              <a:buNone/>
            </a:pPr>
            <a:endParaRPr lang="zh-CN" altLang="zh-CN" sz="1200" b="0" dirty="0"/>
          </a:p>
        </p:txBody>
      </p:sp>
      <p:grpSp>
        <p:nvGrpSpPr>
          <p:cNvPr id="6" name="组合 302"/>
          <p:cNvGrpSpPr/>
          <p:nvPr/>
        </p:nvGrpSpPr>
        <p:grpSpPr>
          <a:xfrm>
            <a:off x="6791595" y="3824468"/>
            <a:ext cx="501260" cy="591175"/>
            <a:chOff x="14536144" y="-793834"/>
            <a:chExt cx="772115" cy="829074"/>
          </a:xfrm>
          <a:solidFill>
            <a:sysClr val="windowText" lastClr="000000">
              <a:lumMod val="65000"/>
              <a:lumOff val="35000"/>
            </a:sysClr>
          </a:solidFill>
        </p:grpSpPr>
        <p:sp>
          <p:nvSpPr>
            <p:cNvPr id="7" name="Freeform 33"/>
            <p:cNvSpPr>
              <a:spLocks noEditPoints="1"/>
            </p:cNvSpPr>
            <p:nvPr/>
          </p:nvSpPr>
          <p:spPr bwMode="auto">
            <a:xfrm>
              <a:off x="14770310" y="-521695"/>
              <a:ext cx="348084" cy="556935"/>
            </a:xfrm>
            <a:custGeom>
              <a:avLst/>
              <a:gdLst/>
              <a:ahLst/>
              <a:cxnLst>
                <a:cxn ang="0">
                  <a:pos x="68" y="54"/>
                </a:cxn>
                <a:cxn ang="0">
                  <a:pos x="68" y="48"/>
                </a:cxn>
                <a:cxn ang="0">
                  <a:pos x="70" y="44"/>
                </a:cxn>
                <a:cxn ang="0">
                  <a:pos x="78" y="32"/>
                </a:cxn>
                <a:cxn ang="0">
                  <a:pos x="80" y="24"/>
                </a:cxn>
                <a:cxn ang="0">
                  <a:pos x="74" y="6"/>
                </a:cxn>
                <a:cxn ang="0">
                  <a:pos x="56" y="0"/>
                </a:cxn>
                <a:cxn ang="0">
                  <a:pos x="46" y="2"/>
                </a:cxn>
                <a:cxn ang="0">
                  <a:pos x="32" y="16"/>
                </a:cxn>
                <a:cxn ang="0">
                  <a:pos x="30" y="24"/>
                </a:cxn>
                <a:cxn ang="0">
                  <a:pos x="34" y="38"/>
                </a:cxn>
                <a:cxn ang="0">
                  <a:pos x="40" y="44"/>
                </a:cxn>
                <a:cxn ang="0">
                  <a:pos x="42" y="54"/>
                </a:cxn>
                <a:cxn ang="0">
                  <a:pos x="0" y="174"/>
                </a:cxn>
                <a:cxn ang="0">
                  <a:pos x="2" y="176"/>
                </a:cxn>
                <a:cxn ang="0">
                  <a:pos x="22" y="170"/>
                </a:cxn>
                <a:cxn ang="0">
                  <a:pos x="56" y="164"/>
                </a:cxn>
                <a:cxn ang="0">
                  <a:pos x="72" y="166"/>
                </a:cxn>
                <a:cxn ang="0">
                  <a:pos x="108" y="176"/>
                </a:cxn>
                <a:cxn ang="0">
                  <a:pos x="110" y="176"/>
                </a:cxn>
                <a:cxn ang="0">
                  <a:pos x="110" y="174"/>
                </a:cxn>
                <a:cxn ang="0">
                  <a:pos x="56" y="72"/>
                </a:cxn>
                <a:cxn ang="0">
                  <a:pos x="64" y="76"/>
                </a:cxn>
                <a:cxn ang="0">
                  <a:pos x="68" y="84"/>
                </a:cxn>
                <a:cxn ang="0">
                  <a:pos x="66" y="90"/>
                </a:cxn>
                <a:cxn ang="0">
                  <a:pos x="60" y="96"/>
                </a:cxn>
                <a:cxn ang="0">
                  <a:pos x="56" y="98"/>
                </a:cxn>
                <a:cxn ang="0">
                  <a:pos x="46" y="94"/>
                </a:cxn>
                <a:cxn ang="0">
                  <a:pos x="42" y="84"/>
                </a:cxn>
                <a:cxn ang="0">
                  <a:pos x="44" y="80"/>
                </a:cxn>
                <a:cxn ang="0">
                  <a:pos x="50" y="74"/>
                </a:cxn>
                <a:cxn ang="0">
                  <a:pos x="56" y="72"/>
                </a:cxn>
                <a:cxn ang="0">
                  <a:pos x="56" y="144"/>
                </a:cxn>
                <a:cxn ang="0">
                  <a:pos x="42" y="138"/>
                </a:cxn>
                <a:cxn ang="0">
                  <a:pos x="36" y="124"/>
                </a:cxn>
                <a:cxn ang="0">
                  <a:pos x="38" y="118"/>
                </a:cxn>
                <a:cxn ang="0">
                  <a:pos x="48" y="108"/>
                </a:cxn>
                <a:cxn ang="0">
                  <a:pos x="56" y="106"/>
                </a:cxn>
                <a:cxn ang="0">
                  <a:pos x="68" y="112"/>
                </a:cxn>
                <a:cxn ang="0">
                  <a:pos x="74" y="124"/>
                </a:cxn>
                <a:cxn ang="0">
                  <a:pos x="72" y="132"/>
                </a:cxn>
                <a:cxn ang="0">
                  <a:pos x="62" y="142"/>
                </a:cxn>
                <a:cxn ang="0">
                  <a:pos x="56" y="144"/>
                </a:cxn>
              </a:cxnLst>
              <a:rect l="0" t="0" r="r" b="b"/>
              <a:pathLst>
                <a:path w="110" h="176">
                  <a:moveTo>
                    <a:pt x="110" y="174"/>
                  </a:moveTo>
                  <a:lnTo>
                    <a:pt x="68" y="54"/>
                  </a:lnTo>
                  <a:lnTo>
                    <a:pt x="68" y="54"/>
                  </a:lnTo>
                  <a:lnTo>
                    <a:pt x="68" y="48"/>
                  </a:lnTo>
                  <a:lnTo>
                    <a:pt x="70" y="44"/>
                  </a:lnTo>
                  <a:lnTo>
                    <a:pt x="70" y="44"/>
                  </a:lnTo>
                  <a:lnTo>
                    <a:pt x="76" y="38"/>
                  </a:lnTo>
                  <a:lnTo>
                    <a:pt x="78" y="32"/>
                  </a:lnTo>
                  <a:lnTo>
                    <a:pt x="80" y="24"/>
                  </a:lnTo>
                  <a:lnTo>
                    <a:pt x="80" y="24"/>
                  </a:lnTo>
                  <a:lnTo>
                    <a:pt x="78" y="16"/>
                  </a:lnTo>
                  <a:lnTo>
                    <a:pt x="74" y="6"/>
                  </a:lnTo>
                  <a:lnTo>
                    <a:pt x="64" y="2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6" y="2"/>
                  </a:lnTo>
                  <a:lnTo>
                    <a:pt x="38" y="6"/>
                  </a:lnTo>
                  <a:lnTo>
                    <a:pt x="32" y="16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2" y="32"/>
                  </a:lnTo>
                  <a:lnTo>
                    <a:pt x="34" y="38"/>
                  </a:lnTo>
                  <a:lnTo>
                    <a:pt x="40" y="44"/>
                  </a:lnTo>
                  <a:lnTo>
                    <a:pt x="40" y="44"/>
                  </a:lnTo>
                  <a:lnTo>
                    <a:pt x="42" y="48"/>
                  </a:lnTo>
                  <a:lnTo>
                    <a:pt x="42" y="54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2" y="176"/>
                  </a:lnTo>
                  <a:lnTo>
                    <a:pt x="2" y="176"/>
                  </a:lnTo>
                  <a:lnTo>
                    <a:pt x="22" y="170"/>
                  </a:lnTo>
                  <a:lnTo>
                    <a:pt x="38" y="166"/>
                  </a:lnTo>
                  <a:lnTo>
                    <a:pt x="56" y="164"/>
                  </a:lnTo>
                  <a:lnTo>
                    <a:pt x="56" y="164"/>
                  </a:lnTo>
                  <a:lnTo>
                    <a:pt x="72" y="166"/>
                  </a:lnTo>
                  <a:lnTo>
                    <a:pt x="88" y="170"/>
                  </a:lnTo>
                  <a:lnTo>
                    <a:pt x="108" y="176"/>
                  </a:lnTo>
                  <a:lnTo>
                    <a:pt x="108" y="176"/>
                  </a:lnTo>
                  <a:lnTo>
                    <a:pt x="110" y="176"/>
                  </a:lnTo>
                  <a:lnTo>
                    <a:pt x="110" y="174"/>
                  </a:lnTo>
                  <a:lnTo>
                    <a:pt x="110" y="174"/>
                  </a:lnTo>
                  <a:close/>
                  <a:moveTo>
                    <a:pt x="56" y="72"/>
                  </a:moveTo>
                  <a:lnTo>
                    <a:pt x="56" y="72"/>
                  </a:lnTo>
                  <a:lnTo>
                    <a:pt x="60" y="74"/>
                  </a:lnTo>
                  <a:lnTo>
                    <a:pt x="64" y="76"/>
                  </a:lnTo>
                  <a:lnTo>
                    <a:pt x="66" y="80"/>
                  </a:lnTo>
                  <a:lnTo>
                    <a:pt x="68" y="84"/>
                  </a:lnTo>
                  <a:lnTo>
                    <a:pt x="68" y="84"/>
                  </a:lnTo>
                  <a:lnTo>
                    <a:pt x="66" y="90"/>
                  </a:lnTo>
                  <a:lnTo>
                    <a:pt x="64" y="94"/>
                  </a:lnTo>
                  <a:lnTo>
                    <a:pt x="60" y="96"/>
                  </a:lnTo>
                  <a:lnTo>
                    <a:pt x="56" y="98"/>
                  </a:lnTo>
                  <a:lnTo>
                    <a:pt x="56" y="98"/>
                  </a:lnTo>
                  <a:lnTo>
                    <a:pt x="50" y="96"/>
                  </a:lnTo>
                  <a:lnTo>
                    <a:pt x="46" y="94"/>
                  </a:lnTo>
                  <a:lnTo>
                    <a:pt x="44" y="90"/>
                  </a:lnTo>
                  <a:lnTo>
                    <a:pt x="42" y="84"/>
                  </a:lnTo>
                  <a:lnTo>
                    <a:pt x="42" y="84"/>
                  </a:lnTo>
                  <a:lnTo>
                    <a:pt x="44" y="80"/>
                  </a:lnTo>
                  <a:lnTo>
                    <a:pt x="46" y="76"/>
                  </a:lnTo>
                  <a:lnTo>
                    <a:pt x="50" y="74"/>
                  </a:lnTo>
                  <a:lnTo>
                    <a:pt x="56" y="72"/>
                  </a:lnTo>
                  <a:lnTo>
                    <a:pt x="56" y="72"/>
                  </a:lnTo>
                  <a:close/>
                  <a:moveTo>
                    <a:pt x="56" y="144"/>
                  </a:moveTo>
                  <a:lnTo>
                    <a:pt x="56" y="144"/>
                  </a:lnTo>
                  <a:lnTo>
                    <a:pt x="48" y="142"/>
                  </a:lnTo>
                  <a:lnTo>
                    <a:pt x="42" y="138"/>
                  </a:lnTo>
                  <a:lnTo>
                    <a:pt x="38" y="132"/>
                  </a:lnTo>
                  <a:lnTo>
                    <a:pt x="36" y="124"/>
                  </a:lnTo>
                  <a:lnTo>
                    <a:pt x="36" y="124"/>
                  </a:lnTo>
                  <a:lnTo>
                    <a:pt x="38" y="118"/>
                  </a:lnTo>
                  <a:lnTo>
                    <a:pt x="42" y="112"/>
                  </a:lnTo>
                  <a:lnTo>
                    <a:pt x="48" y="108"/>
                  </a:lnTo>
                  <a:lnTo>
                    <a:pt x="56" y="106"/>
                  </a:lnTo>
                  <a:lnTo>
                    <a:pt x="56" y="106"/>
                  </a:lnTo>
                  <a:lnTo>
                    <a:pt x="62" y="108"/>
                  </a:lnTo>
                  <a:lnTo>
                    <a:pt x="68" y="112"/>
                  </a:lnTo>
                  <a:lnTo>
                    <a:pt x="72" y="118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72" y="132"/>
                  </a:lnTo>
                  <a:lnTo>
                    <a:pt x="68" y="138"/>
                  </a:lnTo>
                  <a:lnTo>
                    <a:pt x="62" y="142"/>
                  </a:lnTo>
                  <a:lnTo>
                    <a:pt x="56" y="144"/>
                  </a:lnTo>
                  <a:lnTo>
                    <a:pt x="56" y="1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pPr defTabSz="1199884" fontAlgn="auto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zh-CN" altLang="en-US" sz="1200" b="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reeform 34"/>
            <p:cNvSpPr>
              <a:spLocks/>
            </p:cNvSpPr>
            <p:nvPr/>
          </p:nvSpPr>
          <p:spPr bwMode="auto">
            <a:xfrm>
              <a:off x="14536144" y="-629285"/>
              <a:ext cx="101261" cy="354413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2" y="12"/>
                </a:cxn>
                <a:cxn ang="0">
                  <a:pos x="6" y="26"/>
                </a:cxn>
                <a:cxn ang="0">
                  <a:pos x="2" y="40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2" y="68"/>
                </a:cxn>
                <a:cxn ang="0">
                  <a:pos x="6" y="84"/>
                </a:cxn>
                <a:cxn ang="0">
                  <a:pos x="14" y="98"/>
                </a:cxn>
                <a:cxn ang="0">
                  <a:pos x="24" y="112"/>
                </a:cxn>
                <a:cxn ang="0">
                  <a:pos x="24" y="112"/>
                </a:cxn>
                <a:cxn ang="0">
                  <a:pos x="28" y="112"/>
                </a:cxn>
                <a:cxn ang="0">
                  <a:pos x="30" y="112"/>
                </a:cxn>
                <a:cxn ang="0">
                  <a:pos x="30" y="112"/>
                </a:cxn>
                <a:cxn ang="0">
                  <a:pos x="32" y="108"/>
                </a:cxn>
                <a:cxn ang="0">
                  <a:pos x="30" y="106"/>
                </a:cxn>
                <a:cxn ang="0">
                  <a:pos x="30" y="106"/>
                </a:cxn>
                <a:cxn ang="0">
                  <a:pos x="20" y="94"/>
                </a:cxn>
                <a:cxn ang="0">
                  <a:pos x="14" y="80"/>
                </a:cxn>
                <a:cxn ang="0">
                  <a:pos x="10" y="68"/>
                </a:cxn>
                <a:cxn ang="0">
                  <a:pos x="8" y="54"/>
                </a:cxn>
                <a:cxn ang="0">
                  <a:pos x="8" y="54"/>
                </a:cxn>
                <a:cxn ang="0">
                  <a:pos x="10" y="40"/>
                </a:cxn>
                <a:cxn ang="0">
                  <a:pos x="12" y="28"/>
                </a:cxn>
                <a:cxn ang="0">
                  <a:pos x="18" y="18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8" y="4"/>
                </a:cxn>
                <a:cxn ang="0">
                  <a:pos x="26" y="2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32" h="112">
                  <a:moveTo>
                    <a:pt x="20" y="2"/>
                  </a:moveTo>
                  <a:lnTo>
                    <a:pt x="20" y="2"/>
                  </a:lnTo>
                  <a:lnTo>
                    <a:pt x="12" y="12"/>
                  </a:lnTo>
                  <a:lnTo>
                    <a:pt x="6" y="26"/>
                  </a:lnTo>
                  <a:lnTo>
                    <a:pt x="2" y="4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68"/>
                  </a:lnTo>
                  <a:lnTo>
                    <a:pt x="6" y="84"/>
                  </a:lnTo>
                  <a:lnTo>
                    <a:pt x="14" y="98"/>
                  </a:lnTo>
                  <a:lnTo>
                    <a:pt x="24" y="112"/>
                  </a:lnTo>
                  <a:lnTo>
                    <a:pt x="24" y="112"/>
                  </a:lnTo>
                  <a:lnTo>
                    <a:pt x="28" y="112"/>
                  </a:lnTo>
                  <a:lnTo>
                    <a:pt x="30" y="112"/>
                  </a:lnTo>
                  <a:lnTo>
                    <a:pt x="30" y="112"/>
                  </a:lnTo>
                  <a:lnTo>
                    <a:pt x="32" y="108"/>
                  </a:lnTo>
                  <a:lnTo>
                    <a:pt x="30" y="106"/>
                  </a:lnTo>
                  <a:lnTo>
                    <a:pt x="30" y="106"/>
                  </a:lnTo>
                  <a:lnTo>
                    <a:pt x="20" y="94"/>
                  </a:lnTo>
                  <a:lnTo>
                    <a:pt x="14" y="80"/>
                  </a:lnTo>
                  <a:lnTo>
                    <a:pt x="10" y="68"/>
                  </a:lnTo>
                  <a:lnTo>
                    <a:pt x="8" y="54"/>
                  </a:lnTo>
                  <a:lnTo>
                    <a:pt x="8" y="54"/>
                  </a:lnTo>
                  <a:lnTo>
                    <a:pt x="10" y="40"/>
                  </a:lnTo>
                  <a:lnTo>
                    <a:pt x="12" y="28"/>
                  </a:lnTo>
                  <a:lnTo>
                    <a:pt x="18" y="18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pPr defTabSz="1199884" fontAlgn="auto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zh-CN" altLang="en-US" sz="1200" b="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35"/>
            <p:cNvSpPr>
              <a:spLocks/>
            </p:cNvSpPr>
            <p:nvPr/>
          </p:nvSpPr>
          <p:spPr bwMode="auto">
            <a:xfrm>
              <a:off x="14618419" y="-603970"/>
              <a:ext cx="88603" cy="310112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0" y="10"/>
                </a:cxn>
                <a:cxn ang="0">
                  <a:pos x="4" y="22"/>
                </a:cxn>
                <a:cxn ang="0">
                  <a:pos x="0" y="3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60"/>
                </a:cxn>
                <a:cxn ang="0">
                  <a:pos x="4" y="72"/>
                </a:cxn>
                <a:cxn ang="0">
                  <a:pos x="12" y="84"/>
                </a:cxn>
                <a:cxn ang="0">
                  <a:pos x="20" y="96"/>
                </a:cxn>
                <a:cxn ang="0">
                  <a:pos x="20" y="96"/>
                </a:cxn>
                <a:cxn ang="0">
                  <a:pos x="24" y="98"/>
                </a:cxn>
                <a:cxn ang="0">
                  <a:pos x="26" y="96"/>
                </a:cxn>
                <a:cxn ang="0">
                  <a:pos x="26" y="96"/>
                </a:cxn>
                <a:cxn ang="0">
                  <a:pos x="28" y="94"/>
                </a:cxn>
                <a:cxn ang="0">
                  <a:pos x="26" y="90"/>
                </a:cxn>
                <a:cxn ang="0">
                  <a:pos x="26" y="90"/>
                </a:cxn>
                <a:cxn ang="0">
                  <a:pos x="18" y="80"/>
                </a:cxn>
                <a:cxn ang="0">
                  <a:pos x="12" y="70"/>
                </a:cxn>
                <a:cxn ang="0">
                  <a:pos x="8" y="58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8" y="36"/>
                </a:cxn>
                <a:cxn ang="0">
                  <a:pos x="12" y="24"/>
                </a:cxn>
                <a:cxn ang="0">
                  <a:pos x="16" y="1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4" y="4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8" h="98">
                  <a:moveTo>
                    <a:pt x="18" y="0"/>
                  </a:moveTo>
                  <a:lnTo>
                    <a:pt x="18" y="0"/>
                  </a:lnTo>
                  <a:lnTo>
                    <a:pt x="10" y="10"/>
                  </a:lnTo>
                  <a:lnTo>
                    <a:pt x="4" y="22"/>
                  </a:lnTo>
                  <a:lnTo>
                    <a:pt x="0" y="3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60"/>
                  </a:lnTo>
                  <a:lnTo>
                    <a:pt x="4" y="72"/>
                  </a:lnTo>
                  <a:lnTo>
                    <a:pt x="12" y="84"/>
                  </a:lnTo>
                  <a:lnTo>
                    <a:pt x="20" y="96"/>
                  </a:lnTo>
                  <a:lnTo>
                    <a:pt x="20" y="96"/>
                  </a:lnTo>
                  <a:lnTo>
                    <a:pt x="24" y="98"/>
                  </a:lnTo>
                  <a:lnTo>
                    <a:pt x="26" y="96"/>
                  </a:lnTo>
                  <a:lnTo>
                    <a:pt x="26" y="96"/>
                  </a:lnTo>
                  <a:lnTo>
                    <a:pt x="28" y="94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18" y="80"/>
                  </a:lnTo>
                  <a:lnTo>
                    <a:pt x="12" y="70"/>
                  </a:lnTo>
                  <a:lnTo>
                    <a:pt x="8" y="58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36"/>
                  </a:lnTo>
                  <a:lnTo>
                    <a:pt x="12" y="24"/>
                  </a:lnTo>
                  <a:lnTo>
                    <a:pt x="16" y="1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pPr defTabSz="1199884" fontAlgn="auto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zh-CN" altLang="en-US" sz="1200" b="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36"/>
            <p:cNvSpPr>
              <a:spLocks/>
            </p:cNvSpPr>
            <p:nvPr/>
          </p:nvSpPr>
          <p:spPr bwMode="auto">
            <a:xfrm>
              <a:off x="14694364" y="-578655"/>
              <a:ext cx="82274" cy="25948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8" y="8"/>
                </a:cxn>
                <a:cxn ang="0">
                  <a:pos x="4" y="18"/>
                </a:cxn>
                <a:cxn ang="0">
                  <a:pos x="2" y="28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2" y="50"/>
                </a:cxn>
                <a:cxn ang="0">
                  <a:pos x="4" y="60"/>
                </a:cxn>
                <a:cxn ang="0">
                  <a:pos x="10" y="72"/>
                </a:cxn>
                <a:cxn ang="0">
                  <a:pos x="18" y="80"/>
                </a:cxn>
                <a:cxn ang="0">
                  <a:pos x="18" y="80"/>
                </a:cxn>
                <a:cxn ang="0">
                  <a:pos x="22" y="82"/>
                </a:cxn>
                <a:cxn ang="0">
                  <a:pos x="24" y="80"/>
                </a:cxn>
                <a:cxn ang="0">
                  <a:pos x="24" y="80"/>
                </a:cxn>
                <a:cxn ang="0">
                  <a:pos x="26" y="78"/>
                </a:cxn>
                <a:cxn ang="0">
                  <a:pos x="24" y="74"/>
                </a:cxn>
                <a:cxn ang="0">
                  <a:pos x="24" y="74"/>
                </a:cxn>
                <a:cxn ang="0">
                  <a:pos x="18" y="66"/>
                </a:cxn>
                <a:cxn ang="0">
                  <a:pos x="12" y="58"/>
                </a:cxn>
                <a:cxn ang="0">
                  <a:pos x="10" y="48"/>
                </a:cxn>
                <a:cxn ang="0">
                  <a:pos x="8" y="38"/>
                </a:cxn>
                <a:cxn ang="0">
                  <a:pos x="8" y="38"/>
                </a:cxn>
                <a:cxn ang="0">
                  <a:pos x="10" y="30"/>
                </a:cxn>
                <a:cxn ang="0">
                  <a:pos x="12" y="22"/>
                </a:cxn>
                <a:cxn ang="0">
                  <a:pos x="16" y="14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26" h="82">
                  <a:moveTo>
                    <a:pt x="16" y="0"/>
                  </a:moveTo>
                  <a:lnTo>
                    <a:pt x="16" y="0"/>
                  </a:lnTo>
                  <a:lnTo>
                    <a:pt x="8" y="8"/>
                  </a:lnTo>
                  <a:lnTo>
                    <a:pt x="4" y="18"/>
                  </a:lnTo>
                  <a:lnTo>
                    <a:pt x="2" y="2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50"/>
                  </a:lnTo>
                  <a:lnTo>
                    <a:pt x="4" y="60"/>
                  </a:lnTo>
                  <a:lnTo>
                    <a:pt x="10" y="72"/>
                  </a:lnTo>
                  <a:lnTo>
                    <a:pt x="18" y="80"/>
                  </a:lnTo>
                  <a:lnTo>
                    <a:pt x="18" y="80"/>
                  </a:lnTo>
                  <a:lnTo>
                    <a:pt x="22" y="82"/>
                  </a:lnTo>
                  <a:lnTo>
                    <a:pt x="24" y="80"/>
                  </a:lnTo>
                  <a:lnTo>
                    <a:pt x="24" y="80"/>
                  </a:lnTo>
                  <a:lnTo>
                    <a:pt x="26" y="78"/>
                  </a:lnTo>
                  <a:lnTo>
                    <a:pt x="24" y="74"/>
                  </a:lnTo>
                  <a:lnTo>
                    <a:pt x="24" y="74"/>
                  </a:lnTo>
                  <a:lnTo>
                    <a:pt x="18" y="66"/>
                  </a:lnTo>
                  <a:lnTo>
                    <a:pt x="12" y="58"/>
                  </a:lnTo>
                  <a:lnTo>
                    <a:pt x="10" y="48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10" y="30"/>
                  </a:lnTo>
                  <a:lnTo>
                    <a:pt x="12" y="22"/>
                  </a:lnTo>
                  <a:lnTo>
                    <a:pt x="16" y="14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pPr defTabSz="1199884" fontAlgn="auto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zh-CN" altLang="en-US" sz="1200" b="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37"/>
            <p:cNvSpPr>
              <a:spLocks/>
            </p:cNvSpPr>
            <p:nvPr/>
          </p:nvSpPr>
          <p:spPr bwMode="auto">
            <a:xfrm>
              <a:off x="14776639" y="-559668"/>
              <a:ext cx="69617" cy="215179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6" y="8"/>
                </a:cxn>
                <a:cxn ang="0">
                  <a:pos x="2" y="16"/>
                </a:cxn>
                <a:cxn ang="0">
                  <a:pos x="0" y="24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42"/>
                </a:cxn>
                <a:cxn ang="0">
                  <a:pos x="4" y="50"/>
                </a:cxn>
                <a:cxn ang="0">
                  <a:pos x="8" y="60"/>
                </a:cxn>
                <a:cxn ang="0">
                  <a:pos x="14" y="68"/>
                </a:cxn>
                <a:cxn ang="0">
                  <a:pos x="14" y="68"/>
                </a:cxn>
                <a:cxn ang="0">
                  <a:pos x="18" y="68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22" y="64"/>
                </a:cxn>
                <a:cxn ang="0">
                  <a:pos x="20" y="62"/>
                </a:cxn>
                <a:cxn ang="0">
                  <a:pos x="20" y="62"/>
                </a:cxn>
                <a:cxn ang="0">
                  <a:pos x="14" y="54"/>
                </a:cxn>
                <a:cxn ang="0">
                  <a:pos x="12" y="48"/>
                </a:cxn>
                <a:cxn ang="0">
                  <a:pos x="8" y="40"/>
                </a:cxn>
                <a:cxn ang="0">
                  <a:pos x="8" y="32"/>
                </a:cxn>
                <a:cxn ang="0">
                  <a:pos x="8" y="32"/>
                </a:cxn>
                <a:cxn ang="0">
                  <a:pos x="8" y="26"/>
                </a:cxn>
                <a:cxn ang="0">
                  <a:pos x="10" y="20"/>
                </a:cxn>
                <a:cxn ang="0">
                  <a:pos x="14" y="14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6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68">
                  <a:moveTo>
                    <a:pt x="12" y="2"/>
                  </a:moveTo>
                  <a:lnTo>
                    <a:pt x="12" y="2"/>
                  </a:lnTo>
                  <a:lnTo>
                    <a:pt x="6" y="8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42"/>
                  </a:lnTo>
                  <a:lnTo>
                    <a:pt x="4" y="50"/>
                  </a:lnTo>
                  <a:lnTo>
                    <a:pt x="8" y="60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8" y="68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20" y="62"/>
                  </a:lnTo>
                  <a:lnTo>
                    <a:pt x="14" y="54"/>
                  </a:lnTo>
                  <a:lnTo>
                    <a:pt x="12" y="48"/>
                  </a:lnTo>
                  <a:lnTo>
                    <a:pt x="8" y="40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8" y="26"/>
                  </a:lnTo>
                  <a:lnTo>
                    <a:pt x="10" y="20"/>
                  </a:lnTo>
                  <a:lnTo>
                    <a:pt x="14" y="14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pPr defTabSz="1199884" fontAlgn="auto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zh-CN" altLang="en-US" sz="1200" b="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38"/>
            <p:cNvSpPr>
              <a:spLocks/>
            </p:cNvSpPr>
            <p:nvPr/>
          </p:nvSpPr>
          <p:spPr bwMode="auto">
            <a:xfrm>
              <a:off x="15042449" y="-793834"/>
              <a:ext cx="265810" cy="253152"/>
            </a:xfrm>
            <a:custGeom>
              <a:avLst/>
              <a:gdLst/>
              <a:ahLst/>
              <a:cxnLst>
                <a:cxn ang="0">
                  <a:pos x="84" y="76"/>
                </a:cxn>
                <a:cxn ang="0">
                  <a:pos x="84" y="76"/>
                </a:cxn>
                <a:cxn ang="0">
                  <a:pos x="84" y="60"/>
                </a:cxn>
                <a:cxn ang="0">
                  <a:pos x="78" y="46"/>
                </a:cxn>
                <a:cxn ang="0">
                  <a:pos x="72" y="34"/>
                </a:cxn>
                <a:cxn ang="0">
                  <a:pos x="62" y="24"/>
                </a:cxn>
                <a:cxn ang="0">
                  <a:pos x="62" y="24"/>
                </a:cxn>
                <a:cxn ang="0">
                  <a:pos x="50" y="14"/>
                </a:cxn>
                <a:cxn ang="0">
                  <a:pos x="36" y="6"/>
                </a:cxn>
                <a:cxn ang="0">
                  <a:pos x="22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20" y="10"/>
                </a:cxn>
                <a:cxn ang="0">
                  <a:pos x="34" y="14"/>
                </a:cxn>
                <a:cxn ang="0">
                  <a:pos x="46" y="20"/>
                </a:cxn>
                <a:cxn ang="0">
                  <a:pos x="58" y="30"/>
                </a:cxn>
                <a:cxn ang="0">
                  <a:pos x="58" y="30"/>
                </a:cxn>
                <a:cxn ang="0">
                  <a:pos x="66" y="40"/>
                </a:cxn>
                <a:cxn ang="0">
                  <a:pos x="72" y="50"/>
                </a:cxn>
                <a:cxn ang="0">
                  <a:pos x="74" y="62"/>
                </a:cxn>
                <a:cxn ang="0">
                  <a:pos x="76" y="76"/>
                </a:cxn>
                <a:cxn ang="0">
                  <a:pos x="76" y="76"/>
                </a:cxn>
                <a:cxn ang="0">
                  <a:pos x="78" y="78"/>
                </a:cxn>
                <a:cxn ang="0">
                  <a:pos x="80" y="80"/>
                </a:cxn>
                <a:cxn ang="0">
                  <a:pos x="80" y="80"/>
                </a:cxn>
                <a:cxn ang="0">
                  <a:pos x="84" y="78"/>
                </a:cxn>
                <a:cxn ang="0">
                  <a:pos x="84" y="76"/>
                </a:cxn>
                <a:cxn ang="0">
                  <a:pos x="84" y="76"/>
                </a:cxn>
              </a:cxnLst>
              <a:rect l="0" t="0" r="r" b="b"/>
              <a:pathLst>
                <a:path w="84" h="80">
                  <a:moveTo>
                    <a:pt x="84" y="76"/>
                  </a:moveTo>
                  <a:lnTo>
                    <a:pt x="84" y="76"/>
                  </a:lnTo>
                  <a:lnTo>
                    <a:pt x="84" y="60"/>
                  </a:lnTo>
                  <a:lnTo>
                    <a:pt x="78" y="46"/>
                  </a:lnTo>
                  <a:lnTo>
                    <a:pt x="72" y="34"/>
                  </a:lnTo>
                  <a:lnTo>
                    <a:pt x="62" y="24"/>
                  </a:lnTo>
                  <a:lnTo>
                    <a:pt x="62" y="24"/>
                  </a:lnTo>
                  <a:lnTo>
                    <a:pt x="50" y="14"/>
                  </a:lnTo>
                  <a:lnTo>
                    <a:pt x="36" y="6"/>
                  </a:lnTo>
                  <a:lnTo>
                    <a:pt x="2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20" y="10"/>
                  </a:lnTo>
                  <a:lnTo>
                    <a:pt x="34" y="14"/>
                  </a:lnTo>
                  <a:lnTo>
                    <a:pt x="46" y="20"/>
                  </a:lnTo>
                  <a:lnTo>
                    <a:pt x="58" y="30"/>
                  </a:lnTo>
                  <a:lnTo>
                    <a:pt x="58" y="30"/>
                  </a:lnTo>
                  <a:lnTo>
                    <a:pt x="66" y="40"/>
                  </a:lnTo>
                  <a:lnTo>
                    <a:pt x="72" y="50"/>
                  </a:lnTo>
                  <a:lnTo>
                    <a:pt x="74" y="62"/>
                  </a:lnTo>
                  <a:lnTo>
                    <a:pt x="76" y="76"/>
                  </a:lnTo>
                  <a:lnTo>
                    <a:pt x="76" y="76"/>
                  </a:lnTo>
                  <a:lnTo>
                    <a:pt x="78" y="78"/>
                  </a:lnTo>
                  <a:lnTo>
                    <a:pt x="80" y="80"/>
                  </a:lnTo>
                  <a:lnTo>
                    <a:pt x="80" y="80"/>
                  </a:lnTo>
                  <a:lnTo>
                    <a:pt x="84" y="78"/>
                  </a:lnTo>
                  <a:lnTo>
                    <a:pt x="84" y="76"/>
                  </a:lnTo>
                  <a:lnTo>
                    <a:pt x="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pPr defTabSz="1199884" fontAlgn="auto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zh-CN" altLang="en-US" sz="1200" b="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39"/>
            <p:cNvSpPr>
              <a:spLocks/>
            </p:cNvSpPr>
            <p:nvPr/>
          </p:nvSpPr>
          <p:spPr bwMode="auto">
            <a:xfrm>
              <a:off x="15010805" y="-730546"/>
              <a:ext cx="234166" cy="221508"/>
            </a:xfrm>
            <a:custGeom>
              <a:avLst/>
              <a:gdLst/>
              <a:ahLst/>
              <a:cxnLst>
                <a:cxn ang="0">
                  <a:pos x="74" y="66"/>
                </a:cxn>
                <a:cxn ang="0">
                  <a:pos x="74" y="66"/>
                </a:cxn>
                <a:cxn ang="0">
                  <a:pos x="72" y="52"/>
                </a:cxn>
                <a:cxn ang="0">
                  <a:pos x="68" y="42"/>
                </a:cxn>
                <a:cxn ang="0">
                  <a:pos x="62" y="30"/>
                </a:cxn>
                <a:cxn ang="0">
                  <a:pos x="54" y="20"/>
                </a:cxn>
                <a:cxn ang="0">
                  <a:pos x="54" y="20"/>
                </a:cxn>
                <a:cxn ang="0">
                  <a:pos x="44" y="12"/>
                </a:cxn>
                <a:cxn ang="0">
                  <a:pos x="32" y="6"/>
                </a:cxn>
                <a:cxn ang="0">
                  <a:pos x="18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6" y="10"/>
                </a:cxn>
                <a:cxn ang="0">
                  <a:pos x="28" y="14"/>
                </a:cxn>
                <a:cxn ang="0">
                  <a:pos x="40" y="20"/>
                </a:cxn>
                <a:cxn ang="0">
                  <a:pos x="48" y="26"/>
                </a:cxn>
                <a:cxn ang="0">
                  <a:pos x="48" y="26"/>
                </a:cxn>
                <a:cxn ang="0">
                  <a:pos x="56" y="36"/>
                </a:cxn>
                <a:cxn ang="0">
                  <a:pos x="60" y="44"/>
                </a:cxn>
                <a:cxn ang="0">
                  <a:pos x="64" y="54"/>
                </a:cxn>
                <a:cxn ang="0">
                  <a:pos x="66" y="66"/>
                </a:cxn>
                <a:cxn ang="0">
                  <a:pos x="66" y="66"/>
                </a:cxn>
                <a:cxn ang="0">
                  <a:pos x="66" y="68"/>
                </a:cxn>
                <a:cxn ang="0">
                  <a:pos x="70" y="70"/>
                </a:cxn>
                <a:cxn ang="0">
                  <a:pos x="70" y="70"/>
                </a:cxn>
                <a:cxn ang="0">
                  <a:pos x="72" y="68"/>
                </a:cxn>
                <a:cxn ang="0">
                  <a:pos x="74" y="66"/>
                </a:cxn>
                <a:cxn ang="0">
                  <a:pos x="74" y="66"/>
                </a:cxn>
              </a:cxnLst>
              <a:rect l="0" t="0" r="r" b="b"/>
              <a:pathLst>
                <a:path w="74" h="70">
                  <a:moveTo>
                    <a:pt x="74" y="66"/>
                  </a:moveTo>
                  <a:lnTo>
                    <a:pt x="74" y="66"/>
                  </a:lnTo>
                  <a:lnTo>
                    <a:pt x="72" y="52"/>
                  </a:lnTo>
                  <a:lnTo>
                    <a:pt x="68" y="42"/>
                  </a:lnTo>
                  <a:lnTo>
                    <a:pt x="62" y="30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44" y="12"/>
                  </a:lnTo>
                  <a:lnTo>
                    <a:pt x="32" y="6"/>
                  </a:lnTo>
                  <a:lnTo>
                    <a:pt x="18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6" y="10"/>
                  </a:lnTo>
                  <a:lnTo>
                    <a:pt x="28" y="14"/>
                  </a:lnTo>
                  <a:lnTo>
                    <a:pt x="40" y="2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6" y="36"/>
                  </a:lnTo>
                  <a:lnTo>
                    <a:pt x="60" y="44"/>
                  </a:lnTo>
                  <a:lnTo>
                    <a:pt x="64" y="54"/>
                  </a:lnTo>
                  <a:lnTo>
                    <a:pt x="66" y="66"/>
                  </a:lnTo>
                  <a:lnTo>
                    <a:pt x="66" y="66"/>
                  </a:lnTo>
                  <a:lnTo>
                    <a:pt x="66" y="68"/>
                  </a:lnTo>
                  <a:lnTo>
                    <a:pt x="70" y="70"/>
                  </a:lnTo>
                  <a:lnTo>
                    <a:pt x="70" y="70"/>
                  </a:lnTo>
                  <a:lnTo>
                    <a:pt x="72" y="68"/>
                  </a:lnTo>
                  <a:lnTo>
                    <a:pt x="74" y="66"/>
                  </a:lnTo>
                  <a:lnTo>
                    <a:pt x="74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pPr defTabSz="1199884" fontAlgn="auto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zh-CN" altLang="en-US" sz="1200" b="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40"/>
            <p:cNvSpPr>
              <a:spLocks/>
            </p:cNvSpPr>
            <p:nvPr/>
          </p:nvSpPr>
          <p:spPr bwMode="auto">
            <a:xfrm>
              <a:off x="14979161" y="-660929"/>
              <a:ext cx="196193" cy="183535"/>
            </a:xfrm>
            <a:custGeom>
              <a:avLst/>
              <a:gdLst/>
              <a:ahLst/>
              <a:cxnLst>
                <a:cxn ang="0">
                  <a:pos x="62" y="54"/>
                </a:cxn>
                <a:cxn ang="0">
                  <a:pos x="62" y="54"/>
                </a:cxn>
                <a:cxn ang="0">
                  <a:pos x="62" y="44"/>
                </a:cxn>
                <a:cxn ang="0">
                  <a:pos x="58" y="34"/>
                </a:cxn>
                <a:cxn ang="0">
                  <a:pos x="54" y="24"/>
                </a:cxn>
                <a:cxn ang="0">
                  <a:pos x="46" y="16"/>
                </a:cxn>
                <a:cxn ang="0">
                  <a:pos x="46" y="16"/>
                </a:cxn>
                <a:cxn ang="0">
                  <a:pos x="38" y="10"/>
                </a:cxn>
                <a:cxn ang="0">
                  <a:pos x="28" y="4"/>
                </a:cxn>
                <a:cxn ang="0">
                  <a:pos x="1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4" y="8"/>
                </a:cxn>
                <a:cxn ang="0">
                  <a:pos x="24" y="12"/>
                </a:cxn>
                <a:cxn ang="0">
                  <a:pos x="34" y="16"/>
                </a:cxn>
                <a:cxn ang="0">
                  <a:pos x="40" y="22"/>
                </a:cxn>
                <a:cxn ang="0">
                  <a:pos x="40" y="22"/>
                </a:cxn>
                <a:cxn ang="0">
                  <a:pos x="46" y="30"/>
                </a:cxn>
                <a:cxn ang="0">
                  <a:pos x="50" y="36"/>
                </a:cxn>
                <a:cxn ang="0">
                  <a:pos x="54" y="46"/>
                </a:cxn>
                <a:cxn ang="0">
                  <a:pos x="54" y="54"/>
                </a:cxn>
                <a:cxn ang="0">
                  <a:pos x="54" y="54"/>
                </a:cxn>
                <a:cxn ang="0">
                  <a:pos x="56" y="58"/>
                </a:cxn>
                <a:cxn ang="0">
                  <a:pos x="58" y="58"/>
                </a:cxn>
                <a:cxn ang="0">
                  <a:pos x="58" y="58"/>
                </a:cxn>
                <a:cxn ang="0">
                  <a:pos x="62" y="58"/>
                </a:cxn>
                <a:cxn ang="0">
                  <a:pos x="62" y="54"/>
                </a:cxn>
                <a:cxn ang="0">
                  <a:pos x="62" y="54"/>
                </a:cxn>
              </a:cxnLst>
              <a:rect l="0" t="0" r="r" b="b"/>
              <a:pathLst>
                <a:path w="62" h="58">
                  <a:moveTo>
                    <a:pt x="62" y="54"/>
                  </a:moveTo>
                  <a:lnTo>
                    <a:pt x="62" y="54"/>
                  </a:lnTo>
                  <a:lnTo>
                    <a:pt x="62" y="44"/>
                  </a:lnTo>
                  <a:lnTo>
                    <a:pt x="58" y="34"/>
                  </a:lnTo>
                  <a:lnTo>
                    <a:pt x="54" y="24"/>
                  </a:lnTo>
                  <a:lnTo>
                    <a:pt x="46" y="16"/>
                  </a:lnTo>
                  <a:lnTo>
                    <a:pt x="46" y="16"/>
                  </a:lnTo>
                  <a:lnTo>
                    <a:pt x="38" y="10"/>
                  </a:lnTo>
                  <a:lnTo>
                    <a:pt x="28" y="4"/>
                  </a:lnTo>
                  <a:lnTo>
                    <a:pt x="1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14" y="8"/>
                  </a:lnTo>
                  <a:lnTo>
                    <a:pt x="24" y="12"/>
                  </a:lnTo>
                  <a:lnTo>
                    <a:pt x="34" y="16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6" y="30"/>
                  </a:lnTo>
                  <a:lnTo>
                    <a:pt x="50" y="36"/>
                  </a:lnTo>
                  <a:lnTo>
                    <a:pt x="54" y="46"/>
                  </a:lnTo>
                  <a:lnTo>
                    <a:pt x="54" y="54"/>
                  </a:lnTo>
                  <a:lnTo>
                    <a:pt x="54" y="54"/>
                  </a:lnTo>
                  <a:lnTo>
                    <a:pt x="56" y="58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62" y="58"/>
                  </a:lnTo>
                  <a:lnTo>
                    <a:pt x="62" y="54"/>
                  </a:lnTo>
                  <a:lnTo>
                    <a:pt x="62" y="5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pPr defTabSz="1199884" fontAlgn="auto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zh-CN" altLang="en-US" sz="1200" b="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41"/>
            <p:cNvSpPr>
              <a:spLocks/>
            </p:cNvSpPr>
            <p:nvPr/>
          </p:nvSpPr>
          <p:spPr bwMode="auto">
            <a:xfrm>
              <a:off x="14947517" y="-597641"/>
              <a:ext cx="164549" cy="151891"/>
            </a:xfrm>
            <a:custGeom>
              <a:avLst/>
              <a:gdLst/>
              <a:ahLst/>
              <a:cxnLst>
                <a:cxn ang="0">
                  <a:pos x="52" y="44"/>
                </a:cxn>
                <a:cxn ang="0">
                  <a:pos x="52" y="44"/>
                </a:cxn>
                <a:cxn ang="0">
                  <a:pos x="50" y="36"/>
                </a:cxn>
                <a:cxn ang="0">
                  <a:pos x="48" y="28"/>
                </a:cxn>
                <a:cxn ang="0">
                  <a:pos x="44" y="20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8"/>
                </a:cxn>
                <a:cxn ang="0">
                  <a:pos x="22" y="4"/>
                </a:cxn>
                <a:cxn ang="0">
                  <a:pos x="1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2" y="10"/>
                </a:cxn>
                <a:cxn ang="0">
                  <a:pos x="20" y="12"/>
                </a:cxn>
                <a:cxn ang="0">
                  <a:pos x="26" y="16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6" y="26"/>
                </a:cxn>
                <a:cxn ang="0">
                  <a:pos x="40" y="32"/>
                </a:cxn>
                <a:cxn ang="0">
                  <a:pos x="42" y="38"/>
                </a:cxn>
                <a:cxn ang="0">
                  <a:pos x="42" y="44"/>
                </a:cxn>
                <a:cxn ang="0">
                  <a:pos x="42" y="44"/>
                </a:cxn>
                <a:cxn ang="0">
                  <a:pos x="44" y="48"/>
                </a:cxn>
                <a:cxn ang="0">
                  <a:pos x="48" y="48"/>
                </a:cxn>
                <a:cxn ang="0">
                  <a:pos x="48" y="48"/>
                </a:cxn>
                <a:cxn ang="0">
                  <a:pos x="50" y="48"/>
                </a:cxn>
                <a:cxn ang="0">
                  <a:pos x="52" y="44"/>
                </a:cxn>
                <a:cxn ang="0">
                  <a:pos x="52" y="44"/>
                </a:cxn>
              </a:cxnLst>
              <a:rect l="0" t="0" r="r" b="b"/>
              <a:pathLst>
                <a:path w="52" h="48">
                  <a:moveTo>
                    <a:pt x="52" y="44"/>
                  </a:moveTo>
                  <a:lnTo>
                    <a:pt x="52" y="44"/>
                  </a:lnTo>
                  <a:lnTo>
                    <a:pt x="50" y="36"/>
                  </a:lnTo>
                  <a:lnTo>
                    <a:pt x="48" y="28"/>
                  </a:lnTo>
                  <a:lnTo>
                    <a:pt x="44" y="20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8"/>
                  </a:lnTo>
                  <a:lnTo>
                    <a:pt x="22" y="4"/>
                  </a:lnTo>
                  <a:lnTo>
                    <a:pt x="1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2" y="10"/>
                  </a:lnTo>
                  <a:lnTo>
                    <a:pt x="20" y="12"/>
                  </a:lnTo>
                  <a:lnTo>
                    <a:pt x="26" y="16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6" y="26"/>
                  </a:lnTo>
                  <a:lnTo>
                    <a:pt x="40" y="32"/>
                  </a:lnTo>
                  <a:lnTo>
                    <a:pt x="42" y="38"/>
                  </a:lnTo>
                  <a:lnTo>
                    <a:pt x="42" y="44"/>
                  </a:lnTo>
                  <a:lnTo>
                    <a:pt x="42" y="44"/>
                  </a:lnTo>
                  <a:lnTo>
                    <a:pt x="44" y="48"/>
                  </a:lnTo>
                  <a:lnTo>
                    <a:pt x="48" y="48"/>
                  </a:lnTo>
                  <a:lnTo>
                    <a:pt x="48" y="48"/>
                  </a:lnTo>
                  <a:lnTo>
                    <a:pt x="50" y="48"/>
                  </a:lnTo>
                  <a:lnTo>
                    <a:pt x="52" y="44"/>
                  </a:lnTo>
                  <a:lnTo>
                    <a:pt x="52" y="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pPr defTabSz="1199884" fontAlgn="auto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zh-CN" altLang="en-US" sz="1200" b="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" name="Freeform 78"/>
          <p:cNvSpPr>
            <a:spLocks/>
          </p:cNvSpPr>
          <p:nvPr/>
        </p:nvSpPr>
        <p:spPr bwMode="auto">
          <a:xfrm rot="11547946" flipH="1">
            <a:off x="8519828" y="4751075"/>
            <a:ext cx="338713" cy="261125"/>
          </a:xfrm>
          <a:custGeom>
            <a:avLst/>
            <a:gdLst>
              <a:gd name="T0" fmla="*/ 0 w 652"/>
              <a:gd name="T1" fmla="*/ 2147483647 h 391"/>
              <a:gd name="T2" fmla="*/ 2147483647 w 652"/>
              <a:gd name="T3" fmla="*/ 2147483647 h 391"/>
              <a:gd name="T4" fmla="*/ 2147483647 w 652"/>
              <a:gd name="T5" fmla="*/ 2147483647 h 391"/>
              <a:gd name="T6" fmla="*/ 2147483647 w 652"/>
              <a:gd name="T7" fmla="*/ 0 h 391"/>
              <a:gd name="T8" fmla="*/ 2147483647 w 652"/>
              <a:gd name="T9" fmla="*/ 2147483647 h 391"/>
              <a:gd name="T10" fmla="*/ 2147483647 w 652"/>
              <a:gd name="T11" fmla="*/ 2147483647 h 391"/>
              <a:gd name="T12" fmla="*/ 0 w 652"/>
              <a:gd name="T13" fmla="*/ 2147483647 h 39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52"/>
              <a:gd name="T22" fmla="*/ 0 h 391"/>
              <a:gd name="T23" fmla="*/ 652 w 652"/>
              <a:gd name="T24" fmla="*/ 391 h 39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52" h="391">
                <a:moveTo>
                  <a:pt x="0" y="391"/>
                </a:moveTo>
                <a:lnTo>
                  <a:pt x="348" y="115"/>
                </a:lnTo>
                <a:lnTo>
                  <a:pt x="335" y="225"/>
                </a:lnTo>
                <a:lnTo>
                  <a:pt x="652" y="0"/>
                </a:lnTo>
                <a:lnTo>
                  <a:pt x="306" y="276"/>
                </a:lnTo>
                <a:lnTo>
                  <a:pt x="319" y="167"/>
                </a:lnTo>
                <a:lnTo>
                  <a:pt x="0" y="391"/>
                </a:lnTo>
                <a:close/>
              </a:path>
            </a:pathLst>
          </a:custGeom>
          <a:solidFill>
            <a:srgbClr val="666699"/>
          </a:solidFill>
          <a:ln w="38100">
            <a:solidFill>
              <a:sysClr val="window" lastClr="FFFFFF">
                <a:lumMod val="75000"/>
              </a:sysClr>
            </a:solidFill>
            <a:round/>
            <a:headEnd/>
            <a:tailEnd/>
          </a:ln>
        </p:spPr>
        <p:txBody>
          <a:bodyPr vert="eaVert" lIns="96837" tIns="48413" rIns="96837" bIns="48413"/>
          <a:lstStyle/>
          <a:p>
            <a:pPr defTabSz="899913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zh-CN" altLang="en-US" sz="1200" b="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Elbow Connector 182"/>
          <p:cNvCxnSpPr/>
          <p:nvPr/>
        </p:nvCxnSpPr>
        <p:spPr bwMode="auto">
          <a:xfrm flipH="1">
            <a:off x="2766770" y="4415428"/>
            <a:ext cx="1662749" cy="0"/>
          </a:xfrm>
          <a:prstGeom prst="straightConnector1">
            <a:avLst/>
          </a:prstGeom>
          <a:solidFill>
            <a:srgbClr val="CCFFFF"/>
          </a:solidFill>
          <a:ln w="9525" cap="flat" cmpd="sng" algn="ctr">
            <a:solidFill>
              <a:sysClr val="windowText" lastClr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Elbow Connector 183"/>
          <p:cNvCxnSpPr>
            <a:stCxn id="99" idx="1"/>
            <a:endCxn id="116" idx="0"/>
          </p:cNvCxnSpPr>
          <p:nvPr/>
        </p:nvCxnSpPr>
        <p:spPr bwMode="auto">
          <a:xfrm rot="10800000" flipV="1">
            <a:off x="2446383" y="3122126"/>
            <a:ext cx="843509" cy="813379"/>
          </a:xfrm>
          <a:prstGeom prst="bentConnector2">
            <a:avLst/>
          </a:prstGeom>
          <a:solidFill>
            <a:srgbClr val="CCFFFF"/>
          </a:solidFill>
          <a:ln w="9525" cap="flat" cmpd="sng" algn="ctr">
            <a:solidFill>
              <a:sysClr val="windowText" lastClr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524"/>
          <p:cNvSpPr txBox="1"/>
          <p:nvPr/>
        </p:nvSpPr>
        <p:spPr>
          <a:xfrm>
            <a:off x="2086585" y="4506634"/>
            <a:ext cx="660235" cy="27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0550" tIns="60268" rIns="120550" bIns="60268">
            <a:sp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defRPr sz="1100" b="1" ker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>
              <a:buNone/>
            </a:pPr>
            <a:r>
              <a:rPr lang="en-US" altLang="zh-CN" b="0" dirty="0">
                <a:latin typeface="+mn-lt"/>
                <a:ea typeface="+mn-ea"/>
              </a:rPr>
              <a:t>U2000</a:t>
            </a:r>
            <a:endParaRPr lang="zh-CN" altLang="en-US" b="0" dirty="0">
              <a:latin typeface="+mn-lt"/>
              <a:ea typeface="+mn-ea"/>
            </a:endParaRPr>
          </a:p>
        </p:txBody>
      </p:sp>
      <p:cxnSp>
        <p:nvCxnSpPr>
          <p:cNvPr id="20" name="Straight Connector 166"/>
          <p:cNvCxnSpPr/>
          <p:nvPr/>
        </p:nvCxnSpPr>
        <p:spPr bwMode="auto">
          <a:xfrm flipV="1">
            <a:off x="5072622" y="1565999"/>
            <a:ext cx="15026" cy="540858"/>
          </a:xfrm>
          <a:prstGeom prst="line">
            <a:avLst/>
          </a:prstGeom>
          <a:solidFill>
            <a:srgbClr val="CC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Freeform 78"/>
          <p:cNvSpPr>
            <a:spLocks/>
          </p:cNvSpPr>
          <p:nvPr/>
        </p:nvSpPr>
        <p:spPr bwMode="auto">
          <a:xfrm rot="16682590" flipH="1">
            <a:off x="5723545" y="4797014"/>
            <a:ext cx="431073" cy="205177"/>
          </a:xfrm>
          <a:custGeom>
            <a:avLst/>
            <a:gdLst>
              <a:gd name="T0" fmla="*/ 0 w 652"/>
              <a:gd name="T1" fmla="*/ 2147483647 h 391"/>
              <a:gd name="T2" fmla="*/ 2147483647 w 652"/>
              <a:gd name="T3" fmla="*/ 2147483647 h 391"/>
              <a:gd name="T4" fmla="*/ 2147483647 w 652"/>
              <a:gd name="T5" fmla="*/ 2147483647 h 391"/>
              <a:gd name="T6" fmla="*/ 2147483647 w 652"/>
              <a:gd name="T7" fmla="*/ 0 h 391"/>
              <a:gd name="T8" fmla="*/ 2147483647 w 652"/>
              <a:gd name="T9" fmla="*/ 2147483647 h 391"/>
              <a:gd name="T10" fmla="*/ 2147483647 w 652"/>
              <a:gd name="T11" fmla="*/ 2147483647 h 391"/>
              <a:gd name="T12" fmla="*/ 0 w 652"/>
              <a:gd name="T13" fmla="*/ 2147483647 h 39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52"/>
              <a:gd name="T22" fmla="*/ 0 h 391"/>
              <a:gd name="T23" fmla="*/ 652 w 652"/>
              <a:gd name="T24" fmla="*/ 391 h 39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52" h="391">
                <a:moveTo>
                  <a:pt x="0" y="391"/>
                </a:moveTo>
                <a:lnTo>
                  <a:pt x="348" y="115"/>
                </a:lnTo>
                <a:lnTo>
                  <a:pt x="335" y="225"/>
                </a:lnTo>
                <a:lnTo>
                  <a:pt x="652" y="0"/>
                </a:lnTo>
                <a:lnTo>
                  <a:pt x="306" y="276"/>
                </a:lnTo>
                <a:lnTo>
                  <a:pt x="319" y="167"/>
                </a:lnTo>
                <a:lnTo>
                  <a:pt x="0" y="391"/>
                </a:lnTo>
                <a:close/>
              </a:path>
            </a:pathLst>
          </a:custGeom>
          <a:solidFill>
            <a:srgbClr val="666699"/>
          </a:solidFill>
          <a:ln w="38100">
            <a:solidFill>
              <a:sysClr val="window" lastClr="FFFFFF">
                <a:lumMod val="75000"/>
              </a:sysClr>
            </a:solidFill>
            <a:round/>
            <a:headEnd/>
            <a:tailEnd/>
          </a:ln>
        </p:spPr>
        <p:txBody>
          <a:bodyPr vert="eaVert" lIns="96837" tIns="48413" rIns="96837" bIns="48413"/>
          <a:lstStyle/>
          <a:p>
            <a:pPr defTabSz="899913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zh-CN" altLang="en-US" sz="1200" b="0" kern="0" dirty="0">
              <a:solidFill>
                <a:sysClr val="windowText" lastClr="000000"/>
              </a:solidFill>
            </a:endParaRPr>
          </a:p>
        </p:txBody>
      </p:sp>
      <p:grpSp>
        <p:nvGrpSpPr>
          <p:cNvPr id="22" name="组合 64"/>
          <p:cNvGrpSpPr/>
          <p:nvPr/>
        </p:nvGrpSpPr>
        <p:grpSpPr>
          <a:xfrm>
            <a:off x="4611783" y="1867792"/>
            <a:ext cx="1250921" cy="490033"/>
            <a:chOff x="8072952" y="2628680"/>
            <a:chExt cx="1192987" cy="419960"/>
          </a:xfrm>
        </p:grpSpPr>
        <p:sp>
          <p:nvSpPr>
            <p:cNvPr id="23" name="AutoShape 18"/>
            <p:cNvSpPr>
              <a:spLocks noChangeArrowheads="1"/>
            </p:cNvSpPr>
            <p:nvPr/>
          </p:nvSpPr>
          <p:spPr bwMode="auto">
            <a:xfrm>
              <a:off x="8072952" y="2628680"/>
              <a:ext cx="1192987" cy="419960"/>
            </a:xfrm>
            <a:prstGeom prst="parallelogram">
              <a:avLst>
                <a:gd name="adj" fmla="val 78691"/>
              </a:avLst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dist="40161" dir="4293903" algn="ctr" rotWithShape="0">
                <a:schemeClr val="bg2"/>
              </a:outerShdw>
            </a:effectLst>
          </p:spPr>
          <p:txBody>
            <a:bodyPr lIns="91394" tIns="45696" rIns="91394" bIns="45696" anchor="ctr"/>
            <a:lstStyle/>
            <a:p>
              <a:pPr algn="ctr" eaLnBrk="0" hangingPunct="0">
                <a:lnSpc>
                  <a:spcPct val="140000"/>
                </a:lnSpc>
                <a:buClr>
                  <a:srgbClr val="B2B2B2"/>
                </a:buClr>
                <a:buSzPct val="60000"/>
                <a:buNone/>
                <a:defRPr/>
              </a:pPr>
              <a:endParaRPr lang="zh-CN" altLang="en-US" sz="1200" b="0" dirty="0">
                <a:solidFill>
                  <a:srgbClr val="000000"/>
                </a:solidFill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8232161" y="2914732"/>
              <a:ext cx="4684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1394" tIns="45696" rIns="91394" bIns="45696"/>
            <a:lstStyle/>
            <a:p>
              <a:pPr>
                <a:buNone/>
              </a:pPr>
              <a:endParaRPr lang="zh-CN" altLang="en-US" sz="1200" b="0" dirty="0">
                <a:solidFill>
                  <a:srgbClr val="000000"/>
                </a:solidFill>
              </a:endParaRPr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 flipH="1">
              <a:off x="8337167" y="2838550"/>
              <a:ext cx="52503" cy="76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1394" tIns="45696" rIns="91394" bIns="45696"/>
            <a:lstStyle/>
            <a:p>
              <a:pPr>
                <a:buNone/>
              </a:pPr>
              <a:endParaRPr lang="zh-CN" altLang="en-US" sz="1200" b="0" dirty="0">
                <a:solidFill>
                  <a:srgbClr val="000000"/>
                </a:solidFill>
              </a:endParaRPr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 flipV="1">
              <a:off x="8549199" y="2835377"/>
              <a:ext cx="42407" cy="79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1394" tIns="45696" rIns="91394" bIns="45696"/>
            <a:lstStyle/>
            <a:p>
              <a:pPr>
                <a:buNone/>
              </a:pPr>
              <a:endParaRPr lang="zh-CN" altLang="en-US" sz="1200" b="0" dirty="0">
                <a:solidFill>
                  <a:srgbClr val="000000"/>
                </a:solidFill>
              </a:endParaRPr>
            </a:p>
          </p:txBody>
        </p:sp>
        <p:grpSp>
          <p:nvGrpSpPr>
            <p:cNvPr id="27" name="Group 22"/>
            <p:cNvGrpSpPr>
              <a:grpSpLocks/>
            </p:cNvGrpSpPr>
            <p:nvPr/>
          </p:nvGrpSpPr>
          <p:grpSpPr bwMode="auto">
            <a:xfrm>
              <a:off x="8310916" y="2751249"/>
              <a:ext cx="137316" cy="158712"/>
              <a:chOff x="2976" y="3264"/>
              <a:chExt cx="720" cy="577"/>
            </a:xfrm>
          </p:grpSpPr>
          <p:grpSp>
            <p:nvGrpSpPr>
              <p:cNvPr id="50" name="Group 23"/>
              <p:cNvGrpSpPr>
                <a:grpSpLocks/>
              </p:cNvGrpSpPr>
              <p:nvPr/>
            </p:nvGrpSpPr>
            <p:grpSpPr bwMode="auto">
              <a:xfrm>
                <a:off x="2976" y="3616"/>
                <a:ext cx="720" cy="225"/>
                <a:chOff x="2304" y="2166"/>
                <a:chExt cx="288" cy="90"/>
              </a:xfrm>
            </p:grpSpPr>
            <p:sp>
              <p:nvSpPr>
                <p:cNvPr id="66" name="Oval 24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>
                    <a:lnSpc>
                      <a:spcPct val="140000"/>
                    </a:lnSpc>
                    <a:buClr>
                      <a:srgbClr val="B2B2B2"/>
                    </a:buClr>
                    <a:buSzPct val="60000"/>
                    <a:buNone/>
                  </a:pPr>
                  <a:endParaRPr lang="zh-CN" altLang="en-US" sz="1200" b="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7" name="Oval 25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>
                    <a:lnSpc>
                      <a:spcPct val="140000"/>
                    </a:lnSpc>
                    <a:buClr>
                      <a:srgbClr val="B2B2B2"/>
                    </a:buClr>
                    <a:buSzPct val="60000"/>
                    <a:buNone/>
                  </a:pPr>
                  <a:endParaRPr lang="zh-CN" altLang="en-US" sz="1200" b="0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51" name="Group 26"/>
              <p:cNvGrpSpPr>
                <a:grpSpLocks/>
              </p:cNvGrpSpPr>
              <p:nvPr/>
            </p:nvGrpSpPr>
            <p:grpSpPr bwMode="auto">
              <a:xfrm>
                <a:off x="2976" y="3552"/>
                <a:ext cx="720" cy="225"/>
                <a:chOff x="2304" y="2166"/>
                <a:chExt cx="288" cy="90"/>
              </a:xfrm>
            </p:grpSpPr>
            <p:sp>
              <p:nvSpPr>
                <p:cNvPr id="64" name="Oval 27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>
                    <a:lnSpc>
                      <a:spcPct val="140000"/>
                    </a:lnSpc>
                    <a:buClr>
                      <a:srgbClr val="B2B2B2"/>
                    </a:buClr>
                    <a:buSzPct val="60000"/>
                    <a:buNone/>
                  </a:pPr>
                  <a:endParaRPr lang="zh-CN" altLang="en-US" sz="1200" b="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5" name="Oval 28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>
                    <a:lnSpc>
                      <a:spcPct val="140000"/>
                    </a:lnSpc>
                    <a:buClr>
                      <a:srgbClr val="B2B2B2"/>
                    </a:buClr>
                    <a:buSzPct val="60000"/>
                    <a:buNone/>
                  </a:pPr>
                  <a:endParaRPr lang="zh-CN" altLang="en-US" sz="1200" b="0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52" name="Group 29"/>
              <p:cNvGrpSpPr>
                <a:grpSpLocks/>
              </p:cNvGrpSpPr>
              <p:nvPr/>
            </p:nvGrpSpPr>
            <p:grpSpPr bwMode="auto">
              <a:xfrm>
                <a:off x="2976" y="3489"/>
                <a:ext cx="720" cy="225"/>
                <a:chOff x="2304" y="2166"/>
                <a:chExt cx="288" cy="90"/>
              </a:xfrm>
            </p:grpSpPr>
            <p:sp>
              <p:nvSpPr>
                <p:cNvPr id="62" name="Oval 30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>
                    <a:lnSpc>
                      <a:spcPct val="140000"/>
                    </a:lnSpc>
                    <a:buClr>
                      <a:srgbClr val="B2B2B2"/>
                    </a:buClr>
                    <a:buSzPct val="60000"/>
                    <a:buNone/>
                  </a:pPr>
                  <a:endParaRPr lang="zh-CN" altLang="en-US" sz="1200" b="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3" name="Oval 31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>
                    <a:lnSpc>
                      <a:spcPct val="140000"/>
                    </a:lnSpc>
                    <a:buClr>
                      <a:srgbClr val="B2B2B2"/>
                    </a:buClr>
                    <a:buSzPct val="60000"/>
                    <a:buNone/>
                  </a:pPr>
                  <a:endParaRPr lang="zh-CN" altLang="en-US" sz="1200" b="0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53" name="Group 32"/>
              <p:cNvGrpSpPr>
                <a:grpSpLocks/>
              </p:cNvGrpSpPr>
              <p:nvPr/>
            </p:nvGrpSpPr>
            <p:grpSpPr bwMode="auto">
              <a:xfrm>
                <a:off x="2976" y="3419"/>
                <a:ext cx="720" cy="225"/>
                <a:chOff x="2304" y="2166"/>
                <a:chExt cx="288" cy="90"/>
              </a:xfrm>
            </p:grpSpPr>
            <p:sp>
              <p:nvSpPr>
                <p:cNvPr id="60" name="Oval 33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>
                    <a:lnSpc>
                      <a:spcPct val="140000"/>
                    </a:lnSpc>
                    <a:buClr>
                      <a:srgbClr val="B2B2B2"/>
                    </a:buClr>
                    <a:buSzPct val="60000"/>
                    <a:buNone/>
                  </a:pPr>
                  <a:endParaRPr lang="zh-CN" altLang="en-US" sz="1200" b="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1" name="Oval 34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>
                    <a:lnSpc>
                      <a:spcPct val="140000"/>
                    </a:lnSpc>
                    <a:buClr>
                      <a:srgbClr val="B2B2B2"/>
                    </a:buClr>
                    <a:buSzPct val="60000"/>
                    <a:buNone/>
                  </a:pPr>
                  <a:endParaRPr lang="zh-CN" altLang="en-US" sz="1200" b="0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54" name="Group 35"/>
              <p:cNvGrpSpPr>
                <a:grpSpLocks/>
              </p:cNvGrpSpPr>
              <p:nvPr/>
            </p:nvGrpSpPr>
            <p:grpSpPr bwMode="auto">
              <a:xfrm>
                <a:off x="2976" y="3349"/>
                <a:ext cx="720" cy="225"/>
                <a:chOff x="2304" y="2166"/>
                <a:chExt cx="288" cy="90"/>
              </a:xfrm>
            </p:grpSpPr>
            <p:sp>
              <p:nvSpPr>
                <p:cNvPr id="58" name="Oval 36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>
                    <a:lnSpc>
                      <a:spcPct val="140000"/>
                    </a:lnSpc>
                    <a:buClr>
                      <a:srgbClr val="B2B2B2"/>
                    </a:buClr>
                    <a:buSzPct val="60000"/>
                    <a:buNone/>
                  </a:pPr>
                  <a:endParaRPr lang="zh-CN" altLang="en-US" sz="1200" b="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9" name="Oval 37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>
                    <a:lnSpc>
                      <a:spcPct val="140000"/>
                    </a:lnSpc>
                    <a:buClr>
                      <a:srgbClr val="B2B2B2"/>
                    </a:buClr>
                    <a:buSzPct val="60000"/>
                    <a:buNone/>
                  </a:pPr>
                  <a:endParaRPr lang="zh-CN" altLang="en-US" sz="1200" b="0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55" name="Group 38"/>
              <p:cNvGrpSpPr>
                <a:grpSpLocks/>
              </p:cNvGrpSpPr>
              <p:nvPr/>
            </p:nvGrpSpPr>
            <p:grpSpPr bwMode="auto">
              <a:xfrm>
                <a:off x="2976" y="3264"/>
                <a:ext cx="720" cy="225"/>
                <a:chOff x="2304" y="2112"/>
                <a:chExt cx="288" cy="90"/>
              </a:xfrm>
            </p:grpSpPr>
            <p:sp>
              <p:nvSpPr>
                <p:cNvPr id="56" name="Oval 39"/>
                <p:cNvSpPr>
                  <a:spLocks noChangeArrowheads="1"/>
                </p:cNvSpPr>
                <p:nvPr/>
              </p:nvSpPr>
              <p:spPr bwMode="auto">
                <a:xfrm>
                  <a:off x="2304" y="2116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8EB0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>
                    <a:lnSpc>
                      <a:spcPct val="140000"/>
                    </a:lnSpc>
                    <a:buClr>
                      <a:srgbClr val="B2B2B2"/>
                    </a:buClr>
                    <a:buSzPct val="60000"/>
                    <a:buNone/>
                  </a:pPr>
                  <a:endParaRPr lang="zh-CN" altLang="en-US" sz="1200" b="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" name="Oval 40"/>
                <p:cNvSpPr>
                  <a:spLocks noChangeArrowheads="1"/>
                </p:cNvSpPr>
                <p:nvPr/>
              </p:nvSpPr>
              <p:spPr bwMode="auto">
                <a:xfrm>
                  <a:off x="2304" y="2112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FFFF"/>
                    </a:gs>
                    <a:gs pos="50000">
                      <a:srgbClr val="57DFFF"/>
                    </a:gs>
                    <a:gs pos="100000">
                      <a:srgbClr val="CCF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>
                    <a:lnSpc>
                      <a:spcPct val="140000"/>
                    </a:lnSpc>
                    <a:buClr>
                      <a:srgbClr val="B2B2B2"/>
                    </a:buClr>
                    <a:buSzPct val="60000"/>
                    <a:buNone/>
                  </a:pPr>
                  <a:endParaRPr lang="zh-CN" altLang="en-US" sz="1200" b="0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28" name="Group 41"/>
            <p:cNvGrpSpPr>
              <a:grpSpLocks/>
            </p:cNvGrpSpPr>
            <p:nvPr/>
          </p:nvGrpSpPr>
          <p:grpSpPr bwMode="auto">
            <a:xfrm>
              <a:off x="8726021" y="2676841"/>
              <a:ext cx="404797" cy="242388"/>
              <a:chOff x="4071" y="12423"/>
              <a:chExt cx="779" cy="579"/>
            </a:xfrm>
          </p:grpSpPr>
          <p:pic>
            <p:nvPicPr>
              <p:cNvPr id="48" name="Picture 42" descr="server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CFCFA"/>
                  </a:clrFrom>
                  <a:clrTo>
                    <a:srgbClr val="FCFCFA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071" y="12501"/>
                <a:ext cx="314" cy="5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</p:pic>
          <p:pic>
            <p:nvPicPr>
              <p:cNvPr id="49" name="Picture 43" descr="PC Blue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6FFFF"/>
                  </a:clrFrom>
                  <a:clrTo>
                    <a:srgbClr val="F6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428" y="12423"/>
                <a:ext cx="422" cy="4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</p:pic>
        </p:grpSp>
        <p:grpSp>
          <p:nvGrpSpPr>
            <p:cNvPr id="29" name="Group 44"/>
            <p:cNvGrpSpPr>
              <a:grpSpLocks/>
            </p:cNvGrpSpPr>
            <p:nvPr/>
          </p:nvGrpSpPr>
          <p:grpSpPr bwMode="auto">
            <a:xfrm>
              <a:off x="8506793" y="2744898"/>
              <a:ext cx="191433" cy="146031"/>
              <a:chOff x="432" y="3358"/>
              <a:chExt cx="561" cy="465"/>
            </a:xfrm>
          </p:grpSpPr>
          <p:grpSp>
            <p:nvGrpSpPr>
              <p:cNvPr id="30" name="Group 45"/>
              <p:cNvGrpSpPr>
                <a:grpSpLocks/>
              </p:cNvGrpSpPr>
              <p:nvPr/>
            </p:nvGrpSpPr>
            <p:grpSpPr bwMode="auto">
              <a:xfrm>
                <a:off x="433" y="3595"/>
                <a:ext cx="432" cy="228"/>
                <a:chOff x="432" y="285"/>
                <a:chExt cx="1488" cy="375"/>
              </a:xfrm>
            </p:grpSpPr>
            <p:sp>
              <p:nvSpPr>
                <p:cNvPr id="46" name="Oval 46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>
                    <a:lnSpc>
                      <a:spcPct val="140000"/>
                    </a:lnSpc>
                    <a:buClr>
                      <a:srgbClr val="B2B2B2"/>
                    </a:buClr>
                    <a:buSzPct val="60000"/>
                    <a:buNone/>
                  </a:pPr>
                  <a:endParaRPr lang="zh-CN" altLang="en-US" sz="1200" b="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7" name="Oval 47"/>
                <p:cNvSpPr>
                  <a:spLocks noChangeArrowheads="1"/>
                </p:cNvSpPr>
                <p:nvPr/>
              </p:nvSpPr>
              <p:spPr bwMode="auto">
                <a:xfrm>
                  <a:off x="446" y="285"/>
                  <a:ext cx="1469" cy="34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lnSpc>
                      <a:spcPct val="140000"/>
                    </a:lnSpc>
                    <a:buClr>
                      <a:srgbClr val="B2B2B2"/>
                    </a:buClr>
                    <a:buSzPct val="60000"/>
                    <a:buNone/>
                    <a:defRPr/>
                  </a:pPr>
                  <a:endParaRPr lang="zh-CN" altLang="en-US" sz="1200" b="0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1" name="Group 48"/>
              <p:cNvGrpSpPr>
                <a:grpSpLocks/>
              </p:cNvGrpSpPr>
              <p:nvPr/>
            </p:nvGrpSpPr>
            <p:grpSpPr bwMode="auto">
              <a:xfrm>
                <a:off x="437" y="3550"/>
                <a:ext cx="556" cy="229"/>
                <a:chOff x="448" y="286"/>
                <a:chExt cx="1916" cy="374"/>
              </a:xfrm>
            </p:grpSpPr>
            <p:sp>
              <p:nvSpPr>
                <p:cNvPr id="44" name="Oval 49"/>
                <p:cNvSpPr>
                  <a:spLocks noChangeArrowheads="1"/>
                </p:cNvSpPr>
                <p:nvPr/>
              </p:nvSpPr>
              <p:spPr bwMode="auto">
                <a:xfrm>
                  <a:off x="876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>
                    <a:lnSpc>
                      <a:spcPct val="140000"/>
                    </a:lnSpc>
                    <a:buClr>
                      <a:srgbClr val="B2B2B2"/>
                    </a:buClr>
                    <a:buSzPct val="60000"/>
                    <a:buNone/>
                  </a:pPr>
                  <a:endParaRPr lang="zh-CN" altLang="en-US" sz="1200" b="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5" name="Oval 50"/>
                <p:cNvSpPr>
                  <a:spLocks noChangeArrowheads="1"/>
                </p:cNvSpPr>
                <p:nvPr/>
              </p:nvSpPr>
              <p:spPr bwMode="auto">
                <a:xfrm>
                  <a:off x="448" y="286"/>
                  <a:ext cx="1467" cy="33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lnSpc>
                      <a:spcPct val="140000"/>
                    </a:lnSpc>
                    <a:buClr>
                      <a:srgbClr val="B2B2B2"/>
                    </a:buClr>
                    <a:buSzPct val="60000"/>
                    <a:buNone/>
                    <a:defRPr/>
                  </a:pPr>
                  <a:endParaRPr lang="zh-CN" altLang="en-US" sz="1200" b="0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2" name="Group 51"/>
              <p:cNvGrpSpPr>
                <a:grpSpLocks/>
              </p:cNvGrpSpPr>
              <p:nvPr/>
            </p:nvGrpSpPr>
            <p:grpSpPr bwMode="auto">
              <a:xfrm>
                <a:off x="432" y="3499"/>
                <a:ext cx="432" cy="233"/>
                <a:chOff x="432" y="280"/>
                <a:chExt cx="1488" cy="380"/>
              </a:xfrm>
            </p:grpSpPr>
            <p:sp>
              <p:nvSpPr>
                <p:cNvPr id="42" name="Oval 52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>
                    <a:lnSpc>
                      <a:spcPct val="140000"/>
                    </a:lnSpc>
                    <a:buClr>
                      <a:srgbClr val="B2B2B2"/>
                    </a:buClr>
                    <a:buSzPct val="60000"/>
                    <a:buNone/>
                  </a:pPr>
                  <a:endParaRPr lang="zh-CN" altLang="en-US" sz="1200" b="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" name="Oval 53"/>
                <p:cNvSpPr>
                  <a:spLocks noChangeArrowheads="1"/>
                </p:cNvSpPr>
                <p:nvPr/>
              </p:nvSpPr>
              <p:spPr bwMode="auto">
                <a:xfrm>
                  <a:off x="448" y="281"/>
                  <a:ext cx="1467" cy="33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lnSpc>
                      <a:spcPct val="140000"/>
                    </a:lnSpc>
                    <a:buClr>
                      <a:srgbClr val="B2B2B2"/>
                    </a:buClr>
                    <a:buSzPct val="60000"/>
                    <a:buNone/>
                    <a:defRPr/>
                  </a:pPr>
                  <a:endParaRPr lang="zh-CN" altLang="en-US" sz="1200" b="0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3" name="Group 54"/>
              <p:cNvGrpSpPr>
                <a:grpSpLocks/>
              </p:cNvGrpSpPr>
              <p:nvPr/>
            </p:nvGrpSpPr>
            <p:grpSpPr bwMode="auto">
              <a:xfrm>
                <a:off x="432" y="3459"/>
                <a:ext cx="432" cy="224"/>
                <a:chOff x="432" y="294"/>
                <a:chExt cx="1488" cy="366"/>
              </a:xfrm>
            </p:grpSpPr>
            <p:sp>
              <p:nvSpPr>
                <p:cNvPr id="40" name="Oval 55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>
                    <a:lnSpc>
                      <a:spcPct val="140000"/>
                    </a:lnSpc>
                    <a:buClr>
                      <a:srgbClr val="B2B2B2"/>
                    </a:buClr>
                    <a:buSzPct val="60000"/>
                    <a:buNone/>
                  </a:pPr>
                  <a:endParaRPr lang="zh-CN" altLang="en-US" sz="1200" b="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" name="Oval 56"/>
                <p:cNvSpPr>
                  <a:spLocks noChangeArrowheads="1"/>
                </p:cNvSpPr>
                <p:nvPr/>
              </p:nvSpPr>
              <p:spPr bwMode="auto">
                <a:xfrm>
                  <a:off x="448" y="294"/>
                  <a:ext cx="1467" cy="3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lnSpc>
                      <a:spcPct val="140000"/>
                    </a:lnSpc>
                    <a:buClr>
                      <a:srgbClr val="B2B2B2"/>
                    </a:buClr>
                    <a:buSzPct val="60000"/>
                    <a:buNone/>
                    <a:defRPr/>
                  </a:pPr>
                  <a:endParaRPr lang="zh-CN" altLang="en-US" sz="1200" b="0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4" name="Group 57"/>
              <p:cNvGrpSpPr>
                <a:grpSpLocks/>
              </p:cNvGrpSpPr>
              <p:nvPr/>
            </p:nvGrpSpPr>
            <p:grpSpPr bwMode="auto">
              <a:xfrm>
                <a:off x="432" y="3409"/>
                <a:ext cx="432" cy="227"/>
                <a:chOff x="432" y="290"/>
                <a:chExt cx="1488" cy="370"/>
              </a:xfrm>
            </p:grpSpPr>
            <p:sp>
              <p:nvSpPr>
                <p:cNvPr id="38" name="Oval 58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>
                    <a:lnSpc>
                      <a:spcPct val="140000"/>
                    </a:lnSpc>
                    <a:buClr>
                      <a:srgbClr val="B2B2B2"/>
                    </a:buClr>
                    <a:buSzPct val="60000"/>
                    <a:buNone/>
                  </a:pPr>
                  <a:endParaRPr lang="zh-CN" altLang="en-US" sz="1200" b="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Oval 59"/>
                <p:cNvSpPr>
                  <a:spLocks noChangeArrowheads="1"/>
                </p:cNvSpPr>
                <p:nvPr/>
              </p:nvSpPr>
              <p:spPr bwMode="auto">
                <a:xfrm>
                  <a:off x="448" y="289"/>
                  <a:ext cx="1467" cy="33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lnSpc>
                      <a:spcPct val="140000"/>
                    </a:lnSpc>
                    <a:buClr>
                      <a:srgbClr val="B2B2B2"/>
                    </a:buClr>
                    <a:buSzPct val="60000"/>
                    <a:buNone/>
                    <a:defRPr/>
                  </a:pPr>
                  <a:endParaRPr lang="zh-CN" altLang="en-US" sz="1200" b="0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5" name="Group 60"/>
              <p:cNvGrpSpPr>
                <a:grpSpLocks/>
              </p:cNvGrpSpPr>
              <p:nvPr/>
            </p:nvGrpSpPr>
            <p:grpSpPr bwMode="auto">
              <a:xfrm>
                <a:off x="432" y="3358"/>
                <a:ext cx="432" cy="230"/>
                <a:chOff x="432" y="285"/>
                <a:chExt cx="1488" cy="375"/>
              </a:xfrm>
            </p:grpSpPr>
            <p:sp>
              <p:nvSpPr>
                <p:cNvPr id="36" name="Oval 61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>
                    <a:lnSpc>
                      <a:spcPct val="140000"/>
                    </a:lnSpc>
                    <a:buClr>
                      <a:srgbClr val="B2B2B2"/>
                    </a:buClr>
                    <a:buSzPct val="60000"/>
                    <a:buNone/>
                  </a:pPr>
                  <a:endParaRPr lang="zh-CN" altLang="en-US" sz="1200" b="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" name="Oval 62"/>
                <p:cNvSpPr>
                  <a:spLocks noChangeArrowheads="1"/>
                </p:cNvSpPr>
                <p:nvPr/>
              </p:nvSpPr>
              <p:spPr bwMode="auto">
                <a:xfrm>
                  <a:off x="448" y="285"/>
                  <a:ext cx="1467" cy="34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lnSpc>
                      <a:spcPct val="140000"/>
                    </a:lnSpc>
                    <a:buClr>
                      <a:srgbClr val="B2B2B2"/>
                    </a:buClr>
                    <a:buSzPct val="60000"/>
                    <a:buNone/>
                    <a:defRPr/>
                  </a:pPr>
                  <a:endParaRPr lang="zh-CN" altLang="en-US" sz="1200" b="0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cxnSp>
        <p:nvCxnSpPr>
          <p:cNvPr id="68" name="Straight Connector 166"/>
          <p:cNvCxnSpPr/>
          <p:nvPr/>
        </p:nvCxnSpPr>
        <p:spPr bwMode="auto">
          <a:xfrm>
            <a:off x="5391482" y="3452075"/>
            <a:ext cx="0" cy="266156"/>
          </a:xfrm>
          <a:prstGeom prst="line">
            <a:avLst/>
          </a:prstGeom>
          <a:solidFill>
            <a:srgbClr val="CC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肘形连接符 68"/>
          <p:cNvCxnSpPr/>
          <p:nvPr/>
        </p:nvCxnSpPr>
        <p:spPr bwMode="auto">
          <a:xfrm rot="16200000" flipH="1">
            <a:off x="7028767" y="2633387"/>
            <a:ext cx="856615" cy="420583"/>
          </a:xfrm>
          <a:prstGeom prst="bentConnector3">
            <a:avLst>
              <a:gd name="adj1" fmla="val 50000"/>
            </a:avLst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AutoShape 4"/>
          <p:cNvSpPr>
            <a:spLocks noChangeArrowheads="1"/>
          </p:cNvSpPr>
          <p:nvPr/>
        </p:nvSpPr>
        <p:spPr bwMode="gray">
          <a:xfrm>
            <a:off x="6869721" y="2796713"/>
            <a:ext cx="3700233" cy="655362"/>
          </a:xfrm>
          <a:prstGeom prst="roundRect">
            <a:avLst>
              <a:gd name="adj" fmla="val 9681"/>
            </a:avLst>
          </a:prstGeom>
          <a:noFill/>
          <a:ln w="12700">
            <a:solidFill>
              <a:srgbClr val="00B0F0"/>
            </a:solidFill>
            <a:prstDash val="sysDash"/>
          </a:ln>
        </p:spPr>
        <p:txBody>
          <a:bodyPr wrap="square" lIns="121831" tIns="60918" rIns="121831" bIns="60918" anchor="t">
            <a:noAutofit/>
          </a:bodyPr>
          <a:lstStyle/>
          <a:p>
            <a:pPr algn="ctr" defTabSz="800808">
              <a:buNone/>
            </a:pPr>
            <a:endParaRPr lang="zh-CN" altLang="zh-CN" sz="1200" b="0" dirty="0"/>
          </a:p>
        </p:txBody>
      </p:sp>
      <p:sp>
        <p:nvSpPr>
          <p:cNvPr id="71" name="Rectangle 105"/>
          <p:cNvSpPr>
            <a:spLocks noChangeArrowheads="1"/>
          </p:cNvSpPr>
          <p:nvPr/>
        </p:nvSpPr>
        <p:spPr bwMode="auto">
          <a:xfrm>
            <a:off x="6926086" y="2867194"/>
            <a:ext cx="756775" cy="48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0550" tIns="60268" rIns="120550" bIns="60268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zh-CN" altLang="en-US" sz="1300" b="0" kern="0" dirty="0">
                <a:cs typeface="Arial" pitchFamily="34" charset="0"/>
              </a:rPr>
              <a:t>现网</a:t>
            </a:r>
            <a:endParaRPr lang="en-US" altLang="zh-CN" sz="1300" b="0" kern="0" dirty="0">
              <a:cs typeface="Arial" pitchFamily="34" charset="0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1300" b="0" kern="0" dirty="0">
                <a:cs typeface="Arial" pitchFamily="34" charset="0"/>
              </a:rPr>
              <a:t>核心网</a:t>
            </a:r>
            <a:endParaRPr lang="en-US" altLang="zh-CN" sz="1300" b="0" kern="0" dirty="0">
              <a:cs typeface="Arial" pitchFamily="34" charset="0"/>
            </a:endParaRPr>
          </a:p>
        </p:txBody>
      </p:sp>
      <p:cxnSp>
        <p:nvCxnSpPr>
          <p:cNvPr id="72" name="直接连接符 71"/>
          <p:cNvCxnSpPr/>
          <p:nvPr/>
        </p:nvCxnSpPr>
        <p:spPr bwMode="auto">
          <a:xfrm>
            <a:off x="8006733" y="2863488"/>
            <a:ext cx="960108" cy="4307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/>
          <p:nvPr/>
        </p:nvCxnSpPr>
        <p:spPr bwMode="auto">
          <a:xfrm flipV="1">
            <a:off x="5917123" y="2627793"/>
            <a:ext cx="0" cy="444353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Text Box 44"/>
          <p:cNvSpPr txBox="1">
            <a:spLocks noChangeArrowheads="1"/>
          </p:cNvSpPr>
          <p:nvPr/>
        </p:nvSpPr>
        <p:spPr bwMode="auto">
          <a:xfrm>
            <a:off x="947947" y="1270576"/>
            <a:ext cx="758735" cy="2261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0727" tIns="0" rIns="30727" bIns="0" anchor="ctr" anchorCtr="0">
            <a:noAutofit/>
          </a:bodyPr>
          <a:lstStyle>
            <a:defPPr>
              <a:defRPr lang="en-US"/>
            </a:defPPr>
            <a:lvl1pPr algn="ctr" eaLnBrk="0" fontAlgn="auto" hangingPunct="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900" b="0" ker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en-US" altLang="zh-CN" sz="1300" dirty="0">
                <a:latin typeface="+mn-lt"/>
                <a:ea typeface="+mn-ea"/>
              </a:rPr>
              <a:t>APP</a:t>
            </a:r>
          </a:p>
        </p:txBody>
      </p:sp>
      <p:sp>
        <p:nvSpPr>
          <p:cNvPr id="75" name="Text Box 149"/>
          <p:cNvSpPr txBox="1">
            <a:spLocks noChangeArrowheads="1"/>
          </p:cNvSpPr>
          <p:nvPr/>
        </p:nvSpPr>
        <p:spPr bwMode="auto">
          <a:xfrm>
            <a:off x="967016" y="3031884"/>
            <a:ext cx="758735" cy="242382"/>
          </a:xfrm>
          <a:prstGeom prst="rect">
            <a:avLst/>
          </a:prstGeom>
          <a:solidFill>
            <a:srgbClr val="FFC000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0727" tIns="0" rIns="30727" bIns="0" anchor="ctr" anchorCtr="0">
            <a:noAutofit/>
          </a:bodyPr>
          <a:lstStyle>
            <a:defPPr>
              <a:defRPr lang="zh-CN"/>
            </a:defPPr>
            <a:lvl1pPr algn="ctr" eaLnBrk="0" fontAlgn="auto" hangingPunct="0">
              <a:spcBef>
                <a:spcPct val="50000"/>
              </a:spcBef>
              <a:spcAft>
                <a:spcPts val="0"/>
              </a:spcAft>
              <a:buClrTx/>
              <a:buFontTx/>
              <a:buNone/>
              <a:defRPr sz="1100" b="0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300" dirty="0">
                <a:latin typeface="+mn-lt"/>
                <a:ea typeface="+mn-ea"/>
              </a:rPr>
              <a:t>核心网</a:t>
            </a:r>
            <a:endParaRPr lang="en-US" altLang="zh-CN" sz="1300" dirty="0">
              <a:latin typeface="+mn-lt"/>
              <a:ea typeface="+mn-ea"/>
            </a:endParaRPr>
          </a:p>
        </p:txBody>
      </p:sp>
      <p:sp>
        <p:nvSpPr>
          <p:cNvPr id="76" name="Text Box 12"/>
          <p:cNvSpPr txBox="1">
            <a:spLocks noChangeArrowheads="1"/>
          </p:cNvSpPr>
          <p:nvPr/>
        </p:nvSpPr>
        <p:spPr bwMode="auto">
          <a:xfrm>
            <a:off x="946687" y="1950909"/>
            <a:ext cx="758735" cy="216593"/>
          </a:xfrm>
          <a:prstGeom prst="rect">
            <a:avLst/>
          </a:prstGeom>
          <a:solidFill>
            <a:srgbClr val="FFC000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0727" tIns="0" rIns="30727" bIns="0" anchor="ctr" anchorCtr="0">
            <a:noAutofit/>
          </a:bodyPr>
          <a:lstStyle>
            <a:defPPr>
              <a:defRPr lang="zh-CN"/>
            </a:defPPr>
            <a:lvl1pPr algn="ctr" eaLnBrk="0" fontAlgn="auto" hangingPunct="0">
              <a:spcBef>
                <a:spcPct val="50000"/>
              </a:spcBef>
              <a:spcAft>
                <a:spcPts val="0"/>
              </a:spcAft>
              <a:buClrTx/>
              <a:buFontTx/>
              <a:buNone/>
              <a:defRPr sz="1200" b="0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300" dirty="0" smtClean="0">
                <a:latin typeface="+mn-lt"/>
                <a:ea typeface="+mn-ea"/>
              </a:rPr>
              <a:t>IoT</a:t>
            </a:r>
            <a:r>
              <a:rPr lang="zh-CN" altLang="en-US" sz="1300" dirty="0" smtClean="0">
                <a:latin typeface="+mn-lt"/>
                <a:ea typeface="+mn-ea"/>
              </a:rPr>
              <a:t>平台</a:t>
            </a:r>
            <a:endParaRPr lang="en-US" altLang="zh-CN" sz="1300" dirty="0">
              <a:latin typeface="+mn-lt"/>
              <a:ea typeface="+mn-ea"/>
            </a:endParaRPr>
          </a:p>
        </p:txBody>
      </p:sp>
      <p:sp>
        <p:nvSpPr>
          <p:cNvPr id="77" name="Text Box 149"/>
          <p:cNvSpPr txBox="1">
            <a:spLocks noChangeArrowheads="1"/>
          </p:cNvSpPr>
          <p:nvPr/>
        </p:nvSpPr>
        <p:spPr bwMode="auto">
          <a:xfrm>
            <a:off x="963026" y="3694072"/>
            <a:ext cx="995311" cy="320772"/>
          </a:xfrm>
          <a:prstGeom prst="rect">
            <a:avLst/>
          </a:prstGeom>
          <a:solidFill>
            <a:srgbClr val="C00000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0727" tIns="0" rIns="30727" bIns="0" anchor="ctr" anchorCtr="0">
            <a:noAutofit/>
          </a:bodyPr>
          <a:lstStyle>
            <a:defPPr>
              <a:defRPr lang="zh-CN"/>
            </a:defPPr>
            <a:lvl1pPr algn="ctr" eaLnBrk="0" fontAlgn="auto" hangingPunct="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1100" b="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300" dirty="0" smtClean="0">
                <a:latin typeface="+mn-lt"/>
                <a:ea typeface="+mn-ea"/>
              </a:rPr>
              <a:t>无线接入网</a:t>
            </a:r>
            <a:endParaRPr lang="en-US" altLang="zh-CN" sz="1300" dirty="0">
              <a:latin typeface="+mn-lt"/>
              <a:ea typeface="+mn-ea"/>
            </a:endParaRPr>
          </a:p>
        </p:txBody>
      </p:sp>
      <p:sp>
        <p:nvSpPr>
          <p:cNvPr id="78" name="Text Box 149"/>
          <p:cNvSpPr txBox="1">
            <a:spLocks noChangeArrowheads="1"/>
          </p:cNvSpPr>
          <p:nvPr/>
        </p:nvSpPr>
        <p:spPr bwMode="auto">
          <a:xfrm>
            <a:off x="963026" y="4836768"/>
            <a:ext cx="856626" cy="30957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0727" tIns="0" rIns="30727" bIns="0" anchor="ctr" anchorCtr="0">
            <a:noAutofit/>
          </a:bodyPr>
          <a:lstStyle>
            <a:defPPr>
              <a:defRPr lang="zh-CN"/>
            </a:defPPr>
            <a:lvl1pPr algn="ctr" eaLnBrk="0" fontAlgn="auto" hangingPunct="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1200" b="0" ker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sz="1300" dirty="0">
                <a:latin typeface="+mn-lt"/>
                <a:ea typeface="+mn-ea"/>
              </a:rPr>
              <a:t>终端</a:t>
            </a:r>
            <a:endParaRPr lang="en-US" altLang="zh-CN" sz="1300" dirty="0">
              <a:latin typeface="+mn-lt"/>
              <a:ea typeface="+mn-ea"/>
            </a:endParaRPr>
          </a:p>
        </p:txBody>
      </p:sp>
      <p:cxnSp>
        <p:nvCxnSpPr>
          <p:cNvPr id="79" name="直接连接符 78"/>
          <p:cNvCxnSpPr/>
          <p:nvPr/>
        </p:nvCxnSpPr>
        <p:spPr bwMode="auto">
          <a:xfrm flipV="1">
            <a:off x="986812" y="3631577"/>
            <a:ext cx="10322372" cy="31051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  <a:alpha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直接连接符 79"/>
          <p:cNvCxnSpPr/>
          <p:nvPr/>
        </p:nvCxnSpPr>
        <p:spPr bwMode="auto">
          <a:xfrm flipV="1">
            <a:off x="969963" y="1578674"/>
            <a:ext cx="10322372" cy="28558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  <a:alpha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/>
          <p:cNvCxnSpPr/>
          <p:nvPr/>
        </p:nvCxnSpPr>
        <p:spPr bwMode="auto">
          <a:xfrm flipV="1">
            <a:off x="969963" y="2643248"/>
            <a:ext cx="10277231" cy="15799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  <a:alpha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82" name="组合 200"/>
          <p:cNvGrpSpPr/>
          <p:nvPr/>
        </p:nvGrpSpPr>
        <p:grpSpPr>
          <a:xfrm>
            <a:off x="2226208" y="4109941"/>
            <a:ext cx="271307" cy="333168"/>
            <a:chOff x="-5919788" y="1187814"/>
            <a:chExt cx="689824" cy="754749"/>
          </a:xfrm>
          <a:solidFill>
            <a:schemeClr val="tx1">
              <a:lumMod val="75000"/>
              <a:lumOff val="25000"/>
              <a:alpha val="60000"/>
            </a:schemeClr>
          </a:solidFill>
        </p:grpSpPr>
        <p:sp>
          <p:nvSpPr>
            <p:cNvPr id="83" name="Freeform 100"/>
            <p:cNvSpPr>
              <a:spLocks noEditPoints="1"/>
            </p:cNvSpPr>
            <p:nvPr/>
          </p:nvSpPr>
          <p:spPr bwMode="auto">
            <a:xfrm>
              <a:off x="-5862979" y="1187814"/>
              <a:ext cx="584321" cy="568090"/>
            </a:xfrm>
            <a:custGeom>
              <a:avLst/>
              <a:gdLst/>
              <a:ahLst/>
              <a:cxnLst>
                <a:cxn ang="0">
                  <a:pos x="260" y="192"/>
                </a:cxn>
                <a:cxn ang="0">
                  <a:pos x="268" y="190"/>
                </a:cxn>
                <a:cxn ang="0">
                  <a:pos x="278" y="180"/>
                </a:cxn>
                <a:cxn ang="0">
                  <a:pos x="280" y="22"/>
                </a:cxn>
                <a:cxn ang="0">
                  <a:pos x="278" y="12"/>
                </a:cxn>
                <a:cxn ang="0">
                  <a:pos x="268" y="2"/>
                </a:cxn>
                <a:cxn ang="0">
                  <a:pos x="28" y="0"/>
                </a:cxn>
                <a:cxn ang="0">
                  <a:pos x="20" y="2"/>
                </a:cxn>
                <a:cxn ang="0">
                  <a:pos x="8" y="12"/>
                </a:cxn>
                <a:cxn ang="0">
                  <a:pos x="8" y="172"/>
                </a:cxn>
                <a:cxn ang="0">
                  <a:pos x="8" y="180"/>
                </a:cxn>
                <a:cxn ang="0">
                  <a:pos x="20" y="190"/>
                </a:cxn>
                <a:cxn ang="0">
                  <a:pos x="28" y="192"/>
                </a:cxn>
                <a:cxn ang="0">
                  <a:pos x="22" y="26"/>
                </a:cxn>
                <a:cxn ang="0">
                  <a:pos x="26" y="18"/>
                </a:cxn>
                <a:cxn ang="0">
                  <a:pos x="32" y="16"/>
                </a:cxn>
                <a:cxn ang="0">
                  <a:pos x="256" y="16"/>
                </a:cxn>
                <a:cxn ang="0">
                  <a:pos x="262" y="18"/>
                </a:cxn>
                <a:cxn ang="0">
                  <a:pos x="264" y="26"/>
                </a:cxn>
                <a:cxn ang="0">
                  <a:pos x="264" y="166"/>
                </a:cxn>
                <a:cxn ang="0">
                  <a:pos x="262" y="172"/>
                </a:cxn>
                <a:cxn ang="0">
                  <a:pos x="256" y="174"/>
                </a:cxn>
                <a:cxn ang="0">
                  <a:pos x="32" y="174"/>
                </a:cxn>
                <a:cxn ang="0">
                  <a:pos x="26" y="172"/>
                </a:cxn>
                <a:cxn ang="0">
                  <a:pos x="22" y="166"/>
                </a:cxn>
                <a:cxn ang="0">
                  <a:pos x="250" y="208"/>
                </a:cxn>
                <a:cxn ang="0">
                  <a:pos x="38" y="208"/>
                </a:cxn>
                <a:cxn ang="0">
                  <a:pos x="22" y="210"/>
                </a:cxn>
                <a:cxn ang="0">
                  <a:pos x="10" y="216"/>
                </a:cxn>
                <a:cxn ang="0">
                  <a:pos x="2" y="226"/>
                </a:cxn>
                <a:cxn ang="0">
                  <a:pos x="0" y="238"/>
                </a:cxn>
                <a:cxn ang="0">
                  <a:pos x="0" y="250"/>
                </a:cxn>
                <a:cxn ang="0">
                  <a:pos x="2" y="262"/>
                </a:cxn>
                <a:cxn ang="0">
                  <a:pos x="10" y="272"/>
                </a:cxn>
                <a:cxn ang="0">
                  <a:pos x="22" y="278"/>
                </a:cxn>
                <a:cxn ang="0">
                  <a:pos x="38" y="280"/>
                </a:cxn>
                <a:cxn ang="0">
                  <a:pos x="250" y="280"/>
                </a:cxn>
                <a:cxn ang="0">
                  <a:pos x="266" y="278"/>
                </a:cxn>
                <a:cxn ang="0">
                  <a:pos x="278" y="272"/>
                </a:cxn>
                <a:cxn ang="0">
                  <a:pos x="286" y="262"/>
                </a:cxn>
                <a:cxn ang="0">
                  <a:pos x="288" y="250"/>
                </a:cxn>
                <a:cxn ang="0">
                  <a:pos x="288" y="238"/>
                </a:cxn>
                <a:cxn ang="0">
                  <a:pos x="286" y="226"/>
                </a:cxn>
                <a:cxn ang="0">
                  <a:pos x="278" y="216"/>
                </a:cxn>
                <a:cxn ang="0">
                  <a:pos x="266" y="210"/>
                </a:cxn>
                <a:cxn ang="0">
                  <a:pos x="250" y="208"/>
                </a:cxn>
                <a:cxn ang="0">
                  <a:pos x="248" y="258"/>
                </a:cxn>
                <a:cxn ang="0">
                  <a:pos x="242" y="256"/>
                </a:cxn>
                <a:cxn ang="0">
                  <a:pos x="234" y="248"/>
                </a:cxn>
                <a:cxn ang="0">
                  <a:pos x="234" y="244"/>
                </a:cxn>
                <a:cxn ang="0">
                  <a:pos x="238" y="234"/>
                </a:cxn>
                <a:cxn ang="0">
                  <a:pos x="248" y="230"/>
                </a:cxn>
                <a:cxn ang="0">
                  <a:pos x="252" y="230"/>
                </a:cxn>
                <a:cxn ang="0">
                  <a:pos x="260" y="238"/>
                </a:cxn>
                <a:cxn ang="0">
                  <a:pos x="262" y="244"/>
                </a:cxn>
                <a:cxn ang="0">
                  <a:pos x="258" y="254"/>
                </a:cxn>
                <a:cxn ang="0">
                  <a:pos x="248" y="258"/>
                </a:cxn>
              </a:cxnLst>
              <a:rect l="0" t="0" r="r" b="b"/>
              <a:pathLst>
                <a:path w="288" h="280">
                  <a:moveTo>
                    <a:pt x="28" y="192"/>
                  </a:moveTo>
                  <a:lnTo>
                    <a:pt x="260" y="192"/>
                  </a:lnTo>
                  <a:lnTo>
                    <a:pt x="260" y="192"/>
                  </a:lnTo>
                  <a:lnTo>
                    <a:pt x="268" y="190"/>
                  </a:lnTo>
                  <a:lnTo>
                    <a:pt x="274" y="186"/>
                  </a:lnTo>
                  <a:lnTo>
                    <a:pt x="278" y="180"/>
                  </a:lnTo>
                  <a:lnTo>
                    <a:pt x="280" y="172"/>
                  </a:lnTo>
                  <a:lnTo>
                    <a:pt x="280" y="22"/>
                  </a:lnTo>
                  <a:lnTo>
                    <a:pt x="280" y="22"/>
                  </a:lnTo>
                  <a:lnTo>
                    <a:pt x="278" y="12"/>
                  </a:lnTo>
                  <a:lnTo>
                    <a:pt x="274" y="6"/>
                  </a:lnTo>
                  <a:lnTo>
                    <a:pt x="268" y="2"/>
                  </a:lnTo>
                  <a:lnTo>
                    <a:pt x="260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0" y="2"/>
                  </a:lnTo>
                  <a:lnTo>
                    <a:pt x="14" y="6"/>
                  </a:lnTo>
                  <a:lnTo>
                    <a:pt x="8" y="12"/>
                  </a:lnTo>
                  <a:lnTo>
                    <a:pt x="8" y="22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8" y="180"/>
                  </a:lnTo>
                  <a:lnTo>
                    <a:pt x="14" y="186"/>
                  </a:lnTo>
                  <a:lnTo>
                    <a:pt x="20" y="190"/>
                  </a:lnTo>
                  <a:lnTo>
                    <a:pt x="28" y="192"/>
                  </a:lnTo>
                  <a:lnTo>
                    <a:pt x="28" y="192"/>
                  </a:lnTo>
                  <a:close/>
                  <a:moveTo>
                    <a:pt x="22" y="26"/>
                  </a:moveTo>
                  <a:lnTo>
                    <a:pt x="22" y="26"/>
                  </a:lnTo>
                  <a:lnTo>
                    <a:pt x="24" y="22"/>
                  </a:lnTo>
                  <a:lnTo>
                    <a:pt x="26" y="18"/>
                  </a:lnTo>
                  <a:lnTo>
                    <a:pt x="28" y="16"/>
                  </a:lnTo>
                  <a:lnTo>
                    <a:pt x="32" y="16"/>
                  </a:lnTo>
                  <a:lnTo>
                    <a:pt x="256" y="16"/>
                  </a:lnTo>
                  <a:lnTo>
                    <a:pt x="256" y="16"/>
                  </a:lnTo>
                  <a:lnTo>
                    <a:pt x="258" y="16"/>
                  </a:lnTo>
                  <a:lnTo>
                    <a:pt x="262" y="18"/>
                  </a:lnTo>
                  <a:lnTo>
                    <a:pt x="264" y="22"/>
                  </a:lnTo>
                  <a:lnTo>
                    <a:pt x="264" y="26"/>
                  </a:lnTo>
                  <a:lnTo>
                    <a:pt x="264" y="166"/>
                  </a:lnTo>
                  <a:lnTo>
                    <a:pt x="264" y="166"/>
                  </a:lnTo>
                  <a:lnTo>
                    <a:pt x="264" y="168"/>
                  </a:lnTo>
                  <a:lnTo>
                    <a:pt x="262" y="172"/>
                  </a:lnTo>
                  <a:lnTo>
                    <a:pt x="258" y="174"/>
                  </a:lnTo>
                  <a:lnTo>
                    <a:pt x="256" y="174"/>
                  </a:lnTo>
                  <a:lnTo>
                    <a:pt x="32" y="174"/>
                  </a:lnTo>
                  <a:lnTo>
                    <a:pt x="32" y="174"/>
                  </a:lnTo>
                  <a:lnTo>
                    <a:pt x="28" y="174"/>
                  </a:lnTo>
                  <a:lnTo>
                    <a:pt x="26" y="172"/>
                  </a:lnTo>
                  <a:lnTo>
                    <a:pt x="24" y="168"/>
                  </a:lnTo>
                  <a:lnTo>
                    <a:pt x="22" y="166"/>
                  </a:lnTo>
                  <a:lnTo>
                    <a:pt x="22" y="26"/>
                  </a:lnTo>
                  <a:close/>
                  <a:moveTo>
                    <a:pt x="250" y="208"/>
                  </a:moveTo>
                  <a:lnTo>
                    <a:pt x="38" y="208"/>
                  </a:lnTo>
                  <a:lnTo>
                    <a:pt x="38" y="208"/>
                  </a:lnTo>
                  <a:lnTo>
                    <a:pt x="30" y="208"/>
                  </a:lnTo>
                  <a:lnTo>
                    <a:pt x="22" y="210"/>
                  </a:lnTo>
                  <a:lnTo>
                    <a:pt x="16" y="212"/>
                  </a:lnTo>
                  <a:lnTo>
                    <a:pt x="10" y="216"/>
                  </a:lnTo>
                  <a:lnTo>
                    <a:pt x="6" y="222"/>
                  </a:lnTo>
                  <a:lnTo>
                    <a:pt x="2" y="226"/>
                  </a:lnTo>
                  <a:lnTo>
                    <a:pt x="0" y="232"/>
                  </a:lnTo>
                  <a:lnTo>
                    <a:pt x="0" y="238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0" y="256"/>
                  </a:lnTo>
                  <a:lnTo>
                    <a:pt x="2" y="262"/>
                  </a:lnTo>
                  <a:lnTo>
                    <a:pt x="6" y="266"/>
                  </a:lnTo>
                  <a:lnTo>
                    <a:pt x="10" y="272"/>
                  </a:lnTo>
                  <a:lnTo>
                    <a:pt x="16" y="276"/>
                  </a:lnTo>
                  <a:lnTo>
                    <a:pt x="22" y="278"/>
                  </a:lnTo>
                  <a:lnTo>
                    <a:pt x="30" y="280"/>
                  </a:lnTo>
                  <a:lnTo>
                    <a:pt x="38" y="280"/>
                  </a:lnTo>
                  <a:lnTo>
                    <a:pt x="250" y="280"/>
                  </a:lnTo>
                  <a:lnTo>
                    <a:pt x="250" y="280"/>
                  </a:lnTo>
                  <a:lnTo>
                    <a:pt x="258" y="280"/>
                  </a:lnTo>
                  <a:lnTo>
                    <a:pt x="266" y="278"/>
                  </a:lnTo>
                  <a:lnTo>
                    <a:pt x="272" y="276"/>
                  </a:lnTo>
                  <a:lnTo>
                    <a:pt x="278" y="272"/>
                  </a:lnTo>
                  <a:lnTo>
                    <a:pt x="282" y="266"/>
                  </a:lnTo>
                  <a:lnTo>
                    <a:pt x="286" y="262"/>
                  </a:lnTo>
                  <a:lnTo>
                    <a:pt x="288" y="256"/>
                  </a:lnTo>
                  <a:lnTo>
                    <a:pt x="288" y="250"/>
                  </a:lnTo>
                  <a:lnTo>
                    <a:pt x="288" y="238"/>
                  </a:lnTo>
                  <a:lnTo>
                    <a:pt x="288" y="238"/>
                  </a:lnTo>
                  <a:lnTo>
                    <a:pt x="288" y="232"/>
                  </a:lnTo>
                  <a:lnTo>
                    <a:pt x="286" y="226"/>
                  </a:lnTo>
                  <a:lnTo>
                    <a:pt x="282" y="222"/>
                  </a:lnTo>
                  <a:lnTo>
                    <a:pt x="278" y="216"/>
                  </a:lnTo>
                  <a:lnTo>
                    <a:pt x="272" y="212"/>
                  </a:lnTo>
                  <a:lnTo>
                    <a:pt x="266" y="210"/>
                  </a:lnTo>
                  <a:lnTo>
                    <a:pt x="258" y="208"/>
                  </a:lnTo>
                  <a:lnTo>
                    <a:pt x="250" y="208"/>
                  </a:lnTo>
                  <a:lnTo>
                    <a:pt x="250" y="208"/>
                  </a:lnTo>
                  <a:close/>
                  <a:moveTo>
                    <a:pt x="248" y="258"/>
                  </a:moveTo>
                  <a:lnTo>
                    <a:pt x="248" y="258"/>
                  </a:lnTo>
                  <a:lnTo>
                    <a:pt x="242" y="256"/>
                  </a:lnTo>
                  <a:lnTo>
                    <a:pt x="238" y="254"/>
                  </a:lnTo>
                  <a:lnTo>
                    <a:pt x="234" y="248"/>
                  </a:lnTo>
                  <a:lnTo>
                    <a:pt x="234" y="244"/>
                  </a:lnTo>
                  <a:lnTo>
                    <a:pt x="234" y="244"/>
                  </a:lnTo>
                  <a:lnTo>
                    <a:pt x="234" y="238"/>
                  </a:lnTo>
                  <a:lnTo>
                    <a:pt x="238" y="234"/>
                  </a:lnTo>
                  <a:lnTo>
                    <a:pt x="242" y="230"/>
                  </a:lnTo>
                  <a:lnTo>
                    <a:pt x="248" y="230"/>
                  </a:lnTo>
                  <a:lnTo>
                    <a:pt x="248" y="230"/>
                  </a:lnTo>
                  <a:lnTo>
                    <a:pt x="252" y="230"/>
                  </a:lnTo>
                  <a:lnTo>
                    <a:pt x="258" y="234"/>
                  </a:lnTo>
                  <a:lnTo>
                    <a:pt x="260" y="238"/>
                  </a:lnTo>
                  <a:lnTo>
                    <a:pt x="262" y="244"/>
                  </a:lnTo>
                  <a:lnTo>
                    <a:pt x="262" y="244"/>
                  </a:lnTo>
                  <a:lnTo>
                    <a:pt x="260" y="248"/>
                  </a:lnTo>
                  <a:lnTo>
                    <a:pt x="258" y="254"/>
                  </a:lnTo>
                  <a:lnTo>
                    <a:pt x="252" y="256"/>
                  </a:lnTo>
                  <a:lnTo>
                    <a:pt x="248" y="258"/>
                  </a:lnTo>
                  <a:lnTo>
                    <a:pt x="248" y="2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pPr>
                <a:buNone/>
              </a:pPr>
              <a:endParaRPr lang="zh-CN" altLang="en-US" sz="1200" b="0">
                <a:solidFill>
                  <a:prstClr val="black"/>
                </a:solidFill>
              </a:endParaRPr>
            </a:p>
          </p:txBody>
        </p:sp>
        <p:sp>
          <p:nvSpPr>
            <p:cNvPr id="84" name="Freeform 101"/>
            <p:cNvSpPr>
              <a:spLocks/>
            </p:cNvSpPr>
            <p:nvPr/>
          </p:nvSpPr>
          <p:spPr bwMode="auto">
            <a:xfrm>
              <a:off x="-5793997" y="1244623"/>
              <a:ext cx="442299" cy="275929"/>
            </a:xfrm>
            <a:custGeom>
              <a:avLst/>
              <a:gdLst/>
              <a:ahLst/>
              <a:cxnLst>
                <a:cxn ang="0">
                  <a:pos x="0" y="130"/>
                </a:cxn>
                <a:cxn ang="0">
                  <a:pos x="0" y="130"/>
                </a:cxn>
                <a:cxn ang="0">
                  <a:pos x="2" y="134"/>
                </a:cxn>
                <a:cxn ang="0">
                  <a:pos x="6" y="136"/>
                </a:cxn>
                <a:cxn ang="0">
                  <a:pos x="212" y="136"/>
                </a:cxn>
                <a:cxn ang="0">
                  <a:pos x="212" y="136"/>
                </a:cxn>
                <a:cxn ang="0">
                  <a:pos x="216" y="134"/>
                </a:cxn>
                <a:cxn ang="0">
                  <a:pos x="218" y="130"/>
                </a:cxn>
                <a:cxn ang="0">
                  <a:pos x="218" y="6"/>
                </a:cxn>
                <a:cxn ang="0">
                  <a:pos x="218" y="6"/>
                </a:cxn>
                <a:cxn ang="0">
                  <a:pos x="216" y="2"/>
                </a:cxn>
                <a:cxn ang="0">
                  <a:pos x="212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130"/>
                </a:cxn>
              </a:cxnLst>
              <a:rect l="0" t="0" r="r" b="b"/>
              <a:pathLst>
                <a:path w="218" h="136">
                  <a:moveTo>
                    <a:pt x="0" y="130"/>
                  </a:moveTo>
                  <a:lnTo>
                    <a:pt x="0" y="130"/>
                  </a:lnTo>
                  <a:lnTo>
                    <a:pt x="2" y="134"/>
                  </a:lnTo>
                  <a:lnTo>
                    <a:pt x="6" y="136"/>
                  </a:lnTo>
                  <a:lnTo>
                    <a:pt x="212" y="136"/>
                  </a:lnTo>
                  <a:lnTo>
                    <a:pt x="212" y="136"/>
                  </a:lnTo>
                  <a:lnTo>
                    <a:pt x="216" y="134"/>
                  </a:lnTo>
                  <a:lnTo>
                    <a:pt x="218" y="130"/>
                  </a:lnTo>
                  <a:lnTo>
                    <a:pt x="218" y="6"/>
                  </a:lnTo>
                  <a:lnTo>
                    <a:pt x="218" y="6"/>
                  </a:lnTo>
                  <a:lnTo>
                    <a:pt x="216" y="2"/>
                  </a:lnTo>
                  <a:lnTo>
                    <a:pt x="212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pPr>
                <a:buNone/>
              </a:pPr>
              <a:endParaRPr lang="zh-CN" altLang="en-US" sz="1200" b="0" dirty="0">
                <a:solidFill>
                  <a:prstClr val="black"/>
                </a:solidFill>
              </a:endParaRPr>
            </a:p>
          </p:txBody>
        </p:sp>
        <p:sp>
          <p:nvSpPr>
            <p:cNvPr id="85" name="Freeform 102"/>
            <p:cNvSpPr>
              <a:spLocks/>
            </p:cNvSpPr>
            <p:nvPr/>
          </p:nvSpPr>
          <p:spPr bwMode="auto">
            <a:xfrm>
              <a:off x="-5672263" y="1784309"/>
              <a:ext cx="190716" cy="158254"/>
            </a:xfrm>
            <a:custGeom>
              <a:avLst/>
              <a:gdLst/>
              <a:ahLst/>
              <a:cxnLst>
                <a:cxn ang="0">
                  <a:pos x="86" y="36"/>
                </a:cxn>
                <a:cxn ang="0">
                  <a:pos x="56" y="36"/>
                </a:cxn>
                <a:cxn ang="0">
                  <a:pos x="56" y="0"/>
                </a:cxn>
                <a:cxn ang="0">
                  <a:pos x="38" y="0"/>
                </a:cxn>
                <a:cxn ang="0">
                  <a:pos x="38" y="36"/>
                </a:cxn>
                <a:cxn ang="0">
                  <a:pos x="8" y="36"/>
                </a:cxn>
                <a:cxn ang="0">
                  <a:pos x="8" y="36"/>
                </a:cxn>
                <a:cxn ang="0">
                  <a:pos x="6" y="38"/>
                </a:cxn>
                <a:cxn ang="0">
                  <a:pos x="4" y="38"/>
                </a:cxn>
                <a:cxn ang="0">
                  <a:pos x="2" y="42"/>
                </a:cxn>
                <a:cxn ang="0">
                  <a:pos x="0" y="44"/>
                </a:cxn>
                <a:cxn ang="0">
                  <a:pos x="0" y="70"/>
                </a:cxn>
                <a:cxn ang="0">
                  <a:pos x="0" y="70"/>
                </a:cxn>
                <a:cxn ang="0">
                  <a:pos x="2" y="72"/>
                </a:cxn>
                <a:cxn ang="0">
                  <a:pos x="4" y="76"/>
                </a:cxn>
                <a:cxn ang="0">
                  <a:pos x="6" y="78"/>
                </a:cxn>
                <a:cxn ang="0">
                  <a:pos x="8" y="78"/>
                </a:cxn>
                <a:cxn ang="0">
                  <a:pos x="86" y="78"/>
                </a:cxn>
                <a:cxn ang="0">
                  <a:pos x="86" y="78"/>
                </a:cxn>
                <a:cxn ang="0">
                  <a:pos x="88" y="78"/>
                </a:cxn>
                <a:cxn ang="0">
                  <a:pos x="92" y="76"/>
                </a:cxn>
                <a:cxn ang="0">
                  <a:pos x="94" y="72"/>
                </a:cxn>
                <a:cxn ang="0">
                  <a:pos x="94" y="70"/>
                </a:cxn>
                <a:cxn ang="0">
                  <a:pos x="94" y="44"/>
                </a:cxn>
                <a:cxn ang="0">
                  <a:pos x="94" y="44"/>
                </a:cxn>
                <a:cxn ang="0">
                  <a:pos x="94" y="42"/>
                </a:cxn>
                <a:cxn ang="0">
                  <a:pos x="92" y="38"/>
                </a:cxn>
                <a:cxn ang="0">
                  <a:pos x="88" y="38"/>
                </a:cxn>
                <a:cxn ang="0">
                  <a:pos x="86" y="36"/>
                </a:cxn>
                <a:cxn ang="0">
                  <a:pos x="86" y="36"/>
                </a:cxn>
              </a:cxnLst>
              <a:rect l="0" t="0" r="r" b="b"/>
              <a:pathLst>
                <a:path w="94" h="78">
                  <a:moveTo>
                    <a:pt x="86" y="36"/>
                  </a:moveTo>
                  <a:lnTo>
                    <a:pt x="56" y="36"/>
                  </a:lnTo>
                  <a:lnTo>
                    <a:pt x="56" y="0"/>
                  </a:lnTo>
                  <a:lnTo>
                    <a:pt x="38" y="0"/>
                  </a:lnTo>
                  <a:lnTo>
                    <a:pt x="38" y="36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6" y="38"/>
                  </a:lnTo>
                  <a:lnTo>
                    <a:pt x="4" y="38"/>
                  </a:lnTo>
                  <a:lnTo>
                    <a:pt x="2" y="42"/>
                  </a:lnTo>
                  <a:lnTo>
                    <a:pt x="0" y="44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2" y="72"/>
                  </a:lnTo>
                  <a:lnTo>
                    <a:pt x="4" y="76"/>
                  </a:lnTo>
                  <a:lnTo>
                    <a:pt x="6" y="78"/>
                  </a:lnTo>
                  <a:lnTo>
                    <a:pt x="8" y="78"/>
                  </a:lnTo>
                  <a:lnTo>
                    <a:pt x="86" y="78"/>
                  </a:lnTo>
                  <a:lnTo>
                    <a:pt x="86" y="78"/>
                  </a:lnTo>
                  <a:lnTo>
                    <a:pt x="88" y="78"/>
                  </a:lnTo>
                  <a:lnTo>
                    <a:pt x="92" y="76"/>
                  </a:lnTo>
                  <a:lnTo>
                    <a:pt x="94" y="72"/>
                  </a:lnTo>
                  <a:lnTo>
                    <a:pt x="94" y="70"/>
                  </a:lnTo>
                  <a:lnTo>
                    <a:pt x="94" y="44"/>
                  </a:lnTo>
                  <a:lnTo>
                    <a:pt x="94" y="44"/>
                  </a:lnTo>
                  <a:lnTo>
                    <a:pt x="94" y="42"/>
                  </a:lnTo>
                  <a:lnTo>
                    <a:pt x="92" y="38"/>
                  </a:lnTo>
                  <a:lnTo>
                    <a:pt x="88" y="38"/>
                  </a:lnTo>
                  <a:lnTo>
                    <a:pt x="86" y="36"/>
                  </a:lnTo>
                  <a:lnTo>
                    <a:pt x="86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pPr>
                <a:buNone/>
              </a:pPr>
              <a:endParaRPr lang="zh-CN" altLang="en-US" sz="1200" b="0">
                <a:solidFill>
                  <a:prstClr val="black"/>
                </a:solidFill>
              </a:endParaRPr>
            </a:p>
          </p:txBody>
        </p:sp>
        <p:sp>
          <p:nvSpPr>
            <p:cNvPr id="86" name="Freeform 103"/>
            <p:cNvSpPr>
              <a:spLocks noEditPoints="1"/>
            </p:cNvSpPr>
            <p:nvPr/>
          </p:nvSpPr>
          <p:spPr bwMode="auto">
            <a:xfrm>
              <a:off x="-5919788" y="1881696"/>
              <a:ext cx="689824" cy="36520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8" y="18"/>
                </a:cxn>
                <a:cxn ang="0">
                  <a:pos x="108" y="18"/>
                </a:cxn>
                <a:cxn ang="0">
                  <a:pos x="10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330" y="0"/>
                </a:cxn>
                <a:cxn ang="0">
                  <a:pos x="230" y="0"/>
                </a:cxn>
                <a:cxn ang="0">
                  <a:pos x="230" y="18"/>
                </a:cxn>
                <a:cxn ang="0">
                  <a:pos x="330" y="18"/>
                </a:cxn>
                <a:cxn ang="0">
                  <a:pos x="330" y="18"/>
                </a:cxn>
                <a:cxn ang="0">
                  <a:pos x="334" y="18"/>
                </a:cxn>
                <a:cxn ang="0">
                  <a:pos x="336" y="16"/>
                </a:cxn>
                <a:cxn ang="0">
                  <a:pos x="338" y="12"/>
                </a:cxn>
                <a:cxn ang="0">
                  <a:pos x="340" y="10"/>
                </a:cxn>
                <a:cxn ang="0">
                  <a:pos x="340" y="10"/>
                </a:cxn>
                <a:cxn ang="0">
                  <a:pos x="338" y="6"/>
                </a:cxn>
                <a:cxn ang="0">
                  <a:pos x="336" y="2"/>
                </a:cxn>
                <a:cxn ang="0">
                  <a:pos x="334" y="0"/>
                </a:cxn>
                <a:cxn ang="0">
                  <a:pos x="330" y="0"/>
                </a:cxn>
                <a:cxn ang="0">
                  <a:pos x="330" y="0"/>
                </a:cxn>
              </a:cxnLst>
              <a:rect l="0" t="0" r="r" b="b"/>
              <a:pathLst>
                <a:path w="340" h="18">
                  <a:moveTo>
                    <a:pt x="0" y="10"/>
                  </a:moveTo>
                  <a:lnTo>
                    <a:pt x="0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8" y="18"/>
                  </a:lnTo>
                  <a:lnTo>
                    <a:pt x="108" y="18"/>
                  </a:lnTo>
                  <a:lnTo>
                    <a:pt x="10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close/>
                  <a:moveTo>
                    <a:pt x="330" y="0"/>
                  </a:moveTo>
                  <a:lnTo>
                    <a:pt x="230" y="0"/>
                  </a:lnTo>
                  <a:lnTo>
                    <a:pt x="230" y="18"/>
                  </a:lnTo>
                  <a:lnTo>
                    <a:pt x="330" y="18"/>
                  </a:lnTo>
                  <a:lnTo>
                    <a:pt x="330" y="18"/>
                  </a:lnTo>
                  <a:lnTo>
                    <a:pt x="334" y="18"/>
                  </a:lnTo>
                  <a:lnTo>
                    <a:pt x="336" y="16"/>
                  </a:lnTo>
                  <a:lnTo>
                    <a:pt x="338" y="12"/>
                  </a:lnTo>
                  <a:lnTo>
                    <a:pt x="340" y="10"/>
                  </a:lnTo>
                  <a:lnTo>
                    <a:pt x="340" y="10"/>
                  </a:lnTo>
                  <a:lnTo>
                    <a:pt x="338" y="6"/>
                  </a:lnTo>
                  <a:lnTo>
                    <a:pt x="336" y="2"/>
                  </a:lnTo>
                  <a:lnTo>
                    <a:pt x="334" y="0"/>
                  </a:lnTo>
                  <a:lnTo>
                    <a:pt x="330" y="0"/>
                  </a:lnTo>
                  <a:lnTo>
                    <a:pt x="3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pPr>
                <a:buNone/>
              </a:pPr>
              <a:endParaRPr lang="zh-CN" altLang="en-US" sz="1200" b="0">
                <a:solidFill>
                  <a:prstClr val="black"/>
                </a:solidFill>
              </a:endParaRPr>
            </a:p>
          </p:txBody>
        </p:sp>
      </p:grpSp>
      <p:pic>
        <p:nvPicPr>
          <p:cNvPr id="87" name="图片 8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59972" y="3812748"/>
            <a:ext cx="313190" cy="594542"/>
          </a:xfrm>
          <a:prstGeom prst="rect">
            <a:avLst/>
          </a:prstGeom>
        </p:spPr>
      </p:pic>
      <p:sp>
        <p:nvSpPr>
          <p:cNvPr id="88" name="Rectangle 101"/>
          <p:cNvSpPr>
            <a:spLocks noChangeArrowheads="1"/>
          </p:cNvSpPr>
          <p:nvPr/>
        </p:nvSpPr>
        <p:spPr bwMode="auto">
          <a:xfrm>
            <a:off x="6842776" y="4402271"/>
            <a:ext cx="996866" cy="32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0550" tIns="60268" rIns="120550" bIns="60268">
            <a:spAutoFit/>
          </a:bodyPr>
          <a:lstStyle/>
          <a:p>
            <a:pPr>
              <a:buNone/>
              <a:defRPr/>
            </a:pPr>
            <a:r>
              <a:rPr lang="en-US" altLang="zh-CN" sz="1300" b="0" kern="0" dirty="0">
                <a:cs typeface="Arial" pitchFamily="34" charset="0"/>
              </a:rPr>
              <a:t>RRU+</a:t>
            </a:r>
            <a:r>
              <a:rPr lang="zh-CN" altLang="en-US" sz="1300" b="0" kern="0" dirty="0">
                <a:cs typeface="Arial" pitchFamily="34" charset="0"/>
              </a:rPr>
              <a:t>天馈</a:t>
            </a:r>
            <a:endParaRPr lang="en-US" altLang="zh-CN" sz="1300" b="0" kern="0" dirty="0">
              <a:cs typeface="Arial" pitchFamily="34" charset="0"/>
            </a:endParaRPr>
          </a:p>
        </p:txBody>
      </p:sp>
      <p:sp>
        <p:nvSpPr>
          <p:cNvPr id="89" name="Rectangle 101"/>
          <p:cNvSpPr>
            <a:spLocks noChangeArrowheads="1"/>
          </p:cNvSpPr>
          <p:nvPr/>
        </p:nvSpPr>
        <p:spPr bwMode="auto">
          <a:xfrm>
            <a:off x="8580426" y="4401943"/>
            <a:ext cx="567261" cy="32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0550" tIns="60268" rIns="120550" bIns="60268">
            <a:spAutoFit/>
          </a:bodyPr>
          <a:lstStyle/>
          <a:p>
            <a:pPr>
              <a:buNone/>
              <a:defRPr/>
            </a:pPr>
            <a:r>
              <a:rPr lang="en-US" altLang="zh-CN" sz="1300" b="0" kern="0" dirty="0">
                <a:cs typeface="Arial" pitchFamily="34" charset="0"/>
              </a:rPr>
              <a:t>BBU</a:t>
            </a:r>
          </a:p>
        </p:txBody>
      </p:sp>
      <p:sp>
        <p:nvSpPr>
          <p:cNvPr id="90" name="Rectangle 105"/>
          <p:cNvSpPr>
            <a:spLocks noChangeArrowheads="1"/>
          </p:cNvSpPr>
          <p:nvPr/>
        </p:nvSpPr>
        <p:spPr bwMode="auto">
          <a:xfrm>
            <a:off x="5524306" y="4120112"/>
            <a:ext cx="1109076" cy="30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0550" tIns="60268" rIns="120550" bIns="60268">
            <a:spAutoFit/>
          </a:bodyPr>
          <a:lstStyle/>
          <a:p>
            <a:pPr algn="ctr">
              <a:lnSpc>
                <a:spcPct val="90000"/>
              </a:lnSpc>
              <a:buNone/>
              <a:defRPr/>
            </a:pPr>
            <a:r>
              <a:rPr lang="en-US" altLang="zh-CN" sz="1300" b="0" kern="0" dirty="0" smtClean="0">
                <a:cs typeface="Arial" pitchFamily="34" charset="0"/>
              </a:rPr>
              <a:t>NB-IoT</a:t>
            </a:r>
            <a:r>
              <a:rPr lang="zh-CN" altLang="en-US" sz="1300" b="0" kern="0" dirty="0" smtClean="0">
                <a:cs typeface="Arial" pitchFamily="34" charset="0"/>
              </a:rPr>
              <a:t>基</a:t>
            </a:r>
            <a:r>
              <a:rPr lang="zh-CN" altLang="en-US" sz="1300" b="0" kern="0" dirty="0">
                <a:cs typeface="Arial" pitchFamily="34" charset="0"/>
              </a:rPr>
              <a:t>站</a:t>
            </a:r>
            <a:endParaRPr lang="en-US" altLang="zh-CN" sz="1300" b="0" kern="0" dirty="0">
              <a:cs typeface="Arial" pitchFamily="34" charset="0"/>
            </a:endParaRPr>
          </a:p>
        </p:txBody>
      </p:sp>
      <p:sp>
        <p:nvSpPr>
          <p:cNvPr id="91" name="文本框 324"/>
          <p:cNvSpPr txBox="1"/>
          <p:nvPr/>
        </p:nvSpPr>
        <p:spPr>
          <a:xfrm>
            <a:off x="5685683" y="3401698"/>
            <a:ext cx="80182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300" b="0" i="1" dirty="0" smtClean="0"/>
              <a:t>S1 Light</a:t>
            </a:r>
            <a:endParaRPr lang="zh-CN" altLang="en-US" sz="1300" b="0" i="1" dirty="0" err="1"/>
          </a:p>
        </p:txBody>
      </p:sp>
      <p:sp>
        <p:nvSpPr>
          <p:cNvPr id="92" name="Rectangle 14"/>
          <p:cNvSpPr>
            <a:spLocks noChangeArrowheads="1"/>
          </p:cNvSpPr>
          <p:nvPr/>
        </p:nvSpPr>
        <p:spPr bwMode="auto">
          <a:xfrm>
            <a:off x="6191242" y="1649287"/>
            <a:ext cx="2522990" cy="900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defTabSz="1065842" latinLnBrk="1">
              <a:lnSpc>
                <a:spcPct val="150000"/>
              </a:lnSpc>
              <a:buNone/>
            </a:pPr>
            <a:r>
              <a:rPr lang="zh-CN" altLang="en-US" sz="1300" dirty="0" smtClean="0"/>
              <a:t>支持云化部署，也可选择</a:t>
            </a:r>
            <a:r>
              <a:rPr lang="en-US" altLang="zh-CN" sz="1300" dirty="0" smtClean="0"/>
              <a:t>hosting</a:t>
            </a:r>
            <a:r>
              <a:rPr lang="zh-CN" altLang="en-US" sz="1300" dirty="0" smtClean="0"/>
              <a:t>公有云快速部署，也可采用</a:t>
            </a:r>
            <a:r>
              <a:rPr lang="en-US" altLang="zh-CN" sz="1300" dirty="0" smtClean="0"/>
              <a:t>RH2288</a:t>
            </a:r>
            <a:r>
              <a:rPr lang="zh-CN" altLang="en-US" sz="1300" dirty="0" smtClean="0"/>
              <a:t>服务器方式部署</a:t>
            </a:r>
            <a:endParaRPr lang="en-US" altLang="zh-CN" sz="1300" b="0" dirty="0" smtClean="0"/>
          </a:p>
        </p:txBody>
      </p:sp>
      <p:pic>
        <p:nvPicPr>
          <p:cNvPr id="93" name="图片 170" descr="Ublox.jp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48196" y="5230983"/>
            <a:ext cx="558133" cy="409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" name="文本框 327"/>
          <p:cNvSpPr txBox="1"/>
          <p:nvPr/>
        </p:nvSpPr>
        <p:spPr>
          <a:xfrm>
            <a:off x="2940980" y="5647995"/>
            <a:ext cx="11399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300" b="0" dirty="0" smtClean="0"/>
              <a:t>NB-IoT</a:t>
            </a:r>
            <a:r>
              <a:rPr lang="zh-CN" altLang="en-US" sz="1300" b="0" dirty="0" smtClean="0"/>
              <a:t>模</a:t>
            </a:r>
            <a:r>
              <a:rPr lang="zh-CN" altLang="en-US" sz="1300" b="0" dirty="0"/>
              <a:t>组</a:t>
            </a:r>
          </a:p>
        </p:txBody>
      </p:sp>
      <p:sp>
        <p:nvSpPr>
          <p:cNvPr id="95" name="文本框 112"/>
          <p:cNvSpPr txBox="1"/>
          <p:nvPr/>
        </p:nvSpPr>
        <p:spPr>
          <a:xfrm>
            <a:off x="7292853" y="4042806"/>
            <a:ext cx="334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200" b="0" dirty="0" smtClean="0"/>
              <a:t>=</a:t>
            </a:r>
            <a:endParaRPr lang="zh-CN" altLang="en-US" sz="1200" b="0" dirty="0" err="1" smtClean="0"/>
          </a:p>
        </p:txBody>
      </p:sp>
      <p:sp>
        <p:nvSpPr>
          <p:cNvPr id="96" name="文本框 113"/>
          <p:cNvSpPr txBox="1"/>
          <p:nvPr/>
        </p:nvSpPr>
        <p:spPr>
          <a:xfrm>
            <a:off x="7996594" y="4049297"/>
            <a:ext cx="324720" cy="280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200" b="0" dirty="0" smtClean="0"/>
              <a:t>+</a:t>
            </a:r>
            <a:endParaRPr lang="zh-CN" altLang="en-US" sz="1200" b="0" dirty="0" err="1" smtClean="0"/>
          </a:p>
        </p:txBody>
      </p:sp>
      <p:sp>
        <p:nvSpPr>
          <p:cNvPr id="97" name="文本框 114"/>
          <p:cNvSpPr txBox="1"/>
          <p:nvPr/>
        </p:nvSpPr>
        <p:spPr>
          <a:xfrm>
            <a:off x="3880797" y="5289688"/>
            <a:ext cx="2913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300" b="0" dirty="0" smtClean="0"/>
              <a:t>+</a:t>
            </a:r>
            <a:endParaRPr lang="zh-CN" altLang="en-US" sz="1300" b="0" dirty="0" err="1" smtClean="0"/>
          </a:p>
        </p:txBody>
      </p:sp>
      <p:sp>
        <p:nvSpPr>
          <p:cNvPr id="98" name="文本框 337"/>
          <p:cNvSpPr txBox="1"/>
          <p:nvPr/>
        </p:nvSpPr>
        <p:spPr>
          <a:xfrm>
            <a:off x="4102334" y="1652000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buNone/>
              <a:defRPr sz="1400" b="0" i="1"/>
            </a:lvl1pPr>
          </a:lstStyle>
          <a:p>
            <a:r>
              <a:rPr lang="en-US" altLang="zh-CN" sz="1200" b="1" i="0" dirty="0" err="1" smtClean="0"/>
              <a:t>RESTful</a:t>
            </a:r>
            <a:endParaRPr lang="zh-CN" altLang="en-US" sz="1200" b="1" i="0" dirty="0" err="1"/>
          </a:p>
        </p:txBody>
      </p:sp>
      <p:sp>
        <p:nvSpPr>
          <p:cNvPr id="99" name="圆角矩形 98"/>
          <p:cNvSpPr/>
          <p:nvPr/>
        </p:nvSpPr>
        <p:spPr>
          <a:xfrm>
            <a:off x="3289892" y="2805243"/>
            <a:ext cx="3464797" cy="633767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txBody>
          <a:bodyPr wrap="square" lIns="121831" tIns="60918" rIns="121831" bIns="60918" anchor="t">
            <a:noAutofit/>
          </a:bodyPr>
          <a:lstStyle/>
          <a:p>
            <a:pPr algn="ctr" defTabSz="800808">
              <a:buNone/>
            </a:pPr>
            <a:endParaRPr lang="zh-CN" altLang="en-US" sz="1200" b="0" dirty="0"/>
          </a:p>
        </p:txBody>
      </p:sp>
      <p:sp>
        <p:nvSpPr>
          <p:cNvPr id="100" name="圆角矩形 99"/>
          <p:cNvSpPr/>
          <p:nvPr/>
        </p:nvSpPr>
        <p:spPr>
          <a:xfrm>
            <a:off x="4083649" y="2878979"/>
            <a:ext cx="529527" cy="222733"/>
          </a:xfrm>
          <a:prstGeom prst="roundRect">
            <a:avLst/>
          </a:prstGeom>
          <a:solidFill>
            <a:srgbClr val="00B0F0">
              <a:alpha val="70000"/>
            </a:srgb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>
              <a:buNone/>
            </a:pPr>
            <a:r>
              <a:rPr lang="en-US" altLang="zh-CN" sz="900" b="0" dirty="0">
                <a:solidFill>
                  <a:schemeClr val="tx1"/>
                </a:solidFill>
              </a:rPr>
              <a:t>MME</a:t>
            </a:r>
            <a:endParaRPr lang="zh-CN" altLang="en-US" sz="900" b="0" dirty="0">
              <a:solidFill>
                <a:schemeClr val="tx1"/>
              </a:solidFill>
            </a:endParaRPr>
          </a:p>
        </p:txBody>
      </p:sp>
      <p:sp>
        <p:nvSpPr>
          <p:cNvPr id="101" name="圆角矩形 4"/>
          <p:cNvSpPr/>
          <p:nvPr/>
        </p:nvSpPr>
        <p:spPr>
          <a:xfrm>
            <a:off x="4699521" y="3155792"/>
            <a:ext cx="493304" cy="240076"/>
          </a:xfrm>
          <a:prstGeom prst="roundRect">
            <a:avLst/>
          </a:prstGeom>
          <a:solidFill>
            <a:srgbClr val="00B0F0">
              <a:alpha val="70000"/>
            </a:srgb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>
              <a:buNone/>
            </a:pPr>
            <a:r>
              <a:rPr lang="en-US" altLang="zh-CN" sz="900" b="0" dirty="0">
                <a:solidFill>
                  <a:schemeClr val="tx1"/>
                </a:solidFill>
              </a:rPr>
              <a:t>PGW</a:t>
            </a:r>
            <a:endParaRPr lang="zh-CN" altLang="en-US" sz="900" b="0" dirty="0">
              <a:solidFill>
                <a:schemeClr val="tx1"/>
              </a:solidFill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4083650" y="3157525"/>
            <a:ext cx="529528" cy="235655"/>
          </a:xfrm>
          <a:prstGeom prst="roundRect">
            <a:avLst/>
          </a:prstGeom>
          <a:solidFill>
            <a:srgbClr val="00B0F0">
              <a:alpha val="70000"/>
            </a:srgb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>
              <a:buNone/>
            </a:pPr>
            <a:r>
              <a:rPr lang="en-US" altLang="zh-CN" sz="900" b="0" dirty="0">
                <a:solidFill>
                  <a:schemeClr val="tx1"/>
                </a:solidFill>
              </a:rPr>
              <a:t>HSS</a:t>
            </a:r>
            <a:endParaRPr lang="zh-CN" altLang="en-US" sz="900" b="0" dirty="0">
              <a:solidFill>
                <a:schemeClr val="tx1"/>
              </a:solidFill>
            </a:endParaRPr>
          </a:p>
        </p:txBody>
      </p:sp>
      <p:sp>
        <p:nvSpPr>
          <p:cNvPr id="103" name="圆角矩形 7"/>
          <p:cNvSpPr/>
          <p:nvPr/>
        </p:nvSpPr>
        <p:spPr>
          <a:xfrm>
            <a:off x="4704509" y="2881413"/>
            <a:ext cx="480549" cy="223052"/>
          </a:xfrm>
          <a:prstGeom prst="roundRect">
            <a:avLst/>
          </a:prstGeom>
          <a:solidFill>
            <a:srgbClr val="00B0F0">
              <a:alpha val="70000"/>
            </a:srgb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>
              <a:buNone/>
            </a:pPr>
            <a:r>
              <a:rPr lang="en-US" altLang="zh-CN" sz="900" b="0" dirty="0">
                <a:solidFill>
                  <a:schemeClr val="tx1"/>
                </a:solidFill>
              </a:rPr>
              <a:t>SGW</a:t>
            </a:r>
            <a:endParaRPr lang="zh-CN" altLang="en-US" sz="900" b="0" dirty="0">
              <a:solidFill>
                <a:schemeClr val="tx1"/>
              </a:solidFill>
            </a:endParaRPr>
          </a:p>
        </p:txBody>
      </p:sp>
      <p:sp>
        <p:nvSpPr>
          <p:cNvPr id="104" name="Text Box 149"/>
          <p:cNvSpPr txBox="1">
            <a:spLocks noChangeArrowheads="1"/>
          </p:cNvSpPr>
          <p:nvPr/>
        </p:nvSpPr>
        <p:spPr bwMode="auto">
          <a:xfrm>
            <a:off x="956845" y="5257232"/>
            <a:ext cx="441633" cy="187533"/>
          </a:xfrm>
          <a:prstGeom prst="rect">
            <a:avLst/>
          </a:prstGeom>
          <a:solidFill>
            <a:srgbClr val="C00000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0727" tIns="0" rIns="30727" bIns="0" anchor="ctr" anchorCtr="0">
            <a:noAutofit/>
          </a:bodyPr>
          <a:lstStyle>
            <a:defPPr>
              <a:defRPr lang="zh-CN"/>
            </a:defPPr>
            <a:lvl1pPr algn="ctr" eaLnBrk="0" fontAlgn="auto" hangingPunct="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1200" b="0" ker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endParaRPr lang="en-US" altLang="zh-CN" sz="1100" dirty="0">
              <a:latin typeface="+mn-lt"/>
              <a:ea typeface="+mn-ea"/>
            </a:endParaRPr>
          </a:p>
        </p:txBody>
      </p:sp>
      <p:sp>
        <p:nvSpPr>
          <p:cNvPr id="105" name="文本框 378"/>
          <p:cNvSpPr txBox="1"/>
          <p:nvPr/>
        </p:nvSpPr>
        <p:spPr>
          <a:xfrm>
            <a:off x="1446106" y="5208118"/>
            <a:ext cx="8911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300" b="0" dirty="0"/>
              <a:t>自研必选</a:t>
            </a:r>
          </a:p>
        </p:txBody>
      </p:sp>
      <p:sp>
        <p:nvSpPr>
          <p:cNvPr id="106" name="Text Box 149"/>
          <p:cNvSpPr txBox="1">
            <a:spLocks noChangeArrowheads="1"/>
          </p:cNvSpPr>
          <p:nvPr/>
        </p:nvSpPr>
        <p:spPr bwMode="auto">
          <a:xfrm>
            <a:off x="972717" y="5572533"/>
            <a:ext cx="441633" cy="187533"/>
          </a:xfrm>
          <a:prstGeom prst="rect">
            <a:avLst/>
          </a:prstGeom>
          <a:solidFill>
            <a:srgbClr val="FFC000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0727" tIns="0" rIns="30727" bIns="0" anchor="ctr" anchorCtr="0">
            <a:noAutofit/>
          </a:bodyPr>
          <a:lstStyle>
            <a:defPPr>
              <a:defRPr lang="zh-CN"/>
            </a:defPPr>
            <a:lvl1pPr algn="ctr" eaLnBrk="0" fontAlgn="auto" hangingPunct="0">
              <a:spcBef>
                <a:spcPct val="50000"/>
              </a:spcBef>
              <a:spcAft>
                <a:spcPts val="0"/>
              </a:spcAft>
              <a:buClrTx/>
              <a:buFontTx/>
              <a:buNone/>
              <a:defRPr sz="1100" b="0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107" name="文本框 380"/>
          <p:cNvSpPr txBox="1"/>
          <p:nvPr/>
        </p:nvSpPr>
        <p:spPr>
          <a:xfrm>
            <a:off x="1471124" y="5524462"/>
            <a:ext cx="8911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300" b="0" dirty="0"/>
              <a:t>自</a:t>
            </a:r>
            <a:r>
              <a:rPr lang="zh-CN" altLang="en-US" sz="1300" b="0" dirty="0" smtClean="0"/>
              <a:t>研优选</a:t>
            </a:r>
            <a:endParaRPr lang="zh-CN" altLang="en-US" sz="1300" b="0" dirty="0"/>
          </a:p>
        </p:txBody>
      </p:sp>
      <p:sp>
        <p:nvSpPr>
          <p:cNvPr id="108" name="Text Box 149"/>
          <p:cNvSpPr txBox="1">
            <a:spLocks noChangeArrowheads="1"/>
          </p:cNvSpPr>
          <p:nvPr/>
        </p:nvSpPr>
        <p:spPr bwMode="auto">
          <a:xfrm>
            <a:off x="979654" y="5879352"/>
            <a:ext cx="441633" cy="18753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0727" tIns="0" rIns="30727" bIns="0" anchor="ctr" anchorCtr="0">
            <a:noAutofit/>
          </a:bodyPr>
          <a:lstStyle>
            <a:defPPr>
              <a:defRPr lang="zh-CN"/>
            </a:defPPr>
            <a:lvl1pPr algn="ctr" eaLnBrk="0" fontAlgn="auto" hangingPunct="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1100" b="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109" name="文本框 382"/>
          <p:cNvSpPr txBox="1"/>
          <p:nvPr/>
        </p:nvSpPr>
        <p:spPr>
          <a:xfrm>
            <a:off x="1506176" y="5823902"/>
            <a:ext cx="10625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300" b="0" dirty="0"/>
              <a:t>第三方提供</a:t>
            </a:r>
          </a:p>
        </p:txBody>
      </p:sp>
      <p:sp>
        <p:nvSpPr>
          <p:cNvPr id="110" name="Rectangle 105"/>
          <p:cNvSpPr>
            <a:spLocks noChangeArrowheads="1"/>
          </p:cNvSpPr>
          <p:nvPr/>
        </p:nvSpPr>
        <p:spPr bwMode="auto">
          <a:xfrm>
            <a:off x="3433976" y="2933359"/>
            <a:ext cx="743592" cy="48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0550" tIns="60268" rIns="120550" bIns="60268">
            <a:spAutoFit/>
          </a:bodyPr>
          <a:lstStyle/>
          <a:p>
            <a:pPr algn="ctr">
              <a:lnSpc>
                <a:spcPct val="90000"/>
              </a:lnSpc>
              <a:buNone/>
              <a:defRPr/>
            </a:pPr>
            <a:r>
              <a:rPr lang="en-US" altLang="zh-CN" sz="1300" b="0" kern="0" dirty="0" smtClean="0">
                <a:cs typeface="Arial" pitchFamily="34" charset="0"/>
              </a:rPr>
              <a:t>IoT </a:t>
            </a:r>
            <a:endParaRPr lang="en-US" altLang="zh-CN" sz="1300" b="0" kern="0" dirty="0">
              <a:cs typeface="Arial" pitchFamily="34" charset="0"/>
            </a:endParaRPr>
          </a:p>
          <a:p>
            <a:pPr algn="ctr">
              <a:lnSpc>
                <a:spcPct val="90000"/>
              </a:lnSpc>
              <a:buNone/>
              <a:defRPr/>
            </a:pPr>
            <a:r>
              <a:rPr lang="zh-CN" altLang="en-US" sz="1300" kern="0" dirty="0">
                <a:cs typeface="Arial" pitchFamily="34" charset="0"/>
              </a:rPr>
              <a:t>核心网</a:t>
            </a:r>
            <a:endParaRPr lang="en-US" altLang="zh-CN" sz="1300" b="0" kern="0" dirty="0">
              <a:cs typeface="Arial" pitchFamily="34" charset="0"/>
            </a:endParaRPr>
          </a:p>
        </p:txBody>
      </p:sp>
      <p:sp>
        <p:nvSpPr>
          <p:cNvPr id="111" name="圆角矩形 7"/>
          <p:cNvSpPr/>
          <p:nvPr/>
        </p:nvSpPr>
        <p:spPr>
          <a:xfrm>
            <a:off x="8558224" y="3125177"/>
            <a:ext cx="854831" cy="246483"/>
          </a:xfrm>
          <a:prstGeom prst="roundRect">
            <a:avLst/>
          </a:prstGeom>
          <a:solidFill>
            <a:srgbClr val="00B0F0">
              <a:alpha val="70000"/>
            </a:srgb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>
              <a:buNone/>
            </a:pPr>
            <a:r>
              <a:rPr lang="en-US" altLang="zh-CN" sz="900" b="0" dirty="0">
                <a:solidFill>
                  <a:schemeClr val="tx1"/>
                </a:solidFill>
              </a:rPr>
              <a:t>MME/SGSN</a:t>
            </a:r>
          </a:p>
        </p:txBody>
      </p:sp>
      <p:sp>
        <p:nvSpPr>
          <p:cNvPr id="112" name="圆角矩形 7"/>
          <p:cNvSpPr/>
          <p:nvPr/>
        </p:nvSpPr>
        <p:spPr>
          <a:xfrm>
            <a:off x="7627073" y="3129426"/>
            <a:ext cx="865036" cy="241697"/>
          </a:xfrm>
          <a:prstGeom prst="roundRect">
            <a:avLst/>
          </a:prstGeom>
          <a:solidFill>
            <a:srgbClr val="00B0F0">
              <a:alpha val="70000"/>
            </a:srgb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>
              <a:buNone/>
            </a:pPr>
            <a:r>
              <a:rPr lang="en-US" altLang="zh-CN" sz="900" b="0" dirty="0">
                <a:solidFill>
                  <a:schemeClr val="tx1"/>
                </a:solidFill>
              </a:rPr>
              <a:t>Serving GW</a:t>
            </a:r>
          </a:p>
        </p:txBody>
      </p:sp>
      <p:sp>
        <p:nvSpPr>
          <p:cNvPr id="113" name="圆角矩形 7"/>
          <p:cNvSpPr/>
          <p:nvPr/>
        </p:nvSpPr>
        <p:spPr>
          <a:xfrm>
            <a:off x="8558224" y="2865241"/>
            <a:ext cx="854831" cy="228863"/>
          </a:xfrm>
          <a:prstGeom prst="roundRect">
            <a:avLst/>
          </a:prstGeom>
          <a:solidFill>
            <a:srgbClr val="00B0F0">
              <a:alpha val="70000"/>
            </a:srgb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>
              <a:buNone/>
            </a:pPr>
            <a:r>
              <a:rPr lang="en-US" altLang="zh-CN" sz="900" b="0" dirty="0">
                <a:solidFill>
                  <a:schemeClr val="tx1"/>
                </a:solidFill>
              </a:rPr>
              <a:t>HLR/PCRF</a:t>
            </a:r>
          </a:p>
        </p:txBody>
      </p:sp>
      <p:sp>
        <p:nvSpPr>
          <p:cNvPr id="114" name="圆角矩形 7"/>
          <p:cNvSpPr/>
          <p:nvPr/>
        </p:nvSpPr>
        <p:spPr>
          <a:xfrm>
            <a:off x="7627072" y="2865241"/>
            <a:ext cx="862959" cy="241697"/>
          </a:xfrm>
          <a:prstGeom prst="roundRect">
            <a:avLst/>
          </a:prstGeom>
          <a:solidFill>
            <a:srgbClr val="00B0F0">
              <a:alpha val="70000"/>
            </a:srgb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>
              <a:buNone/>
            </a:pPr>
            <a:r>
              <a:rPr lang="en-US" altLang="zh-CN" sz="900" b="0" dirty="0">
                <a:solidFill>
                  <a:schemeClr val="tx1"/>
                </a:solidFill>
              </a:rPr>
              <a:t>PGW/GGSN</a:t>
            </a:r>
          </a:p>
        </p:txBody>
      </p:sp>
      <p:sp>
        <p:nvSpPr>
          <p:cNvPr id="115" name="矩形 27"/>
          <p:cNvSpPr/>
          <p:nvPr/>
        </p:nvSpPr>
        <p:spPr>
          <a:xfrm>
            <a:off x="3970806" y="1966961"/>
            <a:ext cx="590992" cy="238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defTabSz="1065842" latinLnBrk="1">
              <a:buNone/>
            </a:pPr>
            <a:r>
              <a:rPr lang="en-US" altLang="zh-CN" sz="1300" b="0" dirty="0" smtClean="0">
                <a:solidFill>
                  <a:srgbClr val="000000"/>
                </a:solidFill>
              </a:rPr>
              <a:t>IoT</a:t>
            </a:r>
            <a:r>
              <a:rPr lang="zh-CN" altLang="en-US" sz="1300" b="0" dirty="0" smtClean="0">
                <a:solidFill>
                  <a:srgbClr val="000000"/>
                </a:solidFill>
              </a:rPr>
              <a:t>平台</a:t>
            </a:r>
            <a:endParaRPr lang="zh-CN" altLang="en-US" sz="1300" b="0" dirty="0">
              <a:solidFill>
                <a:srgbClr val="000000"/>
              </a:solidFill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2125997" y="3935506"/>
            <a:ext cx="640773" cy="802448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txBody>
          <a:bodyPr wrap="square" lIns="121831" tIns="60918" rIns="121831" bIns="60918" anchor="t">
            <a:noAutofit/>
          </a:bodyPr>
          <a:lstStyle/>
          <a:p>
            <a:pPr algn="ctr" defTabSz="800808">
              <a:buNone/>
            </a:pPr>
            <a:endParaRPr lang="zh-CN" altLang="en-US" sz="1200" b="0" dirty="0"/>
          </a:p>
        </p:txBody>
      </p:sp>
      <p:sp>
        <p:nvSpPr>
          <p:cNvPr id="117" name="矩形 29"/>
          <p:cNvSpPr/>
          <p:nvPr/>
        </p:nvSpPr>
        <p:spPr>
          <a:xfrm>
            <a:off x="5287258" y="2804686"/>
            <a:ext cx="1299461" cy="6001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defTabSz="1065842" latinLnBrk="1">
              <a:buNone/>
            </a:pPr>
            <a:r>
              <a:rPr lang="zh-CN" altLang="en-US" sz="1300" b="0" dirty="0" smtClean="0"/>
              <a:t>模式一：</a:t>
            </a:r>
            <a:r>
              <a:rPr lang="zh-CN" altLang="en-US" sz="1300" b="0" dirty="0"/>
              <a:t>基</a:t>
            </a:r>
            <a:r>
              <a:rPr lang="zh-CN" altLang="en-US" sz="1300" b="0" dirty="0" smtClean="0"/>
              <a:t>于</a:t>
            </a:r>
            <a:endParaRPr lang="en-US" altLang="zh-CN" sz="1300" b="0" dirty="0"/>
          </a:p>
          <a:p>
            <a:pPr defTabSz="1065842" latinLnBrk="1">
              <a:buNone/>
            </a:pPr>
            <a:r>
              <a:rPr lang="en-US" altLang="zh-CN" sz="1300" b="0" dirty="0" err="1"/>
              <a:t>CloudEdge</a:t>
            </a:r>
            <a:r>
              <a:rPr lang="zh-CN" altLang="en-US" sz="1300" b="0" dirty="0"/>
              <a:t>平台</a:t>
            </a:r>
            <a:r>
              <a:rPr lang="zh-CN" altLang="en-US" sz="1300" dirty="0"/>
              <a:t>新</a:t>
            </a:r>
            <a:r>
              <a:rPr lang="zh-CN" altLang="en-US" sz="1300" dirty="0" smtClean="0"/>
              <a:t>建</a:t>
            </a:r>
            <a:endParaRPr lang="zh-CN" altLang="en-US" sz="1300" dirty="0"/>
          </a:p>
        </p:txBody>
      </p:sp>
      <p:cxnSp>
        <p:nvCxnSpPr>
          <p:cNvPr id="118" name="Straight Connector 166"/>
          <p:cNvCxnSpPr/>
          <p:nvPr/>
        </p:nvCxnSpPr>
        <p:spPr bwMode="auto">
          <a:xfrm flipH="1" flipV="1">
            <a:off x="5066692" y="2393573"/>
            <a:ext cx="0" cy="403140"/>
          </a:xfrm>
          <a:prstGeom prst="line">
            <a:avLst/>
          </a:prstGeom>
          <a:solidFill>
            <a:srgbClr val="CC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文本框 165"/>
          <p:cNvSpPr txBox="1"/>
          <p:nvPr/>
        </p:nvSpPr>
        <p:spPr>
          <a:xfrm>
            <a:off x="4077903" y="2373455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buNone/>
              <a:defRPr sz="1400" b="0" i="1"/>
            </a:lvl1pPr>
          </a:lstStyle>
          <a:p>
            <a:r>
              <a:rPr lang="en-US" altLang="zh-CN" sz="1200" b="1" i="0" dirty="0" smtClean="0"/>
              <a:t>TUP/</a:t>
            </a:r>
            <a:r>
              <a:rPr lang="en-US" altLang="zh-CN" sz="1200" b="1" i="0" dirty="0" err="1" smtClean="0"/>
              <a:t>CoAP</a:t>
            </a:r>
            <a:endParaRPr lang="zh-CN" altLang="en-US" sz="1200" b="1" i="0" dirty="0" err="1"/>
          </a:p>
        </p:txBody>
      </p:sp>
      <p:sp>
        <p:nvSpPr>
          <p:cNvPr id="120" name="矩形 119"/>
          <p:cNvSpPr/>
          <p:nvPr/>
        </p:nvSpPr>
        <p:spPr>
          <a:xfrm>
            <a:off x="9479171" y="2815384"/>
            <a:ext cx="1006507" cy="6001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defTabSz="1065842" latinLnBrk="1"/>
            <a:r>
              <a:rPr lang="zh-CN" altLang="en-US" sz="1300" dirty="0" smtClean="0"/>
              <a:t>模式二：现网核心网升级，但只支持</a:t>
            </a:r>
            <a:r>
              <a:rPr lang="en-US" altLang="zh-CN" sz="1300" dirty="0" err="1" smtClean="0"/>
              <a:t>PoC</a:t>
            </a:r>
            <a:endParaRPr lang="zh-CN" altLang="en-US" sz="1300" dirty="0"/>
          </a:p>
        </p:txBody>
      </p:sp>
      <p:cxnSp>
        <p:nvCxnSpPr>
          <p:cNvPr id="121" name="Straight Connector 166"/>
          <p:cNvCxnSpPr/>
          <p:nvPr/>
        </p:nvCxnSpPr>
        <p:spPr bwMode="auto">
          <a:xfrm flipH="1">
            <a:off x="9092676" y="3445163"/>
            <a:ext cx="4111" cy="301129"/>
          </a:xfrm>
          <a:prstGeom prst="line">
            <a:avLst/>
          </a:prstGeom>
          <a:solidFill>
            <a:srgbClr val="CC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文本框 177"/>
          <p:cNvSpPr txBox="1"/>
          <p:nvPr/>
        </p:nvSpPr>
        <p:spPr>
          <a:xfrm>
            <a:off x="9166253" y="3392805"/>
            <a:ext cx="80182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300" b="0" i="1" dirty="0" smtClean="0"/>
              <a:t>S1 Light</a:t>
            </a:r>
            <a:endParaRPr lang="zh-CN" altLang="en-US" sz="1300" b="0" i="1" dirty="0" err="1"/>
          </a:p>
        </p:txBody>
      </p:sp>
      <p:sp>
        <p:nvSpPr>
          <p:cNvPr id="126" name="文本框 151"/>
          <p:cNvSpPr txBox="1"/>
          <p:nvPr/>
        </p:nvSpPr>
        <p:spPr>
          <a:xfrm>
            <a:off x="5098043" y="5864815"/>
            <a:ext cx="10519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300" b="0" dirty="0"/>
              <a:t>车检器</a:t>
            </a:r>
          </a:p>
        </p:txBody>
      </p:sp>
      <p:sp>
        <p:nvSpPr>
          <p:cNvPr id="127" name="文本框 152"/>
          <p:cNvSpPr txBox="1"/>
          <p:nvPr/>
        </p:nvSpPr>
        <p:spPr>
          <a:xfrm>
            <a:off x="7683682" y="5880600"/>
            <a:ext cx="6387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300" b="0" dirty="0"/>
              <a:t>气表</a:t>
            </a:r>
          </a:p>
        </p:txBody>
      </p:sp>
      <p:sp>
        <p:nvSpPr>
          <p:cNvPr id="128" name="文本框 153"/>
          <p:cNvSpPr txBox="1"/>
          <p:nvPr/>
        </p:nvSpPr>
        <p:spPr>
          <a:xfrm>
            <a:off x="6135230" y="5887501"/>
            <a:ext cx="7131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300" b="0" dirty="0"/>
              <a:t>水表</a:t>
            </a:r>
          </a:p>
        </p:txBody>
      </p:sp>
      <p:sp>
        <p:nvSpPr>
          <p:cNvPr id="141" name="文本框 183"/>
          <p:cNvSpPr txBox="1"/>
          <p:nvPr/>
        </p:nvSpPr>
        <p:spPr>
          <a:xfrm>
            <a:off x="8588929" y="5864815"/>
            <a:ext cx="59881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300" b="0" dirty="0"/>
              <a:t>物流</a:t>
            </a:r>
          </a:p>
        </p:txBody>
      </p:sp>
      <p:sp>
        <p:nvSpPr>
          <p:cNvPr id="142" name="文本框 184"/>
          <p:cNvSpPr txBox="1"/>
          <p:nvPr/>
        </p:nvSpPr>
        <p:spPr>
          <a:xfrm>
            <a:off x="9456643" y="5864815"/>
            <a:ext cx="56613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300" b="0" dirty="0" smtClean="0"/>
              <a:t>跟</a:t>
            </a:r>
            <a:r>
              <a:rPr lang="zh-CN" altLang="en-US" sz="1300" b="0" dirty="0"/>
              <a:t>踪</a:t>
            </a:r>
          </a:p>
        </p:txBody>
      </p:sp>
      <p:sp>
        <p:nvSpPr>
          <p:cNvPr id="144" name="AutoShape 4"/>
          <p:cNvSpPr>
            <a:spLocks noChangeArrowheads="1"/>
          </p:cNvSpPr>
          <p:nvPr/>
        </p:nvSpPr>
        <p:spPr bwMode="gray">
          <a:xfrm>
            <a:off x="4151943" y="5013753"/>
            <a:ext cx="6595582" cy="1128620"/>
          </a:xfrm>
          <a:prstGeom prst="roundRect">
            <a:avLst>
              <a:gd name="adj" fmla="val 9681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lIns="121831" tIns="60918" rIns="121831" bIns="60918" anchor="t">
            <a:noAutofit/>
          </a:bodyPr>
          <a:lstStyle/>
          <a:p>
            <a:pPr algn="ctr" defTabSz="800808">
              <a:buNone/>
            </a:pPr>
            <a:endParaRPr lang="zh-CN" altLang="zh-CN" sz="1200" b="0" dirty="0"/>
          </a:p>
        </p:txBody>
      </p:sp>
      <p:pic>
        <p:nvPicPr>
          <p:cNvPr id="147" name="图片 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523011" y="4116464"/>
            <a:ext cx="692326" cy="216784"/>
          </a:xfrm>
          <a:prstGeom prst="rect">
            <a:avLst/>
          </a:prstGeom>
        </p:spPr>
      </p:pic>
      <p:sp>
        <p:nvSpPr>
          <p:cNvPr id="148" name="文本框 152"/>
          <p:cNvSpPr txBox="1"/>
          <p:nvPr/>
        </p:nvSpPr>
        <p:spPr>
          <a:xfrm>
            <a:off x="6935111" y="5893733"/>
            <a:ext cx="6082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300" b="0" dirty="0" smtClean="0"/>
              <a:t>路灯</a:t>
            </a:r>
            <a:endParaRPr lang="zh-CN" altLang="en-US" sz="1300" b="0" dirty="0"/>
          </a:p>
        </p:txBody>
      </p:sp>
      <p:sp>
        <p:nvSpPr>
          <p:cNvPr id="150" name="AutoShape 4"/>
          <p:cNvSpPr>
            <a:spLocks noChangeArrowheads="1"/>
          </p:cNvSpPr>
          <p:nvPr/>
        </p:nvSpPr>
        <p:spPr bwMode="gray">
          <a:xfrm>
            <a:off x="2226208" y="1096560"/>
            <a:ext cx="8805428" cy="460690"/>
          </a:xfrm>
          <a:prstGeom prst="roundRect">
            <a:avLst>
              <a:gd name="adj" fmla="val 9681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lIns="121831" tIns="60918" rIns="121831" bIns="60918" anchor="t">
            <a:noAutofit/>
          </a:bodyPr>
          <a:lstStyle/>
          <a:p>
            <a:pPr algn="ctr" defTabSz="800808">
              <a:buNone/>
            </a:pPr>
            <a:endParaRPr lang="zh-CN" altLang="zh-CN" sz="1200" b="0" dirty="0"/>
          </a:p>
        </p:txBody>
      </p:sp>
      <p:grpSp>
        <p:nvGrpSpPr>
          <p:cNvPr id="151" name="组合 150"/>
          <p:cNvGrpSpPr/>
          <p:nvPr/>
        </p:nvGrpSpPr>
        <p:grpSpPr>
          <a:xfrm>
            <a:off x="5735502" y="1098078"/>
            <a:ext cx="1339174" cy="372258"/>
            <a:chOff x="3361283" y="837507"/>
            <a:chExt cx="1512168" cy="432049"/>
          </a:xfrm>
        </p:grpSpPr>
        <p:grpSp>
          <p:nvGrpSpPr>
            <p:cNvPr id="152" name="组合 18"/>
            <p:cNvGrpSpPr/>
            <p:nvPr/>
          </p:nvGrpSpPr>
          <p:grpSpPr>
            <a:xfrm>
              <a:off x="3361283" y="837507"/>
              <a:ext cx="1512168" cy="432049"/>
              <a:chOff x="971600" y="1124744"/>
              <a:chExt cx="2376266" cy="1224137"/>
            </a:xfrm>
            <a:solidFill>
              <a:schemeClr val="bg1">
                <a:lumMod val="50000"/>
              </a:schemeClr>
            </a:solidFill>
            <a:effectLst/>
          </p:grpSpPr>
          <p:sp>
            <p:nvSpPr>
              <p:cNvPr id="154" name="矩形 153"/>
              <p:cNvSpPr/>
              <p:nvPr/>
            </p:nvSpPr>
            <p:spPr bwMode="auto">
              <a:xfrm>
                <a:off x="1331640" y="1844826"/>
                <a:ext cx="1728193" cy="50405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  <a:extLst/>
            </p:spPr>
            <p:txBody>
              <a:bodyPr/>
              <a:lstStyle/>
              <a:p>
                <a:pPr defTabSz="91411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00" b="1" kern="0" dirty="0">
                  <a:solidFill>
                    <a:sysClr val="windowText" lastClr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55" name="椭圆 154"/>
              <p:cNvSpPr/>
              <p:nvPr/>
            </p:nvSpPr>
            <p:spPr bwMode="auto">
              <a:xfrm>
                <a:off x="971600" y="1493258"/>
                <a:ext cx="864096" cy="7920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  <a:extLst/>
            </p:spPr>
            <p:txBody>
              <a:bodyPr/>
              <a:lstStyle/>
              <a:p>
                <a:pPr defTabSz="91411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00" b="1" kern="0" dirty="0">
                  <a:solidFill>
                    <a:sysClr val="windowText" lastClr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56" name="椭圆 155"/>
              <p:cNvSpPr/>
              <p:nvPr/>
            </p:nvSpPr>
            <p:spPr bwMode="auto">
              <a:xfrm>
                <a:off x="2627786" y="1700808"/>
                <a:ext cx="720080" cy="6480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  <a:extLst/>
            </p:spPr>
            <p:txBody>
              <a:bodyPr/>
              <a:lstStyle/>
              <a:p>
                <a:pPr defTabSz="91411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00" b="1" kern="0" dirty="0">
                  <a:solidFill>
                    <a:sysClr val="windowText" lastClr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57" name="椭圆 156"/>
              <p:cNvSpPr/>
              <p:nvPr/>
            </p:nvSpPr>
            <p:spPr bwMode="auto">
              <a:xfrm>
                <a:off x="1763690" y="1124744"/>
                <a:ext cx="1224136" cy="10801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  <a:extLst/>
            </p:spPr>
            <p:txBody>
              <a:bodyPr/>
              <a:lstStyle/>
              <a:p>
                <a:pPr defTabSz="91411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00" b="1" kern="0" dirty="0">
                  <a:solidFill>
                    <a:sysClr val="windowText" lastClr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58" name="椭圆 157"/>
              <p:cNvSpPr/>
              <p:nvPr/>
            </p:nvSpPr>
            <p:spPr bwMode="auto">
              <a:xfrm>
                <a:off x="1331640" y="1268761"/>
                <a:ext cx="643272" cy="57606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  <a:extLst/>
            </p:spPr>
            <p:txBody>
              <a:bodyPr/>
              <a:lstStyle/>
              <a:p>
                <a:pPr defTabSz="91411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00" b="1" kern="0" dirty="0">
                  <a:solidFill>
                    <a:sysClr val="windowText" lastClr="000000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53" name="TextBox 296"/>
            <p:cNvSpPr txBox="1"/>
            <p:nvPr/>
          </p:nvSpPr>
          <p:spPr>
            <a:xfrm>
              <a:off x="3649314" y="909515"/>
              <a:ext cx="995018" cy="339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00" dirty="0" smtClean="0"/>
                <a:t>智能路灯</a:t>
              </a:r>
              <a:endParaRPr lang="zh-CN" altLang="en-US" sz="1300" dirty="0"/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2497211" y="1105435"/>
            <a:ext cx="1202934" cy="372258"/>
            <a:chOff x="3361283" y="837507"/>
            <a:chExt cx="1512168" cy="432049"/>
          </a:xfrm>
        </p:grpSpPr>
        <p:grpSp>
          <p:nvGrpSpPr>
            <p:cNvPr id="160" name="组合 18"/>
            <p:cNvGrpSpPr/>
            <p:nvPr/>
          </p:nvGrpSpPr>
          <p:grpSpPr>
            <a:xfrm>
              <a:off x="3361283" y="837507"/>
              <a:ext cx="1512168" cy="432049"/>
              <a:chOff x="971600" y="1124744"/>
              <a:chExt cx="2376266" cy="1224137"/>
            </a:xfrm>
            <a:solidFill>
              <a:schemeClr val="bg1">
                <a:lumMod val="50000"/>
              </a:schemeClr>
            </a:solidFill>
            <a:effectLst/>
          </p:grpSpPr>
          <p:sp>
            <p:nvSpPr>
              <p:cNvPr id="162" name="矩形 161"/>
              <p:cNvSpPr/>
              <p:nvPr/>
            </p:nvSpPr>
            <p:spPr bwMode="auto">
              <a:xfrm>
                <a:off x="1331640" y="1844826"/>
                <a:ext cx="1728193" cy="50405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  <a:extLst/>
            </p:spPr>
            <p:txBody>
              <a:bodyPr/>
              <a:lstStyle/>
              <a:p>
                <a:pPr defTabSz="91411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00" b="1" kern="0" dirty="0">
                  <a:solidFill>
                    <a:sysClr val="windowText" lastClr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63" name="椭圆 162"/>
              <p:cNvSpPr/>
              <p:nvPr/>
            </p:nvSpPr>
            <p:spPr bwMode="auto">
              <a:xfrm>
                <a:off x="971600" y="1493258"/>
                <a:ext cx="864096" cy="7920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  <a:extLst/>
            </p:spPr>
            <p:txBody>
              <a:bodyPr/>
              <a:lstStyle/>
              <a:p>
                <a:pPr defTabSz="91411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00" b="1" kern="0" dirty="0">
                  <a:solidFill>
                    <a:sysClr val="windowText" lastClr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64" name="椭圆 163"/>
              <p:cNvSpPr/>
              <p:nvPr/>
            </p:nvSpPr>
            <p:spPr bwMode="auto">
              <a:xfrm>
                <a:off x="2627786" y="1700808"/>
                <a:ext cx="720080" cy="6480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  <a:extLst/>
            </p:spPr>
            <p:txBody>
              <a:bodyPr/>
              <a:lstStyle/>
              <a:p>
                <a:pPr defTabSz="91411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00" b="1" kern="0" dirty="0">
                  <a:solidFill>
                    <a:sysClr val="windowText" lastClr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65" name="椭圆 164"/>
              <p:cNvSpPr/>
              <p:nvPr/>
            </p:nvSpPr>
            <p:spPr bwMode="auto">
              <a:xfrm>
                <a:off x="1763690" y="1124744"/>
                <a:ext cx="1224136" cy="10801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  <a:extLst/>
            </p:spPr>
            <p:txBody>
              <a:bodyPr/>
              <a:lstStyle/>
              <a:p>
                <a:pPr defTabSz="91411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00" b="1" kern="0" dirty="0">
                  <a:solidFill>
                    <a:sysClr val="windowText" lastClr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66" name="椭圆 165"/>
              <p:cNvSpPr/>
              <p:nvPr/>
            </p:nvSpPr>
            <p:spPr bwMode="auto">
              <a:xfrm>
                <a:off x="1331640" y="1268761"/>
                <a:ext cx="643272" cy="57606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  <a:extLst/>
            </p:spPr>
            <p:txBody>
              <a:bodyPr/>
              <a:lstStyle/>
              <a:p>
                <a:pPr defTabSz="91411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00" b="1" kern="0" dirty="0">
                  <a:solidFill>
                    <a:sysClr val="windowText" lastClr="000000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61" name="TextBox 304"/>
            <p:cNvSpPr txBox="1"/>
            <p:nvPr/>
          </p:nvSpPr>
          <p:spPr>
            <a:xfrm>
              <a:off x="3649314" y="878650"/>
              <a:ext cx="1077307" cy="339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00" dirty="0" smtClean="0"/>
                <a:t>智能停车</a:t>
              </a:r>
              <a:endParaRPr lang="zh-CN" altLang="en-US" sz="1300" dirty="0"/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4131590" y="1106605"/>
            <a:ext cx="1202934" cy="372258"/>
            <a:chOff x="3361283" y="837507"/>
            <a:chExt cx="1512168" cy="432049"/>
          </a:xfrm>
        </p:grpSpPr>
        <p:grpSp>
          <p:nvGrpSpPr>
            <p:cNvPr id="168" name="组合 18"/>
            <p:cNvGrpSpPr/>
            <p:nvPr/>
          </p:nvGrpSpPr>
          <p:grpSpPr>
            <a:xfrm>
              <a:off x="3361283" y="837507"/>
              <a:ext cx="1512168" cy="432049"/>
              <a:chOff x="971600" y="1124744"/>
              <a:chExt cx="2376266" cy="1224137"/>
            </a:xfrm>
            <a:solidFill>
              <a:schemeClr val="bg1">
                <a:lumMod val="50000"/>
              </a:schemeClr>
            </a:solidFill>
            <a:effectLst/>
          </p:grpSpPr>
          <p:sp>
            <p:nvSpPr>
              <p:cNvPr id="170" name="矩形 169"/>
              <p:cNvSpPr/>
              <p:nvPr/>
            </p:nvSpPr>
            <p:spPr bwMode="auto">
              <a:xfrm>
                <a:off x="1331640" y="1844826"/>
                <a:ext cx="1728193" cy="50405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  <a:extLst/>
            </p:spPr>
            <p:txBody>
              <a:bodyPr/>
              <a:lstStyle/>
              <a:p>
                <a:pPr defTabSz="91411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00" b="1" kern="0" dirty="0">
                  <a:solidFill>
                    <a:sysClr val="windowText" lastClr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71" name="椭圆 170"/>
              <p:cNvSpPr/>
              <p:nvPr/>
            </p:nvSpPr>
            <p:spPr bwMode="auto">
              <a:xfrm>
                <a:off x="971600" y="1493258"/>
                <a:ext cx="864096" cy="7920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  <a:extLst/>
            </p:spPr>
            <p:txBody>
              <a:bodyPr/>
              <a:lstStyle/>
              <a:p>
                <a:pPr defTabSz="91411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00" b="1" kern="0" dirty="0">
                  <a:solidFill>
                    <a:sysClr val="windowText" lastClr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72" name="椭圆 171"/>
              <p:cNvSpPr/>
              <p:nvPr/>
            </p:nvSpPr>
            <p:spPr bwMode="auto">
              <a:xfrm>
                <a:off x="2627786" y="1700808"/>
                <a:ext cx="720080" cy="6480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  <a:extLst/>
            </p:spPr>
            <p:txBody>
              <a:bodyPr/>
              <a:lstStyle/>
              <a:p>
                <a:pPr defTabSz="91411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00" b="1" kern="0" dirty="0">
                  <a:solidFill>
                    <a:sysClr val="windowText" lastClr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73" name="椭圆 172"/>
              <p:cNvSpPr/>
              <p:nvPr/>
            </p:nvSpPr>
            <p:spPr bwMode="auto">
              <a:xfrm>
                <a:off x="1763690" y="1124744"/>
                <a:ext cx="1224136" cy="10801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  <a:extLst/>
            </p:spPr>
            <p:txBody>
              <a:bodyPr/>
              <a:lstStyle/>
              <a:p>
                <a:pPr defTabSz="91411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00" b="1" kern="0" dirty="0">
                  <a:solidFill>
                    <a:sysClr val="windowText" lastClr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74" name="椭圆 173"/>
              <p:cNvSpPr/>
              <p:nvPr/>
            </p:nvSpPr>
            <p:spPr bwMode="auto">
              <a:xfrm>
                <a:off x="1331640" y="1268761"/>
                <a:ext cx="643272" cy="57606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  <a:extLst/>
            </p:spPr>
            <p:txBody>
              <a:bodyPr/>
              <a:lstStyle/>
              <a:p>
                <a:pPr defTabSz="91411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00" b="1" kern="0" dirty="0">
                  <a:solidFill>
                    <a:sysClr val="windowText" lastClr="000000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69" name="TextBox 312"/>
            <p:cNvSpPr txBox="1"/>
            <p:nvPr/>
          </p:nvSpPr>
          <p:spPr>
            <a:xfrm>
              <a:off x="3649314" y="909516"/>
              <a:ext cx="1060145" cy="339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00" dirty="0" smtClean="0"/>
                <a:t>智能水务</a:t>
              </a:r>
              <a:endParaRPr lang="zh-CN" altLang="en-US" sz="1300" dirty="0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7588304" y="1090078"/>
            <a:ext cx="1213347" cy="372258"/>
            <a:chOff x="3361283" y="837507"/>
            <a:chExt cx="1525258" cy="432049"/>
          </a:xfrm>
        </p:grpSpPr>
        <p:grpSp>
          <p:nvGrpSpPr>
            <p:cNvPr id="176" name="组合 18"/>
            <p:cNvGrpSpPr/>
            <p:nvPr/>
          </p:nvGrpSpPr>
          <p:grpSpPr>
            <a:xfrm>
              <a:off x="3361283" y="837507"/>
              <a:ext cx="1512168" cy="432049"/>
              <a:chOff x="971600" y="1124744"/>
              <a:chExt cx="2376266" cy="1224137"/>
            </a:xfrm>
            <a:solidFill>
              <a:schemeClr val="bg1">
                <a:lumMod val="50000"/>
              </a:schemeClr>
            </a:solidFill>
            <a:effectLst/>
          </p:grpSpPr>
          <p:sp>
            <p:nvSpPr>
              <p:cNvPr id="178" name="矩形 177"/>
              <p:cNvSpPr/>
              <p:nvPr/>
            </p:nvSpPr>
            <p:spPr bwMode="auto">
              <a:xfrm>
                <a:off x="1331640" y="1844826"/>
                <a:ext cx="1728193" cy="50405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  <a:extLst/>
            </p:spPr>
            <p:txBody>
              <a:bodyPr/>
              <a:lstStyle/>
              <a:p>
                <a:pPr defTabSz="91411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00" b="1" kern="0" dirty="0">
                  <a:solidFill>
                    <a:sysClr val="windowText" lastClr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79" name="椭圆 178"/>
              <p:cNvSpPr/>
              <p:nvPr/>
            </p:nvSpPr>
            <p:spPr bwMode="auto">
              <a:xfrm>
                <a:off x="971600" y="1493258"/>
                <a:ext cx="864096" cy="7920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  <a:extLst/>
            </p:spPr>
            <p:txBody>
              <a:bodyPr/>
              <a:lstStyle/>
              <a:p>
                <a:pPr defTabSz="91411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00" b="1" kern="0" dirty="0">
                  <a:solidFill>
                    <a:sysClr val="windowText" lastClr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80" name="椭圆 179"/>
              <p:cNvSpPr/>
              <p:nvPr/>
            </p:nvSpPr>
            <p:spPr bwMode="auto">
              <a:xfrm>
                <a:off x="2627786" y="1700808"/>
                <a:ext cx="720080" cy="6480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  <a:extLst/>
            </p:spPr>
            <p:txBody>
              <a:bodyPr/>
              <a:lstStyle/>
              <a:p>
                <a:pPr defTabSz="91411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00" b="1" kern="0" dirty="0">
                  <a:solidFill>
                    <a:sysClr val="windowText" lastClr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81" name="椭圆 180"/>
              <p:cNvSpPr/>
              <p:nvPr/>
            </p:nvSpPr>
            <p:spPr bwMode="auto">
              <a:xfrm>
                <a:off x="1763690" y="1124744"/>
                <a:ext cx="1224136" cy="10801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  <a:extLst/>
            </p:spPr>
            <p:txBody>
              <a:bodyPr/>
              <a:lstStyle/>
              <a:p>
                <a:pPr defTabSz="91411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00" b="1" kern="0" dirty="0">
                  <a:solidFill>
                    <a:sysClr val="windowText" lastClr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82" name="椭圆 181"/>
              <p:cNvSpPr/>
              <p:nvPr/>
            </p:nvSpPr>
            <p:spPr bwMode="auto">
              <a:xfrm>
                <a:off x="1331640" y="1268761"/>
                <a:ext cx="643272" cy="57606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  <a:extLst/>
            </p:spPr>
            <p:txBody>
              <a:bodyPr/>
              <a:lstStyle/>
              <a:p>
                <a:pPr defTabSz="91411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00" b="1" kern="0" dirty="0">
                  <a:solidFill>
                    <a:sysClr val="windowText" lastClr="000000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77" name="TextBox 320"/>
            <p:cNvSpPr txBox="1"/>
            <p:nvPr/>
          </p:nvSpPr>
          <p:spPr>
            <a:xfrm>
              <a:off x="3649314" y="909515"/>
              <a:ext cx="1237227" cy="339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00" dirty="0" smtClean="0"/>
                <a:t>智慧燃气</a:t>
              </a:r>
              <a:endParaRPr lang="zh-CN" altLang="en-US" sz="1300" dirty="0"/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9156520" y="1104998"/>
            <a:ext cx="1202934" cy="372258"/>
            <a:chOff x="3361283" y="837507"/>
            <a:chExt cx="1512168" cy="432049"/>
          </a:xfrm>
        </p:grpSpPr>
        <p:grpSp>
          <p:nvGrpSpPr>
            <p:cNvPr id="184" name="组合 18"/>
            <p:cNvGrpSpPr/>
            <p:nvPr/>
          </p:nvGrpSpPr>
          <p:grpSpPr>
            <a:xfrm>
              <a:off x="3361283" y="837507"/>
              <a:ext cx="1512168" cy="432049"/>
              <a:chOff x="971600" y="1124744"/>
              <a:chExt cx="2376266" cy="1224137"/>
            </a:xfrm>
            <a:solidFill>
              <a:schemeClr val="bg1">
                <a:lumMod val="50000"/>
              </a:schemeClr>
            </a:solidFill>
            <a:effectLst/>
          </p:grpSpPr>
          <p:sp>
            <p:nvSpPr>
              <p:cNvPr id="186" name="矩形 185"/>
              <p:cNvSpPr/>
              <p:nvPr/>
            </p:nvSpPr>
            <p:spPr bwMode="auto">
              <a:xfrm>
                <a:off x="1331640" y="1844826"/>
                <a:ext cx="1728193" cy="50405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  <a:extLst/>
            </p:spPr>
            <p:txBody>
              <a:bodyPr/>
              <a:lstStyle/>
              <a:p>
                <a:pPr defTabSz="91411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00" b="1" kern="0" dirty="0">
                  <a:solidFill>
                    <a:sysClr val="windowText" lastClr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87" name="椭圆 186"/>
              <p:cNvSpPr/>
              <p:nvPr/>
            </p:nvSpPr>
            <p:spPr bwMode="auto">
              <a:xfrm>
                <a:off x="971600" y="1493258"/>
                <a:ext cx="864096" cy="7920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  <a:extLst/>
            </p:spPr>
            <p:txBody>
              <a:bodyPr/>
              <a:lstStyle/>
              <a:p>
                <a:pPr defTabSz="91411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00" b="1" kern="0" dirty="0">
                  <a:solidFill>
                    <a:sysClr val="windowText" lastClr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88" name="椭圆 187"/>
              <p:cNvSpPr/>
              <p:nvPr/>
            </p:nvSpPr>
            <p:spPr bwMode="auto">
              <a:xfrm>
                <a:off x="2627786" y="1700808"/>
                <a:ext cx="720080" cy="6480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  <a:extLst/>
            </p:spPr>
            <p:txBody>
              <a:bodyPr/>
              <a:lstStyle/>
              <a:p>
                <a:pPr defTabSz="91411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00" b="1" kern="0" dirty="0">
                  <a:solidFill>
                    <a:sysClr val="windowText" lastClr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89" name="椭圆 188"/>
              <p:cNvSpPr/>
              <p:nvPr/>
            </p:nvSpPr>
            <p:spPr bwMode="auto">
              <a:xfrm>
                <a:off x="1763690" y="1124744"/>
                <a:ext cx="1224136" cy="10801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  <a:extLst/>
            </p:spPr>
            <p:txBody>
              <a:bodyPr/>
              <a:lstStyle/>
              <a:p>
                <a:pPr defTabSz="91411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00" b="1" kern="0" dirty="0">
                  <a:solidFill>
                    <a:sysClr val="windowText" lastClr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90" name="椭圆 189"/>
              <p:cNvSpPr/>
              <p:nvPr/>
            </p:nvSpPr>
            <p:spPr bwMode="auto">
              <a:xfrm>
                <a:off x="1331640" y="1268761"/>
                <a:ext cx="643272" cy="57606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  <a:extLst/>
            </p:spPr>
            <p:txBody>
              <a:bodyPr/>
              <a:lstStyle/>
              <a:p>
                <a:pPr defTabSz="91411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00" b="1" kern="0" dirty="0">
                  <a:solidFill>
                    <a:sysClr val="windowText" lastClr="000000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85" name="TextBox 328"/>
            <p:cNvSpPr txBox="1"/>
            <p:nvPr/>
          </p:nvSpPr>
          <p:spPr>
            <a:xfrm>
              <a:off x="3649314" y="909515"/>
              <a:ext cx="1115666" cy="339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00" dirty="0" smtClean="0"/>
                <a:t>智慧物流</a:t>
              </a:r>
              <a:endParaRPr lang="zh-CN" altLang="en-US" sz="1300" dirty="0"/>
            </a:p>
          </p:txBody>
        </p:sp>
      </p:grpSp>
      <p:sp>
        <p:nvSpPr>
          <p:cNvPr id="191" name="文本框 238"/>
          <p:cNvSpPr txBox="1"/>
          <p:nvPr/>
        </p:nvSpPr>
        <p:spPr>
          <a:xfrm>
            <a:off x="10239530" y="1117667"/>
            <a:ext cx="5636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300" b="0" dirty="0" smtClean="0">
                <a:solidFill>
                  <a:schemeClr val="bg1">
                    <a:lumMod val="50000"/>
                  </a:schemeClr>
                </a:solidFill>
              </a:rPr>
              <a:t>……</a:t>
            </a:r>
            <a:endParaRPr lang="zh-CN" altLang="en-US" sz="1300" b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4" name="图片 1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7940" y="5335023"/>
            <a:ext cx="445047" cy="554784"/>
          </a:xfrm>
          <a:prstGeom prst="rect">
            <a:avLst/>
          </a:prstGeom>
        </p:spPr>
      </p:pic>
      <p:pic>
        <p:nvPicPr>
          <p:cNvPr id="195" name="图片 19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52262" y="5129007"/>
            <a:ext cx="634039" cy="719390"/>
          </a:xfrm>
          <a:prstGeom prst="rect">
            <a:avLst/>
          </a:prstGeom>
        </p:spPr>
      </p:pic>
      <p:pic>
        <p:nvPicPr>
          <p:cNvPr id="196" name="图片 19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92921" y="5385844"/>
            <a:ext cx="377985" cy="524301"/>
          </a:xfrm>
          <a:prstGeom prst="rect">
            <a:avLst/>
          </a:prstGeom>
        </p:spPr>
      </p:pic>
      <p:pic>
        <p:nvPicPr>
          <p:cNvPr id="197" name="图片 19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38825" y="5399105"/>
            <a:ext cx="237765" cy="493819"/>
          </a:xfrm>
          <a:prstGeom prst="rect">
            <a:avLst/>
          </a:prstGeom>
        </p:spPr>
      </p:pic>
      <p:pic>
        <p:nvPicPr>
          <p:cNvPr id="198" name="图片 19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62741" y="5415428"/>
            <a:ext cx="591363" cy="475529"/>
          </a:xfrm>
          <a:prstGeom prst="rect">
            <a:avLst/>
          </a:prstGeom>
        </p:spPr>
      </p:pic>
      <p:pic>
        <p:nvPicPr>
          <p:cNvPr id="199" name="图片 19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00710" y="5300467"/>
            <a:ext cx="518205" cy="5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0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</a:rPr>
              <a:t>NB-</a:t>
            </a:r>
            <a:r>
              <a:rPr lang="en-US" altLang="zh-CN" dirty="0" err="1">
                <a:latin typeface="+mn-lt"/>
                <a:ea typeface="+mn-ea"/>
              </a:rPr>
              <a:t>IoT</a:t>
            </a:r>
            <a:r>
              <a:rPr lang="zh-CN" altLang="en-US" dirty="0">
                <a:latin typeface="+mn-lt"/>
                <a:ea typeface="+mn-ea"/>
              </a:rPr>
              <a:t>应用案例</a:t>
            </a:r>
            <a:r>
              <a:rPr lang="zh-CN" altLang="en-US" dirty="0" smtClean="0">
                <a:latin typeface="+mn-lt"/>
                <a:ea typeface="+mn-ea"/>
              </a:rPr>
              <a:t>推荐</a:t>
            </a:r>
            <a:endParaRPr lang="zh-CN" altLang="en-US" dirty="0">
              <a:latin typeface="+mn-lt"/>
              <a:ea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866404"/>
              </p:ext>
            </p:extLst>
          </p:nvPr>
        </p:nvGraphicFramePr>
        <p:xfrm>
          <a:off x="1091444" y="1145271"/>
          <a:ext cx="10309411" cy="500455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96144"/>
                <a:gridCol w="2073333"/>
                <a:gridCol w="2738205"/>
                <a:gridCol w="4201729"/>
              </a:tblGrid>
              <a:tr h="6534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应用案例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68562" marR="68562" marT="68562" marB="685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端到端解决方案状态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68562" marR="68562" marT="68562" marB="685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第三方合作伙伴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68562" marR="68562" marT="68562" marB="685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项目应用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68562" marR="68562" marT="68562" marB="685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3472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水表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68562" marR="68562" marT="68562" marB="685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Ready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68562" marR="68562" marT="68562" marB="685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三川水表，宁波水表，汇中水表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68562" marR="68562" marT="68562" marB="685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中国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(3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个项目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，澳大利亚，西班牙，智利，南非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68562" marR="68562" marT="68562" marB="685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8444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气表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68562" marR="68562" marT="68562" marB="685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Ready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68562" marR="68562" marT="68562" marB="685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金卡气表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68562" marR="68562" marT="68562" marB="685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中国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(1</a:t>
                      </a:r>
                      <a:r>
                        <a:rPr lang="zh-CN" altLang="en-US" sz="16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个项目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68562" marR="68562" marT="68562" marB="685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8444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电表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68562" marR="68562" marT="68562" marB="685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Ready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68562" marR="68562" marT="68562" marB="685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华立电表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68562" marR="68562" marT="68562" marB="685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中国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(1</a:t>
                      </a:r>
                      <a:r>
                        <a:rPr lang="zh-CN" altLang="en-US" sz="16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个项目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68562" marR="68562" marT="68562" marB="685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3472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智能停车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68562" marR="68562" marT="68562" marB="685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Ready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68562" marR="68562" marT="68562" marB="685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方格尔，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Q-Free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，创泰科技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68562" marB="685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中国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(2</a:t>
                      </a:r>
                      <a:r>
                        <a:rPr lang="zh-CN" altLang="en-US" sz="16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个项目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，德国，挪威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68562" marR="68562" marT="68562" marB="685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3472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智能路灯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68562" marR="68562" marT="68562" marB="685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Ready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68562" marR="68562" marT="68562" marB="685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中微光电子，浙大网新易盛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68562" marB="685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中国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(2</a:t>
                      </a:r>
                      <a:r>
                        <a:rPr lang="zh-CN" altLang="en-US" sz="16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个项目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68562" marR="68562" marT="68562" marB="685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8444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手环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宠物环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68562" marR="68562" marT="68562" marB="685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Ready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68562" marR="68562" marT="68562" marB="685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欧孚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68562" marB="685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中国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加拿大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泰国，阿联酋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68562" marR="68562" marT="68562" marB="685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8444">
                <a:tc>
                  <a:txBody>
                    <a:bodyPr/>
                    <a:lstStyle/>
                    <a:p>
                      <a:pPr marL="0" marR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空气检测</a:t>
                      </a:r>
                    </a:p>
                  </a:txBody>
                  <a:tcPr marL="68562" marR="68562" marT="68562" marB="685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Ready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68562" marR="68562" marT="68562" marB="685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iRex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68562" marB="685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韩国，中国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68562" marR="68562" marT="68562" marB="685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8444">
                <a:tc>
                  <a:txBody>
                    <a:bodyPr/>
                    <a:lstStyle/>
                    <a:p>
                      <a:pPr marL="0" marR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烟感器</a:t>
                      </a:r>
                    </a:p>
                  </a:txBody>
                  <a:tcPr marL="68562" marR="68562" marT="68562" marB="685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Ready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68562" marR="68562" marT="68562" marB="685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上海昊想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68562" marB="685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中国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阿联酋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68562" marR="68562" marT="68562" marB="685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8444">
                <a:tc>
                  <a:txBody>
                    <a:bodyPr/>
                    <a:lstStyle/>
                    <a:p>
                      <a:pPr marL="0" marR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共享单车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68562" marR="68562" marT="68562" marB="685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Ready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68562" marR="68562" marT="68562" marB="685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ofo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68562" marB="685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中国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泰国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68562" marR="68562" marT="68562" marB="685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9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NB-</a:t>
            </a:r>
            <a:r>
              <a:rPr lang="en-US" altLang="zh-CN" dirty="0" err="1"/>
              <a:t>IoT</a:t>
            </a:r>
            <a:r>
              <a:rPr lang="zh-CN" altLang="en-US" dirty="0" smtClean="0"/>
              <a:t>为</a:t>
            </a:r>
            <a:r>
              <a:rPr lang="zh-CN" altLang="en-US" dirty="0"/>
              <a:t>水务提供智能抄表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69834" y="1020828"/>
            <a:ext cx="10479965" cy="5148262"/>
            <a:chOff x="1008063" y="1233488"/>
            <a:chExt cx="10479965" cy="5148262"/>
          </a:xfrm>
        </p:grpSpPr>
        <p:sp>
          <p:nvSpPr>
            <p:cNvPr id="73" name="矩形 103"/>
            <p:cNvSpPr/>
            <p:nvPr/>
          </p:nvSpPr>
          <p:spPr bwMode="auto">
            <a:xfrm>
              <a:off x="6519477" y="1243227"/>
              <a:ext cx="4968551" cy="10038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algn="ctr" defTabSz="1219565"/>
              <a:endParaRPr lang="zh-CN" altLang="en-US" sz="1900" kern="0" dirty="0" err="1">
                <a:cs typeface="Arial" pitchFamily="34" charset="0"/>
              </a:endParaRPr>
            </a:p>
          </p:txBody>
        </p:sp>
        <p:sp>
          <p:nvSpPr>
            <p:cNvPr id="74" name="矩形 125"/>
            <p:cNvSpPr/>
            <p:nvPr/>
          </p:nvSpPr>
          <p:spPr bwMode="auto">
            <a:xfrm>
              <a:off x="1008063" y="1233488"/>
              <a:ext cx="5334313" cy="1008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algn="ctr" defTabSz="1219565"/>
              <a:endParaRPr lang="zh-CN" altLang="en-US" sz="1900" kern="0" dirty="0" err="1">
                <a:cs typeface="Arial" pitchFamily="34" charset="0"/>
              </a:endParaRPr>
            </a:p>
          </p:txBody>
        </p:sp>
        <p:sp>
          <p:nvSpPr>
            <p:cNvPr id="75" name="矩形 187"/>
            <p:cNvSpPr/>
            <p:nvPr/>
          </p:nvSpPr>
          <p:spPr bwMode="auto">
            <a:xfrm>
              <a:off x="6537431" y="2488191"/>
              <a:ext cx="4935432" cy="38935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lIns="22860" tIns="11430" rIns="22860" bIns="11430" rtlCol="0" anchor="ctr">
              <a:noAutofit/>
            </a:bodyPr>
            <a:lstStyle/>
            <a:p>
              <a:pPr algn="ctr" defTabSz="1219078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900" kern="0" dirty="0" err="1">
                <a:cs typeface="Arial" pitchFamily="34" charset="0"/>
              </a:endParaRPr>
            </a:p>
          </p:txBody>
        </p:sp>
        <p:sp>
          <p:nvSpPr>
            <p:cNvPr id="76" name="矩形 123"/>
            <p:cNvSpPr/>
            <p:nvPr/>
          </p:nvSpPr>
          <p:spPr bwMode="auto">
            <a:xfrm>
              <a:off x="1016335" y="2496633"/>
              <a:ext cx="5326042" cy="38851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lIns="22860" tIns="11430" rIns="22860" bIns="11430" rtlCol="0" anchor="ctr">
              <a:noAutofit/>
            </a:bodyPr>
            <a:lstStyle/>
            <a:p>
              <a:pPr algn="ctr" defTabSz="1219078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900" kern="0" dirty="0" err="1">
                <a:cs typeface="Arial" pitchFamily="34" charset="0"/>
              </a:endParaRPr>
            </a:p>
          </p:txBody>
        </p:sp>
        <p:sp>
          <p:nvSpPr>
            <p:cNvPr id="77" name="TextBox 161"/>
            <p:cNvSpPr txBox="1"/>
            <p:nvPr/>
          </p:nvSpPr>
          <p:spPr>
            <a:xfrm>
              <a:off x="2321729" y="2482510"/>
              <a:ext cx="3888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defTabSz="914400" eaLnBrk="1" latinLnBrk="0" hangingPunct="1">
                <a:defRPr sz="1200">
                  <a:gradFill>
                    <a:gsLst>
                      <a:gs pos="35000">
                        <a:srgbClr val="6DF5DB"/>
                      </a:gs>
                      <a:gs pos="100000">
                        <a:srgbClr val="6FC3F7"/>
                      </a:gs>
                    </a:gsLst>
                    <a:lin ang="5400000" scaled="1"/>
                  </a:gradFill>
                  <a:latin typeface="Akkurat Pro" panose="020B0504020101020102" pitchFamily="34" charset="0"/>
                  <a:ea typeface="+mn-ea"/>
                </a:defRPr>
              </a:lvl1pPr>
              <a:lvl2pPr marL="457200" defTabSz="914400" eaLnBrk="1" latinLnBrk="0" hangingPunct="1">
                <a:defRPr sz="1800">
                  <a:latin typeface="+mn-lt"/>
                  <a:ea typeface="+mn-ea"/>
                </a:defRPr>
              </a:lvl2pPr>
              <a:lvl3pPr marL="914400" defTabSz="914400" eaLnBrk="1" latinLnBrk="0" hangingPunct="1">
                <a:defRPr sz="1800">
                  <a:latin typeface="+mn-lt"/>
                  <a:ea typeface="+mn-ea"/>
                </a:defRPr>
              </a:lvl3pPr>
              <a:lvl4pPr marL="1371600" defTabSz="914400" eaLnBrk="1" latinLnBrk="0" hangingPunct="1">
                <a:defRPr sz="1800">
                  <a:latin typeface="+mn-lt"/>
                  <a:ea typeface="+mn-ea"/>
                </a:defRPr>
              </a:lvl4pPr>
              <a:lvl5pPr marL="1828800" defTabSz="914400" eaLnBrk="1" latinLnBrk="0" hangingPunct="1">
                <a:defRPr sz="1800">
                  <a:latin typeface="+mn-lt"/>
                  <a:ea typeface="+mn-ea"/>
                </a:defRPr>
              </a:lvl5pPr>
              <a:lvl6pPr marL="2286000" defTabSz="914400">
                <a:defRPr sz="1800">
                  <a:latin typeface="+mn-lt"/>
                  <a:ea typeface="+mn-ea"/>
                </a:defRPr>
              </a:lvl6pPr>
              <a:lvl7pPr marL="2743200" defTabSz="914400">
                <a:defRPr sz="1800">
                  <a:latin typeface="+mn-lt"/>
                  <a:ea typeface="+mn-ea"/>
                </a:defRPr>
              </a:lvl7pPr>
              <a:lvl8pPr marL="3200400" defTabSz="914400">
                <a:defRPr sz="1800">
                  <a:latin typeface="+mn-lt"/>
                  <a:ea typeface="+mn-ea"/>
                </a:defRPr>
              </a:lvl8pPr>
              <a:lvl9pPr marL="3657600" defTabSz="914400">
                <a:defRPr sz="1800">
                  <a:latin typeface="+mn-lt"/>
                  <a:ea typeface="+mn-ea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chemeClr val="tx1"/>
                  </a:solidFill>
                  <a:latin typeface="+mn-lt"/>
                  <a:sym typeface="Arial Narrow" panose="020B0606020202030204" pitchFamily="34" charset="0"/>
                </a:rPr>
                <a:t>深圳水务的商业价值</a:t>
              </a:r>
              <a:endParaRPr lang="en-US" altLang="zh-CN" sz="1400" b="1" dirty="0">
                <a:solidFill>
                  <a:schemeClr val="tx1"/>
                </a:solidFill>
                <a:latin typeface="+mn-lt"/>
                <a:cs typeface="Arial" pitchFamily="34" charset="0"/>
                <a:sym typeface="Arial Narrow" panose="020B0606020202030204" pitchFamily="34" charset="0"/>
              </a:endParaRPr>
            </a:p>
          </p:txBody>
        </p:sp>
        <p:cxnSp>
          <p:nvCxnSpPr>
            <p:cNvPr id="78" name="直接箭头连接符 195"/>
            <p:cNvCxnSpPr>
              <a:cxnSpLocks/>
            </p:cNvCxnSpPr>
            <p:nvPr/>
          </p:nvCxnSpPr>
          <p:spPr bwMode="auto">
            <a:xfrm>
              <a:off x="2390700" y="4975993"/>
              <a:ext cx="738378" cy="186728"/>
            </a:xfrm>
            <a:prstGeom prst="straightConnector1">
              <a:avLst/>
            </a:prstGeom>
            <a:noFill/>
            <a:ln>
              <a:solidFill>
                <a:srgbClr val="0070C0">
                  <a:alpha val="55000"/>
                </a:srgbClr>
              </a:solidFill>
              <a:tailEnd type="triangle" w="sm" len="sm"/>
            </a:ln>
            <a:effectLst>
              <a:glow rad="25400">
                <a:srgbClr val="00FFFF">
                  <a:alpha val="6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直接箭头连接符 197"/>
            <p:cNvCxnSpPr>
              <a:cxnSpLocks/>
            </p:cNvCxnSpPr>
            <p:nvPr/>
          </p:nvCxnSpPr>
          <p:spPr bwMode="auto">
            <a:xfrm flipV="1">
              <a:off x="2406885" y="5514654"/>
              <a:ext cx="707295" cy="167698"/>
            </a:xfrm>
            <a:prstGeom prst="straightConnector1">
              <a:avLst/>
            </a:prstGeom>
            <a:noFill/>
            <a:ln>
              <a:solidFill>
                <a:srgbClr val="0070C0">
                  <a:alpha val="55000"/>
                </a:srgbClr>
              </a:solidFill>
              <a:tailEnd type="triangle" w="sm" len="sm"/>
            </a:ln>
            <a:effectLst>
              <a:glow rad="25400">
                <a:srgbClr val="00FFFF">
                  <a:alpha val="6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直接箭头连接符 199"/>
            <p:cNvCxnSpPr>
              <a:cxnSpLocks/>
            </p:cNvCxnSpPr>
            <p:nvPr/>
          </p:nvCxnSpPr>
          <p:spPr bwMode="auto">
            <a:xfrm>
              <a:off x="3798533" y="5293850"/>
              <a:ext cx="663032" cy="0"/>
            </a:xfrm>
            <a:prstGeom prst="straightConnector1">
              <a:avLst/>
            </a:prstGeom>
            <a:noFill/>
            <a:ln>
              <a:solidFill>
                <a:srgbClr val="0070C0">
                  <a:alpha val="55000"/>
                </a:srgbClr>
              </a:solidFill>
              <a:tailEnd type="triangle" w="sm" len="sm"/>
            </a:ln>
            <a:effectLst>
              <a:glow rad="25400">
                <a:srgbClr val="00FFFF">
                  <a:alpha val="6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1" name="TextBox 204"/>
            <p:cNvSpPr txBox="1"/>
            <p:nvPr/>
          </p:nvSpPr>
          <p:spPr>
            <a:xfrm>
              <a:off x="4442359" y="5673888"/>
              <a:ext cx="6455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237103" algn="ctr" defTabSz="914560" fontAlgn="base">
                <a:spcAft>
                  <a:spcPct val="0"/>
                </a:spcAft>
                <a:buClr>
                  <a:srgbClr val="FFFFFF">
                    <a:lumMod val="50000"/>
                  </a:srgbClr>
                </a:buClr>
                <a:buSzPct val="80000"/>
              </a:pPr>
              <a:r>
                <a:rPr lang="zh-CN" altLang="en-US" sz="1200" dirty="0" smtClean="0">
                  <a:cs typeface="Arial" pitchFamily="34" charset="0"/>
                </a:rPr>
                <a:t>管理员</a:t>
              </a:r>
              <a:endParaRPr lang="zh-CN" altLang="en-US" sz="1200" dirty="0">
                <a:cs typeface="Arial" pitchFamily="34" charset="0"/>
              </a:endParaRPr>
            </a:p>
          </p:txBody>
        </p:sp>
        <p:sp>
          <p:nvSpPr>
            <p:cNvPr id="82" name="TextBox 88"/>
            <p:cNvSpPr txBox="1"/>
            <p:nvPr/>
          </p:nvSpPr>
          <p:spPr>
            <a:xfrm>
              <a:off x="1643146" y="5353626"/>
              <a:ext cx="369332" cy="67552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>
              <a:defPPr>
                <a:defRPr lang="zh-CN"/>
              </a:defPPr>
              <a:lvl1pPr algn="ctr">
                <a:spcBef>
                  <a:spcPts val="0"/>
                </a:spcBef>
                <a:buClr>
                  <a:schemeClr val="bg1">
                    <a:lumMod val="50000"/>
                  </a:schemeClr>
                </a:buClr>
                <a:buSzPct val="80000"/>
                <a:defRPr sz="800">
                  <a:solidFill>
                    <a:schemeClr val="bg1"/>
                  </a:solidFill>
                  <a:latin typeface="Akkurat Pro" panose="02000503030000020004" pitchFamily="50" charset="0"/>
                  <a:ea typeface="微软雅黑" panose="020B0503020204020204" pitchFamily="34" charset="-122"/>
                </a:defRPr>
              </a:lvl1pPr>
            </a:lstStyle>
            <a:p>
              <a:pPr defTabSz="914560" fontAlgn="base">
                <a:spcAft>
                  <a:spcPct val="0"/>
                </a:spcAft>
                <a:buClr>
                  <a:srgbClr val="FFFFFF">
                    <a:lumMod val="50000"/>
                  </a:srgbClr>
                </a:buClr>
              </a:pPr>
              <a:r>
                <a:rPr lang="en-US" altLang="zh-CN" sz="1200" dirty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rPr>
                <a:t>NB-IoT</a:t>
              </a:r>
              <a:endParaRPr lang="zh-CN" altLang="en-US" sz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pic>
          <p:nvPicPr>
            <p:cNvPr id="83" name="Picture 5" descr="https://timgsa.baidu.com/timg?image&amp;quality=80&amp;size=b9999_10000&amp;sec=1490187249161&amp;di=2335fce89ad9a508167256735f3ac027&amp;imgtype=0&amp;src=http%3A%2F%2Fwww.wewintest.com.cn%2Fdy%2F2015%2F41220134590%2F23864366886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15799" y="4887261"/>
              <a:ext cx="445903" cy="37191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</p:pic>
        <p:sp>
          <p:nvSpPr>
            <p:cNvPr id="84" name="TextBox 156"/>
            <p:cNvSpPr txBox="1"/>
            <p:nvPr/>
          </p:nvSpPr>
          <p:spPr>
            <a:xfrm>
              <a:off x="1778369" y="5877377"/>
              <a:ext cx="832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indent="-237061" algn="ctr">
                <a:spcBef>
                  <a:spcPts val="0"/>
                </a:spcBef>
                <a:buClr>
                  <a:schemeClr val="bg1">
                    <a:lumMod val="50000"/>
                  </a:schemeClr>
                </a:buClr>
                <a:buSzPct val="80000"/>
                <a:defRPr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914560" fontAlgn="base">
                <a:spcAft>
                  <a:spcPct val="0"/>
                </a:spcAft>
                <a:buClr>
                  <a:srgbClr val="FFFFFF">
                    <a:lumMod val="50000"/>
                  </a:srgbClr>
                </a:buClr>
              </a:pPr>
              <a:r>
                <a:rPr lang="zh-CN" altLang="en-US" sz="120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rPr>
                <a:t>和达水表</a:t>
              </a:r>
              <a:endParaRPr lang="zh-CN" altLang="en-US" sz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pic>
          <p:nvPicPr>
            <p:cNvPr id="85" name="图片 20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8120" y="5310224"/>
              <a:ext cx="494894" cy="399313"/>
            </a:xfrm>
            <a:prstGeom prst="rect">
              <a:avLst/>
            </a:prstGeom>
          </p:spPr>
        </p:pic>
        <p:sp>
          <p:nvSpPr>
            <p:cNvPr id="86" name="TextBox 88"/>
            <p:cNvSpPr txBox="1"/>
            <p:nvPr/>
          </p:nvSpPr>
          <p:spPr>
            <a:xfrm>
              <a:off x="1634257" y="4724932"/>
              <a:ext cx="369332" cy="64703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>
              <a:defPPr>
                <a:defRPr lang="zh-CN"/>
              </a:defPPr>
              <a:lvl1pPr algn="ctr">
                <a:spcBef>
                  <a:spcPts val="0"/>
                </a:spcBef>
                <a:buClr>
                  <a:schemeClr val="bg1">
                    <a:lumMod val="50000"/>
                  </a:schemeClr>
                </a:buClr>
                <a:buSzPct val="80000"/>
                <a:defRPr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914560" fontAlgn="base">
                <a:spcAft>
                  <a:spcPct val="0"/>
                </a:spcAft>
                <a:buClr>
                  <a:srgbClr val="FFFFFF">
                    <a:lumMod val="50000"/>
                  </a:srgbClr>
                </a:buClr>
              </a:pPr>
              <a:r>
                <a:rPr lang="en-US" altLang="zh-CN" sz="1200" dirty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rPr>
                <a:t>NB-IoT</a:t>
              </a:r>
              <a:endParaRPr lang="zh-CN" altLang="en-US" sz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87" name="TextBox 156"/>
            <p:cNvSpPr txBox="1"/>
            <p:nvPr/>
          </p:nvSpPr>
          <p:spPr>
            <a:xfrm>
              <a:off x="1732639" y="5210851"/>
              <a:ext cx="90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indent="-237061" algn="ctr">
                <a:spcBef>
                  <a:spcPts val="0"/>
                </a:spcBef>
                <a:buClr>
                  <a:schemeClr val="bg1">
                    <a:lumMod val="50000"/>
                  </a:schemeClr>
                </a:buClr>
                <a:buSzPct val="80000"/>
                <a:defRPr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914560" fontAlgn="base">
                <a:spcAft>
                  <a:spcPct val="0"/>
                </a:spcAft>
                <a:buClr>
                  <a:srgbClr val="FFFFFF">
                    <a:lumMod val="50000"/>
                  </a:srgbClr>
                </a:buClr>
              </a:pPr>
              <a:r>
                <a:rPr lang="zh-CN" altLang="en-US" sz="120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rPr>
                <a:t>宁波水表</a:t>
              </a:r>
              <a:endParaRPr lang="zh-CN" altLang="en-US" sz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pic>
          <p:nvPicPr>
            <p:cNvPr id="88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60399" y="4824327"/>
              <a:ext cx="446486" cy="38255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</p:pic>
        <p:grpSp>
          <p:nvGrpSpPr>
            <p:cNvPr id="89" name="组合 6"/>
            <p:cNvGrpSpPr/>
            <p:nvPr/>
          </p:nvGrpSpPr>
          <p:grpSpPr>
            <a:xfrm>
              <a:off x="3179008" y="4987664"/>
              <a:ext cx="581659" cy="581658"/>
              <a:chOff x="9152832" y="2164013"/>
              <a:chExt cx="820869" cy="820869"/>
            </a:xfrm>
          </p:grpSpPr>
          <p:sp>
            <p:nvSpPr>
              <p:cNvPr id="90" name="矩形 3"/>
              <p:cNvSpPr/>
              <p:nvPr/>
            </p:nvSpPr>
            <p:spPr bwMode="auto">
              <a:xfrm>
                <a:off x="9152832" y="2164013"/>
                <a:ext cx="820869" cy="820869"/>
              </a:xfrm>
              <a:prstGeom prst="rect">
                <a:avLst/>
              </a:prstGeom>
              <a:solidFill>
                <a:srgbClr val="007FFE"/>
              </a:solidFill>
              <a:ln w="19050" cap="flat" cmpd="sng" algn="ctr">
                <a:noFill/>
                <a:prstDash val="soli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ctr" defTabSz="1219565"/>
                <a:endParaRPr lang="zh-CN" altLang="en-US" sz="1900" kern="0" dirty="0" err="1">
                  <a:cs typeface="Arial" pitchFamily="34" charset="0"/>
                </a:endParaRPr>
              </a:p>
            </p:txBody>
          </p:sp>
          <p:grpSp>
            <p:nvGrpSpPr>
              <p:cNvPr id="91" name="组合 254"/>
              <p:cNvGrpSpPr/>
              <p:nvPr/>
            </p:nvGrpSpPr>
            <p:grpSpPr>
              <a:xfrm>
                <a:off x="9265806" y="2231347"/>
                <a:ext cx="600642" cy="689847"/>
                <a:chOff x="8964502" y="2205318"/>
                <a:chExt cx="628512" cy="721855"/>
              </a:xfrm>
            </p:grpSpPr>
            <p:pic>
              <p:nvPicPr>
                <p:cNvPr id="92" name="图片 251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64502" y="2205318"/>
                  <a:ext cx="628512" cy="381699"/>
                </a:xfrm>
                <a:prstGeom prst="rect">
                  <a:avLst/>
                </a:prstGeom>
              </p:spPr>
            </p:pic>
            <p:pic>
              <p:nvPicPr>
                <p:cNvPr id="93" name="图片 253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64502" y="2621983"/>
                  <a:ext cx="628512" cy="305190"/>
                </a:xfrm>
                <a:prstGeom prst="rect">
                  <a:avLst/>
                </a:prstGeom>
              </p:spPr>
            </p:pic>
          </p:grpSp>
        </p:grpSp>
        <p:sp>
          <p:nvSpPr>
            <p:cNvPr id="94" name="矩形 23"/>
            <p:cNvSpPr/>
            <p:nvPr/>
          </p:nvSpPr>
          <p:spPr>
            <a:xfrm>
              <a:off x="3537179" y="1700808"/>
              <a:ext cx="866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948031" defTabSz="3656777" fontAlgn="base">
                <a:spcAft>
                  <a:spcPct val="0"/>
                </a:spcAft>
                <a:buClr>
                  <a:srgbClr val="FFFFFF">
                    <a:lumMod val="50000"/>
                  </a:srgbClr>
                </a:buClr>
                <a:buSzPct val="80000"/>
              </a:pPr>
              <a:r>
                <a:rPr lang="zh-CN" altLang="en-US" sz="1200" dirty="0"/>
                <a:t>管网监测</a:t>
              </a:r>
              <a:endParaRPr lang="en-US" altLang="zh-CN" sz="1200" dirty="0"/>
            </a:p>
            <a:p>
              <a:pPr indent="-948031" defTabSz="3656777" fontAlgn="base">
                <a:spcAft>
                  <a:spcPct val="0"/>
                </a:spcAft>
                <a:buClr>
                  <a:srgbClr val="FFFFFF">
                    <a:lumMod val="50000"/>
                  </a:srgbClr>
                </a:buClr>
                <a:buSzPct val="80000"/>
              </a:pPr>
              <a:r>
                <a:rPr lang="zh-CN" altLang="en-US" sz="1200" dirty="0"/>
                <a:t>减少漏损</a:t>
              </a:r>
              <a:endParaRPr lang="en-US" altLang="zh-CN" sz="1200" dirty="0">
                <a:cs typeface="Arial" pitchFamily="34" charset="0"/>
              </a:endParaRPr>
            </a:p>
          </p:txBody>
        </p:sp>
        <p:sp>
          <p:nvSpPr>
            <p:cNvPr id="95" name="矩形 24"/>
            <p:cNvSpPr/>
            <p:nvPr/>
          </p:nvSpPr>
          <p:spPr>
            <a:xfrm>
              <a:off x="4974224" y="1671191"/>
              <a:ext cx="1436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237103" defTabSz="914560" fontAlgn="base">
                <a:spcAft>
                  <a:spcPct val="0"/>
                </a:spcAft>
                <a:buClr>
                  <a:srgbClr val="FFFFFF">
                    <a:lumMod val="50000"/>
                  </a:srgbClr>
                </a:buClr>
                <a:buSzPct val="80000"/>
              </a:pPr>
              <a:r>
                <a:rPr lang="zh-CN" altLang="en-US" sz="1200" dirty="0"/>
                <a:t>异常提醒：小流量、高流速、大流量</a:t>
              </a:r>
              <a:endParaRPr lang="en-US" altLang="zh-CN" sz="1200" dirty="0">
                <a:cs typeface="Arial" pitchFamily="34" charset="0"/>
              </a:endParaRPr>
            </a:p>
          </p:txBody>
        </p:sp>
        <p:sp>
          <p:nvSpPr>
            <p:cNvPr id="96" name="TextBox 209"/>
            <p:cNvSpPr txBox="1"/>
            <p:nvPr/>
          </p:nvSpPr>
          <p:spPr>
            <a:xfrm>
              <a:off x="2634835" y="1305494"/>
              <a:ext cx="38164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defTabSz="914400" eaLnBrk="1" latinLnBrk="0" hangingPunct="1">
                <a:defRPr sz="1200">
                  <a:gradFill>
                    <a:gsLst>
                      <a:gs pos="35000">
                        <a:srgbClr val="6DF5DB"/>
                      </a:gs>
                      <a:gs pos="100000">
                        <a:srgbClr val="6FC3F7"/>
                      </a:gs>
                    </a:gsLst>
                    <a:lin ang="5400000" scaled="1"/>
                  </a:gradFill>
                  <a:latin typeface="Akkurat Pro" panose="020B0504020101020102" pitchFamily="34" charset="0"/>
                  <a:ea typeface="+mn-ea"/>
                </a:defRPr>
              </a:lvl1pPr>
              <a:lvl2pPr marL="457200" defTabSz="914400" eaLnBrk="1" latinLnBrk="0" hangingPunct="1">
                <a:defRPr sz="1800">
                  <a:latin typeface="+mn-lt"/>
                  <a:ea typeface="+mn-ea"/>
                </a:defRPr>
              </a:lvl2pPr>
              <a:lvl3pPr marL="914400" defTabSz="914400" eaLnBrk="1" latinLnBrk="0" hangingPunct="1">
                <a:defRPr sz="1800">
                  <a:latin typeface="+mn-lt"/>
                  <a:ea typeface="+mn-ea"/>
                </a:defRPr>
              </a:lvl3pPr>
              <a:lvl4pPr marL="1371600" defTabSz="914400" eaLnBrk="1" latinLnBrk="0" hangingPunct="1">
                <a:defRPr sz="1800">
                  <a:latin typeface="+mn-lt"/>
                  <a:ea typeface="+mn-ea"/>
                </a:defRPr>
              </a:lvl4pPr>
              <a:lvl5pPr marL="1828800" defTabSz="914400" eaLnBrk="1" latinLnBrk="0" hangingPunct="1">
                <a:defRPr sz="1800">
                  <a:latin typeface="+mn-lt"/>
                  <a:ea typeface="+mn-ea"/>
                </a:defRPr>
              </a:lvl5pPr>
              <a:lvl6pPr marL="2286000" defTabSz="914400">
                <a:defRPr sz="1800">
                  <a:latin typeface="+mn-lt"/>
                  <a:ea typeface="+mn-ea"/>
                </a:defRPr>
              </a:lvl6pPr>
              <a:lvl7pPr marL="2743200" defTabSz="914400">
                <a:defRPr sz="1800">
                  <a:latin typeface="+mn-lt"/>
                  <a:ea typeface="+mn-ea"/>
                </a:defRPr>
              </a:lvl7pPr>
              <a:lvl8pPr marL="3200400" defTabSz="914400">
                <a:defRPr sz="1800">
                  <a:latin typeface="+mn-lt"/>
                  <a:ea typeface="+mn-ea"/>
                </a:defRPr>
              </a:lvl8pPr>
              <a:lvl9pPr marL="3657600" defTabSz="914400">
                <a:defRPr sz="1800">
                  <a:latin typeface="+mn-lt"/>
                  <a:ea typeface="+mn-ea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chemeClr val="tx1"/>
                  </a:solidFill>
                  <a:latin typeface="+mn-lt"/>
                  <a:sym typeface="Arial Narrow" panose="020B0606020202030204" pitchFamily="34" charset="0"/>
                </a:rPr>
                <a:t>深圳水务的诉求</a:t>
              </a:r>
              <a:endParaRPr lang="en-US" sz="1400" b="1" dirty="0">
                <a:solidFill>
                  <a:schemeClr val="tx1"/>
                </a:solidFill>
                <a:latin typeface="+mn-lt"/>
                <a:cs typeface="Arial" pitchFamily="34" charset="0"/>
                <a:sym typeface="Arial Narrow" panose="020B0606020202030204" pitchFamily="34" charset="0"/>
              </a:endParaRPr>
            </a:p>
          </p:txBody>
        </p:sp>
        <p:sp>
          <p:nvSpPr>
            <p:cNvPr id="97" name="矩形 22"/>
            <p:cNvSpPr/>
            <p:nvPr/>
          </p:nvSpPr>
          <p:spPr>
            <a:xfrm>
              <a:off x="1807198" y="1664804"/>
              <a:ext cx="1173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948031" defTabSz="3656777" fontAlgn="base">
                <a:spcAft>
                  <a:spcPct val="0"/>
                </a:spcAft>
                <a:buClr>
                  <a:srgbClr val="FFFFFF">
                    <a:lumMod val="50000"/>
                  </a:srgbClr>
                </a:buClr>
                <a:buSzPct val="80000"/>
              </a:pPr>
              <a:r>
                <a:rPr lang="zh-CN" altLang="en-US" sz="1200" dirty="0"/>
                <a:t>智能抄表</a:t>
              </a:r>
              <a:endParaRPr lang="en-US" altLang="zh-CN" sz="1200" dirty="0"/>
            </a:p>
            <a:p>
              <a:pPr indent="-948031" defTabSz="3656777" fontAlgn="base">
                <a:spcAft>
                  <a:spcPct val="0"/>
                </a:spcAft>
                <a:buClr>
                  <a:srgbClr val="FFFFFF">
                    <a:lumMod val="50000"/>
                  </a:srgbClr>
                </a:buClr>
                <a:buSzPct val="80000"/>
              </a:pPr>
              <a:r>
                <a:rPr lang="zh-CN" altLang="en-US" sz="1200" dirty="0"/>
                <a:t>抄表到户</a:t>
              </a:r>
              <a:endParaRPr lang="en-US" altLang="zh-CN" sz="1200" dirty="0">
                <a:cs typeface="Arial" pitchFamily="34" charset="0"/>
              </a:endParaRPr>
            </a:p>
          </p:txBody>
        </p:sp>
        <p:pic>
          <p:nvPicPr>
            <p:cNvPr id="98" name="图片 13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9267" y="1727977"/>
              <a:ext cx="458461" cy="295384"/>
            </a:xfrm>
            <a:prstGeom prst="rect">
              <a:avLst/>
            </a:prstGeom>
            <a:noFill/>
          </p:spPr>
        </p:pic>
        <p:pic>
          <p:nvPicPr>
            <p:cNvPr id="99" name="图片 13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2856" y="1745581"/>
              <a:ext cx="295384" cy="295384"/>
            </a:xfrm>
            <a:prstGeom prst="rect">
              <a:avLst/>
            </a:prstGeom>
          </p:spPr>
        </p:pic>
        <p:pic>
          <p:nvPicPr>
            <p:cNvPr id="100" name="图片 13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0682" y="1727977"/>
              <a:ext cx="295384" cy="295384"/>
            </a:xfrm>
            <a:prstGeom prst="rect">
              <a:avLst/>
            </a:prstGeom>
          </p:spPr>
        </p:pic>
        <p:sp>
          <p:nvSpPr>
            <p:cNvPr id="101" name="矩形 139"/>
            <p:cNvSpPr/>
            <p:nvPr/>
          </p:nvSpPr>
          <p:spPr bwMode="auto">
            <a:xfrm>
              <a:off x="1743594" y="2893862"/>
              <a:ext cx="2178998" cy="288000"/>
            </a:xfrm>
            <a:prstGeom prst="rect">
              <a:avLst/>
            </a:prstGeom>
            <a:noFill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48000" rIns="0" rtlCol="0" anchor="ctr">
              <a:noAutofit/>
            </a:bodyPr>
            <a:lstStyle/>
            <a:p>
              <a:pPr algn="ctr" defTabSz="1219057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cs typeface="Arial" pitchFamily="34" charset="0"/>
                </a:rPr>
                <a:t>减少漏损</a:t>
              </a:r>
              <a:endParaRPr lang="en-US" altLang="zh-CN" sz="1400" b="1" dirty="0">
                <a:cs typeface="Arial" pitchFamily="34" charset="0"/>
              </a:endParaRPr>
            </a:p>
          </p:txBody>
        </p:sp>
        <p:sp>
          <p:nvSpPr>
            <p:cNvPr id="102" name="矩形 143"/>
            <p:cNvSpPr/>
            <p:nvPr/>
          </p:nvSpPr>
          <p:spPr bwMode="auto">
            <a:xfrm>
              <a:off x="4403581" y="2939031"/>
              <a:ext cx="1081487" cy="288000"/>
            </a:xfrm>
            <a:prstGeom prst="rect">
              <a:avLst/>
            </a:prstGeom>
            <a:noFill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48000" rIns="0" rtlCol="0" anchor="ctr">
              <a:noAutofit/>
            </a:bodyPr>
            <a:lstStyle/>
            <a:p>
              <a:pPr algn="ctr" defTabSz="1219057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cs typeface="Arial" pitchFamily="34" charset="0"/>
                </a:rPr>
                <a:t>减少人工</a:t>
              </a:r>
              <a:endParaRPr lang="en-US" altLang="zh-CN" sz="1400" b="1" dirty="0">
                <a:cs typeface="Arial" pitchFamily="34" charset="0"/>
              </a:endParaRPr>
            </a:p>
          </p:txBody>
        </p:sp>
        <p:sp>
          <p:nvSpPr>
            <p:cNvPr id="103" name="TextBox 218"/>
            <p:cNvSpPr txBox="1"/>
            <p:nvPr/>
          </p:nvSpPr>
          <p:spPr>
            <a:xfrm>
              <a:off x="8895741" y="1700742"/>
              <a:ext cx="2403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defTabSz="914400" eaLnBrk="1" latinLnBrk="0" hangingPunct="1">
                <a:defRPr sz="1400">
                  <a:solidFill>
                    <a:srgbClr val="6DF5D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457200" defTabSz="914400" eaLnBrk="1" latinLnBrk="0" hangingPunct="1">
                <a:defRPr sz="1800">
                  <a:latin typeface="+mn-lt"/>
                  <a:ea typeface="+mn-ea"/>
                </a:defRPr>
              </a:lvl2pPr>
              <a:lvl3pPr marL="914400" defTabSz="914400" eaLnBrk="1" latinLnBrk="0" hangingPunct="1">
                <a:defRPr sz="1800">
                  <a:latin typeface="+mn-lt"/>
                  <a:ea typeface="+mn-ea"/>
                </a:defRPr>
              </a:lvl3pPr>
              <a:lvl4pPr marL="1371600" defTabSz="914400" eaLnBrk="1" latinLnBrk="0" hangingPunct="1">
                <a:defRPr sz="1800">
                  <a:latin typeface="+mn-lt"/>
                  <a:ea typeface="+mn-ea"/>
                </a:defRPr>
              </a:lvl4pPr>
              <a:lvl5pPr marL="1828800" defTabSz="914400" eaLnBrk="1" latinLnBrk="0" hangingPunct="1">
                <a:defRPr sz="1800">
                  <a:latin typeface="+mn-lt"/>
                  <a:ea typeface="+mn-ea"/>
                </a:defRPr>
              </a:lvl5pPr>
              <a:lvl6pPr marL="2286000" defTabSz="914400">
                <a:defRPr sz="1800">
                  <a:latin typeface="+mn-lt"/>
                  <a:ea typeface="+mn-ea"/>
                </a:defRPr>
              </a:lvl6pPr>
              <a:lvl7pPr marL="2743200" defTabSz="914400">
                <a:defRPr sz="1800">
                  <a:latin typeface="+mn-lt"/>
                  <a:ea typeface="+mn-ea"/>
                </a:defRPr>
              </a:lvl7pPr>
              <a:lvl8pPr marL="3200400" defTabSz="914400">
                <a:defRPr sz="1800">
                  <a:latin typeface="+mn-lt"/>
                  <a:ea typeface="+mn-ea"/>
                </a:defRPr>
              </a:lvl8pPr>
              <a:lvl9pPr marL="3657600" defTabSz="914400">
                <a:defRPr sz="1800">
                  <a:latin typeface="+mn-lt"/>
                  <a:ea typeface="+mn-ea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00" dirty="0">
                  <a:solidFill>
                    <a:schemeClr val="tx1"/>
                  </a:solidFill>
                  <a:latin typeface="+mn-lt"/>
                  <a:ea typeface="+mn-ea"/>
                </a:rPr>
                <a:t>存量水表：</a:t>
              </a:r>
              <a:r>
                <a:rPr lang="en-US" altLang="zh-CN" sz="1800" dirty="0">
                  <a:solidFill>
                    <a:schemeClr val="tx1"/>
                  </a:solidFill>
                  <a:latin typeface="+mn-lt"/>
                  <a:ea typeface="+mn-ea"/>
                </a:rPr>
                <a:t>220</a:t>
              </a:r>
              <a:r>
                <a:rPr lang="zh-CN" altLang="en-US" sz="1800" dirty="0">
                  <a:solidFill>
                    <a:schemeClr val="tx1"/>
                  </a:solidFill>
                  <a:latin typeface="+mn-lt"/>
                  <a:ea typeface="+mn-ea"/>
                </a:rPr>
                <a:t>万</a:t>
              </a:r>
              <a:endParaRPr lang="zh-CN" altLang="en-US" sz="1351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pic>
          <p:nvPicPr>
            <p:cNvPr id="104" name="图片 15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3326" y="3562223"/>
              <a:ext cx="1462214" cy="1010364"/>
            </a:xfrm>
            <a:prstGeom prst="rect">
              <a:avLst/>
            </a:prstGeom>
          </p:spPr>
        </p:pic>
        <p:pic>
          <p:nvPicPr>
            <p:cNvPr id="105" name="图片 162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3328" y="2784082"/>
              <a:ext cx="1456043" cy="897678"/>
            </a:xfrm>
            <a:prstGeom prst="rect">
              <a:avLst/>
            </a:prstGeom>
          </p:spPr>
        </p:pic>
        <p:pic>
          <p:nvPicPr>
            <p:cNvPr id="106" name="图片 16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3327" y="5293104"/>
              <a:ext cx="1456043" cy="944944"/>
            </a:xfrm>
            <a:prstGeom prst="rect">
              <a:avLst/>
            </a:prstGeom>
          </p:spPr>
        </p:pic>
        <p:sp>
          <p:nvSpPr>
            <p:cNvPr id="107" name="Chevron 81"/>
            <p:cNvSpPr/>
            <p:nvPr/>
          </p:nvSpPr>
          <p:spPr>
            <a:xfrm rot="5400000">
              <a:off x="7530643" y="3683413"/>
              <a:ext cx="501490" cy="735964"/>
            </a:xfrm>
            <a:prstGeom prst="chevron">
              <a:avLst>
                <a:gd name="adj" fmla="val 0"/>
              </a:avLst>
            </a:prstGeom>
            <a:noFill/>
            <a:ln w="25400" cap="flat" cmpd="sng" algn="ctr">
              <a:noFill/>
              <a:prstDash val="solid"/>
              <a:headEnd/>
              <a:tailEnd/>
            </a:ln>
            <a:effectLst/>
          </p:spPr>
          <p:txBody>
            <a:bodyPr vert="vert270" lIns="23994" tIns="23994" rIns="23994" bIns="23994" anchor="ctr"/>
            <a:lstStyle/>
            <a:p>
              <a:pPr algn="ctr" defTabSz="1069006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</a:pPr>
              <a:r>
                <a:rPr lang="en-US" altLang="zh-CN" sz="1400" b="1" kern="0" dirty="0" smtClean="0">
                  <a:cs typeface="Arial" pitchFamily="34" charset="0"/>
                  <a:sym typeface="Arial Narrow" panose="020B0606020202030204" pitchFamily="34" charset="0"/>
                </a:rPr>
                <a:t>IoT</a:t>
              </a:r>
              <a:r>
                <a:rPr lang="zh-CN" altLang="en-US" sz="1400" b="1" kern="0" dirty="0" smtClean="0">
                  <a:cs typeface="Arial" pitchFamily="34" charset="0"/>
                  <a:sym typeface="Arial Narrow" panose="020B0606020202030204" pitchFamily="34" charset="0"/>
                </a:rPr>
                <a:t>平台</a:t>
              </a:r>
              <a:endParaRPr lang="en-US" altLang="zh-CN" sz="1400" b="1" kern="0" dirty="0">
                <a:cs typeface="Arial" pitchFamily="34" charset="0"/>
                <a:sym typeface="Arial Narrow" panose="020B0606020202030204" pitchFamily="34" charset="0"/>
              </a:endParaRPr>
            </a:p>
          </p:txBody>
        </p:sp>
        <p:sp>
          <p:nvSpPr>
            <p:cNvPr id="108" name="Pentagon 78"/>
            <p:cNvSpPr/>
            <p:nvPr/>
          </p:nvSpPr>
          <p:spPr>
            <a:xfrm rot="5400000">
              <a:off x="7254739" y="2798767"/>
              <a:ext cx="324867" cy="711231"/>
            </a:xfrm>
            <a:prstGeom prst="homePlate">
              <a:avLst>
                <a:gd name="adj" fmla="val 0"/>
              </a:avLst>
            </a:prstGeom>
            <a:noFill/>
            <a:ln w="25400" cap="flat" cmpd="sng" algn="ctr">
              <a:noFill/>
              <a:prstDash val="solid"/>
              <a:headEnd/>
              <a:tailEnd/>
            </a:ln>
            <a:effectLst/>
          </p:spPr>
          <p:txBody>
            <a:bodyPr vert="vert270" lIns="23994" tIns="23994" rIns="23994" bIns="23994" anchor="ctr"/>
            <a:lstStyle/>
            <a:p>
              <a:pPr algn="ctr" defTabSz="1069006" eaLnBrk="0" hangingPunct="0">
                <a:lnSpc>
                  <a:spcPct val="95000"/>
                </a:lnSpc>
                <a:spcBef>
                  <a:spcPct val="50000"/>
                </a:spcBef>
                <a:spcAft>
                  <a:spcPts val="1067"/>
                </a:spcAft>
                <a:buClr>
                  <a:srgbClr val="969696"/>
                </a:buClr>
                <a:defRPr/>
              </a:pPr>
              <a:r>
                <a:rPr lang="zh-CN" altLang="en-US" sz="1400" b="1" kern="0" noProof="1" smtClean="0">
                  <a:cs typeface="Arial" pitchFamily="34" charset="0"/>
                  <a:sym typeface="Arial Narrow" panose="020B0606020202030204" pitchFamily="34" charset="0"/>
                </a:rPr>
                <a:t>应用</a:t>
              </a:r>
              <a:endParaRPr lang="en-US" altLang="zh-CN" sz="1000" b="1" kern="0" noProof="1">
                <a:cs typeface="Arial" pitchFamily="34" charset="0"/>
                <a:sym typeface="Arial Narrow" panose="020B0606020202030204" pitchFamily="34" charset="0"/>
              </a:endParaRPr>
            </a:p>
          </p:txBody>
        </p:sp>
        <p:sp>
          <p:nvSpPr>
            <p:cNvPr id="109" name="TextBox 53"/>
            <p:cNvSpPr txBox="1"/>
            <p:nvPr/>
          </p:nvSpPr>
          <p:spPr>
            <a:xfrm>
              <a:off x="6766173" y="3888942"/>
              <a:ext cx="647233" cy="324904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headEnd/>
              <a:tailEnd/>
            </a:ln>
            <a:effectLst/>
          </p:spPr>
          <p:txBody>
            <a:bodyPr vert="horz" lIns="23994" tIns="23994" rIns="23994" bIns="23994" anchor="ctr"/>
            <a:lstStyle>
              <a:defPPr>
                <a:defRPr lang="zh-CN"/>
              </a:defPPr>
              <a:lvl1pPr algn="ctr" defTabSz="1068605" eaLnBrk="0" hangingPunct="0">
                <a:lnSpc>
                  <a:spcPct val="95000"/>
                </a:lnSpc>
                <a:spcBef>
                  <a:spcPct val="50000"/>
                </a:spcBef>
                <a:spcAft>
                  <a:spcPts val="1067"/>
                </a:spcAft>
                <a:buClr>
                  <a:srgbClr val="969696"/>
                </a:buClr>
                <a:defRPr sz="10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defRPr>
              </a:lvl1pPr>
            </a:lstStyle>
            <a:p>
              <a:pPr defTabSz="1069006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  <a:sym typeface="Arial Narrow" panose="020B0606020202030204" pitchFamily="34" charset="0"/>
                </a:rPr>
                <a:t>云服务</a:t>
              </a:r>
              <a:endParaRPr lang="en-US" altLang="zh-CN" sz="14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  <a:sym typeface="Arial Narrow" panose="020B0606020202030204" pitchFamily="34" charset="0"/>
              </a:endParaRPr>
            </a:p>
          </p:txBody>
        </p:sp>
        <p:sp>
          <p:nvSpPr>
            <p:cNvPr id="110" name="左大括号 154"/>
            <p:cNvSpPr/>
            <p:nvPr/>
          </p:nvSpPr>
          <p:spPr bwMode="auto">
            <a:xfrm rot="10800000">
              <a:off x="10291229" y="3331982"/>
              <a:ext cx="71830" cy="1827846"/>
            </a:xfrm>
            <a:prstGeom prst="leftBrace">
              <a:avLst>
                <a:gd name="adj1" fmla="val 64557"/>
                <a:gd name="adj2" fmla="val 50000"/>
              </a:avLst>
            </a:prstGeom>
            <a:noFill/>
            <a:ln>
              <a:solidFill>
                <a:srgbClr val="0070C0">
                  <a:alpha val="55000"/>
                </a:srgbClr>
              </a:solidFill>
              <a:tailEnd type="none" w="sm" len="sm"/>
            </a:ln>
            <a:effectLst>
              <a:glow rad="25400">
                <a:srgbClr val="00FFFF">
                  <a:alpha val="6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383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400" b="1">
                <a:cs typeface="Arial" pitchFamily="34" charset="0"/>
              </a:endParaRPr>
            </a:p>
          </p:txBody>
        </p:sp>
        <p:sp>
          <p:nvSpPr>
            <p:cNvPr id="111" name="左大括号 155"/>
            <p:cNvSpPr/>
            <p:nvPr/>
          </p:nvSpPr>
          <p:spPr bwMode="auto">
            <a:xfrm rot="10800000">
              <a:off x="9717662" y="4431402"/>
              <a:ext cx="71830" cy="749885"/>
            </a:xfrm>
            <a:prstGeom prst="leftBrace">
              <a:avLst>
                <a:gd name="adj1" fmla="val 64557"/>
                <a:gd name="adj2" fmla="val 50000"/>
              </a:avLst>
            </a:prstGeom>
            <a:noFill/>
            <a:ln>
              <a:solidFill>
                <a:srgbClr val="0070C0">
                  <a:alpha val="55000"/>
                </a:srgbClr>
              </a:solidFill>
              <a:tailEnd type="none" w="sm" len="sm"/>
            </a:ln>
            <a:effectLst>
              <a:glow rad="25400">
                <a:srgbClr val="00FFFF">
                  <a:alpha val="6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383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400" b="1">
                <a:cs typeface="Arial" pitchFamily="34" charset="0"/>
              </a:endParaRPr>
            </a:p>
          </p:txBody>
        </p:sp>
        <p:pic>
          <p:nvPicPr>
            <p:cNvPr id="112" name="图片 17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3326" y="4456873"/>
              <a:ext cx="1462214" cy="963096"/>
            </a:xfrm>
            <a:prstGeom prst="rect">
              <a:avLst/>
            </a:prstGeom>
          </p:spPr>
        </p:pic>
        <p:sp>
          <p:nvSpPr>
            <p:cNvPr id="113" name="Chevron 81"/>
            <p:cNvSpPr/>
            <p:nvPr/>
          </p:nvSpPr>
          <p:spPr>
            <a:xfrm rot="5400000">
              <a:off x="7177363" y="4510443"/>
              <a:ext cx="501490" cy="1080040"/>
            </a:xfrm>
            <a:prstGeom prst="chevron">
              <a:avLst>
                <a:gd name="adj" fmla="val 0"/>
              </a:avLst>
            </a:prstGeom>
            <a:noFill/>
            <a:ln w="25400" cap="flat" cmpd="sng" algn="ctr">
              <a:noFill/>
              <a:prstDash val="solid"/>
              <a:headEnd/>
              <a:tailEnd/>
            </a:ln>
            <a:effectLst/>
          </p:spPr>
          <p:txBody>
            <a:bodyPr vert="vert270" lIns="23994" tIns="23994" rIns="23994" bIns="23994" anchor="ctr"/>
            <a:lstStyle/>
            <a:p>
              <a:pPr algn="ctr" defTabSz="1069006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</a:pPr>
              <a:r>
                <a:rPr lang="zh-CN" altLang="en-US" sz="1400" b="1" kern="0" dirty="0" smtClean="0">
                  <a:cs typeface="Arial" pitchFamily="34" charset="0"/>
                  <a:sym typeface="Arial Narrow" panose="020B0606020202030204" pitchFamily="34" charset="0"/>
                </a:rPr>
                <a:t>连接</a:t>
              </a:r>
              <a:endParaRPr lang="en-US" altLang="zh-CN" sz="1400" b="1" kern="0" dirty="0">
                <a:cs typeface="Arial" pitchFamily="34" charset="0"/>
                <a:sym typeface="Arial Narrow" panose="020B0606020202030204" pitchFamily="34" charset="0"/>
              </a:endParaRPr>
            </a:p>
          </p:txBody>
        </p:sp>
        <p:sp>
          <p:nvSpPr>
            <p:cNvPr id="114" name="TextBox 232"/>
            <p:cNvSpPr txBox="1"/>
            <p:nvPr/>
          </p:nvSpPr>
          <p:spPr>
            <a:xfrm>
              <a:off x="8267550" y="3239825"/>
              <a:ext cx="2007558" cy="803670"/>
            </a:xfrm>
            <a:prstGeom prst="rect">
              <a:avLst/>
            </a:prstGeom>
            <a:noFill/>
          </p:spPr>
          <p:txBody>
            <a:bodyPr wrap="square" lIns="48000" rIns="0" rtlCol="0" anchor="ctr">
              <a:noAutofit/>
            </a:bodyPr>
            <a:lstStyle/>
            <a:p>
              <a:pPr marL="114300" indent="-114300" defTabSz="4874279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r>
                <a:rPr lang="zh-CN" altLang="en-US" sz="1200" dirty="0">
                  <a:sym typeface="Arial Narrow" panose="020B0606020202030204" pitchFamily="34" charset="0"/>
                </a:rPr>
                <a:t>多厂家适配，统一接</a:t>
              </a:r>
              <a:r>
                <a:rPr lang="zh-CN" altLang="en-US" sz="1200" dirty="0" smtClean="0">
                  <a:sym typeface="Arial Narrow" panose="020B0606020202030204" pitchFamily="34" charset="0"/>
                </a:rPr>
                <a:t>口</a:t>
              </a:r>
              <a:endParaRPr lang="en-US" altLang="zh-CN" sz="1200" dirty="0" smtClean="0">
                <a:sym typeface="Arial Narrow" panose="020B0606020202030204" pitchFamily="34" charset="0"/>
              </a:endParaRPr>
            </a:p>
            <a:p>
              <a:pPr marL="114300" indent="-114300" defTabSz="4874279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r>
                <a:rPr lang="zh-CN" altLang="en-US" sz="1200" dirty="0" smtClean="0">
                  <a:sym typeface="Arial Narrow" panose="020B0606020202030204" pitchFamily="34" charset="0"/>
                </a:rPr>
                <a:t>设</a:t>
              </a:r>
              <a:r>
                <a:rPr lang="zh-CN" altLang="en-US" sz="1200" dirty="0">
                  <a:sym typeface="Arial Narrow" panose="020B0606020202030204" pitchFamily="34" charset="0"/>
                </a:rPr>
                <a:t>备管理：状态、电池、告</a:t>
              </a:r>
              <a:r>
                <a:rPr lang="zh-CN" altLang="en-US" sz="1200" dirty="0" smtClean="0">
                  <a:sym typeface="Arial Narrow" panose="020B0606020202030204" pitchFamily="34" charset="0"/>
                </a:rPr>
                <a:t>警</a:t>
              </a:r>
              <a:endParaRPr lang="en-US" altLang="zh-CN" sz="1200" dirty="0" smtClean="0">
                <a:sym typeface="Arial Narrow" panose="020B0606020202030204" pitchFamily="34" charset="0"/>
              </a:endParaRPr>
            </a:p>
            <a:p>
              <a:pPr marL="114300" indent="-114300" defTabSz="4874279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r>
                <a:rPr lang="zh-CN" altLang="en-US" sz="1200" dirty="0" smtClean="0">
                  <a:sym typeface="Arial Narrow" panose="020B0606020202030204" pitchFamily="34" charset="0"/>
                </a:rPr>
                <a:t>终</a:t>
              </a:r>
              <a:r>
                <a:rPr lang="zh-CN" altLang="en-US" sz="1200" dirty="0">
                  <a:sym typeface="Arial Narrow" panose="020B0606020202030204" pitchFamily="34" charset="0"/>
                </a:rPr>
                <a:t>端维护，故障定</a:t>
              </a:r>
              <a:r>
                <a:rPr lang="zh-CN" altLang="en-US" sz="1200" dirty="0" smtClean="0">
                  <a:sym typeface="Arial Narrow" panose="020B0606020202030204" pitchFamily="34" charset="0"/>
                </a:rPr>
                <a:t>界</a:t>
              </a:r>
              <a:endParaRPr lang="en-US" altLang="zh-CN" sz="1200" dirty="0" smtClean="0">
                <a:sym typeface="Arial Narrow" panose="020B0606020202030204" pitchFamily="34" charset="0"/>
              </a:endParaRPr>
            </a:p>
            <a:p>
              <a:pPr marL="114300" indent="-114300" defTabSz="4874279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r>
                <a:rPr lang="zh-CN" altLang="en-US" sz="1200" dirty="0" smtClean="0">
                  <a:sym typeface="Arial Narrow" panose="020B0606020202030204" pitchFamily="34" charset="0"/>
                </a:rPr>
                <a:t>大</a:t>
              </a:r>
              <a:r>
                <a:rPr lang="zh-CN" altLang="en-US" sz="1200" dirty="0">
                  <a:sym typeface="Arial Narrow" panose="020B0606020202030204" pitchFamily="34" charset="0"/>
                </a:rPr>
                <a:t>数据分析：漏水监</a:t>
              </a:r>
              <a:r>
                <a:rPr lang="zh-CN" altLang="en-US" sz="1200" dirty="0" smtClean="0">
                  <a:sym typeface="Arial Narrow" panose="020B0606020202030204" pitchFamily="34" charset="0"/>
                </a:rPr>
                <a:t>测</a:t>
              </a:r>
              <a:endParaRPr lang="en-US" altLang="zh-CN" sz="1200" dirty="0" smtClean="0">
                <a:sym typeface="Arial Narrow" panose="020B0606020202030204" pitchFamily="34" charset="0"/>
              </a:endParaRPr>
            </a:p>
            <a:p>
              <a:pPr marL="114300" indent="-114300" defTabSz="4874279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r>
                <a:rPr lang="zh-CN" altLang="en-US" sz="1200" dirty="0" smtClean="0">
                  <a:sym typeface="Arial Narrow" panose="020B0606020202030204" pitchFamily="34" charset="0"/>
                </a:rPr>
                <a:t>数</a:t>
              </a:r>
              <a:r>
                <a:rPr lang="zh-CN" altLang="en-US" sz="1200" dirty="0">
                  <a:sym typeface="Arial Narrow" panose="020B0606020202030204" pitchFamily="34" charset="0"/>
                </a:rPr>
                <a:t>据云存储、安全、云服务</a:t>
              </a:r>
              <a:endParaRPr lang="en-US" altLang="zh-CN" sz="1200" dirty="0">
                <a:cs typeface="Arial" pitchFamily="34" charset="0"/>
                <a:sym typeface="Arial Narrow" panose="020B0606020202030204" pitchFamily="34" charset="0"/>
              </a:endParaRPr>
            </a:p>
          </p:txBody>
        </p:sp>
        <p:sp>
          <p:nvSpPr>
            <p:cNvPr id="115" name="TextBox 233"/>
            <p:cNvSpPr txBox="1"/>
            <p:nvPr/>
          </p:nvSpPr>
          <p:spPr>
            <a:xfrm>
              <a:off x="8263850" y="4575538"/>
              <a:ext cx="1479803" cy="702955"/>
            </a:xfrm>
            <a:prstGeom prst="rect">
              <a:avLst/>
            </a:prstGeom>
            <a:noFill/>
          </p:spPr>
          <p:txBody>
            <a:bodyPr wrap="square" lIns="48000" rIns="0" rtlCol="0" anchor="ctr">
              <a:noAutofit/>
            </a:bodyPr>
            <a:lstStyle/>
            <a:p>
              <a:pPr marL="112733" indent="-112733" defTabSz="1219057" fontAlgn="base">
                <a:lnSpc>
                  <a:spcPct val="120000"/>
                </a:lnSpc>
                <a:buFont typeface="Arial" pitchFamily="34" charset="0"/>
                <a:buChar char="•"/>
                <a:defRPr/>
              </a:pPr>
              <a:r>
                <a:rPr lang="zh-CN" altLang="en-US" sz="1200" dirty="0"/>
                <a:t>海量水表</a:t>
              </a:r>
              <a:r>
                <a:rPr lang="zh-CN" altLang="en-US" sz="1200" dirty="0" smtClean="0"/>
                <a:t>连接</a:t>
              </a:r>
              <a:endParaRPr lang="en-US" altLang="zh-CN" sz="1200" dirty="0" smtClean="0"/>
            </a:p>
            <a:p>
              <a:pPr marL="112733" indent="-112733" defTabSz="1219057" fontAlgn="base">
                <a:lnSpc>
                  <a:spcPct val="120000"/>
                </a:lnSpc>
                <a:buFont typeface="Arial" pitchFamily="34" charset="0"/>
                <a:buChar char="•"/>
                <a:defRPr/>
              </a:pPr>
              <a:r>
                <a:rPr lang="zh-CN" altLang="en-US" sz="1200" dirty="0"/>
                <a:t>提升抄表</a:t>
              </a:r>
              <a:r>
                <a:rPr lang="zh-CN" altLang="en-US" sz="1200" dirty="0" smtClean="0"/>
                <a:t>成功率</a:t>
              </a:r>
              <a:endParaRPr lang="en-US" altLang="zh-CN" sz="1200" dirty="0" smtClean="0"/>
            </a:p>
            <a:p>
              <a:pPr marL="112733" indent="-112733" defTabSz="1219057" fontAlgn="base">
                <a:lnSpc>
                  <a:spcPct val="120000"/>
                </a:lnSpc>
                <a:buFont typeface="Arial" pitchFamily="34" charset="0"/>
                <a:buChar char="•"/>
                <a:defRPr/>
              </a:pPr>
              <a:r>
                <a:rPr lang="zh-CN" altLang="en-US" sz="1200" dirty="0" smtClean="0"/>
                <a:t>延长</a:t>
              </a:r>
              <a:r>
                <a:rPr lang="zh-CN" altLang="en-US" sz="1200" dirty="0"/>
                <a:t>电池</a:t>
              </a:r>
              <a:r>
                <a:rPr lang="zh-CN" altLang="en-US" sz="1200" dirty="0" smtClean="0"/>
                <a:t>使用寿命</a:t>
              </a:r>
              <a:r>
                <a:rPr lang="zh-CN" altLang="en-US" sz="1200" dirty="0"/>
                <a:t/>
              </a:r>
              <a:br>
                <a:rPr lang="zh-CN" altLang="en-US" sz="1200" dirty="0"/>
              </a:br>
              <a:endParaRPr lang="en-US" altLang="zh-CN" sz="1200" dirty="0">
                <a:cs typeface="Arial" pitchFamily="34" charset="0"/>
                <a:sym typeface="Arial Narrow" panose="020B0606020202030204" pitchFamily="34" charset="0"/>
              </a:endParaRPr>
            </a:p>
          </p:txBody>
        </p:sp>
        <p:sp>
          <p:nvSpPr>
            <p:cNvPr id="116" name="Chevron 81"/>
            <p:cNvSpPr/>
            <p:nvPr/>
          </p:nvSpPr>
          <p:spPr>
            <a:xfrm rot="5400000">
              <a:off x="7174727" y="5377175"/>
              <a:ext cx="501490" cy="930752"/>
            </a:xfrm>
            <a:prstGeom prst="chevron">
              <a:avLst>
                <a:gd name="adj" fmla="val 0"/>
              </a:avLst>
            </a:prstGeom>
            <a:noFill/>
            <a:ln w="25400" cap="flat" cmpd="sng" algn="ctr">
              <a:noFill/>
              <a:prstDash val="solid"/>
              <a:headEnd/>
              <a:tailEnd/>
            </a:ln>
            <a:effectLst/>
          </p:spPr>
          <p:txBody>
            <a:bodyPr vert="vert270" lIns="23994" tIns="23994" rIns="23994" bIns="23994" anchor="ctr"/>
            <a:lstStyle/>
            <a:p>
              <a:pPr algn="ctr" defTabSz="1069006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</a:pPr>
              <a:r>
                <a:rPr lang="zh-CN" altLang="en-US" sz="1400" b="1" kern="0" dirty="0" smtClean="0">
                  <a:cs typeface="Arial" pitchFamily="34" charset="0"/>
                  <a:sym typeface="Arial Narrow" panose="020B0606020202030204" pitchFamily="34" charset="0"/>
                </a:rPr>
                <a:t>水表</a:t>
              </a:r>
              <a:endParaRPr lang="en-US" altLang="zh-CN" sz="1400" b="1" kern="0" dirty="0">
                <a:cs typeface="Arial" pitchFamily="34" charset="0"/>
                <a:sym typeface="Arial Narrow" panose="020B0606020202030204" pitchFamily="34" charset="0"/>
              </a:endParaRPr>
            </a:p>
          </p:txBody>
        </p:sp>
        <p:sp>
          <p:nvSpPr>
            <p:cNvPr id="117" name="矩形 184"/>
            <p:cNvSpPr/>
            <p:nvPr/>
          </p:nvSpPr>
          <p:spPr bwMode="auto">
            <a:xfrm>
              <a:off x="10323471" y="3519411"/>
              <a:ext cx="1080120" cy="1593684"/>
            </a:xfrm>
            <a:prstGeom prst="rect">
              <a:avLst/>
            </a:prstGeom>
            <a:noFill/>
            <a:ln w="3175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4874279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</a:pPr>
              <a:r>
                <a:rPr lang="zh-CN" altLang="en-US" sz="1200" dirty="0">
                  <a:sym typeface="Arial Narrow" panose="020B0606020202030204" pitchFamily="34" charset="0"/>
                </a:rPr>
                <a:t>服务打包：</a:t>
              </a:r>
              <a:endParaRPr lang="en-US" altLang="zh-CN" sz="1200" dirty="0">
                <a:sym typeface="Arial Narrow" panose="020B0606020202030204" pitchFamily="34" charset="0"/>
              </a:endParaRPr>
            </a:p>
            <a:p>
              <a:pPr defTabSz="4874279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</a:pPr>
              <a:endParaRPr lang="en-US" altLang="zh-CN" sz="1200" dirty="0">
                <a:sym typeface="Arial Narrow" panose="020B0606020202030204" pitchFamily="34" charset="0"/>
              </a:endParaRPr>
            </a:p>
            <a:p>
              <a:pPr marL="114300" indent="-114300" defTabSz="4874279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/>
              </a:pPr>
              <a:r>
                <a:rPr lang="zh-CN" altLang="en-US" sz="1200" dirty="0">
                  <a:sym typeface="Arial Narrow" panose="020B0606020202030204" pitchFamily="34" charset="0"/>
                </a:rPr>
                <a:t>网络保</a:t>
              </a:r>
              <a:r>
                <a:rPr lang="zh-CN" altLang="en-US" sz="1200" dirty="0" smtClean="0">
                  <a:sym typeface="Arial Narrow" panose="020B0606020202030204" pitchFamily="34" charset="0"/>
                </a:rPr>
                <a:t>障</a:t>
              </a:r>
              <a:endParaRPr lang="en-US" altLang="zh-CN" sz="1200" dirty="0" smtClean="0">
                <a:sym typeface="Arial Narrow" panose="020B0606020202030204" pitchFamily="34" charset="0"/>
              </a:endParaRPr>
            </a:p>
            <a:p>
              <a:pPr marL="114300" indent="-114300" defTabSz="4874279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/>
              </a:pPr>
              <a:r>
                <a:rPr lang="zh-CN" altLang="en-US" sz="1200" dirty="0" smtClean="0">
                  <a:sym typeface="Arial Narrow" panose="020B0606020202030204" pitchFamily="34" charset="0"/>
                </a:rPr>
                <a:t>云</a:t>
              </a:r>
              <a:r>
                <a:rPr lang="zh-CN" altLang="en-US" sz="1200" dirty="0">
                  <a:sym typeface="Arial Narrow" panose="020B0606020202030204" pitchFamily="34" charset="0"/>
                </a:rPr>
                <a:t>服</a:t>
              </a:r>
              <a:r>
                <a:rPr lang="zh-CN" altLang="en-US" sz="1200" dirty="0" smtClean="0">
                  <a:sym typeface="Arial Narrow" panose="020B0606020202030204" pitchFamily="34" charset="0"/>
                </a:rPr>
                <a:t>务</a:t>
              </a:r>
              <a:endParaRPr lang="en-US" altLang="zh-CN" sz="1200" dirty="0" smtClean="0">
                <a:sym typeface="Arial Narrow" panose="020B0606020202030204" pitchFamily="34" charset="0"/>
              </a:endParaRPr>
            </a:p>
            <a:p>
              <a:pPr marL="114300" indent="-114300" defTabSz="4874279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/>
              </a:pPr>
              <a:r>
                <a:rPr lang="zh-CN" altLang="en-US" sz="1200" dirty="0" smtClean="0">
                  <a:sym typeface="Arial Narrow" panose="020B0606020202030204" pitchFamily="34" charset="0"/>
                </a:rPr>
                <a:t>设</a:t>
              </a:r>
              <a:r>
                <a:rPr lang="zh-CN" altLang="en-US" sz="1200" dirty="0">
                  <a:sym typeface="Arial Narrow" panose="020B0606020202030204" pitchFamily="34" charset="0"/>
                </a:rPr>
                <a:t>备管</a:t>
              </a:r>
              <a:r>
                <a:rPr lang="zh-CN" altLang="en-US" sz="1200" dirty="0" smtClean="0">
                  <a:sym typeface="Arial Narrow" panose="020B0606020202030204" pitchFamily="34" charset="0"/>
                </a:rPr>
                <a:t>理</a:t>
              </a:r>
              <a:endParaRPr lang="en-US" altLang="zh-CN" sz="1200" dirty="0" smtClean="0">
                <a:sym typeface="Arial Narrow" panose="020B0606020202030204" pitchFamily="34" charset="0"/>
              </a:endParaRPr>
            </a:p>
            <a:p>
              <a:pPr marL="114300" indent="-114300" defTabSz="4874279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/>
              </a:pPr>
              <a:r>
                <a:rPr lang="zh-CN" altLang="en-US" sz="1200" dirty="0" smtClean="0">
                  <a:sym typeface="Arial Narrow" panose="020B0606020202030204" pitchFamily="34" charset="0"/>
                </a:rPr>
                <a:t>故</a:t>
              </a:r>
              <a:r>
                <a:rPr lang="zh-CN" altLang="en-US" sz="1200" dirty="0">
                  <a:sym typeface="Arial Narrow" panose="020B0606020202030204" pitchFamily="34" charset="0"/>
                </a:rPr>
                <a:t>障定</a:t>
              </a:r>
              <a:r>
                <a:rPr lang="zh-CN" altLang="en-US" sz="1200" dirty="0" smtClean="0">
                  <a:sym typeface="Arial Narrow" panose="020B0606020202030204" pitchFamily="34" charset="0"/>
                </a:rPr>
                <a:t>界</a:t>
              </a:r>
              <a:endParaRPr lang="en-US" altLang="zh-CN" sz="1200" dirty="0" smtClean="0">
                <a:sym typeface="Arial Narrow" panose="020B0606020202030204" pitchFamily="34" charset="0"/>
              </a:endParaRPr>
            </a:p>
            <a:p>
              <a:pPr marL="114300" indent="-114300" defTabSz="4874279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/>
              </a:pPr>
              <a:r>
                <a:rPr lang="zh-CN" altLang="en-US" sz="1200" dirty="0" smtClean="0">
                  <a:sym typeface="Arial Narrow" panose="020B0606020202030204" pitchFamily="34" charset="0"/>
                </a:rPr>
                <a:t>漏</a:t>
              </a:r>
              <a:r>
                <a:rPr lang="zh-CN" altLang="en-US" sz="1200" dirty="0">
                  <a:sym typeface="Arial Narrow" panose="020B0606020202030204" pitchFamily="34" charset="0"/>
                </a:rPr>
                <a:t>水监测</a:t>
              </a:r>
              <a:endParaRPr lang="en-US" altLang="zh-CN" sz="1200" dirty="0">
                <a:sym typeface="Arial Narrow" panose="020B0606020202030204" pitchFamily="34" charset="0"/>
              </a:endParaRPr>
            </a:p>
            <a:p>
              <a:pPr marL="112733" indent="-112733" defTabSz="1219057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white"/>
                </a:buClr>
                <a:buSzPct val="80000"/>
                <a:buFont typeface="Arial" pitchFamily="34" charset="0"/>
                <a:buChar char="•"/>
                <a:defRPr/>
              </a:pPr>
              <a:endParaRPr lang="en-US" altLang="zh-CN" sz="800" dirty="0">
                <a:cs typeface="Arial" pitchFamily="34" charset="0"/>
                <a:sym typeface="Arial Narrow" panose="020B0606020202030204" pitchFamily="34" charset="0"/>
              </a:endParaRPr>
            </a:p>
          </p:txBody>
        </p:sp>
        <p:sp>
          <p:nvSpPr>
            <p:cNvPr id="118" name="矩形 185"/>
            <p:cNvSpPr/>
            <p:nvPr/>
          </p:nvSpPr>
          <p:spPr bwMode="auto">
            <a:xfrm>
              <a:off x="9717662" y="4703132"/>
              <a:ext cx="720000" cy="691201"/>
            </a:xfrm>
            <a:prstGeom prst="rect">
              <a:avLst/>
            </a:prstGeom>
            <a:noFill/>
            <a:ln w="3175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057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</a:pPr>
              <a:r>
                <a:rPr lang="zh-CN" altLang="en-US" sz="1200" dirty="0" smtClean="0">
                  <a:cs typeface="Arial" pitchFamily="34" charset="0"/>
                  <a:sym typeface="Arial Narrow" panose="020B0606020202030204" pitchFamily="34" charset="0"/>
                </a:rPr>
                <a:t>连接</a:t>
              </a:r>
              <a:endParaRPr lang="en-US" altLang="zh-CN" sz="1200" dirty="0">
                <a:cs typeface="Arial" pitchFamily="34" charset="0"/>
                <a:sym typeface="Arial Narrow" panose="020B0606020202030204" pitchFamily="34" charset="0"/>
              </a:endParaRPr>
            </a:p>
          </p:txBody>
        </p:sp>
        <p:sp>
          <p:nvSpPr>
            <p:cNvPr id="119" name="TextBox 237"/>
            <p:cNvSpPr txBox="1"/>
            <p:nvPr/>
          </p:nvSpPr>
          <p:spPr>
            <a:xfrm>
              <a:off x="6765254" y="2482510"/>
              <a:ext cx="4536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defTabSz="914400" eaLnBrk="1" latinLnBrk="0" hangingPunct="1">
                <a:defRPr sz="1400" b="1">
                  <a:gradFill>
                    <a:gsLst>
                      <a:gs pos="35000">
                        <a:srgbClr val="6DF5DB"/>
                      </a:gs>
                      <a:gs pos="100000">
                        <a:srgbClr val="6FC3F7"/>
                      </a:gs>
                    </a:gsLst>
                    <a:lin ang="54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457200" defTabSz="914400" eaLnBrk="1" latinLnBrk="0" hangingPunct="1">
                <a:defRPr sz="1800">
                  <a:latin typeface="+mn-lt"/>
                  <a:ea typeface="+mn-ea"/>
                </a:defRPr>
              </a:lvl2pPr>
              <a:lvl3pPr marL="914400" defTabSz="914400" eaLnBrk="1" latinLnBrk="0" hangingPunct="1">
                <a:defRPr sz="1800">
                  <a:latin typeface="+mn-lt"/>
                  <a:ea typeface="+mn-ea"/>
                </a:defRPr>
              </a:lvl3pPr>
              <a:lvl4pPr marL="1371600" defTabSz="914400" eaLnBrk="1" latinLnBrk="0" hangingPunct="1">
                <a:defRPr sz="1800">
                  <a:latin typeface="+mn-lt"/>
                  <a:ea typeface="+mn-ea"/>
                </a:defRPr>
              </a:lvl4pPr>
              <a:lvl5pPr marL="1828800" defTabSz="914400" eaLnBrk="1" latinLnBrk="0" hangingPunct="1">
                <a:defRPr sz="1800">
                  <a:latin typeface="+mn-lt"/>
                  <a:ea typeface="+mn-ea"/>
                </a:defRPr>
              </a:lvl5pPr>
              <a:lvl6pPr marL="2286000" defTabSz="914400">
                <a:defRPr sz="1800">
                  <a:latin typeface="+mn-lt"/>
                  <a:ea typeface="+mn-ea"/>
                </a:defRPr>
              </a:lvl6pPr>
              <a:lvl7pPr marL="2743200" defTabSz="914400">
                <a:defRPr sz="1800">
                  <a:latin typeface="+mn-lt"/>
                  <a:ea typeface="+mn-ea"/>
                </a:defRPr>
              </a:lvl7pPr>
              <a:lvl8pPr marL="3200400" defTabSz="914400">
                <a:defRPr sz="1800">
                  <a:latin typeface="+mn-lt"/>
                  <a:ea typeface="+mn-ea"/>
                </a:defRPr>
              </a:lvl8pPr>
              <a:lvl9pPr marL="3657600" defTabSz="914400">
                <a:defRPr sz="1800">
                  <a:latin typeface="+mn-lt"/>
                  <a:ea typeface="+mn-ea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>
                  <a:solidFill>
                    <a:schemeClr val="tx1"/>
                  </a:solidFill>
                  <a:latin typeface="+mn-lt"/>
                  <a:ea typeface="+mn-ea"/>
                  <a:sym typeface="Arial Narrow" panose="020B0606020202030204" pitchFamily="34" charset="0"/>
                </a:rPr>
                <a:t>运营商的商业模式：打包云服务</a:t>
              </a:r>
              <a:endParaRPr lang="en-US" altLang="zh-CN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  <a:sym typeface="Arial Narrow" panose="020B0606020202030204" pitchFamily="34" charset="0"/>
              </a:endParaRPr>
            </a:p>
          </p:txBody>
        </p:sp>
        <p:pic>
          <p:nvPicPr>
            <p:cNvPr id="120" name="Picture 3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8391684" y="1741408"/>
              <a:ext cx="340750" cy="28800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</p:pic>
        <p:sp>
          <p:nvSpPr>
            <p:cNvPr id="121" name="矩形 100"/>
            <p:cNvSpPr/>
            <p:nvPr/>
          </p:nvSpPr>
          <p:spPr>
            <a:xfrm>
              <a:off x="5016658" y="4931710"/>
              <a:ext cx="1432875" cy="80419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118551" indent="-118551" defTabSz="914560" fontAlgn="base">
                <a:lnSpc>
                  <a:spcPct val="120000"/>
                </a:lnSpc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zh-CN" altLang="en-US" sz="1200" dirty="0"/>
                <a:t>电信云更安全</a:t>
              </a:r>
            </a:p>
            <a:p>
              <a:pPr marL="118551" indent="-118551" defTabSz="914560" fontAlgn="base">
                <a:lnSpc>
                  <a:spcPct val="120000"/>
                </a:lnSpc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zh-CN" altLang="en-US" sz="1200" dirty="0"/>
                <a:t>端到端自动化</a:t>
              </a:r>
            </a:p>
            <a:p>
              <a:pPr marL="118551" indent="-118551" defTabSz="914560" fontAlgn="base">
                <a:lnSpc>
                  <a:spcPct val="120000"/>
                </a:lnSpc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zh-CN" altLang="en-US" sz="1200" dirty="0"/>
                <a:t>可信赖云服</a:t>
              </a:r>
              <a:r>
                <a:rPr lang="zh-CN" altLang="en-US" sz="1200" dirty="0" smtClean="0"/>
                <a:t>务</a:t>
              </a:r>
              <a:endParaRPr lang="zh-CN" altLang="en-US" sz="1200" dirty="0"/>
            </a:p>
          </p:txBody>
        </p:sp>
        <p:sp>
          <p:nvSpPr>
            <p:cNvPr id="122" name="TextBox 241"/>
            <p:cNvSpPr txBox="1"/>
            <p:nvPr/>
          </p:nvSpPr>
          <p:spPr>
            <a:xfrm>
              <a:off x="7887050" y="1315234"/>
              <a:ext cx="2863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defTabSz="914400" eaLnBrk="1" latinLnBrk="0" hangingPunct="1">
                <a:defRPr sz="1200">
                  <a:gradFill>
                    <a:gsLst>
                      <a:gs pos="35000">
                        <a:srgbClr val="6DF5DB"/>
                      </a:gs>
                      <a:gs pos="100000">
                        <a:srgbClr val="6FC3F7"/>
                      </a:gs>
                    </a:gsLst>
                    <a:lin ang="5400000" scaled="1"/>
                  </a:gradFill>
                  <a:latin typeface="Akkurat Pro" panose="020B0504020101020102" pitchFamily="34" charset="0"/>
                  <a:ea typeface="+mn-ea"/>
                </a:defRPr>
              </a:lvl1pPr>
              <a:lvl2pPr marL="457200" defTabSz="914400" eaLnBrk="1" latinLnBrk="0" hangingPunct="1">
                <a:defRPr sz="1800">
                  <a:latin typeface="+mn-lt"/>
                  <a:ea typeface="+mn-ea"/>
                </a:defRPr>
              </a:lvl2pPr>
              <a:lvl3pPr marL="914400" defTabSz="914400" eaLnBrk="1" latinLnBrk="0" hangingPunct="1">
                <a:defRPr sz="1800">
                  <a:latin typeface="+mn-lt"/>
                  <a:ea typeface="+mn-ea"/>
                </a:defRPr>
              </a:lvl3pPr>
              <a:lvl4pPr marL="1371600" defTabSz="914400" eaLnBrk="1" latinLnBrk="0" hangingPunct="1">
                <a:defRPr sz="1800">
                  <a:latin typeface="+mn-lt"/>
                  <a:ea typeface="+mn-ea"/>
                </a:defRPr>
              </a:lvl4pPr>
              <a:lvl5pPr marL="1828800" defTabSz="914400" eaLnBrk="1" latinLnBrk="0" hangingPunct="1">
                <a:defRPr sz="1800">
                  <a:latin typeface="+mn-lt"/>
                  <a:ea typeface="+mn-ea"/>
                </a:defRPr>
              </a:lvl5pPr>
              <a:lvl6pPr marL="2286000" defTabSz="914400">
                <a:defRPr sz="1800">
                  <a:latin typeface="+mn-lt"/>
                  <a:ea typeface="+mn-ea"/>
                </a:defRPr>
              </a:lvl6pPr>
              <a:lvl7pPr marL="2743200" defTabSz="914400">
                <a:defRPr sz="1800">
                  <a:latin typeface="+mn-lt"/>
                  <a:ea typeface="+mn-ea"/>
                </a:defRPr>
              </a:lvl7pPr>
              <a:lvl8pPr marL="3200400" defTabSz="914400">
                <a:defRPr sz="1800">
                  <a:latin typeface="+mn-lt"/>
                  <a:ea typeface="+mn-ea"/>
                </a:defRPr>
              </a:lvl8pPr>
              <a:lvl9pPr marL="3657600" defTabSz="914400">
                <a:defRPr sz="1800">
                  <a:latin typeface="+mn-lt"/>
                  <a:ea typeface="+mn-ea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chemeClr val="tx1"/>
                  </a:solidFill>
                  <a:latin typeface="+mn-lt"/>
                  <a:sym typeface="Arial Narrow" panose="020B0606020202030204" pitchFamily="34" charset="0"/>
                </a:rPr>
                <a:t>深圳水表存量</a:t>
              </a:r>
              <a:endParaRPr lang="en-US" sz="1400" b="1" dirty="0">
                <a:solidFill>
                  <a:schemeClr val="tx1"/>
                </a:solidFill>
                <a:latin typeface="+mn-lt"/>
                <a:cs typeface="Arial" pitchFamily="34" charset="0"/>
                <a:sym typeface="Arial Narrow" panose="020B0606020202030204" pitchFamily="34" charset="0"/>
              </a:endParaRPr>
            </a:p>
          </p:txBody>
        </p:sp>
        <p:pic>
          <p:nvPicPr>
            <p:cNvPr id="123" name="Picture 3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1968509" y="5446884"/>
              <a:ext cx="440199" cy="43059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</p:pic>
        <p:sp>
          <p:nvSpPr>
            <p:cNvPr id="124" name="TextBox 243"/>
            <p:cNvSpPr txBox="1"/>
            <p:nvPr/>
          </p:nvSpPr>
          <p:spPr>
            <a:xfrm>
              <a:off x="1812116" y="3288699"/>
              <a:ext cx="534121" cy="300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351" dirty="0">
                  <a:cs typeface="Arial Unicode MS" pitchFamily="34" charset="-122"/>
                </a:rPr>
                <a:t>13%</a:t>
              </a:r>
              <a:endParaRPr lang="zh-CN" altLang="en-US" sz="1351" dirty="0">
                <a:cs typeface="Arial Unicode MS" pitchFamily="34" charset="-122"/>
              </a:endParaRPr>
            </a:p>
          </p:txBody>
        </p:sp>
        <p:sp>
          <p:nvSpPr>
            <p:cNvPr id="125" name="下箭头 110"/>
            <p:cNvSpPr/>
            <p:nvPr/>
          </p:nvSpPr>
          <p:spPr bwMode="auto">
            <a:xfrm>
              <a:off x="1948972" y="3578027"/>
              <a:ext cx="260409" cy="260409"/>
            </a:xfrm>
            <a:prstGeom prst="downArrow">
              <a:avLst/>
            </a:prstGeom>
            <a:solidFill>
              <a:srgbClr val="007770"/>
            </a:solidFill>
            <a:ln w="19050" cap="flat" cmpd="sng" algn="ctr">
              <a:solidFill>
                <a:srgbClr val="007770"/>
              </a:solidFill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algn="ctr" defTabSz="304960"/>
              <a:endParaRPr lang="zh-CN" altLang="en-US" sz="350" kern="0" dirty="0" err="1">
                <a:cs typeface="Arial Unicode MS" pitchFamily="34" charset="-122"/>
              </a:endParaRPr>
            </a:p>
          </p:txBody>
        </p:sp>
        <p:sp>
          <p:nvSpPr>
            <p:cNvPr id="126" name="TextBox 246"/>
            <p:cNvSpPr txBox="1"/>
            <p:nvPr/>
          </p:nvSpPr>
          <p:spPr>
            <a:xfrm>
              <a:off x="1539303" y="3826324"/>
              <a:ext cx="1079746" cy="300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51" dirty="0">
                  <a:cs typeface="Arial Unicode MS" pitchFamily="34" charset="-122"/>
                </a:rPr>
                <a:t>10%</a:t>
              </a:r>
              <a:endParaRPr lang="zh-CN" altLang="en-US" sz="1351" dirty="0">
                <a:cs typeface="Arial Unicode MS" pitchFamily="34" charset="-122"/>
              </a:endParaRPr>
            </a:p>
          </p:txBody>
        </p:sp>
        <p:sp>
          <p:nvSpPr>
            <p:cNvPr id="127" name="TextBox 249"/>
            <p:cNvSpPr txBox="1"/>
            <p:nvPr/>
          </p:nvSpPr>
          <p:spPr>
            <a:xfrm>
              <a:off x="2492021" y="3451545"/>
              <a:ext cx="143998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CN" sz="1400" dirty="0">
                  <a:cs typeface="Arial Unicode MS" pitchFamily="34" charset="-122"/>
                </a:rPr>
                <a:t>1400 </a:t>
              </a:r>
              <a:r>
                <a:rPr lang="zh-CN" altLang="en-US" sz="1400" dirty="0">
                  <a:cs typeface="Arial Unicode MS" pitchFamily="34" charset="-122"/>
                </a:rPr>
                <a:t>万吨 </a:t>
              </a:r>
              <a:r>
                <a:rPr lang="en-US" altLang="zh-CN" sz="1400" dirty="0">
                  <a:cs typeface="Arial Unicode MS" pitchFamily="34" charset="-122"/>
                </a:rPr>
                <a:t>/ </a:t>
              </a:r>
              <a:r>
                <a:rPr lang="zh-CN" altLang="en-US" sz="1400" dirty="0">
                  <a:cs typeface="Arial Unicode MS" pitchFamily="34" charset="-122"/>
                </a:rPr>
                <a:t>年</a:t>
              </a:r>
              <a:endParaRPr lang="en-US" altLang="zh-CN" sz="1400" dirty="0">
                <a:cs typeface="Arial Unicode MS" pitchFamily="34" charset="-122"/>
              </a:endParaRPr>
            </a:p>
            <a:p>
              <a:pPr>
                <a:spcBef>
                  <a:spcPts val="1200"/>
                </a:spcBef>
              </a:pPr>
              <a:r>
                <a:rPr lang="zh-CN" altLang="en-US" sz="1400" dirty="0">
                  <a:cs typeface="Arial Unicode MS" pitchFamily="34" charset="-122"/>
                </a:rPr>
                <a:t>￥</a:t>
              </a:r>
              <a:r>
                <a:rPr lang="en-US" altLang="zh-CN" sz="1400" dirty="0">
                  <a:cs typeface="Arial Unicode MS" pitchFamily="34" charset="-122"/>
                </a:rPr>
                <a:t> 3200 </a:t>
              </a:r>
              <a:r>
                <a:rPr lang="zh-CN" altLang="en-US" sz="1400" dirty="0">
                  <a:cs typeface="Arial Unicode MS" pitchFamily="34" charset="-122"/>
                </a:rPr>
                <a:t>万 </a:t>
              </a:r>
              <a:r>
                <a:rPr lang="en-US" altLang="zh-CN" sz="1400" dirty="0">
                  <a:cs typeface="Arial Unicode MS" pitchFamily="34" charset="-122"/>
                </a:rPr>
                <a:t>/ </a:t>
              </a:r>
              <a:r>
                <a:rPr lang="zh-CN" altLang="en-US" sz="1400" dirty="0">
                  <a:cs typeface="Arial Unicode MS" pitchFamily="34" charset="-122"/>
                </a:rPr>
                <a:t>年</a:t>
              </a:r>
              <a:endParaRPr lang="zh-CN" altLang="en-US" sz="1351" dirty="0">
                <a:cs typeface="Arial Unicode MS" pitchFamily="34" charset="-122"/>
              </a:endParaRPr>
            </a:p>
          </p:txBody>
        </p:sp>
        <p:sp>
          <p:nvSpPr>
            <p:cNvPr id="128" name="TextBox 254"/>
            <p:cNvSpPr txBox="1"/>
            <p:nvPr/>
          </p:nvSpPr>
          <p:spPr>
            <a:xfrm>
              <a:off x="4574171" y="3460101"/>
              <a:ext cx="1435009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CN" sz="1400" dirty="0">
                  <a:cs typeface="Arial Unicode MS" pitchFamily="34" charset="-122"/>
                </a:rPr>
                <a:t>210</a:t>
              </a:r>
              <a:r>
                <a:rPr lang="zh-CN" altLang="en-US" sz="1400" dirty="0">
                  <a:cs typeface="Arial Unicode MS" pitchFamily="34" charset="-122"/>
                </a:rPr>
                <a:t>人</a:t>
              </a:r>
              <a:endParaRPr lang="en-US" altLang="zh-CN" sz="1400" dirty="0">
                <a:cs typeface="Arial Unicode MS" pitchFamily="34" charset="-122"/>
              </a:endParaRPr>
            </a:p>
            <a:p>
              <a:pPr algn="ctr">
                <a:spcBef>
                  <a:spcPts val="1200"/>
                </a:spcBef>
              </a:pPr>
              <a:r>
                <a:rPr lang="zh-CN" altLang="en-US" sz="1400" dirty="0">
                  <a:cs typeface="Arial Unicode MS" pitchFamily="34" charset="-122"/>
                </a:rPr>
                <a:t>￥</a:t>
              </a:r>
              <a:r>
                <a:rPr lang="en-US" altLang="zh-CN" sz="1400" dirty="0">
                  <a:cs typeface="Arial Unicode MS" pitchFamily="34" charset="-122"/>
                </a:rPr>
                <a:t> 1500 </a:t>
              </a:r>
              <a:r>
                <a:rPr lang="zh-CN" altLang="en-US" sz="1400" dirty="0">
                  <a:cs typeface="Arial Unicode MS" pitchFamily="34" charset="-122"/>
                </a:rPr>
                <a:t>万 </a:t>
              </a:r>
              <a:r>
                <a:rPr lang="en-US" altLang="zh-CN" sz="1400" dirty="0">
                  <a:cs typeface="Arial Unicode MS" pitchFamily="34" charset="-122"/>
                </a:rPr>
                <a:t>/ </a:t>
              </a:r>
              <a:r>
                <a:rPr lang="zh-CN" altLang="en-US" sz="1400" dirty="0">
                  <a:cs typeface="Arial Unicode MS" pitchFamily="34" charset="-122"/>
                </a:rPr>
                <a:t>年</a:t>
              </a:r>
              <a:endParaRPr lang="zh-CN" altLang="en-US" sz="1351" dirty="0">
                <a:cs typeface="Arial Unicode MS" pitchFamily="34" charset="-122"/>
              </a:endParaRPr>
            </a:p>
          </p:txBody>
        </p:sp>
        <p:sp>
          <p:nvSpPr>
            <p:cNvPr id="129" name="矩形 146"/>
            <p:cNvSpPr/>
            <p:nvPr/>
          </p:nvSpPr>
          <p:spPr bwMode="auto">
            <a:xfrm>
              <a:off x="2889354" y="4262920"/>
              <a:ext cx="2377063" cy="288000"/>
            </a:xfrm>
            <a:prstGeom prst="rect">
              <a:avLst/>
            </a:prstGeom>
            <a:noFill/>
            <a:extLst/>
          </p:spPr>
          <p:txBody>
            <a:bodyPr wrap="square" lIns="48000" rIns="0" rtlCol="0" anchor="ctr">
              <a:noAutofit/>
            </a:bodyPr>
            <a:lstStyle/>
            <a:p>
              <a:pPr algn="ctr" defTabSz="228691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cs typeface="Arial" pitchFamily="34" charset="0"/>
                </a:rPr>
                <a:t>电信云服务价值</a:t>
              </a:r>
              <a:endParaRPr lang="en-US" altLang="zh-CN" sz="1400" b="1" dirty="0">
                <a:cs typeface="Arial" pitchFamily="34" charset="0"/>
              </a:endParaRPr>
            </a:p>
          </p:txBody>
        </p:sp>
        <p:sp>
          <p:nvSpPr>
            <p:cNvPr id="130" name="下箭头 110"/>
            <p:cNvSpPr/>
            <p:nvPr/>
          </p:nvSpPr>
          <p:spPr bwMode="auto">
            <a:xfrm>
              <a:off x="4209832" y="3555287"/>
              <a:ext cx="260409" cy="260409"/>
            </a:xfrm>
            <a:prstGeom prst="downArrow">
              <a:avLst/>
            </a:prstGeom>
            <a:solidFill>
              <a:srgbClr val="007770"/>
            </a:solidFill>
            <a:ln w="19050" cap="flat" cmpd="sng" algn="ctr">
              <a:solidFill>
                <a:srgbClr val="007770"/>
              </a:solidFill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algn="ctr" defTabSz="304960"/>
              <a:endParaRPr lang="zh-CN" altLang="en-US" sz="350" kern="0" dirty="0" err="1">
                <a:cs typeface="Arial Unicode MS" pitchFamily="34" charset="-122"/>
              </a:endParaRPr>
            </a:p>
          </p:txBody>
        </p:sp>
        <p:sp>
          <p:nvSpPr>
            <p:cNvPr id="131" name="矩形 130"/>
            <p:cNvSpPr/>
            <p:nvPr/>
          </p:nvSpPr>
          <p:spPr bwMode="auto">
            <a:xfrm>
              <a:off x="1581257" y="4550920"/>
              <a:ext cx="4514743" cy="1609804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algn="ctr" defTabSz="304960"/>
              <a:endParaRPr lang="zh-CN" altLang="en-US" sz="475" kern="0" dirty="0" err="1"/>
            </a:p>
          </p:txBody>
        </p:sp>
        <p:sp>
          <p:nvSpPr>
            <p:cNvPr id="132" name="矩形 131"/>
            <p:cNvSpPr/>
            <p:nvPr/>
          </p:nvSpPr>
          <p:spPr bwMode="auto">
            <a:xfrm>
              <a:off x="1507634" y="2871760"/>
              <a:ext cx="4588366" cy="1392221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algn="ctr" defTabSz="304960"/>
              <a:endParaRPr lang="zh-CN" altLang="en-US" sz="475" kern="0" dirty="0" err="1"/>
            </a:p>
          </p:txBody>
        </p:sp>
        <p:sp>
          <p:nvSpPr>
            <p:cNvPr id="133" name="文本框 132"/>
            <p:cNvSpPr txBox="1"/>
            <p:nvPr/>
          </p:nvSpPr>
          <p:spPr>
            <a:xfrm rot="10800000" flipV="1">
              <a:off x="1081914" y="4996010"/>
              <a:ext cx="438710" cy="72712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1651" dirty="0" smtClean="0"/>
                <a:t>云服务</a:t>
              </a:r>
              <a:endParaRPr lang="zh-CN" altLang="en-US" sz="1651" dirty="0"/>
            </a:p>
          </p:txBody>
        </p:sp>
        <p:sp>
          <p:nvSpPr>
            <p:cNvPr id="134" name="文本框 133"/>
            <p:cNvSpPr txBox="1"/>
            <p:nvPr/>
          </p:nvSpPr>
          <p:spPr>
            <a:xfrm rot="10800000" flipV="1">
              <a:off x="1080412" y="3045461"/>
              <a:ext cx="438710" cy="93871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1651" dirty="0" smtClean="0"/>
                <a:t>智能抄表</a:t>
              </a:r>
              <a:endParaRPr lang="zh-CN" altLang="en-US" sz="1651" dirty="0"/>
            </a:p>
          </p:txBody>
        </p:sp>
      </p:grpSp>
    </p:spTree>
    <p:extLst>
      <p:ext uri="{BB962C8B-B14F-4D97-AF65-F5344CB8AC3E}">
        <p14:creationId xmlns:p14="http://schemas.microsoft.com/office/powerpoint/2010/main" val="308540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</a:rPr>
              <a:t>NB-</a:t>
            </a:r>
            <a:r>
              <a:rPr lang="en-US" altLang="zh-CN" dirty="0" err="1">
                <a:latin typeface="+mn-lt"/>
                <a:ea typeface="+mn-ea"/>
              </a:rPr>
              <a:t>IoT</a:t>
            </a:r>
            <a:r>
              <a:rPr lang="zh-CN" altLang="en-US" dirty="0">
                <a:latin typeface="+mn-lt"/>
                <a:ea typeface="+mn-ea"/>
              </a:rPr>
              <a:t>助力共享单车运维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976791" y="993349"/>
            <a:ext cx="10519837" cy="5165012"/>
            <a:chOff x="964938" y="1233488"/>
            <a:chExt cx="10646343" cy="5165012"/>
          </a:xfrm>
        </p:grpSpPr>
        <p:sp>
          <p:nvSpPr>
            <p:cNvPr id="3" name="矩形 87"/>
            <p:cNvSpPr/>
            <p:nvPr/>
          </p:nvSpPr>
          <p:spPr bwMode="auto">
            <a:xfrm>
              <a:off x="6240016" y="2793801"/>
              <a:ext cx="5186384" cy="35272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lIns="22860" tIns="11430" rIns="22860" bIns="11430" rtlCol="0" anchor="ctr">
              <a:noAutofit/>
            </a:bodyPr>
            <a:lstStyle/>
            <a:p>
              <a:pPr algn="ctr" defTabSz="1219078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900" kern="0" dirty="0" err="1">
                <a:cs typeface="Arial" pitchFamily="34" charset="0"/>
              </a:endParaRPr>
            </a:p>
          </p:txBody>
        </p:sp>
        <p:sp>
          <p:nvSpPr>
            <p:cNvPr id="4" name="矩形 85"/>
            <p:cNvSpPr/>
            <p:nvPr/>
          </p:nvSpPr>
          <p:spPr bwMode="auto">
            <a:xfrm>
              <a:off x="964938" y="2793801"/>
              <a:ext cx="5178724" cy="35272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lIns="22860" tIns="11430" rIns="22860" bIns="11430" rtlCol="0" anchor="ctr">
              <a:noAutofit/>
            </a:bodyPr>
            <a:lstStyle/>
            <a:p>
              <a:pPr algn="ctr" defTabSz="1219078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900" kern="0" dirty="0" err="1">
                <a:cs typeface="Arial" pitchFamily="34" charset="0"/>
              </a:endParaRPr>
            </a:p>
          </p:txBody>
        </p:sp>
        <p:sp>
          <p:nvSpPr>
            <p:cNvPr id="5" name="矩形 86"/>
            <p:cNvSpPr/>
            <p:nvPr/>
          </p:nvSpPr>
          <p:spPr bwMode="auto">
            <a:xfrm>
              <a:off x="6240016" y="1233488"/>
              <a:ext cx="5232847" cy="13814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lIns="22860" tIns="11430" rIns="22860" bIns="11430" rtlCol="0" anchor="ctr">
              <a:noAutofit/>
            </a:bodyPr>
            <a:lstStyle/>
            <a:p>
              <a:pPr algn="ctr" defTabSz="1219078"/>
              <a:endParaRPr lang="zh-CN" altLang="en-US" sz="1900" kern="0" dirty="0" err="1"/>
            </a:p>
          </p:txBody>
        </p:sp>
        <p:sp>
          <p:nvSpPr>
            <p:cNvPr id="6" name="TextBox 140"/>
            <p:cNvSpPr txBox="1"/>
            <p:nvPr/>
          </p:nvSpPr>
          <p:spPr>
            <a:xfrm>
              <a:off x="8391887" y="1308787"/>
              <a:ext cx="1292633" cy="269304"/>
            </a:xfrm>
            <a:prstGeom prst="rect">
              <a:avLst/>
            </a:prstGeom>
            <a:noFill/>
          </p:spPr>
          <p:txBody>
            <a:bodyPr wrap="none" lIns="22860" tIns="11430" rIns="22860" bIns="11430" rtlCol="0">
              <a:spAutoFit/>
            </a:bodyPr>
            <a:lstStyle>
              <a:defPPr>
                <a:defRPr lang="zh-CN"/>
              </a:defPPr>
              <a:lvl1pPr marL="0" defTabSz="914400" eaLnBrk="1" latinLnBrk="0" hangingPunct="1">
                <a:defRPr sz="1400" b="1">
                  <a:gradFill>
                    <a:gsLst>
                      <a:gs pos="35000">
                        <a:srgbClr val="6DF5DB"/>
                      </a:gs>
                      <a:gs pos="100000">
                        <a:srgbClr val="6FC3F7"/>
                      </a:gs>
                    </a:gsLst>
                    <a:lin ang="54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457200" defTabSz="914400" eaLnBrk="1" latinLnBrk="0" hangingPunct="1">
                <a:defRPr sz="1800">
                  <a:latin typeface="+mn-lt"/>
                  <a:ea typeface="+mn-ea"/>
                </a:defRPr>
              </a:lvl2pPr>
              <a:lvl3pPr marL="914400" defTabSz="914400" eaLnBrk="1" latinLnBrk="0" hangingPunct="1">
                <a:defRPr sz="1800">
                  <a:latin typeface="+mn-lt"/>
                  <a:ea typeface="+mn-ea"/>
                </a:defRPr>
              </a:lvl3pPr>
              <a:lvl4pPr marL="1371600" defTabSz="914400" eaLnBrk="1" latinLnBrk="0" hangingPunct="1">
                <a:defRPr sz="1800">
                  <a:latin typeface="+mn-lt"/>
                  <a:ea typeface="+mn-ea"/>
                </a:defRPr>
              </a:lvl4pPr>
              <a:lvl5pPr marL="1828800" defTabSz="914400" eaLnBrk="1" latinLnBrk="0" hangingPunct="1">
                <a:defRPr sz="1800">
                  <a:latin typeface="+mn-lt"/>
                  <a:ea typeface="+mn-ea"/>
                </a:defRPr>
              </a:lvl5pPr>
              <a:lvl6pPr marL="2286000" defTabSz="914400">
                <a:defRPr sz="1800">
                  <a:latin typeface="+mn-lt"/>
                  <a:ea typeface="+mn-ea"/>
                </a:defRPr>
              </a:lvl6pPr>
              <a:lvl7pPr marL="2743200" defTabSz="914400">
                <a:defRPr sz="1800">
                  <a:latin typeface="+mn-lt"/>
                  <a:ea typeface="+mn-ea"/>
                </a:defRPr>
              </a:lvl7pPr>
              <a:lvl8pPr marL="3200400" defTabSz="914400">
                <a:defRPr sz="1800">
                  <a:latin typeface="+mn-lt"/>
                  <a:ea typeface="+mn-ea"/>
                </a:defRPr>
              </a:lvl8pPr>
              <a:lvl9pPr marL="3657600" defTabSz="914400">
                <a:defRPr sz="1800">
                  <a:latin typeface="+mn-lt"/>
                  <a:ea typeface="+mn-ea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 smtClean="0">
                  <a:solidFill>
                    <a:schemeClr val="tx1"/>
                  </a:solidFill>
                  <a:latin typeface="+mn-lt"/>
                  <a:ea typeface="+mn-ea"/>
                  <a:sym typeface="Arial Narrow" panose="020B0606020202030204" pitchFamily="34" charset="0"/>
                </a:rPr>
                <a:t>共享经济创新</a:t>
              </a:r>
              <a:endParaRPr lang="en-US" sz="1600" dirty="0">
                <a:solidFill>
                  <a:schemeClr val="tx1"/>
                </a:solidFill>
                <a:latin typeface="+mn-lt"/>
                <a:ea typeface="+mn-ea"/>
                <a:sym typeface="Arial Narrow" panose="020B0606020202030204" pitchFamily="34" charset="0"/>
              </a:endParaRPr>
            </a:p>
          </p:txBody>
        </p:sp>
        <p:sp>
          <p:nvSpPr>
            <p:cNvPr id="7" name="TextBox 106"/>
            <p:cNvSpPr txBox="1"/>
            <p:nvPr/>
          </p:nvSpPr>
          <p:spPr>
            <a:xfrm>
              <a:off x="7849096" y="4483955"/>
              <a:ext cx="3689340" cy="601794"/>
            </a:xfrm>
            <a:prstGeom prst="rect">
              <a:avLst/>
            </a:prstGeom>
            <a:noFill/>
            <a:extLst/>
          </p:spPr>
          <p:txBody>
            <a:bodyPr wrap="square" lIns="47989" tIns="11430" rIns="0" bIns="11430" rtlCol="0" anchor="ctr">
              <a:noAutofit/>
            </a:bodyPr>
            <a:lstStyle>
              <a:defPPr>
                <a:defRPr lang="zh-CN"/>
              </a:defPPr>
              <a:lvl1pPr defTabSz="1218844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sz="3599">
                  <a:solidFill>
                    <a:srgbClr val="FFFFFF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200" dirty="0" smtClean="0">
                  <a:solidFill>
                    <a:schemeClr val="tx1"/>
                  </a:solidFill>
                  <a:latin typeface="+mn-lt"/>
                  <a:ea typeface="+mn-ea"/>
                  <a:sym typeface="Arial Narrow" panose="020B0606020202030204" pitchFamily="34" charset="0"/>
                </a:rPr>
                <a:t>保</a:t>
              </a:r>
              <a:r>
                <a:rPr lang="zh-CN" altLang="en-US" sz="1200" dirty="0">
                  <a:solidFill>
                    <a:schemeClr val="tx1"/>
                  </a:solidFill>
                  <a:latin typeface="+mn-lt"/>
                  <a:ea typeface="+mn-ea"/>
                  <a:sym typeface="Arial Narrow" panose="020B0606020202030204" pitchFamily="34" charset="0"/>
                </a:rPr>
                <a:t>障开锁成功率和电池寿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+mn-lt"/>
                  <a:ea typeface="+mn-ea"/>
                  <a:sym typeface="Arial Narrow" panose="020B0606020202030204" pitchFamily="34" charset="0"/>
                </a:rPr>
                <a:t>命</a:t>
              </a:r>
              <a:endParaRPr lang="en-US" altLang="zh-CN" sz="1200" kern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  <a:sym typeface="Arial Narrow" panose="020B0606020202030204" pitchFamily="34" charset="0"/>
              </a:endParaRPr>
            </a:p>
          </p:txBody>
        </p:sp>
        <p:sp>
          <p:nvSpPr>
            <p:cNvPr id="8" name="TextBox 107"/>
            <p:cNvSpPr txBox="1"/>
            <p:nvPr/>
          </p:nvSpPr>
          <p:spPr>
            <a:xfrm>
              <a:off x="7849096" y="3774657"/>
              <a:ext cx="3689340" cy="642948"/>
            </a:xfrm>
            <a:prstGeom prst="rect">
              <a:avLst/>
            </a:prstGeom>
            <a:noFill/>
            <a:extLst/>
          </p:spPr>
          <p:txBody>
            <a:bodyPr wrap="square" lIns="47989" tIns="11430" rIns="0" bIns="11430" rtlCol="0" anchor="ctr">
              <a:noAutofit/>
            </a:bodyPr>
            <a:lstStyle>
              <a:defPPr>
                <a:defRPr lang="zh-CN"/>
              </a:defPPr>
              <a:lvl1pPr defTabSz="1218844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sz="3599">
                  <a:solidFill>
                    <a:srgbClr val="FFFFFF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200" dirty="0">
                  <a:solidFill>
                    <a:schemeClr val="tx1"/>
                  </a:solidFill>
                  <a:latin typeface="+mn-lt"/>
                  <a:ea typeface="+mn-ea"/>
                  <a:sym typeface="Arial Narrow" panose="020B0606020202030204" pitchFamily="34" charset="0"/>
                </a:rPr>
                <a:t>能力开放：例如后付费用户免身份认证</a:t>
              </a:r>
              <a:r>
                <a:rPr lang="en-US" altLang="zh-CN" sz="1200" dirty="0">
                  <a:solidFill>
                    <a:schemeClr val="tx1"/>
                  </a:solidFill>
                  <a:latin typeface="+mn-lt"/>
                  <a:ea typeface="+mn-ea"/>
                  <a:sym typeface="Arial Narrow" panose="020B0606020202030204" pitchFamily="34" charset="0"/>
                </a:rPr>
                <a:t>/</a:t>
              </a:r>
              <a:r>
                <a:rPr lang="zh-CN" altLang="en-US" sz="1200" dirty="0">
                  <a:solidFill>
                    <a:schemeClr val="tx1"/>
                  </a:solidFill>
                  <a:latin typeface="+mn-lt"/>
                  <a:ea typeface="+mn-ea"/>
                  <a:sym typeface="Arial Narrow" panose="020B0606020202030204" pitchFamily="34" charset="0"/>
                </a:rPr>
                <a:t>押金</a:t>
              </a:r>
              <a:endParaRPr lang="en-US" altLang="zh-CN" sz="1200" dirty="0">
                <a:solidFill>
                  <a:schemeClr val="tx1"/>
                </a:solidFill>
                <a:latin typeface="+mn-lt"/>
                <a:ea typeface="+mn-ea"/>
                <a:sym typeface="Arial Narrow" panose="020B0606020202030204" pitchFamily="34" charset="0"/>
              </a:endParaRPr>
            </a:p>
            <a:p>
              <a:r>
                <a:rPr lang="zh-CN" altLang="en-US" sz="1200" dirty="0">
                  <a:solidFill>
                    <a:schemeClr val="tx1"/>
                  </a:solidFill>
                  <a:latin typeface="+mn-lt"/>
                  <a:ea typeface="+mn-ea"/>
                  <a:sym typeface="Arial Narrow" panose="020B0606020202030204" pitchFamily="34" charset="0"/>
                </a:rPr>
                <a:t>云服务：行业云应用部署、数据存储</a:t>
              </a:r>
              <a:endParaRPr lang="en-US" altLang="zh-CN" sz="1200" dirty="0">
                <a:solidFill>
                  <a:schemeClr val="tx1"/>
                </a:solidFill>
                <a:latin typeface="+mn-lt"/>
                <a:ea typeface="+mn-ea"/>
                <a:sym typeface="Arial Narrow" panose="020B0606020202030204" pitchFamily="34" charset="0"/>
              </a:endParaRPr>
            </a:p>
            <a:p>
              <a:r>
                <a:rPr lang="zh-CN" altLang="en-US" sz="1200" dirty="0">
                  <a:solidFill>
                    <a:schemeClr val="tx1"/>
                  </a:solidFill>
                  <a:latin typeface="+mn-lt"/>
                  <a:ea typeface="+mn-ea"/>
                  <a:sym typeface="Arial Narrow" panose="020B0606020202030204" pitchFamily="34" charset="0"/>
                </a:rPr>
                <a:t>物联网平台：保障千万级并发业务；锁的设备管理</a:t>
              </a:r>
              <a:endParaRPr lang="en-US" altLang="zh-CN" sz="1200" dirty="0">
                <a:solidFill>
                  <a:schemeClr val="tx1"/>
                </a:solidFill>
                <a:latin typeface="+mn-lt"/>
                <a:ea typeface="+mn-ea"/>
                <a:sym typeface="Arial Narrow" panose="020B0606020202030204" pitchFamily="34" charset="0"/>
              </a:endParaRPr>
            </a:p>
          </p:txBody>
        </p:sp>
        <p:sp>
          <p:nvSpPr>
            <p:cNvPr id="9" name="TextBox 108"/>
            <p:cNvSpPr txBox="1"/>
            <p:nvPr/>
          </p:nvSpPr>
          <p:spPr>
            <a:xfrm>
              <a:off x="7849096" y="5152098"/>
              <a:ext cx="3689340" cy="343138"/>
            </a:xfrm>
            <a:prstGeom prst="rect">
              <a:avLst/>
            </a:prstGeom>
            <a:noFill/>
            <a:extLst/>
          </p:spPr>
          <p:txBody>
            <a:bodyPr wrap="square" lIns="47989" tIns="11430" rIns="0" bIns="11430" rtlCol="0" anchor="ctr">
              <a:noAutofit/>
            </a:bodyPr>
            <a:lstStyle>
              <a:defPPr>
                <a:defRPr lang="zh-CN"/>
              </a:defPPr>
              <a:lvl1pPr marL="173703" algn="ctr" defTabSz="1218844">
                <a:lnSpc>
                  <a:spcPct val="120000"/>
                </a:lnSpc>
                <a:defRPr sz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50" dirty="0">
                  <a:solidFill>
                    <a:schemeClr val="tx1"/>
                  </a:solidFill>
                  <a:latin typeface="+mn-lt"/>
                  <a:ea typeface="+mn-ea"/>
                  <a:sym typeface="Arial Narrow" panose="020B0606020202030204" pitchFamily="34" charset="0"/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  <a:latin typeface="+mn-lt"/>
                  <a:ea typeface="+mn-ea"/>
                  <a:sym typeface="Arial Narrow" panose="020B0606020202030204" pitchFamily="34" charset="0"/>
                </a:rPr>
                <a:t>NB-IoT</a:t>
              </a:r>
              <a:r>
                <a:rPr lang="zh-CN" altLang="en-US" sz="1200" dirty="0">
                  <a:solidFill>
                    <a:schemeClr val="tx1"/>
                  </a:solidFill>
                  <a:latin typeface="+mn-lt"/>
                  <a:ea typeface="+mn-ea"/>
                  <a:sym typeface="Arial Narrow" panose="020B0606020202030204" pitchFamily="34" charset="0"/>
                </a:rPr>
                <a:t>模组</a:t>
              </a:r>
              <a:endParaRPr lang="en-US" altLang="zh-CN" sz="1200" dirty="0">
                <a:solidFill>
                  <a:schemeClr val="tx1"/>
                </a:solidFill>
                <a:latin typeface="+mn-lt"/>
                <a:ea typeface="+mn-ea"/>
                <a:sym typeface="Arial Narrow" panose="020B0606020202030204" pitchFamily="34" charset="0"/>
              </a:endParaRPr>
            </a:p>
          </p:txBody>
        </p:sp>
        <p:grpSp>
          <p:nvGrpSpPr>
            <p:cNvPr id="10" name="组合 25"/>
            <p:cNvGrpSpPr/>
            <p:nvPr/>
          </p:nvGrpSpPr>
          <p:grpSpPr>
            <a:xfrm>
              <a:off x="6382851" y="3336215"/>
              <a:ext cx="1411507" cy="2777699"/>
              <a:chOff x="6292702" y="3286581"/>
              <a:chExt cx="1411507" cy="2939750"/>
            </a:xfrm>
          </p:grpSpPr>
          <p:pic>
            <p:nvPicPr>
              <p:cNvPr id="11" name="图片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6025" y="3749076"/>
                <a:ext cx="1397594" cy="898568"/>
              </a:xfrm>
              <a:prstGeom prst="rect">
                <a:avLst/>
              </a:prstGeom>
            </p:spPr>
          </p:pic>
          <p:sp>
            <p:nvSpPr>
              <p:cNvPr id="12" name="任意多边形: 形状 24"/>
              <p:cNvSpPr/>
              <p:nvPr/>
            </p:nvSpPr>
            <p:spPr bwMode="auto">
              <a:xfrm>
                <a:off x="6979309" y="3755569"/>
                <a:ext cx="697842" cy="873383"/>
              </a:xfrm>
              <a:custGeom>
                <a:avLst/>
                <a:gdLst>
                  <a:gd name="connsiteX0" fmla="*/ 0 w 711200"/>
                  <a:gd name="connsiteY0" fmla="*/ 177800 h 819150"/>
                  <a:gd name="connsiteX1" fmla="*/ 0 w 711200"/>
                  <a:gd name="connsiteY1" fmla="*/ 819150 h 819150"/>
                  <a:gd name="connsiteX2" fmla="*/ 711200 w 711200"/>
                  <a:gd name="connsiteY2" fmla="*/ 647700 h 819150"/>
                  <a:gd name="connsiteX3" fmla="*/ 711200 w 711200"/>
                  <a:gd name="connsiteY3" fmla="*/ 0 h 819150"/>
                  <a:gd name="connsiteX4" fmla="*/ 0 w 711200"/>
                  <a:gd name="connsiteY4" fmla="*/ 177800 h 819150"/>
                  <a:gd name="connsiteX0" fmla="*/ 0 w 711200"/>
                  <a:gd name="connsiteY0" fmla="*/ 184150 h 825500"/>
                  <a:gd name="connsiteX1" fmla="*/ 0 w 711200"/>
                  <a:gd name="connsiteY1" fmla="*/ 825500 h 825500"/>
                  <a:gd name="connsiteX2" fmla="*/ 711200 w 711200"/>
                  <a:gd name="connsiteY2" fmla="*/ 654050 h 825500"/>
                  <a:gd name="connsiteX3" fmla="*/ 711200 w 711200"/>
                  <a:gd name="connsiteY3" fmla="*/ 0 h 825500"/>
                  <a:gd name="connsiteX4" fmla="*/ 0 w 711200"/>
                  <a:gd name="connsiteY4" fmla="*/ 184150 h 825500"/>
                  <a:gd name="connsiteX0" fmla="*/ 0 w 711200"/>
                  <a:gd name="connsiteY0" fmla="*/ 184150 h 850702"/>
                  <a:gd name="connsiteX1" fmla="*/ 0 w 711200"/>
                  <a:gd name="connsiteY1" fmla="*/ 850702 h 850702"/>
                  <a:gd name="connsiteX2" fmla="*/ 711200 w 711200"/>
                  <a:gd name="connsiteY2" fmla="*/ 654050 h 850702"/>
                  <a:gd name="connsiteX3" fmla="*/ 711200 w 711200"/>
                  <a:gd name="connsiteY3" fmla="*/ 0 h 850702"/>
                  <a:gd name="connsiteX4" fmla="*/ 0 w 711200"/>
                  <a:gd name="connsiteY4" fmla="*/ 184150 h 850702"/>
                  <a:gd name="connsiteX0" fmla="*/ 0 w 711200"/>
                  <a:gd name="connsiteY0" fmla="*/ 169029 h 850702"/>
                  <a:gd name="connsiteX1" fmla="*/ 0 w 711200"/>
                  <a:gd name="connsiteY1" fmla="*/ 850702 h 850702"/>
                  <a:gd name="connsiteX2" fmla="*/ 711200 w 711200"/>
                  <a:gd name="connsiteY2" fmla="*/ 654050 h 850702"/>
                  <a:gd name="connsiteX3" fmla="*/ 711200 w 711200"/>
                  <a:gd name="connsiteY3" fmla="*/ 0 h 850702"/>
                  <a:gd name="connsiteX4" fmla="*/ 0 w 711200"/>
                  <a:gd name="connsiteY4" fmla="*/ 169029 h 850702"/>
                  <a:gd name="connsiteX0" fmla="*/ 0 w 713635"/>
                  <a:gd name="connsiteY0" fmla="*/ 191710 h 873383"/>
                  <a:gd name="connsiteX1" fmla="*/ 0 w 713635"/>
                  <a:gd name="connsiteY1" fmla="*/ 873383 h 873383"/>
                  <a:gd name="connsiteX2" fmla="*/ 711200 w 713635"/>
                  <a:gd name="connsiteY2" fmla="*/ 676731 h 873383"/>
                  <a:gd name="connsiteX3" fmla="*/ 713635 w 713635"/>
                  <a:gd name="connsiteY3" fmla="*/ 0 h 873383"/>
                  <a:gd name="connsiteX4" fmla="*/ 0 w 713635"/>
                  <a:gd name="connsiteY4" fmla="*/ 191710 h 873383"/>
                  <a:gd name="connsiteX0" fmla="*/ 0 w 713635"/>
                  <a:gd name="connsiteY0" fmla="*/ 191710 h 873383"/>
                  <a:gd name="connsiteX1" fmla="*/ 0 w 713635"/>
                  <a:gd name="connsiteY1" fmla="*/ 873383 h 873383"/>
                  <a:gd name="connsiteX2" fmla="*/ 711200 w 713635"/>
                  <a:gd name="connsiteY2" fmla="*/ 686812 h 873383"/>
                  <a:gd name="connsiteX3" fmla="*/ 713635 w 713635"/>
                  <a:gd name="connsiteY3" fmla="*/ 0 h 873383"/>
                  <a:gd name="connsiteX4" fmla="*/ 0 w 713635"/>
                  <a:gd name="connsiteY4" fmla="*/ 191710 h 873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3635" h="873383">
                    <a:moveTo>
                      <a:pt x="0" y="191710"/>
                    </a:moveTo>
                    <a:lnTo>
                      <a:pt x="0" y="873383"/>
                    </a:lnTo>
                    <a:lnTo>
                      <a:pt x="711200" y="686812"/>
                    </a:lnTo>
                    <a:cubicBezTo>
                      <a:pt x="712012" y="461235"/>
                      <a:pt x="712823" y="225577"/>
                      <a:pt x="713635" y="0"/>
                    </a:cubicBezTo>
                    <a:lnTo>
                      <a:pt x="0" y="191710"/>
                    </a:lnTo>
                    <a:close/>
                  </a:path>
                </a:pathLst>
              </a:custGeom>
              <a:solidFill>
                <a:schemeClr val="bg1">
                  <a:alpha val="28000"/>
                </a:schemeClr>
              </a:solidFill>
              <a:ln w="19050" cap="flat" cmpd="sng" algn="ctr">
                <a:noFill/>
                <a:prstDash val="soli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ctr" defTabSz="1219078"/>
                <a:endParaRPr lang="zh-CN" altLang="en-US" sz="1900" kern="0" dirty="0" err="1"/>
              </a:p>
            </p:txBody>
          </p:sp>
          <p:pic>
            <p:nvPicPr>
              <p:cNvPr id="13" name="图片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2702" y="4477401"/>
                <a:ext cx="1403498" cy="901244"/>
              </a:xfrm>
              <a:prstGeom prst="rect">
                <a:avLst/>
              </a:prstGeom>
            </p:spPr>
          </p:pic>
          <p:pic>
            <p:nvPicPr>
              <p:cNvPr id="14" name="图片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5134" y="5208402"/>
                <a:ext cx="1409075" cy="1017929"/>
              </a:xfrm>
              <a:prstGeom prst="rect">
                <a:avLst/>
              </a:prstGeom>
            </p:spPr>
          </p:pic>
          <p:pic>
            <p:nvPicPr>
              <p:cNvPr id="15" name="图片 2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4375" y="3286581"/>
                <a:ext cx="1395653" cy="632738"/>
              </a:xfrm>
              <a:prstGeom prst="rect">
                <a:avLst/>
              </a:prstGeom>
            </p:spPr>
          </p:pic>
          <p:sp>
            <p:nvSpPr>
              <p:cNvPr id="16" name="Chevron 81"/>
              <p:cNvSpPr/>
              <p:nvPr/>
            </p:nvSpPr>
            <p:spPr>
              <a:xfrm rot="5400000">
                <a:off x="6759246" y="4555785"/>
                <a:ext cx="459853" cy="809115"/>
              </a:xfrm>
              <a:prstGeom prst="chevron">
                <a:avLst>
                  <a:gd name="adj" fmla="val 0"/>
                </a:avLst>
              </a:prstGeom>
              <a:noFill/>
              <a:ln w="25400" cap="flat" cmpd="sng" algn="ctr">
                <a:noFill/>
                <a:prstDash val="solid"/>
                <a:headEnd/>
                <a:tailEnd/>
              </a:ln>
              <a:effectLst/>
            </p:spPr>
            <p:txBody>
              <a:bodyPr vert="vert270" lIns="95954" tIns="95954" rIns="95954" bIns="95954" anchor="ctr"/>
              <a:lstStyle/>
              <a:p>
                <a:pPr algn="ctr" defTabSz="1068365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969696"/>
                  </a:buClr>
                </a:pPr>
                <a:r>
                  <a:rPr lang="zh-CN" altLang="en-US" sz="1200" b="1" kern="0" dirty="0" smtClean="0">
                    <a:cs typeface="Arial" charset="0"/>
                  </a:rPr>
                  <a:t>连接</a:t>
                </a:r>
                <a:endParaRPr lang="en-US" altLang="zh-CN" sz="1200" b="1" kern="0" dirty="0">
                  <a:cs typeface="Arial" charset="0"/>
                </a:endParaRPr>
              </a:p>
            </p:txBody>
          </p:sp>
          <p:sp>
            <p:nvSpPr>
              <p:cNvPr id="17" name="Pentagon 78"/>
              <p:cNvSpPr/>
              <p:nvPr/>
            </p:nvSpPr>
            <p:spPr>
              <a:xfrm rot="5400000">
                <a:off x="6856542" y="3279318"/>
                <a:ext cx="246194" cy="611979"/>
              </a:xfrm>
              <a:prstGeom prst="homePlate">
                <a:avLst>
                  <a:gd name="adj" fmla="val 0"/>
                </a:avLst>
              </a:prstGeom>
              <a:noFill/>
              <a:ln w="25400" cap="flat" cmpd="sng" algn="ctr">
                <a:noFill/>
                <a:prstDash val="solid"/>
                <a:headEnd/>
                <a:tailEnd/>
              </a:ln>
              <a:effectLst/>
            </p:spPr>
            <p:txBody>
              <a:bodyPr vert="vert270" lIns="95954" tIns="95954" rIns="95954" bIns="95954" anchor="ctr"/>
              <a:lstStyle/>
              <a:p>
                <a:pPr algn="ctr" defTabSz="1068365" eaLnBrk="0" fontAlgn="base" hangingPunct="0">
                  <a:lnSpc>
                    <a:spcPct val="95000"/>
                  </a:lnSpc>
                  <a:spcBef>
                    <a:spcPct val="50000"/>
                  </a:spcBef>
                  <a:spcAft>
                    <a:spcPts val="1067"/>
                  </a:spcAft>
                  <a:buClr>
                    <a:srgbClr val="969696"/>
                  </a:buClr>
                  <a:defRPr/>
                </a:pPr>
                <a:r>
                  <a:rPr lang="zh-CN" altLang="en-US" sz="1400" b="1" kern="0" noProof="1">
                    <a:cs typeface="Arial" charset="0"/>
                  </a:rPr>
                  <a:t>服务</a:t>
                </a:r>
                <a:endParaRPr lang="en-US" sz="1000" b="1" kern="0" noProof="1">
                  <a:cs typeface="Arial" charset="0"/>
                </a:endParaRPr>
              </a:p>
            </p:txBody>
          </p:sp>
          <p:sp>
            <p:nvSpPr>
              <p:cNvPr id="18" name="Chevron 81"/>
              <p:cNvSpPr/>
              <p:nvPr/>
            </p:nvSpPr>
            <p:spPr>
              <a:xfrm rot="5400000">
                <a:off x="6834725" y="5317993"/>
                <a:ext cx="267526" cy="541126"/>
              </a:xfrm>
              <a:prstGeom prst="chevron">
                <a:avLst>
                  <a:gd name="adj" fmla="val 0"/>
                </a:avLst>
              </a:prstGeom>
              <a:noFill/>
              <a:ln w="25400" cap="flat" cmpd="sng" algn="ctr">
                <a:noFill/>
                <a:prstDash val="solid"/>
                <a:headEnd/>
                <a:tailEnd/>
              </a:ln>
              <a:effectLst/>
            </p:spPr>
            <p:txBody>
              <a:bodyPr vert="vert270" lIns="95954" tIns="95954" rIns="95954" bIns="95954" anchor="ctr"/>
              <a:lstStyle/>
              <a:p>
                <a:pPr algn="ctr" defTabSz="1068365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969696"/>
                  </a:buClr>
                </a:pPr>
                <a:r>
                  <a:rPr lang="zh-CN" altLang="en-US" sz="1200" b="1" kern="0" dirty="0" smtClean="0">
                    <a:cs typeface="Arial" charset="0"/>
                  </a:rPr>
                  <a:t>锁</a:t>
                </a:r>
                <a:endParaRPr lang="en-US" altLang="zh-CN" sz="1200" b="1" kern="0" dirty="0">
                  <a:cs typeface="Arial" charset="0"/>
                </a:endParaRPr>
              </a:p>
            </p:txBody>
          </p:sp>
          <p:sp>
            <p:nvSpPr>
              <p:cNvPr id="19" name="平行四边形 50"/>
              <p:cNvSpPr/>
              <p:nvPr/>
            </p:nvSpPr>
            <p:spPr>
              <a:xfrm rot="20787865">
                <a:off x="6928365" y="3887133"/>
                <a:ext cx="767059" cy="595689"/>
              </a:xfrm>
              <a:prstGeom prst="parallelogram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94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26"/>
              <p:cNvSpPr txBox="1"/>
              <p:nvPr/>
            </p:nvSpPr>
            <p:spPr>
              <a:xfrm>
                <a:off x="6325865" y="4118240"/>
                <a:ext cx="642623" cy="23940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headEnd/>
                <a:tailEnd/>
              </a:ln>
              <a:effectLst/>
            </p:spPr>
            <p:txBody>
              <a:bodyPr vert="horz" lIns="95954" tIns="95954" rIns="95954" bIns="95954" anchor="ctr"/>
              <a:lstStyle>
                <a:defPPr>
                  <a:defRPr lang="zh-CN"/>
                </a:defPPr>
                <a:lvl1pPr algn="ctr" defTabSz="1068605" eaLnBrk="0" hangingPunct="0">
                  <a:lnSpc>
                    <a:spcPct val="95000"/>
                  </a:lnSpc>
                  <a:spcBef>
                    <a:spcPct val="50000"/>
                  </a:spcBef>
                  <a:spcAft>
                    <a:spcPts val="1067"/>
                  </a:spcAft>
                  <a:buClr>
                    <a:srgbClr val="969696"/>
                  </a:buClr>
                  <a:defRPr sz="1000" b="1" ker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defRPr>
                </a:lvl1pPr>
              </a:lstStyle>
              <a:p>
                <a:pPr fontAlgn="base"/>
                <a:r>
                  <a:rPr lang="zh-CN" altLang="en-US" sz="11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云服务</a:t>
                </a:r>
                <a:endParaRPr lang="zh-CN" altLang="en-US" sz="1100" dirty="0">
                  <a:solidFill>
                    <a:schemeClr val="tx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" name="TextBox 130"/>
              <p:cNvSpPr txBox="1"/>
              <p:nvPr/>
            </p:nvSpPr>
            <p:spPr>
              <a:xfrm>
                <a:off x="7037664" y="4118242"/>
                <a:ext cx="498667" cy="24622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headEnd/>
                <a:tailEnd/>
              </a:ln>
              <a:effectLst/>
            </p:spPr>
            <p:txBody>
              <a:bodyPr vert="horz" lIns="95954" tIns="95954" rIns="95954" bIns="95954" anchor="ctr"/>
              <a:lstStyle>
                <a:defPPr>
                  <a:defRPr lang="zh-CN"/>
                </a:defPPr>
                <a:lvl1pPr algn="ctr" defTabSz="1068605" eaLnBrk="0" hangingPunct="0">
                  <a:lnSpc>
                    <a:spcPct val="95000"/>
                  </a:lnSpc>
                  <a:spcBef>
                    <a:spcPct val="50000"/>
                  </a:spcBef>
                  <a:spcAft>
                    <a:spcPts val="1067"/>
                  </a:spcAft>
                  <a:buClr>
                    <a:srgbClr val="969696"/>
                  </a:buClr>
                  <a:defRPr sz="1000" b="1" ker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defRPr>
                </a:lvl1pPr>
              </a:lstStyle>
              <a:p>
                <a:pPr fontAlgn="base"/>
                <a:r>
                  <a:rPr lang="en-US" altLang="zh-CN" sz="1100" dirty="0">
                    <a:solidFill>
                      <a:schemeClr val="tx1"/>
                    </a:solidFill>
                    <a:latin typeface="+mn-lt"/>
                    <a:ea typeface="+mn-ea"/>
                  </a:rPr>
                  <a:t>IoT </a:t>
                </a:r>
                <a:r>
                  <a:rPr lang="zh-CN" altLang="en-US" sz="11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平台</a:t>
                </a:r>
                <a:endParaRPr lang="zh-CN" altLang="en-US" sz="1100" dirty="0">
                  <a:solidFill>
                    <a:schemeClr val="tx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2" name="Chevron 81"/>
              <p:cNvSpPr/>
              <p:nvPr/>
            </p:nvSpPr>
            <p:spPr>
              <a:xfrm rot="5400000">
                <a:off x="6837348" y="5671714"/>
                <a:ext cx="262280" cy="604628"/>
              </a:xfrm>
              <a:prstGeom prst="chevron">
                <a:avLst>
                  <a:gd name="adj" fmla="val 0"/>
                </a:avLst>
              </a:prstGeom>
              <a:noFill/>
              <a:ln w="25400" cap="flat" cmpd="sng" algn="ctr">
                <a:noFill/>
                <a:prstDash val="solid"/>
                <a:headEnd/>
                <a:tailEnd/>
              </a:ln>
              <a:effectLst/>
            </p:spPr>
            <p:txBody>
              <a:bodyPr vert="vert270" lIns="95954" tIns="95954" rIns="95954" bIns="95954" anchor="ctr"/>
              <a:lstStyle/>
              <a:p>
                <a:pPr algn="ctr" defTabSz="1068365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969696"/>
                  </a:buClr>
                  <a:defRPr/>
                </a:pPr>
                <a:r>
                  <a:rPr lang="zh-CN" altLang="en-US" sz="1200" b="1" kern="0" dirty="0" smtClean="0">
                    <a:cs typeface="Arial" charset="0"/>
                  </a:rPr>
                  <a:t>单车</a:t>
                </a:r>
                <a:endParaRPr lang="en-US" altLang="zh-CN" sz="1200" b="1" kern="0" dirty="0">
                  <a:cs typeface="Arial" charset="0"/>
                </a:endParaRPr>
              </a:p>
            </p:txBody>
          </p:sp>
        </p:grpSp>
        <p:sp>
          <p:nvSpPr>
            <p:cNvPr id="23" name="文本框 105"/>
            <p:cNvSpPr txBox="1"/>
            <p:nvPr/>
          </p:nvSpPr>
          <p:spPr>
            <a:xfrm>
              <a:off x="1082375" y="4436423"/>
              <a:ext cx="1570205" cy="1379737"/>
            </a:xfrm>
            <a:prstGeom prst="rect">
              <a:avLst/>
            </a:prstGeom>
            <a:noFill/>
          </p:spPr>
          <p:txBody>
            <a:bodyPr wrap="square" lIns="22860" tIns="11430" rIns="22860" bIns="11430" rtlCol="0">
              <a:spAutoFit/>
            </a:bodyPr>
            <a:lstStyle/>
            <a:p>
              <a:pPr marL="114300" indent="-114300" defTabSz="3656777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固定密码，密码共享</a:t>
              </a:r>
              <a:r>
                <a:rPr lang="zh-CN" altLang="en-US" sz="1200"/>
                <a:t>造成</a:t>
              </a:r>
              <a:r>
                <a:rPr lang="zh-CN" altLang="en-US" sz="1200" smtClean="0"/>
                <a:t>免费使用，</a:t>
              </a:r>
              <a:r>
                <a:rPr lang="zh-CN" altLang="en-US" sz="1200" dirty="0"/>
                <a:t>导致使用单车费用流</a:t>
              </a:r>
              <a:r>
                <a:rPr lang="zh-CN" altLang="en-US" sz="1200" dirty="0" smtClean="0"/>
                <a:t>失</a:t>
              </a:r>
              <a:endParaRPr lang="en-US" altLang="zh-CN" sz="1200" dirty="0" smtClean="0"/>
            </a:p>
            <a:p>
              <a:pPr marL="114300" indent="-114300" defTabSz="3656777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 dirty="0" smtClean="0"/>
                <a:t>定</a:t>
              </a:r>
              <a:r>
                <a:rPr lang="zh-CN" altLang="en-US" sz="1200" dirty="0"/>
                <a:t>位缺失，存在单车偷盗风险</a:t>
              </a:r>
            </a:p>
          </p:txBody>
        </p:sp>
        <p:sp>
          <p:nvSpPr>
            <p:cNvPr id="24" name="文本框 115"/>
            <p:cNvSpPr txBox="1"/>
            <p:nvPr/>
          </p:nvSpPr>
          <p:spPr>
            <a:xfrm>
              <a:off x="2759615" y="4436424"/>
              <a:ext cx="1563994" cy="1962076"/>
            </a:xfrm>
            <a:prstGeom prst="rect">
              <a:avLst/>
            </a:prstGeom>
            <a:noFill/>
          </p:spPr>
          <p:txBody>
            <a:bodyPr wrap="square" lIns="22860" tIns="11430" rIns="22860" bIns="11430" rtlCol="0">
              <a:spAutoFit/>
            </a:bodyPr>
            <a:lstStyle>
              <a:defPPr>
                <a:defRPr lang="zh-CN"/>
              </a:defPPr>
              <a:lvl1pPr marL="114300" indent="-114300" defTabSz="3656777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100"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200" dirty="0">
                  <a:latin typeface="+mn-lt"/>
                  <a:ea typeface="+mn-ea"/>
                </a:rPr>
                <a:t>电子锁成本高</a:t>
              </a:r>
              <a:endParaRPr lang="en-US" altLang="zh-CN" sz="1200" dirty="0">
                <a:latin typeface="+mn-lt"/>
                <a:ea typeface="+mn-ea"/>
              </a:endParaRPr>
            </a:p>
            <a:p>
              <a:r>
                <a:rPr lang="zh-CN" altLang="en-US" sz="1200" dirty="0">
                  <a:latin typeface="+mn-lt"/>
                  <a:ea typeface="+mn-ea"/>
                </a:rPr>
                <a:t>一代单车使用电机，前</a:t>
              </a:r>
              <a:r>
                <a:rPr lang="en-US" altLang="zh-CN" sz="1200" dirty="0">
                  <a:latin typeface="+mn-lt"/>
                  <a:ea typeface="+mn-ea"/>
                </a:rPr>
                <a:t>30</a:t>
              </a:r>
              <a:r>
                <a:rPr lang="zh-CN" altLang="en-US" sz="1200" dirty="0">
                  <a:latin typeface="+mn-lt"/>
                  <a:ea typeface="+mn-ea"/>
                </a:rPr>
                <a:t>分钟</a:t>
              </a:r>
              <a:r>
                <a:rPr lang="en-US" altLang="zh-CN" sz="1200" dirty="0">
                  <a:latin typeface="+mn-lt"/>
                  <a:ea typeface="+mn-ea"/>
                </a:rPr>
                <a:t>5</a:t>
              </a:r>
              <a:r>
                <a:rPr lang="zh-CN" altLang="en-US" sz="1200" dirty="0">
                  <a:latin typeface="+mn-lt"/>
                  <a:ea typeface="+mn-ea"/>
                </a:rPr>
                <a:t>公里充电骑行滞涩，体验差</a:t>
              </a:r>
              <a:endParaRPr lang="en-US" altLang="zh-CN" sz="1200" dirty="0">
                <a:latin typeface="+mn-lt"/>
                <a:ea typeface="+mn-ea"/>
              </a:endParaRPr>
            </a:p>
            <a:p>
              <a:r>
                <a:rPr lang="zh-CN" altLang="en-US" sz="1200" dirty="0">
                  <a:latin typeface="+mn-lt"/>
                  <a:ea typeface="+mn-ea"/>
                </a:rPr>
                <a:t>二代</a:t>
              </a:r>
              <a:r>
                <a:rPr lang="en-US" altLang="zh-CN" sz="1200" dirty="0">
                  <a:latin typeface="+mn-lt"/>
                  <a:ea typeface="+mn-ea"/>
                </a:rPr>
                <a:t>Lite</a:t>
              </a:r>
              <a:r>
                <a:rPr lang="zh-CN" altLang="en-US" sz="1200" dirty="0">
                  <a:latin typeface="+mn-lt"/>
                  <a:ea typeface="+mn-ea"/>
                </a:rPr>
                <a:t>使用太阳电池板，受到外来因素（天气、遮挡）影响</a:t>
              </a:r>
            </a:p>
          </p:txBody>
        </p:sp>
        <p:pic>
          <p:nvPicPr>
            <p:cNvPr id="25" name="Picture 2" descr="http://www.cctvcitycn.com/upload/news/201702/26/201702261931064630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133995" y="3385166"/>
              <a:ext cx="1422936" cy="96738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</p:spPr>
        </p:pic>
        <p:sp>
          <p:nvSpPr>
            <p:cNvPr id="26" name="TextBox 20"/>
            <p:cNvSpPr txBox="1"/>
            <p:nvPr/>
          </p:nvSpPr>
          <p:spPr>
            <a:xfrm>
              <a:off x="1165528" y="2887092"/>
              <a:ext cx="669677" cy="269304"/>
            </a:xfrm>
            <a:prstGeom prst="rect">
              <a:avLst/>
            </a:prstGeom>
            <a:noFill/>
          </p:spPr>
          <p:txBody>
            <a:bodyPr wrap="none" lIns="22860" tIns="11430" rIns="22860" bIns="11430" rtlCol="0">
              <a:spAutoFit/>
            </a:bodyPr>
            <a:lstStyle>
              <a:defPPr>
                <a:defRPr lang="zh-CN"/>
              </a:defPPr>
              <a:lvl1pPr marL="0" defTabSz="914400" eaLnBrk="1" latinLnBrk="0" hangingPunct="1">
                <a:defRPr sz="1600" b="1">
                  <a:gradFill>
                    <a:gsLst>
                      <a:gs pos="35000">
                        <a:srgbClr val="6DF5DB"/>
                      </a:gs>
                      <a:gs pos="100000">
                        <a:srgbClr val="6FC3F7"/>
                      </a:gs>
                    </a:gsLst>
                    <a:lin ang="54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457200" defTabSz="914400" eaLnBrk="1" latinLnBrk="0" hangingPunct="1">
                <a:defRPr sz="1800">
                  <a:latin typeface="+mn-lt"/>
                  <a:ea typeface="+mn-ea"/>
                </a:defRPr>
              </a:lvl2pPr>
              <a:lvl3pPr marL="914400" defTabSz="914400" eaLnBrk="1" latinLnBrk="0" hangingPunct="1">
                <a:defRPr sz="1800">
                  <a:latin typeface="+mn-lt"/>
                  <a:ea typeface="+mn-ea"/>
                </a:defRPr>
              </a:lvl3pPr>
              <a:lvl4pPr marL="1371600" defTabSz="914400" eaLnBrk="1" latinLnBrk="0" hangingPunct="1">
                <a:defRPr sz="1800">
                  <a:latin typeface="+mn-lt"/>
                  <a:ea typeface="+mn-ea"/>
                </a:defRPr>
              </a:lvl4pPr>
              <a:lvl5pPr marL="1828800" defTabSz="914400" eaLnBrk="1" latinLnBrk="0" hangingPunct="1">
                <a:defRPr sz="1800">
                  <a:latin typeface="+mn-lt"/>
                  <a:ea typeface="+mn-ea"/>
                </a:defRPr>
              </a:lvl5pPr>
              <a:lvl6pPr marL="2286000" defTabSz="914400">
                <a:defRPr sz="1800">
                  <a:latin typeface="+mn-lt"/>
                  <a:ea typeface="+mn-ea"/>
                </a:defRPr>
              </a:lvl6pPr>
              <a:lvl7pPr marL="2743200" defTabSz="914400">
                <a:defRPr sz="1800">
                  <a:latin typeface="+mn-lt"/>
                  <a:ea typeface="+mn-ea"/>
                </a:defRPr>
              </a:lvl7pPr>
              <a:lvl8pPr marL="3200400" defTabSz="914400">
                <a:defRPr sz="1800">
                  <a:latin typeface="+mn-lt"/>
                  <a:ea typeface="+mn-ea"/>
                </a:defRPr>
              </a:lvl8pPr>
              <a:lvl9pPr marL="3657600" defTabSz="914400">
                <a:defRPr sz="1800">
                  <a:latin typeface="+mn-lt"/>
                  <a:ea typeface="+mn-ea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0" dirty="0">
                  <a:solidFill>
                    <a:schemeClr val="tx1"/>
                  </a:solidFill>
                  <a:latin typeface="+mn-lt"/>
                  <a:ea typeface="+mn-ea"/>
                </a:rPr>
                <a:t>机械锁</a:t>
              </a:r>
            </a:p>
          </p:txBody>
        </p:sp>
        <p:sp>
          <p:nvSpPr>
            <p:cNvPr id="27" name="文本框 119"/>
            <p:cNvSpPr txBox="1"/>
            <p:nvPr/>
          </p:nvSpPr>
          <p:spPr>
            <a:xfrm>
              <a:off x="4456053" y="4436424"/>
              <a:ext cx="1489852" cy="1408078"/>
            </a:xfrm>
            <a:prstGeom prst="rect">
              <a:avLst/>
            </a:prstGeom>
            <a:noFill/>
          </p:spPr>
          <p:txBody>
            <a:bodyPr wrap="square" lIns="22860" tIns="11430" rIns="22860" bIns="11430" rtlCol="0">
              <a:spAutoFit/>
            </a:bodyPr>
            <a:lstStyle>
              <a:defPPr>
                <a:defRPr lang="zh-CN"/>
              </a:defPPr>
              <a:lvl1pPr marL="114300" indent="-114300" defTabSz="3656777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100"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200" dirty="0">
                  <a:latin typeface="+mn-lt"/>
                  <a:ea typeface="+mn-ea"/>
                </a:rPr>
                <a:t>内置</a:t>
              </a:r>
              <a:r>
                <a:rPr lang="en-US" altLang="zh-CN" sz="1200" smtClean="0">
                  <a:latin typeface="+mn-lt"/>
                  <a:ea typeface="+mn-ea"/>
                </a:rPr>
                <a:t>13000mAh</a:t>
              </a:r>
              <a:r>
                <a:rPr lang="zh-CN" altLang="en-US" sz="1200" smtClean="0">
                  <a:latin typeface="+mn-lt"/>
                  <a:ea typeface="+mn-ea"/>
                </a:rPr>
                <a:t>电池</a:t>
              </a:r>
              <a:r>
                <a:rPr lang="zh-CN" altLang="en-US" sz="1200" dirty="0">
                  <a:latin typeface="+mn-lt"/>
                  <a:ea typeface="+mn-ea"/>
                </a:rPr>
                <a:t>供电</a:t>
              </a:r>
              <a:r>
                <a:rPr lang="en-US" altLang="zh-CN" sz="1200" dirty="0">
                  <a:latin typeface="+mn-lt"/>
                  <a:ea typeface="+mn-ea"/>
                </a:rPr>
                <a:t>2</a:t>
              </a:r>
              <a:r>
                <a:rPr lang="zh-CN" altLang="en-US" sz="1200" dirty="0">
                  <a:latin typeface="+mn-lt"/>
                  <a:ea typeface="+mn-ea"/>
                </a:rPr>
                <a:t>年</a:t>
              </a:r>
              <a:endParaRPr lang="en-US" altLang="zh-CN" sz="1200" dirty="0">
                <a:latin typeface="+mn-lt"/>
                <a:ea typeface="+mn-ea"/>
              </a:endParaRPr>
            </a:p>
            <a:p>
              <a:r>
                <a:rPr lang="en-US" altLang="zh-CN" sz="1200" dirty="0">
                  <a:latin typeface="+mn-lt"/>
                  <a:ea typeface="+mn-ea"/>
                </a:rPr>
                <a:t>20db</a:t>
              </a:r>
              <a:r>
                <a:rPr lang="zh-CN" altLang="en-US" sz="1200" dirty="0">
                  <a:latin typeface="+mn-lt"/>
                  <a:ea typeface="+mn-ea"/>
                </a:rPr>
                <a:t>覆盖增益确保远程开车、定位等业务的通信</a:t>
              </a:r>
            </a:p>
          </p:txBody>
        </p:sp>
        <p:sp>
          <p:nvSpPr>
            <p:cNvPr id="28" name="TextBox 21"/>
            <p:cNvSpPr txBox="1"/>
            <p:nvPr/>
          </p:nvSpPr>
          <p:spPr>
            <a:xfrm>
              <a:off x="3093097" y="2894180"/>
              <a:ext cx="1172584" cy="269304"/>
            </a:xfrm>
            <a:prstGeom prst="rect">
              <a:avLst/>
            </a:prstGeom>
            <a:noFill/>
          </p:spPr>
          <p:txBody>
            <a:bodyPr wrap="none" lIns="22860" tIns="11430" rIns="22860" bIns="11430" rtlCol="0">
              <a:spAutoFit/>
            </a:bodyPr>
            <a:lstStyle>
              <a:defPPr>
                <a:defRPr lang="zh-CN"/>
              </a:defPPr>
              <a:lvl1pPr marL="0" defTabSz="914400" eaLnBrk="1" latinLnBrk="0" hangingPunct="1">
                <a:defRPr sz="1600" b="1">
                  <a:gradFill>
                    <a:gsLst>
                      <a:gs pos="35000">
                        <a:srgbClr val="6DF5DB"/>
                      </a:gs>
                      <a:gs pos="100000">
                        <a:srgbClr val="6FC3F7"/>
                      </a:gs>
                    </a:gsLst>
                    <a:lin ang="54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457200" defTabSz="914400" eaLnBrk="1" latinLnBrk="0" hangingPunct="1">
                <a:defRPr sz="1800">
                  <a:latin typeface="+mn-lt"/>
                  <a:ea typeface="+mn-ea"/>
                </a:defRPr>
              </a:lvl2pPr>
              <a:lvl3pPr marL="914400" defTabSz="914400" eaLnBrk="1" latinLnBrk="0" hangingPunct="1">
                <a:defRPr sz="1800">
                  <a:latin typeface="+mn-lt"/>
                  <a:ea typeface="+mn-ea"/>
                </a:defRPr>
              </a:lvl3pPr>
              <a:lvl4pPr marL="1371600" defTabSz="914400" eaLnBrk="1" latinLnBrk="0" hangingPunct="1">
                <a:defRPr sz="1800">
                  <a:latin typeface="+mn-lt"/>
                  <a:ea typeface="+mn-ea"/>
                </a:defRPr>
              </a:lvl4pPr>
              <a:lvl5pPr marL="1828800" defTabSz="914400" eaLnBrk="1" latinLnBrk="0" hangingPunct="1">
                <a:defRPr sz="1800">
                  <a:latin typeface="+mn-lt"/>
                  <a:ea typeface="+mn-ea"/>
                </a:defRPr>
              </a:lvl5pPr>
              <a:lvl6pPr marL="2286000" defTabSz="914400">
                <a:defRPr sz="1800">
                  <a:latin typeface="+mn-lt"/>
                  <a:ea typeface="+mn-ea"/>
                </a:defRPr>
              </a:lvl6pPr>
              <a:lvl7pPr marL="2743200" defTabSz="914400">
                <a:defRPr sz="1800">
                  <a:latin typeface="+mn-lt"/>
                  <a:ea typeface="+mn-ea"/>
                </a:defRPr>
              </a:lvl7pPr>
              <a:lvl8pPr marL="3200400" defTabSz="914400">
                <a:defRPr sz="1800">
                  <a:latin typeface="+mn-lt"/>
                  <a:ea typeface="+mn-ea"/>
                </a:defRPr>
              </a:lvl8pPr>
              <a:lvl9pPr marL="3657600" defTabSz="914400">
                <a:defRPr sz="1800">
                  <a:latin typeface="+mn-lt"/>
                  <a:ea typeface="+mn-ea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0" dirty="0">
                  <a:solidFill>
                    <a:schemeClr val="tx1"/>
                  </a:solidFill>
                  <a:latin typeface="+mn-lt"/>
                  <a:ea typeface="+mn-ea"/>
                </a:rPr>
                <a:t>GPRS</a:t>
              </a:r>
              <a:r>
                <a:rPr lang="zh-CN" altLang="en-US" b="0" dirty="0">
                  <a:solidFill>
                    <a:schemeClr val="tx1"/>
                  </a:solidFill>
                  <a:latin typeface="+mn-lt"/>
                  <a:ea typeface="+mn-ea"/>
                </a:rPr>
                <a:t>电子锁</a:t>
              </a:r>
            </a:p>
          </p:txBody>
        </p:sp>
        <p:sp>
          <p:nvSpPr>
            <p:cNvPr id="29" name="TextBox 26"/>
            <p:cNvSpPr txBox="1"/>
            <p:nvPr/>
          </p:nvSpPr>
          <p:spPr>
            <a:xfrm>
              <a:off x="4708164" y="2894180"/>
              <a:ext cx="914642" cy="269304"/>
            </a:xfrm>
            <a:prstGeom prst="rect">
              <a:avLst/>
            </a:prstGeom>
            <a:noFill/>
          </p:spPr>
          <p:txBody>
            <a:bodyPr wrap="none" lIns="22860" tIns="11430" rIns="22860" bIns="11430" rtlCol="0">
              <a:spAutoFit/>
            </a:bodyPr>
            <a:lstStyle>
              <a:defPPr>
                <a:defRPr lang="zh-CN"/>
              </a:defPPr>
              <a:lvl1pPr marL="0" defTabSz="914400" eaLnBrk="1" latinLnBrk="0" hangingPunct="1">
                <a:defRPr sz="1600" b="1">
                  <a:gradFill>
                    <a:gsLst>
                      <a:gs pos="35000">
                        <a:srgbClr val="6DF5DB"/>
                      </a:gs>
                      <a:gs pos="100000">
                        <a:srgbClr val="6FC3F7"/>
                      </a:gs>
                    </a:gsLst>
                    <a:lin ang="54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457200" defTabSz="914400" eaLnBrk="1" latinLnBrk="0" hangingPunct="1">
                <a:defRPr sz="1800">
                  <a:latin typeface="+mn-lt"/>
                  <a:ea typeface="+mn-ea"/>
                </a:defRPr>
              </a:lvl2pPr>
              <a:lvl3pPr marL="914400" defTabSz="914400" eaLnBrk="1" latinLnBrk="0" hangingPunct="1">
                <a:defRPr sz="1800">
                  <a:latin typeface="+mn-lt"/>
                  <a:ea typeface="+mn-ea"/>
                </a:defRPr>
              </a:lvl3pPr>
              <a:lvl4pPr marL="1371600" defTabSz="914400" eaLnBrk="1" latinLnBrk="0" hangingPunct="1">
                <a:defRPr sz="1800">
                  <a:latin typeface="+mn-lt"/>
                  <a:ea typeface="+mn-ea"/>
                </a:defRPr>
              </a:lvl4pPr>
              <a:lvl5pPr marL="1828800" defTabSz="914400" eaLnBrk="1" latinLnBrk="0" hangingPunct="1">
                <a:defRPr sz="1800">
                  <a:latin typeface="+mn-lt"/>
                  <a:ea typeface="+mn-ea"/>
                </a:defRPr>
              </a:lvl5pPr>
              <a:lvl6pPr marL="2286000" defTabSz="914400">
                <a:defRPr sz="1800">
                  <a:latin typeface="+mn-lt"/>
                  <a:ea typeface="+mn-ea"/>
                </a:defRPr>
              </a:lvl6pPr>
              <a:lvl7pPr marL="2743200" defTabSz="914400">
                <a:defRPr sz="1800">
                  <a:latin typeface="+mn-lt"/>
                  <a:ea typeface="+mn-ea"/>
                </a:defRPr>
              </a:lvl7pPr>
              <a:lvl8pPr marL="3200400" defTabSz="914400">
                <a:defRPr sz="1800">
                  <a:latin typeface="+mn-lt"/>
                  <a:ea typeface="+mn-ea"/>
                </a:defRPr>
              </a:lvl8pPr>
              <a:lvl9pPr marL="3657600" defTabSz="914400">
                <a:defRPr sz="1800">
                  <a:latin typeface="+mn-lt"/>
                  <a:ea typeface="+mn-ea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0" dirty="0">
                  <a:solidFill>
                    <a:schemeClr val="tx1"/>
                  </a:solidFill>
                  <a:latin typeface="+mn-lt"/>
                  <a:ea typeface="+mn-ea"/>
                </a:rPr>
                <a:t>NB-IoT</a:t>
              </a:r>
              <a:r>
                <a:rPr lang="zh-CN" altLang="en-US" b="0" dirty="0">
                  <a:solidFill>
                    <a:schemeClr val="tx1"/>
                  </a:solidFill>
                  <a:latin typeface="+mn-lt"/>
                  <a:ea typeface="+mn-ea"/>
                </a:rPr>
                <a:t>锁</a:t>
              </a:r>
            </a:p>
          </p:txBody>
        </p:sp>
        <p:pic>
          <p:nvPicPr>
            <p:cNvPr id="30" name="图片 105" descr="mobike locker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07909" y="3385166"/>
              <a:ext cx="1442706" cy="96738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</p:spPr>
        </p:pic>
        <p:pic>
          <p:nvPicPr>
            <p:cNvPr id="31" name="Picture 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522968" y="3392687"/>
              <a:ext cx="1422936" cy="960695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</p:spPr>
        </p:pic>
        <p:sp>
          <p:nvSpPr>
            <p:cNvPr id="32" name="TextBox 142"/>
            <p:cNvSpPr txBox="1"/>
            <p:nvPr/>
          </p:nvSpPr>
          <p:spPr>
            <a:xfrm>
              <a:off x="8208319" y="2952445"/>
              <a:ext cx="1500284" cy="269304"/>
            </a:xfrm>
            <a:prstGeom prst="rect">
              <a:avLst/>
            </a:prstGeom>
            <a:noFill/>
          </p:spPr>
          <p:txBody>
            <a:bodyPr wrap="none" lIns="22860" tIns="11430" rIns="22860" bIns="11430" rtlCol="0">
              <a:spAutoFit/>
            </a:bodyPr>
            <a:lstStyle>
              <a:defPPr>
                <a:defRPr lang="zh-CN"/>
              </a:defPPr>
              <a:lvl1pPr marL="0" defTabSz="914400" eaLnBrk="1" latinLnBrk="0" hangingPunct="1">
                <a:defRPr sz="1600" b="1">
                  <a:gradFill>
                    <a:gsLst>
                      <a:gs pos="35000">
                        <a:srgbClr val="6DF5DB"/>
                      </a:gs>
                      <a:gs pos="100000">
                        <a:srgbClr val="6FC3F7"/>
                      </a:gs>
                    </a:gsLst>
                    <a:lin ang="54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457200" defTabSz="914400" eaLnBrk="1" latinLnBrk="0" hangingPunct="1">
                <a:defRPr sz="1800">
                  <a:latin typeface="+mn-lt"/>
                  <a:ea typeface="+mn-ea"/>
                </a:defRPr>
              </a:lvl2pPr>
              <a:lvl3pPr marL="914400" defTabSz="914400" eaLnBrk="1" latinLnBrk="0" hangingPunct="1">
                <a:defRPr sz="1800">
                  <a:latin typeface="+mn-lt"/>
                  <a:ea typeface="+mn-ea"/>
                </a:defRPr>
              </a:lvl3pPr>
              <a:lvl4pPr marL="1371600" defTabSz="914400" eaLnBrk="1" latinLnBrk="0" hangingPunct="1">
                <a:defRPr sz="1800">
                  <a:latin typeface="+mn-lt"/>
                  <a:ea typeface="+mn-ea"/>
                </a:defRPr>
              </a:lvl4pPr>
              <a:lvl5pPr marL="1828800" defTabSz="914400" eaLnBrk="1" latinLnBrk="0" hangingPunct="1">
                <a:defRPr sz="1800">
                  <a:latin typeface="+mn-lt"/>
                  <a:ea typeface="+mn-ea"/>
                </a:defRPr>
              </a:lvl5pPr>
              <a:lvl6pPr marL="2286000" defTabSz="914400">
                <a:defRPr sz="1800">
                  <a:latin typeface="+mn-lt"/>
                  <a:ea typeface="+mn-ea"/>
                </a:defRPr>
              </a:lvl6pPr>
              <a:lvl7pPr marL="2743200" defTabSz="914400">
                <a:defRPr sz="1800">
                  <a:latin typeface="+mn-lt"/>
                  <a:ea typeface="+mn-ea"/>
                </a:defRPr>
              </a:lvl7pPr>
              <a:lvl8pPr marL="3200400" defTabSz="914400">
                <a:defRPr sz="1800">
                  <a:latin typeface="+mn-lt"/>
                  <a:ea typeface="+mn-ea"/>
                </a:defRPr>
              </a:lvl8pPr>
              <a:lvl9pPr marL="3657600" defTabSz="914400">
                <a:defRPr sz="1800">
                  <a:latin typeface="+mn-lt"/>
                  <a:ea typeface="+mn-ea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>
                  <a:solidFill>
                    <a:schemeClr val="tx1"/>
                  </a:solidFill>
                  <a:latin typeface="+mn-lt"/>
                  <a:ea typeface="+mn-ea"/>
                  <a:sym typeface="Arial Narrow" panose="020B0606020202030204" pitchFamily="34" charset="0"/>
                </a:rPr>
                <a:t>运营商业务模式</a:t>
              </a:r>
              <a:endParaRPr lang="en-US" altLang="zh-CN" dirty="0">
                <a:solidFill>
                  <a:schemeClr val="tx1"/>
                </a:solidFill>
                <a:latin typeface="+mn-lt"/>
                <a:ea typeface="+mn-ea"/>
                <a:sym typeface="Arial Narrow" panose="020B0606020202030204" pitchFamily="34" charset="0"/>
              </a:endParaRPr>
            </a:p>
          </p:txBody>
        </p:sp>
        <p:sp>
          <p:nvSpPr>
            <p:cNvPr id="33" name="圆角矩形 67"/>
            <p:cNvSpPr/>
            <p:nvPr/>
          </p:nvSpPr>
          <p:spPr>
            <a:xfrm>
              <a:off x="1367068" y="1292739"/>
              <a:ext cx="1367135" cy="580568"/>
            </a:xfrm>
            <a:prstGeom prst="roundRect">
              <a:avLst/>
            </a:prstGeom>
            <a:solidFill>
              <a:srgbClr val="FFC000"/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" tIns="11430" rIns="22860" bIns="11430" rtlCol="0" anchor="ctr"/>
            <a:lstStyle/>
            <a:p>
              <a:pPr algn="ctr" defTabSz="91419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圆角矩形 68"/>
            <p:cNvSpPr/>
            <p:nvPr/>
          </p:nvSpPr>
          <p:spPr>
            <a:xfrm>
              <a:off x="4397150" y="1292739"/>
              <a:ext cx="1367135" cy="580568"/>
            </a:xfrm>
            <a:prstGeom prst="roundRect">
              <a:avLst/>
            </a:prstGeom>
            <a:solidFill>
              <a:srgbClr val="FFC000"/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" tIns="11430" rIns="22860" bIns="11430" rtlCol="0" anchor="ctr"/>
            <a:lstStyle/>
            <a:p>
              <a:pPr algn="ctr" defTabSz="91419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圆角矩形 69"/>
            <p:cNvSpPr/>
            <p:nvPr/>
          </p:nvSpPr>
          <p:spPr>
            <a:xfrm>
              <a:off x="1367068" y="1962490"/>
              <a:ext cx="1367135" cy="580568"/>
            </a:xfrm>
            <a:prstGeom prst="roundRect">
              <a:avLst/>
            </a:prstGeom>
            <a:solidFill>
              <a:srgbClr val="FFC000"/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" tIns="11430" rIns="22860" bIns="11430" rtlCol="0" anchor="ctr"/>
            <a:lstStyle/>
            <a:p>
              <a:pPr algn="ctr" defTabSz="91419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圆角矩形 70"/>
            <p:cNvSpPr/>
            <p:nvPr/>
          </p:nvSpPr>
          <p:spPr>
            <a:xfrm>
              <a:off x="2874817" y="1962490"/>
              <a:ext cx="1367135" cy="580568"/>
            </a:xfrm>
            <a:prstGeom prst="roundRect">
              <a:avLst/>
            </a:prstGeom>
            <a:solidFill>
              <a:srgbClr val="FFC000"/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" tIns="11430" rIns="22860" bIns="11430" rtlCol="0" anchor="ctr"/>
            <a:lstStyle/>
            <a:p>
              <a:pPr algn="ctr" defTabSz="91419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右箭头 71"/>
            <p:cNvSpPr/>
            <p:nvPr/>
          </p:nvSpPr>
          <p:spPr>
            <a:xfrm>
              <a:off x="4266308" y="1530703"/>
              <a:ext cx="91621" cy="150824"/>
            </a:xfrm>
            <a:prstGeom prst="rightArrow">
              <a:avLst/>
            </a:prstGeom>
            <a:solidFill>
              <a:srgbClr val="FFC000"/>
            </a:solidFill>
            <a:ln w="31750">
              <a:noFill/>
            </a:ln>
            <a:effectLst/>
          </p:spPr>
          <p:txBody>
            <a:bodyPr vert="horz" wrap="square" lIns="121892" tIns="60946" rIns="121892" bIns="60946" numCol="1" rtlCol="0" anchor="t" anchorCtr="0" compatLnSpc="1">
              <a:prstTxWarp prst="textNoShape">
                <a:avLst/>
              </a:prstTxWarp>
            </a:bodyPr>
            <a:lstStyle/>
            <a:p>
              <a:pPr defTabSz="1218896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4000" dirty="0"/>
            </a:p>
          </p:txBody>
        </p:sp>
        <p:sp>
          <p:nvSpPr>
            <p:cNvPr id="38" name="右箭头 72"/>
            <p:cNvSpPr/>
            <p:nvPr/>
          </p:nvSpPr>
          <p:spPr>
            <a:xfrm>
              <a:off x="5797554" y="1530703"/>
              <a:ext cx="91621" cy="150824"/>
            </a:xfrm>
            <a:prstGeom prst="rightArrow">
              <a:avLst/>
            </a:prstGeom>
            <a:solidFill>
              <a:srgbClr val="FFC000"/>
            </a:solidFill>
            <a:ln w="31750">
              <a:noFill/>
            </a:ln>
            <a:effectLst/>
          </p:spPr>
          <p:txBody>
            <a:bodyPr vert="horz" wrap="square" lIns="121892" tIns="60946" rIns="121892" bIns="60946" numCol="1" rtlCol="0" anchor="t" anchorCtr="0" compatLnSpc="1">
              <a:prstTxWarp prst="textNoShape">
                <a:avLst/>
              </a:prstTxWarp>
            </a:bodyPr>
            <a:lstStyle/>
            <a:p>
              <a:pPr defTabSz="1218896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4000" dirty="0"/>
            </a:p>
          </p:txBody>
        </p:sp>
        <p:sp>
          <p:nvSpPr>
            <p:cNvPr id="39" name="右箭头 73"/>
            <p:cNvSpPr/>
            <p:nvPr/>
          </p:nvSpPr>
          <p:spPr>
            <a:xfrm>
              <a:off x="2766957" y="2203379"/>
              <a:ext cx="91621" cy="150824"/>
            </a:xfrm>
            <a:prstGeom prst="rightArrow">
              <a:avLst/>
            </a:prstGeom>
            <a:solidFill>
              <a:srgbClr val="FFC000"/>
            </a:solidFill>
            <a:ln w="31750">
              <a:noFill/>
            </a:ln>
            <a:effectLst/>
          </p:spPr>
          <p:txBody>
            <a:bodyPr vert="horz" wrap="square" lIns="121892" tIns="60946" rIns="121892" bIns="60946" numCol="1" rtlCol="0" anchor="t" anchorCtr="0" compatLnSpc="1">
              <a:prstTxWarp prst="textNoShape">
                <a:avLst/>
              </a:prstTxWarp>
            </a:bodyPr>
            <a:lstStyle/>
            <a:p>
              <a:pPr defTabSz="1218896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4000" dirty="0"/>
            </a:p>
          </p:txBody>
        </p:sp>
        <p:sp>
          <p:nvSpPr>
            <p:cNvPr id="40" name="矩形 74"/>
            <p:cNvSpPr/>
            <p:nvPr/>
          </p:nvSpPr>
          <p:spPr>
            <a:xfrm>
              <a:off x="1663883" y="1463760"/>
              <a:ext cx="773504" cy="238527"/>
            </a:xfrm>
            <a:prstGeom prst="rect">
              <a:avLst/>
            </a:prstGeom>
          </p:spPr>
          <p:txBody>
            <a:bodyPr wrap="none" lIns="22860" tIns="11430" rIns="22860" bIns="11430">
              <a:spAutoFit/>
            </a:bodyPr>
            <a:lstStyle/>
            <a:p>
              <a:pPr algn="ctr" defTabSz="914194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/>
                <a:t>地图搜索</a:t>
              </a:r>
            </a:p>
          </p:txBody>
        </p:sp>
        <p:sp>
          <p:nvSpPr>
            <p:cNvPr id="41" name="矩形 75"/>
            <p:cNvSpPr/>
            <p:nvPr/>
          </p:nvSpPr>
          <p:spPr>
            <a:xfrm>
              <a:off x="4693965" y="1463760"/>
              <a:ext cx="773504" cy="238527"/>
            </a:xfrm>
            <a:prstGeom prst="rect">
              <a:avLst/>
            </a:prstGeom>
          </p:spPr>
          <p:txBody>
            <a:bodyPr wrap="none" lIns="22860" tIns="11430" rIns="22860" bIns="11430">
              <a:spAutoFit/>
            </a:bodyPr>
            <a:lstStyle/>
            <a:p>
              <a:pPr algn="ctr" defTabSz="914194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/>
                <a:t>扫二维码</a:t>
              </a:r>
              <a:endParaRPr lang="en-US" altLang="zh-CN" sz="1400" dirty="0"/>
            </a:p>
          </p:txBody>
        </p:sp>
        <p:sp>
          <p:nvSpPr>
            <p:cNvPr id="42" name="矩形 76"/>
            <p:cNvSpPr/>
            <p:nvPr/>
          </p:nvSpPr>
          <p:spPr>
            <a:xfrm>
              <a:off x="1663883" y="2133511"/>
              <a:ext cx="773504" cy="238527"/>
            </a:xfrm>
            <a:prstGeom prst="rect">
              <a:avLst/>
            </a:prstGeom>
          </p:spPr>
          <p:txBody>
            <a:bodyPr wrap="none" lIns="22860" tIns="11430" rIns="22860" bIns="11430">
              <a:spAutoFit/>
            </a:bodyPr>
            <a:lstStyle/>
            <a:p>
              <a:pPr algn="ctr" defTabSz="914194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/>
                <a:t>远程开锁</a:t>
              </a:r>
            </a:p>
          </p:txBody>
        </p:sp>
        <p:sp>
          <p:nvSpPr>
            <p:cNvPr id="43" name="矩形 77"/>
            <p:cNvSpPr/>
            <p:nvPr/>
          </p:nvSpPr>
          <p:spPr>
            <a:xfrm>
              <a:off x="3171632" y="2133511"/>
              <a:ext cx="773504" cy="238527"/>
            </a:xfrm>
            <a:prstGeom prst="rect">
              <a:avLst/>
            </a:prstGeom>
          </p:spPr>
          <p:txBody>
            <a:bodyPr wrap="none" lIns="22860" tIns="11430" rIns="22860" bIns="11430">
              <a:spAutoFit/>
            </a:bodyPr>
            <a:lstStyle/>
            <a:p>
              <a:pPr algn="ctr" defTabSz="914194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/>
                <a:t>骑行计费</a:t>
              </a:r>
              <a:endParaRPr lang="en-US" altLang="zh-CN" sz="1400" dirty="0"/>
            </a:p>
          </p:txBody>
        </p:sp>
        <p:sp>
          <p:nvSpPr>
            <p:cNvPr id="44" name="圆角矩形 78"/>
            <p:cNvSpPr/>
            <p:nvPr/>
          </p:nvSpPr>
          <p:spPr>
            <a:xfrm>
              <a:off x="4397150" y="1962490"/>
              <a:ext cx="1367135" cy="580568"/>
            </a:xfrm>
            <a:prstGeom prst="roundRect">
              <a:avLst/>
            </a:prstGeom>
            <a:solidFill>
              <a:srgbClr val="FFC000"/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" tIns="11430" rIns="22860" bIns="11430" rtlCol="0" anchor="ctr"/>
            <a:lstStyle/>
            <a:p>
              <a:pPr algn="ctr" defTabSz="91419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圆角矩形 79"/>
            <p:cNvSpPr/>
            <p:nvPr/>
          </p:nvSpPr>
          <p:spPr>
            <a:xfrm>
              <a:off x="2874817" y="1292739"/>
              <a:ext cx="1367135" cy="580568"/>
            </a:xfrm>
            <a:prstGeom prst="roundRect">
              <a:avLst/>
            </a:prstGeom>
            <a:solidFill>
              <a:srgbClr val="FFC000"/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" tIns="11430" rIns="22860" bIns="11430" rtlCol="0" anchor="ctr"/>
            <a:lstStyle/>
            <a:p>
              <a:pPr algn="ctr" defTabSz="91419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右箭头 85"/>
            <p:cNvSpPr/>
            <p:nvPr/>
          </p:nvSpPr>
          <p:spPr>
            <a:xfrm>
              <a:off x="2770954" y="1521740"/>
              <a:ext cx="91621" cy="150824"/>
            </a:xfrm>
            <a:prstGeom prst="rightArrow">
              <a:avLst/>
            </a:prstGeom>
            <a:solidFill>
              <a:srgbClr val="FFC000"/>
            </a:solidFill>
            <a:ln w="31750">
              <a:noFill/>
            </a:ln>
            <a:effectLst/>
          </p:spPr>
          <p:txBody>
            <a:bodyPr vert="horz" wrap="square" lIns="121892" tIns="60946" rIns="121892" bIns="60946" numCol="1" rtlCol="0" anchor="t" anchorCtr="0" compatLnSpc="1">
              <a:prstTxWarp prst="textNoShape">
                <a:avLst/>
              </a:prstTxWarp>
            </a:bodyPr>
            <a:lstStyle/>
            <a:p>
              <a:pPr defTabSz="1218896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4000" dirty="0"/>
            </a:p>
          </p:txBody>
        </p:sp>
        <p:sp>
          <p:nvSpPr>
            <p:cNvPr id="47" name="右箭头 86"/>
            <p:cNvSpPr/>
            <p:nvPr/>
          </p:nvSpPr>
          <p:spPr>
            <a:xfrm>
              <a:off x="4290835" y="2194417"/>
              <a:ext cx="91621" cy="150824"/>
            </a:xfrm>
            <a:prstGeom prst="rightArrow">
              <a:avLst/>
            </a:prstGeom>
            <a:solidFill>
              <a:srgbClr val="FFC000"/>
            </a:solidFill>
            <a:ln w="31750">
              <a:noFill/>
            </a:ln>
            <a:effectLst/>
          </p:spPr>
          <p:txBody>
            <a:bodyPr vert="horz" wrap="square" lIns="121892" tIns="60946" rIns="121892" bIns="60946" numCol="1" rtlCol="0" anchor="t" anchorCtr="0" compatLnSpc="1">
              <a:prstTxWarp prst="textNoShape">
                <a:avLst/>
              </a:prstTxWarp>
            </a:bodyPr>
            <a:lstStyle/>
            <a:p>
              <a:pPr defTabSz="1218896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4000" dirty="0"/>
            </a:p>
          </p:txBody>
        </p:sp>
        <p:sp>
          <p:nvSpPr>
            <p:cNvPr id="48" name="矩形 87"/>
            <p:cNvSpPr/>
            <p:nvPr/>
          </p:nvSpPr>
          <p:spPr>
            <a:xfrm>
              <a:off x="4693965" y="2133511"/>
              <a:ext cx="773504" cy="238527"/>
            </a:xfrm>
            <a:prstGeom prst="rect">
              <a:avLst/>
            </a:prstGeom>
          </p:spPr>
          <p:txBody>
            <a:bodyPr wrap="none" lIns="22860" tIns="11430" rIns="22860" bIns="11430">
              <a:spAutoFit/>
            </a:bodyPr>
            <a:lstStyle/>
            <a:p>
              <a:pPr algn="ctr" defTabSz="914194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/>
                <a:t>关锁支付</a:t>
              </a:r>
              <a:endParaRPr lang="en-US" altLang="zh-CN" sz="1400" dirty="0"/>
            </a:p>
          </p:txBody>
        </p:sp>
        <p:sp>
          <p:nvSpPr>
            <p:cNvPr id="49" name="矩形 88"/>
            <p:cNvSpPr/>
            <p:nvPr/>
          </p:nvSpPr>
          <p:spPr>
            <a:xfrm>
              <a:off x="3171632" y="1463760"/>
              <a:ext cx="773504" cy="238527"/>
            </a:xfrm>
            <a:prstGeom prst="rect">
              <a:avLst/>
            </a:prstGeom>
          </p:spPr>
          <p:txBody>
            <a:bodyPr wrap="none" lIns="22860" tIns="11430" rIns="22860" bIns="11430">
              <a:spAutoFit/>
            </a:bodyPr>
            <a:lstStyle/>
            <a:p>
              <a:pPr algn="ctr" defTabSz="914194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/>
                <a:t>单车查找</a:t>
              </a:r>
              <a:endParaRPr lang="en-US" altLang="zh-CN" sz="1400" dirty="0"/>
            </a:p>
          </p:txBody>
        </p:sp>
        <p:sp>
          <p:nvSpPr>
            <p:cNvPr id="50" name="文本框 91"/>
            <p:cNvSpPr txBox="1"/>
            <p:nvPr/>
          </p:nvSpPr>
          <p:spPr>
            <a:xfrm>
              <a:off x="8400935" y="2234860"/>
              <a:ext cx="1140193" cy="207749"/>
            </a:xfrm>
            <a:prstGeom prst="rect">
              <a:avLst/>
            </a:prstGeom>
            <a:noFill/>
          </p:spPr>
          <p:txBody>
            <a:bodyPr wrap="square" lIns="22860" tIns="11430" rIns="22860" bIns="11430" rtlCol="0">
              <a:spAutoFit/>
            </a:bodyPr>
            <a:lstStyle/>
            <a:p>
              <a:pPr algn="ctr" defTabSz="914194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 smtClean="0">
                  <a:sym typeface="Gill Sans"/>
                </a:rPr>
                <a:t>远程开锁</a:t>
              </a:r>
              <a:endParaRPr lang="zh-CN" altLang="en-US" sz="1200" dirty="0">
                <a:sym typeface="Gill Sans"/>
              </a:endParaRPr>
            </a:p>
          </p:txBody>
        </p:sp>
        <p:pic>
          <p:nvPicPr>
            <p:cNvPr id="51" name="图片 92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8653" y="1686687"/>
              <a:ext cx="404756" cy="468943"/>
            </a:xfrm>
            <a:prstGeom prst="rect">
              <a:avLst/>
            </a:prstGeom>
          </p:spPr>
        </p:pic>
        <p:sp>
          <p:nvSpPr>
            <p:cNvPr id="52" name="文本框 96"/>
            <p:cNvSpPr txBox="1"/>
            <p:nvPr/>
          </p:nvSpPr>
          <p:spPr>
            <a:xfrm>
              <a:off x="7507632" y="2234860"/>
              <a:ext cx="856644" cy="207749"/>
            </a:xfrm>
            <a:prstGeom prst="rect">
              <a:avLst/>
            </a:prstGeom>
            <a:noFill/>
          </p:spPr>
          <p:txBody>
            <a:bodyPr wrap="square" lIns="22860" tIns="11430" rIns="22860" bIns="11430" rtlCol="0">
              <a:spAutoFit/>
            </a:bodyPr>
            <a:lstStyle/>
            <a:p>
              <a:pPr algn="ctr" defTabSz="914194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 smtClean="0">
                  <a:sym typeface="Gill Sans"/>
                </a:rPr>
                <a:t>确定位置</a:t>
              </a:r>
              <a:endParaRPr lang="zh-CN" altLang="en-US" sz="1200" dirty="0">
                <a:sym typeface="Gill Sans"/>
              </a:endParaRPr>
            </a:p>
          </p:txBody>
        </p:sp>
        <p:pic>
          <p:nvPicPr>
            <p:cNvPr id="53" name="图片 97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3576" y="1709424"/>
              <a:ext cx="404756" cy="405893"/>
            </a:xfrm>
            <a:prstGeom prst="rect">
              <a:avLst/>
            </a:prstGeom>
          </p:spPr>
        </p:pic>
        <p:sp>
          <p:nvSpPr>
            <p:cNvPr id="54" name="文本框 99"/>
            <p:cNvSpPr txBox="1"/>
            <p:nvPr/>
          </p:nvSpPr>
          <p:spPr>
            <a:xfrm>
              <a:off x="10471088" y="2234860"/>
              <a:ext cx="1140193" cy="207749"/>
            </a:xfrm>
            <a:prstGeom prst="rect">
              <a:avLst/>
            </a:prstGeom>
            <a:noFill/>
          </p:spPr>
          <p:txBody>
            <a:bodyPr wrap="square" lIns="22860" tIns="11430" rIns="22860" bIns="11430" rtlCol="0">
              <a:spAutoFit/>
            </a:bodyPr>
            <a:lstStyle/>
            <a:p>
              <a:pPr algn="ctr" defTabSz="914194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 smtClean="0"/>
                <a:t>供电</a:t>
              </a:r>
              <a:endParaRPr lang="en-US" altLang="zh-CN" sz="1200" dirty="0"/>
            </a:p>
          </p:txBody>
        </p:sp>
        <p:pic>
          <p:nvPicPr>
            <p:cNvPr id="55" name="图片 100"/>
            <p:cNvPicPr>
              <a:picLocks noChangeAspect="1"/>
            </p:cNvPicPr>
            <p:nvPr/>
          </p:nvPicPr>
          <p:blipFill>
            <a:blip r:embed="rId1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5290" y="1695474"/>
              <a:ext cx="311789" cy="468943"/>
            </a:xfrm>
            <a:prstGeom prst="rect">
              <a:avLst/>
            </a:prstGeom>
          </p:spPr>
        </p:pic>
        <p:sp>
          <p:nvSpPr>
            <p:cNvPr id="56" name="文本框 75"/>
            <p:cNvSpPr txBox="1"/>
            <p:nvPr/>
          </p:nvSpPr>
          <p:spPr>
            <a:xfrm>
              <a:off x="9436012" y="2234860"/>
              <a:ext cx="1140193" cy="207749"/>
            </a:xfrm>
            <a:prstGeom prst="rect">
              <a:avLst/>
            </a:prstGeom>
            <a:noFill/>
          </p:spPr>
          <p:txBody>
            <a:bodyPr wrap="square" lIns="22860" tIns="11430" rIns="22860" bIns="11430" rtlCol="0">
              <a:spAutoFit/>
            </a:bodyPr>
            <a:lstStyle>
              <a:defPPr>
                <a:defRPr lang="zh-CN"/>
              </a:defPPr>
              <a:lvl1pPr algn="ctr">
                <a:defRPr sz="1200">
                  <a:gradFill>
                    <a:gsLst>
                      <a:gs pos="35000">
                        <a:srgbClr val="6DF5DB"/>
                      </a:gs>
                      <a:gs pos="100000">
                        <a:srgbClr val="6FC3F7"/>
                      </a:gs>
                    </a:gsLst>
                    <a:lin ang="54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914194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>
                  <a:solidFill>
                    <a:schemeClr val="tx1"/>
                  </a:solidFill>
                  <a:latin typeface="+mn-lt"/>
                  <a:ea typeface="+mn-ea"/>
                  <a:sym typeface="Gill Sans"/>
                </a:rPr>
                <a:t>移动支付</a:t>
              </a:r>
              <a:endParaRPr lang="zh-CN" altLang="en-US" dirty="0">
                <a:solidFill>
                  <a:schemeClr val="tx1"/>
                </a:solidFill>
                <a:latin typeface="+mn-lt"/>
                <a:ea typeface="+mn-ea"/>
                <a:sym typeface="Gill Sans"/>
              </a:endParaRPr>
            </a:p>
          </p:txBody>
        </p:sp>
        <p:pic>
          <p:nvPicPr>
            <p:cNvPr id="57" name="图片 80"/>
            <p:cNvPicPr>
              <a:picLocks noChangeAspect="1"/>
            </p:cNvPicPr>
            <p:nvPr/>
          </p:nvPicPr>
          <p:blipFill>
            <a:blip r:embed="rId1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7565" y="1704263"/>
              <a:ext cx="397087" cy="468943"/>
            </a:xfrm>
            <a:prstGeom prst="rect">
              <a:avLst/>
            </a:prstGeom>
          </p:spPr>
        </p:pic>
        <p:sp>
          <p:nvSpPr>
            <p:cNvPr id="58" name="文本框 78"/>
            <p:cNvSpPr txBox="1"/>
            <p:nvPr/>
          </p:nvSpPr>
          <p:spPr>
            <a:xfrm>
              <a:off x="6472556" y="2242548"/>
              <a:ext cx="856644" cy="207749"/>
            </a:xfrm>
            <a:prstGeom prst="rect">
              <a:avLst/>
            </a:prstGeom>
            <a:noFill/>
          </p:spPr>
          <p:txBody>
            <a:bodyPr wrap="square" lIns="22860" tIns="11430" rIns="22860" bIns="11430" rtlCol="0">
              <a:spAutoFit/>
            </a:bodyPr>
            <a:lstStyle>
              <a:defPPr>
                <a:defRPr lang="zh-CN"/>
              </a:defPPr>
              <a:lvl1pPr algn="ctr">
                <a:defRPr sz="1200">
                  <a:gradFill>
                    <a:gsLst>
                      <a:gs pos="35000">
                        <a:srgbClr val="6DF5DB"/>
                      </a:gs>
                      <a:gs pos="100000">
                        <a:srgbClr val="6FC3F7"/>
                      </a:gs>
                    </a:gsLst>
                    <a:lin ang="54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914194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>
                  <a:solidFill>
                    <a:schemeClr val="tx1"/>
                  </a:solidFill>
                  <a:latin typeface="+mn-lt"/>
                  <a:ea typeface="+mn-ea"/>
                </a:rPr>
                <a:t>无桩</a:t>
              </a:r>
              <a:endParaRPr lang="en-US" altLang="zh-CN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pic>
          <p:nvPicPr>
            <p:cNvPr id="59" name="图片 81"/>
            <p:cNvPicPr>
              <a:picLocks noChangeAspect="1"/>
            </p:cNvPicPr>
            <p:nvPr/>
          </p:nvPicPr>
          <p:blipFill>
            <a:blip r:embed="rId14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2795" y="1707887"/>
              <a:ext cx="756167" cy="461692"/>
            </a:xfrm>
            <a:prstGeom prst="rect">
              <a:avLst/>
            </a:prstGeom>
          </p:spPr>
        </p:pic>
        <p:grpSp>
          <p:nvGrpSpPr>
            <p:cNvPr id="60" name="组合 141"/>
            <p:cNvGrpSpPr>
              <a:grpSpLocks noChangeAspect="1"/>
            </p:cNvGrpSpPr>
            <p:nvPr/>
          </p:nvGrpSpPr>
          <p:grpSpPr>
            <a:xfrm>
              <a:off x="964938" y="3263103"/>
              <a:ext cx="360000" cy="359917"/>
              <a:chOff x="1057384" y="5179244"/>
              <a:chExt cx="791732" cy="791732"/>
            </a:xfrm>
          </p:grpSpPr>
          <p:sp>
            <p:nvSpPr>
              <p:cNvPr id="61" name="椭圆 142"/>
              <p:cNvSpPr>
                <a:spLocks noChangeAspect="1"/>
              </p:cNvSpPr>
              <p:nvPr/>
            </p:nvSpPr>
            <p:spPr>
              <a:xfrm>
                <a:off x="1057384" y="5179244"/>
                <a:ext cx="791732" cy="791732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2" name="直接连接符 143"/>
              <p:cNvCxnSpPr>
                <a:stCxn id="61" idx="7"/>
                <a:endCxn id="61" idx="3"/>
              </p:cNvCxnSpPr>
              <p:nvPr/>
            </p:nvCxnSpPr>
            <p:spPr>
              <a:xfrm flipH="1">
                <a:off x="1173331" y="5295190"/>
                <a:ext cx="559838" cy="55984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组合 144"/>
            <p:cNvGrpSpPr>
              <a:grpSpLocks noChangeAspect="1"/>
            </p:cNvGrpSpPr>
            <p:nvPr/>
          </p:nvGrpSpPr>
          <p:grpSpPr>
            <a:xfrm>
              <a:off x="2657126" y="3263103"/>
              <a:ext cx="360000" cy="359917"/>
              <a:chOff x="1057384" y="5179244"/>
              <a:chExt cx="791732" cy="791732"/>
            </a:xfrm>
          </p:grpSpPr>
          <p:sp>
            <p:nvSpPr>
              <p:cNvPr id="64" name="椭圆 145"/>
              <p:cNvSpPr>
                <a:spLocks noChangeAspect="1"/>
              </p:cNvSpPr>
              <p:nvPr/>
            </p:nvSpPr>
            <p:spPr>
              <a:xfrm>
                <a:off x="1057384" y="5179244"/>
                <a:ext cx="791732" cy="791732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5" name="直接连接符 146"/>
              <p:cNvCxnSpPr>
                <a:stCxn id="64" idx="7"/>
                <a:endCxn id="64" idx="3"/>
              </p:cNvCxnSpPr>
              <p:nvPr/>
            </p:nvCxnSpPr>
            <p:spPr>
              <a:xfrm flipH="1">
                <a:off x="1173331" y="5295190"/>
                <a:ext cx="559838" cy="55984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组合 147"/>
            <p:cNvGrpSpPr/>
            <p:nvPr/>
          </p:nvGrpSpPr>
          <p:grpSpPr>
            <a:xfrm>
              <a:off x="4349314" y="3263103"/>
              <a:ext cx="360000" cy="359917"/>
              <a:chOff x="5245690" y="5129653"/>
              <a:chExt cx="540000" cy="540000"/>
            </a:xfrm>
          </p:grpSpPr>
          <p:cxnSp>
            <p:nvCxnSpPr>
              <p:cNvPr id="67" name="直接箭头连接符 148"/>
              <p:cNvCxnSpPr/>
              <p:nvPr/>
            </p:nvCxnSpPr>
            <p:spPr>
              <a:xfrm flipV="1">
                <a:off x="5515690" y="5129653"/>
                <a:ext cx="0" cy="54000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椭圆 149"/>
              <p:cNvSpPr>
                <a:spLocks noChangeAspect="1"/>
              </p:cNvSpPr>
              <p:nvPr/>
            </p:nvSpPr>
            <p:spPr>
              <a:xfrm>
                <a:off x="5245690" y="5129653"/>
                <a:ext cx="540000" cy="540000"/>
              </a:xfrm>
              <a:prstGeom prst="ellipse">
                <a:avLst/>
              </a:prstGeom>
              <a:noFill/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组合 141"/>
            <p:cNvGrpSpPr>
              <a:grpSpLocks noChangeAspect="1"/>
            </p:cNvGrpSpPr>
            <p:nvPr/>
          </p:nvGrpSpPr>
          <p:grpSpPr>
            <a:xfrm>
              <a:off x="6835807" y="2016253"/>
              <a:ext cx="182922" cy="182880"/>
              <a:chOff x="1057384" y="5179244"/>
              <a:chExt cx="791732" cy="791732"/>
            </a:xfrm>
          </p:grpSpPr>
          <p:sp>
            <p:nvSpPr>
              <p:cNvPr id="70" name="椭圆 142"/>
              <p:cNvSpPr>
                <a:spLocks noChangeAspect="1"/>
              </p:cNvSpPr>
              <p:nvPr/>
            </p:nvSpPr>
            <p:spPr>
              <a:xfrm>
                <a:off x="1057384" y="5179244"/>
                <a:ext cx="791732" cy="791732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1" name="直接连接符 143"/>
              <p:cNvCxnSpPr>
                <a:stCxn id="70" idx="7"/>
                <a:endCxn id="70" idx="3"/>
              </p:cNvCxnSpPr>
              <p:nvPr/>
            </p:nvCxnSpPr>
            <p:spPr>
              <a:xfrm flipH="1">
                <a:off x="1173331" y="5295190"/>
                <a:ext cx="559838" cy="55984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3321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</a:rPr>
              <a:t>NB-IoT</a:t>
            </a:r>
            <a:r>
              <a:rPr lang="zh-CN" altLang="en-US" smtClean="0">
                <a:latin typeface="+mn-lt"/>
              </a:rPr>
              <a:t>（窄带蜂窝物联网）产业正在迅速崛起。该技术在有效地提供深度室内覆盖的同时，可以支持大量的低吞吐率、超低成本设备连接，并且具有低功耗、优化的网络架构等独特优势。</a:t>
            </a:r>
            <a:endParaRPr lang="en-US" altLang="zh-CN" smtClean="0">
              <a:latin typeface="+mn-lt"/>
            </a:endParaRPr>
          </a:p>
          <a:p>
            <a:r>
              <a:rPr lang="zh-CN" altLang="en-US" smtClean="0">
                <a:latin typeface="+mn-lt"/>
              </a:rPr>
              <a:t>本章节将围绕着</a:t>
            </a:r>
            <a:r>
              <a:rPr lang="en-US" altLang="zh-CN" smtClean="0">
                <a:latin typeface="+mn-lt"/>
              </a:rPr>
              <a:t>NB-IoT</a:t>
            </a:r>
            <a:r>
              <a:rPr lang="zh-CN" altLang="en-US" smtClean="0">
                <a:latin typeface="+mn-lt"/>
              </a:rPr>
              <a:t>产业发展、标准演进、关键技术以及解决方案展开简述。</a:t>
            </a:r>
            <a:endParaRPr lang="en-US" altLang="zh-C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77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</a:rPr>
              <a:t>NB-</a:t>
            </a:r>
            <a:r>
              <a:rPr lang="en-US" altLang="zh-CN" dirty="0" err="1">
                <a:latin typeface="+mn-lt"/>
                <a:ea typeface="+mn-ea"/>
              </a:rPr>
              <a:t>IoT</a:t>
            </a:r>
            <a:r>
              <a:rPr lang="zh-CN" altLang="en-US" dirty="0">
                <a:latin typeface="+mn-lt"/>
                <a:ea typeface="+mn-ea"/>
              </a:rPr>
              <a:t>助力白色家电全生命周期</a:t>
            </a:r>
            <a:r>
              <a:rPr lang="zh-CN" altLang="en-US" dirty="0" smtClean="0">
                <a:latin typeface="+mn-lt"/>
                <a:ea typeface="+mn-ea"/>
              </a:rPr>
              <a:t>管理</a:t>
            </a:r>
            <a:endParaRPr lang="zh-CN" altLang="en-US" dirty="0">
              <a:latin typeface="+mn-lt"/>
              <a:ea typeface="+mn-ea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793891" y="1067564"/>
            <a:ext cx="10504913" cy="5065100"/>
            <a:chOff x="921487" y="1280224"/>
            <a:chExt cx="10504913" cy="5065100"/>
          </a:xfrm>
        </p:grpSpPr>
        <p:sp>
          <p:nvSpPr>
            <p:cNvPr id="3" name="矩形 2"/>
            <p:cNvSpPr/>
            <p:nvPr/>
          </p:nvSpPr>
          <p:spPr bwMode="auto">
            <a:xfrm>
              <a:off x="6057492" y="3022922"/>
              <a:ext cx="5368908" cy="33068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</a:ln>
            <a:effectLst/>
            <a:extLst/>
          </p:spPr>
          <p:txBody>
            <a:bodyPr lIns="22860" tIns="11430" rIns="22860" bIns="11430" rtlCol="0" anchor="ctr">
              <a:noAutofit/>
            </a:bodyPr>
            <a:lstStyle/>
            <a:p>
              <a:pPr algn="ctr" defTabSz="1219078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900" kern="0" dirty="0" err="1">
                <a:cs typeface="Arial" pitchFamily="34" charset="0"/>
              </a:endParaRPr>
            </a:p>
          </p:txBody>
        </p:sp>
        <p:sp>
          <p:nvSpPr>
            <p:cNvPr id="4" name="矩形 3"/>
            <p:cNvSpPr/>
            <p:nvPr/>
          </p:nvSpPr>
          <p:spPr bwMode="auto">
            <a:xfrm>
              <a:off x="6057492" y="1280224"/>
              <a:ext cx="5368908" cy="15429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algn="ctr" defTabSz="1219565"/>
              <a:endParaRPr lang="zh-CN" altLang="en-US" sz="1900" kern="0" dirty="0" err="1"/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1060569" y="1294397"/>
              <a:ext cx="4853023" cy="15429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algn="ctr" defTabSz="1219565"/>
              <a:endParaRPr lang="zh-CN" altLang="en-US" sz="1900" kern="0" dirty="0" err="1"/>
            </a:p>
          </p:txBody>
        </p:sp>
        <p:sp>
          <p:nvSpPr>
            <p:cNvPr id="6" name="TextBox 93"/>
            <p:cNvSpPr txBox="1"/>
            <p:nvPr/>
          </p:nvSpPr>
          <p:spPr>
            <a:xfrm>
              <a:off x="8717668" y="4413460"/>
              <a:ext cx="1558170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36000" rIns="0" rtlCol="0" anchor="ctr">
              <a:spAutoFit/>
            </a:bodyPr>
            <a:lstStyle>
              <a:defPPr>
                <a:defRPr lang="zh-CN"/>
              </a:defPPr>
              <a:lvl1pPr marL="342900" indent="-165100" defTabSz="1219444">
                <a:buFont typeface="Wingdings" panose="05000000000000000000" pitchFamily="2" charset="2"/>
                <a:buChar char="§"/>
                <a:defRPr sz="130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defRPr>
              </a:lvl1pPr>
            </a:lstStyle>
            <a:p>
              <a:pPr marL="161990" indent="-117522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latin typeface="+mn-lt"/>
                  <a:ea typeface="+mn-ea"/>
                  <a:sym typeface="Arial Narrow" panose="020B0606020202030204" pitchFamily="34" charset="0"/>
                </a:rPr>
                <a:t>设备管理</a:t>
              </a:r>
              <a:endParaRPr lang="en-US" altLang="zh-CN" sz="1200" dirty="0">
                <a:latin typeface="+mn-lt"/>
                <a:ea typeface="+mn-ea"/>
                <a:sym typeface="Arial Narrow" panose="020B0606020202030204" pitchFamily="34" charset="0"/>
              </a:endParaRPr>
            </a:p>
            <a:p>
              <a:pPr marL="161990" indent="-117522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latin typeface="+mn-lt"/>
                  <a:ea typeface="+mn-ea"/>
                  <a:sym typeface="Arial Narrow" panose="020B0606020202030204" pitchFamily="34" charset="0"/>
                </a:rPr>
                <a:t>地理位置</a:t>
              </a:r>
              <a:endParaRPr lang="en-US" altLang="zh-CN" sz="1200" dirty="0">
                <a:latin typeface="+mn-lt"/>
                <a:ea typeface="+mn-ea"/>
                <a:sym typeface="Arial Narrow" panose="020B0606020202030204" pitchFamily="34" charset="0"/>
              </a:endParaRPr>
            </a:p>
          </p:txBody>
        </p:sp>
        <p:sp>
          <p:nvSpPr>
            <p:cNvPr id="7" name="TextBox 93"/>
            <p:cNvSpPr txBox="1"/>
            <p:nvPr/>
          </p:nvSpPr>
          <p:spPr>
            <a:xfrm>
              <a:off x="8717668" y="3810816"/>
              <a:ext cx="1210984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36000" rIns="0" rtlCol="0" anchor="ctr">
              <a:spAutoFit/>
            </a:bodyPr>
            <a:lstStyle>
              <a:defPPr>
                <a:defRPr lang="zh-CN"/>
              </a:defPPr>
              <a:lvl1pPr marL="342900" indent="-165100" defTabSz="1219444">
                <a:buFont typeface="Wingdings" panose="05000000000000000000" pitchFamily="2" charset="2"/>
                <a:buChar char="§"/>
                <a:defRPr sz="130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defRPr>
              </a:lvl1pPr>
            </a:lstStyle>
            <a:p>
              <a:pPr marL="161990" indent="-117522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latin typeface="+mn-lt"/>
                  <a:ea typeface="+mn-ea"/>
                  <a:sym typeface="Arial Narrow" panose="020B0606020202030204" pitchFamily="34" charset="0"/>
                </a:rPr>
                <a:t>数据流量</a:t>
              </a:r>
              <a:endParaRPr lang="en-US" altLang="zh-CN" sz="1200" dirty="0">
                <a:latin typeface="+mn-lt"/>
                <a:ea typeface="+mn-ea"/>
                <a:sym typeface="Arial Narrow" panose="020B0606020202030204" pitchFamily="34" charset="0"/>
              </a:endParaRPr>
            </a:p>
            <a:p>
              <a:pPr marL="161990" indent="-117522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latin typeface="+mn-lt"/>
                  <a:ea typeface="+mn-ea"/>
                  <a:sym typeface="Arial Narrow" panose="020B0606020202030204" pitchFamily="34" charset="0"/>
                </a:rPr>
                <a:t>数据存储</a:t>
              </a:r>
              <a:endParaRPr lang="en-US" altLang="zh-CN" sz="1200" dirty="0">
                <a:latin typeface="+mn-lt"/>
                <a:ea typeface="+mn-ea"/>
                <a:sym typeface="Arial Narrow" panose="020B0606020202030204" pitchFamily="34" charset="0"/>
              </a:endParaRPr>
            </a:p>
          </p:txBody>
        </p:sp>
        <p:sp>
          <p:nvSpPr>
            <p:cNvPr id="8" name="TextBox 2"/>
            <p:cNvSpPr txBox="1"/>
            <p:nvPr/>
          </p:nvSpPr>
          <p:spPr>
            <a:xfrm>
              <a:off x="1109859" y="1897606"/>
              <a:ext cx="1024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56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rgbClr val="0070C0"/>
                  </a:solidFill>
                </a:rPr>
                <a:t>货物分发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9" name="TextBox 2"/>
            <p:cNvSpPr txBox="1"/>
            <p:nvPr/>
          </p:nvSpPr>
          <p:spPr>
            <a:xfrm>
              <a:off x="2941063" y="1897606"/>
              <a:ext cx="8977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400">
                  <a:solidFill>
                    <a:srgbClr val="6DF5D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91456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0070C0"/>
                  </a:solidFill>
                  <a:latin typeface="+mn-lt"/>
                  <a:ea typeface="+mn-ea"/>
                </a:rPr>
                <a:t>货物交付</a:t>
              </a:r>
              <a:endParaRPr lang="en-US" altLang="zh-CN" b="1" dirty="0">
                <a:solidFill>
                  <a:srgbClr val="0070C0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TextBox 2"/>
            <p:cNvSpPr txBox="1"/>
            <p:nvPr/>
          </p:nvSpPr>
          <p:spPr>
            <a:xfrm>
              <a:off x="4607917" y="1897606"/>
              <a:ext cx="11130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56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rgbClr val="0070C0"/>
                  </a:solidFill>
                </a:rPr>
                <a:t>设备维护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" name="TextBox 63"/>
            <p:cNvSpPr txBox="1"/>
            <p:nvPr/>
          </p:nvSpPr>
          <p:spPr>
            <a:xfrm>
              <a:off x="2891795" y="131895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defTabSz="914400" eaLnBrk="1" latinLnBrk="0" hangingPunct="1">
                <a:defRPr sz="1600" b="1">
                  <a:gradFill>
                    <a:gsLst>
                      <a:gs pos="35000">
                        <a:srgbClr val="6DF5DB"/>
                      </a:gs>
                      <a:gs pos="100000">
                        <a:srgbClr val="6FC3F7"/>
                      </a:gs>
                    </a:gsLst>
                    <a:lin ang="54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457200" defTabSz="914400" eaLnBrk="1" latinLnBrk="0" hangingPunct="1">
                <a:defRPr sz="1800">
                  <a:latin typeface="+mn-lt"/>
                  <a:ea typeface="+mn-ea"/>
                </a:defRPr>
              </a:lvl2pPr>
              <a:lvl3pPr marL="914400" defTabSz="914400" eaLnBrk="1" latinLnBrk="0" hangingPunct="1">
                <a:defRPr sz="1800">
                  <a:latin typeface="+mn-lt"/>
                  <a:ea typeface="+mn-ea"/>
                </a:defRPr>
              </a:lvl3pPr>
              <a:lvl4pPr marL="1371600" defTabSz="914400" eaLnBrk="1" latinLnBrk="0" hangingPunct="1">
                <a:defRPr sz="1800">
                  <a:latin typeface="+mn-lt"/>
                  <a:ea typeface="+mn-ea"/>
                </a:defRPr>
              </a:lvl4pPr>
              <a:lvl5pPr marL="1828800" defTabSz="914400" eaLnBrk="1" latinLnBrk="0" hangingPunct="1">
                <a:defRPr sz="1800">
                  <a:latin typeface="+mn-lt"/>
                  <a:ea typeface="+mn-ea"/>
                </a:defRPr>
              </a:lvl5pPr>
              <a:lvl6pPr marL="2286000" defTabSz="914400">
                <a:defRPr sz="1800">
                  <a:latin typeface="+mn-lt"/>
                  <a:ea typeface="+mn-ea"/>
                </a:defRPr>
              </a:lvl6pPr>
              <a:lvl7pPr marL="2743200" defTabSz="914400">
                <a:defRPr sz="1800">
                  <a:latin typeface="+mn-lt"/>
                  <a:ea typeface="+mn-ea"/>
                </a:defRPr>
              </a:lvl7pPr>
              <a:lvl8pPr marL="3200400" defTabSz="914400">
                <a:defRPr sz="1800">
                  <a:latin typeface="+mn-lt"/>
                  <a:ea typeface="+mn-ea"/>
                </a:defRPr>
              </a:lvl8pPr>
              <a:lvl9pPr marL="3657600" defTabSz="914400">
                <a:defRPr sz="1800">
                  <a:latin typeface="+mn-lt"/>
                  <a:ea typeface="+mn-ea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>
                  <a:solidFill>
                    <a:schemeClr val="tx1"/>
                  </a:solidFill>
                  <a:latin typeface="+mn-lt"/>
                  <a:ea typeface="+mn-ea"/>
                </a:rPr>
                <a:t>业务痛点</a:t>
              </a:r>
              <a:endParaRPr lang="en-US" altLang="zh-CN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TextBox 63"/>
            <p:cNvSpPr txBox="1"/>
            <p:nvPr/>
          </p:nvSpPr>
          <p:spPr>
            <a:xfrm>
              <a:off x="7824652" y="1305699"/>
              <a:ext cx="24416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defTabSz="914400" eaLnBrk="1" latinLnBrk="0" hangingPunct="1">
                <a:defRPr sz="1600" b="1">
                  <a:gradFill>
                    <a:gsLst>
                      <a:gs pos="35000">
                        <a:srgbClr val="6DF5DB"/>
                      </a:gs>
                      <a:gs pos="100000">
                        <a:srgbClr val="6FC3F7"/>
                      </a:gs>
                    </a:gsLst>
                    <a:lin ang="54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457200" defTabSz="914400" eaLnBrk="1" latinLnBrk="0" hangingPunct="1">
                <a:defRPr sz="1800">
                  <a:latin typeface="+mn-lt"/>
                  <a:ea typeface="+mn-ea"/>
                </a:defRPr>
              </a:lvl2pPr>
              <a:lvl3pPr marL="914400" defTabSz="914400" eaLnBrk="1" latinLnBrk="0" hangingPunct="1">
                <a:defRPr sz="1800">
                  <a:latin typeface="+mn-lt"/>
                  <a:ea typeface="+mn-ea"/>
                </a:defRPr>
              </a:lvl3pPr>
              <a:lvl4pPr marL="1371600" defTabSz="914400" eaLnBrk="1" latinLnBrk="0" hangingPunct="1">
                <a:defRPr sz="1800">
                  <a:latin typeface="+mn-lt"/>
                  <a:ea typeface="+mn-ea"/>
                </a:defRPr>
              </a:lvl4pPr>
              <a:lvl5pPr marL="1828800" defTabSz="914400" eaLnBrk="1" latinLnBrk="0" hangingPunct="1">
                <a:defRPr sz="1800">
                  <a:latin typeface="+mn-lt"/>
                  <a:ea typeface="+mn-ea"/>
                </a:defRPr>
              </a:lvl5pPr>
              <a:lvl6pPr marL="2286000" defTabSz="914400">
                <a:defRPr sz="1800">
                  <a:latin typeface="+mn-lt"/>
                  <a:ea typeface="+mn-ea"/>
                </a:defRPr>
              </a:lvl6pPr>
              <a:lvl7pPr marL="2743200" defTabSz="914400">
                <a:defRPr sz="1800">
                  <a:latin typeface="+mn-lt"/>
                  <a:ea typeface="+mn-ea"/>
                </a:defRPr>
              </a:lvl7pPr>
              <a:lvl8pPr marL="3200400" defTabSz="914400">
                <a:defRPr sz="1800">
                  <a:latin typeface="+mn-lt"/>
                  <a:ea typeface="+mn-ea"/>
                </a:defRPr>
              </a:lvl8pPr>
              <a:lvl9pPr marL="3657600" defTabSz="914400">
                <a:defRPr sz="1800">
                  <a:latin typeface="+mn-lt"/>
                  <a:ea typeface="+mn-ea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>
                  <a:solidFill>
                    <a:schemeClr val="tx1"/>
                  </a:solidFill>
                  <a:latin typeface="+mn-lt"/>
                  <a:ea typeface="+mn-ea"/>
                </a:rPr>
                <a:t>端到端白电生命周期管理</a:t>
              </a:r>
              <a:endParaRPr lang="en-US" altLang="zh-CN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任意多边形: 形状 20"/>
            <p:cNvSpPr/>
            <p:nvPr/>
          </p:nvSpPr>
          <p:spPr bwMode="auto">
            <a:xfrm>
              <a:off x="7720242" y="4201637"/>
              <a:ext cx="3225629" cy="139443"/>
            </a:xfrm>
            <a:custGeom>
              <a:avLst/>
              <a:gdLst>
                <a:gd name="connsiteX0" fmla="*/ 0 w 3524250"/>
                <a:gd name="connsiteY0" fmla="*/ 0 h 142875"/>
                <a:gd name="connsiteX1" fmla="*/ 190500 w 3524250"/>
                <a:gd name="connsiteY1" fmla="*/ 142875 h 142875"/>
                <a:gd name="connsiteX2" fmla="*/ 3524250 w 3524250"/>
                <a:gd name="connsiteY2" fmla="*/ 14287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24250" h="142875">
                  <a:moveTo>
                    <a:pt x="0" y="0"/>
                  </a:moveTo>
                  <a:lnTo>
                    <a:pt x="190500" y="142875"/>
                  </a:lnTo>
                  <a:lnTo>
                    <a:pt x="3524250" y="142875"/>
                  </a:lnTo>
                </a:path>
              </a:pathLst>
            </a:custGeom>
            <a:noFill/>
            <a:ln>
              <a:solidFill>
                <a:srgbClr val="00B0F0">
                  <a:alpha val="55000"/>
                </a:srgbClr>
              </a:solidFill>
              <a:headEnd type="none"/>
              <a:tailEnd type="oval" w="sm" len="sm"/>
            </a:ln>
            <a:effectLst>
              <a:glow rad="25400">
                <a:srgbClr val="00FFFF">
                  <a:alpha val="6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28670" indent="-328670" algn="ctr" defTabSz="878042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B2B2B2"/>
                </a:buClr>
                <a:buSzPct val="60000"/>
              </a:pPr>
              <a:endParaRPr kumimoji="1" lang="zh-CN" altLang="en-US" sz="900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5020" y="3889707"/>
              <a:ext cx="513265" cy="320393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3033" y="4413805"/>
              <a:ext cx="437240" cy="422802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7456" y="5002274"/>
              <a:ext cx="468396" cy="356985"/>
            </a:xfrm>
            <a:prstGeom prst="rect">
              <a:avLst/>
            </a:prstGeom>
          </p:spPr>
        </p:pic>
        <p:sp>
          <p:nvSpPr>
            <p:cNvPr id="17" name="任意多边形: 形状 118"/>
            <p:cNvSpPr/>
            <p:nvPr/>
          </p:nvSpPr>
          <p:spPr bwMode="auto">
            <a:xfrm>
              <a:off x="7720243" y="4764086"/>
              <a:ext cx="3225629" cy="139443"/>
            </a:xfrm>
            <a:custGeom>
              <a:avLst/>
              <a:gdLst>
                <a:gd name="connsiteX0" fmla="*/ 0 w 3524250"/>
                <a:gd name="connsiteY0" fmla="*/ 0 h 142875"/>
                <a:gd name="connsiteX1" fmla="*/ 190500 w 3524250"/>
                <a:gd name="connsiteY1" fmla="*/ 142875 h 142875"/>
                <a:gd name="connsiteX2" fmla="*/ 3524250 w 3524250"/>
                <a:gd name="connsiteY2" fmla="*/ 14287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24250" h="142875">
                  <a:moveTo>
                    <a:pt x="0" y="0"/>
                  </a:moveTo>
                  <a:lnTo>
                    <a:pt x="190500" y="142875"/>
                  </a:lnTo>
                  <a:lnTo>
                    <a:pt x="3524250" y="142875"/>
                  </a:lnTo>
                </a:path>
              </a:pathLst>
            </a:custGeom>
            <a:noFill/>
            <a:ln>
              <a:solidFill>
                <a:srgbClr val="00B0F0">
                  <a:alpha val="55000"/>
                </a:srgbClr>
              </a:solidFill>
              <a:headEnd type="none"/>
              <a:tailEnd type="oval" w="sm" len="sm"/>
            </a:ln>
            <a:effectLst>
              <a:glow rad="25400">
                <a:srgbClr val="00FFFF">
                  <a:alpha val="6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28670" indent="-328670" algn="ctr" defTabSz="878042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B2B2B2"/>
                </a:buClr>
                <a:buSzPct val="60000"/>
              </a:pPr>
              <a:endParaRPr kumimoji="1" lang="zh-CN" altLang="en-US" sz="900"/>
            </a:p>
          </p:txBody>
        </p:sp>
        <p:sp>
          <p:nvSpPr>
            <p:cNvPr id="18" name="任意多边形: 形状 119"/>
            <p:cNvSpPr/>
            <p:nvPr/>
          </p:nvSpPr>
          <p:spPr bwMode="auto">
            <a:xfrm>
              <a:off x="7720243" y="5317397"/>
              <a:ext cx="3225629" cy="139443"/>
            </a:xfrm>
            <a:custGeom>
              <a:avLst/>
              <a:gdLst>
                <a:gd name="connsiteX0" fmla="*/ 0 w 3524250"/>
                <a:gd name="connsiteY0" fmla="*/ 0 h 142875"/>
                <a:gd name="connsiteX1" fmla="*/ 190500 w 3524250"/>
                <a:gd name="connsiteY1" fmla="*/ 142875 h 142875"/>
                <a:gd name="connsiteX2" fmla="*/ 3524250 w 3524250"/>
                <a:gd name="connsiteY2" fmla="*/ 14287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24250" h="142875">
                  <a:moveTo>
                    <a:pt x="0" y="0"/>
                  </a:moveTo>
                  <a:lnTo>
                    <a:pt x="190500" y="142875"/>
                  </a:lnTo>
                  <a:lnTo>
                    <a:pt x="3524250" y="142875"/>
                  </a:lnTo>
                </a:path>
              </a:pathLst>
            </a:custGeom>
            <a:noFill/>
            <a:ln>
              <a:solidFill>
                <a:srgbClr val="00B0F0">
                  <a:alpha val="55000"/>
                </a:srgbClr>
              </a:solidFill>
              <a:headEnd type="none"/>
              <a:tailEnd type="oval" w="sm" len="sm"/>
            </a:ln>
            <a:effectLst>
              <a:glow rad="25400">
                <a:srgbClr val="00FFFF">
                  <a:alpha val="6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28670" indent="-328670" algn="ctr" defTabSz="878042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B2B2B2"/>
                </a:buClr>
                <a:buSzPct val="60000"/>
              </a:pPr>
              <a:endParaRPr kumimoji="1" lang="zh-CN" altLang="en-US" sz="900"/>
            </a:p>
          </p:txBody>
        </p:sp>
        <p:sp>
          <p:nvSpPr>
            <p:cNvPr id="19" name="TextBox 93"/>
            <p:cNvSpPr txBox="1"/>
            <p:nvPr/>
          </p:nvSpPr>
          <p:spPr>
            <a:xfrm>
              <a:off x="9935925" y="4413461"/>
              <a:ext cx="1374475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36000" rIns="0" rtlCol="0" anchor="ctr">
              <a:spAutoFit/>
            </a:bodyPr>
            <a:lstStyle>
              <a:defPPr>
                <a:defRPr lang="zh-CN"/>
              </a:defPPr>
              <a:lvl1pPr marL="342900" indent="-165100" defTabSz="1219444">
                <a:buFont typeface="Wingdings" panose="05000000000000000000" pitchFamily="2" charset="2"/>
                <a:buChar char="§"/>
                <a:defRPr sz="130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defRPr>
              </a:lvl1pPr>
            </a:lstStyle>
            <a:p>
              <a:pPr marL="161990" indent="-117522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latin typeface="+mn-lt"/>
                  <a:ea typeface="+mn-ea"/>
                  <a:sym typeface="Arial Narrow" panose="020B0606020202030204" pitchFamily="34" charset="0"/>
                </a:rPr>
                <a:t>电子围栏</a:t>
              </a:r>
              <a:endParaRPr lang="en-US" altLang="zh-CN" sz="1200" dirty="0">
                <a:latin typeface="+mn-lt"/>
                <a:ea typeface="+mn-ea"/>
                <a:sym typeface="Arial Narrow" panose="020B0606020202030204" pitchFamily="34" charset="0"/>
              </a:endParaRPr>
            </a:p>
            <a:p>
              <a:pPr marL="161990" indent="-117522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latin typeface="+mn-lt"/>
                  <a:ea typeface="+mn-ea"/>
                  <a:sym typeface="Arial Narrow" panose="020B0606020202030204" pitchFamily="34" charset="0"/>
                </a:rPr>
                <a:t>大数据分析</a:t>
              </a:r>
              <a:endParaRPr lang="en-US" altLang="zh-CN" sz="1200" dirty="0">
                <a:latin typeface="+mn-lt"/>
                <a:ea typeface="+mn-ea"/>
                <a:sym typeface="Arial Narrow" panose="020B0606020202030204" pitchFamily="34" charset="0"/>
              </a:endParaRPr>
            </a:p>
          </p:txBody>
        </p:sp>
        <p:sp>
          <p:nvSpPr>
            <p:cNvPr id="20" name="TextBox 93"/>
            <p:cNvSpPr txBox="1"/>
            <p:nvPr/>
          </p:nvSpPr>
          <p:spPr>
            <a:xfrm>
              <a:off x="9928652" y="3810816"/>
              <a:ext cx="1231535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36000" rIns="0" rtlCol="0" anchor="ctr">
              <a:spAutoFit/>
            </a:bodyPr>
            <a:lstStyle>
              <a:defPPr>
                <a:defRPr lang="zh-CN"/>
              </a:defPPr>
              <a:lvl1pPr marL="342900" indent="-165100" defTabSz="1219444">
                <a:buFont typeface="Wingdings" panose="05000000000000000000" pitchFamily="2" charset="2"/>
                <a:buChar char="§"/>
                <a:defRPr sz="130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defRPr>
              </a:lvl1pPr>
            </a:lstStyle>
            <a:p>
              <a:pPr marL="161990" indent="-117522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latin typeface="+mn-lt"/>
                  <a:ea typeface="+mn-ea"/>
                  <a:sym typeface="Arial Narrow" panose="020B0606020202030204" pitchFamily="34" charset="0"/>
                </a:rPr>
                <a:t>主机服务</a:t>
              </a:r>
              <a:endParaRPr lang="en-US" altLang="zh-CN" sz="1200" dirty="0">
                <a:latin typeface="+mn-lt"/>
                <a:ea typeface="+mn-ea"/>
                <a:sym typeface="Arial Narrow" panose="020B0606020202030204" pitchFamily="34" charset="0"/>
              </a:endParaRPr>
            </a:p>
            <a:p>
              <a:pPr marL="161990" indent="-117522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latin typeface="+mn-lt"/>
                  <a:ea typeface="+mn-ea"/>
                  <a:sym typeface="Arial Narrow" panose="020B0606020202030204" pitchFamily="34" charset="0"/>
                </a:rPr>
                <a:t>其它服务</a:t>
              </a:r>
              <a:endParaRPr lang="en-US" altLang="zh-CN" sz="1200" dirty="0">
                <a:latin typeface="+mn-lt"/>
                <a:ea typeface="+mn-ea"/>
                <a:sym typeface="Arial Narrow" panose="020B0606020202030204" pitchFamily="34" charset="0"/>
              </a:endParaRPr>
            </a:p>
          </p:txBody>
        </p:sp>
        <p:sp>
          <p:nvSpPr>
            <p:cNvPr id="21" name="TextBox 93"/>
            <p:cNvSpPr txBox="1"/>
            <p:nvPr/>
          </p:nvSpPr>
          <p:spPr>
            <a:xfrm>
              <a:off x="8717668" y="4939996"/>
              <a:ext cx="1558170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36000" rIns="0" rtlCol="0" anchor="ctr">
              <a:spAutoFit/>
            </a:bodyPr>
            <a:lstStyle>
              <a:defPPr>
                <a:defRPr lang="zh-CN"/>
              </a:defPPr>
              <a:lvl1pPr marL="342900" indent="-165100" defTabSz="1219444">
                <a:buFont typeface="Wingdings" panose="05000000000000000000" pitchFamily="2" charset="2"/>
                <a:buChar char="§"/>
                <a:defRPr sz="130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defRPr>
              </a:lvl1pPr>
            </a:lstStyle>
            <a:p>
              <a:pPr marL="161990" indent="-117522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latin typeface="+mn-lt"/>
                  <a:ea typeface="+mn-ea"/>
                  <a:sym typeface="Arial Narrow" panose="020B0606020202030204" pitchFamily="34" charset="0"/>
                </a:rPr>
                <a:t>低功耗</a:t>
              </a:r>
              <a:endParaRPr lang="en-US" altLang="zh-CN" sz="1200" dirty="0">
                <a:latin typeface="+mn-lt"/>
                <a:ea typeface="+mn-ea"/>
                <a:sym typeface="Arial Narrow" panose="020B0606020202030204" pitchFamily="34" charset="0"/>
              </a:endParaRPr>
            </a:p>
            <a:p>
              <a:pPr marL="161990" indent="-117522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latin typeface="+mn-lt"/>
                  <a:ea typeface="+mn-ea"/>
                  <a:sym typeface="Arial Narrow" panose="020B0606020202030204" pitchFamily="34" charset="0"/>
                </a:rPr>
                <a:t>广覆盖</a:t>
              </a:r>
              <a:endParaRPr lang="en-US" altLang="zh-CN" sz="1200" dirty="0">
                <a:latin typeface="+mn-lt"/>
                <a:ea typeface="+mn-ea"/>
                <a:sym typeface="Arial Narrow" panose="020B0606020202030204" pitchFamily="34" charset="0"/>
              </a:endParaRPr>
            </a:p>
          </p:txBody>
        </p:sp>
        <p:sp>
          <p:nvSpPr>
            <p:cNvPr id="22" name="Oval 1"/>
            <p:cNvSpPr/>
            <p:nvPr/>
          </p:nvSpPr>
          <p:spPr bwMode="auto">
            <a:xfrm>
              <a:off x="1060569" y="1651498"/>
              <a:ext cx="1123474" cy="1110841"/>
            </a:xfrm>
            <a:prstGeom prst="ellips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algn="ctr" defTabSz="1219565"/>
              <a:endParaRPr lang="en-US" sz="1900" kern="0" dirty="0"/>
            </a:p>
          </p:txBody>
        </p:sp>
        <p:sp>
          <p:nvSpPr>
            <p:cNvPr id="23" name="Oval 61"/>
            <p:cNvSpPr/>
            <p:nvPr/>
          </p:nvSpPr>
          <p:spPr bwMode="auto">
            <a:xfrm>
              <a:off x="2828194" y="1653620"/>
              <a:ext cx="1123474" cy="1110841"/>
            </a:xfrm>
            <a:prstGeom prst="ellips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algn="ctr" defTabSz="1219565"/>
              <a:endParaRPr lang="en-US" sz="1900" kern="0" dirty="0"/>
            </a:p>
          </p:txBody>
        </p:sp>
        <p:sp>
          <p:nvSpPr>
            <p:cNvPr id="24" name="Oval 62"/>
            <p:cNvSpPr/>
            <p:nvPr/>
          </p:nvSpPr>
          <p:spPr bwMode="auto">
            <a:xfrm>
              <a:off x="4607917" y="1649376"/>
              <a:ext cx="1123474" cy="1110841"/>
            </a:xfrm>
            <a:prstGeom prst="ellips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algn="ctr" defTabSz="1219565"/>
              <a:endParaRPr lang="en-US" sz="1900" kern="0" dirty="0"/>
            </a:p>
          </p:txBody>
        </p:sp>
        <p:sp>
          <p:nvSpPr>
            <p:cNvPr id="25" name="TextBox 3"/>
            <p:cNvSpPr txBox="1"/>
            <p:nvPr/>
          </p:nvSpPr>
          <p:spPr>
            <a:xfrm>
              <a:off x="1121480" y="2313325"/>
              <a:ext cx="100164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56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 dirty="0"/>
                <a:t>区域串货</a:t>
              </a:r>
              <a:endParaRPr lang="en-US" sz="1200" b="1" dirty="0"/>
            </a:p>
          </p:txBody>
        </p:sp>
        <p:sp>
          <p:nvSpPr>
            <p:cNvPr id="26" name="TextBox 66"/>
            <p:cNvSpPr txBox="1"/>
            <p:nvPr/>
          </p:nvSpPr>
          <p:spPr>
            <a:xfrm>
              <a:off x="2889105" y="2313326"/>
              <a:ext cx="100164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56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 dirty="0"/>
                <a:t>Wi-Fi</a:t>
              </a:r>
              <a:r>
                <a:rPr lang="zh-CN" altLang="en-US" sz="1200" b="1" dirty="0"/>
                <a:t>配置</a:t>
              </a:r>
              <a:endParaRPr lang="en-US" sz="1200" b="1" dirty="0"/>
            </a:p>
          </p:txBody>
        </p:sp>
        <p:sp>
          <p:nvSpPr>
            <p:cNvPr id="27" name="TextBox 83"/>
            <p:cNvSpPr txBox="1"/>
            <p:nvPr/>
          </p:nvSpPr>
          <p:spPr>
            <a:xfrm>
              <a:off x="4690772" y="2313325"/>
              <a:ext cx="100164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91456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chemeClr val="tx1"/>
                  </a:solidFill>
                  <a:latin typeface="+mn-lt"/>
                  <a:ea typeface="+mn-ea"/>
                </a:rPr>
                <a:t>设备联网</a:t>
              </a:r>
              <a:endParaRPr lang="en-US" b="1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grpSp>
          <p:nvGrpSpPr>
            <p:cNvPr id="28" name="组合 650"/>
            <p:cNvGrpSpPr/>
            <p:nvPr/>
          </p:nvGrpSpPr>
          <p:grpSpPr>
            <a:xfrm>
              <a:off x="6406998" y="1766230"/>
              <a:ext cx="546207" cy="446217"/>
              <a:chOff x="631696" y="1323832"/>
              <a:chExt cx="961335" cy="981929"/>
            </a:xfrm>
            <a:solidFill>
              <a:srgbClr val="FF9900"/>
            </a:solidFill>
          </p:grpSpPr>
          <p:sp>
            <p:nvSpPr>
              <p:cNvPr id="29" name="Freeform 51"/>
              <p:cNvSpPr>
                <a:spLocks noEditPoints="1"/>
              </p:cNvSpPr>
              <p:nvPr/>
            </p:nvSpPr>
            <p:spPr bwMode="auto">
              <a:xfrm>
                <a:off x="631696" y="1323832"/>
                <a:ext cx="961335" cy="981929"/>
              </a:xfrm>
              <a:custGeom>
                <a:avLst/>
                <a:gdLst/>
                <a:ahLst/>
                <a:cxnLst>
                  <a:cxn ang="0">
                    <a:pos x="391" y="7288"/>
                  </a:cxn>
                  <a:cxn ang="0">
                    <a:pos x="13792" y="12965"/>
                  </a:cxn>
                  <a:cxn ang="0">
                    <a:pos x="13245" y="13213"/>
                  </a:cxn>
                  <a:cxn ang="0">
                    <a:pos x="12490" y="13411"/>
                  </a:cxn>
                  <a:cxn ang="0">
                    <a:pos x="11310" y="13607"/>
                  </a:cxn>
                  <a:cxn ang="0">
                    <a:pos x="10102" y="13737"/>
                  </a:cxn>
                  <a:cxn ang="0">
                    <a:pos x="9765" y="13625"/>
                  </a:cxn>
                  <a:cxn ang="0">
                    <a:pos x="9327" y="13338"/>
                  </a:cxn>
                  <a:cxn ang="0">
                    <a:pos x="9113" y="12822"/>
                  </a:cxn>
                  <a:cxn ang="0">
                    <a:pos x="9383" y="12393"/>
                  </a:cxn>
                  <a:cxn ang="0">
                    <a:pos x="9949" y="12210"/>
                  </a:cxn>
                  <a:cxn ang="0">
                    <a:pos x="10630" y="12169"/>
                  </a:cxn>
                  <a:cxn ang="0">
                    <a:pos x="12049" y="12134"/>
                  </a:cxn>
                  <a:cxn ang="0">
                    <a:pos x="12551" y="12105"/>
                  </a:cxn>
                  <a:cxn ang="0">
                    <a:pos x="13123" y="11940"/>
                  </a:cxn>
                  <a:cxn ang="0">
                    <a:pos x="13706" y="11450"/>
                  </a:cxn>
                  <a:cxn ang="0">
                    <a:pos x="14007" y="10312"/>
                  </a:cxn>
                  <a:cxn ang="0">
                    <a:pos x="14572" y="7703"/>
                  </a:cxn>
                  <a:cxn ang="0">
                    <a:pos x="14727" y="7230"/>
                  </a:cxn>
                  <a:cxn ang="0">
                    <a:pos x="14994" y="6843"/>
                  </a:cxn>
                  <a:cxn ang="0">
                    <a:pos x="15429" y="6611"/>
                  </a:cxn>
                  <a:cxn ang="0">
                    <a:pos x="15803" y="6766"/>
                  </a:cxn>
                  <a:cxn ang="0">
                    <a:pos x="15891" y="7203"/>
                  </a:cxn>
                  <a:cxn ang="0">
                    <a:pos x="15859" y="7947"/>
                  </a:cxn>
                  <a:cxn ang="0">
                    <a:pos x="15662" y="9073"/>
                  </a:cxn>
                  <a:cxn ang="0">
                    <a:pos x="15078" y="11556"/>
                  </a:cxn>
                  <a:cxn ang="0">
                    <a:pos x="14970" y="11842"/>
                  </a:cxn>
                  <a:cxn ang="0">
                    <a:pos x="14699" y="12227"/>
                  </a:cxn>
                  <a:cxn ang="0">
                    <a:pos x="13153" y="4420"/>
                  </a:cxn>
                  <a:cxn ang="0">
                    <a:pos x="12907" y="10857"/>
                  </a:cxn>
                  <a:cxn ang="0">
                    <a:pos x="12413" y="11409"/>
                  </a:cxn>
                  <a:cxn ang="0">
                    <a:pos x="11601" y="11647"/>
                  </a:cxn>
                  <a:cxn ang="0">
                    <a:pos x="9374" y="11647"/>
                  </a:cxn>
                  <a:cxn ang="0">
                    <a:pos x="9589" y="7083"/>
                  </a:cxn>
                  <a:cxn ang="0">
                    <a:pos x="9370" y="7220"/>
                  </a:cxn>
                  <a:cxn ang="0">
                    <a:pos x="8999" y="7317"/>
                  </a:cxn>
                  <a:cxn ang="0">
                    <a:pos x="8401" y="7307"/>
                  </a:cxn>
                  <a:cxn ang="0">
                    <a:pos x="6475" y="7315"/>
                  </a:cxn>
                  <a:cxn ang="0">
                    <a:pos x="6013" y="7169"/>
                  </a:cxn>
                  <a:cxn ang="0">
                    <a:pos x="5848" y="6899"/>
                  </a:cxn>
                  <a:cxn ang="0">
                    <a:pos x="5796" y="6532"/>
                  </a:cxn>
                  <a:cxn ang="0">
                    <a:pos x="6013" y="6285"/>
                  </a:cxn>
                  <a:cxn ang="0">
                    <a:pos x="6390" y="6187"/>
                  </a:cxn>
                  <a:cxn ang="0">
                    <a:pos x="11009" y="4005"/>
                  </a:cxn>
                  <a:cxn ang="0">
                    <a:pos x="11406" y="3863"/>
                  </a:cxn>
                  <a:cxn ang="0">
                    <a:pos x="12047" y="3830"/>
                  </a:cxn>
                  <a:cxn ang="0">
                    <a:pos x="12712" y="4000"/>
                  </a:cxn>
                  <a:cxn ang="0">
                    <a:pos x="13042" y="4235"/>
                  </a:cxn>
                  <a:cxn ang="0">
                    <a:pos x="13153" y="4420"/>
                  </a:cxn>
                  <a:cxn ang="0">
                    <a:pos x="12929" y="155"/>
                  </a:cxn>
                  <a:cxn ang="0">
                    <a:pos x="13505" y="631"/>
                  </a:cxn>
                  <a:cxn ang="0">
                    <a:pos x="13800" y="1331"/>
                  </a:cxn>
                  <a:cxn ang="0">
                    <a:pos x="13723" y="2107"/>
                  </a:cxn>
                  <a:cxn ang="0">
                    <a:pos x="13303" y="2729"/>
                  </a:cxn>
                  <a:cxn ang="0">
                    <a:pos x="12640" y="3088"/>
                  </a:cxn>
                  <a:cxn ang="0">
                    <a:pos x="11859" y="3088"/>
                  </a:cxn>
                  <a:cxn ang="0">
                    <a:pos x="11197" y="2729"/>
                  </a:cxn>
                  <a:cxn ang="0">
                    <a:pos x="10777" y="2107"/>
                  </a:cxn>
                  <a:cxn ang="0">
                    <a:pos x="10701" y="1331"/>
                  </a:cxn>
                  <a:cxn ang="0">
                    <a:pos x="10994" y="631"/>
                  </a:cxn>
                  <a:cxn ang="0">
                    <a:pos x="11571" y="155"/>
                  </a:cxn>
                </a:cxnLst>
                <a:rect l="0" t="0" r="r" b="b"/>
                <a:pathLst>
                  <a:path w="16432" h="16784">
                    <a:moveTo>
                      <a:pt x="0" y="7972"/>
                    </a:moveTo>
                    <a:lnTo>
                      <a:pt x="7829" y="7972"/>
                    </a:lnTo>
                    <a:lnTo>
                      <a:pt x="7829" y="16784"/>
                    </a:lnTo>
                    <a:lnTo>
                      <a:pt x="0" y="16784"/>
                    </a:lnTo>
                    <a:lnTo>
                      <a:pt x="0" y="7972"/>
                    </a:lnTo>
                    <a:close/>
                    <a:moveTo>
                      <a:pt x="695" y="6789"/>
                    </a:moveTo>
                    <a:lnTo>
                      <a:pt x="4866" y="6789"/>
                    </a:lnTo>
                    <a:lnTo>
                      <a:pt x="4866" y="7288"/>
                    </a:lnTo>
                    <a:lnTo>
                      <a:pt x="695" y="7288"/>
                    </a:lnTo>
                    <a:lnTo>
                      <a:pt x="391" y="7288"/>
                    </a:lnTo>
                    <a:lnTo>
                      <a:pt x="196" y="7288"/>
                    </a:lnTo>
                    <a:lnTo>
                      <a:pt x="196" y="2812"/>
                    </a:lnTo>
                    <a:lnTo>
                      <a:pt x="696" y="2811"/>
                    </a:lnTo>
                    <a:lnTo>
                      <a:pt x="695" y="6789"/>
                    </a:lnTo>
                    <a:close/>
                    <a:moveTo>
                      <a:pt x="14433" y="12499"/>
                    </a:moveTo>
                    <a:lnTo>
                      <a:pt x="16432" y="16543"/>
                    </a:lnTo>
                    <a:lnTo>
                      <a:pt x="15575" y="16543"/>
                    </a:lnTo>
                    <a:lnTo>
                      <a:pt x="13886" y="12908"/>
                    </a:lnTo>
                    <a:lnTo>
                      <a:pt x="13839" y="12936"/>
                    </a:lnTo>
                    <a:lnTo>
                      <a:pt x="13792" y="12965"/>
                    </a:lnTo>
                    <a:lnTo>
                      <a:pt x="13742" y="12992"/>
                    </a:lnTo>
                    <a:lnTo>
                      <a:pt x="13693" y="13018"/>
                    </a:lnTo>
                    <a:lnTo>
                      <a:pt x="13643" y="13045"/>
                    </a:lnTo>
                    <a:lnTo>
                      <a:pt x="13591" y="13071"/>
                    </a:lnTo>
                    <a:lnTo>
                      <a:pt x="13539" y="13096"/>
                    </a:lnTo>
                    <a:lnTo>
                      <a:pt x="13486" y="13120"/>
                    </a:lnTo>
                    <a:lnTo>
                      <a:pt x="13430" y="13145"/>
                    </a:lnTo>
                    <a:lnTo>
                      <a:pt x="13371" y="13168"/>
                    </a:lnTo>
                    <a:lnTo>
                      <a:pt x="13309" y="13191"/>
                    </a:lnTo>
                    <a:lnTo>
                      <a:pt x="13245" y="13213"/>
                    </a:lnTo>
                    <a:lnTo>
                      <a:pt x="13179" y="13236"/>
                    </a:lnTo>
                    <a:lnTo>
                      <a:pt x="13110" y="13257"/>
                    </a:lnTo>
                    <a:lnTo>
                      <a:pt x="13039" y="13278"/>
                    </a:lnTo>
                    <a:lnTo>
                      <a:pt x="12965" y="13299"/>
                    </a:lnTo>
                    <a:lnTo>
                      <a:pt x="12890" y="13319"/>
                    </a:lnTo>
                    <a:lnTo>
                      <a:pt x="12812" y="13338"/>
                    </a:lnTo>
                    <a:lnTo>
                      <a:pt x="12734" y="13358"/>
                    </a:lnTo>
                    <a:lnTo>
                      <a:pt x="12654" y="13376"/>
                    </a:lnTo>
                    <a:lnTo>
                      <a:pt x="12572" y="13394"/>
                    </a:lnTo>
                    <a:lnTo>
                      <a:pt x="12490" y="13411"/>
                    </a:lnTo>
                    <a:lnTo>
                      <a:pt x="12407" y="13428"/>
                    </a:lnTo>
                    <a:lnTo>
                      <a:pt x="12323" y="13445"/>
                    </a:lnTo>
                    <a:lnTo>
                      <a:pt x="12238" y="13461"/>
                    </a:lnTo>
                    <a:lnTo>
                      <a:pt x="12153" y="13477"/>
                    </a:lnTo>
                    <a:lnTo>
                      <a:pt x="12067" y="13492"/>
                    </a:lnTo>
                    <a:lnTo>
                      <a:pt x="11982" y="13507"/>
                    </a:lnTo>
                    <a:lnTo>
                      <a:pt x="11810" y="13534"/>
                    </a:lnTo>
                    <a:lnTo>
                      <a:pt x="11640" y="13560"/>
                    </a:lnTo>
                    <a:lnTo>
                      <a:pt x="11473" y="13585"/>
                    </a:lnTo>
                    <a:lnTo>
                      <a:pt x="11310" y="13607"/>
                    </a:lnTo>
                    <a:lnTo>
                      <a:pt x="11151" y="13628"/>
                    </a:lnTo>
                    <a:lnTo>
                      <a:pt x="10999" y="13645"/>
                    </a:lnTo>
                    <a:lnTo>
                      <a:pt x="9637" y="16543"/>
                    </a:lnTo>
                    <a:lnTo>
                      <a:pt x="8877" y="16543"/>
                    </a:lnTo>
                    <a:lnTo>
                      <a:pt x="10243" y="13726"/>
                    </a:lnTo>
                    <a:lnTo>
                      <a:pt x="10187" y="13731"/>
                    </a:lnTo>
                    <a:lnTo>
                      <a:pt x="10146" y="13736"/>
                    </a:lnTo>
                    <a:lnTo>
                      <a:pt x="10121" y="13738"/>
                    </a:lnTo>
                    <a:lnTo>
                      <a:pt x="10112" y="13739"/>
                    </a:lnTo>
                    <a:lnTo>
                      <a:pt x="10102" y="13737"/>
                    </a:lnTo>
                    <a:lnTo>
                      <a:pt x="10071" y="13729"/>
                    </a:lnTo>
                    <a:lnTo>
                      <a:pt x="10049" y="13724"/>
                    </a:lnTo>
                    <a:lnTo>
                      <a:pt x="10024" y="13717"/>
                    </a:lnTo>
                    <a:lnTo>
                      <a:pt x="9995" y="13708"/>
                    </a:lnTo>
                    <a:lnTo>
                      <a:pt x="9962" y="13698"/>
                    </a:lnTo>
                    <a:lnTo>
                      <a:pt x="9928" y="13687"/>
                    </a:lnTo>
                    <a:lnTo>
                      <a:pt x="9890" y="13674"/>
                    </a:lnTo>
                    <a:lnTo>
                      <a:pt x="9850" y="13660"/>
                    </a:lnTo>
                    <a:lnTo>
                      <a:pt x="9808" y="13643"/>
                    </a:lnTo>
                    <a:lnTo>
                      <a:pt x="9765" y="13625"/>
                    </a:lnTo>
                    <a:lnTo>
                      <a:pt x="9721" y="13606"/>
                    </a:lnTo>
                    <a:lnTo>
                      <a:pt x="9676" y="13585"/>
                    </a:lnTo>
                    <a:lnTo>
                      <a:pt x="9631" y="13560"/>
                    </a:lnTo>
                    <a:lnTo>
                      <a:pt x="9585" y="13535"/>
                    </a:lnTo>
                    <a:lnTo>
                      <a:pt x="9540" y="13508"/>
                    </a:lnTo>
                    <a:lnTo>
                      <a:pt x="9495" y="13479"/>
                    </a:lnTo>
                    <a:lnTo>
                      <a:pt x="9451" y="13446"/>
                    </a:lnTo>
                    <a:lnTo>
                      <a:pt x="9408" y="13413"/>
                    </a:lnTo>
                    <a:lnTo>
                      <a:pt x="9367" y="13377"/>
                    </a:lnTo>
                    <a:lnTo>
                      <a:pt x="9327" y="13338"/>
                    </a:lnTo>
                    <a:lnTo>
                      <a:pt x="9290" y="13297"/>
                    </a:lnTo>
                    <a:lnTo>
                      <a:pt x="9256" y="13255"/>
                    </a:lnTo>
                    <a:lnTo>
                      <a:pt x="9223" y="13209"/>
                    </a:lnTo>
                    <a:lnTo>
                      <a:pt x="9195" y="13162"/>
                    </a:lnTo>
                    <a:lnTo>
                      <a:pt x="9171" y="13110"/>
                    </a:lnTo>
                    <a:lnTo>
                      <a:pt x="9150" y="13058"/>
                    </a:lnTo>
                    <a:lnTo>
                      <a:pt x="9133" y="13002"/>
                    </a:lnTo>
                    <a:lnTo>
                      <a:pt x="9121" y="12944"/>
                    </a:lnTo>
                    <a:lnTo>
                      <a:pt x="9114" y="12883"/>
                    </a:lnTo>
                    <a:lnTo>
                      <a:pt x="9113" y="12822"/>
                    </a:lnTo>
                    <a:lnTo>
                      <a:pt x="9117" y="12765"/>
                    </a:lnTo>
                    <a:lnTo>
                      <a:pt x="9128" y="12712"/>
                    </a:lnTo>
                    <a:lnTo>
                      <a:pt x="9145" y="12661"/>
                    </a:lnTo>
                    <a:lnTo>
                      <a:pt x="9165" y="12614"/>
                    </a:lnTo>
                    <a:lnTo>
                      <a:pt x="9192" y="12570"/>
                    </a:lnTo>
                    <a:lnTo>
                      <a:pt x="9222" y="12529"/>
                    </a:lnTo>
                    <a:lnTo>
                      <a:pt x="9257" y="12490"/>
                    </a:lnTo>
                    <a:lnTo>
                      <a:pt x="9295" y="12456"/>
                    </a:lnTo>
                    <a:lnTo>
                      <a:pt x="9337" y="12422"/>
                    </a:lnTo>
                    <a:lnTo>
                      <a:pt x="9383" y="12393"/>
                    </a:lnTo>
                    <a:lnTo>
                      <a:pt x="9432" y="12365"/>
                    </a:lnTo>
                    <a:lnTo>
                      <a:pt x="9482" y="12339"/>
                    </a:lnTo>
                    <a:lnTo>
                      <a:pt x="9536" y="12316"/>
                    </a:lnTo>
                    <a:lnTo>
                      <a:pt x="9591" y="12295"/>
                    </a:lnTo>
                    <a:lnTo>
                      <a:pt x="9649" y="12276"/>
                    </a:lnTo>
                    <a:lnTo>
                      <a:pt x="9708" y="12260"/>
                    </a:lnTo>
                    <a:lnTo>
                      <a:pt x="9767" y="12245"/>
                    </a:lnTo>
                    <a:lnTo>
                      <a:pt x="9827" y="12231"/>
                    </a:lnTo>
                    <a:lnTo>
                      <a:pt x="9888" y="12220"/>
                    </a:lnTo>
                    <a:lnTo>
                      <a:pt x="9949" y="12210"/>
                    </a:lnTo>
                    <a:lnTo>
                      <a:pt x="10010" y="12201"/>
                    </a:lnTo>
                    <a:lnTo>
                      <a:pt x="10070" y="12194"/>
                    </a:lnTo>
                    <a:lnTo>
                      <a:pt x="10130" y="12187"/>
                    </a:lnTo>
                    <a:lnTo>
                      <a:pt x="10188" y="12182"/>
                    </a:lnTo>
                    <a:lnTo>
                      <a:pt x="10245" y="12179"/>
                    </a:lnTo>
                    <a:lnTo>
                      <a:pt x="10300" y="12176"/>
                    </a:lnTo>
                    <a:lnTo>
                      <a:pt x="10353" y="12173"/>
                    </a:lnTo>
                    <a:lnTo>
                      <a:pt x="10453" y="12170"/>
                    </a:lnTo>
                    <a:lnTo>
                      <a:pt x="10540" y="12169"/>
                    </a:lnTo>
                    <a:lnTo>
                      <a:pt x="10630" y="12169"/>
                    </a:lnTo>
                    <a:lnTo>
                      <a:pt x="10741" y="12167"/>
                    </a:lnTo>
                    <a:lnTo>
                      <a:pt x="10869" y="12165"/>
                    </a:lnTo>
                    <a:lnTo>
                      <a:pt x="11010" y="12162"/>
                    </a:lnTo>
                    <a:lnTo>
                      <a:pt x="11159" y="12159"/>
                    </a:lnTo>
                    <a:lnTo>
                      <a:pt x="11314" y="12155"/>
                    </a:lnTo>
                    <a:lnTo>
                      <a:pt x="11470" y="12151"/>
                    </a:lnTo>
                    <a:lnTo>
                      <a:pt x="11626" y="12146"/>
                    </a:lnTo>
                    <a:lnTo>
                      <a:pt x="11777" y="12142"/>
                    </a:lnTo>
                    <a:lnTo>
                      <a:pt x="11919" y="12137"/>
                    </a:lnTo>
                    <a:lnTo>
                      <a:pt x="12049" y="12134"/>
                    </a:lnTo>
                    <a:lnTo>
                      <a:pt x="12163" y="12130"/>
                    </a:lnTo>
                    <a:lnTo>
                      <a:pt x="12259" y="12126"/>
                    </a:lnTo>
                    <a:lnTo>
                      <a:pt x="12331" y="12124"/>
                    </a:lnTo>
                    <a:lnTo>
                      <a:pt x="12376" y="12122"/>
                    </a:lnTo>
                    <a:lnTo>
                      <a:pt x="12393" y="12122"/>
                    </a:lnTo>
                    <a:lnTo>
                      <a:pt x="12408" y="12121"/>
                    </a:lnTo>
                    <a:lnTo>
                      <a:pt x="12449" y="12118"/>
                    </a:lnTo>
                    <a:lnTo>
                      <a:pt x="12478" y="12115"/>
                    </a:lnTo>
                    <a:lnTo>
                      <a:pt x="12512" y="12111"/>
                    </a:lnTo>
                    <a:lnTo>
                      <a:pt x="12551" y="12105"/>
                    </a:lnTo>
                    <a:lnTo>
                      <a:pt x="12596" y="12098"/>
                    </a:lnTo>
                    <a:lnTo>
                      <a:pt x="12644" y="12090"/>
                    </a:lnTo>
                    <a:lnTo>
                      <a:pt x="12696" y="12079"/>
                    </a:lnTo>
                    <a:lnTo>
                      <a:pt x="12751" y="12067"/>
                    </a:lnTo>
                    <a:lnTo>
                      <a:pt x="12808" y="12052"/>
                    </a:lnTo>
                    <a:lnTo>
                      <a:pt x="12869" y="12035"/>
                    </a:lnTo>
                    <a:lnTo>
                      <a:pt x="12931" y="12015"/>
                    </a:lnTo>
                    <a:lnTo>
                      <a:pt x="12994" y="11993"/>
                    </a:lnTo>
                    <a:lnTo>
                      <a:pt x="13058" y="11968"/>
                    </a:lnTo>
                    <a:lnTo>
                      <a:pt x="13123" y="11940"/>
                    </a:lnTo>
                    <a:lnTo>
                      <a:pt x="13188" y="11908"/>
                    </a:lnTo>
                    <a:lnTo>
                      <a:pt x="13252" y="11874"/>
                    </a:lnTo>
                    <a:lnTo>
                      <a:pt x="13316" y="11835"/>
                    </a:lnTo>
                    <a:lnTo>
                      <a:pt x="13379" y="11793"/>
                    </a:lnTo>
                    <a:lnTo>
                      <a:pt x="13439" y="11746"/>
                    </a:lnTo>
                    <a:lnTo>
                      <a:pt x="13498" y="11695"/>
                    </a:lnTo>
                    <a:lnTo>
                      <a:pt x="13556" y="11641"/>
                    </a:lnTo>
                    <a:lnTo>
                      <a:pt x="13609" y="11582"/>
                    </a:lnTo>
                    <a:lnTo>
                      <a:pt x="13659" y="11518"/>
                    </a:lnTo>
                    <a:lnTo>
                      <a:pt x="13706" y="11450"/>
                    </a:lnTo>
                    <a:lnTo>
                      <a:pt x="13748" y="11376"/>
                    </a:lnTo>
                    <a:lnTo>
                      <a:pt x="13785" y="11298"/>
                    </a:lnTo>
                    <a:lnTo>
                      <a:pt x="13818" y="11214"/>
                    </a:lnTo>
                    <a:lnTo>
                      <a:pt x="13845" y="11125"/>
                    </a:lnTo>
                    <a:lnTo>
                      <a:pt x="13866" y="11028"/>
                    </a:lnTo>
                    <a:lnTo>
                      <a:pt x="13885" y="10926"/>
                    </a:lnTo>
                    <a:lnTo>
                      <a:pt x="13906" y="10816"/>
                    </a:lnTo>
                    <a:lnTo>
                      <a:pt x="13928" y="10700"/>
                    </a:lnTo>
                    <a:lnTo>
                      <a:pt x="13953" y="10575"/>
                    </a:lnTo>
                    <a:lnTo>
                      <a:pt x="14007" y="10312"/>
                    </a:lnTo>
                    <a:lnTo>
                      <a:pt x="14064" y="10031"/>
                    </a:lnTo>
                    <a:lnTo>
                      <a:pt x="14126" y="9739"/>
                    </a:lnTo>
                    <a:lnTo>
                      <a:pt x="14189" y="9441"/>
                    </a:lnTo>
                    <a:lnTo>
                      <a:pt x="14254" y="9145"/>
                    </a:lnTo>
                    <a:lnTo>
                      <a:pt x="14317" y="8854"/>
                    </a:lnTo>
                    <a:lnTo>
                      <a:pt x="14378" y="8577"/>
                    </a:lnTo>
                    <a:lnTo>
                      <a:pt x="14436" y="8316"/>
                    </a:lnTo>
                    <a:lnTo>
                      <a:pt x="14488" y="8080"/>
                    </a:lnTo>
                    <a:lnTo>
                      <a:pt x="14534" y="7874"/>
                    </a:lnTo>
                    <a:lnTo>
                      <a:pt x="14572" y="7703"/>
                    </a:lnTo>
                    <a:lnTo>
                      <a:pt x="14601" y="7574"/>
                    </a:lnTo>
                    <a:lnTo>
                      <a:pt x="14620" y="7492"/>
                    </a:lnTo>
                    <a:lnTo>
                      <a:pt x="14626" y="7464"/>
                    </a:lnTo>
                    <a:lnTo>
                      <a:pt x="14630" y="7454"/>
                    </a:lnTo>
                    <a:lnTo>
                      <a:pt x="14639" y="7427"/>
                    </a:lnTo>
                    <a:lnTo>
                      <a:pt x="14656" y="7385"/>
                    </a:lnTo>
                    <a:lnTo>
                      <a:pt x="14680" y="7329"/>
                    </a:lnTo>
                    <a:lnTo>
                      <a:pt x="14693" y="7299"/>
                    </a:lnTo>
                    <a:lnTo>
                      <a:pt x="14709" y="7265"/>
                    </a:lnTo>
                    <a:lnTo>
                      <a:pt x="14727" y="7230"/>
                    </a:lnTo>
                    <a:lnTo>
                      <a:pt x="14746" y="7193"/>
                    </a:lnTo>
                    <a:lnTo>
                      <a:pt x="14767" y="7155"/>
                    </a:lnTo>
                    <a:lnTo>
                      <a:pt x="14790" y="7115"/>
                    </a:lnTo>
                    <a:lnTo>
                      <a:pt x="14814" y="7076"/>
                    </a:lnTo>
                    <a:lnTo>
                      <a:pt x="14840" y="7036"/>
                    </a:lnTo>
                    <a:lnTo>
                      <a:pt x="14868" y="6996"/>
                    </a:lnTo>
                    <a:lnTo>
                      <a:pt x="14897" y="6956"/>
                    </a:lnTo>
                    <a:lnTo>
                      <a:pt x="14927" y="6917"/>
                    </a:lnTo>
                    <a:lnTo>
                      <a:pt x="14960" y="6878"/>
                    </a:lnTo>
                    <a:lnTo>
                      <a:pt x="14994" y="6843"/>
                    </a:lnTo>
                    <a:lnTo>
                      <a:pt x="15030" y="6807"/>
                    </a:lnTo>
                    <a:lnTo>
                      <a:pt x="15068" y="6773"/>
                    </a:lnTo>
                    <a:lnTo>
                      <a:pt x="15108" y="6742"/>
                    </a:lnTo>
                    <a:lnTo>
                      <a:pt x="15148" y="6714"/>
                    </a:lnTo>
                    <a:lnTo>
                      <a:pt x="15191" y="6687"/>
                    </a:lnTo>
                    <a:lnTo>
                      <a:pt x="15235" y="6664"/>
                    </a:lnTo>
                    <a:lnTo>
                      <a:pt x="15281" y="6644"/>
                    </a:lnTo>
                    <a:lnTo>
                      <a:pt x="15328" y="6629"/>
                    </a:lnTo>
                    <a:lnTo>
                      <a:pt x="15377" y="6617"/>
                    </a:lnTo>
                    <a:lnTo>
                      <a:pt x="15429" y="6611"/>
                    </a:lnTo>
                    <a:lnTo>
                      <a:pt x="15482" y="6608"/>
                    </a:lnTo>
                    <a:lnTo>
                      <a:pt x="15532" y="6610"/>
                    </a:lnTo>
                    <a:lnTo>
                      <a:pt x="15580" y="6616"/>
                    </a:lnTo>
                    <a:lnTo>
                      <a:pt x="15623" y="6628"/>
                    </a:lnTo>
                    <a:lnTo>
                      <a:pt x="15661" y="6641"/>
                    </a:lnTo>
                    <a:lnTo>
                      <a:pt x="15697" y="6660"/>
                    </a:lnTo>
                    <a:lnTo>
                      <a:pt x="15728" y="6681"/>
                    </a:lnTo>
                    <a:lnTo>
                      <a:pt x="15757" y="6706"/>
                    </a:lnTo>
                    <a:lnTo>
                      <a:pt x="15781" y="6735"/>
                    </a:lnTo>
                    <a:lnTo>
                      <a:pt x="15803" y="6766"/>
                    </a:lnTo>
                    <a:lnTo>
                      <a:pt x="15822" y="6801"/>
                    </a:lnTo>
                    <a:lnTo>
                      <a:pt x="15839" y="6837"/>
                    </a:lnTo>
                    <a:lnTo>
                      <a:pt x="15852" y="6876"/>
                    </a:lnTo>
                    <a:lnTo>
                      <a:pt x="15864" y="6917"/>
                    </a:lnTo>
                    <a:lnTo>
                      <a:pt x="15873" y="6961"/>
                    </a:lnTo>
                    <a:lnTo>
                      <a:pt x="15879" y="7006"/>
                    </a:lnTo>
                    <a:lnTo>
                      <a:pt x="15886" y="7053"/>
                    </a:lnTo>
                    <a:lnTo>
                      <a:pt x="15889" y="7102"/>
                    </a:lnTo>
                    <a:lnTo>
                      <a:pt x="15891" y="7152"/>
                    </a:lnTo>
                    <a:lnTo>
                      <a:pt x="15891" y="7203"/>
                    </a:lnTo>
                    <a:lnTo>
                      <a:pt x="15891" y="7256"/>
                    </a:lnTo>
                    <a:lnTo>
                      <a:pt x="15888" y="7362"/>
                    </a:lnTo>
                    <a:lnTo>
                      <a:pt x="15883" y="7470"/>
                    </a:lnTo>
                    <a:lnTo>
                      <a:pt x="15875" y="7579"/>
                    </a:lnTo>
                    <a:lnTo>
                      <a:pt x="15869" y="7686"/>
                    </a:lnTo>
                    <a:lnTo>
                      <a:pt x="15866" y="7740"/>
                    </a:lnTo>
                    <a:lnTo>
                      <a:pt x="15864" y="7791"/>
                    </a:lnTo>
                    <a:lnTo>
                      <a:pt x="15862" y="7841"/>
                    </a:lnTo>
                    <a:lnTo>
                      <a:pt x="15862" y="7892"/>
                    </a:lnTo>
                    <a:lnTo>
                      <a:pt x="15859" y="7947"/>
                    </a:lnTo>
                    <a:lnTo>
                      <a:pt x="15853" y="8016"/>
                    </a:lnTo>
                    <a:lnTo>
                      <a:pt x="15844" y="8097"/>
                    </a:lnTo>
                    <a:lnTo>
                      <a:pt x="15830" y="8190"/>
                    </a:lnTo>
                    <a:lnTo>
                      <a:pt x="15814" y="8292"/>
                    </a:lnTo>
                    <a:lnTo>
                      <a:pt x="15794" y="8404"/>
                    </a:lnTo>
                    <a:lnTo>
                      <a:pt x="15772" y="8524"/>
                    </a:lnTo>
                    <a:lnTo>
                      <a:pt x="15748" y="8652"/>
                    </a:lnTo>
                    <a:lnTo>
                      <a:pt x="15722" y="8787"/>
                    </a:lnTo>
                    <a:lnTo>
                      <a:pt x="15693" y="8927"/>
                    </a:lnTo>
                    <a:lnTo>
                      <a:pt x="15662" y="9073"/>
                    </a:lnTo>
                    <a:lnTo>
                      <a:pt x="15631" y="9222"/>
                    </a:lnTo>
                    <a:lnTo>
                      <a:pt x="15564" y="9529"/>
                    </a:lnTo>
                    <a:lnTo>
                      <a:pt x="15494" y="9841"/>
                    </a:lnTo>
                    <a:lnTo>
                      <a:pt x="15421" y="10150"/>
                    </a:lnTo>
                    <a:lnTo>
                      <a:pt x="15351" y="10450"/>
                    </a:lnTo>
                    <a:lnTo>
                      <a:pt x="15283" y="10733"/>
                    </a:lnTo>
                    <a:lnTo>
                      <a:pt x="15220" y="10994"/>
                    </a:lnTo>
                    <a:lnTo>
                      <a:pt x="15163" y="11222"/>
                    </a:lnTo>
                    <a:lnTo>
                      <a:pt x="15116" y="11411"/>
                    </a:lnTo>
                    <a:lnTo>
                      <a:pt x="15078" y="11556"/>
                    </a:lnTo>
                    <a:lnTo>
                      <a:pt x="15054" y="11647"/>
                    </a:lnTo>
                    <a:lnTo>
                      <a:pt x="15048" y="11666"/>
                    </a:lnTo>
                    <a:lnTo>
                      <a:pt x="15042" y="11685"/>
                    </a:lnTo>
                    <a:lnTo>
                      <a:pt x="15033" y="11706"/>
                    </a:lnTo>
                    <a:lnTo>
                      <a:pt x="15026" y="11727"/>
                    </a:lnTo>
                    <a:lnTo>
                      <a:pt x="15016" y="11749"/>
                    </a:lnTo>
                    <a:lnTo>
                      <a:pt x="15006" y="11771"/>
                    </a:lnTo>
                    <a:lnTo>
                      <a:pt x="14995" y="11794"/>
                    </a:lnTo>
                    <a:lnTo>
                      <a:pt x="14983" y="11818"/>
                    </a:lnTo>
                    <a:lnTo>
                      <a:pt x="14970" y="11842"/>
                    </a:lnTo>
                    <a:lnTo>
                      <a:pt x="14957" y="11866"/>
                    </a:lnTo>
                    <a:lnTo>
                      <a:pt x="14942" y="11893"/>
                    </a:lnTo>
                    <a:lnTo>
                      <a:pt x="14926" y="11918"/>
                    </a:lnTo>
                    <a:lnTo>
                      <a:pt x="14893" y="11970"/>
                    </a:lnTo>
                    <a:lnTo>
                      <a:pt x="14856" y="12025"/>
                    </a:lnTo>
                    <a:lnTo>
                      <a:pt x="14815" y="12081"/>
                    </a:lnTo>
                    <a:lnTo>
                      <a:pt x="14771" y="12139"/>
                    </a:lnTo>
                    <a:lnTo>
                      <a:pt x="14748" y="12168"/>
                    </a:lnTo>
                    <a:lnTo>
                      <a:pt x="14724" y="12198"/>
                    </a:lnTo>
                    <a:lnTo>
                      <a:pt x="14699" y="12227"/>
                    </a:lnTo>
                    <a:lnTo>
                      <a:pt x="14673" y="12257"/>
                    </a:lnTo>
                    <a:lnTo>
                      <a:pt x="14645" y="12287"/>
                    </a:lnTo>
                    <a:lnTo>
                      <a:pt x="14618" y="12317"/>
                    </a:lnTo>
                    <a:lnTo>
                      <a:pt x="14590" y="12347"/>
                    </a:lnTo>
                    <a:lnTo>
                      <a:pt x="14559" y="12377"/>
                    </a:lnTo>
                    <a:lnTo>
                      <a:pt x="14529" y="12409"/>
                    </a:lnTo>
                    <a:lnTo>
                      <a:pt x="14498" y="12438"/>
                    </a:lnTo>
                    <a:lnTo>
                      <a:pt x="14466" y="12469"/>
                    </a:lnTo>
                    <a:lnTo>
                      <a:pt x="14433" y="12499"/>
                    </a:lnTo>
                    <a:close/>
                    <a:moveTo>
                      <a:pt x="13153" y="4420"/>
                    </a:moveTo>
                    <a:lnTo>
                      <a:pt x="13153" y="10411"/>
                    </a:lnTo>
                    <a:lnTo>
                      <a:pt x="13147" y="10425"/>
                    </a:lnTo>
                    <a:lnTo>
                      <a:pt x="13129" y="10465"/>
                    </a:lnTo>
                    <a:lnTo>
                      <a:pt x="13099" y="10526"/>
                    </a:lnTo>
                    <a:lnTo>
                      <a:pt x="13058" y="10604"/>
                    </a:lnTo>
                    <a:lnTo>
                      <a:pt x="13033" y="10649"/>
                    </a:lnTo>
                    <a:lnTo>
                      <a:pt x="13005" y="10698"/>
                    </a:lnTo>
                    <a:lnTo>
                      <a:pt x="12975" y="10749"/>
                    </a:lnTo>
                    <a:lnTo>
                      <a:pt x="12942" y="10803"/>
                    </a:lnTo>
                    <a:lnTo>
                      <a:pt x="12907" y="10857"/>
                    </a:lnTo>
                    <a:lnTo>
                      <a:pt x="12869" y="10914"/>
                    </a:lnTo>
                    <a:lnTo>
                      <a:pt x="12828" y="10971"/>
                    </a:lnTo>
                    <a:lnTo>
                      <a:pt x="12785" y="11029"/>
                    </a:lnTo>
                    <a:lnTo>
                      <a:pt x="12739" y="11087"/>
                    </a:lnTo>
                    <a:lnTo>
                      <a:pt x="12691" y="11145"/>
                    </a:lnTo>
                    <a:lnTo>
                      <a:pt x="12639" y="11201"/>
                    </a:lnTo>
                    <a:lnTo>
                      <a:pt x="12587" y="11256"/>
                    </a:lnTo>
                    <a:lnTo>
                      <a:pt x="12531" y="11309"/>
                    </a:lnTo>
                    <a:lnTo>
                      <a:pt x="12474" y="11361"/>
                    </a:lnTo>
                    <a:lnTo>
                      <a:pt x="12413" y="11409"/>
                    </a:lnTo>
                    <a:lnTo>
                      <a:pt x="12351" y="11454"/>
                    </a:lnTo>
                    <a:lnTo>
                      <a:pt x="12286" y="11496"/>
                    </a:lnTo>
                    <a:lnTo>
                      <a:pt x="12220" y="11533"/>
                    </a:lnTo>
                    <a:lnTo>
                      <a:pt x="12151" y="11566"/>
                    </a:lnTo>
                    <a:lnTo>
                      <a:pt x="12079" y="11594"/>
                    </a:lnTo>
                    <a:lnTo>
                      <a:pt x="12007" y="11617"/>
                    </a:lnTo>
                    <a:lnTo>
                      <a:pt x="11932" y="11633"/>
                    </a:lnTo>
                    <a:lnTo>
                      <a:pt x="11854" y="11643"/>
                    </a:lnTo>
                    <a:lnTo>
                      <a:pt x="11775" y="11647"/>
                    </a:lnTo>
                    <a:lnTo>
                      <a:pt x="11601" y="11647"/>
                    </a:lnTo>
                    <a:lnTo>
                      <a:pt x="11405" y="11647"/>
                    </a:lnTo>
                    <a:lnTo>
                      <a:pt x="11189" y="11647"/>
                    </a:lnTo>
                    <a:lnTo>
                      <a:pt x="10961" y="11647"/>
                    </a:lnTo>
                    <a:lnTo>
                      <a:pt x="10723" y="11647"/>
                    </a:lnTo>
                    <a:lnTo>
                      <a:pt x="10481" y="11647"/>
                    </a:lnTo>
                    <a:lnTo>
                      <a:pt x="10239" y="11647"/>
                    </a:lnTo>
                    <a:lnTo>
                      <a:pt x="10003" y="11647"/>
                    </a:lnTo>
                    <a:lnTo>
                      <a:pt x="9777" y="11647"/>
                    </a:lnTo>
                    <a:lnTo>
                      <a:pt x="9566" y="11647"/>
                    </a:lnTo>
                    <a:lnTo>
                      <a:pt x="9374" y="11647"/>
                    </a:lnTo>
                    <a:lnTo>
                      <a:pt x="9206" y="11647"/>
                    </a:lnTo>
                    <a:lnTo>
                      <a:pt x="9068" y="11647"/>
                    </a:lnTo>
                    <a:lnTo>
                      <a:pt x="8963" y="11647"/>
                    </a:lnTo>
                    <a:lnTo>
                      <a:pt x="8896" y="11647"/>
                    </a:lnTo>
                    <a:lnTo>
                      <a:pt x="8873" y="11647"/>
                    </a:lnTo>
                    <a:lnTo>
                      <a:pt x="8563" y="11825"/>
                    </a:lnTo>
                    <a:lnTo>
                      <a:pt x="8563" y="9981"/>
                    </a:lnTo>
                    <a:lnTo>
                      <a:pt x="10732" y="9981"/>
                    </a:lnTo>
                    <a:lnTo>
                      <a:pt x="10732" y="5939"/>
                    </a:lnTo>
                    <a:lnTo>
                      <a:pt x="9589" y="7083"/>
                    </a:lnTo>
                    <a:lnTo>
                      <a:pt x="9586" y="7086"/>
                    </a:lnTo>
                    <a:lnTo>
                      <a:pt x="9577" y="7095"/>
                    </a:lnTo>
                    <a:lnTo>
                      <a:pt x="9559" y="7109"/>
                    </a:lnTo>
                    <a:lnTo>
                      <a:pt x="9536" y="7127"/>
                    </a:lnTo>
                    <a:lnTo>
                      <a:pt x="9504" y="7148"/>
                    </a:lnTo>
                    <a:lnTo>
                      <a:pt x="9466" y="7171"/>
                    </a:lnTo>
                    <a:lnTo>
                      <a:pt x="9444" y="7184"/>
                    </a:lnTo>
                    <a:lnTo>
                      <a:pt x="9421" y="7195"/>
                    </a:lnTo>
                    <a:lnTo>
                      <a:pt x="9396" y="7208"/>
                    </a:lnTo>
                    <a:lnTo>
                      <a:pt x="9370" y="7220"/>
                    </a:lnTo>
                    <a:lnTo>
                      <a:pt x="9341" y="7232"/>
                    </a:lnTo>
                    <a:lnTo>
                      <a:pt x="9310" y="7244"/>
                    </a:lnTo>
                    <a:lnTo>
                      <a:pt x="9278" y="7256"/>
                    </a:lnTo>
                    <a:lnTo>
                      <a:pt x="9243" y="7266"/>
                    </a:lnTo>
                    <a:lnTo>
                      <a:pt x="9207" y="7278"/>
                    </a:lnTo>
                    <a:lnTo>
                      <a:pt x="9170" y="7287"/>
                    </a:lnTo>
                    <a:lnTo>
                      <a:pt x="9130" y="7296"/>
                    </a:lnTo>
                    <a:lnTo>
                      <a:pt x="9088" y="7304"/>
                    </a:lnTo>
                    <a:lnTo>
                      <a:pt x="9045" y="7312"/>
                    </a:lnTo>
                    <a:lnTo>
                      <a:pt x="8999" y="7317"/>
                    </a:lnTo>
                    <a:lnTo>
                      <a:pt x="8952" y="7321"/>
                    </a:lnTo>
                    <a:lnTo>
                      <a:pt x="8902" y="7324"/>
                    </a:lnTo>
                    <a:lnTo>
                      <a:pt x="8851" y="7326"/>
                    </a:lnTo>
                    <a:lnTo>
                      <a:pt x="8798" y="7326"/>
                    </a:lnTo>
                    <a:lnTo>
                      <a:pt x="8744" y="7324"/>
                    </a:lnTo>
                    <a:lnTo>
                      <a:pt x="8687" y="7321"/>
                    </a:lnTo>
                    <a:lnTo>
                      <a:pt x="8625" y="7317"/>
                    </a:lnTo>
                    <a:lnTo>
                      <a:pt x="8556" y="7314"/>
                    </a:lnTo>
                    <a:lnTo>
                      <a:pt x="8482" y="7310"/>
                    </a:lnTo>
                    <a:lnTo>
                      <a:pt x="8401" y="7307"/>
                    </a:lnTo>
                    <a:lnTo>
                      <a:pt x="8225" y="7303"/>
                    </a:lnTo>
                    <a:lnTo>
                      <a:pt x="8032" y="7301"/>
                    </a:lnTo>
                    <a:lnTo>
                      <a:pt x="7829" y="7300"/>
                    </a:lnTo>
                    <a:lnTo>
                      <a:pt x="7618" y="7300"/>
                    </a:lnTo>
                    <a:lnTo>
                      <a:pt x="7406" y="7301"/>
                    </a:lnTo>
                    <a:lnTo>
                      <a:pt x="7196" y="7303"/>
                    </a:lnTo>
                    <a:lnTo>
                      <a:pt x="6993" y="7306"/>
                    </a:lnTo>
                    <a:lnTo>
                      <a:pt x="6802" y="7308"/>
                    </a:lnTo>
                    <a:lnTo>
                      <a:pt x="6628" y="7312"/>
                    </a:lnTo>
                    <a:lnTo>
                      <a:pt x="6475" y="7315"/>
                    </a:lnTo>
                    <a:lnTo>
                      <a:pt x="6348" y="7317"/>
                    </a:lnTo>
                    <a:lnTo>
                      <a:pt x="6252" y="7319"/>
                    </a:lnTo>
                    <a:lnTo>
                      <a:pt x="6190" y="7321"/>
                    </a:lnTo>
                    <a:lnTo>
                      <a:pt x="6169" y="7321"/>
                    </a:lnTo>
                    <a:lnTo>
                      <a:pt x="6152" y="7307"/>
                    </a:lnTo>
                    <a:lnTo>
                      <a:pt x="6109" y="7270"/>
                    </a:lnTo>
                    <a:lnTo>
                      <a:pt x="6080" y="7242"/>
                    </a:lnTo>
                    <a:lnTo>
                      <a:pt x="6048" y="7209"/>
                    </a:lnTo>
                    <a:lnTo>
                      <a:pt x="6030" y="7190"/>
                    </a:lnTo>
                    <a:lnTo>
                      <a:pt x="6013" y="7169"/>
                    </a:lnTo>
                    <a:lnTo>
                      <a:pt x="5996" y="7148"/>
                    </a:lnTo>
                    <a:lnTo>
                      <a:pt x="5978" y="7125"/>
                    </a:lnTo>
                    <a:lnTo>
                      <a:pt x="5960" y="7101"/>
                    </a:lnTo>
                    <a:lnTo>
                      <a:pt x="5942" y="7076"/>
                    </a:lnTo>
                    <a:lnTo>
                      <a:pt x="5925" y="7049"/>
                    </a:lnTo>
                    <a:lnTo>
                      <a:pt x="5909" y="7022"/>
                    </a:lnTo>
                    <a:lnTo>
                      <a:pt x="5892" y="6994"/>
                    </a:lnTo>
                    <a:lnTo>
                      <a:pt x="5876" y="6963"/>
                    </a:lnTo>
                    <a:lnTo>
                      <a:pt x="5861" y="6932"/>
                    </a:lnTo>
                    <a:lnTo>
                      <a:pt x="5848" y="6899"/>
                    </a:lnTo>
                    <a:lnTo>
                      <a:pt x="5834" y="6867"/>
                    </a:lnTo>
                    <a:lnTo>
                      <a:pt x="5823" y="6832"/>
                    </a:lnTo>
                    <a:lnTo>
                      <a:pt x="5813" y="6798"/>
                    </a:lnTo>
                    <a:lnTo>
                      <a:pt x="5805" y="6762"/>
                    </a:lnTo>
                    <a:lnTo>
                      <a:pt x="5797" y="6725"/>
                    </a:lnTo>
                    <a:lnTo>
                      <a:pt x="5792" y="6686"/>
                    </a:lnTo>
                    <a:lnTo>
                      <a:pt x="5789" y="6648"/>
                    </a:lnTo>
                    <a:lnTo>
                      <a:pt x="5788" y="6608"/>
                    </a:lnTo>
                    <a:lnTo>
                      <a:pt x="5790" y="6569"/>
                    </a:lnTo>
                    <a:lnTo>
                      <a:pt x="5796" y="6532"/>
                    </a:lnTo>
                    <a:lnTo>
                      <a:pt x="5806" y="6499"/>
                    </a:lnTo>
                    <a:lnTo>
                      <a:pt x="5818" y="6467"/>
                    </a:lnTo>
                    <a:lnTo>
                      <a:pt x="5834" y="6438"/>
                    </a:lnTo>
                    <a:lnTo>
                      <a:pt x="5854" y="6409"/>
                    </a:lnTo>
                    <a:lnTo>
                      <a:pt x="5875" y="6384"/>
                    </a:lnTo>
                    <a:lnTo>
                      <a:pt x="5899" y="6360"/>
                    </a:lnTo>
                    <a:lnTo>
                      <a:pt x="5925" y="6339"/>
                    </a:lnTo>
                    <a:lnTo>
                      <a:pt x="5954" y="6319"/>
                    </a:lnTo>
                    <a:lnTo>
                      <a:pt x="5982" y="6301"/>
                    </a:lnTo>
                    <a:lnTo>
                      <a:pt x="6013" y="6285"/>
                    </a:lnTo>
                    <a:lnTo>
                      <a:pt x="6045" y="6270"/>
                    </a:lnTo>
                    <a:lnTo>
                      <a:pt x="6077" y="6256"/>
                    </a:lnTo>
                    <a:lnTo>
                      <a:pt x="6111" y="6245"/>
                    </a:lnTo>
                    <a:lnTo>
                      <a:pt x="6145" y="6233"/>
                    </a:lnTo>
                    <a:lnTo>
                      <a:pt x="6178" y="6224"/>
                    </a:lnTo>
                    <a:lnTo>
                      <a:pt x="6211" y="6216"/>
                    </a:lnTo>
                    <a:lnTo>
                      <a:pt x="6243" y="6209"/>
                    </a:lnTo>
                    <a:lnTo>
                      <a:pt x="6276" y="6203"/>
                    </a:lnTo>
                    <a:lnTo>
                      <a:pt x="6335" y="6193"/>
                    </a:lnTo>
                    <a:lnTo>
                      <a:pt x="6390" y="6187"/>
                    </a:lnTo>
                    <a:lnTo>
                      <a:pt x="6471" y="6181"/>
                    </a:lnTo>
                    <a:lnTo>
                      <a:pt x="6501" y="6180"/>
                    </a:lnTo>
                    <a:lnTo>
                      <a:pt x="8639" y="6180"/>
                    </a:lnTo>
                    <a:lnTo>
                      <a:pt x="10873" y="4088"/>
                    </a:lnTo>
                    <a:lnTo>
                      <a:pt x="10878" y="4084"/>
                    </a:lnTo>
                    <a:lnTo>
                      <a:pt x="10895" y="4072"/>
                    </a:lnTo>
                    <a:lnTo>
                      <a:pt x="10922" y="4054"/>
                    </a:lnTo>
                    <a:lnTo>
                      <a:pt x="10961" y="4031"/>
                    </a:lnTo>
                    <a:lnTo>
                      <a:pt x="10983" y="4019"/>
                    </a:lnTo>
                    <a:lnTo>
                      <a:pt x="11009" y="4005"/>
                    </a:lnTo>
                    <a:lnTo>
                      <a:pt x="11037" y="3990"/>
                    </a:lnTo>
                    <a:lnTo>
                      <a:pt x="11068" y="3976"/>
                    </a:lnTo>
                    <a:lnTo>
                      <a:pt x="11101" y="3961"/>
                    </a:lnTo>
                    <a:lnTo>
                      <a:pt x="11137" y="3945"/>
                    </a:lnTo>
                    <a:lnTo>
                      <a:pt x="11176" y="3931"/>
                    </a:lnTo>
                    <a:lnTo>
                      <a:pt x="11216" y="3916"/>
                    </a:lnTo>
                    <a:lnTo>
                      <a:pt x="11260" y="3902"/>
                    </a:lnTo>
                    <a:lnTo>
                      <a:pt x="11307" y="3889"/>
                    </a:lnTo>
                    <a:lnTo>
                      <a:pt x="11355" y="3875"/>
                    </a:lnTo>
                    <a:lnTo>
                      <a:pt x="11406" y="3863"/>
                    </a:lnTo>
                    <a:lnTo>
                      <a:pt x="11459" y="3853"/>
                    </a:lnTo>
                    <a:lnTo>
                      <a:pt x="11515" y="3842"/>
                    </a:lnTo>
                    <a:lnTo>
                      <a:pt x="11573" y="3835"/>
                    </a:lnTo>
                    <a:lnTo>
                      <a:pt x="11634" y="3828"/>
                    </a:lnTo>
                    <a:lnTo>
                      <a:pt x="11697" y="3823"/>
                    </a:lnTo>
                    <a:lnTo>
                      <a:pt x="11762" y="3819"/>
                    </a:lnTo>
                    <a:lnTo>
                      <a:pt x="11830" y="3818"/>
                    </a:lnTo>
                    <a:lnTo>
                      <a:pt x="11900" y="3820"/>
                    </a:lnTo>
                    <a:lnTo>
                      <a:pt x="11972" y="3824"/>
                    </a:lnTo>
                    <a:lnTo>
                      <a:pt x="12047" y="3830"/>
                    </a:lnTo>
                    <a:lnTo>
                      <a:pt x="12123" y="3839"/>
                    </a:lnTo>
                    <a:lnTo>
                      <a:pt x="12203" y="3851"/>
                    </a:lnTo>
                    <a:lnTo>
                      <a:pt x="12281" y="3866"/>
                    </a:lnTo>
                    <a:lnTo>
                      <a:pt x="12354" y="3880"/>
                    </a:lnTo>
                    <a:lnTo>
                      <a:pt x="12423" y="3898"/>
                    </a:lnTo>
                    <a:lnTo>
                      <a:pt x="12489" y="3916"/>
                    </a:lnTo>
                    <a:lnTo>
                      <a:pt x="12550" y="3936"/>
                    </a:lnTo>
                    <a:lnTo>
                      <a:pt x="12608" y="3957"/>
                    </a:lnTo>
                    <a:lnTo>
                      <a:pt x="12661" y="3978"/>
                    </a:lnTo>
                    <a:lnTo>
                      <a:pt x="12712" y="4000"/>
                    </a:lnTo>
                    <a:lnTo>
                      <a:pt x="12759" y="4023"/>
                    </a:lnTo>
                    <a:lnTo>
                      <a:pt x="12802" y="4046"/>
                    </a:lnTo>
                    <a:lnTo>
                      <a:pt x="12842" y="4070"/>
                    </a:lnTo>
                    <a:lnTo>
                      <a:pt x="12879" y="4094"/>
                    </a:lnTo>
                    <a:lnTo>
                      <a:pt x="12913" y="4118"/>
                    </a:lnTo>
                    <a:lnTo>
                      <a:pt x="12944" y="4143"/>
                    </a:lnTo>
                    <a:lnTo>
                      <a:pt x="12973" y="4166"/>
                    </a:lnTo>
                    <a:lnTo>
                      <a:pt x="12999" y="4190"/>
                    </a:lnTo>
                    <a:lnTo>
                      <a:pt x="13021" y="4213"/>
                    </a:lnTo>
                    <a:lnTo>
                      <a:pt x="13042" y="4235"/>
                    </a:lnTo>
                    <a:lnTo>
                      <a:pt x="13061" y="4257"/>
                    </a:lnTo>
                    <a:lnTo>
                      <a:pt x="13078" y="4279"/>
                    </a:lnTo>
                    <a:lnTo>
                      <a:pt x="13092" y="4299"/>
                    </a:lnTo>
                    <a:lnTo>
                      <a:pt x="13105" y="4318"/>
                    </a:lnTo>
                    <a:lnTo>
                      <a:pt x="13115" y="4336"/>
                    </a:lnTo>
                    <a:lnTo>
                      <a:pt x="13125" y="4352"/>
                    </a:lnTo>
                    <a:lnTo>
                      <a:pt x="13138" y="4381"/>
                    </a:lnTo>
                    <a:lnTo>
                      <a:pt x="13147" y="4403"/>
                    </a:lnTo>
                    <a:lnTo>
                      <a:pt x="13152" y="4416"/>
                    </a:lnTo>
                    <a:lnTo>
                      <a:pt x="13153" y="4420"/>
                    </a:lnTo>
                    <a:close/>
                    <a:moveTo>
                      <a:pt x="12250" y="0"/>
                    </a:moveTo>
                    <a:lnTo>
                      <a:pt x="12331" y="2"/>
                    </a:lnTo>
                    <a:lnTo>
                      <a:pt x="12410" y="8"/>
                    </a:lnTo>
                    <a:lnTo>
                      <a:pt x="12488" y="19"/>
                    </a:lnTo>
                    <a:lnTo>
                      <a:pt x="12565" y="33"/>
                    </a:lnTo>
                    <a:lnTo>
                      <a:pt x="12640" y="50"/>
                    </a:lnTo>
                    <a:lnTo>
                      <a:pt x="12715" y="71"/>
                    </a:lnTo>
                    <a:lnTo>
                      <a:pt x="12788" y="95"/>
                    </a:lnTo>
                    <a:lnTo>
                      <a:pt x="12860" y="124"/>
                    </a:lnTo>
                    <a:lnTo>
                      <a:pt x="12929" y="155"/>
                    </a:lnTo>
                    <a:lnTo>
                      <a:pt x="12996" y="190"/>
                    </a:lnTo>
                    <a:lnTo>
                      <a:pt x="13062" y="228"/>
                    </a:lnTo>
                    <a:lnTo>
                      <a:pt x="13126" y="269"/>
                    </a:lnTo>
                    <a:lnTo>
                      <a:pt x="13187" y="313"/>
                    </a:lnTo>
                    <a:lnTo>
                      <a:pt x="13246" y="360"/>
                    </a:lnTo>
                    <a:lnTo>
                      <a:pt x="13303" y="409"/>
                    </a:lnTo>
                    <a:lnTo>
                      <a:pt x="13359" y="461"/>
                    </a:lnTo>
                    <a:lnTo>
                      <a:pt x="13410" y="515"/>
                    </a:lnTo>
                    <a:lnTo>
                      <a:pt x="13459" y="572"/>
                    </a:lnTo>
                    <a:lnTo>
                      <a:pt x="13505" y="631"/>
                    </a:lnTo>
                    <a:lnTo>
                      <a:pt x="13550" y="693"/>
                    </a:lnTo>
                    <a:lnTo>
                      <a:pt x="13590" y="757"/>
                    </a:lnTo>
                    <a:lnTo>
                      <a:pt x="13628" y="822"/>
                    </a:lnTo>
                    <a:lnTo>
                      <a:pt x="13663" y="891"/>
                    </a:lnTo>
                    <a:lnTo>
                      <a:pt x="13694" y="960"/>
                    </a:lnTo>
                    <a:lnTo>
                      <a:pt x="13723" y="1031"/>
                    </a:lnTo>
                    <a:lnTo>
                      <a:pt x="13748" y="1104"/>
                    </a:lnTo>
                    <a:lnTo>
                      <a:pt x="13769" y="1178"/>
                    </a:lnTo>
                    <a:lnTo>
                      <a:pt x="13786" y="1254"/>
                    </a:lnTo>
                    <a:lnTo>
                      <a:pt x="13800" y="1331"/>
                    </a:lnTo>
                    <a:lnTo>
                      <a:pt x="13811" y="1409"/>
                    </a:lnTo>
                    <a:lnTo>
                      <a:pt x="13816" y="1489"/>
                    </a:lnTo>
                    <a:lnTo>
                      <a:pt x="13819" y="1568"/>
                    </a:lnTo>
                    <a:lnTo>
                      <a:pt x="13816" y="1650"/>
                    </a:lnTo>
                    <a:lnTo>
                      <a:pt x="13811" y="1729"/>
                    </a:lnTo>
                    <a:lnTo>
                      <a:pt x="13800" y="1807"/>
                    </a:lnTo>
                    <a:lnTo>
                      <a:pt x="13786" y="1884"/>
                    </a:lnTo>
                    <a:lnTo>
                      <a:pt x="13769" y="1961"/>
                    </a:lnTo>
                    <a:lnTo>
                      <a:pt x="13748" y="2035"/>
                    </a:lnTo>
                    <a:lnTo>
                      <a:pt x="13723" y="2107"/>
                    </a:lnTo>
                    <a:lnTo>
                      <a:pt x="13694" y="2179"/>
                    </a:lnTo>
                    <a:lnTo>
                      <a:pt x="13663" y="2248"/>
                    </a:lnTo>
                    <a:lnTo>
                      <a:pt x="13628" y="2316"/>
                    </a:lnTo>
                    <a:lnTo>
                      <a:pt x="13590" y="2382"/>
                    </a:lnTo>
                    <a:lnTo>
                      <a:pt x="13550" y="2445"/>
                    </a:lnTo>
                    <a:lnTo>
                      <a:pt x="13505" y="2507"/>
                    </a:lnTo>
                    <a:lnTo>
                      <a:pt x="13459" y="2566"/>
                    </a:lnTo>
                    <a:lnTo>
                      <a:pt x="13410" y="2623"/>
                    </a:lnTo>
                    <a:lnTo>
                      <a:pt x="13359" y="2677"/>
                    </a:lnTo>
                    <a:lnTo>
                      <a:pt x="13303" y="2729"/>
                    </a:lnTo>
                    <a:lnTo>
                      <a:pt x="13246" y="2779"/>
                    </a:lnTo>
                    <a:lnTo>
                      <a:pt x="13187" y="2825"/>
                    </a:lnTo>
                    <a:lnTo>
                      <a:pt x="13126" y="2869"/>
                    </a:lnTo>
                    <a:lnTo>
                      <a:pt x="13062" y="2910"/>
                    </a:lnTo>
                    <a:lnTo>
                      <a:pt x="12996" y="2948"/>
                    </a:lnTo>
                    <a:lnTo>
                      <a:pt x="12929" y="2983"/>
                    </a:lnTo>
                    <a:lnTo>
                      <a:pt x="12860" y="3014"/>
                    </a:lnTo>
                    <a:lnTo>
                      <a:pt x="12788" y="3042"/>
                    </a:lnTo>
                    <a:lnTo>
                      <a:pt x="12715" y="3067"/>
                    </a:lnTo>
                    <a:lnTo>
                      <a:pt x="12640" y="3088"/>
                    </a:lnTo>
                    <a:lnTo>
                      <a:pt x="12565" y="3106"/>
                    </a:lnTo>
                    <a:lnTo>
                      <a:pt x="12488" y="3120"/>
                    </a:lnTo>
                    <a:lnTo>
                      <a:pt x="12410" y="3129"/>
                    </a:lnTo>
                    <a:lnTo>
                      <a:pt x="12331" y="3135"/>
                    </a:lnTo>
                    <a:lnTo>
                      <a:pt x="12250" y="3138"/>
                    </a:lnTo>
                    <a:lnTo>
                      <a:pt x="12170" y="3135"/>
                    </a:lnTo>
                    <a:lnTo>
                      <a:pt x="12090" y="3129"/>
                    </a:lnTo>
                    <a:lnTo>
                      <a:pt x="12011" y="3120"/>
                    </a:lnTo>
                    <a:lnTo>
                      <a:pt x="11935" y="3106"/>
                    </a:lnTo>
                    <a:lnTo>
                      <a:pt x="11859" y="3088"/>
                    </a:lnTo>
                    <a:lnTo>
                      <a:pt x="11785" y="3067"/>
                    </a:lnTo>
                    <a:lnTo>
                      <a:pt x="11711" y="3042"/>
                    </a:lnTo>
                    <a:lnTo>
                      <a:pt x="11641" y="3014"/>
                    </a:lnTo>
                    <a:lnTo>
                      <a:pt x="11571" y="2983"/>
                    </a:lnTo>
                    <a:lnTo>
                      <a:pt x="11504" y="2948"/>
                    </a:lnTo>
                    <a:lnTo>
                      <a:pt x="11438" y="2910"/>
                    </a:lnTo>
                    <a:lnTo>
                      <a:pt x="11375" y="2869"/>
                    </a:lnTo>
                    <a:lnTo>
                      <a:pt x="11313" y="2825"/>
                    </a:lnTo>
                    <a:lnTo>
                      <a:pt x="11253" y="2779"/>
                    </a:lnTo>
                    <a:lnTo>
                      <a:pt x="11197" y="2729"/>
                    </a:lnTo>
                    <a:lnTo>
                      <a:pt x="11143" y="2677"/>
                    </a:lnTo>
                    <a:lnTo>
                      <a:pt x="11091" y="2623"/>
                    </a:lnTo>
                    <a:lnTo>
                      <a:pt x="11041" y="2566"/>
                    </a:lnTo>
                    <a:lnTo>
                      <a:pt x="10994" y="2507"/>
                    </a:lnTo>
                    <a:lnTo>
                      <a:pt x="10950" y="2445"/>
                    </a:lnTo>
                    <a:lnTo>
                      <a:pt x="10909" y="2382"/>
                    </a:lnTo>
                    <a:lnTo>
                      <a:pt x="10871" y="2316"/>
                    </a:lnTo>
                    <a:lnTo>
                      <a:pt x="10837" y="2248"/>
                    </a:lnTo>
                    <a:lnTo>
                      <a:pt x="10805" y="2179"/>
                    </a:lnTo>
                    <a:lnTo>
                      <a:pt x="10777" y="2107"/>
                    </a:lnTo>
                    <a:lnTo>
                      <a:pt x="10753" y="2035"/>
                    </a:lnTo>
                    <a:lnTo>
                      <a:pt x="10731" y="1961"/>
                    </a:lnTo>
                    <a:lnTo>
                      <a:pt x="10714" y="1884"/>
                    </a:lnTo>
                    <a:lnTo>
                      <a:pt x="10701" y="1807"/>
                    </a:lnTo>
                    <a:lnTo>
                      <a:pt x="10690" y="1729"/>
                    </a:lnTo>
                    <a:lnTo>
                      <a:pt x="10684" y="1650"/>
                    </a:lnTo>
                    <a:lnTo>
                      <a:pt x="10683" y="1568"/>
                    </a:lnTo>
                    <a:lnTo>
                      <a:pt x="10684" y="1489"/>
                    </a:lnTo>
                    <a:lnTo>
                      <a:pt x="10690" y="1409"/>
                    </a:lnTo>
                    <a:lnTo>
                      <a:pt x="10701" y="1331"/>
                    </a:lnTo>
                    <a:lnTo>
                      <a:pt x="10714" y="1254"/>
                    </a:lnTo>
                    <a:lnTo>
                      <a:pt x="10731" y="1178"/>
                    </a:lnTo>
                    <a:lnTo>
                      <a:pt x="10753" y="1104"/>
                    </a:lnTo>
                    <a:lnTo>
                      <a:pt x="10777" y="1031"/>
                    </a:lnTo>
                    <a:lnTo>
                      <a:pt x="10805" y="960"/>
                    </a:lnTo>
                    <a:lnTo>
                      <a:pt x="10837" y="891"/>
                    </a:lnTo>
                    <a:lnTo>
                      <a:pt x="10871" y="822"/>
                    </a:lnTo>
                    <a:lnTo>
                      <a:pt x="10909" y="757"/>
                    </a:lnTo>
                    <a:lnTo>
                      <a:pt x="10950" y="693"/>
                    </a:lnTo>
                    <a:lnTo>
                      <a:pt x="10994" y="631"/>
                    </a:lnTo>
                    <a:lnTo>
                      <a:pt x="11041" y="572"/>
                    </a:lnTo>
                    <a:lnTo>
                      <a:pt x="11091" y="515"/>
                    </a:lnTo>
                    <a:lnTo>
                      <a:pt x="11143" y="461"/>
                    </a:lnTo>
                    <a:lnTo>
                      <a:pt x="11197" y="409"/>
                    </a:lnTo>
                    <a:lnTo>
                      <a:pt x="11253" y="360"/>
                    </a:lnTo>
                    <a:lnTo>
                      <a:pt x="11313" y="313"/>
                    </a:lnTo>
                    <a:lnTo>
                      <a:pt x="11375" y="269"/>
                    </a:lnTo>
                    <a:lnTo>
                      <a:pt x="11438" y="228"/>
                    </a:lnTo>
                    <a:lnTo>
                      <a:pt x="11504" y="190"/>
                    </a:lnTo>
                    <a:lnTo>
                      <a:pt x="11571" y="155"/>
                    </a:lnTo>
                    <a:lnTo>
                      <a:pt x="11641" y="124"/>
                    </a:lnTo>
                    <a:lnTo>
                      <a:pt x="11711" y="95"/>
                    </a:lnTo>
                    <a:lnTo>
                      <a:pt x="11785" y="71"/>
                    </a:lnTo>
                    <a:lnTo>
                      <a:pt x="11859" y="50"/>
                    </a:lnTo>
                    <a:lnTo>
                      <a:pt x="11935" y="33"/>
                    </a:lnTo>
                    <a:lnTo>
                      <a:pt x="12011" y="19"/>
                    </a:lnTo>
                    <a:lnTo>
                      <a:pt x="12090" y="8"/>
                    </a:lnTo>
                    <a:lnTo>
                      <a:pt x="12170" y="2"/>
                    </a:lnTo>
                    <a:lnTo>
                      <a:pt x="1225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56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/>
              </a:p>
            </p:txBody>
          </p:sp>
          <p:grpSp>
            <p:nvGrpSpPr>
              <p:cNvPr id="30" name="组合 300"/>
              <p:cNvGrpSpPr/>
              <p:nvPr/>
            </p:nvGrpSpPr>
            <p:grpSpPr>
              <a:xfrm rot="8896630">
                <a:off x="753904" y="1415661"/>
                <a:ext cx="284795" cy="259481"/>
                <a:chOff x="2468404" y="1583301"/>
                <a:chExt cx="284795" cy="259481"/>
              </a:xfrm>
              <a:grpFill/>
            </p:grpSpPr>
            <p:sp>
              <p:nvSpPr>
                <p:cNvPr id="31" name="Freeform 52"/>
                <p:cNvSpPr>
                  <a:spLocks/>
                </p:cNvSpPr>
                <p:nvPr/>
              </p:nvSpPr>
              <p:spPr bwMode="auto">
                <a:xfrm>
                  <a:off x="2468404" y="1583301"/>
                  <a:ext cx="75946" cy="259481"/>
                </a:xfrm>
                <a:custGeom>
                  <a:avLst/>
                  <a:gdLst/>
                  <a:ahLst/>
                  <a:cxnLst>
                    <a:cxn ang="0">
                      <a:pos x="16" y="0"/>
                    </a:cxn>
                    <a:cxn ang="0">
                      <a:pos x="16" y="0"/>
                    </a:cxn>
                    <a:cxn ang="0">
                      <a:pos x="10" y="8"/>
                    </a:cxn>
                    <a:cxn ang="0">
                      <a:pos x="4" y="18"/>
                    </a:cxn>
                    <a:cxn ang="0">
                      <a:pos x="2" y="28"/>
                    </a:cxn>
                    <a:cxn ang="0">
                      <a:pos x="0" y="38"/>
                    </a:cxn>
                    <a:cxn ang="0">
                      <a:pos x="0" y="38"/>
                    </a:cxn>
                    <a:cxn ang="0">
                      <a:pos x="2" y="50"/>
                    </a:cxn>
                    <a:cxn ang="0">
                      <a:pos x="6" y="60"/>
                    </a:cxn>
                    <a:cxn ang="0">
                      <a:pos x="12" y="72"/>
                    </a:cxn>
                    <a:cxn ang="0">
                      <a:pos x="18" y="80"/>
                    </a:cxn>
                    <a:cxn ang="0">
                      <a:pos x="18" y="80"/>
                    </a:cxn>
                    <a:cxn ang="0">
                      <a:pos x="22" y="82"/>
                    </a:cxn>
                    <a:cxn ang="0">
                      <a:pos x="24" y="80"/>
                    </a:cxn>
                    <a:cxn ang="0">
                      <a:pos x="24" y="80"/>
                    </a:cxn>
                    <a:cxn ang="0">
                      <a:pos x="24" y="78"/>
                    </a:cxn>
                    <a:cxn ang="0">
                      <a:pos x="24" y="76"/>
                    </a:cxn>
                    <a:cxn ang="0">
                      <a:pos x="24" y="76"/>
                    </a:cxn>
                    <a:cxn ang="0">
                      <a:pos x="16" y="68"/>
                    </a:cxn>
                    <a:cxn ang="0">
                      <a:pos x="12" y="58"/>
                    </a:cxn>
                    <a:cxn ang="0">
                      <a:pos x="8" y="48"/>
                    </a:cxn>
                    <a:cxn ang="0">
                      <a:pos x="8" y="38"/>
                    </a:cxn>
                    <a:cxn ang="0">
                      <a:pos x="8" y="38"/>
                    </a:cxn>
                    <a:cxn ang="0">
                      <a:pos x="8" y="30"/>
                    </a:cxn>
                    <a:cxn ang="0">
                      <a:pos x="12" y="20"/>
                    </a:cxn>
                    <a:cxn ang="0">
                      <a:pos x="16" y="12"/>
                    </a:cxn>
                    <a:cxn ang="0">
                      <a:pos x="22" y="6"/>
                    </a:cxn>
                    <a:cxn ang="0">
                      <a:pos x="22" y="6"/>
                    </a:cxn>
                    <a:cxn ang="0">
                      <a:pos x="22" y="2"/>
                    </a:cxn>
                    <a:cxn ang="0">
                      <a:pos x="22" y="0"/>
                    </a:cxn>
                    <a:cxn ang="0">
                      <a:pos x="22" y="0"/>
                    </a:cxn>
                    <a:cxn ang="0">
                      <a:pos x="18" y="0"/>
                    </a:cxn>
                    <a:cxn ang="0">
                      <a:pos x="16" y="0"/>
                    </a:cxn>
                    <a:cxn ang="0">
                      <a:pos x="16" y="0"/>
                    </a:cxn>
                  </a:cxnLst>
                  <a:rect l="0" t="0" r="r" b="b"/>
                  <a:pathLst>
                    <a:path w="24" h="82">
                      <a:moveTo>
                        <a:pt x="16" y="0"/>
                      </a:moveTo>
                      <a:lnTo>
                        <a:pt x="16" y="0"/>
                      </a:lnTo>
                      <a:lnTo>
                        <a:pt x="10" y="8"/>
                      </a:lnTo>
                      <a:lnTo>
                        <a:pt x="4" y="18"/>
                      </a:lnTo>
                      <a:lnTo>
                        <a:pt x="2" y="28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2" y="50"/>
                      </a:lnTo>
                      <a:lnTo>
                        <a:pt x="6" y="60"/>
                      </a:lnTo>
                      <a:lnTo>
                        <a:pt x="12" y="72"/>
                      </a:lnTo>
                      <a:lnTo>
                        <a:pt x="18" y="80"/>
                      </a:lnTo>
                      <a:lnTo>
                        <a:pt x="18" y="80"/>
                      </a:lnTo>
                      <a:lnTo>
                        <a:pt x="22" y="82"/>
                      </a:lnTo>
                      <a:lnTo>
                        <a:pt x="24" y="80"/>
                      </a:lnTo>
                      <a:lnTo>
                        <a:pt x="24" y="80"/>
                      </a:lnTo>
                      <a:lnTo>
                        <a:pt x="24" y="78"/>
                      </a:lnTo>
                      <a:lnTo>
                        <a:pt x="24" y="76"/>
                      </a:lnTo>
                      <a:lnTo>
                        <a:pt x="24" y="76"/>
                      </a:lnTo>
                      <a:lnTo>
                        <a:pt x="16" y="68"/>
                      </a:lnTo>
                      <a:lnTo>
                        <a:pt x="12" y="58"/>
                      </a:lnTo>
                      <a:lnTo>
                        <a:pt x="8" y="48"/>
                      </a:lnTo>
                      <a:lnTo>
                        <a:pt x="8" y="38"/>
                      </a:lnTo>
                      <a:lnTo>
                        <a:pt x="8" y="38"/>
                      </a:lnTo>
                      <a:lnTo>
                        <a:pt x="8" y="30"/>
                      </a:lnTo>
                      <a:lnTo>
                        <a:pt x="12" y="20"/>
                      </a:lnTo>
                      <a:lnTo>
                        <a:pt x="16" y="12"/>
                      </a:lnTo>
                      <a:lnTo>
                        <a:pt x="22" y="6"/>
                      </a:lnTo>
                      <a:lnTo>
                        <a:pt x="22" y="6"/>
                      </a:lnTo>
                      <a:lnTo>
                        <a:pt x="22" y="2"/>
                      </a:lnTo>
                      <a:lnTo>
                        <a:pt x="22" y="0"/>
                      </a:lnTo>
                      <a:lnTo>
                        <a:pt x="22" y="0"/>
                      </a:lnTo>
                      <a:lnTo>
                        <a:pt x="18" y="0"/>
                      </a:lnTo>
                      <a:lnTo>
                        <a:pt x="16" y="0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56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/>
                </a:p>
              </p:txBody>
            </p:sp>
            <p:sp>
              <p:nvSpPr>
                <p:cNvPr id="32" name="Freeform 53"/>
                <p:cNvSpPr>
                  <a:spLocks/>
                </p:cNvSpPr>
                <p:nvPr/>
              </p:nvSpPr>
              <p:spPr bwMode="auto">
                <a:xfrm>
                  <a:off x="2538020" y="1602287"/>
                  <a:ext cx="69617" cy="221508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14" y="0"/>
                    </a:cxn>
                    <a:cxn ang="0">
                      <a:pos x="8" y="8"/>
                    </a:cxn>
                    <a:cxn ang="0">
                      <a:pos x="4" y="16"/>
                    </a:cxn>
                    <a:cxn ang="0">
                      <a:pos x="0" y="24"/>
                    </a:cxn>
                    <a:cxn ang="0">
                      <a:pos x="0" y="32"/>
                    </a:cxn>
                    <a:cxn ang="0">
                      <a:pos x="0" y="32"/>
                    </a:cxn>
                    <a:cxn ang="0">
                      <a:pos x="2" y="42"/>
                    </a:cxn>
                    <a:cxn ang="0">
                      <a:pos x="4" y="52"/>
                    </a:cxn>
                    <a:cxn ang="0">
                      <a:pos x="8" y="60"/>
                    </a:cxn>
                    <a:cxn ang="0">
                      <a:pos x="16" y="68"/>
                    </a:cxn>
                    <a:cxn ang="0">
                      <a:pos x="16" y="68"/>
                    </a:cxn>
                    <a:cxn ang="0">
                      <a:pos x="18" y="70"/>
                    </a:cxn>
                    <a:cxn ang="0">
                      <a:pos x="20" y="68"/>
                    </a:cxn>
                    <a:cxn ang="0">
                      <a:pos x="20" y="68"/>
                    </a:cxn>
                    <a:cxn ang="0">
                      <a:pos x="22" y="66"/>
                    </a:cxn>
                    <a:cxn ang="0">
                      <a:pos x="20" y="64"/>
                    </a:cxn>
                    <a:cxn ang="0">
                      <a:pos x="20" y="64"/>
                    </a:cxn>
                    <a:cxn ang="0">
                      <a:pos x="14" y="56"/>
                    </a:cxn>
                    <a:cxn ang="0">
                      <a:pos x="10" y="48"/>
                    </a:cxn>
                    <a:cxn ang="0">
                      <a:pos x="8" y="40"/>
                    </a:cxn>
                    <a:cxn ang="0">
                      <a:pos x="8" y="32"/>
                    </a:cxn>
                    <a:cxn ang="0">
                      <a:pos x="8" y="32"/>
                    </a:cxn>
                    <a:cxn ang="0">
                      <a:pos x="8" y="26"/>
                    </a:cxn>
                    <a:cxn ang="0">
                      <a:pos x="10" y="18"/>
                    </a:cxn>
                    <a:cxn ang="0">
                      <a:pos x="14" y="12"/>
                    </a:cxn>
                    <a:cxn ang="0">
                      <a:pos x="18" y="6"/>
                    </a:cxn>
                    <a:cxn ang="0">
                      <a:pos x="18" y="6"/>
                    </a:cxn>
                    <a:cxn ang="0">
                      <a:pos x="20" y="4"/>
                    </a:cxn>
                    <a:cxn ang="0">
                      <a:pos x="18" y="0"/>
                    </a:cxn>
                    <a:cxn ang="0">
                      <a:pos x="18" y="0"/>
                    </a:cxn>
                    <a:cxn ang="0">
                      <a:pos x="16" y="0"/>
                    </a:cxn>
                    <a:cxn ang="0">
                      <a:pos x="14" y="0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22" h="70">
                      <a:moveTo>
                        <a:pt x="14" y="0"/>
                      </a:moveTo>
                      <a:lnTo>
                        <a:pt x="14" y="0"/>
                      </a:lnTo>
                      <a:lnTo>
                        <a:pt x="8" y="8"/>
                      </a:lnTo>
                      <a:lnTo>
                        <a:pt x="4" y="16"/>
                      </a:lnTo>
                      <a:lnTo>
                        <a:pt x="0" y="24"/>
                      </a:lnTo>
                      <a:lnTo>
                        <a:pt x="0" y="32"/>
                      </a:lnTo>
                      <a:lnTo>
                        <a:pt x="0" y="32"/>
                      </a:lnTo>
                      <a:lnTo>
                        <a:pt x="2" y="42"/>
                      </a:lnTo>
                      <a:lnTo>
                        <a:pt x="4" y="52"/>
                      </a:lnTo>
                      <a:lnTo>
                        <a:pt x="8" y="60"/>
                      </a:lnTo>
                      <a:lnTo>
                        <a:pt x="16" y="68"/>
                      </a:lnTo>
                      <a:lnTo>
                        <a:pt x="16" y="68"/>
                      </a:lnTo>
                      <a:lnTo>
                        <a:pt x="18" y="70"/>
                      </a:lnTo>
                      <a:lnTo>
                        <a:pt x="20" y="68"/>
                      </a:lnTo>
                      <a:lnTo>
                        <a:pt x="20" y="68"/>
                      </a:lnTo>
                      <a:lnTo>
                        <a:pt x="22" y="66"/>
                      </a:lnTo>
                      <a:lnTo>
                        <a:pt x="20" y="64"/>
                      </a:lnTo>
                      <a:lnTo>
                        <a:pt x="20" y="64"/>
                      </a:lnTo>
                      <a:lnTo>
                        <a:pt x="14" y="56"/>
                      </a:lnTo>
                      <a:lnTo>
                        <a:pt x="10" y="48"/>
                      </a:lnTo>
                      <a:lnTo>
                        <a:pt x="8" y="40"/>
                      </a:lnTo>
                      <a:lnTo>
                        <a:pt x="8" y="32"/>
                      </a:lnTo>
                      <a:lnTo>
                        <a:pt x="8" y="32"/>
                      </a:lnTo>
                      <a:lnTo>
                        <a:pt x="8" y="26"/>
                      </a:lnTo>
                      <a:lnTo>
                        <a:pt x="10" y="18"/>
                      </a:lnTo>
                      <a:lnTo>
                        <a:pt x="14" y="12"/>
                      </a:lnTo>
                      <a:lnTo>
                        <a:pt x="18" y="6"/>
                      </a:lnTo>
                      <a:lnTo>
                        <a:pt x="18" y="6"/>
                      </a:lnTo>
                      <a:lnTo>
                        <a:pt x="20" y="4"/>
                      </a:lnTo>
                      <a:lnTo>
                        <a:pt x="18" y="0"/>
                      </a:lnTo>
                      <a:lnTo>
                        <a:pt x="18" y="0"/>
                      </a:lnTo>
                      <a:lnTo>
                        <a:pt x="16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56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/>
                </a:p>
              </p:txBody>
            </p:sp>
            <p:sp>
              <p:nvSpPr>
                <p:cNvPr id="33" name="Freeform 54"/>
                <p:cNvSpPr>
                  <a:spLocks/>
                </p:cNvSpPr>
                <p:nvPr/>
              </p:nvSpPr>
              <p:spPr bwMode="auto">
                <a:xfrm>
                  <a:off x="2607637" y="1621274"/>
                  <a:ext cx="56959" cy="183535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10" y="0"/>
                    </a:cxn>
                    <a:cxn ang="0">
                      <a:pos x="6" y="6"/>
                    </a:cxn>
                    <a:cxn ang="0">
                      <a:pos x="2" y="14"/>
                    </a:cxn>
                    <a:cxn ang="0">
                      <a:pos x="0" y="20"/>
                    </a:cxn>
                    <a:cxn ang="0">
                      <a:pos x="0" y="26"/>
                    </a:cxn>
                    <a:cxn ang="0">
                      <a:pos x="0" y="26"/>
                    </a:cxn>
                    <a:cxn ang="0">
                      <a:pos x="0" y="34"/>
                    </a:cxn>
                    <a:cxn ang="0">
                      <a:pos x="2" y="42"/>
                    </a:cxn>
                    <a:cxn ang="0">
                      <a:pos x="6" y="50"/>
                    </a:cxn>
                    <a:cxn ang="0">
                      <a:pos x="12" y="56"/>
                    </a:cxn>
                    <a:cxn ang="0">
                      <a:pos x="12" y="56"/>
                    </a:cxn>
                    <a:cxn ang="0">
                      <a:pos x="14" y="58"/>
                    </a:cxn>
                    <a:cxn ang="0">
                      <a:pos x="16" y="56"/>
                    </a:cxn>
                    <a:cxn ang="0">
                      <a:pos x="16" y="56"/>
                    </a:cxn>
                    <a:cxn ang="0">
                      <a:pos x="18" y="54"/>
                    </a:cxn>
                    <a:cxn ang="0">
                      <a:pos x="16" y="52"/>
                    </a:cxn>
                    <a:cxn ang="0">
                      <a:pos x="16" y="52"/>
                    </a:cxn>
                    <a:cxn ang="0">
                      <a:pos x="12" y="46"/>
                    </a:cxn>
                    <a:cxn ang="0">
                      <a:pos x="10" y="40"/>
                    </a:cxn>
                    <a:cxn ang="0">
                      <a:pos x="8" y="34"/>
                    </a:cxn>
                    <a:cxn ang="0">
                      <a:pos x="6" y="26"/>
                    </a:cxn>
                    <a:cxn ang="0">
                      <a:pos x="6" y="26"/>
                    </a:cxn>
                    <a:cxn ang="0">
                      <a:pos x="8" y="16"/>
                    </a:cxn>
                    <a:cxn ang="0">
                      <a:pos x="12" y="10"/>
                    </a:cxn>
                    <a:cxn ang="0">
                      <a:pos x="16" y="6"/>
                    </a:cxn>
                    <a:cxn ang="0">
                      <a:pos x="16" y="6"/>
                    </a:cxn>
                    <a:cxn ang="0">
                      <a:pos x="16" y="4"/>
                    </a:cxn>
                    <a:cxn ang="0">
                      <a:pos x="16" y="0"/>
                    </a:cxn>
                    <a:cxn ang="0">
                      <a:pos x="16" y="0"/>
                    </a:cxn>
                    <a:cxn ang="0">
                      <a:pos x="12" y="0"/>
                    </a:cxn>
                    <a:cxn ang="0">
                      <a:pos x="10" y="0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18" h="58">
                      <a:moveTo>
                        <a:pt x="10" y="0"/>
                      </a:moveTo>
                      <a:lnTo>
                        <a:pt x="10" y="0"/>
                      </a:lnTo>
                      <a:lnTo>
                        <a:pt x="6" y="6"/>
                      </a:lnTo>
                      <a:lnTo>
                        <a:pt x="2" y="14"/>
                      </a:lnTo>
                      <a:lnTo>
                        <a:pt x="0" y="20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0" y="34"/>
                      </a:lnTo>
                      <a:lnTo>
                        <a:pt x="2" y="42"/>
                      </a:lnTo>
                      <a:lnTo>
                        <a:pt x="6" y="50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4" y="58"/>
                      </a:lnTo>
                      <a:lnTo>
                        <a:pt x="16" y="56"/>
                      </a:lnTo>
                      <a:lnTo>
                        <a:pt x="16" y="56"/>
                      </a:lnTo>
                      <a:lnTo>
                        <a:pt x="18" y="54"/>
                      </a:lnTo>
                      <a:lnTo>
                        <a:pt x="16" y="52"/>
                      </a:lnTo>
                      <a:lnTo>
                        <a:pt x="16" y="52"/>
                      </a:lnTo>
                      <a:lnTo>
                        <a:pt x="12" y="46"/>
                      </a:lnTo>
                      <a:lnTo>
                        <a:pt x="10" y="40"/>
                      </a:lnTo>
                      <a:lnTo>
                        <a:pt x="8" y="34"/>
                      </a:lnTo>
                      <a:lnTo>
                        <a:pt x="6" y="26"/>
                      </a:lnTo>
                      <a:lnTo>
                        <a:pt x="6" y="26"/>
                      </a:lnTo>
                      <a:lnTo>
                        <a:pt x="8" y="16"/>
                      </a:lnTo>
                      <a:lnTo>
                        <a:pt x="12" y="10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6" y="4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56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/>
                </a:p>
              </p:txBody>
            </p:sp>
            <p:sp>
              <p:nvSpPr>
                <p:cNvPr id="34" name="Freeform 55"/>
                <p:cNvSpPr>
                  <a:spLocks/>
                </p:cNvSpPr>
                <p:nvPr/>
              </p:nvSpPr>
              <p:spPr bwMode="auto">
                <a:xfrm>
                  <a:off x="2670925" y="1671904"/>
                  <a:ext cx="82274" cy="82274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14" y="0"/>
                    </a:cxn>
                    <a:cxn ang="0">
                      <a:pos x="18" y="0"/>
                    </a:cxn>
                    <a:cxn ang="0">
                      <a:pos x="22" y="4"/>
                    </a:cxn>
                    <a:cxn ang="0">
                      <a:pos x="24" y="8"/>
                    </a:cxn>
                    <a:cxn ang="0">
                      <a:pos x="26" y="12"/>
                    </a:cxn>
                    <a:cxn ang="0">
                      <a:pos x="26" y="12"/>
                    </a:cxn>
                    <a:cxn ang="0">
                      <a:pos x="24" y="18"/>
                    </a:cxn>
                    <a:cxn ang="0">
                      <a:pos x="22" y="22"/>
                    </a:cxn>
                    <a:cxn ang="0">
                      <a:pos x="18" y="24"/>
                    </a:cxn>
                    <a:cxn ang="0">
                      <a:pos x="14" y="26"/>
                    </a:cxn>
                    <a:cxn ang="0">
                      <a:pos x="14" y="26"/>
                    </a:cxn>
                    <a:cxn ang="0">
                      <a:pos x="8" y="24"/>
                    </a:cxn>
                    <a:cxn ang="0">
                      <a:pos x="4" y="22"/>
                    </a:cxn>
                    <a:cxn ang="0">
                      <a:pos x="2" y="18"/>
                    </a:cxn>
                    <a:cxn ang="0">
                      <a:pos x="0" y="12"/>
                    </a:cxn>
                    <a:cxn ang="0">
                      <a:pos x="0" y="12"/>
                    </a:cxn>
                    <a:cxn ang="0">
                      <a:pos x="2" y="8"/>
                    </a:cxn>
                    <a:cxn ang="0">
                      <a:pos x="4" y="4"/>
                    </a:cxn>
                    <a:cxn ang="0">
                      <a:pos x="8" y="0"/>
                    </a:cxn>
                    <a:cxn ang="0">
                      <a:pos x="14" y="0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26" h="26">
                      <a:moveTo>
                        <a:pt x="14" y="0"/>
                      </a:moveTo>
                      <a:lnTo>
                        <a:pt x="14" y="0"/>
                      </a:lnTo>
                      <a:lnTo>
                        <a:pt x="18" y="0"/>
                      </a:lnTo>
                      <a:lnTo>
                        <a:pt x="22" y="4"/>
                      </a:lnTo>
                      <a:lnTo>
                        <a:pt x="24" y="8"/>
                      </a:lnTo>
                      <a:lnTo>
                        <a:pt x="26" y="12"/>
                      </a:lnTo>
                      <a:lnTo>
                        <a:pt x="26" y="12"/>
                      </a:lnTo>
                      <a:lnTo>
                        <a:pt x="24" y="18"/>
                      </a:lnTo>
                      <a:lnTo>
                        <a:pt x="22" y="22"/>
                      </a:lnTo>
                      <a:lnTo>
                        <a:pt x="18" y="2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8" y="24"/>
                      </a:lnTo>
                      <a:lnTo>
                        <a:pt x="4" y="22"/>
                      </a:lnTo>
                      <a:lnTo>
                        <a:pt x="2" y="18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" y="8"/>
                      </a:lnTo>
                      <a:lnTo>
                        <a:pt x="4" y="4"/>
                      </a:lnTo>
                      <a:lnTo>
                        <a:pt x="8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56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/>
                </a:p>
              </p:txBody>
            </p:sp>
          </p:grpSp>
        </p:grpSp>
        <p:sp>
          <p:nvSpPr>
            <p:cNvPr id="35" name="TextBox 139"/>
            <p:cNvSpPr txBox="1"/>
            <p:nvPr/>
          </p:nvSpPr>
          <p:spPr>
            <a:xfrm>
              <a:off x="6397400" y="2454718"/>
              <a:ext cx="56540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91456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chemeClr val="tx1"/>
                  </a:solidFill>
                  <a:latin typeface="+mn-lt"/>
                  <a:ea typeface="+mn-ea"/>
                </a:rPr>
                <a:t>设计</a:t>
              </a:r>
              <a:endParaRPr lang="en-US" sz="1400" b="1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grpSp>
          <p:nvGrpSpPr>
            <p:cNvPr id="36" name="Group 10"/>
            <p:cNvGrpSpPr/>
            <p:nvPr/>
          </p:nvGrpSpPr>
          <p:grpSpPr>
            <a:xfrm>
              <a:off x="7397965" y="1763797"/>
              <a:ext cx="546207" cy="446217"/>
              <a:chOff x="7665220" y="1623155"/>
              <a:chExt cx="671876" cy="593711"/>
            </a:xfrm>
          </p:grpSpPr>
          <p:grpSp>
            <p:nvGrpSpPr>
              <p:cNvPr id="37" name="组合 266"/>
              <p:cNvGrpSpPr/>
              <p:nvPr/>
            </p:nvGrpSpPr>
            <p:grpSpPr>
              <a:xfrm>
                <a:off x="7665220" y="1623155"/>
                <a:ext cx="671876" cy="593711"/>
                <a:chOff x="11042650" y="717550"/>
                <a:chExt cx="958850" cy="923925"/>
              </a:xfrm>
              <a:solidFill>
                <a:srgbClr val="008683"/>
              </a:solidFill>
            </p:grpSpPr>
            <p:sp>
              <p:nvSpPr>
                <p:cNvPr id="43" name="Freeform 9"/>
                <p:cNvSpPr>
                  <a:spLocks/>
                </p:cNvSpPr>
                <p:nvPr/>
              </p:nvSpPr>
              <p:spPr bwMode="auto">
                <a:xfrm>
                  <a:off x="11217275" y="717550"/>
                  <a:ext cx="111125" cy="469900"/>
                </a:xfrm>
                <a:custGeom>
                  <a:avLst/>
                  <a:gdLst/>
                  <a:ahLst/>
                  <a:cxnLst>
                    <a:cxn ang="0">
                      <a:pos x="70" y="296"/>
                    </a:cxn>
                    <a:cxn ang="0">
                      <a:pos x="58" y="0"/>
                    </a:cxn>
                    <a:cxn ang="0">
                      <a:pos x="14" y="0"/>
                    </a:cxn>
                    <a:cxn ang="0">
                      <a:pos x="0" y="296"/>
                    </a:cxn>
                    <a:cxn ang="0">
                      <a:pos x="70" y="296"/>
                    </a:cxn>
                  </a:cxnLst>
                  <a:rect l="0" t="0" r="r" b="b"/>
                  <a:pathLst>
                    <a:path w="70" h="296">
                      <a:moveTo>
                        <a:pt x="70" y="296"/>
                      </a:moveTo>
                      <a:lnTo>
                        <a:pt x="58" y="0"/>
                      </a:lnTo>
                      <a:lnTo>
                        <a:pt x="14" y="0"/>
                      </a:lnTo>
                      <a:lnTo>
                        <a:pt x="0" y="296"/>
                      </a:lnTo>
                      <a:lnTo>
                        <a:pt x="70" y="29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56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/>
                </a:p>
              </p:txBody>
            </p:sp>
            <p:sp>
              <p:nvSpPr>
                <p:cNvPr id="44" name="Freeform 10"/>
                <p:cNvSpPr>
                  <a:spLocks/>
                </p:cNvSpPr>
                <p:nvPr/>
              </p:nvSpPr>
              <p:spPr bwMode="auto">
                <a:xfrm>
                  <a:off x="11782425" y="1012825"/>
                  <a:ext cx="98425" cy="384175"/>
                </a:xfrm>
                <a:custGeom>
                  <a:avLst/>
                  <a:gdLst/>
                  <a:ahLst/>
                  <a:cxnLst>
                    <a:cxn ang="0">
                      <a:pos x="62" y="242"/>
                    </a:cxn>
                    <a:cxn ang="0">
                      <a:pos x="54" y="0"/>
                    </a:cxn>
                    <a:cxn ang="0">
                      <a:pos x="10" y="0"/>
                    </a:cxn>
                    <a:cxn ang="0">
                      <a:pos x="0" y="242"/>
                    </a:cxn>
                    <a:cxn ang="0">
                      <a:pos x="62" y="242"/>
                    </a:cxn>
                  </a:cxnLst>
                  <a:rect l="0" t="0" r="r" b="b"/>
                  <a:pathLst>
                    <a:path w="62" h="242">
                      <a:moveTo>
                        <a:pt x="62" y="242"/>
                      </a:moveTo>
                      <a:lnTo>
                        <a:pt x="54" y="0"/>
                      </a:lnTo>
                      <a:lnTo>
                        <a:pt x="10" y="0"/>
                      </a:lnTo>
                      <a:lnTo>
                        <a:pt x="0" y="242"/>
                      </a:lnTo>
                      <a:lnTo>
                        <a:pt x="62" y="24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56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/>
                </a:p>
              </p:txBody>
            </p:sp>
            <p:sp>
              <p:nvSpPr>
                <p:cNvPr id="45" name="Freeform 11"/>
                <p:cNvSpPr>
                  <a:spLocks/>
                </p:cNvSpPr>
                <p:nvPr/>
              </p:nvSpPr>
              <p:spPr bwMode="auto">
                <a:xfrm>
                  <a:off x="11042650" y="1206500"/>
                  <a:ext cx="958850" cy="434975"/>
                </a:xfrm>
                <a:custGeom>
                  <a:avLst/>
                  <a:gdLst/>
                  <a:ahLst/>
                  <a:cxnLst>
                    <a:cxn ang="0">
                      <a:pos x="446" y="170"/>
                    </a:cxn>
                    <a:cxn ang="0">
                      <a:pos x="604" y="170"/>
                    </a:cxn>
                    <a:cxn ang="0">
                      <a:pos x="604" y="132"/>
                    </a:cxn>
                    <a:cxn ang="0">
                      <a:pos x="400" y="132"/>
                    </a:cxn>
                    <a:cxn ang="0">
                      <a:pos x="400" y="46"/>
                    </a:cxn>
                    <a:cxn ang="0">
                      <a:pos x="210" y="46"/>
                    </a:cxn>
                    <a:cxn ang="0">
                      <a:pos x="210" y="0"/>
                    </a:cxn>
                    <a:cxn ang="0">
                      <a:pos x="76" y="0"/>
                    </a:cxn>
                    <a:cxn ang="0">
                      <a:pos x="76" y="46"/>
                    </a:cxn>
                    <a:cxn ang="0">
                      <a:pos x="0" y="46"/>
                    </a:cxn>
                    <a:cxn ang="0">
                      <a:pos x="0" y="84"/>
                    </a:cxn>
                    <a:cxn ang="0">
                      <a:pos x="148" y="84"/>
                    </a:cxn>
                    <a:cxn ang="0">
                      <a:pos x="148" y="110"/>
                    </a:cxn>
                    <a:cxn ang="0">
                      <a:pos x="0" y="110"/>
                    </a:cxn>
                    <a:cxn ang="0">
                      <a:pos x="0" y="142"/>
                    </a:cxn>
                    <a:cxn ang="0">
                      <a:pos x="148" y="142"/>
                    </a:cxn>
                    <a:cxn ang="0">
                      <a:pos x="148" y="168"/>
                    </a:cxn>
                    <a:cxn ang="0">
                      <a:pos x="0" y="168"/>
                    </a:cxn>
                    <a:cxn ang="0">
                      <a:pos x="0" y="202"/>
                    </a:cxn>
                    <a:cxn ang="0">
                      <a:pos x="148" y="202"/>
                    </a:cxn>
                    <a:cxn ang="0">
                      <a:pos x="148" y="230"/>
                    </a:cxn>
                    <a:cxn ang="0">
                      <a:pos x="0" y="230"/>
                    </a:cxn>
                    <a:cxn ang="0">
                      <a:pos x="0" y="274"/>
                    </a:cxn>
                    <a:cxn ang="0">
                      <a:pos x="604" y="274"/>
                    </a:cxn>
                    <a:cxn ang="0">
                      <a:pos x="604" y="198"/>
                    </a:cxn>
                    <a:cxn ang="0">
                      <a:pos x="446" y="198"/>
                    </a:cxn>
                    <a:cxn ang="0">
                      <a:pos x="446" y="170"/>
                    </a:cxn>
                  </a:cxnLst>
                  <a:rect l="0" t="0" r="r" b="b"/>
                  <a:pathLst>
                    <a:path w="604" h="274">
                      <a:moveTo>
                        <a:pt x="446" y="170"/>
                      </a:moveTo>
                      <a:lnTo>
                        <a:pt x="604" y="170"/>
                      </a:lnTo>
                      <a:lnTo>
                        <a:pt x="604" y="132"/>
                      </a:lnTo>
                      <a:lnTo>
                        <a:pt x="400" y="132"/>
                      </a:lnTo>
                      <a:lnTo>
                        <a:pt x="400" y="46"/>
                      </a:lnTo>
                      <a:lnTo>
                        <a:pt x="210" y="46"/>
                      </a:lnTo>
                      <a:lnTo>
                        <a:pt x="210" y="0"/>
                      </a:lnTo>
                      <a:lnTo>
                        <a:pt x="76" y="0"/>
                      </a:lnTo>
                      <a:lnTo>
                        <a:pt x="76" y="46"/>
                      </a:lnTo>
                      <a:lnTo>
                        <a:pt x="0" y="46"/>
                      </a:lnTo>
                      <a:lnTo>
                        <a:pt x="0" y="84"/>
                      </a:lnTo>
                      <a:lnTo>
                        <a:pt x="148" y="84"/>
                      </a:lnTo>
                      <a:lnTo>
                        <a:pt x="148" y="110"/>
                      </a:lnTo>
                      <a:lnTo>
                        <a:pt x="0" y="110"/>
                      </a:lnTo>
                      <a:lnTo>
                        <a:pt x="0" y="142"/>
                      </a:lnTo>
                      <a:lnTo>
                        <a:pt x="148" y="142"/>
                      </a:lnTo>
                      <a:lnTo>
                        <a:pt x="148" y="168"/>
                      </a:lnTo>
                      <a:lnTo>
                        <a:pt x="0" y="168"/>
                      </a:lnTo>
                      <a:lnTo>
                        <a:pt x="0" y="202"/>
                      </a:lnTo>
                      <a:lnTo>
                        <a:pt x="148" y="202"/>
                      </a:lnTo>
                      <a:lnTo>
                        <a:pt x="148" y="230"/>
                      </a:lnTo>
                      <a:lnTo>
                        <a:pt x="0" y="230"/>
                      </a:lnTo>
                      <a:lnTo>
                        <a:pt x="0" y="274"/>
                      </a:lnTo>
                      <a:lnTo>
                        <a:pt x="604" y="274"/>
                      </a:lnTo>
                      <a:lnTo>
                        <a:pt x="604" y="198"/>
                      </a:lnTo>
                      <a:lnTo>
                        <a:pt x="446" y="198"/>
                      </a:lnTo>
                      <a:lnTo>
                        <a:pt x="446" y="17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56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/>
                </a:p>
              </p:txBody>
            </p:sp>
          </p:grpSp>
          <p:grpSp>
            <p:nvGrpSpPr>
              <p:cNvPr id="38" name="Group 4"/>
              <p:cNvGrpSpPr/>
              <p:nvPr/>
            </p:nvGrpSpPr>
            <p:grpSpPr>
              <a:xfrm>
                <a:off x="7947652" y="1708873"/>
                <a:ext cx="154291" cy="157796"/>
                <a:chOff x="7947652" y="1708873"/>
                <a:chExt cx="154291" cy="157796"/>
              </a:xfrm>
              <a:solidFill>
                <a:srgbClr val="008683"/>
              </a:solidFill>
            </p:grpSpPr>
            <p:sp>
              <p:nvSpPr>
                <p:cNvPr id="39" name="Freeform 52"/>
                <p:cNvSpPr>
                  <a:spLocks/>
                </p:cNvSpPr>
                <p:nvPr/>
              </p:nvSpPr>
              <p:spPr bwMode="auto">
                <a:xfrm rot="8896630">
                  <a:off x="8055822" y="1708873"/>
                  <a:ext cx="46121" cy="136317"/>
                </a:xfrm>
                <a:custGeom>
                  <a:avLst/>
                  <a:gdLst/>
                  <a:ahLst/>
                  <a:cxnLst>
                    <a:cxn ang="0">
                      <a:pos x="16" y="0"/>
                    </a:cxn>
                    <a:cxn ang="0">
                      <a:pos x="16" y="0"/>
                    </a:cxn>
                    <a:cxn ang="0">
                      <a:pos x="10" y="8"/>
                    </a:cxn>
                    <a:cxn ang="0">
                      <a:pos x="4" y="18"/>
                    </a:cxn>
                    <a:cxn ang="0">
                      <a:pos x="2" y="28"/>
                    </a:cxn>
                    <a:cxn ang="0">
                      <a:pos x="0" y="38"/>
                    </a:cxn>
                    <a:cxn ang="0">
                      <a:pos x="0" y="38"/>
                    </a:cxn>
                    <a:cxn ang="0">
                      <a:pos x="2" y="50"/>
                    </a:cxn>
                    <a:cxn ang="0">
                      <a:pos x="6" y="60"/>
                    </a:cxn>
                    <a:cxn ang="0">
                      <a:pos x="12" y="72"/>
                    </a:cxn>
                    <a:cxn ang="0">
                      <a:pos x="18" y="80"/>
                    </a:cxn>
                    <a:cxn ang="0">
                      <a:pos x="18" y="80"/>
                    </a:cxn>
                    <a:cxn ang="0">
                      <a:pos x="22" y="82"/>
                    </a:cxn>
                    <a:cxn ang="0">
                      <a:pos x="24" y="80"/>
                    </a:cxn>
                    <a:cxn ang="0">
                      <a:pos x="24" y="80"/>
                    </a:cxn>
                    <a:cxn ang="0">
                      <a:pos x="24" y="78"/>
                    </a:cxn>
                    <a:cxn ang="0">
                      <a:pos x="24" y="76"/>
                    </a:cxn>
                    <a:cxn ang="0">
                      <a:pos x="24" y="76"/>
                    </a:cxn>
                    <a:cxn ang="0">
                      <a:pos x="16" y="68"/>
                    </a:cxn>
                    <a:cxn ang="0">
                      <a:pos x="12" y="58"/>
                    </a:cxn>
                    <a:cxn ang="0">
                      <a:pos x="8" y="48"/>
                    </a:cxn>
                    <a:cxn ang="0">
                      <a:pos x="8" y="38"/>
                    </a:cxn>
                    <a:cxn ang="0">
                      <a:pos x="8" y="38"/>
                    </a:cxn>
                    <a:cxn ang="0">
                      <a:pos x="8" y="30"/>
                    </a:cxn>
                    <a:cxn ang="0">
                      <a:pos x="12" y="20"/>
                    </a:cxn>
                    <a:cxn ang="0">
                      <a:pos x="16" y="12"/>
                    </a:cxn>
                    <a:cxn ang="0">
                      <a:pos x="22" y="6"/>
                    </a:cxn>
                    <a:cxn ang="0">
                      <a:pos x="22" y="6"/>
                    </a:cxn>
                    <a:cxn ang="0">
                      <a:pos x="22" y="2"/>
                    </a:cxn>
                    <a:cxn ang="0">
                      <a:pos x="22" y="0"/>
                    </a:cxn>
                    <a:cxn ang="0">
                      <a:pos x="22" y="0"/>
                    </a:cxn>
                    <a:cxn ang="0">
                      <a:pos x="18" y="0"/>
                    </a:cxn>
                    <a:cxn ang="0">
                      <a:pos x="16" y="0"/>
                    </a:cxn>
                    <a:cxn ang="0">
                      <a:pos x="16" y="0"/>
                    </a:cxn>
                  </a:cxnLst>
                  <a:rect l="0" t="0" r="r" b="b"/>
                  <a:pathLst>
                    <a:path w="24" h="82">
                      <a:moveTo>
                        <a:pt x="16" y="0"/>
                      </a:moveTo>
                      <a:lnTo>
                        <a:pt x="16" y="0"/>
                      </a:lnTo>
                      <a:lnTo>
                        <a:pt x="10" y="8"/>
                      </a:lnTo>
                      <a:lnTo>
                        <a:pt x="4" y="18"/>
                      </a:lnTo>
                      <a:lnTo>
                        <a:pt x="2" y="28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2" y="50"/>
                      </a:lnTo>
                      <a:lnTo>
                        <a:pt x="6" y="60"/>
                      </a:lnTo>
                      <a:lnTo>
                        <a:pt x="12" y="72"/>
                      </a:lnTo>
                      <a:lnTo>
                        <a:pt x="18" y="80"/>
                      </a:lnTo>
                      <a:lnTo>
                        <a:pt x="18" y="80"/>
                      </a:lnTo>
                      <a:lnTo>
                        <a:pt x="22" y="82"/>
                      </a:lnTo>
                      <a:lnTo>
                        <a:pt x="24" y="80"/>
                      </a:lnTo>
                      <a:lnTo>
                        <a:pt x="24" y="80"/>
                      </a:lnTo>
                      <a:lnTo>
                        <a:pt x="24" y="78"/>
                      </a:lnTo>
                      <a:lnTo>
                        <a:pt x="24" y="76"/>
                      </a:lnTo>
                      <a:lnTo>
                        <a:pt x="24" y="76"/>
                      </a:lnTo>
                      <a:lnTo>
                        <a:pt x="16" y="68"/>
                      </a:lnTo>
                      <a:lnTo>
                        <a:pt x="12" y="58"/>
                      </a:lnTo>
                      <a:lnTo>
                        <a:pt x="8" y="48"/>
                      </a:lnTo>
                      <a:lnTo>
                        <a:pt x="8" y="38"/>
                      </a:lnTo>
                      <a:lnTo>
                        <a:pt x="8" y="38"/>
                      </a:lnTo>
                      <a:lnTo>
                        <a:pt x="8" y="30"/>
                      </a:lnTo>
                      <a:lnTo>
                        <a:pt x="12" y="20"/>
                      </a:lnTo>
                      <a:lnTo>
                        <a:pt x="16" y="12"/>
                      </a:lnTo>
                      <a:lnTo>
                        <a:pt x="22" y="6"/>
                      </a:lnTo>
                      <a:lnTo>
                        <a:pt x="22" y="6"/>
                      </a:lnTo>
                      <a:lnTo>
                        <a:pt x="22" y="2"/>
                      </a:lnTo>
                      <a:lnTo>
                        <a:pt x="22" y="0"/>
                      </a:lnTo>
                      <a:lnTo>
                        <a:pt x="22" y="0"/>
                      </a:lnTo>
                      <a:lnTo>
                        <a:pt x="18" y="0"/>
                      </a:lnTo>
                      <a:lnTo>
                        <a:pt x="16" y="0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56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/>
                </a:p>
              </p:txBody>
            </p:sp>
            <p:sp>
              <p:nvSpPr>
                <p:cNvPr id="40" name="Freeform 53"/>
                <p:cNvSpPr>
                  <a:spLocks/>
                </p:cNvSpPr>
                <p:nvPr/>
              </p:nvSpPr>
              <p:spPr bwMode="auto">
                <a:xfrm rot="8896630">
                  <a:off x="8023418" y="1740067"/>
                  <a:ext cx="42277" cy="116368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14" y="0"/>
                    </a:cxn>
                    <a:cxn ang="0">
                      <a:pos x="8" y="8"/>
                    </a:cxn>
                    <a:cxn ang="0">
                      <a:pos x="4" y="16"/>
                    </a:cxn>
                    <a:cxn ang="0">
                      <a:pos x="0" y="24"/>
                    </a:cxn>
                    <a:cxn ang="0">
                      <a:pos x="0" y="32"/>
                    </a:cxn>
                    <a:cxn ang="0">
                      <a:pos x="0" y="32"/>
                    </a:cxn>
                    <a:cxn ang="0">
                      <a:pos x="2" y="42"/>
                    </a:cxn>
                    <a:cxn ang="0">
                      <a:pos x="4" y="52"/>
                    </a:cxn>
                    <a:cxn ang="0">
                      <a:pos x="8" y="60"/>
                    </a:cxn>
                    <a:cxn ang="0">
                      <a:pos x="16" y="68"/>
                    </a:cxn>
                    <a:cxn ang="0">
                      <a:pos x="16" y="68"/>
                    </a:cxn>
                    <a:cxn ang="0">
                      <a:pos x="18" y="70"/>
                    </a:cxn>
                    <a:cxn ang="0">
                      <a:pos x="20" y="68"/>
                    </a:cxn>
                    <a:cxn ang="0">
                      <a:pos x="20" y="68"/>
                    </a:cxn>
                    <a:cxn ang="0">
                      <a:pos x="22" y="66"/>
                    </a:cxn>
                    <a:cxn ang="0">
                      <a:pos x="20" y="64"/>
                    </a:cxn>
                    <a:cxn ang="0">
                      <a:pos x="20" y="64"/>
                    </a:cxn>
                    <a:cxn ang="0">
                      <a:pos x="14" y="56"/>
                    </a:cxn>
                    <a:cxn ang="0">
                      <a:pos x="10" y="48"/>
                    </a:cxn>
                    <a:cxn ang="0">
                      <a:pos x="8" y="40"/>
                    </a:cxn>
                    <a:cxn ang="0">
                      <a:pos x="8" y="32"/>
                    </a:cxn>
                    <a:cxn ang="0">
                      <a:pos x="8" y="32"/>
                    </a:cxn>
                    <a:cxn ang="0">
                      <a:pos x="8" y="26"/>
                    </a:cxn>
                    <a:cxn ang="0">
                      <a:pos x="10" y="18"/>
                    </a:cxn>
                    <a:cxn ang="0">
                      <a:pos x="14" y="12"/>
                    </a:cxn>
                    <a:cxn ang="0">
                      <a:pos x="18" y="6"/>
                    </a:cxn>
                    <a:cxn ang="0">
                      <a:pos x="18" y="6"/>
                    </a:cxn>
                    <a:cxn ang="0">
                      <a:pos x="20" y="4"/>
                    </a:cxn>
                    <a:cxn ang="0">
                      <a:pos x="18" y="0"/>
                    </a:cxn>
                    <a:cxn ang="0">
                      <a:pos x="18" y="0"/>
                    </a:cxn>
                    <a:cxn ang="0">
                      <a:pos x="16" y="0"/>
                    </a:cxn>
                    <a:cxn ang="0">
                      <a:pos x="14" y="0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22" h="70">
                      <a:moveTo>
                        <a:pt x="14" y="0"/>
                      </a:moveTo>
                      <a:lnTo>
                        <a:pt x="14" y="0"/>
                      </a:lnTo>
                      <a:lnTo>
                        <a:pt x="8" y="8"/>
                      </a:lnTo>
                      <a:lnTo>
                        <a:pt x="4" y="16"/>
                      </a:lnTo>
                      <a:lnTo>
                        <a:pt x="0" y="24"/>
                      </a:lnTo>
                      <a:lnTo>
                        <a:pt x="0" y="32"/>
                      </a:lnTo>
                      <a:lnTo>
                        <a:pt x="0" y="32"/>
                      </a:lnTo>
                      <a:lnTo>
                        <a:pt x="2" y="42"/>
                      </a:lnTo>
                      <a:lnTo>
                        <a:pt x="4" y="52"/>
                      </a:lnTo>
                      <a:lnTo>
                        <a:pt x="8" y="60"/>
                      </a:lnTo>
                      <a:lnTo>
                        <a:pt x="16" y="68"/>
                      </a:lnTo>
                      <a:lnTo>
                        <a:pt x="16" y="68"/>
                      </a:lnTo>
                      <a:lnTo>
                        <a:pt x="18" y="70"/>
                      </a:lnTo>
                      <a:lnTo>
                        <a:pt x="20" y="68"/>
                      </a:lnTo>
                      <a:lnTo>
                        <a:pt x="20" y="68"/>
                      </a:lnTo>
                      <a:lnTo>
                        <a:pt x="22" y="66"/>
                      </a:lnTo>
                      <a:lnTo>
                        <a:pt x="20" y="64"/>
                      </a:lnTo>
                      <a:lnTo>
                        <a:pt x="20" y="64"/>
                      </a:lnTo>
                      <a:lnTo>
                        <a:pt x="14" y="56"/>
                      </a:lnTo>
                      <a:lnTo>
                        <a:pt x="10" y="48"/>
                      </a:lnTo>
                      <a:lnTo>
                        <a:pt x="8" y="40"/>
                      </a:lnTo>
                      <a:lnTo>
                        <a:pt x="8" y="32"/>
                      </a:lnTo>
                      <a:lnTo>
                        <a:pt x="8" y="32"/>
                      </a:lnTo>
                      <a:lnTo>
                        <a:pt x="8" y="26"/>
                      </a:lnTo>
                      <a:lnTo>
                        <a:pt x="10" y="18"/>
                      </a:lnTo>
                      <a:lnTo>
                        <a:pt x="14" y="12"/>
                      </a:lnTo>
                      <a:lnTo>
                        <a:pt x="18" y="6"/>
                      </a:lnTo>
                      <a:lnTo>
                        <a:pt x="18" y="6"/>
                      </a:lnTo>
                      <a:lnTo>
                        <a:pt x="20" y="4"/>
                      </a:lnTo>
                      <a:lnTo>
                        <a:pt x="18" y="0"/>
                      </a:lnTo>
                      <a:lnTo>
                        <a:pt x="18" y="0"/>
                      </a:lnTo>
                      <a:lnTo>
                        <a:pt x="16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56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/>
                </a:p>
              </p:txBody>
            </p:sp>
            <p:sp>
              <p:nvSpPr>
                <p:cNvPr id="41" name="Freeform 54"/>
                <p:cNvSpPr>
                  <a:spLocks/>
                </p:cNvSpPr>
                <p:nvPr/>
              </p:nvSpPr>
              <p:spPr bwMode="auto">
                <a:xfrm rot="8896630">
                  <a:off x="7994569" y="1770250"/>
                  <a:ext cx="34590" cy="96419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10" y="0"/>
                    </a:cxn>
                    <a:cxn ang="0">
                      <a:pos x="6" y="6"/>
                    </a:cxn>
                    <a:cxn ang="0">
                      <a:pos x="2" y="14"/>
                    </a:cxn>
                    <a:cxn ang="0">
                      <a:pos x="0" y="20"/>
                    </a:cxn>
                    <a:cxn ang="0">
                      <a:pos x="0" y="26"/>
                    </a:cxn>
                    <a:cxn ang="0">
                      <a:pos x="0" y="26"/>
                    </a:cxn>
                    <a:cxn ang="0">
                      <a:pos x="0" y="34"/>
                    </a:cxn>
                    <a:cxn ang="0">
                      <a:pos x="2" y="42"/>
                    </a:cxn>
                    <a:cxn ang="0">
                      <a:pos x="6" y="50"/>
                    </a:cxn>
                    <a:cxn ang="0">
                      <a:pos x="12" y="56"/>
                    </a:cxn>
                    <a:cxn ang="0">
                      <a:pos x="12" y="56"/>
                    </a:cxn>
                    <a:cxn ang="0">
                      <a:pos x="14" y="58"/>
                    </a:cxn>
                    <a:cxn ang="0">
                      <a:pos x="16" y="56"/>
                    </a:cxn>
                    <a:cxn ang="0">
                      <a:pos x="16" y="56"/>
                    </a:cxn>
                    <a:cxn ang="0">
                      <a:pos x="18" y="54"/>
                    </a:cxn>
                    <a:cxn ang="0">
                      <a:pos x="16" y="52"/>
                    </a:cxn>
                    <a:cxn ang="0">
                      <a:pos x="16" y="52"/>
                    </a:cxn>
                    <a:cxn ang="0">
                      <a:pos x="12" y="46"/>
                    </a:cxn>
                    <a:cxn ang="0">
                      <a:pos x="10" y="40"/>
                    </a:cxn>
                    <a:cxn ang="0">
                      <a:pos x="8" y="34"/>
                    </a:cxn>
                    <a:cxn ang="0">
                      <a:pos x="6" y="26"/>
                    </a:cxn>
                    <a:cxn ang="0">
                      <a:pos x="6" y="26"/>
                    </a:cxn>
                    <a:cxn ang="0">
                      <a:pos x="8" y="16"/>
                    </a:cxn>
                    <a:cxn ang="0">
                      <a:pos x="12" y="10"/>
                    </a:cxn>
                    <a:cxn ang="0">
                      <a:pos x="16" y="6"/>
                    </a:cxn>
                    <a:cxn ang="0">
                      <a:pos x="16" y="6"/>
                    </a:cxn>
                    <a:cxn ang="0">
                      <a:pos x="16" y="4"/>
                    </a:cxn>
                    <a:cxn ang="0">
                      <a:pos x="16" y="0"/>
                    </a:cxn>
                    <a:cxn ang="0">
                      <a:pos x="16" y="0"/>
                    </a:cxn>
                    <a:cxn ang="0">
                      <a:pos x="12" y="0"/>
                    </a:cxn>
                    <a:cxn ang="0">
                      <a:pos x="10" y="0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18" h="58">
                      <a:moveTo>
                        <a:pt x="10" y="0"/>
                      </a:moveTo>
                      <a:lnTo>
                        <a:pt x="10" y="0"/>
                      </a:lnTo>
                      <a:lnTo>
                        <a:pt x="6" y="6"/>
                      </a:lnTo>
                      <a:lnTo>
                        <a:pt x="2" y="14"/>
                      </a:lnTo>
                      <a:lnTo>
                        <a:pt x="0" y="20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0" y="34"/>
                      </a:lnTo>
                      <a:lnTo>
                        <a:pt x="2" y="42"/>
                      </a:lnTo>
                      <a:lnTo>
                        <a:pt x="6" y="50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4" y="58"/>
                      </a:lnTo>
                      <a:lnTo>
                        <a:pt x="16" y="56"/>
                      </a:lnTo>
                      <a:lnTo>
                        <a:pt x="16" y="56"/>
                      </a:lnTo>
                      <a:lnTo>
                        <a:pt x="18" y="54"/>
                      </a:lnTo>
                      <a:lnTo>
                        <a:pt x="16" y="52"/>
                      </a:lnTo>
                      <a:lnTo>
                        <a:pt x="16" y="52"/>
                      </a:lnTo>
                      <a:lnTo>
                        <a:pt x="12" y="46"/>
                      </a:lnTo>
                      <a:lnTo>
                        <a:pt x="10" y="40"/>
                      </a:lnTo>
                      <a:lnTo>
                        <a:pt x="8" y="34"/>
                      </a:lnTo>
                      <a:lnTo>
                        <a:pt x="6" y="26"/>
                      </a:lnTo>
                      <a:lnTo>
                        <a:pt x="6" y="26"/>
                      </a:lnTo>
                      <a:lnTo>
                        <a:pt x="8" y="16"/>
                      </a:lnTo>
                      <a:lnTo>
                        <a:pt x="12" y="10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6" y="4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56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/>
                </a:p>
              </p:txBody>
            </p:sp>
            <p:sp>
              <p:nvSpPr>
                <p:cNvPr id="42" name="Freeform 55"/>
                <p:cNvSpPr>
                  <a:spLocks/>
                </p:cNvSpPr>
                <p:nvPr/>
              </p:nvSpPr>
              <p:spPr bwMode="auto">
                <a:xfrm rot="8896630">
                  <a:off x="7947652" y="1821100"/>
                  <a:ext cx="49964" cy="43222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14" y="0"/>
                    </a:cxn>
                    <a:cxn ang="0">
                      <a:pos x="18" y="0"/>
                    </a:cxn>
                    <a:cxn ang="0">
                      <a:pos x="22" y="4"/>
                    </a:cxn>
                    <a:cxn ang="0">
                      <a:pos x="24" y="8"/>
                    </a:cxn>
                    <a:cxn ang="0">
                      <a:pos x="26" y="12"/>
                    </a:cxn>
                    <a:cxn ang="0">
                      <a:pos x="26" y="12"/>
                    </a:cxn>
                    <a:cxn ang="0">
                      <a:pos x="24" y="18"/>
                    </a:cxn>
                    <a:cxn ang="0">
                      <a:pos x="22" y="22"/>
                    </a:cxn>
                    <a:cxn ang="0">
                      <a:pos x="18" y="24"/>
                    </a:cxn>
                    <a:cxn ang="0">
                      <a:pos x="14" y="26"/>
                    </a:cxn>
                    <a:cxn ang="0">
                      <a:pos x="14" y="26"/>
                    </a:cxn>
                    <a:cxn ang="0">
                      <a:pos x="8" y="24"/>
                    </a:cxn>
                    <a:cxn ang="0">
                      <a:pos x="4" y="22"/>
                    </a:cxn>
                    <a:cxn ang="0">
                      <a:pos x="2" y="18"/>
                    </a:cxn>
                    <a:cxn ang="0">
                      <a:pos x="0" y="12"/>
                    </a:cxn>
                    <a:cxn ang="0">
                      <a:pos x="0" y="12"/>
                    </a:cxn>
                    <a:cxn ang="0">
                      <a:pos x="2" y="8"/>
                    </a:cxn>
                    <a:cxn ang="0">
                      <a:pos x="4" y="4"/>
                    </a:cxn>
                    <a:cxn ang="0">
                      <a:pos x="8" y="0"/>
                    </a:cxn>
                    <a:cxn ang="0">
                      <a:pos x="14" y="0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26" h="26">
                      <a:moveTo>
                        <a:pt x="14" y="0"/>
                      </a:moveTo>
                      <a:lnTo>
                        <a:pt x="14" y="0"/>
                      </a:lnTo>
                      <a:lnTo>
                        <a:pt x="18" y="0"/>
                      </a:lnTo>
                      <a:lnTo>
                        <a:pt x="22" y="4"/>
                      </a:lnTo>
                      <a:lnTo>
                        <a:pt x="24" y="8"/>
                      </a:lnTo>
                      <a:lnTo>
                        <a:pt x="26" y="12"/>
                      </a:lnTo>
                      <a:lnTo>
                        <a:pt x="26" y="12"/>
                      </a:lnTo>
                      <a:lnTo>
                        <a:pt x="24" y="18"/>
                      </a:lnTo>
                      <a:lnTo>
                        <a:pt x="22" y="22"/>
                      </a:lnTo>
                      <a:lnTo>
                        <a:pt x="18" y="2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8" y="24"/>
                      </a:lnTo>
                      <a:lnTo>
                        <a:pt x="4" y="22"/>
                      </a:lnTo>
                      <a:lnTo>
                        <a:pt x="2" y="18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" y="8"/>
                      </a:lnTo>
                      <a:lnTo>
                        <a:pt x="4" y="4"/>
                      </a:lnTo>
                      <a:lnTo>
                        <a:pt x="8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56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/>
                </a:p>
              </p:txBody>
            </p:sp>
          </p:grpSp>
        </p:grpSp>
        <p:sp>
          <p:nvSpPr>
            <p:cNvPr id="46" name="TextBox 140"/>
            <p:cNvSpPr txBox="1"/>
            <p:nvPr/>
          </p:nvSpPr>
          <p:spPr>
            <a:xfrm>
              <a:off x="7132022" y="2454718"/>
              <a:ext cx="106338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91456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chemeClr val="tx1"/>
                  </a:solidFill>
                  <a:latin typeface="+mn-lt"/>
                  <a:ea typeface="+mn-ea"/>
                </a:rPr>
                <a:t>生产</a:t>
              </a:r>
              <a:endParaRPr lang="en-US" sz="1400" b="1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grpSp>
          <p:nvGrpSpPr>
            <p:cNvPr id="47" name="Group 9"/>
            <p:cNvGrpSpPr/>
            <p:nvPr/>
          </p:nvGrpSpPr>
          <p:grpSpPr>
            <a:xfrm>
              <a:off x="8415189" y="1766699"/>
              <a:ext cx="600827" cy="446217"/>
              <a:chOff x="8756325" y="1642957"/>
              <a:chExt cx="766607" cy="573909"/>
            </a:xfrm>
            <a:solidFill>
              <a:srgbClr val="7030A0"/>
            </a:solidFill>
          </p:grpSpPr>
          <p:grpSp>
            <p:nvGrpSpPr>
              <p:cNvPr id="48" name="组合 216"/>
              <p:cNvGrpSpPr/>
              <p:nvPr/>
            </p:nvGrpSpPr>
            <p:grpSpPr>
              <a:xfrm>
                <a:off x="8756325" y="1712869"/>
                <a:ext cx="766607" cy="503997"/>
                <a:chOff x="3482975" y="5054600"/>
                <a:chExt cx="1403350" cy="990600"/>
              </a:xfrm>
              <a:grpFill/>
            </p:grpSpPr>
            <p:sp>
              <p:nvSpPr>
                <p:cNvPr id="54" name="Freeform 103"/>
                <p:cNvSpPr>
                  <a:spLocks noEditPoints="1"/>
                </p:cNvSpPr>
                <p:nvPr/>
              </p:nvSpPr>
              <p:spPr bwMode="auto">
                <a:xfrm>
                  <a:off x="3482975" y="5137150"/>
                  <a:ext cx="652463" cy="635000"/>
                </a:xfrm>
                <a:custGeom>
                  <a:avLst/>
                  <a:gdLst/>
                  <a:ahLst/>
                  <a:cxnLst>
                    <a:cxn ang="0">
                      <a:pos x="5533" y="7607"/>
                    </a:cxn>
                    <a:cxn ang="0">
                      <a:pos x="5632" y="7509"/>
                    </a:cxn>
                    <a:cxn ang="0">
                      <a:pos x="5731" y="7311"/>
                    </a:cxn>
                    <a:cxn ang="0">
                      <a:pos x="7706" y="2667"/>
                    </a:cxn>
                    <a:cxn ang="0">
                      <a:pos x="7805" y="2470"/>
                    </a:cxn>
                    <a:cxn ang="0">
                      <a:pos x="7706" y="2273"/>
                    </a:cxn>
                    <a:cxn ang="0">
                      <a:pos x="7706" y="2174"/>
                    </a:cxn>
                    <a:cxn ang="0">
                      <a:pos x="7509" y="2075"/>
                    </a:cxn>
                    <a:cxn ang="0">
                      <a:pos x="2569" y="0"/>
                    </a:cxn>
                    <a:cxn ang="0">
                      <a:pos x="2470" y="0"/>
                    </a:cxn>
                    <a:cxn ang="0">
                      <a:pos x="2273" y="0"/>
                    </a:cxn>
                    <a:cxn ang="0">
                      <a:pos x="2174" y="99"/>
                    </a:cxn>
                    <a:cxn ang="0">
                      <a:pos x="2074" y="197"/>
                    </a:cxn>
                    <a:cxn ang="0">
                      <a:pos x="99" y="4940"/>
                    </a:cxn>
                    <a:cxn ang="0">
                      <a:pos x="0" y="5137"/>
                    </a:cxn>
                    <a:cxn ang="0">
                      <a:pos x="99" y="5236"/>
                    </a:cxn>
                    <a:cxn ang="0">
                      <a:pos x="99" y="5434"/>
                    </a:cxn>
                    <a:cxn ang="0">
                      <a:pos x="296" y="5533"/>
                    </a:cxn>
                    <a:cxn ang="0">
                      <a:pos x="5236" y="7607"/>
                    </a:cxn>
                    <a:cxn ang="0">
                      <a:pos x="5335" y="7607"/>
                    </a:cxn>
                    <a:cxn ang="0">
                      <a:pos x="5533" y="7607"/>
                    </a:cxn>
                    <a:cxn ang="0">
                      <a:pos x="889" y="4940"/>
                    </a:cxn>
                    <a:cxn ang="0">
                      <a:pos x="2569" y="790"/>
                    </a:cxn>
                    <a:cxn ang="0">
                      <a:pos x="4347" y="1581"/>
                    </a:cxn>
                    <a:cxn ang="0">
                      <a:pos x="3854" y="2866"/>
                    </a:cxn>
                    <a:cxn ang="0">
                      <a:pos x="4644" y="3162"/>
                    </a:cxn>
                    <a:cxn ang="0">
                      <a:pos x="5236" y="1877"/>
                    </a:cxn>
                    <a:cxn ang="0">
                      <a:pos x="6916" y="2667"/>
                    </a:cxn>
                    <a:cxn ang="0">
                      <a:pos x="5236" y="6817"/>
                    </a:cxn>
                    <a:cxn ang="0">
                      <a:pos x="889" y="4940"/>
                    </a:cxn>
                  </a:cxnLst>
                  <a:rect l="0" t="0" r="r" b="b"/>
                  <a:pathLst>
                    <a:path w="7805" h="7607">
                      <a:moveTo>
                        <a:pt x="5533" y="7607"/>
                      </a:moveTo>
                      <a:lnTo>
                        <a:pt x="5632" y="7509"/>
                      </a:lnTo>
                      <a:lnTo>
                        <a:pt x="5731" y="7311"/>
                      </a:lnTo>
                      <a:lnTo>
                        <a:pt x="7706" y="2667"/>
                      </a:lnTo>
                      <a:lnTo>
                        <a:pt x="7805" y="2470"/>
                      </a:lnTo>
                      <a:lnTo>
                        <a:pt x="7706" y="2273"/>
                      </a:lnTo>
                      <a:lnTo>
                        <a:pt x="7706" y="2174"/>
                      </a:lnTo>
                      <a:lnTo>
                        <a:pt x="7509" y="2075"/>
                      </a:lnTo>
                      <a:lnTo>
                        <a:pt x="2569" y="0"/>
                      </a:lnTo>
                      <a:lnTo>
                        <a:pt x="2470" y="0"/>
                      </a:lnTo>
                      <a:lnTo>
                        <a:pt x="2273" y="0"/>
                      </a:lnTo>
                      <a:lnTo>
                        <a:pt x="2174" y="99"/>
                      </a:lnTo>
                      <a:lnTo>
                        <a:pt x="2074" y="197"/>
                      </a:lnTo>
                      <a:lnTo>
                        <a:pt x="99" y="4940"/>
                      </a:lnTo>
                      <a:lnTo>
                        <a:pt x="0" y="5137"/>
                      </a:lnTo>
                      <a:lnTo>
                        <a:pt x="99" y="5236"/>
                      </a:lnTo>
                      <a:lnTo>
                        <a:pt x="99" y="5434"/>
                      </a:lnTo>
                      <a:lnTo>
                        <a:pt x="296" y="5533"/>
                      </a:lnTo>
                      <a:lnTo>
                        <a:pt x="5236" y="7607"/>
                      </a:lnTo>
                      <a:lnTo>
                        <a:pt x="5335" y="7607"/>
                      </a:lnTo>
                      <a:lnTo>
                        <a:pt x="5533" y="7607"/>
                      </a:lnTo>
                      <a:close/>
                      <a:moveTo>
                        <a:pt x="889" y="4940"/>
                      </a:moveTo>
                      <a:lnTo>
                        <a:pt x="2569" y="790"/>
                      </a:lnTo>
                      <a:lnTo>
                        <a:pt x="4347" y="1581"/>
                      </a:lnTo>
                      <a:lnTo>
                        <a:pt x="3854" y="2866"/>
                      </a:lnTo>
                      <a:lnTo>
                        <a:pt x="4644" y="3162"/>
                      </a:lnTo>
                      <a:lnTo>
                        <a:pt x="5236" y="1877"/>
                      </a:lnTo>
                      <a:lnTo>
                        <a:pt x="6916" y="2667"/>
                      </a:lnTo>
                      <a:lnTo>
                        <a:pt x="5236" y="6817"/>
                      </a:lnTo>
                      <a:lnTo>
                        <a:pt x="889" y="494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56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/>
                </a:p>
              </p:txBody>
            </p:sp>
            <p:sp>
              <p:nvSpPr>
                <p:cNvPr id="55" name="Freeform 104"/>
                <p:cNvSpPr>
                  <a:spLocks noEditPoints="1"/>
                </p:cNvSpPr>
                <p:nvPr/>
              </p:nvSpPr>
              <p:spPr bwMode="auto">
                <a:xfrm>
                  <a:off x="4597400" y="5756275"/>
                  <a:ext cx="288925" cy="288925"/>
                </a:xfrm>
                <a:custGeom>
                  <a:avLst/>
                  <a:gdLst/>
                  <a:ahLst/>
                  <a:cxnLst>
                    <a:cxn ang="0">
                      <a:pos x="1778" y="0"/>
                    </a:cxn>
                    <a:cxn ang="0">
                      <a:pos x="1384" y="0"/>
                    </a:cxn>
                    <a:cxn ang="0">
                      <a:pos x="1087" y="99"/>
                    </a:cxn>
                    <a:cxn ang="0">
                      <a:pos x="791" y="296"/>
                    </a:cxn>
                    <a:cxn ang="0">
                      <a:pos x="495" y="495"/>
                    </a:cxn>
                    <a:cxn ang="0">
                      <a:pos x="296" y="791"/>
                    </a:cxn>
                    <a:cxn ang="0">
                      <a:pos x="99" y="1087"/>
                    </a:cxn>
                    <a:cxn ang="0">
                      <a:pos x="0" y="1384"/>
                    </a:cxn>
                    <a:cxn ang="0">
                      <a:pos x="0" y="1680"/>
                    </a:cxn>
                    <a:cxn ang="0">
                      <a:pos x="0" y="2074"/>
                    </a:cxn>
                    <a:cxn ang="0">
                      <a:pos x="99" y="2371"/>
                    </a:cxn>
                    <a:cxn ang="0">
                      <a:pos x="296" y="2668"/>
                    </a:cxn>
                    <a:cxn ang="0">
                      <a:pos x="495" y="2964"/>
                    </a:cxn>
                    <a:cxn ang="0">
                      <a:pos x="791" y="3162"/>
                    </a:cxn>
                    <a:cxn ang="0">
                      <a:pos x="1087" y="3359"/>
                    </a:cxn>
                    <a:cxn ang="0">
                      <a:pos x="1384" y="3458"/>
                    </a:cxn>
                    <a:cxn ang="0">
                      <a:pos x="1778" y="3458"/>
                    </a:cxn>
                    <a:cxn ang="0">
                      <a:pos x="2074" y="3458"/>
                    </a:cxn>
                    <a:cxn ang="0">
                      <a:pos x="2372" y="3359"/>
                    </a:cxn>
                    <a:cxn ang="0">
                      <a:pos x="2668" y="3162"/>
                    </a:cxn>
                    <a:cxn ang="0">
                      <a:pos x="2964" y="2964"/>
                    </a:cxn>
                    <a:cxn ang="0">
                      <a:pos x="3162" y="2668"/>
                    </a:cxn>
                    <a:cxn ang="0">
                      <a:pos x="3359" y="2371"/>
                    </a:cxn>
                    <a:cxn ang="0">
                      <a:pos x="3458" y="2074"/>
                    </a:cxn>
                    <a:cxn ang="0">
                      <a:pos x="3458" y="1680"/>
                    </a:cxn>
                    <a:cxn ang="0">
                      <a:pos x="3458" y="1384"/>
                    </a:cxn>
                    <a:cxn ang="0">
                      <a:pos x="3359" y="1087"/>
                    </a:cxn>
                    <a:cxn ang="0">
                      <a:pos x="3162" y="791"/>
                    </a:cxn>
                    <a:cxn ang="0">
                      <a:pos x="2964" y="495"/>
                    </a:cxn>
                    <a:cxn ang="0">
                      <a:pos x="2668" y="296"/>
                    </a:cxn>
                    <a:cxn ang="0">
                      <a:pos x="2372" y="99"/>
                    </a:cxn>
                    <a:cxn ang="0">
                      <a:pos x="2074" y="0"/>
                    </a:cxn>
                    <a:cxn ang="0">
                      <a:pos x="1778" y="0"/>
                    </a:cxn>
                    <a:cxn ang="0">
                      <a:pos x="1778" y="2470"/>
                    </a:cxn>
                    <a:cxn ang="0">
                      <a:pos x="1482" y="2371"/>
                    </a:cxn>
                    <a:cxn ang="0">
                      <a:pos x="1185" y="2273"/>
                    </a:cxn>
                    <a:cxn ang="0">
                      <a:pos x="1087" y="1976"/>
                    </a:cxn>
                    <a:cxn ang="0">
                      <a:pos x="988" y="1680"/>
                    </a:cxn>
                    <a:cxn ang="0">
                      <a:pos x="1087" y="1384"/>
                    </a:cxn>
                    <a:cxn ang="0">
                      <a:pos x="1185" y="1185"/>
                    </a:cxn>
                    <a:cxn ang="0">
                      <a:pos x="1482" y="988"/>
                    </a:cxn>
                    <a:cxn ang="0">
                      <a:pos x="1778" y="988"/>
                    </a:cxn>
                    <a:cxn ang="0">
                      <a:pos x="2074" y="988"/>
                    </a:cxn>
                    <a:cxn ang="0">
                      <a:pos x="2273" y="1185"/>
                    </a:cxn>
                    <a:cxn ang="0">
                      <a:pos x="2470" y="1384"/>
                    </a:cxn>
                    <a:cxn ang="0">
                      <a:pos x="2470" y="1680"/>
                    </a:cxn>
                    <a:cxn ang="0">
                      <a:pos x="2470" y="1976"/>
                    </a:cxn>
                    <a:cxn ang="0">
                      <a:pos x="2273" y="2273"/>
                    </a:cxn>
                    <a:cxn ang="0">
                      <a:pos x="2074" y="2371"/>
                    </a:cxn>
                    <a:cxn ang="0">
                      <a:pos x="1778" y="2470"/>
                    </a:cxn>
                  </a:cxnLst>
                  <a:rect l="0" t="0" r="r" b="b"/>
                  <a:pathLst>
                    <a:path w="3458" h="3458">
                      <a:moveTo>
                        <a:pt x="1778" y="0"/>
                      </a:moveTo>
                      <a:lnTo>
                        <a:pt x="1384" y="0"/>
                      </a:lnTo>
                      <a:lnTo>
                        <a:pt x="1087" y="99"/>
                      </a:lnTo>
                      <a:lnTo>
                        <a:pt x="791" y="296"/>
                      </a:lnTo>
                      <a:lnTo>
                        <a:pt x="495" y="495"/>
                      </a:lnTo>
                      <a:lnTo>
                        <a:pt x="296" y="791"/>
                      </a:lnTo>
                      <a:lnTo>
                        <a:pt x="99" y="1087"/>
                      </a:lnTo>
                      <a:lnTo>
                        <a:pt x="0" y="1384"/>
                      </a:lnTo>
                      <a:lnTo>
                        <a:pt x="0" y="1680"/>
                      </a:lnTo>
                      <a:lnTo>
                        <a:pt x="0" y="2074"/>
                      </a:lnTo>
                      <a:lnTo>
                        <a:pt x="99" y="2371"/>
                      </a:lnTo>
                      <a:lnTo>
                        <a:pt x="296" y="2668"/>
                      </a:lnTo>
                      <a:lnTo>
                        <a:pt x="495" y="2964"/>
                      </a:lnTo>
                      <a:lnTo>
                        <a:pt x="791" y="3162"/>
                      </a:lnTo>
                      <a:lnTo>
                        <a:pt x="1087" y="3359"/>
                      </a:lnTo>
                      <a:lnTo>
                        <a:pt x="1384" y="3458"/>
                      </a:lnTo>
                      <a:lnTo>
                        <a:pt x="1778" y="3458"/>
                      </a:lnTo>
                      <a:lnTo>
                        <a:pt x="2074" y="3458"/>
                      </a:lnTo>
                      <a:lnTo>
                        <a:pt x="2372" y="3359"/>
                      </a:lnTo>
                      <a:lnTo>
                        <a:pt x="2668" y="3162"/>
                      </a:lnTo>
                      <a:lnTo>
                        <a:pt x="2964" y="2964"/>
                      </a:lnTo>
                      <a:lnTo>
                        <a:pt x="3162" y="2668"/>
                      </a:lnTo>
                      <a:lnTo>
                        <a:pt x="3359" y="2371"/>
                      </a:lnTo>
                      <a:lnTo>
                        <a:pt x="3458" y="2074"/>
                      </a:lnTo>
                      <a:lnTo>
                        <a:pt x="3458" y="1680"/>
                      </a:lnTo>
                      <a:lnTo>
                        <a:pt x="3458" y="1384"/>
                      </a:lnTo>
                      <a:lnTo>
                        <a:pt x="3359" y="1087"/>
                      </a:lnTo>
                      <a:lnTo>
                        <a:pt x="3162" y="791"/>
                      </a:lnTo>
                      <a:lnTo>
                        <a:pt x="2964" y="495"/>
                      </a:lnTo>
                      <a:lnTo>
                        <a:pt x="2668" y="296"/>
                      </a:lnTo>
                      <a:lnTo>
                        <a:pt x="2372" y="99"/>
                      </a:lnTo>
                      <a:lnTo>
                        <a:pt x="2074" y="0"/>
                      </a:lnTo>
                      <a:lnTo>
                        <a:pt x="1778" y="0"/>
                      </a:lnTo>
                      <a:close/>
                      <a:moveTo>
                        <a:pt x="1778" y="2470"/>
                      </a:moveTo>
                      <a:lnTo>
                        <a:pt x="1482" y="2371"/>
                      </a:lnTo>
                      <a:lnTo>
                        <a:pt x="1185" y="2273"/>
                      </a:lnTo>
                      <a:lnTo>
                        <a:pt x="1087" y="1976"/>
                      </a:lnTo>
                      <a:lnTo>
                        <a:pt x="988" y="1680"/>
                      </a:lnTo>
                      <a:lnTo>
                        <a:pt x="1087" y="1384"/>
                      </a:lnTo>
                      <a:lnTo>
                        <a:pt x="1185" y="1185"/>
                      </a:lnTo>
                      <a:lnTo>
                        <a:pt x="1482" y="988"/>
                      </a:lnTo>
                      <a:lnTo>
                        <a:pt x="1778" y="988"/>
                      </a:lnTo>
                      <a:lnTo>
                        <a:pt x="2074" y="988"/>
                      </a:lnTo>
                      <a:lnTo>
                        <a:pt x="2273" y="1185"/>
                      </a:lnTo>
                      <a:lnTo>
                        <a:pt x="2470" y="1384"/>
                      </a:lnTo>
                      <a:lnTo>
                        <a:pt x="2470" y="1680"/>
                      </a:lnTo>
                      <a:lnTo>
                        <a:pt x="2470" y="1976"/>
                      </a:lnTo>
                      <a:lnTo>
                        <a:pt x="2273" y="2273"/>
                      </a:lnTo>
                      <a:lnTo>
                        <a:pt x="2074" y="2371"/>
                      </a:lnTo>
                      <a:lnTo>
                        <a:pt x="1778" y="247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56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/>
                </a:p>
              </p:txBody>
            </p:sp>
            <p:sp>
              <p:nvSpPr>
                <p:cNvPr id="56" name="Freeform 105"/>
                <p:cNvSpPr>
                  <a:spLocks noEditPoints="1"/>
                </p:cNvSpPr>
                <p:nvPr/>
              </p:nvSpPr>
              <p:spPr bwMode="auto">
                <a:xfrm>
                  <a:off x="4094163" y="5756275"/>
                  <a:ext cx="288925" cy="288925"/>
                </a:xfrm>
                <a:custGeom>
                  <a:avLst/>
                  <a:gdLst/>
                  <a:ahLst/>
                  <a:cxnLst>
                    <a:cxn ang="0">
                      <a:pos x="1778" y="0"/>
                    </a:cxn>
                    <a:cxn ang="0">
                      <a:pos x="1382" y="0"/>
                    </a:cxn>
                    <a:cxn ang="0">
                      <a:pos x="1086" y="99"/>
                    </a:cxn>
                    <a:cxn ang="0">
                      <a:pos x="790" y="296"/>
                    </a:cxn>
                    <a:cxn ang="0">
                      <a:pos x="592" y="495"/>
                    </a:cxn>
                    <a:cxn ang="0">
                      <a:pos x="296" y="791"/>
                    </a:cxn>
                    <a:cxn ang="0">
                      <a:pos x="197" y="1087"/>
                    </a:cxn>
                    <a:cxn ang="0">
                      <a:pos x="98" y="1384"/>
                    </a:cxn>
                    <a:cxn ang="0">
                      <a:pos x="0" y="1680"/>
                    </a:cxn>
                    <a:cxn ang="0">
                      <a:pos x="98" y="2074"/>
                    </a:cxn>
                    <a:cxn ang="0">
                      <a:pos x="197" y="2371"/>
                    </a:cxn>
                    <a:cxn ang="0">
                      <a:pos x="296" y="2668"/>
                    </a:cxn>
                    <a:cxn ang="0">
                      <a:pos x="592" y="2964"/>
                    </a:cxn>
                    <a:cxn ang="0">
                      <a:pos x="790" y="3162"/>
                    </a:cxn>
                    <a:cxn ang="0">
                      <a:pos x="1086" y="3359"/>
                    </a:cxn>
                    <a:cxn ang="0">
                      <a:pos x="1382" y="3458"/>
                    </a:cxn>
                    <a:cxn ang="0">
                      <a:pos x="1778" y="3458"/>
                    </a:cxn>
                    <a:cxn ang="0">
                      <a:pos x="2074" y="3458"/>
                    </a:cxn>
                    <a:cxn ang="0">
                      <a:pos x="2470" y="3359"/>
                    </a:cxn>
                    <a:cxn ang="0">
                      <a:pos x="2766" y="3162"/>
                    </a:cxn>
                    <a:cxn ang="0">
                      <a:pos x="2963" y="2964"/>
                    </a:cxn>
                    <a:cxn ang="0">
                      <a:pos x="3161" y="2668"/>
                    </a:cxn>
                    <a:cxn ang="0">
                      <a:pos x="3359" y="2371"/>
                    </a:cxn>
                    <a:cxn ang="0">
                      <a:pos x="3457" y="2074"/>
                    </a:cxn>
                    <a:cxn ang="0">
                      <a:pos x="3457" y="1680"/>
                    </a:cxn>
                    <a:cxn ang="0">
                      <a:pos x="3457" y="1384"/>
                    </a:cxn>
                    <a:cxn ang="0">
                      <a:pos x="3359" y="1087"/>
                    </a:cxn>
                    <a:cxn ang="0">
                      <a:pos x="3161" y="791"/>
                    </a:cxn>
                    <a:cxn ang="0">
                      <a:pos x="2963" y="495"/>
                    </a:cxn>
                    <a:cxn ang="0">
                      <a:pos x="2766" y="296"/>
                    </a:cxn>
                    <a:cxn ang="0">
                      <a:pos x="2470" y="99"/>
                    </a:cxn>
                    <a:cxn ang="0">
                      <a:pos x="2074" y="0"/>
                    </a:cxn>
                    <a:cxn ang="0">
                      <a:pos x="1778" y="0"/>
                    </a:cxn>
                    <a:cxn ang="0">
                      <a:pos x="1778" y="2470"/>
                    </a:cxn>
                    <a:cxn ang="0">
                      <a:pos x="1482" y="2371"/>
                    </a:cxn>
                    <a:cxn ang="0">
                      <a:pos x="1283" y="2273"/>
                    </a:cxn>
                    <a:cxn ang="0">
                      <a:pos x="1086" y="1976"/>
                    </a:cxn>
                    <a:cxn ang="0">
                      <a:pos x="987" y="1680"/>
                    </a:cxn>
                    <a:cxn ang="0">
                      <a:pos x="1086" y="1384"/>
                    </a:cxn>
                    <a:cxn ang="0">
                      <a:pos x="1283" y="1185"/>
                    </a:cxn>
                    <a:cxn ang="0">
                      <a:pos x="1482" y="988"/>
                    </a:cxn>
                    <a:cxn ang="0">
                      <a:pos x="1778" y="988"/>
                    </a:cxn>
                    <a:cxn ang="0">
                      <a:pos x="2074" y="988"/>
                    </a:cxn>
                    <a:cxn ang="0">
                      <a:pos x="2271" y="1185"/>
                    </a:cxn>
                    <a:cxn ang="0">
                      <a:pos x="2470" y="1384"/>
                    </a:cxn>
                    <a:cxn ang="0">
                      <a:pos x="2568" y="1680"/>
                    </a:cxn>
                    <a:cxn ang="0">
                      <a:pos x="2470" y="1976"/>
                    </a:cxn>
                    <a:cxn ang="0">
                      <a:pos x="2271" y="2273"/>
                    </a:cxn>
                    <a:cxn ang="0">
                      <a:pos x="2074" y="2371"/>
                    </a:cxn>
                    <a:cxn ang="0">
                      <a:pos x="1778" y="2470"/>
                    </a:cxn>
                  </a:cxnLst>
                  <a:rect l="0" t="0" r="r" b="b"/>
                  <a:pathLst>
                    <a:path w="3457" h="3458">
                      <a:moveTo>
                        <a:pt x="1778" y="0"/>
                      </a:moveTo>
                      <a:lnTo>
                        <a:pt x="1382" y="0"/>
                      </a:lnTo>
                      <a:lnTo>
                        <a:pt x="1086" y="99"/>
                      </a:lnTo>
                      <a:lnTo>
                        <a:pt x="790" y="296"/>
                      </a:lnTo>
                      <a:lnTo>
                        <a:pt x="592" y="495"/>
                      </a:lnTo>
                      <a:lnTo>
                        <a:pt x="296" y="791"/>
                      </a:lnTo>
                      <a:lnTo>
                        <a:pt x="197" y="1087"/>
                      </a:lnTo>
                      <a:lnTo>
                        <a:pt x="98" y="1384"/>
                      </a:lnTo>
                      <a:lnTo>
                        <a:pt x="0" y="1680"/>
                      </a:lnTo>
                      <a:lnTo>
                        <a:pt x="98" y="2074"/>
                      </a:lnTo>
                      <a:lnTo>
                        <a:pt x="197" y="2371"/>
                      </a:lnTo>
                      <a:lnTo>
                        <a:pt x="296" y="2668"/>
                      </a:lnTo>
                      <a:lnTo>
                        <a:pt x="592" y="2964"/>
                      </a:lnTo>
                      <a:lnTo>
                        <a:pt x="790" y="3162"/>
                      </a:lnTo>
                      <a:lnTo>
                        <a:pt x="1086" y="3359"/>
                      </a:lnTo>
                      <a:lnTo>
                        <a:pt x="1382" y="3458"/>
                      </a:lnTo>
                      <a:lnTo>
                        <a:pt x="1778" y="3458"/>
                      </a:lnTo>
                      <a:lnTo>
                        <a:pt x="2074" y="3458"/>
                      </a:lnTo>
                      <a:lnTo>
                        <a:pt x="2470" y="3359"/>
                      </a:lnTo>
                      <a:lnTo>
                        <a:pt x="2766" y="3162"/>
                      </a:lnTo>
                      <a:lnTo>
                        <a:pt x="2963" y="2964"/>
                      </a:lnTo>
                      <a:lnTo>
                        <a:pt x="3161" y="2668"/>
                      </a:lnTo>
                      <a:lnTo>
                        <a:pt x="3359" y="2371"/>
                      </a:lnTo>
                      <a:lnTo>
                        <a:pt x="3457" y="2074"/>
                      </a:lnTo>
                      <a:lnTo>
                        <a:pt x="3457" y="1680"/>
                      </a:lnTo>
                      <a:lnTo>
                        <a:pt x="3457" y="1384"/>
                      </a:lnTo>
                      <a:lnTo>
                        <a:pt x="3359" y="1087"/>
                      </a:lnTo>
                      <a:lnTo>
                        <a:pt x="3161" y="791"/>
                      </a:lnTo>
                      <a:lnTo>
                        <a:pt x="2963" y="495"/>
                      </a:lnTo>
                      <a:lnTo>
                        <a:pt x="2766" y="296"/>
                      </a:lnTo>
                      <a:lnTo>
                        <a:pt x="2470" y="99"/>
                      </a:lnTo>
                      <a:lnTo>
                        <a:pt x="2074" y="0"/>
                      </a:lnTo>
                      <a:lnTo>
                        <a:pt x="1778" y="0"/>
                      </a:lnTo>
                      <a:close/>
                      <a:moveTo>
                        <a:pt x="1778" y="2470"/>
                      </a:moveTo>
                      <a:lnTo>
                        <a:pt x="1482" y="2371"/>
                      </a:lnTo>
                      <a:lnTo>
                        <a:pt x="1283" y="2273"/>
                      </a:lnTo>
                      <a:lnTo>
                        <a:pt x="1086" y="1976"/>
                      </a:lnTo>
                      <a:lnTo>
                        <a:pt x="987" y="1680"/>
                      </a:lnTo>
                      <a:lnTo>
                        <a:pt x="1086" y="1384"/>
                      </a:lnTo>
                      <a:lnTo>
                        <a:pt x="1283" y="1185"/>
                      </a:lnTo>
                      <a:lnTo>
                        <a:pt x="1482" y="988"/>
                      </a:lnTo>
                      <a:lnTo>
                        <a:pt x="1778" y="988"/>
                      </a:lnTo>
                      <a:lnTo>
                        <a:pt x="2074" y="988"/>
                      </a:lnTo>
                      <a:lnTo>
                        <a:pt x="2271" y="1185"/>
                      </a:lnTo>
                      <a:lnTo>
                        <a:pt x="2470" y="1384"/>
                      </a:lnTo>
                      <a:lnTo>
                        <a:pt x="2568" y="1680"/>
                      </a:lnTo>
                      <a:lnTo>
                        <a:pt x="2470" y="1976"/>
                      </a:lnTo>
                      <a:lnTo>
                        <a:pt x="2271" y="2273"/>
                      </a:lnTo>
                      <a:lnTo>
                        <a:pt x="2074" y="2371"/>
                      </a:lnTo>
                      <a:lnTo>
                        <a:pt x="1778" y="247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56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/>
                </a:p>
              </p:txBody>
            </p:sp>
            <p:sp>
              <p:nvSpPr>
                <p:cNvPr id="57" name="Freeform 106"/>
                <p:cNvSpPr>
                  <a:spLocks noEditPoints="1"/>
                </p:cNvSpPr>
                <p:nvPr/>
              </p:nvSpPr>
              <p:spPr bwMode="auto">
                <a:xfrm>
                  <a:off x="3632200" y="5054600"/>
                  <a:ext cx="1254125" cy="882650"/>
                </a:xfrm>
                <a:custGeom>
                  <a:avLst/>
                  <a:gdLst/>
                  <a:ahLst/>
                  <a:cxnLst>
                    <a:cxn ang="0">
                      <a:pos x="14425" y="2865"/>
                    </a:cxn>
                    <a:cxn ang="0">
                      <a:pos x="14030" y="2470"/>
                    </a:cxn>
                    <a:cxn ang="0">
                      <a:pos x="8893" y="2569"/>
                    </a:cxn>
                    <a:cxn ang="0">
                      <a:pos x="7608" y="5533"/>
                    </a:cxn>
                    <a:cxn ang="0">
                      <a:pos x="8991" y="790"/>
                    </a:cxn>
                    <a:cxn ang="0">
                      <a:pos x="8991" y="395"/>
                    </a:cxn>
                    <a:cxn ang="0">
                      <a:pos x="8695" y="99"/>
                    </a:cxn>
                    <a:cxn ang="0">
                      <a:pos x="8300" y="99"/>
                    </a:cxn>
                    <a:cxn ang="0">
                      <a:pos x="8004" y="395"/>
                    </a:cxn>
                    <a:cxn ang="0">
                      <a:pos x="791" y="7805"/>
                    </a:cxn>
                    <a:cxn ang="0">
                      <a:pos x="296" y="7805"/>
                    </a:cxn>
                    <a:cxn ang="0">
                      <a:pos x="0" y="8102"/>
                    </a:cxn>
                    <a:cxn ang="0">
                      <a:pos x="0" y="8497"/>
                    </a:cxn>
                    <a:cxn ang="0">
                      <a:pos x="296" y="8793"/>
                    </a:cxn>
                    <a:cxn ang="0">
                      <a:pos x="4546" y="10572"/>
                    </a:cxn>
                    <a:cxn ang="0">
                      <a:pos x="4940" y="10374"/>
                    </a:cxn>
                    <a:cxn ang="0">
                      <a:pos x="6324" y="7113"/>
                    </a:cxn>
                    <a:cxn ang="0">
                      <a:pos x="6521" y="8102"/>
                    </a:cxn>
                    <a:cxn ang="0">
                      <a:pos x="7213" y="8002"/>
                    </a:cxn>
                    <a:cxn ang="0">
                      <a:pos x="7410" y="8002"/>
                    </a:cxn>
                    <a:cxn ang="0">
                      <a:pos x="8201" y="8201"/>
                    </a:cxn>
                    <a:cxn ang="0">
                      <a:pos x="8794" y="8595"/>
                    </a:cxn>
                    <a:cxn ang="0">
                      <a:pos x="9287" y="9287"/>
                    </a:cxn>
                    <a:cxn ang="0">
                      <a:pos x="9485" y="10078"/>
                    </a:cxn>
                    <a:cxn ang="0">
                      <a:pos x="11164" y="10374"/>
                    </a:cxn>
                    <a:cxn ang="0">
                      <a:pos x="11164" y="9583"/>
                    </a:cxn>
                    <a:cxn ang="0">
                      <a:pos x="11560" y="8893"/>
                    </a:cxn>
                    <a:cxn ang="0">
                      <a:pos x="12153" y="8299"/>
                    </a:cxn>
                    <a:cxn ang="0">
                      <a:pos x="12844" y="8002"/>
                    </a:cxn>
                    <a:cxn ang="0">
                      <a:pos x="13634" y="8002"/>
                    </a:cxn>
                    <a:cxn ang="0">
                      <a:pos x="14425" y="8299"/>
                    </a:cxn>
                    <a:cxn ang="0">
                      <a:pos x="15018" y="8991"/>
                    </a:cxn>
                    <a:cxn ang="0">
                      <a:pos x="14425" y="6817"/>
                    </a:cxn>
                    <a:cxn ang="0">
                      <a:pos x="9979" y="7113"/>
                    </a:cxn>
                    <a:cxn ang="0">
                      <a:pos x="10967" y="6718"/>
                    </a:cxn>
                    <a:cxn ang="0">
                      <a:pos x="11066" y="6323"/>
                    </a:cxn>
                    <a:cxn ang="0">
                      <a:pos x="9485" y="5731"/>
                    </a:cxn>
                    <a:cxn ang="0">
                      <a:pos x="9881" y="6125"/>
                    </a:cxn>
                    <a:cxn ang="0">
                      <a:pos x="10078" y="5928"/>
                    </a:cxn>
                    <a:cxn ang="0">
                      <a:pos x="9287" y="4940"/>
                    </a:cxn>
                    <a:cxn ang="0">
                      <a:pos x="8991" y="4940"/>
                    </a:cxn>
                    <a:cxn ang="0">
                      <a:pos x="8991" y="5236"/>
                    </a:cxn>
                    <a:cxn ang="0">
                      <a:pos x="8201" y="6323"/>
                    </a:cxn>
                    <a:cxn ang="0">
                      <a:pos x="9386" y="3261"/>
                    </a:cxn>
                    <a:cxn ang="0">
                      <a:pos x="11066" y="6323"/>
                    </a:cxn>
                    <a:cxn ang="0">
                      <a:pos x="11757" y="6323"/>
                    </a:cxn>
                    <a:cxn ang="0">
                      <a:pos x="13634" y="3261"/>
                    </a:cxn>
                  </a:cxnLst>
                  <a:rect l="0" t="0" r="r" b="b"/>
                  <a:pathLst>
                    <a:path w="15018" h="10572">
                      <a:moveTo>
                        <a:pt x="14425" y="6817"/>
                      </a:moveTo>
                      <a:lnTo>
                        <a:pt x="14425" y="2865"/>
                      </a:lnTo>
                      <a:lnTo>
                        <a:pt x="14326" y="2569"/>
                      </a:lnTo>
                      <a:lnTo>
                        <a:pt x="14030" y="2470"/>
                      </a:lnTo>
                      <a:lnTo>
                        <a:pt x="9090" y="2470"/>
                      </a:lnTo>
                      <a:lnTo>
                        <a:pt x="8893" y="2569"/>
                      </a:lnTo>
                      <a:lnTo>
                        <a:pt x="8794" y="2766"/>
                      </a:lnTo>
                      <a:lnTo>
                        <a:pt x="7608" y="5533"/>
                      </a:lnTo>
                      <a:lnTo>
                        <a:pt x="7114" y="5335"/>
                      </a:lnTo>
                      <a:lnTo>
                        <a:pt x="8991" y="790"/>
                      </a:lnTo>
                      <a:lnTo>
                        <a:pt x="8991" y="593"/>
                      </a:lnTo>
                      <a:lnTo>
                        <a:pt x="8991" y="395"/>
                      </a:lnTo>
                      <a:lnTo>
                        <a:pt x="8893" y="197"/>
                      </a:lnTo>
                      <a:lnTo>
                        <a:pt x="8695" y="99"/>
                      </a:lnTo>
                      <a:lnTo>
                        <a:pt x="8497" y="0"/>
                      </a:lnTo>
                      <a:lnTo>
                        <a:pt x="8300" y="99"/>
                      </a:lnTo>
                      <a:lnTo>
                        <a:pt x="8102" y="197"/>
                      </a:lnTo>
                      <a:lnTo>
                        <a:pt x="8004" y="395"/>
                      </a:lnTo>
                      <a:lnTo>
                        <a:pt x="4249" y="9287"/>
                      </a:lnTo>
                      <a:lnTo>
                        <a:pt x="791" y="7805"/>
                      </a:lnTo>
                      <a:lnTo>
                        <a:pt x="495" y="7805"/>
                      </a:lnTo>
                      <a:lnTo>
                        <a:pt x="296" y="7805"/>
                      </a:lnTo>
                      <a:lnTo>
                        <a:pt x="198" y="7904"/>
                      </a:lnTo>
                      <a:lnTo>
                        <a:pt x="0" y="8102"/>
                      </a:lnTo>
                      <a:lnTo>
                        <a:pt x="0" y="8299"/>
                      </a:lnTo>
                      <a:lnTo>
                        <a:pt x="0" y="8497"/>
                      </a:lnTo>
                      <a:lnTo>
                        <a:pt x="198" y="8694"/>
                      </a:lnTo>
                      <a:lnTo>
                        <a:pt x="296" y="8793"/>
                      </a:lnTo>
                      <a:lnTo>
                        <a:pt x="4347" y="10472"/>
                      </a:lnTo>
                      <a:lnTo>
                        <a:pt x="4546" y="10572"/>
                      </a:lnTo>
                      <a:lnTo>
                        <a:pt x="4743" y="10472"/>
                      </a:lnTo>
                      <a:lnTo>
                        <a:pt x="4940" y="10374"/>
                      </a:lnTo>
                      <a:lnTo>
                        <a:pt x="5039" y="10176"/>
                      </a:lnTo>
                      <a:lnTo>
                        <a:pt x="6324" y="7113"/>
                      </a:lnTo>
                      <a:lnTo>
                        <a:pt x="6916" y="7410"/>
                      </a:lnTo>
                      <a:lnTo>
                        <a:pt x="6521" y="8102"/>
                      </a:lnTo>
                      <a:lnTo>
                        <a:pt x="7016" y="8002"/>
                      </a:lnTo>
                      <a:lnTo>
                        <a:pt x="7213" y="8002"/>
                      </a:lnTo>
                      <a:lnTo>
                        <a:pt x="7312" y="8002"/>
                      </a:lnTo>
                      <a:lnTo>
                        <a:pt x="7410" y="8002"/>
                      </a:lnTo>
                      <a:lnTo>
                        <a:pt x="7805" y="8002"/>
                      </a:lnTo>
                      <a:lnTo>
                        <a:pt x="8201" y="8201"/>
                      </a:lnTo>
                      <a:lnTo>
                        <a:pt x="8497" y="8398"/>
                      </a:lnTo>
                      <a:lnTo>
                        <a:pt x="8794" y="8595"/>
                      </a:lnTo>
                      <a:lnTo>
                        <a:pt x="9090" y="8893"/>
                      </a:lnTo>
                      <a:lnTo>
                        <a:pt x="9287" y="9287"/>
                      </a:lnTo>
                      <a:lnTo>
                        <a:pt x="9386" y="9682"/>
                      </a:lnTo>
                      <a:lnTo>
                        <a:pt x="9485" y="10078"/>
                      </a:lnTo>
                      <a:lnTo>
                        <a:pt x="9386" y="10374"/>
                      </a:lnTo>
                      <a:lnTo>
                        <a:pt x="11164" y="10374"/>
                      </a:lnTo>
                      <a:lnTo>
                        <a:pt x="11164" y="10078"/>
                      </a:lnTo>
                      <a:lnTo>
                        <a:pt x="11164" y="9583"/>
                      </a:lnTo>
                      <a:lnTo>
                        <a:pt x="11363" y="9189"/>
                      </a:lnTo>
                      <a:lnTo>
                        <a:pt x="11560" y="8893"/>
                      </a:lnTo>
                      <a:lnTo>
                        <a:pt x="11757" y="8595"/>
                      </a:lnTo>
                      <a:lnTo>
                        <a:pt x="12153" y="8299"/>
                      </a:lnTo>
                      <a:lnTo>
                        <a:pt x="12449" y="8102"/>
                      </a:lnTo>
                      <a:lnTo>
                        <a:pt x="12844" y="8002"/>
                      </a:lnTo>
                      <a:lnTo>
                        <a:pt x="13338" y="8002"/>
                      </a:lnTo>
                      <a:lnTo>
                        <a:pt x="13634" y="8002"/>
                      </a:lnTo>
                      <a:lnTo>
                        <a:pt x="14030" y="8102"/>
                      </a:lnTo>
                      <a:lnTo>
                        <a:pt x="14425" y="8299"/>
                      </a:lnTo>
                      <a:lnTo>
                        <a:pt x="14821" y="8595"/>
                      </a:lnTo>
                      <a:lnTo>
                        <a:pt x="15018" y="8991"/>
                      </a:lnTo>
                      <a:lnTo>
                        <a:pt x="15018" y="6817"/>
                      </a:lnTo>
                      <a:lnTo>
                        <a:pt x="14425" y="6817"/>
                      </a:lnTo>
                      <a:close/>
                      <a:moveTo>
                        <a:pt x="10967" y="7113"/>
                      </a:moveTo>
                      <a:lnTo>
                        <a:pt x="9979" y="7113"/>
                      </a:lnTo>
                      <a:lnTo>
                        <a:pt x="9979" y="6718"/>
                      </a:lnTo>
                      <a:lnTo>
                        <a:pt x="10967" y="6718"/>
                      </a:lnTo>
                      <a:lnTo>
                        <a:pt x="10967" y="7113"/>
                      </a:lnTo>
                      <a:close/>
                      <a:moveTo>
                        <a:pt x="11066" y="6323"/>
                      </a:moveTo>
                      <a:lnTo>
                        <a:pt x="8794" y="6323"/>
                      </a:lnTo>
                      <a:lnTo>
                        <a:pt x="9485" y="5731"/>
                      </a:lnTo>
                      <a:lnTo>
                        <a:pt x="9683" y="6027"/>
                      </a:lnTo>
                      <a:lnTo>
                        <a:pt x="9881" y="6125"/>
                      </a:lnTo>
                      <a:lnTo>
                        <a:pt x="9979" y="6027"/>
                      </a:lnTo>
                      <a:lnTo>
                        <a:pt x="10078" y="5928"/>
                      </a:lnTo>
                      <a:lnTo>
                        <a:pt x="10078" y="5731"/>
                      </a:lnTo>
                      <a:lnTo>
                        <a:pt x="9287" y="4940"/>
                      </a:lnTo>
                      <a:lnTo>
                        <a:pt x="9090" y="4841"/>
                      </a:lnTo>
                      <a:lnTo>
                        <a:pt x="8991" y="4940"/>
                      </a:lnTo>
                      <a:lnTo>
                        <a:pt x="8893" y="5039"/>
                      </a:lnTo>
                      <a:lnTo>
                        <a:pt x="8991" y="5236"/>
                      </a:lnTo>
                      <a:lnTo>
                        <a:pt x="9189" y="5434"/>
                      </a:lnTo>
                      <a:lnTo>
                        <a:pt x="8201" y="6323"/>
                      </a:lnTo>
                      <a:lnTo>
                        <a:pt x="8102" y="6323"/>
                      </a:lnTo>
                      <a:lnTo>
                        <a:pt x="9386" y="3261"/>
                      </a:lnTo>
                      <a:lnTo>
                        <a:pt x="11066" y="3261"/>
                      </a:lnTo>
                      <a:lnTo>
                        <a:pt x="11066" y="6323"/>
                      </a:lnTo>
                      <a:close/>
                      <a:moveTo>
                        <a:pt x="13634" y="6323"/>
                      </a:moveTo>
                      <a:lnTo>
                        <a:pt x="11757" y="6323"/>
                      </a:lnTo>
                      <a:lnTo>
                        <a:pt x="11757" y="3261"/>
                      </a:lnTo>
                      <a:lnTo>
                        <a:pt x="13634" y="3261"/>
                      </a:lnTo>
                      <a:lnTo>
                        <a:pt x="13634" y="632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56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/>
                </a:p>
              </p:txBody>
            </p:sp>
          </p:grpSp>
          <p:grpSp>
            <p:nvGrpSpPr>
              <p:cNvPr id="49" name="Group 93"/>
              <p:cNvGrpSpPr/>
              <p:nvPr/>
            </p:nvGrpSpPr>
            <p:grpSpPr>
              <a:xfrm>
                <a:off x="8991415" y="1642957"/>
                <a:ext cx="154291" cy="157796"/>
                <a:chOff x="7947652" y="1708873"/>
                <a:chExt cx="154291" cy="157796"/>
              </a:xfrm>
              <a:grpFill/>
            </p:grpSpPr>
            <p:sp>
              <p:nvSpPr>
                <p:cNvPr id="50" name="Freeform 52"/>
                <p:cNvSpPr>
                  <a:spLocks/>
                </p:cNvSpPr>
                <p:nvPr/>
              </p:nvSpPr>
              <p:spPr bwMode="auto">
                <a:xfrm rot="8896630">
                  <a:off x="8055822" y="1708873"/>
                  <a:ext cx="46121" cy="136317"/>
                </a:xfrm>
                <a:custGeom>
                  <a:avLst/>
                  <a:gdLst/>
                  <a:ahLst/>
                  <a:cxnLst>
                    <a:cxn ang="0">
                      <a:pos x="16" y="0"/>
                    </a:cxn>
                    <a:cxn ang="0">
                      <a:pos x="16" y="0"/>
                    </a:cxn>
                    <a:cxn ang="0">
                      <a:pos x="10" y="8"/>
                    </a:cxn>
                    <a:cxn ang="0">
                      <a:pos x="4" y="18"/>
                    </a:cxn>
                    <a:cxn ang="0">
                      <a:pos x="2" y="28"/>
                    </a:cxn>
                    <a:cxn ang="0">
                      <a:pos x="0" y="38"/>
                    </a:cxn>
                    <a:cxn ang="0">
                      <a:pos x="0" y="38"/>
                    </a:cxn>
                    <a:cxn ang="0">
                      <a:pos x="2" y="50"/>
                    </a:cxn>
                    <a:cxn ang="0">
                      <a:pos x="6" y="60"/>
                    </a:cxn>
                    <a:cxn ang="0">
                      <a:pos x="12" y="72"/>
                    </a:cxn>
                    <a:cxn ang="0">
                      <a:pos x="18" y="80"/>
                    </a:cxn>
                    <a:cxn ang="0">
                      <a:pos x="18" y="80"/>
                    </a:cxn>
                    <a:cxn ang="0">
                      <a:pos x="22" y="82"/>
                    </a:cxn>
                    <a:cxn ang="0">
                      <a:pos x="24" y="80"/>
                    </a:cxn>
                    <a:cxn ang="0">
                      <a:pos x="24" y="80"/>
                    </a:cxn>
                    <a:cxn ang="0">
                      <a:pos x="24" y="78"/>
                    </a:cxn>
                    <a:cxn ang="0">
                      <a:pos x="24" y="76"/>
                    </a:cxn>
                    <a:cxn ang="0">
                      <a:pos x="24" y="76"/>
                    </a:cxn>
                    <a:cxn ang="0">
                      <a:pos x="16" y="68"/>
                    </a:cxn>
                    <a:cxn ang="0">
                      <a:pos x="12" y="58"/>
                    </a:cxn>
                    <a:cxn ang="0">
                      <a:pos x="8" y="48"/>
                    </a:cxn>
                    <a:cxn ang="0">
                      <a:pos x="8" y="38"/>
                    </a:cxn>
                    <a:cxn ang="0">
                      <a:pos x="8" y="38"/>
                    </a:cxn>
                    <a:cxn ang="0">
                      <a:pos x="8" y="30"/>
                    </a:cxn>
                    <a:cxn ang="0">
                      <a:pos x="12" y="20"/>
                    </a:cxn>
                    <a:cxn ang="0">
                      <a:pos x="16" y="12"/>
                    </a:cxn>
                    <a:cxn ang="0">
                      <a:pos x="22" y="6"/>
                    </a:cxn>
                    <a:cxn ang="0">
                      <a:pos x="22" y="6"/>
                    </a:cxn>
                    <a:cxn ang="0">
                      <a:pos x="22" y="2"/>
                    </a:cxn>
                    <a:cxn ang="0">
                      <a:pos x="22" y="0"/>
                    </a:cxn>
                    <a:cxn ang="0">
                      <a:pos x="22" y="0"/>
                    </a:cxn>
                    <a:cxn ang="0">
                      <a:pos x="18" y="0"/>
                    </a:cxn>
                    <a:cxn ang="0">
                      <a:pos x="16" y="0"/>
                    </a:cxn>
                    <a:cxn ang="0">
                      <a:pos x="16" y="0"/>
                    </a:cxn>
                  </a:cxnLst>
                  <a:rect l="0" t="0" r="r" b="b"/>
                  <a:pathLst>
                    <a:path w="24" h="82">
                      <a:moveTo>
                        <a:pt x="16" y="0"/>
                      </a:moveTo>
                      <a:lnTo>
                        <a:pt x="16" y="0"/>
                      </a:lnTo>
                      <a:lnTo>
                        <a:pt x="10" y="8"/>
                      </a:lnTo>
                      <a:lnTo>
                        <a:pt x="4" y="18"/>
                      </a:lnTo>
                      <a:lnTo>
                        <a:pt x="2" y="28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2" y="50"/>
                      </a:lnTo>
                      <a:lnTo>
                        <a:pt x="6" y="60"/>
                      </a:lnTo>
                      <a:lnTo>
                        <a:pt x="12" y="72"/>
                      </a:lnTo>
                      <a:lnTo>
                        <a:pt x="18" y="80"/>
                      </a:lnTo>
                      <a:lnTo>
                        <a:pt x="18" y="80"/>
                      </a:lnTo>
                      <a:lnTo>
                        <a:pt x="22" y="82"/>
                      </a:lnTo>
                      <a:lnTo>
                        <a:pt x="24" y="80"/>
                      </a:lnTo>
                      <a:lnTo>
                        <a:pt x="24" y="80"/>
                      </a:lnTo>
                      <a:lnTo>
                        <a:pt x="24" y="78"/>
                      </a:lnTo>
                      <a:lnTo>
                        <a:pt x="24" y="76"/>
                      </a:lnTo>
                      <a:lnTo>
                        <a:pt x="24" y="76"/>
                      </a:lnTo>
                      <a:lnTo>
                        <a:pt x="16" y="68"/>
                      </a:lnTo>
                      <a:lnTo>
                        <a:pt x="12" y="58"/>
                      </a:lnTo>
                      <a:lnTo>
                        <a:pt x="8" y="48"/>
                      </a:lnTo>
                      <a:lnTo>
                        <a:pt x="8" y="38"/>
                      </a:lnTo>
                      <a:lnTo>
                        <a:pt x="8" y="38"/>
                      </a:lnTo>
                      <a:lnTo>
                        <a:pt x="8" y="30"/>
                      </a:lnTo>
                      <a:lnTo>
                        <a:pt x="12" y="20"/>
                      </a:lnTo>
                      <a:lnTo>
                        <a:pt x="16" y="12"/>
                      </a:lnTo>
                      <a:lnTo>
                        <a:pt x="22" y="6"/>
                      </a:lnTo>
                      <a:lnTo>
                        <a:pt x="22" y="6"/>
                      </a:lnTo>
                      <a:lnTo>
                        <a:pt x="22" y="2"/>
                      </a:lnTo>
                      <a:lnTo>
                        <a:pt x="22" y="0"/>
                      </a:lnTo>
                      <a:lnTo>
                        <a:pt x="22" y="0"/>
                      </a:lnTo>
                      <a:lnTo>
                        <a:pt x="18" y="0"/>
                      </a:lnTo>
                      <a:lnTo>
                        <a:pt x="16" y="0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56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/>
                </a:p>
              </p:txBody>
            </p:sp>
            <p:sp>
              <p:nvSpPr>
                <p:cNvPr id="51" name="Freeform 53"/>
                <p:cNvSpPr>
                  <a:spLocks/>
                </p:cNvSpPr>
                <p:nvPr/>
              </p:nvSpPr>
              <p:spPr bwMode="auto">
                <a:xfrm rot="8896630">
                  <a:off x="8023418" y="1740067"/>
                  <a:ext cx="42277" cy="116368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14" y="0"/>
                    </a:cxn>
                    <a:cxn ang="0">
                      <a:pos x="8" y="8"/>
                    </a:cxn>
                    <a:cxn ang="0">
                      <a:pos x="4" y="16"/>
                    </a:cxn>
                    <a:cxn ang="0">
                      <a:pos x="0" y="24"/>
                    </a:cxn>
                    <a:cxn ang="0">
                      <a:pos x="0" y="32"/>
                    </a:cxn>
                    <a:cxn ang="0">
                      <a:pos x="0" y="32"/>
                    </a:cxn>
                    <a:cxn ang="0">
                      <a:pos x="2" y="42"/>
                    </a:cxn>
                    <a:cxn ang="0">
                      <a:pos x="4" y="52"/>
                    </a:cxn>
                    <a:cxn ang="0">
                      <a:pos x="8" y="60"/>
                    </a:cxn>
                    <a:cxn ang="0">
                      <a:pos x="16" y="68"/>
                    </a:cxn>
                    <a:cxn ang="0">
                      <a:pos x="16" y="68"/>
                    </a:cxn>
                    <a:cxn ang="0">
                      <a:pos x="18" y="70"/>
                    </a:cxn>
                    <a:cxn ang="0">
                      <a:pos x="20" y="68"/>
                    </a:cxn>
                    <a:cxn ang="0">
                      <a:pos x="20" y="68"/>
                    </a:cxn>
                    <a:cxn ang="0">
                      <a:pos x="22" y="66"/>
                    </a:cxn>
                    <a:cxn ang="0">
                      <a:pos x="20" y="64"/>
                    </a:cxn>
                    <a:cxn ang="0">
                      <a:pos x="20" y="64"/>
                    </a:cxn>
                    <a:cxn ang="0">
                      <a:pos x="14" y="56"/>
                    </a:cxn>
                    <a:cxn ang="0">
                      <a:pos x="10" y="48"/>
                    </a:cxn>
                    <a:cxn ang="0">
                      <a:pos x="8" y="40"/>
                    </a:cxn>
                    <a:cxn ang="0">
                      <a:pos x="8" y="32"/>
                    </a:cxn>
                    <a:cxn ang="0">
                      <a:pos x="8" y="32"/>
                    </a:cxn>
                    <a:cxn ang="0">
                      <a:pos x="8" y="26"/>
                    </a:cxn>
                    <a:cxn ang="0">
                      <a:pos x="10" y="18"/>
                    </a:cxn>
                    <a:cxn ang="0">
                      <a:pos x="14" y="12"/>
                    </a:cxn>
                    <a:cxn ang="0">
                      <a:pos x="18" y="6"/>
                    </a:cxn>
                    <a:cxn ang="0">
                      <a:pos x="18" y="6"/>
                    </a:cxn>
                    <a:cxn ang="0">
                      <a:pos x="20" y="4"/>
                    </a:cxn>
                    <a:cxn ang="0">
                      <a:pos x="18" y="0"/>
                    </a:cxn>
                    <a:cxn ang="0">
                      <a:pos x="18" y="0"/>
                    </a:cxn>
                    <a:cxn ang="0">
                      <a:pos x="16" y="0"/>
                    </a:cxn>
                    <a:cxn ang="0">
                      <a:pos x="14" y="0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22" h="70">
                      <a:moveTo>
                        <a:pt x="14" y="0"/>
                      </a:moveTo>
                      <a:lnTo>
                        <a:pt x="14" y="0"/>
                      </a:lnTo>
                      <a:lnTo>
                        <a:pt x="8" y="8"/>
                      </a:lnTo>
                      <a:lnTo>
                        <a:pt x="4" y="16"/>
                      </a:lnTo>
                      <a:lnTo>
                        <a:pt x="0" y="24"/>
                      </a:lnTo>
                      <a:lnTo>
                        <a:pt x="0" y="32"/>
                      </a:lnTo>
                      <a:lnTo>
                        <a:pt x="0" y="32"/>
                      </a:lnTo>
                      <a:lnTo>
                        <a:pt x="2" y="42"/>
                      </a:lnTo>
                      <a:lnTo>
                        <a:pt x="4" y="52"/>
                      </a:lnTo>
                      <a:lnTo>
                        <a:pt x="8" y="60"/>
                      </a:lnTo>
                      <a:lnTo>
                        <a:pt x="16" y="68"/>
                      </a:lnTo>
                      <a:lnTo>
                        <a:pt x="16" y="68"/>
                      </a:lnTo>
                      <a:lnTo>
                        <a:pt x="18" y="70"/>
                      </a:lnTo>
                      <a:lnTo>
                        <a:pt x="20" y="68"/>
                      </a:lnTo>
                      <a:lnTo>
                        <a:pt x="20" y="68"/>
                      </a:lnTo>
                      <a:lnTo>
                        <a:pt x="22" y="66"/>
                      </a:lnTo>
                      <a:lnTo>
                        <a:pt x="20" y="64"/>
                      </a:lnTo>
                      <a:lnTo>
                        <a:pt x="20" y="64"/>
                      </a:lnTo>
                      <a:lnTo>
                        <a:pt x="14" y="56"/>
                      </a:lnTo>
                      <a:lnTo>
                        <a:pt x="10" y="48"/>
                      </a:lnTo>
                      <a:lnTo>
                        <a:pt x="8" y="40"/>
                      </a:lnTo>
                      <a:lnTo>
                        <a:pt x="8" y="32"/>
                      </a:lnTo>
                      <a:lnTo>
                        <a:pt x="8" y="32"/>
                      </a:lnTo>
                      <a:lnTo>
                        <a:pt x="8" y="26"/>
                      </a:lnTo>
                      <a:lnTo>
                        <a:pt x="10" y="18"/>
                      </a:lnTo>
                      <a:lnTo>
                        <a:pt x="14" y="12"/>
                      </a:lnTo>
                      <a:lnTo>
                        <a:pt x="18" y="6"/>
                      </a:lnTo>
                      <a:lnTo>
                        <a:pt x="18" y="6"/>
                      </a:lnTo>
                      <a:lnTo>
                        <a:pt x="20" y="4"/>
                      </a:lnTo>
                      <a:lnTo>
                        <a:pt x="18" y="0"/>
                      </a:lnTo>
                      <a:lnTo>
                        <a:pt x="18" y="0"/>
                      </a:lnTo>
                      <a:lnTo>
                        <a:pt x="16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56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/>
                </a:p>
              </p:txBody>
            </p:sp>
            <p:sp>
              <p:nvSpPr>
                <p:cNvPr id="52" name="Freeform 54"/>
                <p:cNvSpPr>
                  <a:spLocks/>
                </p:cNvSpPr>
                <p:nvPr/>
              </p:nvSpPr>
              <p:spPr bwMode="auto">
                <a:xfrm rot="8896630">
                  <a:off x="7994569" y="1770250"/>
                  <a:ext cx="34590" cy="96419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10" y="0"/>
                    </a:cxn>
                    <a:cxn ang="0">
                      <a:pos x="6" y="6"/>
                    </a:cxn>
                    <a:cxn ang="0">
                      <a:pos x="2" y="14"/>
                    </a:cxn>
                    <a:cxn ang="0">
                      <a:pos x="0" y="20"/>
                    </a:cxn>
                    <a:cxn ang="0">
                      <a:pos x="0" y="26"/>
                    </a:cxn>
                    <a:cxn ang="0">
                      <a:pos x="0" y="26"/>
                    </a:cxn>
                    <a:cxn ang="0">
                      <a:pos x="0" y="34"/>
                    </a:cxn>
                    <a:cxn ang="0">
                      <a:pos x="2" y="42"/>
                    </a:cxn>
                    <a:cxn ang="0">
                      <a:pos x="6" y="50"/>
                    </a:cxn>
                    <a:cxn ang="0">
                      <a:pos x="12" y="56"/>
                    </a:cxn>
                    <a:cxn ang="0">
                      <a:pos x="12" y="56"/>
                    </a:cxn>
                    <a:cxn ang="0">
                      <a:pos x="14" y="58"/>
                    </a:cxn>
                    <a:cxn ang="0">
                      <a:pos x="16" y="56"/>
                    </a:cxn>
                    <a:cxn ang="0">
                      <a:pos x="16" y="56"/>
                    </a:cxn>
                    <a:cxn ang="0">
                      <a:pos x="18" y="54"/>
                    </a:cxn>
                    <a:cxn ang="0">
                      <a:pos x="16" y="52"/>
                    </a:cxn>
                    <a:cxn ang="0">
                      <a:pos x="16" y="52"/>
                    </a:cxn>
                    <a:cxn ang="0">
                      <a:pos x="12" y="46"/>
                    </a:cxn>
                    <a:cxn ang="0">
                      <a:pos x="10" y="40"/>
                    </a:cxn>
                    <a:cxn ang="0">
                      <a:pos x="8" y="34"/>
                    </a:cxn>
                    <a:cxn ang="0">
                      <a:pos x="6" y="26"/>
                    </a:cxn>
                    <a:cxn ang="0">
                      <a:pos x="6" y="26"/>
                    </a:cxn>
                    <a:cxn ang="0">
                      <a:pos x="8" y="16"/>
                    </a:cxn>
                    <a:cxn ang="0">
                      <a:pos x="12" y="10"/>
                    </a:cxn>
                    <a:cxn ang="0">
                      <a:pos x="16" y="6"/>
                    </a:cxn>
                    <a:cxn ang="0">
                      <a:pos x="16" y="6"/>
                    </a:cxn>
                    <a:cxn ang="0">
                      <a:pos x="16" y="4"/>
                    </a:cxn>
                    <a:cxn ang="0">
                      <a:pos x="16" y="0"/>
                    </a:cxn>
                    <a:cxn ang="0">
                      <a:pos x="16" y="0"/>
                    </a:cxn>
                    <a:cxn ang="0">
                      <a:pos x="12" y="0"/>
                    </a:cxn>
                    <a:cxn ang="0">
                      <a:pos x="10" y="0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18" h="58">
                      <a:moveTo>
                        <a:pt x="10" y="0"/>
                      </a:moveTo>
                      <a:lnTo>
                        <a:pt x="10" y="0"/>
                      </a:lnTo>
                      <a:lnTo>
                        <a:pt x="6" y="6"/>
                      </a:lnTo>
                      <a:lnTo>
                        <a:pt x="2" y="14"/>
                      </a:lnTo>
                      <a:lnTo>
                        <a:pt x="0" y="20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0" y="34"/>
                      </a:lnTo>
                      <a:lnTo>
                        <a:pt x="2" y="42"/>
                      </a:lnTo>
                      <a:lnTo>
                        <a:pt x="6" y="50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4" y="58"/>
                      </a:lnTo>
                      <a:lnTo>
                        <a:pt x="16" y="56"/>
                      </a:lnTo>
                      <a:lnTo>
                        <a:pt x="16" y="56"/>
                      </a:lnTo>
                      <a:lnTo>
                        <a:pt x="18" y="54"/>
                      </a:lnTo>
                      <a:lnTo>
                        <a:pt x="16" y="52"/>
                      </a:lnTo>
                      <a:lnTo>
                        <a:pt x="16" y="52"/>
                      </a:lnTo>
                      <a:lnTo>
                        <a:pt x="12" y="46"/>
                      </a:lnTo>
                      <a:lnTo>
                        <a:pt x="10" y="40"/>
                      </a:lnTo>
                      <a:lnTo>
                        <a:pt x="8" y="34"/>
                      </a:lnTo>
                      <a:lnTo>
                        <a:pt x="6" y="26"/>
                      </a:lnTo>
                      <a:lnTo>
                        <a:pt x="6" y="26"/>
                      </a:lnTo>
                      <a:lnTo>
                        <a:pt x="8" y="16"/>
                      </a:lnTo>
                      <a:lnTo>
                        <a:pt x="12" y="10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6" y="4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56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/>
                </a:p>
              </p:txBody>
            </p:sp>
            <p:sp>
              <p:nvSpPr>
                <p:cNvPr id="53" name="Freeform 55"/>
                <p:cNvSpPr>
                  <a:spLocks/>
                </p:cNvSpPr>
                <p:nvPr/>
              </p:nvSpPr>
              <p:spPr bwMode="auto">
                <a:xfrm rot="8896630">
                  <a:off x="7947652" y="1821100"/>
                  <a:ext cx="49964" cy="43222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14" y="0"/>
                    </a:cxn>
                    <a:cxn ang="0">
                      <a:pos x="18" y="0"/>
                    </a:cxn>
                    <a:cxn ang="0">
                      <a:pos x="22" y="4"/>
                    </a:cxn>
                    <a:cxn ang="0">
                      <a:pos x="24" y="8"/>
                    </a:cxn>
                    <a:cxn ang="0">
                      <a:pos x="26" y="12"/>
                    </a:cxn>
                    <a:cxn ang="0">
                      <a:pos x="26" y="12"/>
                    </a:cxn>
                    <a:cxn ang="0">
                      <a:pos x="24" y="18"/>
                    </a:cxn>
                    <a:cxn ang="0">
                      <a:pos x="22" y="22"/>
                    </a:cxn>
                    <a:cxn ang="0">
                      <a:pos x="18" y="24"/>
                    </a:cxn>
                    <a:cxn ang="0">
                      <a:pos x="14" y="26"/>
                    </a:cxn>
                    <a:cxn ang="0">
                      <a:pos x="14" y="26"/>
                    </a:cxn>
                    <a:cxn ang="0">
                      <a:pos x="8" y="24"/>
                    </a:cxn>
                    <a:cxn ang="0">
                      <a:pos x="4" y="22"/>
                    </a:cxn>
                    <a:cxn ang="0">
                      <a:pos x="2" y="18"/>
                    </a:cxn>
                    <a:cxn ang="0">
                      <a:pos x="0" y="12"/>
                    </a:cxn>
                    <a:cxn ang="0">
                      <a:pos x="0" y="12"/>
                    </a:cxn>
                    <a:cxn ang="0">
                      <a:pos x="2" y="8"/>
                    </a:cxn>
                    <a:cxn ang="0">
                      <a:pos x="4" y="4"/>
                    </a:cxn>
                    <a:cxn ang="0">
                      <a:pos x="8" y="0"/>
                    </a:cxn>
                    <a:cxn ang="0">
                      <a:pos x="14" y="0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26" h="26">
                      <a:moveTo>
                        <a:pt x="14" y="0"/>
                      </a:moveTo>
                      <a:lnTo>
                        <a:pt x="14" y="0"/>
                      </a:lnTo>
                      <a:lnTo>
                        <a:pt x="18" y="0"/>
                      </a:lnTo>
                      <a:lnTo>
                        <a:pt x="22" y="4"/>
                      </a:lnTo>
                      <a:lnTo>
                        <a:pt x="24" y="8"/>
                      </a:lnTo>
                      <a:lnTo>
                        <a:pt x="26" y="12"/>
                      </a:lnTo>
                      <a:lnTo>
                        <a:pt x="26" y="12"/>
                      </a:lnTo>
                      <a:lnTo>
                        <a:pt x="24" y="18"/>
                      </a:lnTo>
                      <a:lnTo>
                        <a:pt x="22" y="22"/>
                      </a:lnTo>
                      <a:lnTo>
                        <a:pt x="18" y="2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8" y="24"/>
                      </a:lnTo>
                      <a:lnTo>
                        <a:pt x="4" y="22"/>
                      </a:lnTo>
                      <a:lnTo>
                        <a:pt x="2" y="18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" y="8"/>
                      </a:lnTo>
                      <a:lnTo>
                        <a:pt x="4" y="4"/>
                      </a:lnTo>
                      <a:lnTo>
                        <a:pt x="8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56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/>
                </a:p>
              </p:txBody>
            </p:sp>
          </p:grpSp>
        </p:grpSp>
        <p:sp>
          <p:nvSpPr>
            <p:cNvPr id="58" name="TextBox 141"/>
            <p:cNvSpPr txBox="1"/>
            <p:nvPr/>
          </p:nvSpPr>
          <p:spPr>
            <a:xfrm>
              <a:off x="8223272" y="2454717"/>
              <a:ext cx="106484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91456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chemeClr val="tx1"/>
                  </a:solidFill>
                  <a:latin typeface="+mn-lt"/>
                  <a:ea typeface="+mn-ea"/>
                </a:rPr>
                <a:t>运输仓储</a:t>
              </a:r>
              <a:endParaRPr lang="en-US" sz="1400" b="1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grpSp>
          <p:nvGrpSpPr>
            <p:cNvPr id="59" name="Group 8"/>
            <p:cNvGrpSpPr/>
            <p:nvPr/>
          </p:nvGrpSpPr>
          <p:grpSpPr>
            <a:xfrm>
              <a:off x="9466110" y="1739131"/>
              <a:ext cx="455172" cy="494687"/>
              <a:chOff x="9897151" y="1631782"/>
              <a:chExt cx="492186" cy="597217"/>
            </a:xfrm>
          </p:grpSpPr>
          <p:sp>
            <p:nvSpPr>
              <p:cNvPr id="60" name="Freeform 138"/>
              <p:cNvSpPr>
                <a:spLocks noEditPoints="1"/>
              </p:cNvSpPr>
              <p:nvPr/>
            </p:nvSpPr>
            <p:spPr bwMode="auto">
              <a:xfrm>
                <a:off x="9897151" y="1710680"/>
                <a:ext cx="476735" cy="518319"/>
              </a:xfrm>
              <a:custGeom>
                <a:avLst/>
                <a:gdLst/>
                <a:ahLst/>
                <a:cxnLst>
                  <a:cxn ang="0">
                    <a:pos x="3312" y="10580"/>
                  </a:cxn>
                  <a:cxn ang="0">
                    <a:pos x="4094" y="9430"/>
                  </a:cxn>
                  <a:cxn ang="0">
                    <a:pos x="5704" y="8096"/>
                  </a:cxn>
                  <a:cxn ang="0">
                    <a:pos x="5704" y="7268"/>
                  </a:cxn>
                  <a:cxn ang="0">
                    <a:pos x="4830" y="7268"/>
                  </a:cxn>
                  <a:cxn ang="0">
                    <a:pos x="3266" y="7728"/>
                  </a:cxn>
                  <a:cxn ang="0">
                    <a:pos x="3680" y="6716"/>
                  </a:cxn>
                  <a:cxn ang="0">
                    <a:pos x="4370" y="6256"/>
                  </a:cxn>
                  <a:cxn ang="0">
                    <a:pos x="6164" y="6256"/>
                  </a:cxn>
                  <a:cxn ang="0">
                    <a:pos x="6854" y="6670"/>
                  </a:cxn>
                  <a:cxn ang="0">
                    <a:pos x="7222" y="7406"/>
                  </a:cxn>
                  <a:cxn ang="0">
                    <a:pos x="7084" y="8280"/>
                  </a:cxn>
                  <a:cxn ang="0">
                    <a:pos x="6026" y="9384"/>
                  </a:cxn>
                  <a:cxn ang="0">
                    <a:pos x="7268" y="11178"/>
                  </a:cxn>
                  <a:cxn ang="0">
                    <a:pos x="10028" y="2024"/>
                  </a:cxn>
                  <a:cxn ang="0">
                    <a:pos x="5888" y="1472"/>
                  </a:cxn>
                  <a:cxn ang="0">
                    <a:pos x="3588" y="2346"/>
                  </a:cxn>
                  <a:cxn ang="0">
                    <a:pos x="1702" y="4002"/>
                  </a:cxn>
                  <a:cxn ang="0">
                    <a:pos x="322" y="6486"/>
                  </a:cxn>
                  <a:cxn ang="0">
                    <a:pos x="46" y="9430"/>
                  </a:cxn>
                  <a:cxn ang="0">
                    <a:pos x="920" y="12190"/>
                  </a:cxn>
                  <a:cxn ang="0">
                    <a:pos x="2714" y="14352"/>
                  </a:cxn>
                  <a:cxn ang="0">
                    <a:pos x="5198" y="15732"/>
                  </a:cxn>
                  <a:cxn ang="0">
                    <a:pos x="8142" y="16008"/>
                  </a:cxn>
                  <a:cxn ang="0">
                    <a:pos x="10902" y="15180"/>
                  </a:cxn>
                  <a:cxn ang="0">
                    <a:pos x="13156" y="13248"/>
                  </a:cxn>
                  <a:cxn ang="0">
                    <a:pos x="13248" y="10580"/>
                  </a:cxn>
                  <a:cxn ang="0">
                    <a:pos x="11730" y="13018"/>
                  </a:cxn>
                  <a:cxn ang="0">
                    <a:pos x="9798" y="14352"/>
                  </a:cxn>
                  <a:cxn ang="0">
                    <a:pos x="7360" y="14812"/>
                  </a:cxn>
                  <a:cxn ang="0">
                    <a:pos x="4968" y="14352"/>
                  </a:cxn>
                  <a:cxn ang="0">
                    <a:pos x="3036" y="13018"/>
                  </a:cxn>
                  <a:cxn ang="0">
                    <a:pos x="1702" y="11086"/>
                  </a:cxn>
                  <a:cxn ang="0">
                    <a:pos x="1242" y="8694"/>
                  </a:cxn>
                  <a:cxn ang="0">
                    <a:pos x="1702" y="6302"/>
                  </a:cxn>
                  <a:cxn ang="0">
                    <a:pos x="3036" y="4324"/>
                  </a:cxn>
                  <a:cxn ang="0">
                    <a:pos x="4600" y="3174"/>
                  </a:cxn>
                  <a:cxn ang="0">
                    <a:pos x="6532" y="2576"/>
                  </a:cxn>
                  <a:cxn ang="0">
                    <a:pos x="13524" y="8556"/>
                  </a:cxn>
                  <a:cxn ang="0">
                    <a:pos x="14629" y="10166"/>
                  </a:cxn>
                  <a:cxn ang="0">
                    <a:pos x="13156" y="6624"/>
                  </a:cxn>
                  <a:cxn ang="0">
                    <a:pos x="13478" y="7774"/>
                  </a:cxn>
                  <a:cxn ang="0">
                    <a:pos x="13248" y="4186"/>
                  </a:cxn>
                  <a:cxn ang="0">
                    <a:pos x="11730" y="4324"/>
                  </a:cxn>
                  <a:cxn ang="0">
                    <a:pos x="12098" y="3036"/>
                  </a:cxn>
                  <a:cxn ang="0">
                    <a:pos x="10166" y="10259"/>
                  </a:cxn>
                  <a:cxn ang="0">
                    <a:pos x="11362" y="6164"/>
                  </a:cxn>
                  <a:cxn ang="0">
                    <a:pos x="11362" y="10259"/>
                  </a:cxn>
                  <a:cxn ang="0">
                    <a:pos x="10166" y="9200"/>
                  </a:cxn>
                </a:cxnLst>
                <a:rect l="0" t="0" r="r" b="b"/>
                <a:pathLst>
                  <a:path w="14766" h="16054">
                    <a:moveTo>
                      <a:pt x="7268" y="11178"/>
                    </a:moveTo>
                    <a:lnTo>
                      <a:pt x="3174" y="11178"/>
                    </a:lnTo>
                    <a:lnTo>
                      <a:pt x="3220" y="10856"/>
                    </a:lnTo>
                    <a:lnTo>
                      <a:pt x="3312" y="10580"/>
                    </a:lnTo>
                    <a:lnTo>
                      <a:pt x="3450" y="10304"/>
                    </a:lnTo>
                    <a:lnTo>
                      <a:pt x="3588" y="10028"/>
                    </a:lnTo>
                    <a:lnTo>
                      <a:pt x="3818" y="9752"/>
                    </a:lnTo>
                    <a:lnTo>
                      <a:pt x="4094" y="9430"/>
                    </a:lnTo>
                    <a:lnTo>
                      <a:pt x="4462" y="9108"/>
                    </a:lnTo>
                    <a:lnTo>
                      <a:pt x="4922" y="8786"/>
                    </a:lnTo>
                    <a:lnTo>
                      <a:pt x="5428" y="8372"/>
                    </a:lnTo>
                    <a:lnTo>
                      <a:pt x="5704" y="8096"/>
                    </a:lnTo>
                    <a:lnTo>
                      <a:pt x="5842" y="7866"/>
                    </a:lnTo>
                    <a:lnTo>
                      <a:pt x="5842" y="7636"/>
                    </a:lnTo>
                    <a:lnTo>
                      <a:pt x="5842" y="7452"/>
                    </a:lnTo>
                    <a:lnTo>
                      <a:pt x="5704" y="7268"/>
                    </a:lnTo>
                    <a:lnTo>
                      <a:pt x="5520" y="7176"/>
                    </a:lnTo>
                    <a:lnTo>
                      <a:pt x="5290" y="7130"/>
                    </a:lnTo>
                    <a:lnTo>
                      <a:pt x="5060" y="7176"/>
                    </a:lnTo>
                    <a:lnTo>
                      <a:pt x="4830" y="7268"/>
                    </a:lnTo>
                    <a:lnTo>
                      <a:pt x="4784" y="7360"/>
                    </a:lnTo>
                    <a:lnTo>
                      <a:pt x="4692" y="7498"/>
                    </a:lnTo>
                    <a:lnTo>
                      <a:pt x="4646" y="7866"/>
                    </a:lnTo>
                    <a:lnTo>
                      <a:pt x="3266" y="7728"/>
                    </a:lnTo>
                    <a:lnTo>
                      <a:pt x="3358" y="7222"/>
                    </a:lnTo>
                    <a:lnTo>
                      <a:pt x="3450" y="7038"/>
                    </a:lnTo>
                    <a:lnTo>
                      <a:pt x="3542" y="6854"/>
                    </a:lnTo>
                    <a:lnTo>
                      <a:pt x="3680" y="6716"/>
                    </a:lnTo>
                    <a:lnTo>
                      <a:pt x="3818" y="6578"/>
                    </a:lnTo>
                    <a:lnTo>
                      <a:pt x="3956" y="6440"/>
                    </a:lnTo>
                    <a:lnTo>
                      <a:pt x="4140" y="6348"/>
                    </a:lnTo>
                    <a:lnTo>
                      <a:pt x="4370" y="6256"/>
                    </a:lnTo>
                    <a:lnTo>
                      <a:pt x="4646" y="6210"/>
                    </a:lnTo>
                    <a:lnTo>
                      <a:pt x="5244" y="6164"/>
                    </a:lnTo>
                    <a:lnTo>
                      <a:pt x="5888" y="6210"/>
                    </a:lnTo>
                    <a:lnTo>
                      <a:pt x="6164" y="6256"/>
                    </a:lnTo>
                    <a:lnTo>
                      <a:pt x="6348" y="6348"/>
                    </a:lnTo>
                    <a:lnTo>
                      <a:pt x="6532" y="6440"/>
                    </a:lnTo>
                    <a:lnTo>
                      <a:pt x="6716" y="6532"/>
                    </a:lnTo>
                    <a:lnTo>
                      <a:pt x="6854" y="6670"/>
                    </a:lnTo>
                    <a:lnTo>
                      <a:pt x="6992" y="6854"/>
                    </a:lnTo>
                    <a:lnTo>
                      <a:pt x="7084" y="7038"/>
                    </a:lnTo>
                    <a:lnTo>
                      <a:pt x="7176" y="7222"/>
                    </a:lnTo>
                    <a:lnTo>
                      <a:pt x="7222" y="7406"/>
                    </a:lnTo>
                    <a:lnTo>
                      <a:pt x="7222" y="7590"/>
                    </a:lnTo>
                    <a:lnTo>
                      <a:pt x="7222" y="7820"/>
                    </a:lnTo>
                    <a:lnTo>
                      <a:pt x="7176" y="8050"/>
                    </a:lnTo>
                    <a:lnTo>
                      <a:pt x="7084" y="8280"/>
                    </a:lnTo>
                    <a:lnTo>
                      <a:pt x="6947" y="8464"/>
                    </a:lnTo>
                    <a:lnTo>
                      <a:pt x="6808" y="8694"/>
                    </a:lnTo>
                    <a:lnTo>
                      <a:pt x="6578" y="8878"/>
                    </a:lnTo>
                    <a:lnTo>
                      <a:pt x="6026" y="9384"/>
                    </a:lnTo>
                    <a:lnTo>
                      <a:pt x="5474" y="9752"/>
                    </a:lnTo>
                    <a:lnTo>
                      <a:pt x="5106" y="10074"/>
                    </a:lnTo>
                    <a:lnTo>
                      <a:pt x="7268" y="10074"/>
                    </a:lnTo>
                    <a:lnTo>
                      <a:pt x="7268" y="11178"/>
                    </a:lnTo>
                    <a:close/>
                    <a:moveTo>
                      <a:pt x="6532" y="2576"/>
                    </a:moveTo>
                    <a:lnTo>
                      <a:pt x="6532" y="4002"/>
                    </a:lnTo>
                    <a:lnTo>
                      <a:pt x="8280" y="2990"/>
                    </a:lnTo>
                    <a:lnTo>
                      <a:pt x="10028" y="2024"/>
                    </a:lnTo>
                    <a:lnTo>
                      <a:pt x="8280" y="1012"/>
                    </a:lnTo>
                    <a:lnTo>
                      <a:pt x="6532" y="0"/>
                    </a:lnTo>
                    <a:lnTo>
                      <a:pt x="6532" y="1380"/>
                    </a:lnTo>
                    <a:lnTo>
                      <a:pt x="5888" y="1472"/>
                    </a:lnTo>
                    <a:lnTo>
                      <a:pt x="5290" y="1610"/>
                    </a:lnTo>
                    <a:lnTo>
                      <a:pt x="4692" y="1794"/>
                    </a:lnTo>
                    <a:lnTo>
                      <a:pt x="4140" y="2070"/>
                    </a:lnTo>
                    <a:lnTo>
                      <a:pt x="3588" y="2346"/>
                    </a:lnTo>
                    <a:lnTo>
                      <a:pt x="3082" y="2668"/>
                    </a:lnTo>
                    <a:lnTo>
                      <a:pt x="2622" y="3036"/>
                    </a:lnTo>
                    <a:lnTo>
                      <a:pt x="2162" y="3450"/>
                    </a:lnTo>
                    <a:lnTo>
                      <a:pt x="1702" y="4002"/>
                    </a:lnTo>
                    <a:lnTo>
                      <a:pt x="1288" y="4554"/>
                    </a:lnTo>
                    <a:lnTo>
                      <a:pt x="920" y="5152"/>
                    </a:lnTo>
                    <a:lnTo>
                      <a:pt x="598" y="5795"/>
                    </a:lnTo>
                    <a:lnTo>
                      <a:pt x="322" y="6486"/>
                    </a:lnTo>
                    <a:lnTo>
                      <a:pt x="138" y="7176"/>
                    </a:lnTo>
                    <a:lnTo>
                      <a:pt x="46" y="7912"/>
                    </a:lnTo>
                    <a:lnTo>
                      <a:pt x="0" y="8694"/>
                    </a:lnTo>
                    <a:lnTo>
                      <a:pt x="46" y="9430"/>
                    </a:lnTo>
                    <a:lnTo>
                      <a:pt x="138" y="10166"/>
                    </a:lnTo>
                    <a:lnTo>
                      <a:pt x="322" y="10856"/>
                    </a:lnTo>
                    <a:lnTo>
                      <a:pt x="598" y="11546"/>
                    </a:lnTo>
                    <a:lnTo>
                      <a:pt x="920" y="12190"/>
                    </a:lnTo>
                    <a:lnTo>
                      <a:pt x="1288" y="12788"/>
                    </a:lnTo>
                    <a:lnTo>
                      <a:pt x="1702" y="13386"/>
                    </a:lnTo>
                    <a:lnTo>
                      <a:pt x="2162" y="13892"/>
                    </a:lnTo>
                    <a:lnTo>
                      <a:pt x="2714" y="14352"/>
                    </a:lnTo>
                    <a:lnTo>
                      <a:pt x="3266" y="14812"/>
                    </a:lnTo>
                    <a:lnTo>
                      <a:pt x="3864" y="15180"/>
                    </a:lnTo>
                    <a:lnTo>
                      <a:pt x="4508" y="15502"/>
                    </a:lnTo>
                    <a:lnTo>
                      <a:pt x="5198" y="15732"/>
                    </a:lnTo>
                    <a:lnTo>
                      <a:pt x="5888" y="15916"/>
                    </a:lnTo>
                    <a:lnTo>
                      <a:pt x="6624" y="16008"/>
                    </a:lnTo>
                    <a:lnTo>
                      <a:pt x="7360" y="16054"/>
                    </a:lnTo>
                    <a:lnTo>
                      <a:pt x="8142" y="16008"/>
                    </a:lnTo>
                    <a:lnTo>
                      <a:pt x="8878" y="15916"/>
                    </a:lnTo>
                    <a:lnTo>
                      <a:pt x="9568" y="15732"/>
                    </a:lnTo>
                    <a:lnTo>
                      <a:pt x="10258" y="15502"/>
                    </a:lnTo>
                    <a:lnTo>
                      <a:pt x="10902" y="15180"/>
                    </a:lnTo>
                    <a:lnTo>
                      <a:pt x="11500" y="14812"/>
                    </a:lnTo>
                    <a:lnTo>
                      <a:pt x="12052" y="14352"/>
                    </a:lnTo>
                    <a:lnTo>
                      <a:pt x="12604" y="13892"/>
                    </a:lnTo>
                    <a:lnTo>
                      <a:pt x="13156" y="13248"/>
                    </a:lnTo>
                    <a:lnTo>
                      <a:pt x="13662" y="12558"/>
                    </a:lnTo>
                    <a:lnTo>
                      <a:pt x="14076" y="11776"/>
                    </a:lnTo>
                    <a:lnTo>
                      <a:pt x="14398" y="10948"/>
                    </a:lnTo>
                    <a:lnTo>
                      <a:pt x="13248" y="10580"/>
                    </a:lnTo>
                    <a:lnTo>
                      <a:pt x="12972" y="11270"/>
                    </a:lnTo>
                    <a:lnTo>
                      <a:pt x="12604" y="11914"/>
                    </a:lnTo>
                    <a:lnTo>
                      <a:pt x="12190" y="12512"/>
                    </a:lnTo>
                    <a:lnTo>
                      <a:pt x="11730" y="13018"/>
                    </a:lnTo>
                    <a:lnTo>
                      <a:pt x="11316" y="13432"/>
                    </a:lnTo>
                    <a:lnTo>
                      <a:pt x="10810" y="13800"/>
                    </a:lnTo>
                    <a:lnTo>
                      <a:pt x="10304" y="14076"/>
                    </a:lnTo>
                    <a:lnTo>
                      <a:pt x="9798" y="14352"/>
                    </a:lnTo>
                    <a:lnTo>
                      <a:pt x="9200" y="14536"/>
                    </a:lnTo>
                    <a:lnTo>
                      <a:pt x="8602" y="14720"/>
                    </a:lnTo>
                    <a:lnTo>
                      <a:pt x="8004" y="14812"/>
                    </a:lnTo>
                    <a:lnTo>
                      <a:pt x="7360" y="14812"/>
                    </a:lnTo>
                    <a:lnTo>
                      <a:pt x="6762" y="14812"/>
                    </a:lnTo>
                    <a:lnTo>
                      <a:pt x="6164" y="14720"/>
                    </a:lnTo>
                    <a:lnTo>
                      <a:pt x="5566" y="14536"/>
                    </a:lnTo>
                    <a:lnTo>
                      <a:pt x="4968" y="14352"/>
                    </a:lnTo>
                    <a:lnTo>
                      <a:pt x="4462" y="14076"/>
                    </a:lnTo>
                    <a:lnTo>
                      <a:pt x="3956" y="13800"/>
                    </a:lnTo>
                    <a:lnTo>
                      <a:pt x="3450" y="13432"/>
                    </a:lnTo>
                    <a:lnTo>
                      <a:pt x="3036" y="13018"/>
                    </a:lnTo>
                    <a:lnTo>
                      <a:pt x="2622" y="12604"/>
                    </a:lnTo>
                    <a:lnTo>
                      <a:pt x="2300" y="12144"/>
                    </a:lnTo>
                    <a:lnTo>
                      <a:pt x="1978" y="11638"/>
                    </a:lnTo>
                    <a:lnTo>
                      <a:pt x="1702" y="11086"/>
                    </a:lnTo>
                    <a:lnTo>
                      <a:pt x="1518" y="10534"/>
                    </a:lnTo>
                    <a:lnTo>
                      <a:pt x="1335" y="9936"/>
                    </a:lnTo>
                    <a:lnTo>
                      <a:pt x="1242" y="9292"/>
                    </a:lnTo>
                    <a:lnTo>
                      <a:pt x="1242" y="8694"/>
                    </a:lnTo>
                    <a:lnTo>
                      <a:pt x="1242" y="8050"/>
                    </a:lnTo>
                    <a:lnTo>
                      <a:pt x="1335" y="7452"/>
                    </a:lnTo>
                    <a:lnTo>
                      <a:pt x="1518" y="6854"/>
                    </a:lnTo>
                    <a:lnTo>
                      <a:pt x="1702" y="6302"/>
                    </a:lnTo>
                    <a:lnTo>
                      <a:pt x="1978" y="5750"/>
                    </a:lnTo>
                    <a:lnTo>
                      <a:pt x="2300" y="5244"/>
                    </a:lnTo>
                    <a:lnTo>
                      <a:pt x="2622" y="4784"/>
                    </a:lnTo>
                    <a:lnTo>
                      <a:pt x="3036" y="4324"/>
                    </a:lnTo>
                    <a:lnTo>
                      <a:pt x="3404" y="4002"/>
                    </a:lnTo>
                    <a:lnTo>
                      <a:pt x="3772" y="3680"/>
                    </a:lnTo>
                    <a:lnTo>
                      <a:pt x="4186" y="3450"/>
                    </a:lnTo>
                    <a:lnTo>
                      <a:pt x="4600" y="3174"/>
                    </a:lnTo>
                    <a:lnTo>
                      <a:pt x="5060" y="2990"/>
                    </a:lnTo>
                    <a:lnTo>
                      <a:pt x="5520" y="2806"/>
                    </a:lnTo>
                    <a:lnTo>
                      <a:pt x="6026" y="2668"/>
                    </a:lnTo>
                    <a:lnTo>
                      <a:pt x="6532" y="2576"/>
                    </a:lnTo>
                    <a:close/>
                    <a:moveTo>
                      <a:pt x="13432" y="9798"/>
                    </a:moveTo>
                    <a:lnTo>
                      <a:pt x="13524" y="9246"/>
                    </a:lnTo>
                    <a:lnTo>
                      <a:pt x="13524" y="8694"/>
                    </a:lnTo>
                    <a:lnTo>
                      <a:pt x="13524" y="8556"/>
                    </a:lnTo>
                    <a:lnTo>
                      <a:pt x="14766" y="8510"/>
                    </a:lnTo>
                    <a:lnTo>
                      <a:pt x="14766" y="8694"/>
                    </a:lnTo>
                    <a:lnTo>
                      <a:pt x="14720" y="9430"/>
                    </a:lnTo>
                    <a:lnTo>
                      <a:pt x="14629" y="10166"/>
                    </a:lnTo>
                    <a:lnTo>
                      <a:pt x="13432" y="9798"/>
                    </a:lnTo>
                    <a:close/>
                    <a:moveTo>
                      <a:pt x="13478" y="7774"/>
                    </a:moveTo>
                    <a:lnTo>
                      <a:pt x="13340" y="7176"/>
                    </a:lnTo>
                    <a:lnTo>
                      <a:pt x="13156" y="6624"/>
                    </a:lnTo>
                    <a:lnTo>
                      <a:pt x="14306" y="6164"/>
                    </a:lnTo>
                    <a:lnTo>
                      <a:pt x="14536" y="6946"/>
                    </a:lnTo>
                    <a:lnTo>
                      <a:pt x="14674" y="7728"/>
                    </a:lnTo>
                    <a:lnTo>
                      <a:pt x="13478" y="7774"/>
                    </a:lnTo>
                    <a:close/>
                    <a:moveTo>
                      <a:pt x="12834" y="5842"/>
                    </a:moveTo>
                    <a:lnTo>
                      <a:pt x="12558" y="5382"/>
                    </a:lnTo>
                    <a:lnTo>
                      <a:pt x="12282" y="4968"/>
                    </a:lnTo>
                    <a:lnTo>
                      <a:pt x="13248" y="4186"/>
                    </a:lnTo>
                    <a:lnTo>
                      <a:pt x="13662" y="4784"/>
                    </a:lnTo>
                    <a:lnTo>
                      <a:pt x="13984" y="5428"/>
                    </a:lnTo>
                    <a:lnTo>
                      <a:pt x="12834" y="5842"/>
                    </a:lnTo>
                    <a:close/>
                    <a:moveTo>
                      <a:pt x="11730" y="4324"/>
                    </a:moveTo>
                    <a:lnTo>
                      <a:pt x="11316" y="3956"/>
                    </a:lnTo>
                    <a:lnTo>
                      <a:pt x="10856" y="3588"/>
                    </a:lnTo>
                    <a:lnTo>
                      <a:pt x="11592" y="2622"/>
                    </a:lnTo>
                    <a:lnTo>
                      <a:pt x="12098" y="3036"/>
                    </a:lnTo>
                    <a:lnTo>
                      <a:pt x="12604" y="3450"/>
                    </a:lnTo>
                    <a:lnTo>
                      <a:pt x="12696" y="3588"/>
                    </a:lnTo>
                    <a:lnTo>
                      <a:pt x="11730" y="4324"/>
                    </a:lnTo>
                    <a:close/>
                    <a:moveTo>
                      <a:pt x="10166" y="10259"/>
                    </a:moveTo>
                    <a:lnTo>
                      <a:pt x="7682" y="10259"/>
                    </a:lnTo>
                    <a:lnTo>
                      <a:pt x="7682" y="9154"/>
                    </a:lnTo>
                    <a:lnTo>
                      <a:pt x="10166" y="6164"/>
                    </a:lnTo>
                    <a:lnTo>
                      <a:pt x="11362" y="6164"/>
                    </a:lnTo>
                    <a:lnTo>
                      <a:pt x="11362" y="9200"/>
                    </a:lnTo>
                    <a:lnTo>
                      <a:pt x="12006" y="9200"/>
                    </a:lnTo>
                    <a:lnTo>
                      <a:pt x="12006" y="10259"/>
                    </a:lnTo>
                    <a:lnTo>
                      <a:pt x="11362" y="10259"/>
                    </a:lnTo>
                    <a:lnTo>
                      <a:pt x="11362" y="11178"/>
                    </a:lnTo>
                    <a:lnTo>
                      <a:pt x="10166" y="11178"/>
                    </a:lnTo>
                    <a:lnTo>
                      <a:pt x="10166" y="10259"/>
                    </a:lnTo>
                    <a:close/>
                    <a:moveTo>
                      <a:pt x="10166" y="9200"/>
                    </a:moveTo>
                    <a:lnTo>
                      <a:pt x="8878" y="9200"/>
                    </a:lnTo>
                    <a:lnTo>
                      <a:pt x="10166" y="7636"/>
                    </a:lnTo>
                    <a:lnTo>
                      <a:pt x="10166" y="9200"/>
                    </a:lnTo>
                    <a:close/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56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/>
              </a:p>
            </p:txBody>
          </p:sp>
          <p:grpSp>
            <p:nvGrpSpPr>
              <p:cNvPr id="61" name="Group 101"/>
              <p:cNvGrpSpPr/>
              <p:nvPr/>
            </p:nvGrpSpPr>
            <p:grpSpPr>
              <a:xfrm>
                <a:off x="10235046" y="1631782"/>
                <a:ext cx="154291" cy="157796"/>
                <a:chOff x="7947652" y="1708873"/>
                <a:chExt cx="154291" cy="157796"/>
              </a:xfrm>
              <a:solidFill>
                <a:srgbClr val="0070C0"/>
              </a:solidFill>
            </p:grpSpPr>
            <p:sp>
              <p:nvSpPr>
                <p:cNvPr id="62" name="Freeform 52"/>
                <p:cNvSpPr>
                  <a:spLocks/>
                </p:cNvSpPr>
                <p:nvPr/>
              </p:nvSpPr>
              <p:spPr bwMode="auto">
                <a:xfrm rot="8896630">
                  <a:off x="8055822" y="1708873"/>
                  <a:ext cx="46121" cy="136317"/>
                </a:xfrm>
                <a:custGeom>
                  <a:avLst/>
                  <a:gdLst/>
                  <a:ahLst/>
                  <a:cxnLst>
                    <a:cxn ang="0">
                      <a:pos x="16" y="0"/>
                    </a:cxn>
                    <a:cxn ang="0">
                      <a:pos x="16" y="0"/>
                    </a:cxn>
                    <a:cxn ang="0">
                      <a:pos x="10" y="8"/>
                    </a:cxn>
                    <a:cxn ang="0">
                      <a:pos x="4" y="18"/>
                    </a:cxn>
                    <a:cxn ang="0">
                      <a:pos x="2" y="28"/>
                    </a:cxn>
                    <a:cxn ang="0">
                      <a:pos x="0" y="38"/>
                    </a:cxn>
                    <a:cxn ang="0">
                      <a:pos x="0" y="38"/>
                    </a:cxn>
                    <a:cxn ang="0">
                      <a:pos x="2" y="50"/>
                    </a:cxn>
                    <a:cxn ang="0">
                      <a:pos x="6" y="60"/>
                    </a:cxn>
                    <a:cxn ang="0">
                      <a:pos x="12" y="72"/>
                    </a:cxn>
                    <a:cxn ang="0">
                      <a:pos x="18" y="80"/>
                    </a:cxn>
                    <a:cxn ang="0">
                      <a:pos x="18" y="80"/>
                    </a:cxn>
                    <a:cxn ang="0">
                      <a:pos x="22" y="82"/>
                    </a:cxn>
                    <a:cxn ang="0">
                      <a:pos x="24" y="80"/>
                    </a:cxn>
                    <a:cxn ang="0">
                      <a:pos x="24" y="80"/>
                    </a:cxn>
                    <a:cxn ang="0">
                      <a:pos x="24" y="78"/>
                    </a:cxn>
                    <a:cxn ang="0">
                      <a:pos x="24" y="76"/>
                    </a:cxn>
                    <a:cxn ang="0">
                      <a:pos x="24" y="76"/>
                    </a:cxn>
                    <a:cxn ang="0">
                      <a:pos x="16" y="68"/>
                    </a:cxn>
                    <a:cxn ang="0">
                      <a:pos x="12" y="58"/>
                    </a:cxn>
                    <a:cxn ang="0">
                      <a:pos x="8" y="48"/>
                    </a:cxn>
                    <a:cxn ang="0">
                      <a:pos x="8" y="38"/>
                    </a:cxn>
                    <a:cxn ang="0">
                      <a:pos x="8" y="38"/>
                    </a:cxn>
                    <a:cxn ang="0">
                      <a:pos x="8" y="30"/>
                    </a:cxn>
                    <a:cxn ang="0">
                      <a:pos x="12" y="20"/>
                    </a:cxn>
                    <a:cxn ang="0">
                      <a:pos x="16" y="12"/>
                    </a:cxn>
                    <a:cxn ang="0">
                      <a:pos x="22" y="6"/>
                    </a:cxn>
                    <a:cxn ang="0">
                      <a:pos x="22" y="6"/>
                    </a:cxn>
                    <a:cxn ang="0">
                      <a:pos x="22" y="2"/>
                    </a:cxn>
                    <a:cxn ang="0">
                      <a:pos x="22" y="0"/>
                    </a:cxn>
                    <a:cxn ang="0">
                      <a:pos x="22" y="0"/>
                    </a:cxn>
                    <a:cxn ang="0">
                      <a:pos x="18" y="0"/>
                    </a:cxn>
                    <a:cxn ang="0">
                      <a:pos x="16" y="0"/>
                    </a:cxn>
                    <a:cxn ang="0">
                      <a:pos x="16" y="0"/>
                    </a:cxn>
                  </a:cxnLst>
                  <a:rect l="0" t="0" r="r" b="b"/>
                  <a:pathLst>
                    <a:path w="24" h="82">
                      <a:moveTo>
                        <a:pt x="16" y="0"/>
                      </a:moveTo>
                      <a:lnTo>
                        <a:pt x="16" y="0"/>
                      </a:lnTo>
                      <a:lnTo>
                        <a:pt x="10" y="8"/>
                      </a:lnTo>
                      <a:lnTo>
                        <a:pt x="4" y="18"/>
                      </a:lnTo>
                      <a:lnTo>
                        <a:pt x="2" y="28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2" y="50"/>
                      </a:lnTo>
                      <a:lnTo>
                        <a:pt x="6" y="60"/>
                      </a:lnTo>
                      <a:lnTo>
                        <a:pt x="12" y="72"/>
                      </a:lnTo>
                      <a:lnTo>
                        <a:pt x="18" y="80"/>
                      </a:lnTo>
                      <a:lnTo>
                        <a:pt x="18" y="80"/>
                      </a:lnTo>
                      <a:lnTo>
                        <a:pt x="22" y="82"/>
                      </a:lnTo>
                      <a:lnTo>
                        <a:pt x="24" y="80"/>
                      </a:lnTo>
                      <a:lnTo>
                        <a:pt x="24" y="80"/>
                      </a:lnTo>
                      <a:lnTo>
                        <a:pt x="24" y="78"/>
                      </a:lnTo>
                      <a:lnTo>
                        <a:pt x="24" y="76"/>
                      </a:lnTo>
                      <a:lnTo>
                        <a:pt x="24" y="76"/>
                      </a:lnTo>
                      <a:lnTo>
                        <a:pt x="16" y="68"/>
                      </a:lnTo>
                      <a:lnTo>
                        <a:pt x="12" y="58"/>
                      </a:lnTo>
                      <a:lnTo>
                        <a:pt x="8" y="48"/>
                      </a:lnTo>
                      <a:lnTo>
                        <a:pt x="8" y="38"/>
                      </a:lnTo>
                      <a:lnTo>
                        <a:pt x="8" y="38"/>
                      </a:lnTo>
                      <a:lnTo>
                        <a:pt x="8" y="30"/>
                      </a:lnTo>
                      <a:lnTo>
                        <a:pt x="12" y="20"/>
                      </a:lnTo>
                      <a:lnTo>
                        <a:pt x="16" y="12"/>
                      </a:lnTo>
                      <a:lnTo>
                        <a:pt x="22" y="6"/>
                      </a:lnTo>
                      <a:lnTo>
                        <a:pt x="22" y="6"/>
                      </a:lnTo>
                      <a:lnTo>
                        <a:pt x="22" y="2"/>
                      </a:lnTo>
                      <a:lnTo>
                        <a:pt x="22" y="0"/>
                      </a:lnTo>
                      <a:lnTo>
                        <a:pt x="22" y="0"/>
                      </a:lnTo>
                      <a:lnTo>
                        <a:pt x="18" y="0"/>
                      </a:lnTo>
                      <a:lnTo>
                        <a:pt x="16" y="0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56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/>
                </a:p>
              </p:txBody>
            </p:sp>
            <p:sp>
              <p:nvSpPr>
                <p:cNvPr id="63" name="Freeform 53"/>
                <p:cNvSpPr>
                  <a:spLocks/>
                </p:cNvSpPr>
                <p:nvPr/>
              </p:nvSpPr>
              <p:spPr bwMode="auto">
                <a:xfrm rot="8896630">
                  <a:off x="8023418" y="1740067"/>
                  <a:ext cx="42277" cy="116368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14" y="0"/>
                    </a:cxn>
                    <a:cxn ang="0">
                      <a:pos x="8" y="8"/>
                    </a:cxn>
                    <a:cxn ang="0">
                      <a:pos x="4" y="16"/>
                    </a:cxn>
                    <a:cxn ang="0">
                      <a:pos x="0" y="24"/>
                    </a:cxn>
                    <a:cxn ang="0">
                      <a:pos x="0" y="32"/>
                    </a:cxn>
                    <a:cxn ang="0">
                      <a:pos x="0" y="32"/>
                    </a:cxn>
                    <a:cxn ang="0">
                      <a:pos x="2" y="42"/>
                    </a:cxn>
                    <a:cxn ang="0">
                      <a:pos x="4" y="52"/>
                    </a:cxn>
                    <a:cxn ang="0">
                      <a:pos x="8" y="60"/>
                    </a:cxn>
                    <a:cxn ang="0">
                      <a:pos x="16" y="68"/>
                    </a:cxn>
                    <a:cxn ang="0">
                      <a:pos x="16" y="68"/>
                    </a:cxn>
                    <a:cxn ang="0">
                      <a:pos x="18" y="70"/>
                    </a:cxn>
                    <a:cxn ang="0">
                      <a:pos x="20" y="68"/>
                    </a:cxn>
                    <a:cxn ang="0">
                      <a:pos x="20" y="68"/>
                    </a:cxn>
                    <a:cxn ang="0">
                      <a:pos x="22" y="66"/>
                    </a:cxn>
                    <a:cxn ang="0">
                      <a:pos x="20" y="64"/>
                    </a:cxn>
                    <a:cxn ang="0">
                      <a:pos x="20" y="64"/>
                    </a:cxn>
                    <a:cxn ang="0">
                      <a:pos x="14" y="56"/>
                    </a:cxn>
                    <a:cxn ang="0">
                      <a:pos x="10" y="48"/>
                    </a:cxn>
                    <a:cxn ang="0">
                      <a:pos x="8" y="40"/>
                    </a:cxn>
                    <a:cxn ang="0">
                      <a:pos x="8" y="32"/>
                    </a:cxn>
                    <a:cxn ang="0">
                      <a:pos x="8" y="32"/>
                    </a:cxn>
                    <a:cxn ang="0">
                      <a:pos x="8" y="26"/>
                    </a:cxn>
                    <a:cxn ang="0">
                      <a:pos x="10" y="18"/>
                    </a:cxn>
                    <a:cxn ang="0">
                      <a:pos x="14" y="12"/>
                    </a:cxn>
                    <a:cxn ang="0">
                      <a:pos x="18" y="6"/>
                    </a:cxn>
                    <a:cxn ang="0">
                      <a:pos x="18" y="6"/>
                    </a:cxn>
                    <a:cxn ang="0">
                      <a:pos x="20" y="4"/>
                    </a:cxn>
                    <a:cxn ang="0">
                      <a:pos x="18" y="0"/>
                    </a:cxn>
                    <a:cxn ang="0">
                      <a:pos x="18" y="0"/>
                    </a:cxn>
                    <a:cxn ang="0">
                      <a:pos x="16" y="0"/>
                    </a:cxn>
                    <a:cxn ang="0">
                      <a:pos x="14" y="0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22" h="70">
                      <a:moveTo>
                        <a:pt x="14" y="0"/>
                      </a:moveTo>
                      <a:lnTo>
                        <a:pt x="14" y="0"/>
                      </a:lnTo>
                      <a:lnTo>
                        <a:pt x="8" y="8"/>
                      </a:lnTo>
                      <a:lnTo>
                        <a:pt x="4" y="16"/>
                      </a:lnTo>
                      <a:lnTo>
                        <a:pt x="0" y="24"/>
                      </a:lnTo>
                      <a:lnTo>
                        <a:pt x="0" y="32"/>
                      </a:lnTo>
                      <a:lnTo>
                        <a:pt x="0" y="32"/>
                      </a:lnTo>
                      <a:lnTo>
                        <a:pt x="2" y="42"/>
                      </a:lnTo>
                      <a:lnTo>
                        <a:pt x="4" y="52"/>
                      </a:lnTo>
                      <a:lnTo>
                        <a:pt x="8" y="60"/>
                      </a:lnTo>
                      <a:lnTo>
                        <a:pt x="16" y="68"/>
                      </a:lnTo>
                      <a:lnTo>
                        <a:pt x="16" y="68"/>
                      </a:lnTo>
                      <a:lnTo>
                        <a:pt x="18" y="70"/>
                      </a:lnTo>
                      <a:lnTo>
                        <a:pt x="20" y="68"/>
                      </a:lnTo>
                      <a:lnTo>
                        <a:pt x="20" y="68"/>
                      </a:lnTo>
                      <a:lnTo>
                        <a:pt x="22" y="66"/>
                      </a:lnTo>
                      <a:lnTo>
                        <a:pt x="20" y="64"/>
                      </a:lnTo>
                      <a:lnTo>
                        <a:pt x="20" y="64"/>
                      </a:lnTo>
                      <a:lnTo>
                        <a:pt x="14" y="56"/>
                      </a:lnTo>
                      <a:lnTo>
                        <a:pt x="10" y="48"/>
                      </a:lnTo>
                      <a:lnTo>
                        <a:pt x="8" y="40"/>
                      </a:lnTo>
                      <a:lnTo>
                        <a:pt x="8" y="32"/>
                      </a:lnTo>
                      <a:lnTo>
                        <a:pt x="8" y="32"/>
                      </a:lnTo>
                      <a:lnTo>
                        <a:pt x="8" y="26"/>
                      </a:lnTo>
                      <a:lnTo>
                        <a:pt x="10" y="18"/>
                      </a:lnTo>
                      <a:lnTo>
                        <a:pt x="14" y="12"/>
                      </a:lnTo>
                      <a:lnTo>
                        <a:pt x="18" y="6"/>
                      </a:lnTo>
                      <a:lnTo>
                        <a:pt x="18" y="6"/>
                      </a:lnTo>
                      <a:lnTo>
                        <a:pt x="20" y="4"/>
                      </a:lnTo>
                      <a:lnTo>
                        <a:pt x="18" y="0"/>
                      </a:lnTo>
                      <a:lnTo>
                        <a:pt x="18" y="0"/>
                      </a:lnTo>
                      <a:lnTo>
                        <a:pt x="16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56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/>
                </a:p>
              </p:txBody>
            </p:sp>
            <p:sp>
              <p:nvSpPr>
                <p:cNvPr id="64" name="Freeform 54"/>
                <p:cNvSpPr>
                  <a:spLocks/>
                </p:cNvSpPr>
                <p:nvPr/>
              </p:nvSpPr>
              <p:spPr bwMode="auto">
                <a:xfrm rot="8896630">
                  <a:off x="7994569" y="1770250"/>
                  <a:ext cx="34590" cy="96419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10" y="0"/>
                    </a:cxn>
                    <a:cxn ang="0">
                      <a:pos x="6" y="6"/>
                    </a:cxn>
                    <a:cxn ang="0">
                      <a:pos x="2" y="14"/>
                    </a:cxn>
                    <a:cxn ang="0">
                      <a:pos x="0" y="20"/>
                    </a:cxn>
                    <a:cxn ang="0">
                      <a:pos x="0" y="26"/>
                    </a:cxn>
                    <a:cxn ang="0">
                      <a:pos x="0" y="26"/>
                    </a:cxn>
                    <a:cxn ang="0">
                      <a:pos x="0" y="34"/>
                    </a:cxn>
                    <a:cxn ang="0">
                      <a:pos x="2" y="42"/>
                    </a:cxn>
                    <a:cxn ang="0">
                      <a:pos x="6" y="50"/>
                    </a:cxn>
                    <a:cxn ang="0">
                      <a:pos x="12" y="56"/>
                    </a:cxn>
                    <a:cxn ang="0">
                      <a:pos x="12" y="56"/>
                    </a:cxn>
                    <a:cxn ang="0">
                      <a:pos x="14" y="58"/>
                    </a:cxn>
                    <a:cxn ang="0">
                      <a:pos x="16" y="56"/>
                    </a:cxn>
                    <a:cxn ang="0">
                      <a:pos x="16" y="56"/>
                    </a:cxn>
                    <a:cxn ang="0">
                      <a:pos x="18" y="54"/>
                    </a:cxn>
                    <a:cxn ang="0">
                      <a:pos x="16" y="52"/>
                    </a:cxn>
                    <a:cxn ang="0">
                      <a:pos x="16" y="52"/>
                    </a:cxn>
                    <a:cxn ang="0">
                      <a:pos x="12" y="46"/>
                    </a:cxn>
                    <a:cxn ang="0">
                      <a:pos x="10" y="40"/>
                    </a:cxn>
                    <a:cxn ang="0">
                      <a:pos x="8" y="34"/>
                    </a:cxn>
                    <a:cxn ang="0">
                      <a:pos x="6" y="26"/>
                    </a:cxn>
                    <a:cxn ang="0">
                      <a:pos x="6" y="26"/>
                    </a:cxn>
                    <a:cxn ang="0">
                      <a:pos x="8" y="16"/>
                    </a:cxn>
                    <a:cxn ang="0">
                      <a:pos x="12" y="10"/>
                    </a:cxn>
                    <a:cxn ang="0">
                      <a:pos x="16" y="6"/>
                    </a:cxn>
                    <a:cxn ang="0">
                      <a:pos x="16" y="6"/>
                    </a:cxn>
                    <a:cxn ang="0">
                      <a:pos x="16" y="4"/>
                    </a:cxn>
                    <a:cxn ang="0">
                      <a:pos x="16" y="0"/>
                    </a:cxn>
                    <a:cxn ang="0">
                      <a:pos x="16" y="0"/>
                    </a:cxn>
                    <a:cxn ang="0">
                      <a:pos x="12" y="0"/>
                    </a:cxn>
                    <a:cxn ang="0">
                      <a:pos x="10" y="0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18" h="58">
                      <a:moveTo>
                        <a:pt x="10" y="0"/>
                      </a:moveTo>
                      <a:lnTo>
                        <a:pt x="10" y="0"/>
                      </a:lnTo>
                      <a:lnTo>
                        <a:pt x="6" y="6"/>
                      </a:lnTo>
                      <a:lnTo>
                        <a:pt x="2" y="14"/>
                      </a:lnTo>
                      <a:lnTo>
                        <a:pt x="0" y="20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0" y="34"/>
                      </a:lnTo>
                      <a:lnTo>
                        <a:pt x="2" y="42"/>
                      </a:lnTo>
                      <a:lnTo>
                        <a:pt x="6" y="50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4" y="58"/>
                      </a:lnTo>
                      <a:lnTo>
                        <a:pt x="16" y="56"/>
                      </a:lnTo>
                      <a:lnTo>
                        <a:pt x="16" y="56"/>
                      </a:lnTo>
                      <a:lnTo>
                        <a:pt x="18" y="54"/>
                      </a:lnTo>
                      <a:lnTo>
                        <a:pt x="16" y="52"/>
                      </a:lnTo>
                      <a:lnTo>
                        <a:pt x="16" y="52"/>
                      </a:lnTo>
                      <a:lnTo>
                        <a:pt x="12" y="46"/>
                      </a:lnTo>
                      <a:lnTo>
                        <a:pt x="10" y="40"/>
                      </a:lnTo>
                      <a:lnTo>
                        <a:pt x="8" y="34"/>
                      </a:lnTo>
                      <a:lnTo>
                        <a:pt x="6" y="26"/>
                      </a:lnTo>
                      <a:lnTo>
                        <a:pt x="6" y="26"/>
                      </a:lnTo>
                      <a:lnTo>
                        <a:pt x="8" y="16"/>
                      </a:lnTo>
                      <a:lnTo>
                        <a:pt x="12" y="10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6" y="4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56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/>
                </a:p>
              </p:txBody>
            </p:sp>
            <p:sp>
              <p:nvSpPr>
                <p:cNvPr id="65" name="Freeform 55"/>
                <p:cNvSpPr>
                  <a:spLocks/>
                </p:cNvSpPr>
                <p:nvPr/>
              </p:nvSpPr>
              <p:spPr bwMode="auto">
                <a:xfrm rot="8896630">
                  <a:off x="7947652" y="1821100"/>
                  <a:ext cx="49964" cy="43222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14" y="0"/>
                    </a:cxn>
                    <a:cxn ang="0">
                      <a:pos x="18" y="0"/>
                    </a:cxn>
                    <a:cxn ang="0">
                      <a:pos x="22" y="4"/>
                    </a:cxn>
                    <a:cxn ang="0">
                      <a:pos x="24" y="8"/>
                    </a:cxn>
                    <a:cxn ang="0">
                      <a:pos x="26" y="12"/>
                    </a:cxn>
                    <a:cxn ang="0">
                      <a:pos x="26" y="12"/>
                    </a:cxn>
                    <a:cxn ang="0">
                      <a:pos x="24" y="18"/>
                    </a:cxn>
                    <a:cxn ang="0">
                      <a:pos x="22" y="22"/>
                    </a:cxn>
                    <a:cxn ang="0">
                      <a:pos x="18" y="24"/>
                    </a:cxn>
                    <a:cxn ang="0">
                      <a:pos x="14" y="26"/>
                    </a:cxn>
                    <a:cxn ang="0">
                      <a:pos x="14" y="26"/>
                    </a:cxn>
                    <a:cxn ang="0">
                      <a:pos x="8" y="24"/>
                    </a:cxn>
                    <a:cxn ang="0">
                      <a:pos x="4" y="22"/>
                    </a:cxn>
                    <a:cxn ang="0">
                      <a:pos x="2" y="18"/>
                    </a:cxn>
                    <a:cxn ang="0">
                      <a:pos x="0" y="12"/>
                    </a:cxn>
                    <a:cxn ang="0">
                      <a:pos x="0" y="12"/>
                    </a:cxn>
                    <a:cxn ang="0">
                      <a:pos x="2" y="8"/>
                    </a:cxn>
                    <a:cxn ang="0">
                      <a:pos x="4" y="4"/>
                    </a:cxn>
                    <a:cxn ang="0">
                      <a:pos x="8" y="0"/>
                    </a:cxn>
                    <a:cxn ang="0">
                      <a:pos x="14" y="0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26" h="26">
                      <a:moveTo>
                        <a:pt x="14" y="0"/>
                      </a:moveTo>
                      <a:lnTo>
                        <a:pt x="14" y="0"/>
                      </a:lnTo>
                      <a:lnTo>
                        <a:pt x="18" y="0"/>
                      </a:lnTo>
                      <a:lnTo>
                        <a:pt x="22" y="4"/>
                      </a:lnTo>
                      <a:lnTo>
                        <a:pt x="24" y="8"/>
                      </a:lnTo>
                      <a:lnTo>
                        <a:pt x="26" y="12"/>
                      </a:lnTo>
                      <a:lnTo>
                        <a:pt x="26" y="12"/>
                      </a:lnTo>
                      <a:lnTo>
                        <a:pt x="24" y="18"/>
                      </a:lnTo>
                      <a:lnTo>
                        <a:pt x="22" y="22"/>
                      </a:lnTo>
                      <a:lnTo>
                        <a:pt x="18" y="2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8" y="24"/>
                      </a:lnTo>
                      <a:lnTo>
                        <a:pt x="4" y="22"/>
                      </a:lnTo>
                      <a:lnTo>
                        <a:pt x="2" y="18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" y="8"/>
                      </a:lnTo>
                      <a:lnTo>
                        <a:pt x="4" y="4"/>
                      </a:lnTo>
                      <a:lnTo>
                        <a:pt x="8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56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/>
                </a:p>
              </p:txBody>
            </p:sp>
          </p:grpSp>
        </p:grpSp>
        <p:sp>
          <p:nvSpPr>
            <p:cNvPr id="66" name="TextBox 142"/>
            <p:cNvSpPr txBox="1"/>
            <p:nvPr/>
          </p:nvSpPr>
          <p:spPr>
            <a:xfrm>
              <a:off x="9410995" y="2454718"/>
              <a:ext cx="56540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91456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chemeClr val="tx1"/>
                  </a:solidFill>
                  <a:latin typeface="+mn-lt"/>
                  <a:ea typeface="+mn-ea"/>
                </a:rPr>
                <a:t>使用</a:t>
              </a:r>
              <a:endParaRPr lang="en-US" sz="1400" b="1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grpSp>
          <p:nvGrpSpPr>
            <p:cNvPr id="67" name="Group 7"/>
            <p:cNvGrpSpPr/>
            <p:nvPr/>
          </p:nvGrpSpPr>
          <p:grpSpPr>
            <a:xfrm>
              <a:off x="10345121" y="1808795"/>
              <a:ext cx="546207" cy="446217"/>
              <a:chOff x="10568189" y="1586238"/>
              <a:chExt cx="786493" cy="786493"/>
            </a:xfrm>
          </p:grpSpPr>
          <p:grpSp>
            <p:nvGrpSpPr>
              <p:cNvPr id="68" name="组合 107"/>
              <p:cNvGrpSpPr/>
              <p:nvPr/>
            </p:nvGrpSpPr>
            <p:grpSpPr>
              <a:xfrm>
                <a:off x="10568189" y="1586238"/>
                <a:ext cx="786493" cy="786493"/>
                <a:chOff x="13493750" y="2724150"/>
                <a:chExt cx="254000" cy="254000"/>
              </a:xfrm>
              <a:solidFill>
                <a:srgbClr val="00B050"/>
              </a:solidFill>
            </p:grpSpPr>
            <p:sp>
              <p:nvSpPr>
                <p:cNvPr id="74" name="Freeform 122"/>
                <p:cNvSpPr>
                  <a:spLocks/>
                </p:cNvSpPr>
                <p:nvPr/>
              </p:nvSpPr>
              <p:spPr bwMode="auto">
                <a:xfrm>
                  <a:off x="13636625" y="2863850"/>
                  <a:ext cx="107950" cy="114300"/>
                </a:xfrm>
                <a:custGeom>
                  <a:avLst/>
                  <a:gdLst/>
                  <a:ahLst/>
                  <a:cxnLst>
                    <a:cxn ang="0">
                      <a:pos x="68" y="8"/>
                    </a:cxn>
                    <a:cxn ang="0">
                      <a:pos x="68" y="8"/>
                    </a:cxn>
                    <a:cxn ang="0">
                      <a:pos x="64" y="14"/>
                    </a:cxn>
                    <a:cxn ang="0">
                      <a:pos x="60" y="16"/>
                    </a:cxn>
                    <a:cxn ang="0">
                      <a:pos x="54" y="18"/>
                    </a:cxn>
                    <a:cxn ang="0">
                      <a:pos x="54" y="18"/>
                    </a:cxn>
                    <a:cxn ang="0">
                      <a:pos x="18" y="18"/>
                    </a:cxn>
                    <a:cxn ang="0">
                      <a:pos x="18" y="0"/>
                    </a:cxn>
                    <a:cxn ang="0">
                      <a:pos x="0" y="36"/>
                    </a:cxn>
                    <a:cxn ang="0">
                      <a:pos x="18" y="72"/>
                    </a:cxn>
                    <a:cxn ang="0">
                      <a:pos x="18" y="52"/>
                    </a:cxn>
                    <a:cxn ang="0">
                      <a:pos x="36" y="52"/>
                    </a:cxn>
                    <a:cxn ang="0">
                      <a:pos x="36" y="52"/>
                    </a:cxn>
                    <a:cxn ang="0">
                      <a:pos x="40" y="52"/>
                    </a:cxn>
                    <a:cxn ang="0">
                      <a:pos x="42" y="52"/>
                    </a:cxn>
                    <a:cxn ang="0">
                      <a:pos x="46" y="48"/>
                    </a:cxn>
                    <a:cxn ang="0">
                      <a:pos x="52" y="44"/>
                    </a:cxn>
                    <a:cxn ang="0">
                      <a:pos x="56" y="36"/>
                    </a:cxn>
                    <a:cxn ang="0">
                      <a:pos x="62" y="24"/>
                    </a:cxn>
                    <a:cxn ang="0">
                      <a:pos x="68" y="8"/>
                    </a:cxn>
                    <a:cxn ang="0">
                      <a:pos x="68" y="8"/>
                    </a:cxn>
                  </a:cxnLst>
                  <a:rect l="0" t="0" r="r" b="b"/>
                  <a:pathLst>
                    <a:path w="68" h="72">
                      <a:moveTo>
                        <a:pt x="68" y="8"/>
                      </a:moveTo>
                      <a:lnTo>
                        <a:pt x="68" y="8"/>
                      </a:lnTo>
                      <a:lnTo>
                        <a:pt x="64" y="14"/>
                      </a:lnTo>
                      <a:lnTo>
                        <a:pt x="60" y="16"/>
                      </a:lnTo>
                      <a:lnTo>
                        <a:pt x="54" y="18"/>
                      </a:lnTo>
                      <a:lnTo>
                        <a:pt x="54" y="18"/>
                      </a:lnTo>
                      <a:lnTo>
                        <a:pt x="18" y="18"/>
                      </a:lnTo>
                      <a:lnTo>
                        <a:pt x="18" y="0"/>
                      </a:lnTo>
                      <a:lnTo>
                        <a:pt x="0" y="36"/>
                      </a:lnTo>
                      <a:lnTo>
                        <a:pt x="18" y="72"/>
                      </a:lnTo>
                      <a:lnTo>
                        <a:pt x="18" y="52"/>
                      </a:lnTo>
                      <a:lnTo>
                        <a:pt x="36" y="52"/>
                      </a:lnTo>
                      <a:lnTo>
                        <a:pt x="36" y="52"/>
                      </a:lnTo>
                      <a:lnTo>
                        <a:pt x="40" y="52"/>
                      </a:lnTo>
                      <a:lnTo>
                        <a:pt x="42" y="52"/>
                      </a:lnTo>
                      <a:lnTo>
                        <a:pt x="46" y="48"/>
                      </a:lnTo>
                      <a:lnTo>
                        <a:pt x="52" y="44"/>
                      </a:lnTo>
                      <a:lnTo>
                        <a:pt x="56" y="36"/>
                      </a:lnTo>
                      <a:lnTo>
                        <a:pt x="62" y="24"/>
                      </a:lnTo>
                      <a:lnTo>
                        <a:pt x="68" y="8"/>
                      </a:lnTo>
                      <a:lnTo>
                        <a:pt x="68" y="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56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/>
                </a:p>
              </p:txBody>
            </p:sp>
            <p:sp>
              <p:nvSpPr>
                <p:cNvPr id="75" name="Freeform 123"/>
                <p:cNvSpPr>
                  <a:spLocks/>
                </p:cNvSpPr>
                <p:nvPr/>
              </p:nvSpPr>
              <p:spPr bwMode="auto">
                <a:xfrm>
                  <a:off x="13668375" y="2790825"/>
                  <a:ext cx="79375" cy="92075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30" y="0"/>
                    </a:cxn>
                    <a:cxn ang="0">
                      <a:pos x="48" y="32"/>
                    </a:cxn>
                    <a:cxn ang="0">
                      <a:pos x="48" y="32"/>
                    </a:cxn>
                    <a:cxn ang="0">
                      <a:pos x="48" y="34"/>
                    </a:cxn>
                    <a:cxn ang="0">
                      <a:pos x="50" y="40"/>
                    </a:cxn>
                    <a:cxn ang="0">
                      <a:pos x="48" y="46"/>
                    </a:cxn>
                    <a:cxn ang="0">
                      <a:pos x="46" y="50"/>
                    </a:cxn>
                    <a:cxn ang="0">
                      <a:pos x="42" y="54"/>
                    </a:cxn>
                    <a:cxn ang="0">
                      <a:pos x="42" y="54"/>
                    </a:cxn>
                    <a:cxn ang="0">
                      <a:pos x="38" y="56"/>
                    </a:cxn>
                    <a:cxn ang="0">
                      <a:pos x="32" y="58"/>
                    </a:cxn>
                    <a:cxn ang="0">
                      <a:pos x="26" y="54"/>
                    </a:cxn>
                    <a:cxn ang="0">
                      <a:pos x="20" y="52"/>
                    </a:cxn>
                    <a:cxn ang="0">
                      <a:pos x="18" y="50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50" h="58">
                      <a:moveTo>
                        <a:pt x="0" y="18"/>
                      </a:moveTo>
                      <a:lnTo>
                        <a:pt x="30" y="0"/>
                      </a:lnTo>
                      <a:lnTo>
                        <a:pt x="48" y="32"/>
                      </a:lnTo>
                      <a:lnTo>
                        <a:pt x="48" y="32"/>
                      </a:lnTo>
                      <a:lnTo>
                        <a:pt x="48" y="34"/>
                      </a:lnTo>
                      <a:lnTo>
                        <a:pt x="50" y="40"/>
                      </a:lnTo>
                      <a:lnTo>
                        <a:pt x="48" y="46"/>
                      </a:lnTo>
                      <a:lnTo>
                        <a:pt x="46" y="50"/>
                      </a:lnTo>
                      <a:lnTo>
                        <a:pt x="42" y="54"/>
                      </a:lnTo>
                      <a:lnTo>
                        <a:pt x="42" y="54"/>
                      </a:lnTo>
                      <a:lnTo>
                        <a:pt x="38" y="56"/>
                      </a:lnTo>
                      <a:lnTo>
                        <a:pt x="32" y="58"/>
                      </a:lnTo>
                      <a:lnTo>
                        <a:pt x="26" y="54"/>
                      </a:lnTo>
                      <a:lnTo>
                        <a:pt x="20" y="52"/>
                      </a:lnTo>
                      <a:lnTo>
                        <a:pt x="18" y="5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56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/>
                </a:p>
              </p:txBody>
            </p:sp>
            <p:sp>
              <p:nvSpPr>
                <p:cNvPr id="76" name="Freeform 124"/>
                <p:cNvSpPr>
                  <a:spLocks/>
                </p:cNvSpPr>
                <p:nvPr/>
              </p:nvSpPr>
              <p:spPr bwMode="auto">
                <a:xfrm>
                  <a:off x="13493750" y="2816225"/>
                  <a:ext cx="98425" cy="120650"/>
                </a:xfrm>
                <a:custGeom>
                  <a:avLst/>
                  <a:gdLst/>
                  <a:ahLst/>
                  <a:cxnLst>
                    <a:cxn ang="0">
                      <a:pos x="28" y="76"/>
                    </a:cxn>
                    <a:cxn ang="0">
                      <a:pos x="28" y="76"/>
                    </a:cxn>
                    <a:cxn ang="0">
                      <a:pos x="26" y="68"/>
                    </a:cxn>
                    <a:cxn ang="0">
                      <a:pos x="26" y="64"/>
                    </a:cxn>
                    <a:cxn ang="0">
                      <a:pos x="28" y="58"/>
                    </a:cxn>
                    <a:cxn ang="0">
                      <a:pos x="28" y="58"/>
                    </a:cxn>
                    <a:cxn ang="0">
                      <a:pos x="46" y="26"/>
                    </a:cxn>
                    <a:cxn ang="0">
                      <a:pos x="62" y="36"/>
                    </a:cxn>
                    <a:cxn ang="0">
                      <a:pos x="40" y="2"/>
                    </a:cxn>
                    <a:cxn ang="0">
                      <a:pos x="0" y="0"/>
                    </a:cxn>
                    <a:cxn ang="0">
                      <a:pos x="16" y="10"/>
                    </a:cxn>
                    <a:cxn ang="0">
                      <a:pos x="6" y="26"/>
                    </a:cxn>
                    <a:cxn ang="0">
                      <a:pos x="6" y="26"/>
                    </a:cxn>
                    <a:cxn ang="0">
                      <a:pos x="4" y="28"/>
                    </a:cxn>
                    <a:cxn ang="0">
                      <a:pos x="4" y="32"/>
                    </a:cxn>
                    <a:cxn ang="0">
                      <a:pos x="4" y="36"/>
                    </a:cxn>
                    <a:cxn ang="0">
                      <a:pos x="6" y="42"/>
                    </a:cxn>
                    <a:cxn ang="0">
                      <a:pos x="10" y="52"/>
                    </a:cxn>
                    <a:cxn ang="0">
                      <a:pos x="18" y="62"/>
                    </a:cxn>
                    <a:cxn ang="0">
                      <a:pos x="28" y="76"/>
                    </a:cxn>
                    <a:cxn ang="0">
                      <a:pos x="28" y="76"/>
                    </a:cxn>
                  </a:cxnLst>
                  <a:rect l="0" t="0" r="r" b="b"/>
                  <a:pathLst>
                    <a:path w="62" h="76">
                      <a:moveTo>
                        <a:pt x="28" y="76"/>
                      </a:moveTo>
                      <a:lnTo>
                        <a:pt x="28" y="76"/>
                      </a:lnTo>
                      <a:lnTo>
                        <a:pt x="26" y="68"/>
                      </a:lnTo>
                      <a:lnTo>
                        <a:pt x="26" y="64"/>
                      </a:lnTo>
                      <a:lnTo>
                        <a:pt x="28" y="58"/>
                      </a:lnTo>
                      <a:lnTo>
                        <a:pt x="28" y="58"/>
                      </a:lnTo>
                      <a:lnTo>
                        <a:pt x="46" y="26"/>
                      </a:lnTo>
                      <a:lnTo>
                        <a:pt x="62" y="36"/>
                      </a:lnTo>
                      <a:lnTo>
                        <a:pt x="40" y="2"/>
                      </a:lnTo>
                      <a:lnTo>
                        <a:pt x="0" y="0"/>
                      </a:lnTo>
                      <a:lnTo>
                        <a:pt x="16" y="10"/>
                      </a:lnTo>
                      <a:lnTo>
                        <a:pt x="6" y="26"/>
                      </a:lnTo>
                      <a:lnTo>
                        <a:pt x="6" y="26"/>
                      </a:lnTo>
                      <a:lnTo>
                        <a:pt x="4" y="28"/>
                      </a:lnTo>
                      <a:lnTo>
                        <a:pt x="4" y="32"/>
                      </a:lnTo>
                      <a:lnTo>
                        <a:pt x="4" y="36"/>
                      </a:lnTo>
                      <a:lnTo>
                        <a:pt x="6" y="42"/>
                      </a:lnTo>
                      <a:lnTo>
                        <a:pt x="10" y="52"/>
                      </a:lnTo>
                      <a:lnTo>
                        <a:pt x="18" y="62"/>
                      </a:lnTo>
                      <a:lnTo>
                        <a:pt x="28" y="76"/>
                      </a:lnTo>
                      <a:lnTo>
                        <a:pt x="28" y="7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56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/>
                </a:p>
              </p:txBody>
            </p:sp>
            <p:sp>
              <p:nvSpPr>
                <p:cNvPr id="77" name="Freeform 125"/>
                <p:cNvSpPr>
                  <a:spLocks/>
                </p:cNvSpPr>
                <p:nvPr/>
              </p:nvSpPr>
              <p:spPr bwMode="auto">
                <a:xfrm>
                  <a:off x="13547725" y="2898775"/>
                  <a:ext cx="85725" cy="53975"/>
                </a:xfrm>
                <a:custGeom>
                  <a:avLst/>
                  <a:gdLst/>
                  <a:ahLst/>
                  <a:cxnLst>
                    <a:cxn ang="0">
                      <a:pos x="54" y="0"/>
                    </a:cxn>
                    <a:cxn ang="0">
                      <a:pos x="54" y="34"/>
                    </a:cxn>
                    <a:cxn ang="0">
                      <a:pos x="18" y="34"/>
                    </a:cxn>
                    <a:cxn ang="0">
                      <a:pos x="18" y="34"/>
                    </a:cxn>
                    <a:cxn ang="0">
                      <a:pos x="14" y="34"/>
                    </a:cxn>
                    <a:cxn ang="0">
                      <a:pos x="10" y="32"/>
                    </a:cxn>
                    <a:cxn ang="0">
                      <a:pos x="4" y="26"/>
                    </a:cxn>
                    <a:cxn ang="0">
                      <a:pos x="2" y="22"/>
                    </a:cxn>
                    <a:cxn ang="0">
                      <a:pos x="0" y="18"/>
                    </a:cxn>
                    <a:cxn ang="0">
                      <a:pos x="0" y="18"/>
                    </a:cxn>
                    <a:cxn ang="0">
                      <a:pos x="0" y="12"/>
                    </a:cxn>
                    <a:cxn ang="0">
                      <a:pos x="2" y="8"/>
                    </a:cxn>
                    <a:cxn ang="0">
                      <a:pos x="8" y="4"/>
                    </a:cxn>
                    <a:cxn ang="0">
                      <a:pos x="14" y="0"/>
                    </a:cxn>
                    <a:cxn ang="0">
                      <a:pos x="16" y="0"/>
                    </a:cxn>
                    <a:cxn ang="0">
                      <a:pos x="54" y="0"/>
                    </a:cxn>
                  </a:cxnLst>
                  <a:rect l="0" t="0" r="r" b="b"/>
                  <a:pathLst>
                    <a:path w="54" h="34">
                      <a:moveTo>
                        <a:pt x="54" y="0"/>
                      </a:moveTo>
                      <a:lnTo>
                        <a:pt x="54" y="34"/>
                      </a:lnTo>
                      <a:lnTo>
                        <a:pt x="18" y="34"/>
                      </a:lnTo>
                      <a:lnTo>
                        <a:pt x="18" y="34"/>
                      </a:lnTo>
                      <a:lnTo>
                        <a:pt x="14" y="34"/>
                      </a:lnTo>
                      <a:lnTo>
                        <a:pt x="10" y="32"/>
                      </a:lnTo>
                      <a:lnTo>
                        <a:pt x="4" y="26"/>
                      </a:lnTo>
                      <a:lnTo>
                        <a:pt x="2" y="22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0" y="12"/>
                      </a:lnTo>
                      <a:lnTo>
                        <a:pt x="2" y="8"/>
                      </a:lnTo>
                      <a:lnTo>
                        <a:pt x="8" y="4"/>
                      </a:lnTo>
                      <a:lnTo>
                        <a:pt x="14" y="0"/>
                      </a:lnTo>
                      <a:lnTo>
                        <a:pt x="16" y="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56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/>
                </a:p>
              </p:txBody>
            </p:sp>
            <p:sp>
              <p:nvSpPr>
                <p:cNvPr id="78" name="Freeform 126"/>
                <p:cNvSpPr>
                  <a:spLocks/>
                </p:cNvSpPr>
                <p:nvPr/>
              </p:nvSpPr>
              <p:spPr bwMode="auto">
                <a:xfrm>
                  <a:off x="13592175" y="2724150"/>
                  <a:ext cx="127000" cy="79375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6" y="4"/>
                    </a:cxn>
                    <a:cxn ang="0">
                      <a:pos x="12" y="6"/>
                    </a:cxn>
                    <a:cxn ang="0">
                      <a:pos x="16" y="10"/>
                    </a:cxn>
                    <a:cxn ang="0">
                      <a:pos x="16" y="10"/>
                    </a:cxn>
                    <a:cxn ang="0">
                      <a:pos x="34" y="42"/>
                    </a:cxn>
                    <a:cxn ang="0">
                      <a:pos x="18" y="50"/>
                    </a:cxn>
                    <a:cxn ang="0">
                      <a:pos x="58" y="48"/>
                    </a:cxn>
                    <a:cxn ang="0">
                      <a:pos x="80" y="16"/>
                    </a:cxn>
                    <a:cxn ang="0">
                      <a:pos x="64" y="24"/>
                    </a:cxn>
                    <a:cxn ang="0">
                      <a:pos x="54" y="8"/>
                    </a:cxn>
                    <a:cxn ang="0">
                      <a:pos x="54" y="8"/>
                    </a:cxn>
                    <a:cxn ang="0">
                      <a:pos x="54" y="6"/>
                    </a:cxn>
                    <a:cxn ang="0">
                      <a:pos x="46" y="2"/>
                    </a:cxn>
                    <a:cxn ang="0">
                      <a:pos x="40" y="2"/>
                    </a:cxn>
                    <a:cxn ang="0">
                      <a:pos x="30" y="0"/>
                    </a:cxn>
                    <a:cxn ang="0">
                      <a:pos x="18" y="0"/>
                    </a:cxn>
                    <a:cxn ang="0">
                      <a:pos x="0" y="2"/>
                    </a:cxn>
                    <a:cxn ang="0">
                      <a:pos x="0" y="2"/>
                    </a:cxn>
                  </a:cxnLst>
                  <a:rect l="0" t="0" r="r" b="b"/>
                  <a:pathLst>
                    <a:path w="80" h="5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6" y="4"/>
                      </a:lnTo>
                      <a:lnTo>
                        <a:pt x="12" y="6"/>
                      </a:lnTo>
                      <a:lnTo>
                        <a:pt x="16" y="10"/>
                      </a:lnTo>
                      <a:lnTo>
                        <a:pt x="16" y="10"/>
                      </a:lnTo>
                      <a:lnTo>
                        <a:pt x="34" y="42"/>
                      </a:lnTo>
                      <a:lnTo>
                        <a:pt x="18" y="50"/>
                      </a:lnTo>
                      <a:lnTo>
                        <a:pt x="58" y="48"/>
                      </a:lnTo>
                      <a:lnTo>
                        <a:pt x="80" y="16"/>
                      </a:lnTo>
                      <a:lnTo>
                        <a:pt x="64" y="24"/>
                      </a:lnTo>
                      <a:lnTo>
                        <a:pt x="54" y="8"/>
                      </a:lnTo>
                      <a:lnTo>
                        <a:pt x="54" y="8"/>
                      </a:lnTo>
                      <a:lnTo>
                        <a:pt x="54" y="6"/>
                      </a:lnTo>
                      <a:lnTo>
                        <a:pt x="46" y="2"/>
                      </a:lnTo>
                      <a:lnTo>
                        <a:pt x="40" y="2"/>
                      </a:lnTo>
                      <a:lnTo>
                        <a:pt x="30" y="0"/>
                      </a:lnTo>
                      <a:lnTo>
                        <a:pt x="18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56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/>
                </a:p>
              </p:txBody>
            </p:sp>
            <p:sp>
              <p:nvSpPr>
                <p:cNvPr id="79" name="Freeform 127"/>
                <p:cNvSpPr>
                  <a:spLocks/>
                </p:cNvSpPr>
                <p:nvPr/>
              </p:nvSpPr>
              <p:spPr bwMode="auto">
                <a:xfrm>
                  <a:off x="13531850" y="2733675"/>
                  <a:ext cx="79375" cy="88900"/>
                </a:xfrm>
                <a:custGeom>
                  <a:avLst/>
                  <a:gdLst/>
                  <a:ahLst/>
                  <a:cxnLst>
                    <a:cxn ang="0">
                      <a:pos x="30" y="56"/>
                    </a:cxn>
                    <a:cxn ang="0">
                      <a:pos x="0" y="40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20" y="6"/>
                    </a:cxn>
                    <a:cxn ang="0">
                      <a:pos x="24" y="2"/>
                    </a:cxn>
                    <a:cxn ang="0">
                      <a:pos x="32" y="0"/>
                    </a:cxn>
                    <a:cxn ang="0">
                      <a:pos x="36" y="0"/>
                    </a:cxn>
                    <a:cxn ang="0">
                      <a:pos x="42" y="2"/>
                    </a:cxn>
                    <a:cxn ang="0">
                      <a:pos x="42" y="2"/>
                    </a:cxn>
                    <a:cxn ang="0">
                      <a:pos x="46" y="4"/>
                    </a:cxn>
                    <a:cxn ang="0">
                      <a:pos x="48" y="8"/>
                    </a:cxn>
                    <a:cxn ang="0">
                      <a:pos x="50" y="16"/>
                    </a:cxn>
                    <a:cxn ang="0">
                      <a:pos x="50" y="22"/>
                    </a:cxn>
                    <a:cxn ang="0">
                      <a:pos x="48" y="24"/>
                    </a:cxn>
                    <a:cxn ang="0">
                      <a:pos x="30" y="56"/>
                    </a:cxn>
                  </a:cxnLst>
                  <a:rect l="0" t="0" r="r" b="b"/>
                  <a:pathLst>
                    <a:path w="50" h="56">
                      <a:moveTo>
                        <a:pt x="30" y="56"/>
                      </a:moveTo>
                      <a:lnTo>
                        <a:pt x="0" y="40"/>
                      </a:lnTo>
                      <a:lnTo>
                        <a:pt x="18" y="8"/>
                      </a:lnTo>
                      <a:lnTo>
                        <a:pt x="18" y="8"/>
                      </a:lnTo>
                      <a:lnTo>
                        <a:pt x="20" y="6"/>
                      </a:lnTo>
                      <a:lnTo>
                        <a:pt x="24" y="2"/>
                      </a:lnTo>
                      <a:lnTo>
                        <a:pt x="32" y="0"/>
                      </a:lnTo>
                      <a:lnTo>
                        <a:pt x="36" y="0"/>
                      </a:lnTo>
                      <a:lnTo>
                        <a:pt x="42" y="2"/>
                      </a:lnTo>
                      <a:lnTo>
                        <a:pt x="42" y="2"/>
                      </a:lnTo>
                      <a:lnTo>
                        <a:pt x="46" y="4"/>
                      </a:lnTo>
                      <a:lnTo>
                        <a:pt x="48" y="8"/>
                      </a:lnTo>
                      <a:lnTo>
                        <a:pt x="50" y="16"/>
                      </a:lnTo>
                      <a:lnTo>
                        <a:pt x="50" y="22"/>
                      </a:lnTo>
                      <a:lnTo>
                        <a:pt x="48" y="24"/>
                      </a:lnTo>
                      <a:lnTo>
                        <a:pt x="30" y="5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56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/>
                </a:p>
              </p:txBody>
            </p:sp>
          </p:grpSp>
          <p:grpSp>
            <p:nvGrpSpPr>
              <p:cNvPr id="69" name="Group 134"/>
              <p:cNvGrpSpPr/>
              <p:nvPr/>
            </p:nvGrpSpPr>
            <p:grpSpPr>
              <a:xfrm>
                <a:off x="10898720" y="1854172"/>
                <a:ext cx="154291" cy="157796"/>
                <a:chOff x="7947652" y="1708873"/>
                <a:chExt cx="154291" cy="157796"/>
              </a:xfrm>
              <a:solidFill>
                <a:srgbClr val="00B050"/>
              </a:solidFill>
            </p:grpSpPr>
            <p:sp>
              <p:nvSpPr>
                <p:cNvPr id="70" name="Freeform 52"/>
                <p:cNvSpPr>
                  <a:spLocks/>
                </p:cNvSpPr>
                <p:nvPr/>
              </p:nvSpPr>
              <p:spPr bwMode="auto">
                <a:xfrm rot="8896630">
                  <a:off x="8055822" y="1708873"/>
                  <a:ext cx="46121" cy="136317"/>
                </a:xfrm>
                <a:custGeom>
                  <a:avLst/>
                  <a:gdLst/>
                  <a:ahLst/>
                  <a:cxnLst>
                    <a:cxn ang="0">
                      <a:pos x="16" y="0"/>
                    </a:cxn>
                    <a:cxn ang="0">
                      <a:pos x="16" y="0"/>
                    </a:cxn>
                    <a:cxn ang="0">
                      <a:pos x="10" y="8"/>
                    </a:cxn>
                    <a:cxn ang="0">
                      <a:pos x="4" y="18"/>
                    </a:cxn>
                    <a:cxn ang="0">
                      <a:pos x="2" y="28"/>
                    </a:cxn>
                    <a:cxn ang="0">
                      <a:pos x="0" y="38"/>
                    </a:cxn>
                    <a:cxn ang="0">
                      <a:pos x="0" y="38"/>
                    </a:cxn>
                    <a:cxn ang="0">
                      <a:pos x="2" y="50"/>
                    </a:cxn>
                    <a:cxn ang="0">
                      <a:pos x="6" y="60"/>
                    </a:cxn>
                    <a:cxn ang="0">
                      <a:pos x="12" y="72"/>
                    </a:cxn>
                    <a:cxn ang="0">
                      <a:pos x="18" y="80"/>
                    </a:cxn>
                    <a:cxn ang="0">
                      <a:pos x="18" y="80"/>
                    </a:cxn>
                    <a:cxn ang="0">
                      <a:pos x="22" y="82"/>
                    </a:cxn>
                    <a:cxn ang="0">
                      <a:pos x="24" y="80"/>
                    </a:cxn>
                    <a:cxn ang="0">
                      <a:pos x="24" y="80"/>
                    </a:cxn>
                    <a:cxn ang="0">
                      <a:pos x="24" y="78"/>
                    </a:cxn>
                    <a:cxn ang="0">
                      <a:pos x="24" y="76"/>
                    </a:cxn>
                    <a:cxn ang="0">
                      <a:pos x="24" y="76"/>
                    </a:cxn>
                    <a:cxn ang="0">
                      <a:pos x="16" y="68"/>
                    </a:cxn>
                    <a:cxn ang="0">
                      <a:pos x="12" y="58"/>
                    </a:cxn>
                    <a:cxn ang="0">
                      <a:pos x="8" y="48"/>
                    </a:cxn>
                    <a:cxn ang="0">
                      <a:pos x="8" y="38"/>
                    </a:cxn>
                    <a:cxn ang="0">
                      <a:pos x="8" y="38"/>
                    </a:cxn>
                    <a:cxn ang="0">
                      <a:pos x="8" y="30"/>
                    </a:cxn>
                    <a:cxn ang="0">
                      <a:pos x="12" y="20"/>
                    </a:cxn>
                    <a:cxn ang="0">
                      <a:pos x="16" y="12"/>
                    </a:cxn>
                    <a:cxn ang="0">
                      <a:pos x="22" y="6"/>
                    </a:cxn>
                    <a:cxn ang="0">
                      <a:pos x="22" y="6"/>
                    </a:cxn>
                    <a:cxn ang="0">
                      <a:pos x="22" y="2"/>
                    </a:cxn>
                    <a:cxn ang="0">
                      <a:pos x="22" y="0"/>
                    </a:cxn>
                    <a:cxn ang="0">
                      <a:pos x="22" y="0"/>
                    </a:cxn>
                    <a:cxn ang="0">
                      <a:pos x="18" y="0"/>
                    </a:cxn>
                    <a:cxn ang="0">
                      <a:pos x="16" y="0"/>
                    </a:cxn>
                    <a:cxn ang="0">
                      <a:pos x="16" y="0"/>
                    </a:cxn>
                  </a:cxnLst>
                  <a:rect l="0" t="0" r="r" b="b"/>
                  <a:pathLst>
                    <a:path w="24" h="82">
                      <a:moveTo>
                        <a:pt x="16" y="0"/>
                      </a:moveTo>
                      <a:lnTo>
                        <a:pt x="16" y="0"/>
                      </a:lnTo>
                      <a:lnTo>
                        <a:pt x="10" y="8"/>
                      </a:lnTo>
                      <a:lnTo>
                        <a:pt x="4" y="18"/>
                      </a:lnTo>
                      <a:lnTo>
                        <a:pt x="2" y="28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2" y="50"/>
                      </a:lnTo>
                      <a:lnTo>
                        <a:pt x="6" y="60"/>
                      </a:lnTo>
                      <a:lnTo>
                        <a:pt x="12" y="72"/>
                      </a:lnTo>
                      <a:lnTo>
                        <a:pt x="18" y="80"/>
                      </a:lnTo>
                      <a:lnTo>
                        <a:pt x="18" y="80"/>
                      </a:lnTo>
                      <a:lnTo>
                        <a:pt x="22" y="82"/>
                      </a:lnTo>
                      <a:lnTo>
                        <a:pt x="24" y="80"/>
                      </a:lnTo>
                      <a:lnTo>
                        <a:pt x="24" y="80"/>
                      </a:lnTo>
                      <a:lnTo>
                        <a:pt x="24" y="78"/>
                      </a:lnTo>
                      <a:lnTo>
                        <a:pt x="24" y="76"/>
                      </a:lnTo>
                      <a:lnTo>
                        <a:pt x="24" y="76"/>
                      </a:lnTo>
                      <a:lnTo>
                        <a:pt x="16" y="68"/>
                      </a:lnTo>
                      <a:lnTo>
                        <a:pt x="12" y="58"/>
                      </a:lnTo>
                      <a:lnTo>
                        <a:pt x="8" y="48"/>
                      </a:lnTo>
                      <a:lnTo>
                        <a:pt x="8" y="38"/>
                      </a:lnTo>
                      <a:lnTo>
                        <a:pt x="8" y="38"/>
                      </a:lnTo>
                      <a:lnTo>
                        <a:pt x="8" y="30"/>
                      </a:lnTo>
                      <a:lnTo>
                        <a:pt x="12" y="20"/>
                      </a:lnTo>
                      <a:lnTo>
                        <a:pt x="16" y="12"/>
                      </a:lnTo>
                      <a:lnTo>
                        <a:pt x="22" y="6"/>
                      </a:lnTo>
                      <a:lnTo>
                        <a:pt x="22" y="6"/>
                      </a:lnTo>
                      <a:lnTo>
                        <a:pt x="22" y="2"/>
                      </a:lnTo>
                      <a:lnTo>
                        <a:pt x="22" y="0"/>
                      </a:lnTo>
                      <a:lnTo>
                        <a:pt x="22" y="0"/>
                      </a:lnTo>
                      <a:lnTo>
                        <a:pt x="18" y="0"/>
                      </a:lnTo>
                      <a:lnTo>
                        <a:pt x="16" y="0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56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/>
                </a:p>
              </p:txBody>
            </p:sp>
            <p:sp>
              <p:nvSpPr>
                <p:cNvPr id="71" name="Freeform 53"/>
                <p:cNvSpPr>
                  <a:spLocks/>
                </p:cNvSpPr>
                <p:nvPr/>
              </p:nvSpPr>
              <p:spPr bwMode="auto">
                <a:xfrm rot="8896630">
                  <a:off x="8023418" y="1740067"/>
                  <a:ext cx="42277" cy="116368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14" y="0"/>
                    </a:cxn>
                    <a:cxn ang="0">
                      <a:pos x="8" y="8"/>
                    </a:cxn>
                    <a:cxn ang="0">
                      <a:pos x="4" y="16"/>
                    </a:cxn>
                    <a:cxn ang="0">
                      <a:pos x="0" y="24"/>
                    </a:cxn>
                    <a:cxn ang="0">
                      <a:pos x="0" y="32"/>
                    </a:cxn>
                    <a:cxn ang="0">
                      <a:pos x="0" y="32"/>
                    </a:cxn>
                    <a:cxn ang="0">
                      <a:pos x="2" y="42"/>
                    </a:cxn>
                    <a:cxn ang="0">
                      <a:pos x="4" y="52"/>
                    </a:cxn>
                    <a:cxn ang="0">
                      <a:pos x="8" y="60"/>
                    </a:cxn>
                    <a:cxn ang="0">
                      <a:pos x="16" y="68"/>
                    </a:cxn>
                    <a:cxn ang="0">
                      <a:pos x="16" y="68"/>
                    </a:cxn>
                    <a:cxn ang="0">
                      <a:pos x="18" y="70"/>
                    </a:cxn>
                    <a:cxn ang="0">
                      <a:pos x="20" y="68"/>
                    </a:cxn>
                    <a:cxn ang="0">
                      <a:pos x="20" y="68"/>
                    </a:cxn>
                    <a:cxn ang="0">
                      <a:pos x="22" y="66"/>
                    </a:cxn>
                    <a:cxn ang="0">
                      <a:pos x="20" y="64"/>
                    </a:cxn>
                    <a:cxn ang="0">
                      <a:pos x="20" y="64"/>
                    </a:cxn>
                    <a:cxn ang="0">
                      <a:pos x="14" y="56"/>
                    </a:cxn>
                    <a:cxn ang="0">
                      <a:pos x="10" y="48"/>
                    </a:cxn>
                    <a:cxn ang="0">
                      <a:pos x="8" y="40"/>
                    </a:cxn>
                    <a:cxn ang="0">
                      <a:pos x="8" y="32"/>
                    </a:cxn>
                    <a:cxn ang="0">
                      <a:pos x="8" y="32"/>
                    </a:cxn>
                    <a:cxn ang="0">
                      <a:pos x="8" y="26"/>
                    </a:cxn>
                    <a:cxn ang="0">
                      <a:pos x="10" y="18"/>
                    </a:cxn>
                    <a:cxn ang="0">
                      <a:pos x="14" y="12"/>
                    </a:cxn>
                    <a:cxn ang="0">
                      <a:pos x="18" y="6"/>
                    </a:cxn>
                    <a:cxn ang="0">
                      <a:pos x="18" y="6"/>
                    </a:cxn>
                    <a:cxn ang="0">
                      <a:pos x="20" y="4"/>
                    </a:cxn>
                    <a:cxn ang="0">
                      <a:pos x="18" y="0"/>
                    </a:cxn>
                    <a:cxn ang="0">
                      <a:pos x="18" y="0"/>
                    </a:cxn>
                    <a:cxn ang="0">
                      <a:pos x="16" y="0"/>
                    </a:cxn>
                    <a:cxn ang="0">
                      <a:pos x="14" y="0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22" h="70">
                      <a:moveTo>
                        <a:pt x="14" y="0"/>
                      </a:moveTo>
                      <a:lnTo>
                        <a:pt x="14" y="0"/>
                      </a:lnTo>
                      <a:lnTo>
                        <a:pt x="8" y="8"/>
                      </a:lnTo>
                      <a:lnTo>
                        <a:pt x="4" y="16"/>
                      </a:lnTo>
                      <a:lnTo>
                        <a:pt x="0" y="24"/>
                      </a:lnTo>
                      <a:lnTo>
                        <a:pt x="0" y="32"/>
                      </a:lnTo>
                      <a:lnTo>
                        <a:pt x="0" y="32"/>
                      </a:lnTo>
                      <a:lnTo>
                        <a:pt x="2" y="42"/>
                      </a:lnTo>
                      <a:lnTo>
                        <a:pt x="4" y="52"/>
                      </a:lnTo>
                      <a:lnTo>
                        <a:pt x="8" y="60"/>
                      </a:lnTo>
                      <a:lnTo>
                        <a:pt x="16" y="68"/>
                      </a:lnTo>
                      <a:lnTo>
                        <a:pt x="16" y="68"/>
                      </a:lnTo>
                      <a:lnTo>
                        <a:pt x="18" y="70"/>
                      </a:lnTo>
                      <a:lnTo>
                        <a:pt x="20" y="68"/>
                      </a:lnTo>
                      <a:lnTo>
                        <a:pt x="20" y="68"/>
                      </a:lnTo>
                      <a:lnTo>
                        <a:pt x="22" y="66"/>
                      </a:lnTo>
                      <a:lnTo>
                        <a:pt x="20" y="64"/>
                      </a:lnTo>
                      <a:lnTo>
                        <a:pt x="20" y="64"/>
                      </a:lnTo>
                      <a:lnTo>
                        <a:pt x="14" y="56"/>
                      </a:lnTo>
                      <a:lnTo>
                        <a:pt x="10" y="48"/>
                      </a:lnTo>
                      <a:lnTo>
                        <a:pt x="8" y="40"/>
                      </a:lnTo>
                      <a:lnTo>
                        <a:pt x="8" y="32"/>
                      </a:lnTo>
                      <a:lnTo>
                        <a:pt x="8" y="32"/>
                      </a:lnTo>
                      <a:lnTo>
                        <a:pt x="8" y="26"/>
                      </a:lnTo>
                      <a:lnTo>
                        <a:pt x="10" y="18"/>
                      </a:lnTo>
                      <a:lnTo>
                        <a:pt x="14" y="12"/>
                      </a:lnTo>
                      <a:lnTo>
                        <a:pt x="18" y="6"/>
                      </a:lnTo>
                      <a:lnTo>
                        <a:pt x="18" y="6"/>
                      </a:lnTo>
                      <a:lnTo>
                        <a:pt x="20" y="4"/>
                      </a:lnTo>
                      <a:lnTo>
                        <a:pt x="18" y="0"/>
                      </a:lnTo>
                      <a:lnTo>
                        <a:pt x="18" y="0"/>
                      </a:lnTo>
                      <a:lnTo>
                        <a:pt x="16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56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/>
                </a:p>
              </p:txBody>
            </p:sp>
            <p:sp>
              <p:nvSpPr>
                <p:cNvPr id="72" name="Freeform 54"/>
                <p:cNvSpPr>
                  <a:spLocks/>
                </p:cNvSpPr>
                <p:nvPr/>
              </p:nvSpPr>
              <p:spPr bwMode="auto">
                <a:xfrm rot="8896630">
                  <a:off x="7994569" y="1770250"/>
                  <a:ext cx="34590" cy="96419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10" y="0"/>
                    </a:cxn>
                    <a:cxn ang="0">
                      <a:pos x="6" y="6"/>
                    </a:cxn>
                    <a:cxn ang="0">
                      <a:pos x="2" y="14"/>
                    </a:cxn>
                    <a:cxn ang="0">
                      <a:pos x="0" y="20"/>
                    </a:cxn>
                    <a:cxn ang="0">
                      <a:pos x="0" y="26"/>
                    </a:cxn>
                    <a:cxn ang="0">
                      <a:pos x="0" y="26"/>
                    </a:cxn>
                    <a:cxn ang="0">
                      <a:pos x="0" y="34"/>
                    </a:cxn>
                    <a:cxn ang="0">
                      <a:pos x="2" y="42"/>
                    </a:cxn>
                    <a:cxn ang="0">
                      <a:pos x="6" y="50"/>
                    </a:cxn>
                    <a:cxn ang="0">
                      <a:pos x="12" y="56"/>
                    </a:cxn>
                    <a:cxn ang="0">
                      <a:pos x="12" y="56"/>
                    </a:cxn>
                    <a:cxn ang="0">
                      <a:pos x="14" y="58"/>
                    </a:cxn>
                    <a:cxn ang="0">
                      <a:pos x="16" y="56"/>
                    </a:cxn>
                    <a:cxn ang="0">
                      <a:pos x="16" y="56"/>
                    </a:cxn>
                    <a:cxn ang="0">
                      <a:pos x="18" y="54"/>
                    </a:cxn>
                    <a:cxn ang="0">
                      <a:pos x="16" y="52"/>
                    </a:cxn>
                    <a:cxn ang="0">
                      <a:pos x="16" y="52"/>
                    </a:cxn>
                    <a:cxn ang="0">
                      <a:pos x="12" y="46"/>
                    </a:cxn>
                    <a:cxn ang="0">
                      <a:pos x="10" y="40"/>
                    </a:cxn>
                    <a:cxn ang="0">
                      <a:pos x="8" y="34"/>
                    </a:cxn>
                    <a:cxn ang="0">
                      <a:pos x="6" y="26"/>
                    </a:cxn>
                    <a:cxn ang="0">
                      <a:pos x="6" y="26"/>
                    </a:cxn>
                    <a:cxn ang="0">
                      <a:pos x="8" y="16"/>
                    </a:cxn>
                    <a:cxn ang="0">
                      <a:pos x="12" y="10"/>
                    </a:cxn>
                    <a:cxn ang="0">
                      <a:pos x="16" y="6"/>
                    </a:cxn>
                    <a:cxn ang="0">
                      <a:pos x="16" y="6"/>
                    </a:cxn>
                    <a:cxn ang="0">
                      <a:pos x="16" y="4"/>
                    </a:cxn>
                    <a:cxn ang="0">
                      <a:pos x="16" y="0"/>
                    </a:cxn>
                    <a:cxn ang="0">
                      <a:pos x="16" y="0"/>
                    </a:cxn>
                    <a:cxn ang="0">
                      <a:pos x="12" y="0"/>
                    </a:cxn>
                    <a:cxn ang="0">
                      <a:pos x="10" y="0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18" h="58">
                      <a:moveTo>
                        <a:pt x="10" y="0"/>
                      </a:moveTo>
                      <a:lnTo>
                        <a:pt x="10" y="0"/>
                      </a:lnTo>
                      <a:lnTo>
                        <a:pt x="6" y="6"/>
                      </a:lnTo>
                      <a:lnTo>
                        <a:pt x="2" y="14"/>
                      </a:lnTo>
                      <a:lnTo>
                        <a:pt x="0" y="20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0" y="34"/>
                      </a:lnTo>
                      <a:lnTo>
                        <a:pt x="2" y="42"/>
                      </a:lnTo>
                      <a:lnTo>
                        <a:pt x="6" y="50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4" y="58"/>
                      </a:lnTo>
                      <a:lnTo>
                        <a:pt x="16" y="56"/>
                      </a:lnTo>
                      <a:lnTo>
                        <a:pt x="16" y="56"/>
                      </a:lnTo>
                      <a:lnTo>
                        <a:pt x="18" y="54"/>
                      </a:lnTo>
                      <a:lnTo>
                        <a:pt x="16" y="52"/>
                      </a:lnTo>
                      <a:lnTo>
                        <a:pt x="16" y="52"/>
                      </a:lnTo>
                      <a:lnTo>
                        <a:pt x="12" y="46"/>
                      </a:lnTo>
                      <a:lnTo>
                        <a:pt x="10" y="40"/>
                      </a:lnTo>
                      <a:lnTo>
                        <a:pt x="8" y="34"/>
                      </a:lnTo>
                      <a:lnTo>
                        <a:pt x="6" y="26"/>
                      </a:lnTo>
                      <a:lnTo>
                        <a:pt x="6" y="26"/>
                      </a:lnTo>
                      <a:lnTo>
                        <a:pt x="8" y="16"/>
                      </a:lnTo>
                      <a:lnTo>
                        <a:pt x="12" y="10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6" y="4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56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/>
                </a:p>
              </p:txBody>
            </p:sp>
            <p:sp>
              <p:nvSpPr>
                <p:cNvPr id="73" name="Freeform 55"/>
                <p:cNvSpPr>
                  <a:spLocks/>
                </p:cNvSpPr>
                <p:nvPr/>
              </p:nvSpPr>
              <p:spPr bwMode="auto">
                <a:xfrm rot="8896630">
                  <a:off x="7947652" y="1821100"/>
                  <a:ext cx="49964" cy="43222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14" y="0"/>
                    </a:cxn>
                    <a:cxn ang="0">
                      <a:pos x="18" y="0"/>
                    </a:cxn>
                    <a:cxn ang="0">
                      <a:pos x="22" y="4"/>
                    </a:cxn>
                    <a:cxn ang="0">
                      <a:pos x="24" y="8"/>
                    </a:cxn>
                    <a:cxn ang="0">
                      <a:pos x="26" y="12"/>
                    </a:cxn>
                    <a:cxn ang="0">
                      <a:pos x="26" y="12"/>
                    </a:cxn>
                    <a:cxn ang="0">
                      <a:pos x="24" y="18"/>
                    </a:cxn>
                    <a:cxn ang="0">
                      <a:pos x="22" y="22"/>
                    </a:cxn>
                    <a:cxn ang="0">
                      <a:pos x="18" y="24"/>
                    </a:cxn>
                    <a:cxn ang="0">
                      <a:pos x="14" y="26"/>
                    </a:cxn>
                    <a:cxn ang="0">
                      <a:pos x="14" y="26"/>
                    </a:cxn>
                    <a:cxn ang="0">
                      <a:pos x="8" y="24"/>
                    </a:cxn>
                    <a:cxn ang="0">
                      <a:pos x="4" y="22"/>
                    </a:cxn>
                    <a:cxn ang="0">
                      <a:pos x="2" y="18"/>
                    </a:cxn>
                    <a:cxn ang="0">
                      <a:pos x="0" y="12"/>
                    </a:cxn>
                    <a:cxn ang="0">
                      <a:pos x="0" y="12"/>
                    </a:cxn>
                    <a:cxn ang="0">
                      <a:pos x="2" y="8"/>
                    </a:cxn>
                    <a:cxn ang="0">
                      <a:pos x="4" y="4"/>
                    </a:cxn>
                    <a:cxn ang="0">
                      <a:pos x="8" y="0"/>
                    </a:cxn>
                    <a:cxn ang="0">
                      <a:pos x="14" y="0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26" h="26">
                      <a:moveTo>
                        <a:pt x="14" y="0"/>
                      </a:moveTo>
                      <a:lnTo>
                        <a:pt x="14" y="0"/>
                      </a:lnTo>
                      <a:lnTo>
                        <a:pt x="18" y="0"/>
                      </a:lnTo>
                      <a:lnTo>
                        <a:pt x="22" y="4"/>
                      </a:lnTo>
                      <a:lnTo>
                        <a:pt x="24" y="8"/>
                      </a:lnTo>
                      <a:lnTo>
                        <a:pt x="26" y="12"/>
                      </a:lnTo>
                      <a:lnTo>
                        <a:pt x="26" y="12"/>
                      </a:lnTo>
                      <a:lnTo>
                        <a:pt x="24" y="18"/>
                      </a:lnTo>
                      <a:lnTo>
                        <a:pt x="22" y="22"/>
                      </a:lnTo>
                      <a:lnTo>
                        <a:pt x="18" y="2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8" y="24"/>
                      </a:lnTo>
                      <a:lnTo>
                        <a:pt x="4" y="22"/>
                      </a:lnTo>
                      <a:lnTo>
                        <a:pt x="2" y="18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" y="8"/>
                      </a:lnTo>
                      <a:lnTo>
                        <a:pt x="4" y="4"/>
                      </a:lnTo>
                      <a:lnTo>
                        <a:pt x="8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56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/>
                </a:p>
              </p:txBody>
            </p:sp>
          </p:grpSp>
        </p:grpSp>
        <p:sp>
          <p:nvSpPr>
            <p:cNvPr id="80" name="TextBox 143"/>
            <p:cNvSpPr txBox="1"/>
            <p:nvPr/>
          </p:nvSpPr>
          <p:spPr>
            <a:xfrm>
              <a:off x="10250966" y="2454718"/>
              <a:ext cx="75654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91456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chemeClr val="tx1"/>
                  </a:solidFill>
                  <a:latin typeface="+mn-lt"/>
                  <a:ea typeface="+mn-ea"/>
                </a:rPr>
                <a:t>回收</a:t>
              </a:r>
              <a:endParaRPr lang="en-US" sz="1400" b="1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81" name="矩形 58"/>
            <p:cNvSpPr/>
            <p:nvPr/>
          </p:nvSpPr>
          <p:spPr bwMode="auto">
            <a:xfrm>
              <a:off x="1060569" y="3038469"/>
              <a:ext cx="4853022" cy="33068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</a:ln>
            <a:effectLst/>
            <a:extLst/>
          </p:spPr>
          <p:txBody>
            <a:bodyPr lIns="22860" tIns="11430" rIns="22860" bIns="11430" rtlCol="0" anchor="ctr">
              <a:noAutofit/>
            </a:bodyPr>
            <a:lstStyle/>
            <a:p>
              <a:pPr algn="ctr" defTabSz="1219078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900" kern="0" dirty="0" err="1">
                <a:cs typeface="Arial" pitchFamily="34" charset="0"/>
              </a:endParaRPr>
            </a:p>
          </p:txBody>
        </p:sp>
        <p:sp>
          <p:nvSpPr>
            <p:cNvPr id="82" name="Trapezoid 16"/>
            <p:cNvSpPr/>
            <p:nvPr/>
          </p:nvSpPr>
          <p:spPr bwMode="auto">
            <a:xfrm rot="16200000">
              <a:off x="3763070" y="3616264"/>
              <a:ext cx="2522331" cy="2444360"/>
            </a:xfrm>
            <a:custGeom>
              <a:avLst/>
              <a:gdLst>
                <a:gd name="connsiteX0" fmla="*/ 0 w 2716750"/>
                <a:gd name="connsiteY0" fmla="*/ 1216152 h 1216152"/>
                <a:gd name="connsiteX1" fmla="*/ 304038 w 2716750"/>
                <a:gd name="connsiteY1" fmla="*/ 0 h 1216152"/>
                <a:gd name="connsiteX2" fmla="*/ 2412712 w 2716750"/>
                <a:gd name="connsiteY2" fmla="*/ 0 h 1216152"/>
                <a:gd name="connsiteX3" fmla="*/ 2716750 w 2716750"/>
                <a:gd name="connsiteY3" fmla="*/ 1216152 h 1216152"/>
                <a:gd name="connsiteX4" fmla="*/ 0 w 2716750"/>
                <a:gd name="connsiteY4" fmla="*/ 1216152 h 1216152"/>
                <a:gd name="connsiteX0" fmla="*/ 0 w 2412712"/>
                <a:gd name="connsiteY0" fmla="*/ 1216152 h 2025777"/>
                <a:gd name="connsiteX1" fmla="*/ 304038 w 2412712"/>
                <a:gd name="connsiteY1" fmla="*/ 0 h 2025777"/>
                <a:gd name="connsiteX2" fmla="*/ 2412712 w 2412712"/>
                <a:gd name="connsiteY2" fmla="*/ 0 h 2025777"/>
                <a:gd name="connsiteX3" fmla="*/ 1507075 w 2412712"/>
                <a:gd name="connsiteY3" fmla="*/ 2025777 h 2025777"/>
                <a:gd name="connsiteX4" fmla="*/ 0 w 2412712"/>
                <a:gd name="connsiteY4" fmla="*/ 1216152 h 2025777"/>
                <a:gd name="connsiteX0" fmla="*/ 343662 w 2108674"/>
                <a:gd name="connsiteY0" fmla="*/ 2025780 h 2025780"/>
                <a:gd name="connsiteX1" fmla="*/ 0 w 2108674"/>
                <a:gd name="connsiteY1" fmla="*/ 0 h 2025780"/>
                <a:gd name="connsiteX2" fmla="*/ 2108674 w 2108674"/>
                <a:gd name="connsiteY2" fmla="*/ 0 h 2025780"/>
                <a:gd name="connsiteX3" fmla="*/ 1203037 w 2108674"/>
                <a:gd name="connsiteY3" fmla="*/ 2025777 h 2025780"/>
                <a:gd name="connsiteX4" fmla="*/ 343662 w 2108674"/>
                <a:gd name="connsiteY4" fmla="*/ 2025780 h 2025780"/>
                <a:gd name="connsiteX0" fmla="*/ 343662 w 2108674"/>
                <a:gd name="connsiteY0" fmla="*/ 2025780 h 2025780"/>
                <a:gd name="connsiteX1" fmla="*/ 0 w 2108674"/>
                <a:gd name="connsiteY1" fmla="*/ 0 h 2025780"/>
                <a:gd name="connsiteX2" fmla="*/ 2108674 w 2108674"/>
                <a:gd name="connsiteY2" fmla="*/ 0 h 2025780"/>
                <a:gd name="connsiteX3" fmla="*/ 1621020 w 2108674"/>
                <a:gd name="connsiteY3" fmla="*/ 2025777 h 2025780"/>
                <a:gd name="connsiteX4" fmla="*/ 343662 w 2108674"/>
                <a:gd name="connsiteY4" fmla="*/ 2025780 h 2025780"/>
                <a:gd name="connsiteX0" fmla="*/ 343662 w 2108674"/>
                <a:gd name="connsiteY0" fmla="*/ 2025780 h 2031746"/>
                <a:gd name="connsiteX1" fmla="*/ 0 w 2108674"/>
                <a:gd name="connsiteY1" fmla="*/ 0 h 2031746"/>
                <a:gd name="connsiteX2" fmla="*/ 2108674 w 2108674"/>
                <a:gd name="connsiteY2" fmla="*/ 0 h 2031746"/>
                <a:gd name="connsiteX3" fmla="*/ 1952862 w 2108674"/>
                <a:gd name="connsiteY3" fmla="*/ 2031746 h 2031746"/>
                <a:gd name="connsiteX4" fmla="*/ 343662 w 2108674"/>
                <a:gd name="connsiteY4" fmla="*/ 2025780 h 2031746"/>
                <a:gd name="connsiteX0" fmla="*/ 630251 w 2108674"/>
                <a:gd name="connsiteY0" fmla="*/ 2025780 h 2031746"/>
                <a:gd name="connsiteX1" fmla="*/ 0 w 2108674"/>
                <a:gd name="connsiteY1" fmla="*/ 0 h 2031746"/>
                <a:gd name="connsiteX2" fmla="*/ 2108674 w 2108674"/>
                <a:gd name="connsiteY2" fmla="*/ 0 h 2031746"/>
                <a:gd name="connsiteX3" fmla="*/ 1952862 w 2108674"/>
                <a:gd name="connsiteY3" fmla="*/ 2031746 h 2031746"/>
                <a:gd name="connsiteX4" fmla="*/ 630251 w 2108674"/>
                <a:gd name="connsiteY4" fmla="*/ 2025780 h 2031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8674" h="2031746">
                  <a:moveTo>
                    <a:pt x="630251" y="2025780"/>
                  </a:moveTo>
                  <a:lnTo>
                    <a:pt x="0" y="0"/>
                  </a:lnTo>
                  <a:lnTo>
                    <a:pt x="2108674" y="0"/>
                  </a:lnTo>
                  <a:lnTo>
                    <a:pt x="1952862" y="2031746"/>
                  </a:lnTo>
                  <a:lnTo>
                    <a:pt x="630251" y="2025780"/>
                  </a:lnTo>
                  <a:close/>
                </a:path>
              </a:pathLst>
            </a:custGeom>
            <a:gradFill>
              <a:gsLst>
                <a:gs pos="0">
                  <a:srgbClr val="00B0F0">
                    <a:alpha val="30000"/>
                  </a:srgbClr>
                </a:gs>
                <a:gs pos="100000">
                  <a:srgbClr val="00B0F0">
                    <a:alpha val="36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657" fontAlgn="base">
                <a:spcBef>
                  <a:spcPct val="0"/>
                </a:spcBef>
                <a:spcAft>
                  <a:spcPct val="0"/>
                </a:spcAft>
              </a:pPr>
              <a:endParaRPr lang="en-US" sz="1800" kern="0" dirty="0"/>
            </a:p>
          </p:txBody>
        </p:sp>
        <p:sp>
          <p:nvSpPr>
            <p:cNvPr id="83" name="TextBox 148"/>
            <p:cNvSpPr txBox="1"/>
            <p:nvPr/>
          </p:nvSpPr>
          <p:spPr>
            <a:xfrm>
              <a:off x="3842399" y="4231410"/>
              <a:ext cx="151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400">
                  <a:solidFill>
                    <a:srgbClr val="6DF5D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91456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/>
                  </a:solidFill>
                  <a:latin typeface="+mn-lt"/>
                  <a:ea typeface="+mn-ea"/>
                </a:rPr>
                <a:t>定位和电子围栏</a:t>
              </a:r>
              <a:endParaRPr lang="en-US" sz="12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pic>
          <p:nvPicPr>
            <p:cNvPr id="84" name="Picture 14"/>
            <p:cNvPicPr>
              <a:picLocks noChangeAspect="1" noChangeArrowheads="1"/>
            </p:cNvPicPr>
            <p:nvPr/>
          </p:nvPicPr>
          <p:blipFill>
            <a:blip r:embed="rId7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85416" y="5108068"/>
              <a:ext cx="426022" cy="356974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TextBox 150"/>
            <p:cNvSpPr txBox="1"/>
            <p:nvPr/>
          </p:nvSpPr>
          <p:spPr>
            <a:xfrm>
              <a:off x="1541023" y="4225045"/>
              <a:ext cx="1424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400">
                  <a:solidFill>
                    <a:srgbClr val="6DF5D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91456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/>
                  </a:solidFill>
                  <a:latin typeface="+mn-lt"/>
                  <a:ea typeface="+mn-ea"/>
                </a:rPr>
                <a:t>串货引起市场混乱</a:t>
              </a:r>
              <a:endParaRPr lang="en-US" sz="12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86" name="TextBox 151"/>
            <p:cNvSpPr txBox="1"/>
            <p:nvPr/>
          </p:nvSpPr>
          <p:spPr>
            <a:xfrm>
              <a:off x="3842399" y="4759346"/>
              <a:ext cx="151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400">
                  <a:solidFill>
                    <a:srgbClr val="6DF5D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91456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/>
                  </a:solidFill>
                  <a:latin typeface="+mn-lt"/>
                  <a:ea typeface="+mn-ea"/>
                </a:rPr>
                <a:t>工厂预置</a:t>
              </a:r>
              <a:endParaRPr lang="en-US" altLang="zh-CN" sz="1200" dirty="0">
                <a:solidFill>
                  <a:schemeClr val="tx1"/>
                </a:solidFill>
                <a:latin typeface="+mn-lt"/>
                <a:ea typeface="+mn-ea"/>
              </a:endParaRPr>
            </a:p>
            <a:p>
              <a:pPr defTabSz="91456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/>
                  </a:solidFill>
                  <a:latin typeface="+mn-lt"/>
                  <a:ea typeface="+mn-ea"/>
                </a:rPr>
                <a:t>通信模组</a:t>
              </a:r>
              <a:endParaRPr lang="en-US" sz="12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87" name="矩形 95"/>
            <p:cNvSpPr/>
            <p:nvPr/>
          </p:nvSpPr>
          <p:spPr>
            <a:xfrm>
              <a:off x="2834351" y="3441087"/>
              <a:ext cx="1261191" cy="2823007"/>
            </a:xfrm>
            <a:prstGeom prst="rect">
              <a:avLst/>
            </a:prstGeom>
            <a:blipFill dpi="0" rotWithShape="1">
              <a:blip r:embed="rId8" cstate="screen">
                <a:alphaModFix amt="97000"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200" b="97800" l="7800" r="716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l="-132163" r="-12202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3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88" name="TextBox 154"/>
            <p:cNvSpPr txBox="1"/>
            <p:nvPr/>
          </p:nvSpPr>
          <p:spPr>
            <a:xfrm>
              <a:off x="2767788" y="4216391"/>
              <a:ext cx="1219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400">
                  <a:solidFill>
                    <a:srgbClr val="6DF5D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91456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>
                  <a:solidFill>
                    <a:schemeClr val="tx1"/>
                  </a:solidFill>
                  <a:latin typeface="+mn-lt"/>
                  <a:ea typeface="+mn-ea"/>
                </a:rPr>
                <a:t>货物分发</a:t>
              </a:r>
              <a:endParaRPr lang="en-US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89" name="TextBox 155"/>
            <p:cNvSpPr txBox="1"/>
            <p:nvPr/>
          </p:nvSpPr>
          <p:spPr>
            <a:xfrm>
              <a:off x="2856445" y="4812906"/>
              <a:ext cx="10417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400">
                  <a:solidFill>
                    <a:srgbClr val="6DF5D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91456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>
                  <a:solidFill>
                    <a:schemeClr val="tx1"/>
                  </a:solidFill>
                  <a:latin typeface="+mn-lt"/>
                  <a:ea typeface="+mn-ea"/>
                </a:rPr>
                <a:t>货物交付</a:t>
              </a:r>
              <a:endParaRPr lang="en-US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90" name="TextBox 156"/>
            <p:cNvSpPr txBox="1"/>
            <p:nvPr/>
          </p:nvSpPr>
          <p:spPr>
            <a:xfrm>
              <a:off x="2780087" y="5387221"/>
              <a:ext cx="1194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400">
                  <a:solidFill>
                    <a:srgbClr val="6DF5D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91456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>
                  <a:solidFill>
                    <a:schemeClr val="tx1"/>
                  </a:solidFill>
                  <a:latin typeface="+mn-lt"/>
                  <a:ea typeface="+mn-ea"/>
                </a:rPr>
                <a:t>设备维护</a:t>
              </a:r>
              <a:endParaRPr lang="en-US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91" name="TextBox 157"/>
            <p:cNvSpPr txBox="1"/>
            <p:nvPr/>
          </p:nvSpPr>
          <p:spPr>
            <a:xfrm>
              <a:off x="3911311" y="5312125"/>
              <a:ext cx="13766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400">
                  <a:solidFill>
                    <a:srgbClr val="6DF5D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91456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/>
                  </a:solidFill>
                  <a:latin typeface="+mn-lt"/>
                  <a:ea typeface="+mn-ea"/>
                </a:rPr>
                <a:t>出厂连接</a:t>
              </a:r>
              <a:endParaRPr lang="en-US" altLang="zh-CN" sz="1200" dirty="0">
                <a:solidFill>
                  <a:schemeClr val="tx1"/>
                </a:solidFill>
                <a:latin typeface="+mn-lt"/>
                <a:ea typeface="+mn-ea"/>
              </a:endParaRPr>
            </a:p>
            <a:p>
              <a:pPr defTabSz="91456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/>
                  </a:solidFill>
                  <a:latin typeface="+mn-lt"/>
                  <a:ea typeface="+mn-ea"/>
                </a:rPr>
                <a:t>自动激活</a:t>
              </a:r>
              <a:endParaRPr lang="en-US" sz="12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pic>
          <p:nvPicPr>
            <p:cNvPr id="92" name="图片 17"/>
            <p:cNvPicPr>
              <a:picLocks noChangeAspect="1"/>
            </p:cNvPicPr>
            <p:nvPr/>
          </p:nvPicPr>
          <p:blipFill>
            <a:blip r:embed="rId10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5913" y="4708141"/>
              <a:ext cx="673274" cy="618856"/>
            </a:xfrm>
            <a:prstGeom prst="rect">
              <a:avLst/>
            </a:prstGeom>
          </p:spPr>
        </p:pic>
        <p:sp>
          <p:nvSpPr>
            <p:cNvPr id="93" name="TextBox 159"/>
            <p:cNvSpPr txBox="1"/>
            <p:nvPr/>
          </p:nvSpPr>
          <p:spPr>
            <a:xfrm>
              <a:off x="1541023" y="4752981"/>
              <a:ext cx="1424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400">
                  <a:solidFill>
                    <a:srgbClr val="6DF5D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91456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/>
                  </a:solidFill>
                  <a:latin typeface="+mn-lt"/>
                  <a:ea typeface="+mn-ea"/>
                </a:rPr>
                <a:t>家庭</a:t>
              </a:r>
              <a:r>
                <a:rPr lang="en-US" altLang="zh-CN" sz="1200" dirty="0">
                  <a:solidFill>
                    <a:schemeClr val="tx1"/>
                  </a:solidFill>
                  <a:latin typeface="+mn-lt"/>
                  <a:ea typeface="+mn-ea"/>
                </a:rPr>
                <a:t>Wi-Fi</a:t>
              </a:r>
            </a:p>
            <a:p>
              <a:pPr defTabSz="91456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/>
                  </a:solidFill>
                  <a:latin typeface="+mn-lt"/>
                  <a:ea typeface="+mn-ea"/>
                </a:rPr>
                <a:t>配置复杂</a:t>
              </a:r>
              <a:endParaRPr lang="en-US" sz="12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94" name="TextBox 160"/>
            <p:cNvSpPr txBox="1"/>
            <p:nvPr/>
          </p:nvSpPr>
          <p:spPr>
            <a:xfrm>
              <a:off x="1541023" y="5305760"/>
              <a:ext cx="1424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400">
                  <a:solidFill>
                    <a:srgbClr val="6DF5D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91456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/>
                  </a:solidFill>
                  <a:latin typeface="+mn-lt"/>
                  <a:ea typeface="+mn-ea"/>
                </a:rPr>
                <a:t>生产厂家</a:t>
              </a:r>
              <a:endParaRPr lang="en-US" altLang="zh-CN" sz="1200" dirty="0">
                <a:solidFill>
                  <a:schemeClr val="tx1"/>
                </a:solidFill>
                <a:latin typeface="+mn-lt"/>
                <a:ea typeface="+mn-ea"/>
              </a:endParaRPr>
            </a:p>
            <a:p>
              <a:pPr defTabSz="91456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/>
                  </a:solidFill>
                  <a:latin typeface="+mn-lt"/>
                  <a:ea typeface="+mn-ea"/>
                </a:rPr>
                <a:t>联网率低</a:t>
              </a:r>
              <a:endParaRPr lang="en-US" sz="12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grpSp>
          <p:nvGrpSpPr>
            <p:cNvPr id="95" name="Group 5"/>
            <p:cNvGrpSpPr/>
            <p:nvPr/>
          </p:nvGrpSpPr>
          <p:grpSpPr>
            <a:xfrm>
              <a:off x="921487" y="4079090"/>
              <a:ext cx="758573" cy="672436"/>
              <a:chOff x="489836" y="4149080"/>
              <a:chExt cx="761953" cy="688989"/>
            </a:xfrm>
          </p:grpSpPr>
          <p:pic>
            <p:nvPicPr>
              <p:cNvPr id="96" name="Picture 6" descr="Image result for rfid"/>
              <p:cNvPicPr>
                <a:picLocks noChangeAspect="1" noChangeArrowheads="1"/>
              </p:cNvPicPr>
              <p:nvPr/>
            </p:nvPicPr>
            <p:blipFill>
              <a:blip r:embed="rId11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575" y="4149080"/>
                <a:ext cx="365760" cy="36576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7" name="TextBox 161"/>
              <p:cNvSpPr txBox="1"/>
              <p:nvPr/>
            </p:nvSpPr>
            <p:spPr>
              <a:xfrm>
                <a:off x="489836" y="4491182"/>
                <a:ext cx="761953" cy="346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1400">
                    <a:solidFill>
                      <a:srgbClr val="6DF5D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defTabSz="91456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+mn-lt"/>
                    <a:ea typeface="+mn-ea"/>
                  </a:rPr>
                  <a:t>RFID</a:t>
                </a:r>
                <a:endParaRPr lang="en-US" sz="1600" b="1" dirty="0">
                  <a:solidFill>
                    <a:schemeClr val="tx1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98" name="左大括号 208"/>
            <p:cNvSpPr/>
            <p:nvPr/>
          </p:nvSpPr>
          <p:spPr bwMode="auto">
            <a:xfrm rot="10800000" flipH="1">
              <a:off x="1644346" y="5010082"/>
              <a:ext cx="113565" cy="481874"/>
            </a:xfrm>
            <a:prstGeom prst="leftBrace">
              <a:avLst>
                <a:gd name="adj1" fmla="val 64557"/>
                <a:gd name="adj2" fmla="val 50000"/>
              </a:avLst>
            </a:prstGeom>
            <a:noFill/>
            <a:ln>
              <a:solidFill>
                <a:srgbClr val="2FE5EF"/>
              </a:solidFill>
              <a:tailEnd type="none" w="sm" len="sm"/>
            </a:ln>
            <a:effectLst>
              <a:glow rad="25400">
                <a:srgbClr val="00FFFF">
                  <a:alpha val="6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383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200" b="1">
                <a:cs typeface="Arial" panose="020B0604020202020204" pitchFamily="34" charset="0"/>
              </a:endParaRPr>
            </a:p>
          </p:txBody>
        </p:sp>
        <p:sp>
          <p:nvSpPr>
            <p:cNvPr id="99" name="TextBox 45"/>
            <p:cNvSpPr txBox="1"/>
            <p:nvPr/>
          </p:nvSpPr>
          <p:spPr>
            <a:xfrm>
              <a:off x="8092168" y="3104394"/>
              <a:ext cx="1620957" cy="338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defTabSz="914400" eaLnBrk="1" latinLnBrk="0" hangingPunct="1">
                <a:defRPr sz="1600" b="1">
                  <a:gradFill>
                    <a:gsLst>
                      <a:gs pos="35000">
                        <a:srgbClr val="6DF5DB"/>
                      </a:gs>
                      <a:gs pos="100000">
                        <a:srgbClr val="6FC3F7"/>
                      </a:gs>
                    </a:gsLst>
                    <a:lin ang="54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457200" defTabSz="914400" eaLnBrk="1" latinLnBrk="0" hangingPunct="1">
                <a:defRPr sz="1800">
                  <a:latin typeface="+mn-lt"/>
                  <a:ea typeface="+mn-ea"/>
                </a:defRPr>
              </a:lvl2pPr>
              <a:lvl3pPr marL="914400" defTabSz="914400" eaLnBrk="1" latinLnBrk="0" hangingPunct="1">
                <a:defRPr sz="1800">
                  <a:latin typeface="+mn-lt"/>
                  <a:ea typeface="+mn-ea"/>
                </a:defRPr>
              </a:lvl3pPr>
              <a:lvl4pPr marL="1371600" defTabSz="914400" eaLnBrk="1" latinLnBrk="0" hangingPunct="1">
                <a:defRPr sz="1800">
                  <a:latin typeface="+mn-lt"/>
                  <a:ea typeface="+mn-ea"/>
                </a:defRPr>
              </a:lvl4pPr>
              <a:lvl5pPr marL="1828800" defTabSz="914400" eaLnBrk="1" latinLnBrk="0" hangingPunct="1">
                <a:defRPr sz="1800">
                  <a:latin typeface="+mn-lt"/>
                  <a:ea typeface="+mn-ea"/>
                </a:defRPr>
              </a:lvl5pPr>
              <a:lvl6pPr marL="2286000" defTabSz="914400">
                <a:defRPr sz="1800">
                  <a:latin typeface="+mn-lt"/>
                  <a:ea typeface="+mn-ea"/>
                </a:defRPr>
              </a:lvl6pPr>
              <a:lvl7pPr marL="2743200" defTabSz="914400">
                <a:defRPr sz="1800">
                  <a:latin typeface="+mn-lt"/>
                  <a:ea typeface="+mn-ea"/>
                </a:defRPr>
              </a:lvl7pPr>
              <a:lvl8pPr marL="3200400" defTabSz="914400">
                <a:defRPr sz="1800">
                  <a:latin typeface="+mn-lt"/>
                  <a:ea typeface="+mn-ea"/>
                </a:defRPr>
              </a:lvl8pPr>
              <a:lvl9pPr marL="3657600" defTabSz="914400">
                <a:defRPr sz="1800">
                  <a:latin typeface="+mn-lt"/>
                  <a:ea typeface="+mn-ea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>
                  <a:solidFill>
                    <a:schemeClr val="tx1"/>
                  </a:solidFill>
                  <a:latin typeface="+mn-lt"/>
                  <a:ea typeface="+mn-ea"/>
                  <a:sym typeface="Arial Narrow" panose="020B0606020202030204" pitchFamily="34" charset="0"/>
                </a:rPr>
                <a:t>运营商商业模式</a:t>
              </a:r>
              <a:endParaRPr lang="en-US" altLang="zh-CN" dirty="0">
                <a:solidFill>
                  <a:schemeClr val="tx1"/>
                </a:solidFill>
                <a:latin typeface="+mn-lt"/>
                <a:ea typeface="+mn-ea"/>
                <a:sym typeface="Arial Narrow" panose="020B0606020202030204" pitchFamily="34" charset="0"/>
              </a:endParaRPr>
            </a:p>
          </p:txBody>
        </p:sp>
        <p:sp>
          <p:nvSpPr>
            <p:cNvPr id="100" name="TextBox 21"/>
            <p:cNvSpPr txBox="1"/>
            <p:nvPr/>
          </p:nvSpPr>
          <p:spPr>
            <a:xfrm>
              <a:off x="2891285" y="3118547"/>
              <a:ext cx="1005403" cy="338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defTabSz="914400" eaLnBrk="1" latinLnBrk="0" hangingPunct="1">
                <a:defRPr sz="1600" b="1">
                  <a:gradFill>
                    <a:gsLst>
                      <a:gs pos="35000">
                        <a:srgbClr val="6DF5DB"/>
                      </a:gs>
                      <a:gs pos="100000">
                        <a:srgbClr val="6FC3F7"/>
                      </a:gs>
                    </a:gsLst>
                    <a:lin ang="54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457200" defTabSz="914400" eaLnBrk="1" latinLnBrk="0" hangingPunct="1">
                <a:defRPr sz="1800">
                  <a:latin typeface="+mn-lt"/>
                  <a:ea typeface="+mn-ea"/>
                </a:defRPr>
              </a:lvl2pPr>
              <a:lvl3pPr marL="914400" defTabSz="914400" eaLnBrk="1" latinLnBrk="0" hangingPunct="1">
                <a:defRPr sz="1800">
                  <a:latin typeface="+mn-lt"/>
                  <a:ea typeface="+mn-ea"/>
                </a:defRPr>
              </a:lvl3pPr>
              <a:lvl4pPr marL="1371600" defTabSz="914400" eaLnBrk="1" latinLnBrk="0" hangingPunct="1">
                <a:defRPr sz="1800">
                  <a:latin typeface="+mn-lt"/>
                  <a:ea typeface="+mn-ea"/>
                </a:defRPr>
              </a:lvl4pPr>
              <a:lvl5pPr marL="1828800" defTabSz="914400" eaLnBrk="1" latinLnBrk="0" hangingPunct="1">
                <a:defRPr sz="1800">
                  <a:latin typeface="+mn-lt"/>
                  <a:ea typeface="+mn-ea"/>
                </a:defRPr>
              </a:lvl5pPr>
              <a:lvl6pPr marL="2286000" defTabSz="914400">
                <a:defRPr sz="1800">
                  <a:latin typeface="+mn-lt"/>
                  <a:ea typeface="+mn-ea"/>
                </a:defRPr>
              </a:lvl6pPr>
              <a:lvl7pPr marL="2743200" defTabSz="914400">
                <a:defRPr sz="1800">
                  <a:latin typeface="+mn-lt"/>
                  <a:ea typeface="+mn-ea"/>
                </a:defRPr>
              </a:lvl7pPr>
              <a:lvl8pPr marL="3200400" defTabSz="914400">
                <a:defRPr sz="1800">
                  <a:latin typeface="+mn-lt"/>
                  <a:ea typeface="+mn-ea"/>
                </a:defRPr>
              </a:lvl8pPr>
              <a:lvl9pPr marL="3657600" defTabSz="914400">
                <a:defRPr sz="1800">
                  <a:latin typeface="+mn-lt"/>
                  <a:ea typeface="+mn-ea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>
                  <a:solidFill>
                    <a:schemeClr val="tx1"/>
                  </a:solidFill>
                  <a:latin typeface="+mn-lt"/>
                  <a:ea typeface="+mn-ea"/>
                  <a:sym typeface="Arial Narrow" panose="020B0606020202030204" pitchFamily="34" charset="0"/>
                </a:rPr>
                <a:t>白电行业</a:t>
              </a:r>
              <a:endParaRPr lang="en-US" altLang="zh-CN" dirty="0">
                <a:solidFill>
                  <a:schemeClr val="tx1"/>
                </a:solidFill>
                <a:latin typeface="+mn-lt"/>
                <a:ea typeface="+mn-ea"/>
                <a:sym typeface="Arial Narrow" panose="020B0606020202030204" pitchFamily="34" charset="0"/>
              </a:endParaRPr>
            </a:p>
          </p:txBody>
        </p:sp>
        <p:pic>
          <p:nvPicPr>
            <p:cNvPr id="101" name="图片 25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5953" y="4029549"/>
              <a:ext cx="180970" cy="86146"/>
            </a:xfrm>
            <a:prstGeom prst="rect">
              <a:avLst/>
            </a:prstGeom>
          </p:spPr>
        </p:pic>
        <p:sp>
          <p:nvSpPr>
            <p:cNvPr id="102" name="TextBox 93"/>
            <p:cNvSpPr txBox="1"/>
            <p:nvPr/>
          </p:nvSpPr>
          <p:spPr>
            <a:xfrm>
              <a:off x="9935925" y="4925039"/>
              <a:ext cx="1374475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36000" rIns="0" rtlCol="0" anchor="ctr">
              <a:spAutoFit/>
            </a:bodyPr>
            <a:lstStyle>
              <a:defPPr>
                <a:defRPr lang="zh-CN"/>
              </a:defPPr>
              <a:lvl1pPr marL="342900" indent="-165100" defTabSz="1219444">
                <a:buFont typeface="Wingdings" panose="05000000000000000000" pitchFamily="2" charset="2"/>
                <a:buChar char="§"/>
                <a:defRPr sz="130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defRPr>
              </a:lvl1pPr>
            </a:lstStyle>
            <a:p>
              <a:pPr marL="161990" indent="-117522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latin typeface="+mn-lt"/>
                  <a:ea typeface="+mn-ea"/>
                  <a:sym typeface="Arial Narrow" panose="020B0606020202030204" pitchFamily="34" charset="0"/>
                </a:rPr>
                <a:t>跟踪定位</a:t>
              </a:r>
              <a:endParaRPr lang="en-US" altLang="zh-CN" sz="1200" dirty="0">
                <a:latin typeface="+mn-lt"/>
                <a:ea typeface="+mn-ea"/>
                <a:sym typeface="Arial Narrow" panose="020B0606020202030204" pitchFamily="34" charset="0"/>
              </a:endParaRPr>
            </a:p>
            <a:p>
              <a:pPr marL="161990" indent="-117522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latin typeface="+mn-lt"/>
                  <a:ea typeface="+mn-ea"/>
                  <a:sym typeface="Arial Narrow" panose="020B0606020202030204" pitchFamily="34" charset="0"/>
                </a:rPr>
                <a:t>监控和控制</a:t>
              </a:r>
              <a:endParaRPr lang="en-US" altLang="zh-CN" sz="1200" dirty="0">
                <a:latin typeface="+mn-lt"/>
                <a:ea typeface="+mn-ea"/>
                <a:sym typeface="Arial Narrow" panose="020B0606020202030204" pitchFamily="34" charset="0"/>
              </a:endParaRPr>
            </a:p>
          </p:txBody>
        </p:sp>
        <p:pic>
          <p:nvPicPr>
            <p:cNvPr id="103" name="图片 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0145" y="3761735"/>
              <a:ext cx="1493533" cy="674575"/>
            </a:xfrm>
            <a:prstGeom prst="rect">
              <a:avLst/>
            </a:prstGeom>
          </p:spPr>
        </p:pic>
        <p:grpSp>
          <p:nvGrpSpPr>
            <p:cNvPr id="104" name="组合 98"/>
            <p:cNvGrpSpPr/>
            <p:nvPr/>
          </p:nvGrpSpPr>
          <p:grpSpPr>
            <a:xfrm>
              <a:off x="6246414" y="3924527"/>
              <a:ext cx="1497264" cy="2175082"/>
              <a:chOff x="6252129" y="3841305"/>
              <a:chExt cx="1503935" cy="2055984"/>
            </a:xfrm>
          </p:grpSpPr>
          <p:pic>
            <p:nvPicPr>
              <p:cNvPr id="105" name="图片 99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52129" y="4163644"/>
                <a:ext cx="1503935" cy="689628"/>
              </a:xfrm>
              <a:prstGeom prst="rect">
                <a:avLst/>
              </a:prstGeom>
            </p:spPr>
          </p:pic>
          <p:pic>
            <p:nvPicPr>
              <p:cNvPr id="106" name="图片 100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52129" y="4692152"/>
                <a:ext cx="1503935" cy="689628"/>
              </a:xfrm>
              <a:prstGeom prst="rect">
                <a:avLst/>
              </a:prstGeom>
            </p:spPr>
          </p:pic>
          <p:pic>
            <p:nvPicPr>
              <p:cNvPr id="107" name="图片 108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52129" y="5220659"/>
                <a:ext cx="1497588" cy="676630"/>
              </a:xfrm>
              <a:prstGeom prst="rect">
                <a:avLst/>
              </a:prstGeom>
            </p:spPr>
          </p:pic>
          <p:sp>
            <p:nvSpPr>
              <p:cNvPr id="108" name="Chevron 81"/>
              <p:cNvSpPr/>
              <p:nvPr/>
            </p:nvSpPr>
            <p:spPr>
              <a:xfrm rot="5400000">
                <a:off x="6824549" y="4675565"/>
                <a:ext cx="359093" cy="883924"/>
              </a:xfrm>
              <a:prstGeom prst="chevron">
                <a:avLst>
                  <a:gd name="adj" fmla="val 0"/>
                </a:avLst>
              </a:prstGeom>
              <a:noFill/>
              <a:ln w="25400" cap="flat" cmpd="sng" algn="ctr">
                <a:noFill/>
                <a:prstDash val="solid"/>
                <a:headEnd/>
                <a:tailEnd/>
              </a:ln>
              <a:effectLst/>
            </p:spPr>
            <p:txBody>
              <a:bodyPr vert="vert270" lIns="23994" tIns="23994" rIns="23994" bIns="23994" anchor="ctr"/>
              <a:lstStyle/>
              <a:p>
                <a:pPr algn="ctr" defTabSz="1069006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969696"/>
                  </a:buClr>
                </a:pPr>
                <a:r>
                  <a:rPr lang="zh-CN" altLang="en-US" sz="1200" b="1" kern="0" dirty="0">
                    <a:cs typeface="Arial" pitchFamily="34" charset="0"/>
                    <a:sym typeface="Arial Narrow" panose="020B0606020202030204" pitchFamily="34" charset="0"/>
                  </a:rPr>
                  <a:t>连接</a:t>
                </a:r>
                <a:endParaRPr lang="en-US" altLang="zh-CN" sz="1200" b="1" kern="0" dirty="0">
                  <a:cs typeface="Arial" pitchFamily="34" charset="0"/>
                  <a:sym typeface="Arial Narrow" panose="020B0606020202030204" pitchFamily="34" charset="0"/>
                </a:endParaRPr>
              </a:p>
            </p:txBody>
          </p:sp>
          <p:sp>
            <p:nvSpPr>
              <p:cNvPr id="109" name="Pentagon 78"/>
              <p:cNvSpPr/>
              <p:nvPr/>
            </p:nvSpPr>
            <p:spPr>
              <a:xfrm rot="5400000">
                <a:off x="6880318" y="3591854"/>
                <a:ext cx="232622" cy="731524"/>
              </a:xfrm>
              <a:prstGeom prst="homePlate">
                <a:avLst>
                  <a:gd name="adj" fmla="val 0"/>
                </a:avLst>
              </a:prstGeom>
              <a:noFill/>
              <a:ln w="25400" cap="flat" cmpd="sng" algn="ctr">
                <a:noFill/>
                <a:prstDash val="solid"/>
                <a:headEnd/>
                <a:tailEnd/>
              </a:ln>
              <a:effectLst/>
            </p:spPr>
            <p:txBody>
              <a:bodyPr vert="vert270" lIns="23994" tIns="23994" rIns="23994" bIns="23994" anchor="ctr"/>
              <a:lstStyle/>
              <a:p>
                <a:pPr algn="ctr" defTabSz="1069006" eaLnBrk="0" hangingPunct="0">
                  <a:buClr>
                    <a:srgbClr val="969696"/>
                  </a:buClr>
                </a:pPr>
                <a:r>
                  <a:rPr lang="zh-CN" altLang="en-US" sz="1200" b="1" kern="0" noProof="1">
                    <a:cs typeface="Arial" pitchFamily="34" charset="0"/>
                    <a:sym typeface="Arial Narrow" panose="020B0606020202030204" pitchFamily="34" charset="0"/>
                  </a:rPr>
                  <a:t>服务</a:t>
                </a:r>
                <a:endParaRPr lang="en-US" altLang="zh-CN" sz="1200" b="1" kern="0" noProof="1">
                  <a:cs typeface="Arial" pitchFamily="34" charset="0"/>
                  <a:sym typeface="Arial Narrow" panose="020B0606020202030204" pitchFamily="34" charset="0"/>
                </a:endParaRPr>
              </a:p>
            </p:txBody>
          </p:sp>
          <p:sp>
            <p:nvSpPr>
              <p:cNvPr id="110" name="TextBox 53"/>
              <p:cNvSpPr txBox="1"/>
              <p:nvPr/>
            </p:nvSpPr>
            <p:spPr>
              <a:xfrm>
                <a:off x="6578518" y="4462984"/>
                <a:ext cx="855001" cy="23264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headEnd/>
                <a:tailEnd/>
              </a:ln>
              <a:effectLst/>
            </p:spPr>
            <p:txBody>
              <a:bodyPr vert="horz" lIns="23994" tIns="23994" rIns="23994" bIns="23994" anchor="ctr"/>
              <a:lstStyle>
                <a:defPPr>
                  <a:defRPr lang="zh-CN"/>
                </a:defPPr>
                <a:lvl1pPr algn="ctr" defTabSz="1068605" eaLnBrk="0" hangingPunct="0">
                  <a:lnSpc>
                    <a:spcPct val="95000"/>
                  </a:lnSpc>
                  <a:spcBef>
                    <a:spcPct val="50000"/>
                  </a:spcBef>
                  <a:spcAft>
                    <a:spcPts val="1067"/>
                  </a:spcAft>
                  <a:buClr>
                    <a:srgbClr val="969696"/>
                  </a:buClr>
                  <a:defRPr sz="1000" b="1" ker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defRPr>
                </a:lvl1pPr>
              </a:lstStyle>
              <a:p>
                <a:pPr defTabSz="1069006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schemeClr val="tx1"/>
                    </a:solidFill>
                    <a:latin typeface="+mn-lt"/>
                    <a:ea typeface="+mn-ea"/>
                    <a:cs typeface="Arial" pitchFamily="34" charset="0"/>
                    <a:sym typeface="Arial Narrow" panose="020B0606020202030204" pitchFamily="34" charset="0"/>
                  </a:rPr>
                  <a:t>IoT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n-lt"/>
                    <a:ea typeface="+mn-ea"/>
                    <a:cs typeface="Arial" pitchFamily="34" charset="0"/>
                    <a:sym typeface="Arial Narrow" panose="020B0606020202030204" pitchFamily="34" charset="0"/>
                  </a:rPr>
                  <a:t> 云平台</a:t>
                </a:r>
                <a:endParaRPr lang="en-US" altLang="zh-CN" sz="1200" dirty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  <a:sym typeface="Arial Narrow" panose="020B0606020202030204" pitchFamily="34" charset="0"/>
                </a:endParaRPr>
              </a:p>
            </p:txBody>
          </p:sp>
          <p:sp>
            <p:nvSpPr>
              <p:cNvPr id="111" name="Chevron 81"/>
              <p:cNvSpPr/>
              <p:nvPr/>
            </p:nvSpPr>
            <p:spPr>
              <a:xfrm rot="5400000">
                <a:off x="6810199" y="5186734"/>
                <a:ext cx="359093" cy="883924"/>
              </a:xfrm>
              <a:prstGeom prst="chevron">
                <a:avLst>
                  <a:gd name="adj" fmla="val 0"/>
                </a:avLst>
              </a:prstGeom>
              <a:noFill/>
              <a:ln w="25400" cap="flat" cmpd="sng" algn="ctr">
                <a:noFill/>
                <a:prstDash val="solid"/>
                <a:headEnd/>
                <a:tailEnd/>
              </a:ln>
              <a:effectLst/>
            </p:spPr>
            <p:txBody>
              <a:bodyPr vert="vert270" lIns="23994" tIns="23994" rIns="23994" bIns="23994" anchor="ctr"/>
              <a:lstStyle/>
              <a:p>
                <a:pPr algn="ctr" defTabSz="1069006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969696"/>
                  </a:buClr>
                </a:pPr>
                <a:r>
                  <a:rPr lang="zh-CN" altLang="en-US" sz="1200" b="1" kern="0" dirty="0">
                    <a:cs typeface="Arial" pitchFamily="34" charset="0"/>
                    <a:sym typeface="Arial Narrow" panose="020B0606020202030204" pitchFamily="34" charset="0"/>
                  </a:rPr>
                  <a:t>家电</a:t>
                </a:r>
                <a:endParaRPr lang="en-US" altLang="zh-CN" sz="1200" b="1" kern="0" dirty="0">
                  <a:cs typeface="Arial" pitchFamily="34" charset="0"/>
                  <a:sym typeface="Arial Narrow" panose="020B0606020202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28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</a:rPr>
              <a:t>智能</a:t>
            </a:r>
            <a:r>
              <a:rPr lang="zh-CN" altLang="en-US">
                <a:latin typeface="+mn-lt"/>
                <a:ea typeface="+mn-ea"/>
              </a:rPr>
              <a:t>烟</a:t>
            </a:r>
            <a:r>
              <a:rPr lang="zh-CN" altLang="en-US" smtClean="0">
                <a:latin typeface="+mn-lt"/>
                <a:ea typeface="+mn-ea"/>
              </a:rPr>
              <a:t>感 </a:t>
            </a:r>
            <a:r>
              <a:rPr lang="en-US" altLang="zh-CN" smtClean="0">
                <a:latin typeface="+mn-lt"/>
                <a:ea typeface="+mn-ea"/>
              </a:rPr>
              <a:t>- </a:t>
            </a:r>
            <a:r>
              <a:rPr lang="zh-CN" altLang="en-US" smtClean="0">
                <a:latin typeface="+mn-lt"/>
                <a:ea typeface="+mn-ea"/>
              </a:rPr>
              <a:t>提高</a:t>
            </a:r>
            <a:r>
              <a:rPr lang="zh-CN" altLang="en-US" dirty="0">
                <a:latin typeface="+mn-lt"/>
                <a:ea typeface="+mn-ea"/>
              </a:rPr>
              <a:t>消防监控</a:t>
            </a:r>
            <a:r>
              <a:rPr lang="zh-CN" altLang="en-US" dirty="0" smtClean="0">
                <a:latin typeface="+mn-lt"/>
                <a:ea typeface="+mn-ea"/>
              </a:rPr>
              <a:t>覆盖</a:t>
            </a:r>
            <a:endParaRPr lang="zh-CN" altLang="en-US" dirty="0">
              <a:latin typeface="+mn-lt"/>
              <a:ea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07580" y="1067713"/>
            <a:ext cx="10523780" cy="5122643"/>
            <a:chOff x="1035176" y="1259107"/>
            <a:chExt cx="10523780" cy="5122643"/>
          </a:xfrm>
        </p:grpSpPr>
        <p:sp>
          <p:nvSpPr>
            <p:cNvPr id="3" name="矩形 3"/>
            <p:cNvSpPr/>
            <p:nvPr/>
          </p:nvSpPr>
          <p:spPr>
            <a:xfrm>
              <a:off x="1044005" y="2578373"/>
              <a:ext cx="5544135" cy="3766951"/>
            </a:xfrm>
            <a:prstGeom prst="roundRect">
              <a:avLst>
                <a:gd name="adj" fmla="val 1128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algn="ctr" defTabSz="1219565"/>
              <a:endParaRPr lang="zh-CN" altLang="en-US" sz="1900" kern="0" dirty="0"/>
            </a:p>
          </p:txBody>
        </p:sp>
        <p:sp>
          <p:nvSpPr>
            <p:cNvPr id="4" name="Rectangle 142"/>
            <p:cNvSpPr/>
            <p:nvPr/>
          </p:nvSpPr>
          <p:spPr>
            <a:xfrm>
              <a:off x="6696334" y="2614800"/>
              <a:ext cx="4672808" cy="3766950"/>
            </a:xfrm>
            <a:prstGeom prst="roundRect">
              <a:avLst>
                <a:gd name="adj" fmla="val 1604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algn="ctr" defTabSz="1219565"/>
              <a:endParaRPr lang="en-US" sz="1900" kern="0" dirty="0"/>
            </a:p>
          </p:txBody>
        </p:sp>
        <p:sp>
          <p:nvSpPr>
            <p:cNvPr id="50" name="矩形 96"/>
            <p:cNvSpPr/>
            <p:nvPr/>
          </p:nvSpPr>
          <p:spPr bwMode="auto">
            <a:xfrm>
              <a:off x="1035176" y="1259107"/>
              <a:ext cx="10400890" cy="1199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algn="ctr" defTabSz="1219565"/>
              <a:endParaRPr lang="zh-CN" altLang="en-US" sz="1900" kern="0" dirty="0" err="1"/>
            </a:p>
          </p:txBody>
        </p:sp>
        <p:sp>
          <p:nvSpPr>
            <p:cNvPr id="51" name="矩形 566"/>
            <p:cNvSpPr/>
            <p:nvPr/>
          </p:nvSpPr>
          <p:spPr>
            <a:xfrm>
              <a:off x="4767979" y="1467590"/>
              <a:ext cx="947475" cy="2771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743">
                <a:lnSpc>
                  <a:spcPct val="80000"/>
                </a:lnSpc>
              </a:pPr>
              <a:r>
                <a:rPr lang="zh-CN" altLang="en-US" sz="1501" dirty="0"/>
                <a:t>九小场所</a:t>
              </a:r>
            </a:p>
          </p:txBody>
        </p:sp>
        <p:sp>
          <p:nvSpPr>
            <p:cNvPr id="52" name="矩形 567"/>
            <p:cNvSpPr/>
            <p:nvPr/>
          </p:nvSpPr>
          <p:spPr>
            <a:xfrm>
              <a:off x="2277889" y="1375236"/>
              <a:ext cx="1524776" cy="4617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743"/>
              <a:r>
                <a:rPr kumimoji="1" lang="en-US" altLang="zh-CN" sz="2401" b="1" dirty="0"/>
                <a:t>83.7%</a:t>
              </a:r>
              <a:r>
                <a:rPr kumimoji="1" lang="zh-CN" altLang="en-US" sz="1501" b="1" dirty="0"/>
                <a:t> </a:t>
              </a:r>
              <a:r>
                <a:rPr kumimoji="1" lang="zh-CN" altLang="en-US" sz="1600" b="1" dirty="0"/>
                <a:t>火灾</a:t>
              </a:r>
              <a:endParaRPr lang="zh-CN" altLang="en-US" sz="2800" b="1" dirty="0"/>
            </a:p>
          </p:txBody>
        </p:sp>
        <p:sp>
          <p:nvSpPr>
            <p:cNvPr id="53" name="矩形 568"/>
            <p:cNvSpPr/>
            <p:nvPr/>
          </p:nvSpPr>
          <p:spPr>
            <a:xfrm>
              <a:off x="2205585" y="1926587"/>
              <a:ext cx="4382556" cy="566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743">
                <a:lnSpc>
                  <a:spcPct val="110000"/>
                </a:lnSpc>
              </a:pPr>
              <a:r>
                <a:rPr kumimoji="1" lang="zh-CN" altLang="en-US" sz="1400" dirty="0"/>
                <a:t>小医院</a:t>
              </a:r>
              <a:r>
                <a:rPr kumimoji="1" lang="en-US" altLang="zh-CN" sz="1400" dirty="0"/>
                <a:t>/</a:t>
              </a:r>
              <a:r>
                <a:rPr kumimoji="1" lang="zh-CN" altLang="en-US" sz="1400" dirty="0"/>
                <a:t>幼儿园</a:t>
              </a:r>
              <a:r>
                <a:rPr kumimoji="1" lang="en-US" altLang="zh-CN" sz="1400" dirty="0"/>
                <a:t>/</a:t>
              </a:r>
              <a:r>
                <a:rPr kumimoji="1" lang="zh-CN" altLang="en-US" sz="1400" dirty="0"/>
                <a:t>小商店</a:t>
              </a:r>
              <a:r>
                <a:rPr kumimoji="1" lang="en-US" altLang="zh-CN" sz="1400" dirty="0"/>
                <a:t>/</a:t>
              </a:r>
              <a:r>
                <a:rPr kumimoji="1" lang="zh-CN" altLang="en-US" sz="1400" dirty="0"/>
                <a:t>小餐饮场所</a:t>
              </a:r>
              <a:r>
                <a:rPr kumimoji="1" lang="en-US" altLang="zh-CN" sz="1400" dirty="0"/>
                <a:t>/</a:t>
              </a:r>
              <a:r>
                <a:rPr kumimoji="1" lang="zh-CN" altLang="en-US" sz="1400" dirty="0"/>
                <a:t>小旅馆</a:t>
              </a:r>
              <a:r>
                <a:rPr kumimoji="1" lang="en-US" altLang="zh-CN" sz="1400" dirty="0"/>
                <a:t>/</a:t>
              </a:r>
              <a:r>
                <a:rPr kumimoji="1" lang="zh-CN" altLang="en-US" sz="1400" dirty="0"/>
                <a:t>小歌舞娱乐场所</a:t>
              </a:r>
              <a:r>
                <a:rPr kumimoji="1" lang="en-US" altLang="zh-CN" sz="1400" dirty="0"/>
                <a:t>/</a:t>
              </a:r>
              <a:r>
                <a:rPr kumimoji="1" lang="zh-CN" altLang="en-US" sz="1400" dirty="0"/>
                <a:t>小网吧</a:t>
              </a:r>
              <a:r>
                <a:rPr kumimoji="1" lang="en-US" altLang="zh-CN" sz="1400" dirty="0"/>
                <a:t>/</a:t>
              </a:r>
              <a:r>
                <a:rPr kumimoji="1" lang="zh-CN" altLang="en-US" sz="1400" dirty="0"/>
                <a:t>小美容洗浴场所</a:t>
              </a:r>
              <a:r>
                <a:rPr kumimoji="1" lang="en-US" altLang="zh-CN" sz="1400" dirty="0"/>
                <a:t>/</a:t>
              </a:r>
              <a:r>
                <a:rPr kumimoji="1" lang="zh-CN" altLang="en-US" sz="1400" dirty="0"/>
                <a:t>小生产加工企业</a:t>
              </a:r>
              <a:endParaRPr lang="zh-CN" altLang="en-US" sz="1400" dirty="0"/>
            </a:p>
          </p:txBody>
        </p:sp>
        <p:cxnSp>
          <p:nvCxnSpPr>
            <p:cNvPr id="54" name="直接连接符 569"/>
            <p:cNvCxnSpPr/>
            <p:nvPr/>
          </p:nvCxnSpPr>
          <p:spPr>
            <a:xfrm>
              <a:off x="2237506" y="1908966"/>
              <a:ext cx="429104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76"/>
            <p:cNvSpPr/>
            <p:nvPr/>
          </p:nvSpPr>
          <p:spPr>
            <a:xfrm>
              <a:off x="9359198" y="1546410"/>
              <a:ext cx="960519" cy="323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743"/>
              <a:r>
                <a:rPr kumimoji="1" lang="zh-CN" altLang="en-US" sz="1501" b="1" dirty="0"/>
                <a:t>独立烟感</a:t>
              </a:r>
              <a:endParaRPr lang="zh-CN" altLang="en-US" sz="1501" dirty="0"/>
            </a:p>
          </p:txBody>
        </p:sp>
        <p:sp>
          <p:nvSpPr>
            <p:cNvPr id="56" name="矩形 577"/>
            <p:cNvSpPr/>
            <p:nvPr/>
          </p:nvSpPr>
          <p:spPr>
            <a:xfrm>
              <a:off x="8396303" y="1469448"/>
              <a:ext cx="1007007" cy="4617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743"/>
              <a:r>
                <a:rPr kumimoji="1" lang="en-US" altLang="zh-CN" sz="2401" dirty="0"/>
                <a:t>200</a:t>
              </a:r>
              <a:r>
                <a:rPr kumimoji="1" lang="zh-CN" altLang="en-US" sz="2401" dirty="0"/>
                <a:t>万</a:t>
              </a:r>
              <a:endParaRPr lang="zh-CN" altLang="en-US" sz="2401" dirty="0"/>
            </a:p>
          </p:txBody>
        </p:sp>
        <p:sp>
          <p:nvSpPr>
            <p:cNvPr id="57" name="矩形 578"/>
            <p:cNvSpPr/>
            <p:nvPr/>
          </p:nvSpPr>
          <p:spPr>
            <a:xfrm>
              <a:off x="8333319" y="2023078"/>
              <a:ext cx="32256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743"/>
              <a:r>
                <a:rPr kumimoji="1" lang="zh-CN" altLang="en-US" sz="1600" dirty="0"/>
                <a:t>上海市未来</a:t>
              </a:r>
              <a:r>
                <a:rPr kumimoji="1" lang="en-US" altLang="zh-CN" sz="1600" dirty="0"/>
                <a:t>5</a:t>
              </a:r>
              <a:r>
                <a:rPr kumimoji="1" lang="zh-CN" altLang="en-US" sz="1600" dirty="0"/>
                <a:t>年独立烟感空间</a:t>
              </a:r>
              <a:endParaRPr lang="zh-CN" altLang="en-US" sz="1600" dirty="0"/>
            </a:p>
          </p:txBody>
        </p:sp>
        <p:cxnSp>
          <p:nvCxnSpPr>
            <p:cNvPr id="58" name="直接连接符 579"/>
            <p:cNvCxnSpPr/>
            <p:nvPr/>
          </p:nvCxnSpPr>
          <p:spPr>
            <a:xfrm>
              <a:off x="8409848" y="1978508"/>
              <a:ext cx="282449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图片 9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32" r="22556"/>
            <a:stretch/>
          </p:blipFill>
          <p:spPr>
            <a:xfrm>
              <a:off x="1168328" y="1375650"/>
              <a:ext cx="1019462" cy="901302"/>
            </a:xfrm>
            <a:prstGeom prst="rect">
              <a:avLst/>
            </a:prstGeom>
          </p:spPr>
        </p:pic>
        <p:pic>
          <p:nvPicPr>
            <p:cNvPr id="60" name="图片 95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7709" y="1518555"/>
              <a:ext cx="839941" cy="694113"/>
            </a:xfrm>
            <a:prstGeom prst="rect">
              <a:avLst/>
            </a:prstGeom>
          </p:spPr>
        </p:pic>
        <p:grpSp>
          <p:nvGrpSpPr>
            <p:cNvPr id="83" name="组合 82"/>
            <p:cNvGrpSpPr/>
            <p:nvPr/>
          </p:nvGrpSpPr>
          <p:grpSpPr>
            <a:xfrm>
              <a:off x="1107464" y="2787085"/>
              <a:ext cx="1170425" cy="855018"/>
              <a:chOff x="5162573" y="1487855"/>
              <a:chExt cx="1170425" cy="855018"/>
            </a:xfrm>
          </p:grpSpPr>
          <p:sp>
            <p:nvSpPr>
              <p:cNvPr id="84" name="Rounded Rectangle 47"/>
              <p:cNvSpPr/>
              <p:nvPr/>
            </p:nvSpPr>
            <p:spPr>
              <a:xfrm>
                <a:off x="5162573" y="1487855"/>
                <a:ext cx="1170425" cy="855018"/>
              </a:xfrm>
              <a:prstGeom prst="roundRect">
                <a:avLst>
                  <a:gd name="adj" fmla="val 13696"/>
                </a:avLst>
              </a:prstGeom>
              <a:solidFill>
                <a:sysClr val="window" lastClr="FFFFFF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cs typeface="+mn-cs"/>
                </a:endParaRPr>
              </a:p>
            </p:txBody>
          </p:sp>
          <p:grpSp>
            <p:nvGrpSpPr>
              <p:cNvPr id="85" name="组合 84"/>
              <p:cNvGrpSpPr/>
              <p:nvPr/>
            </p:nvGrpSpPr>
            <p:grpSpPr>
              <a:xfrm>
                <a:off x="5281832" y="1537045"/>
                <a:ext cx="924167" cy="758028"/>
                <a:chOff x="5013744" y="1152241"/>
                <a:chExt cx="1439638" cy="1265302"/>
              </a:xfrm>
            </p:grpSpPr>
            <p:pic>
              <p:nvPicPr>
                <p:cNvPr id="86" name="图片 85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5013744" y="1152241"/>
                  <a:ext cx="1439638" cy="1265302"/>
                </a:xfrm>
                <a:prstGeom prst="rect">
                  <a:avLst/>
                </a:prstGeom>
              </p:spPr>
            </p:pic>
            <p:pic>
              <p:nvPicPr>
                <p:cNvPr id="87" name="图片 86" descr="LOGO-OK-01"/>
                <p:cNvPicPr>
                  <a:picLocks noChangeAspect="1"/>
                </p:cNvPicPr>
                <p:nvPr/>
              </p:nvPicPr>
              <p:blipFill>
                <a:blip r:embed="rId8" cstate="print"/>
                <a:srcRect l="15234" t="35667" r="13378" b="37989"/>
                <a:stretch>
                  <a:fillRect/>
                </a:stretch>
              </p:blipFill>
              <p:spPr>
                <a:xfrm>
                  <a:off x="5046721" y="1152241"/>
                  <a:ext cx="1103760" cy="28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92" name="文本框 91"/>
            <p:cNvSpPr txBox="1"/>
            <p:nvPr/>
          </p:nvSpPr>
          <p:spPr>
            <a:xfrm>
              <a:off x="2620414" y="2645922"/>
              <a:ext cx="3268968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2800" indent="-172800" fontAlgn="ctr">
                <a:lnSpc>
                  <a:spcPct val="150000"/>
                </a:lnSpc>
                <a:buSzPct val="60000"/>
              </a:pPr>
              <a:r>
                <a:rPr lang="zh-CN" altLang="en-US" sz="1800" dirty="0" smtClean="0"/>
                <a:t>合作伙伴</a:t>
              </a:r>
              <a:r>
                <a:rPr lang="en-US" altLang="zh-CN" sz="1800" dirty="0" smtClean="0"/>
                <a:t>: </a:t>
              </a:r>
              <a:r>
                <a:rPr lang="zh-CN" altLang="en-US" sz="1800" dirty="0" smtClean="0"/>
                <a:t>上海昊想</a:t>
              </a:r>
              <a:r>
                <a:rPr lang="en-US" altLang="zh-CN" sz="1800" dirty="0" smtClean="0"/>
                <a:t> </a:t>
              </a:r>
            </a:p>
            <a:p>
              <a:pPr marL="172800" indent="-172800" fontAlgn="ctr">
                <a:lnSpc>
                  <a:spcPct val="150000"/>
                </a:lnSpc>
                <a:buSzPct val="60000"/>
              </a:pPr>
              <a:r>
                <a:rPr lang="zh-CN" altLang="en-US" sz="1800" dirty="0" smtClean="0"/>
                <a:t>核心应用匹配</a:t>
              </a:r>
              <a:r>
                <a:rPr lang="en-US" altLang="zh-CN" sz="1800" dirty="0" smtClean="0"/>
                <a:t>: </a:t>
              </a:r>
            </a:p>
            <a:p>
              <a:pPr marL="172800" indent="-172800" fontAlgn="ctr">
                <a:lnSpc>
                  <a:spcPct val="150000"/>
                </a:lnSpc>
                <a:buSzPct val="60000"/>
                <a:buFont typeface="Arial" panose="020B0604020202020204" pitchFamily="34" charset="0"/>
                <a:buChar char="•"/>
              </a:pPr>
              <a:r>
                <a:rPr lang="zh-CN" altLang="en-US" sz="1800" dirty="0" smtClean="0"/>
                <a:t>即插即用，低维护成本</a:t>
              </a:r>
              <a:endParaRPr lang="en-US" altLang="zh-CN" sz="1800" dirty="0" smtClean="0"/>
            </a:p>
            <a:p>
              <a:pPr marL="172800" indent="-172800" fontAlgn="ctr">
                <a:lnSpc>
                  <a:spcPct val="150000"/>
                </a:lnSpc>
                <a:buSzPct val="60000"/>
                <a:buFont typeface="Arial" panose="020B0604020202020204" pitchFamily="34" charset="0"/>
                <a:buChar char="•"/>
              </a:pPr>
              <a:r>
                <a:rPr lang="zh-CN" altLang="en-US" sz="1800" dirty="0" smtClean="0"/>
                <a:t>电池功耗：</a:t>
              </a:r>
              <a:r>
                <a:rPr lang="en-US" altLang="zh-CN" sz="1800" dirty="0" smtClean="0"/>
                <a:t>2Ah</a:t>
              </a:r>
              <a:r>
                <a:rPr lang="zh-CN" altLang="en-US" sz="1800" dirty="0" smtClean="0"/>
                <a:t>电池支持</a:t>
              </a:r>
              <a:r>
                <a:rPr lang="en-US" altLang="zh-CN" sz="1800" dirty="0" smtClean="0"/>
                <a:t>2</a:t>
              </a:r>
              <a:r>
                <a:rPr lang="zh-CN" altLang="en-US" sz="1800" dirty="0" smtClean="0"/>
                <a:t>年应用</a:t>
              </a:r>
              <a:endParaRPr lang="en-US" altLang="zh-CN" sz="1800" dirty="0" smtClean="0"/>
            </a:p>
            <a:p>
              <a:pPr marL="172800" indent="-172800" fontAlgn="ctr">
                <a:lnSpc>
                  <a:spcPct val="150000"/>
                </a:lnSpc>
                <a:buSzPct val="60000"/>
                <a:buFont typeface="Arial" panose="020B0604020202020204" pitchFamily="34" charset="0"/>
                <a:buChar char="•"/>
              </a:pPr>
              <a:r>
                <a:rPr lang="zh-CN" altLang="en-US" sz="1800" dirty="0" smtClean="0"/>
                <a:t>上报数据</a:t>
              </a:r>
              <a:r>
                <a:rPr lang="en-US" altLang="zh-CN" sz="1800" dirty="0" smtClean="0"/>
                <a:t>: </a:t>
              </a:r>
              <a:r>
                <a:rPr lang="zh-CN" altLang="en-US" sz="1800" dirty="0" smtClean="0"/>
                <a:t>告警信号</a:t>
              </a:r>
              <a:r>
                <a:rPr lang="en-US" altLang="zh-CN" sz="1800" dirty="0" smtClean="0"/>
                <a:t> </a:t>
              </a:r>
              <a:endParaRPr lang="en-US" altLang="zh-CN" sz="1800" dirty="0"/>
            </a:p>
            <a:p>
              <a:pPr marL="172800" indent="-172800" fontAlgn="ctr">
                <a:lnSpc>
                  <a:spcPct val="150000"/>
                </a:lnSpc>
                <a:buSzPct val="60000"/>
                <a:buFont typeface="Arial" panose="020B0604020202020204" pitchFamily="34" charset="0"/>
                <a:buChar char="•"/>
              </a:pPr>
              <a:r>
                <a:rPr lang="zh-CN" altLang="en-US" sz="1800" dirty="0"/>
                <a:t>话</a:t>
              </a:r>
              <a:r>
                <a:rPr lang="zh-CN" altLang="en-US" sz="1800" dirty="0" smtClean="0"/>
                <a:t>务模型</a:t>
              </a:r>
              <a:r>
                <a:rPr lang="en-US" altLang="zh-CN" sz="1800" dirty="0" smtClean="0"/>
                <a:t>: 4</a:t>
              </a:r>
              <a:r>
                <a:rPr lang="zh-CN" altLang="en-US" sz="1800" dirty="0" smtClean="0"/>
                <a:t>小时</a:t>
              </a:r>
              <a:r>
                <a:rPr lang="en-US" altLang="zh-CN" sz="1800" dirty="0" smtClean="0"/>
                <a:t>1</a:t>
              </a:r>
              <a:r>
                <a:rPr lang="zh-CN" altLang="en-US" sz="1800" dirty="0" smtClean="0"/>
                <a:t>条，每条数据量</a:t>
              </a:r>
              <a:r>
                <a:rPr lang="en-US" altLang="zh-CN" sz="1800" dirty="0" smtClean="0"/>
                <a:t>&lt;20</a:t>
              </a:r>
              <a:r>
                <a:rPr lang="zh-CN" altLang="en-US" sz="1800" dirty="0" smtClean="0"/>
                <a:t>字节</a:t>
              </a:r>
              <a:endParaRPr lang="en-US" altLang="zh-CN" sz="1800" dirty="0"/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6816164" y="2710544"/>
              <a:ext cx="4433148" cy="2061757"/>
              <a:chOff x="539513" y="4262601"/>
              <a:chExt cx="4433148" cy="2061757"/>
            </a:xfrm>
          </p:grpSpPr>
          <p:sp>
            <p:nvSpPr>
              <p:cNvPr id="94" name="文本框 93"/>
              <p:cNvSpPr txBox="1"/>
              <p:nvPr/>
            </p:nvSpPr>
            <p:spPr>
              <a:xfrm>
                <a:off x="959416" y="5401028"/>
                <a:ext cx="318235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800" dirty="0" smtClean="0"/>
                  <a:t>复杂场景难以布电力线，需要无线高质量、高可靠性连接</a:t>
                </a:r>
                <a:endParaRPr lang="en-US" altLang="zh-CN" sz="1800" dirty="0" smtClean="0"/>
              </a:p>
            </p:txBody>
          </p:sp>
          <p:sp>
            <p:nvSpPr>
              <p:cNvPr id="95" name="Freeform 23"/>
              <p:cNvSpPr>
                <a:spLocks noEditPoints="1"/>
              </p:cNvSpPr>
              <p:nvPr/>
            </p:nvSpPr>
            <p:spPr bwMode="auto">
              <a:xfrm>
                <a:off x="563447" y="4953713"/>
                <a:ext cx="288000" cy="288000"/>
              </a:xfrm>
              <a:custGeom>
                <a:avLst/>
                <a:gdLst>
                  <a:gd name="T0" fmla="*/ 800850339 w 68"/>
                  <a:gd name="T1" fmla="*/ 166428172 h 64"/>
                  <a:gd name="T2" fmla="*/ 800850339 w 68"/>
                  <a:gd name="T3" fmla="*/ 213977601 h 64"/>
                  <a:gd name="T4" fmla="*/ 753742101 w 68"/>
                  <a:gd name="T5" fmla="*/ 213977601 h 64"/>
                  <a:gd name="T6" fmla="*/ 718408349 w 68"/>
                  <a:gd name="T7" fmla="*/ 249642258 h 64"/>
                  <a:gd name="T8" fmla="*/ 82441990 w 68"/>
                  <a:gd name="T9" fmla="*/ 249642258 h 64"/>
                  <a:gd name="T10" fmla="*/ 47108238 w 68"/>
                  <a:gd name="T11" fmla="*/ 213977601 h 64"/>
                  <a:gd name="T12" fmla="*/ 0 w 68"/>
                  <a:gd name="T13" fmla="*/ 213977601 h 64"/>
                  <a:gd name="T14" fmla="*/ 0 w 68"/>
                  <a:gd name="T15" fmla="*/ 166428172 h 64"/>
                  <a:gd name="T16" fmla="*/ 400425169 w 68"/>
                  <a:gd name="T17" fmla="*/ 0 h 64"/>
                  <a:gd name="T18" fmla="*/ 800850339 w 68"/>
                  <a:gd name="T19" fmla="*/ 166428172 h 64"/>
                  <a:gd name="T20" fmla="*/ 800850339 w 68"/>
                  <a:gd name="T21" fmla="*/ 713265565 h 64"/>
                  <a:gd name="T22" fmla="*/ 800850339 w 68"/>
                  <a:gd name="T23" fmla="*/ 760814993 h 64"/>
                  <a:gd name="T24" fmla="*/ 0 w 68"/>
                  <a:gd name="T25" fmla="*/ 760814993 h 64"/>
                  <a:gd name="T26" fmla="*/ 0 w 68"/>
                  <a:gd name="T27" fmla="*/ 713265565 h 64"/>
                  <a:gd name="T28" fmla="*/ 23555835 w 68"/>
                  <a:gd name="T29" fmla="*/ 677600907 h 64"/>
                  <a:gd name="T30" fmla="*/ 777294504 w 68"/>
                  <a:gd name="T31" fmla="*/ 677600907 h 64"/>
                  <a:gd name="T32" fmla="*/ 800850339 w 68"/>
                  <a:gd name="T33" fmla="*/ 713265565 h 64"/>
                  <a:gd name="T34" fmla="*/ 211988786 w 68"/>
                  <a:gd name="T35" fmla="*/ 273418696 h 64"/>
                  <a:gd name="T36" fmla="*/ 211988786 w 68"/>
                  <a:gd name="T37" fmla="*/ 594386821 h 64"/>
                  <a:gd name="T38" fmla="*/ 270874942 w 68"/>
                  <a:gd name="T39" fmla="*/ 594386821 h 64"/>
                  <a:gd name="T40" fmla="*/ 270874942 w 68"/>
                  <a:gd name="T41" fmla="*/ 273418696 h 64"/>
                  <a:gd name="T42" fmla="*/ 376869335 w 68"/>
                  <a:gd name="T43" fmla="*/ 273418696 h 64"/>
                  <a:gd name="T44" fmla="*/ 376869335 w 68"/>
                  <a:gd name="T45" fmla="*/ 594386821 h 64"/>
                  <a:gd name="T46" fmla="*/ 423981004 w 68"/>
                  <a:gd name="T47" fmla="*/ 594386821 h 64"/>
                  <a:gd name="T48" fmla="*/ 423981004 w 68"/>
                  <a:gd name="T49" fmla="*/ 273418696 h 64"/>
                  <a:gd name="T50" fmla="*/ 529975397 w 68"/>
                  <a:gd name="T51" fmla="*/ 273418696 h 64"/>
                  <a:gd name="T52" fmla="*/ 529975397 w 68"/>
                  <a:gd name="T53" fmla="*/ 594386821 h 64"/>
                  <a:gd name="T54" fmla="*/ 588861553 w 68"/>
                  <a:gd name="T55" fmla="*/ 594386821 h 64"/>
                  <a:gd name="T56" fmla="*/ 588861553 w 68"/>
                  <a:gd name="T57" fmla="*/ 273418696 h 64"/>
                  <a:gd name="T58" fmla="*/ 694855946 w 68"/>
                  <a:gd name="T59" fmla="*/ 273418696 h 64"/>
                  <a:gd name="T60" fmla="*/ 694855946 w 68"/>
                  <a:gd name="T61" fmla="*/ 594386821 h 64"/>
                  <a:gd name="T62" fmla="*/ 718408349 w 68"/>
                  <a:gd name="T63" fmla="*/ 594386821 h 64"/>
                  <a:gd name="T64" fmla="*/ 753742101 w 68"/>
                  <a:gd name="T65" fmla="*/ 630051479 h 64"/>
                  <a:gd name="T66" fmla="*/ 753742101 w 68"/>
                  <a:gd name="T67" fmla="*/ 653824469 h 64"/>
                  <a:gd name="T68" fmla="*/ 47108238 w 68"/>
                  <a:gd name="T69" fmla="*/ 653824469 h 64"/>
                  <a:gd name="T70" fmla="*/ 47108238 w 68"/>
                  <a:gd name="T71" fmla="*/ 630051479 h 64"/>
                  <a:gd name="T72" fmla="*/ 82441990 w 68"/>
                  <a:gd name="T73" fmla="*/ 594386821 h 64"/>
                  <a:gd name="T74" fmla="*/ 105994393 w 68"/>
                  <a:gd name="T75" fmla="*/ 594386821 h 64"/>
                  <a:gd name="T76" fmla="*/ 105994393 w 68"/>
                  <a:gd name="T77" fmla="*/ 273418696 h 64"/>
                  <a:gd name="T78" fmla="*/ 211988786 w 68"/>
                  <a:gd name="T79" fmla="*/ 273418696 h 6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68" h="64">
                    <a:moveTo>
                      <a:pt x="68" y="14"/>
                    </a:moveTo>
                    <a:cubicBezTo>
                      <a:pt x="68" y="18"/>
                      <a:pt x="68" y="18"/>
                      <a:pt x="68" y="18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64" y="20"/>
                      <a:pt x="63" y="21"/>
                      <a:pt x="61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5" y="21"/>
                      <a:pt x="4" y="20"/>
                      <a:pt x="4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4" y="0"/>
                      <a:pt x="34" y="0"/>
                      <a:pt x="34" y="0"/>
                    </a:cubicBezTo>
                    <a:lnTo>
                      <a:pt x="68" y="14"/>
                    </a:lnTo>
                    <a:close/>
                    <a:moveTo>
                      <a:pt x="68" y="60"/>
                    </a:moveTo>
                    <a:cubicBezTo>
                      <a:pt x="68" y="64"/>
                      <a:pt x="68" y="64"/>
                      <a:pt x="68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58"/>
                      <a:pt x="1" y="57"/>
                      <a:pt x="2" y="57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7" y="57"/>
                      <a:pt x="68" y="58"/>
                      <a:pt x="68" y="60"/>
                    </a:cubicBezTo>
                    <a:close/>
                    <a:moveTo>
                      <a:pt x="18" y="23"/>
                    </a:moveTo>
                    <a:cubicBezTo>
                      <a:pt x="18" y="50"/>
                      <a:pt x="18" y="50"/>
                      <a:pt x="18" y="50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6" y="50"/>
                      <a:pt x="36" y="50"/>
                      <a:pt x="36" y="50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50"/>
                      <a:pt x="59" y="50"/>
                      <a:pt x="59" y="50"/>
                    </a:cubicBezTo>
                    <a:cubicBezTo>
                      <a:pt x="61" y="50"/>
                      <a:pt x="61" y="50"/>
                      <a:pt x="61" y="50"/>
                    </a:cubicBezTo>
                    <a:cubicBezTo>
                      <a:pt x="63" y="50"/>
                      <a:pt x="64" y="51"/>
                      <a:pt x="64" y="53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4" y="51"/>
                      <a:pt x="5" y="50"/>
                      <a:pt x="7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9" y="23"/>
                      <a:pt x="9" y="23"/>
                      <a:pt x="9" y="23"/>
                    </a:cubicBezTo>
                    <a:lnTo>
                      <a:pt x="18" y="23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Freeform 155"/>
              <p:cNvSpPr>
                <a:spLocks noChangeArrowheads="1"/>
              </p:cNvSpPr>
              <p:nvPr/>
            </p:nvSpPr>
            <p:spPr bwMode="auto">
              <a:xfrm>
                <a:off x="563447" y="4282278"/>
                <a:ext cx="287519" cy="356730"/>
              </a:xfrm>
              <a:custGeom>
                <a:avLst/>
                <a:gdLst>
                  <a:gd name="T0" fmla="*/ 159349 w 501"/>
                  <a:gd name="T1" fmla="*/ 47329 h 619"/>
                  <a:gd name="T2" fmla="*/ 159349 w 501"/>
                  <a:gd name="T3" fmla="*/ 47329 h 619"/>
                  <a:gd name="T4" fmla="*/ 127551 w 501"/>
                  <a:gd name="T5" fmla="*/ 94658 h 619"/>
                  <a:gd name="T6" fmla="*/ 106233 w 501"/>
                  <a:gd name="T7" fmla="*/ 0 h 619"/>
                  <a:gd name="T8" fmla="*/ 47696 w 501"/>
                  <a:gd name="T9" fmla="*/ 126570 h 619"/>
                  <a:gd name="T10" fmla="*/ 26377 w 501"/>
                  <a:gd name="T11" fmla="*/ 73504 h 619"/>
                  <a:gd name="T12" fmla="*/ 0 w 501"/>
                  <a:gd name="T13" fmla="*/ 131589 h 619"/>
                  <a:gd name="T14" fmla="*/ 90334 w 501"/>
                  <a:gd name="T15" fmla="*/ 221586 h 619"/>
                  <a:gd name="T16" fmla="*/ 180668 w 501"/>
                  <a:gd name="T17" fmla="*/ 131589 h 619"/>
                  <a:gd name="T18" fmla="*/ 159349 w 501"/>
                  <a:gd name="T19" fmla="*/ 47329 h 619"/>
                  <a:gd name="T20" fmla="*/ 95754 w 501"/>
                  <a:gd name="T21" fmla="*/ 210830 h 619"/>
                  <a:gd name="T22" fmla="*/ 95754 w 501"/>
                  <a:gd name="T23" fmla="*/ 210830 h 619"/>
                  <a:gd name="T24" fmla="*/ 10479 w 501"/>
                  <a:gd name="T25" fmla="*/ 126570 h 619"/>
                  <a:gd name="T26" fmla="*/ 21319 w 501"/>
                  <a:gd name="T27" fmla="*/ 105415 h 619"/>
                  <a:gd name="T28" fmla="*/ 63956 w 501"/>
                  <a:gd name="T29" fmla="*/ 142346 h 619"/>
                  <a:gd name="T30" fmla="*/ 90334 w 501"/>
                  <a:gd name="T31" fmla="*/ 20796 h 619"/>
                  <a:gd name="T32" fmla="*/ 138030 w 501"/>
                  <a:gd name="T33" fmla="*/ 115813 h 619"/>
                  <a:gd name="T34" fmla="*/ 148870 w 501"/>
                  <a:gd name="T35" fmla="*/ 73504 h 619"/>
                  <a:gd name="T36" fmla="*/ 170189 w 501"/>
                  <a:gd name="T37" fmla="*/ 131589 h 619"/>
                  <a:gd name="T38" fmla="*/ 95754 w 501"/>
                  <a:gd name="T39" fmla="*/ 210830 h 61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501" h="619">
                    <a:moveTo>
                      <a:pt x="441" y="132"/>
                    </a:moveTo>
                    <a:lnTo>
                      <a:pt x="441" y="132"/>
                    </a:lnTo>
                    <a:cubicBezTo>
                      <a:pt x="353" y="162"/>
                      <a:pt x="339" y="220"/>
                      <a:pt x="353" y="264"/>
                    </a:cubicBezTo>
                    <a:cubicBezTo>
                      <a:pt x="280" y="191"/>
                      <a:pt x="294" y="117"/>
                      <a:pt x="294" y="0"/>
                    </a:cubicBezTo>
                    <a:cubicBezTo>
                      <a:pt x="88" y="73"/>
                      <a:pt x="132" y="279"/>
                      <a:pt x="132" y="353"/>
                    </a:cubicBezTo>
                    <a:cubicBezTo>
                      <a:pt x="88" y="309"/>
                      <a:pt x="73" y="205"/>
                      <a:pt x="73" y="205"/>
                    </a:cubicBezTo>
                    <a:cubicBezTo>
                      <a:pt x="14" y="235"/>
                      <a:pt x="0" y="309"/>
                      <a:pt x="0" y="367"/>
                    </a:cubicBezTo>
                    <a:cubicBezTo>
                      <a:pt x="0" y="515"/>
                      <a:pt x="103" y="618"/>
                      <a:pt x="250" y="618"/>
                    </a:cubicBezTo>
                    <a:cubicBezTo>
                      <a:pt x="397" y="618"/>
                      <a:pt x="500" y="515"/>
                      <a:pt x="500" y="367"/>
                    </a:cubicBezTo>
                    <a:cubicBezTo>
                      <a:pt x="500" y="279"/>
                      <a:pt x="441" y="250"/>
                      <a:pt x="441" y="132"/>
                    </a:cubicBezTo>
                    <a:close/>
                    <a:moveTo>
                      <a:pt x="265" y="588"/>
                    </a:moveTo>
                    <a:lnTo>
                      <a:pt x="265" y="588"/>
                    </a:lnTo>
                    <a:cubicBezTo>
                      <a:pt x="132" y="588"/>
                      <a:pt x="29" y="485"/>
                      <a:pt x="29" y="353"/>
                    </a:cubicBezTo>
                    <a:cubicBezTo>
                      <a:pt x="29" y="338"/>
                      <a:pt x="29" y="309"/>
                      <a:pt x="59" y="294"/>
                    </a:cubicBezTo>
                    <a:cubicBezTo>
                      <a:pt x="59" y="309"/>
                      <a:pt x="88" y="412"/>
                      <a:pt x="177" y="397"/>
                    </a:cubicBezTo>
                    <a:cubicBezTo>
                      <a:pt x="177" y="323"/>
                      <a:pt x="147" y="117"/>
                      <a:pt x="250" y="58"/>
                    </a:cubicBezTo>
                    <a:cubicBezTo>
                      <a:pt x="250" y="162"/>
                      <a:pt x="265" y="309"/>
                      <a:pt x="382" y="323"/>
                    </a:cubicBezTo>
                    <a:cubicBezTo>
                      <a:pt x="382" y="279"/>
                      <a:pt x="382" y="220"/>
                      <a:pt x="412" y="205"/>
                    </a:cubicBezTo>
                    <a:cubicBezTo>
                      <a:pt x="412" y="264"/>
                      <a:pt x="471" y="309"/>
                      <a:pt x="471" y="367"/>
                    </a:cubicBezTo>
                    <a:cubicBezTo>
                      <a:pt x="471" y="485"/>
                      <a:pt x="353" y="588"/>
                      <a:pt x="265" y="588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97" name="Freeform 18"/>
              <p:cNvSpPr>
                <a:spLocks noEditPoints="1"/>
              </p:cNvSpPr>
              <p:nvPr/>
            </p:nvSpPr>
            <p:spPr bwMode="auto">
              <a:xfrm>
                <a:off x="539513" y="5709176"/>
                <a:ext cx="324000" cy="324000"/>
              </a:xfrm>
              <a:custGeom>
                <a:avLst/>
                <a:gdLst>
                  <a:gd name="T0" fmla="*/ 583482313 w 232"/>
                  <a:gd name="T1" fmla="*/ 222784837 h 232"/>
                  <a:gd name="T2" fmla="*/ 477394916 w 232"/>
                  <a:gd name="T3" fmla="*/ 222784837 h 232"/>
                  <a:gd name="T4" fmla="*/ 437612549 w 232"/>
                  <a:gd name="T5" fmla="*/ 392524347 h 232"/>
                  <a:gd name="T6" fmla="*/ 519830201 w 232"/>
                  <a:gd name="T7" fmla="*/ 392524347 h 232"/>
                  <a:gd name="T8" fmla="*/ 551657071 w 232"/>
                  <a:gd name="T9" fmla="*/ 424351217 h 232"/>
                  <a:gd name="T10" fmla="*/ 519830201 w 232"/>
                  <a:gd name="T11" fmla="*/ 456178088 h 232"/>
                  <a:gd name="T12" fmla="*/ 421698300 w 232"/>
                  <a:gd name="T13" fmla="*/ 456178088 h 232"/>
                  <a:gd name="T14" fmla="*/ 392524347 w 232"/>
                  <a:gd name="T15" fmla="*/ 591439438 h 232"/>
                  <a:gd name="T16" fmla="*/ 360699105 w 232"/>
                  <a:gd name="T17" fmla="*/ 615309184 h 232"/>
                  <a:gd name="T18" fmla="*/ 328872234 w 232"/>
                  <a:gd name="T19" fmla="*/ 583482313 h 232"/>
                  <a:gd name="T20" fmla="*/ 328872234 w 232"/>
                  <a:gd name="T21" fmla="*/ 575526817 h 232"/>
                  <a:gd name="T22" fmla="*/ 358046187 w 232"/>
                  <a:gd name="T23" fmla="*/ 456178088 h 232"/>
                  <a:gd name="T24" fmla="*/ 188305049 w 232"/>
                  <a:gd name="T25" fmla="*/ 456178088 h 232"/>
                  <a:gd name="T26" fmla="*/ 159131096 w 232"/>
                  <a:gd name="T27" fmla="*/ 591439438 h 232"/>
                  <a:gd name="T28" fmla="*/ 127305854 w 232"/>
                  <a:gd name="T29" fmla="*/ 615309184 h 232"/>
                  <a:gd name="T30" fmla="*/ 95478983 w 232"/>
                  <a:gd name="T31" fmla="*/ 583482313 h 232"/>
                  <a:gd name="T32" fmla="*/ 95478983 w 232"/>
                  <a:gd name="T33" fmla="*/ 575526817 h 232"/>
                  <a:gd name="T34" fmla="*/ 124652936 w 232"/>
                  <a:gd name="T35" fmla="*/ 456178088 h 232"/>
                  <a:gd name="T36" fmla="*/ 31826871 w 232"/>
                  <a:gd name="T37" fmla="*/ 456178088 h 232"/>
                  <a:gd name="T38" fmla="*/ 0 w 232"/>
                  <a:gd name="T39" fmla="*/ 424351217 h 232"/>
                  <a:gd name="T40" fmla="*/ 31826871 w 232"/>
                  <a:gd name="T41" fmla="*/ 392524347 h 232"/>
                  <a:gd name="T42" fmla="*/ 137914268 w 232"/>
                  <a:gd name="T43" fmla="*/ 392524347 h 232"/>
                  <a:gd name="T44" fmla="*/ 177696635 w 232"/>
                  <a:gd name="T45" fmla="*/ 222784837 h 232"/>
                  <a:gd name="T46" fmla="*/ 95478983 w 232"/>
                  <a:gd name="T47" fmla="*/ 222784837 h 232"/>
                  <a:gd name="T48" fmla="*/ 63652113 w 232"/>
                  <a:gd name="T49" fmla="*/ 190957966 h 232"/>
                  <a:gd name="T50" fmla="*/ 95478983 w 232"/>
                  <a:gd name="T51" fmla="*/ 159131096 h 232"/>
                  <a:gd name="T52" fmla="*/ 193610884 w 232"/>
                  <a:gd name="T53" fmla="*/ 159131096 h 232"/>
                  <a:gd name="T54" fmla="*/ 222784837 w 232"/>
                  <a:gd name="T55" fmla="*/ 23869746 h 232"/>
                  <a:gd name="T56" fmla="*/ 222784837 w 232"/>
                  <a:gd name="T57" fmla="*/ 23869746 h 232"/>
                  <a:gd name="T58" fmla="*/ 254610079 w 232"/>
                  <a:gd name="T59" fmla="*/ 0 h 232"/>
                  <a:gd name="T60" fmla="*/ 286436950 w 232"/>
                  <a:gd name="T61" fmla="*/ 31826871 h 232"/>
                  <a:gd name="T62" fmla="*/ 286436950 w 232"/>
                  <a:gd name="T63" fmla="*/ 39782367 h 232"/>
                  <a:gd name="T64" fmla="*/ 257262997 w 232"/>
                  <a:gd name="T65" fmla="*/ 159131096 h 232"/>
                  <a:gd name="T66" fmla="*/ 427004135 w 232"/>
                  <a:gd name="T67" fmla="*/ 159131096 h 232"/>
                  <a:gd name="T68" fmla="*/ 456178088 w 232"/>
                  <a:gd name="T69" fmla="*/ 23869746 h 232"/>
                  <a:gd name="T70" fmla="*/ 456178088 w 232"/>
                  <a:gd name="T71" fmla="*/ 23869746 h 232"/>
                  <a:gd name="T72" fmla="*/ 488003330 w 232"/>
                  <a:gd name="T73" fmla="*/ 0 h 232"/>
                  <a:gd name="T74" fmla="*/ 519830201 w 232"/>
                  <a:gd name="T75" fmla="*/ 31826871 h 232"/>
                  <a:gd name="T76" fmla="*/ 519830201 w 232"/>
                  <a:gd name="T77" fmla="*/ 39782367 h 232"/>
                  <a:gd name="T78" fmla="*/ 490656248 w 232"/>
                  <a:gd name="T79" fmla="*/ 159131096 h 232"/>
                  <a:gd name="T80" fmla="*/ 583482313 w 232"/>
                  <a:gd name="T81" fmla="*/ 159131096 h 232"/>
                  <a:gd name="T82" fmla="*/ 615309184 w 232"/>
                  <a:gd name="T83" fmla="*/ 190957966 h 232"/>
                  <a:gd name="T84" fmla="*/ 583482313 w 232"/>
                  <a:gd name="T85" fmla="*/ 222784837 h 232"/>
                  <a:gd name="T86" fmla="*/ 244001665 w 232"/>
                  <a:gd name="T87" fmla="*/ 222784837 h 232"/>
                  <a:gd name="T88" fmla="*/ 204219298 w 232"/>
                  <a:gd name="T89" fmla="*/ 392524347 h 232"/>
                  <a:gd name="T90" fmla="*/ 371307519 w 232"/>
                  <a:gd name="T91" fmla="*/ 392524347 h 232"/>
                  <a:gd name="T92" fmla="*/ 411089886 w 232"/>
                  <a:gd name="T93" fmla="*/ 222784837 h 232"/>
                  <a:gd name="T94" fmla="*/ 244001665 w 232"/>
                  <a:gd name="T95" fmla="*/ 222784837 h 23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232" h="232">
                    <a:moveTo>
                      <a:pt x="220" y="84"/>
                    </a:moveTo>
                    <a:cubicBezTo>
                      <a:pt x="180" y="84"/>
                      <a:pt x="180" y="84"/>
                      <a:pt x="180" y="84"/>
                    </a:cubicBezTo>
                    <a:cubicBezTo>
                      <a:pt x="165" y="148"/>
                      <a:pt x="165" y="148"/>
                      <a:pt x="165" y="148"/>
                    </a:cubicBezTo>
                    <a:cubicBezTo>
                      <a:pt x="196" y="148"/>
                      <a:pt x="196" y="148"/>
                      <a:pt x="196" y="148"/>
                    </a:cubicBezTo>
                    <a:cubicBezTo>
                      <a:pt x="203" y="148"/>
                      <a:pt x="208" y="153"/>
                      <a:pt x="208" y="160"/>
                    </a:cubicBezTo>
                    <a:cubicBezTo>
                      <a:pt x="208" y="167"/>
                      <a:pt x="203" y="172"/>
                      <a:pt x="196" y="172"/>
                    </a:cubicBezTo>
                    <a:cubicBezTo>
                      <a:pt x="159" y="172"/>
                      <a:pt x="159" y="172"/>
                      <a:pt x="159" y="172"/>
                    </a:cubicBezTo>
                    <a:cubicBezTo>
                      <a:pt x="148" y="223"/>
                      <a:pt x="148" y="223"/>
                      <a:pt x="148" y="223"/>
                    </a:cubicBezTo>
                    <a:cubicBezTo>
                      <a:pt x="146" y="228"/>
                      <a:pt x="142" y="232"/>
                      <a:pt x="136" y="232"/>
                    </a:cubicBezTo>
                    <a:cubicBezTo>
                      <a:pt x="129" y="232"/>
                      <a:pt x="124" y="227"/>
                      <a:pt x="124" y="220"/>
                    </a:cubicBezTo>
                    <a:cubicBezTo>
                      <a:pt x="124" y="219"/>
                      <a:pt x="124" y="218"/>
                      <a:pt x="124" y="217"/>
                    </a:cubicBezTo>
                    <a:cubicBezTo>
                      <a:pt x="135" y="172"/>
                      <a:pt x="135" y="172"/>
                      <a:pt x="135" y="172"/>
                    </a:cubicBezTo>
                    <a:cubicBezTo>
                      <a:pt x="71" y="172"/>
                      <a:pt x="71" y="172"/>
                      <a:pt x="71" y="172"/>
                    </a:cubicBezTo>
                    <a:cubicBezTo>
                      <a:pt x="60" y="223"/>
                      <a:pt x="60" y="223"/>
                      <a:pt x="60" y="223"/>
                    </a:cubicBezTo>
                    <a:cubicBezTo>
                      <a:pt x="58" y="228"/>
                      <a:pt x="54" y="232"/>
                      <a:pt x="48" y="232"/>
                    </a:cubicBezTo>
                    <a:cubicBezTo>
                      <a:pt x="41" y="232"/>
                      <a:pt x="36" y="227"/>
                      <a:pt x="36" y="220"/>
                    </a:cubicBezTo>
                    <a:cubicBezTo>
                      <a:pt x="36" y="219"/>
                      <a:pt x="36" y="218"/>
                      <a:pt x="36" y="217"/>
                    </a:cubicBezTo>
                    <a:cubicBezTo>
                      <a:pt x="47" y="172"/>
                      <a:pt x="47" y="172"/>
                      <a:pt x="47" y="172"/>
                    </a:cubicBezTo>
                    <a:cubicBezTo>
                      <a:pt x="12" y="172"/>
                      <a:pt x="12" y="172"/>
                      <a:pt x="12" y="172"/>
                    </a:cubicBezTo>
                    <a:cubicBezTo>
                      <a:pt x="5" y="172"/>
                      <a:pt x="0" y="167"/>
                      <a:pt x="0" y="160"/>
                    </a:cubicBezTo>
                    <a:cubicBezTo>
                      <a:pt x="0" y="153"/>
                      <a:pt x="5" y="148"/>
                      <a:pt x="12" y="148"/>
                    </a:cubicBezTo>
                    <a:cubicBezTo>
                      <a:pt x="52" y="148"/>
                      <a:pt x="52" y="148"/>
                      <a:pt x="52" y="148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36" y="84"/>
                      <a:pt x="36" y="84"/>
                      <a:pt x="36" y="84"/>
                    </a:cubicBezTo>
                    <a:cubicBezTo>
                      <a:pt x="29" y="84"/>
                      <a:pt x="24" y="79"/>
                      <a:pt x="24" y="72"/>
                    </a:cubicBezTo>
                    <a:cubicBezTo>
                      <a:pt x="24" y="65"/>
                      <a:pt x="29" y="60"/>
                      <a:pt x="36" y="60"/>
                    </a:cubicBezTo>
                    <a:cubicBezTo>
                      <a:pt x="73" y="60"/>
                      <a:pt x="73" y="60"/>
                      <a:pt x="73" y="60"/>
                    </a:cubicBezTo>
                    <a:cubicBezTo>
                      <a:pt x="84" y="9"/>
                      <a:pt x="84" y="9"/>
                      <a:pt x="84" y="9"/>
                    </a:cubicBezTo>
                    <a:cubicBezTo>
                      <a:pt x="84" y="9"/>
                      <a:pt x="84" y="9"/>
                      <a:pt x="84" y="9"/>
                    </a:cubicBezTo>
                    <a:cubicBezTo>
                      <a:pt x="86" y="4"/>
                      <a:pt x="90" y="0"/>
                      <a:pt x="96" y="0"/>
                    </a:cubicBezTo>
                    <a:cubicBezTo>
                      <a:pt x="103" y="0"/>
                      <a:pt x="108" y="5"/>
                      <a:pt x="108" y="12"/>
                    </a:cubicBezTo>
                    <a:cubicBezTo>
                      <a:pt x="108" y="13"/>
                      <a:pt x="108" y="14"/>
                      <a:pt x="108" y="15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161" y="60"/>
                      <a:pt x="161" y="60"/>
                      <a:pt x="161" y="60"/>
                    </a:cubicBezTo>
                    <a:cubicBezTo>
                      <a:pt x="172" y="9"/>
                      <a:pt x="172" y="9"/>
                      <a:pt x="172" y="9"/>
                    </a:cubicBezTo>
                    <a:cubicBezTo>
                      <a:pt x="172" y="9"/>
                      <a:pt x="172" y="9"/>
                      <a:pt x="172" y="9"/>
                    </a:cubicBezTo>
                    <a:cubicBezTo>
                      <a:pt x="174" y="4"/>
                      <a:pt x="178" y="0"/>
                      <a:pt x="184" y="0"/>
                    </a:cubicBezTo>
                    <a:cubicBezTo>
                      <a:pt x="191" y="0"/>
                      <a:pt x="196" y="5"/>
                      <a:pt x="196" y="12"/>
                    </a:cubicBezTo>
                    <a:cubicBezTo>
                      <a:pt x="196" y="13"/>
                      <a:pt x="196" y="14"/>
                      <a:pt x="196" y="15"/>
                    </a:cubicBezTo>
                    <a:cubicBezTo>
                      <a:pt x="185" y="60"/>
                      <a:pt x="185" y="60"/>
                      <a:pt x="185" y="60"/>
                    </a:cubicBezTo>
                    <a:cubicBezTo>
                      <a:pt x="220" y="60"/>
                      <a:pt x="220" y="60"/>
                      <a:pt x="220" y="60"/>
                    </a:cubicBezTo>
                    <a:cubicBezTo>
                      <a:pt x="227" y="60"/>
                      <a:pt x="232" y="65"/>
                      <a:pt x="232" y="72"/>
                    </a:cubicBezTo>
                    <a:cubicBezTo>
                      <a:pt x="232" y="79"/>
                      <a:pt x="227" y="84"/>
                      <a:pt x="220" y="84"/>
                    </a:cubicBezTo>
                    <a:moveTo>
                      <a:pt x="92" y="84"/>
                    </a:moveTo>
                    <a:cubicBezTo>
                      <a:pt x="77" y="148"/>
                      <a:pt x="77" y="148"/>
                      <a:pt x="77" y="148"/>
                    </a:cubicBezTo>
                    <a:cubicBezTo>
                      <a:pt x="140" y="148"/>
                      <a:pt x="140" y="148"/>
                      <a:pt x="140" y="148"/>
                    </a:cubicBezTo>
                    <a:cubicBezTo>
                      <a:pt x="155" y="84"/>
                      <a:pt x="155" y="84"/>
                      <a:pt x="155" y="84"/>
                    </a:cubicBezTo>
                    <a:lnTo>
                      <a:pt x="92" y="84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文本框 97"/>
              <p:cNvSpPr txBox="1"/>
              <p:nvPr/>
            </p:nvSpPr>
            <p:spPr>
              <a:xfrm>
                <a:off x="985019" y="4262601"/>
                <a:ext cx="2952328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2800" indent="-172800">
                  <a:lnSpc>
                    <a:spcPct val="150000"/>
                  </a:lnSpc>
                </a:pPr>
                <a:r>
                  <a:rPr lang="zh-CN" altLang="en-US" sz="1800" dirty="0" smtClean="0"/>
                  <a:t>小商铺等火灾高危区</a:t>
                </a:r>
                <a:endParaRPr lang="en-US" altLang="zh-CN" sz="1800" dirty="0" smtClean="0"/>
              </a:p>
            </p:txBody>
          </p:sp>
          <p:sp>
            <p:nvSpPr>
              <p:cNvPr id="99" name="文本框 98"/>
              <p:cNvSpPr txBox="1"/>
              <p:nvPr/>
            </p:nvSpPr>
            <p:spPr>
              <a:xfrm>
                <a:off x="943105" y="4818696"/>
                <a:ext cx="4029556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800" dirty="0" smtClean="0"/>
                  <a:t>政府高度关注</a:t>
                </a:r>
                <a:endParaRPr lang="en-US" altLang="zh-CN" sz="1800" dirty="0" smtClean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488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</a:rPr>
              <a:t>智能路灯：基于云服务，创造连接</a:t>
            </a:r>
            <a:r>
              <a:rPr lang="en-US" altLang="zh-CN" dirty="0">
                <a:latin typeface="+mn-lt"/>
                <a:ea typeface="+mn-ea"/>
              </a:rPr>
              <a:t>plus</a:t>
            </a:r>
            <a:r>
              <a:rPr lang="zh-CN" altLang="en-US" dirty="0" smtClean="0">
                <a:latin typeface="+mn-lt"/>
                <a:ea typeface="+mn-ea"/>
              </a:rPr>
              <a:t>价值</a:t>
            </a:r>
            <a:endParaRPr lang="zh-CN" altLang="en-US" dirty="0">
              <a:latin typeface="+mn-lt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59201" y="999174"/>
            <a:ext cx="10464801" cy="5169678"/>
            <a:chOff x="1008063" y="1233100"/>
            <a:chExt cx="10464801" cy="5169678"/>
          </a:xfrm>
        </p:grpSpPr>
        <p:pic>
          <p:nvPicPr>
            <p:cNvPr id="288" name="Picture 10" descr="http://d.lanrentuku.com/down/png/1410/android-l-by-dtafalonso/settings-l.png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55533" y="4965910"/>
              <a:ext cx="274320" cy="274320"/>
            </a:xfrm>
            <a:prstGeom prst="rect">
              <a:avLst/>
            </a:prstGeom>
            <a:noFill/>
          </p:spPr>
        </p:pic>
        <p:sp>
          <p:nvSpPr>
            <p:cNvPr id="289" name="矩形 288"/>
            <p:cNvSpPr/>
            <p:nvPr/>
          </p:nvSpPr>
          <p:spPr>
            <a:xfrm>
              <a:off x="3848754" y="4955280"/>
              <a:ext cx="210312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72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444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9166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888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61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833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8053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775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/>
                <a:t>远程配置路灯开</a:t>
              </a:r>
              <a:r>
                <a:rPr lang="en-US" altLang="zh-CN" sz="1200" dirty="0" smtClean="0"/>
                <a:t>/</a:t>
              </a:r>
              <a:r>
                <a:rPr lang="zh-CN" altLang="en-US" sz="1200" dirty="0" smtClean="0"/>
                <a:t>关、明亮度</a:t>
              </a:r>
              <a:endParaRPr lang="en-US" altLang="zh-CN" sz="1200" dirty="0" smtClean="0"/>
            </a:p>
          </p:txBody>
        </p:sp>
        <p:pic>
          <p:nvPicPr>
            <p:cNvPr id="290" name="Picture 2" descr="http://pic.58pic.com/58pic/14/60/04/20d58PICbHS_1024.jpg"/>
            <p:cNvPicPr>
              <a:picLocks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509813" y="5468191"/>
              <a:ext cx="365760" cy="274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1" name="矩形 290"/>
            <p:cNvSpPr/>
            <p:nvPr/>
          </p:nvSpPr>
          <p:spPr>
            <a:xfrm>
              <a:off x="3848754" y="5459336"/>
              <a:ext cx="17373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72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444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9166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888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61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833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8053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775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/>
                <a:t>远程故障排除</a:t>
              </a:r>
              <a:endParaRPr lang="en-US" altLang="zh-CN" sz="1200" dirty="0" smtClean="0"/>
            </a:p>
          </p:txBody>
        </p:sp>
        <p:pic>
          <p:nvPicPr>
            <p:cNvPr id="292" name="Picture 8" descr="http://ico.ooopic.com/ajax/iconpng/?id=101391.png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157287" y="5485667"/>
              <a:ext cx="274320" cy="274320"/>
            </a:xfrm>
            <a:prstGeom prst="rect">
              <a:avLst/>
            </a:prstGeom>
            <a:noFill/>
          </p:spPr>
        </p:pic>
        <p:sp>
          <p:nvSpPr>
            <p:cNvPr id="293" name="矩形 292"/>
            <p:cNvSpPr/>
            <p:nvPr/>
          </p:nvSpPr>
          <p:spPr>
            <a:xfrm>
              <a:off x="1343362" y="5466852"/>
              <a:ext cx="210312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72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444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9166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888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61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833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8053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775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/>
                <a:t>实时获取路灯状态</a:t>
              </a:r>
              <a:endParaRPr lang="en-US" altLang="zh-CN" sz="1200" dirty="0" smtClean="0"/>
            </a:p>
          </p:txBody>
        </p:sp>
        <p:pic>
          <p:nvPicPr>
            <p:cNvPr id="294" name="Picture 13" descr="http://img5.imgtn.bdimg.com/it/u=32345837,3148960632&amp;fm=21&amp;gp=0.jpg"/>
            <p:cNvPicPr>
              <a:picLocks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57287" y="5954937"/>
              <a:ext cx="274320" cy="274320"/>
            </a:xfrm>
            <a:prstGeom prst="rect">
              <a:avLst/>
            </a:prstGeom>
            <a:noFill/>
          </p:spPr>
        </p:pic>
        <p:sp>
          <p:nvSpPr>
            <p:cNvPr id="295" name="矩形 294"/>
            <p:cNvSpPr/>
            <p:nvPr/>
          </p:nvSpPr>
          <p:spPr>
            <a:xfrm>
              <a:off x="1343362" y="5936122"/>
              <a:ext cx="19202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72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444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9166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888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61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833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8053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775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/>
                <a:t>远程软件升级</a:t>
              </a:r>
              <a:endParaRPr lang="en-US" altLang="zh-CN" sz="1200" dirty="0" smtClean="0"/>
            </a:p>
          </p:txBody>
        </p:sp>
        <p:sp>
          <p:nvSpPr>
            <p:cNvPr id="296" name="矩形 295"/>
            <p:cNvSpPr/>
            <p:nvPr/>
          </p:nvSpPr>
          <p:spPr>
            <a:xfrm>
              <a:off x="1343362" y="4872238"/>
              <a:ext cx="210312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72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444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9166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888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61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833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8053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775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/>
                <a:t>远程控制每路灯开关</a:t>
              </a:r>
              <a:endParaRPr lang="en-US" altLang="zh-CN" sz="1200" dirty="0" smtClean="0"/>
            </a:p>
          </p:txBody>
        </p:sp>
        <p:grpSp>
          <p:nvGrpSpPr>
            <p:cNvPr id="297" name="组合 296"/>
            <p:cNvGrpSpPr/>
            <p:nvPr/>
          </p:nvGrpSpPr>
          <p:grpSpPr>
            <a:xfrm>
              <a:off x="1196882" y="4988990"/>
              <a:ext cx="195131" cy="263112"/>
              <a:chOff x="5080979" y="1285135"/>
              <a:chExt cx="597891" cy="1268972"/>
            </a:xfrm>
          </p:grpSpPr>
          <p:sp>
            <p:nvSpPr>
              <p:cNvPr id="298" name="矩形 297"/>
              <p:cNvSpPr/>
              <p:nvPr/>
            </p:nvSpPr>
            <p:spPr>
              <a:xfrm>
                <a:off x="5080979" y="1551260"/>
                <a:ext cx="597891" cy="20447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722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444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9166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8888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8610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8332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8053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7775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400">
                  <a:solidFill>
                    <a:schemeClr val="tx1"/>
                  </a:solidFill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99" name="矩形 298"/>
              <p:cNvSpPr/>
              <p:nvPr/>
            </p:nvSpPr>
            <p:spPr>
              <a:xfrm>
                <a:off x="5080979" y="1817385"/>
                <a:ext cx="597891" cy="20447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722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444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9166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8888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8610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8332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8053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7775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400">
                  <a:solidFill>
                    <a:schemeClr val="tx1"/>
                  </a:solidFill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300" name="矩形 299"/>
              <p:cNvSpPr/>
              <p:nvPr/>
            </p:nvSpPr>
            <p:spPr>
              <a:xfrm>
                <a:off x="5080979" y="2083510"/>
                <a:ext cx="597891" cy="20447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722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444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9166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8888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8610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8332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8053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7775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400">
                  <a:solidFill>
                    <a:schemeClr val="tx1"/>
                  </a:solidFill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301" name="矩形 300"/>
              <p:cNvSpPr/>
              <p:nvPr/>
            </p:nvSpPr>
            <p:spPr>
              <a:xfrm>
                <a:off x="5080979" y="2349633"/>
                <a:ext cx="597891" cy="20447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722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444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9166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8888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8610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8332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8053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7775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400">
                  <a:solidFill>
                    <a:schemeClr val="tx1"/>
                  </a:solidFill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5080979" y="1285135"/>
                <a:ext cx="597891" cy="204474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722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444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9166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8888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8610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8332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8053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7775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400">
                  <a:solidFill>
                    <a:schemeClr val="tx1"/>
                  </a:solidFill>
                  <a:cs typeface="Arial Unicode MS" panose="020B0604020202020204" pitchFamily="34" charset="-122"/>
                </a:endParaRPr>
              </a:p>
            </p:txBody>
          </p:sp>
        </p:grpSp>
        <p:sp>
          <p:nvSpPr>
            <p:cNvPr id="303" name="圆角矩形 302"/>
            <p:cNvSpPr/>
            <p:nvPr/>
          </p:nvSpPr>
          <p:spPr>
            <a:xfrm>
              <a:off x="1094758" y="1722258"/>
              <a:ext cx="4985318" cy="468052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9444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722" algn="l" defTabSz="1219444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444" algn="l" defTabSz="1219444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9166" algn="l" defTabSz="1219444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888" algn="l" defTabSz="1219444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610" algn="l" defTabSz="1219444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8332" algn="l" defTabSz="1219444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8053" algn="l" defTabSz="1219444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7775" algn="l" defTabSz="1219444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4" name="TextBox 32"/>
            <p:cNvSpPr txBox="1"/>
            <p:nvPr/>
          </p:nvSpPr>
          <p:spPr>
            <a:xfrm>
              <a:off x="1008063" y="1233100"/>
              <a:ext cx="50886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72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444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9166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888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61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833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8053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775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dirty="0" smtClean="0"/>
                <a:t>从传统组控升级到智能单灯控制</a:t>
              </a:r>
              <a:endParaRPr lang="zh-CN" altLang="en-US" sz="2000" dirty="0"/>
            </a:p>
          </p:txBody>
        </p:sp>
        <p:grpSp>
          <p:nvGrpSpPr>
            <p:cNvPr id="305" name="组合 304"/>
            <p:cNvGrpSpPr/>
            <p:nvPr/>
          </p:nvGrpSpPr>
          <p:grpSpPr>
            <a:xfrm>
              <a:off x="1602323" y="2860117"/>
              <a:ext cx="1665158" cy="1382417"/>
              <a:chOff x="571468" y="2202181"/>
              <a:chExt cx="2220633" cy="1866160"/>
            </a:xfrm>
          </p:grpSpPr>
          <p:sp>
            <p:nvSpPr>
              <p:cNvPr id="306" name="同侧圆角矩形 305"/>
              <p:cNvSpPr/>
              <p:nvPr/>
            </p:nvSpPr>
            <p:spPr>
              <a:xfrm>
                <a:off x="2219121" y="3905193"/>
                <a:ext cx="102514" cy="163148"/>
              </a:xfrm>
              <a:prstGeom prst="round2SameRect">
                <a:avLst>
                  <a:gd name="adj1" fmla="val 31994"/>
                  <a:gd name="adj2" fmla="val 0"/>
                </a:avLst>
              </a:prstGeom>
              <a:solidFill>
                <a:schemeClr val="tx1">
                  <a:alpha val="80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defPPr>
                  <a:defRPr lang="zh-CN"/>
                </a:defPPr>
                <a:lvl1pPr marL="0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722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444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9166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8888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8610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8332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8053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7775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198006"/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同侧圆角矩形 306"/>
              <p:cNvSpPr/>
              <p:nvPr/>
            </p:nvSpPr>
            <p:spPr>
              <a:xfrm>
                <a:off x="2354298" y="3385722"/>
                <a:ext cx="206568" cy="88191"/>
              </a:xfrm>
              <a:prstGeom prst="round2SameRect">
                <a:avLst/>
              </a:prstGeom>
              <a:solidFill>
                <a:schemeClr val="tx1">
                  <a:alpha val="8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defPPr>
                  <a:defRPr lang="zh-CN"/>
                </a:defPPr>
                <a:lvl1pPr marL="0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722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444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9166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8888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8610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8332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8053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7775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198006"/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同侧圆角矩形 307"/>
              <p:cNvSpPr/>
              <p:nvPr/>
            </p:nvSpPr>
            <p:spPr>
              <a:xfrm>
                <a:off x="2373039" y="3441052"/>
                <a:ext cx="169085" cy="27475"/>
              </a:xfrm>
              <a:prstGeom prst="round2SameRect">
                <a:avLst/>
              </a:prstGeom>
              <a:solidFill>
                <a:schemeClr val="bg1">
                  <a:alpha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defPPr>
                  <a:defRPr lang="zh-CN"/>
                </a:defPPr>
                <a:lvl1pPr marL="0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722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444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9166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8888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8610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8332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8053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7775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198006"/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圆角右箭头 308"/>
              <p:cNvSpPr/>
              <p:nvPr/>
            </p:nvSpPr>
            <p:spPr>
              <a:xfrm>
                <a:off x="2244749" y="3415150"/>
                <a:ext cx="109548" cy="491073"/>
              </a:xfrm>
              <a:prstGeom prst="bentArrow">
                <a:avLst>
                  <a:gd name="adj1" fmla="val 40078"/>
                  <a:gd name="adj2" fmla="val 20039"/>
                  <a:gd name="adj3" fmla="val 0"/>
                  <a:gd name="adj4" fmla="val 63592"/>
                </a:avLst>
              </a:prstGeom>
              <a:solidFill>
                <a:schemeClr val="tx1">
                  <a:alpha val="80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defPPr>
                  <a:defRPr lang="zh-CN"/>
                </a:defPPr>
                <a:lvl1pPr marL="0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722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444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9166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8888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8610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8332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8053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7775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198006"/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同侧圆角矩形 309"/>
              <p:cNvSpPr/>
              <p:nvPr/>
            </p:nvSpPr>
            <p:spPr>
              <a:xfrm>
                <a:off x="1643057" y="3867573"/>
                <a:ext cx="126152" cy="200765"/>
              </a:xfrm>
              <a:prstGeom prst="round2SameRect">
                <a:avLst>
                  <a:gd name="adj1" fmla="val 31994"/>
                  <a:gd name="adj2" fmla="val 0"/>
                </a:avLst>
              </a:prstGeom>
              <a:solidFill>
                <a:schemeClr val="tx1">
                  <a:alpha val="80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defPPr>
                  <a:defRPr lang="zh-CN"/>
                </a:defPPr>
                <a:lvl1pPr marL="0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722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444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9166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8888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8610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8332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8053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7775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198006"/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1" name="同侧圆角矩形 310"/>
              <p:cNvSpPr/>
              <p:nvPr/>
            </p:nvSpPr>
            <p:spPr>
              <a:xfrm>
                <a:off x="1809402" y="3228321"/>
                <a:ext cx="254199" cy="108527"/>
              </a:xfrm>
              <a:prstGeom prst="round2SameRect">
                <a:avLst/>
              </a:prstGeom>
              <a:solidFill>
                <a:schemeClr val="tx1">
                  <a:alpha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defPPr>
                  <a:defRPr lang="zh-CN"/>
                </a:defPPr>
                <a:lvl1pPr marL="0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722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444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9166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8888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8610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8332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8053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7775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198006"/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2" name="同侧圆角矩形 311"/>
              <p:cNvSpPr/>
              <p:nvPr/>
            </p:nvSpPr>
            <p:spPr>
              <a:xfrm>
                <a:off x="1832465" y="3296410"/>
                <a:ext cx="208073" cy="33810"/>
              </a:xfrm>
              <a:prstGeom prst="round2SameRect">
                <a:avLst/>
              </a:prstGeom>
              <a:solidFill>
                <a:schemeClr val="bg1">
                  <a:alpha val="8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defPPr>
                  <a:defRPr lang="zh-CN"/>
                </a:defPPr>
                <a:lvl1pPr marL="0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722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444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9166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8888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8610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8332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8053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7775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198006"/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圆角右箭头 312"/>
              <p:cNvSpPr/>
              <p:nvPr/>
            </p:nvSpPr>
            <p:spPr>
              <a:xfrm>
                <a:off x="1674594" y="3264534"/>
                <a:ext cx="134808" cy="604308"/>
              </a:xfrm>
              <a:prstGeom prst="bentArrow">
                <a:avLst>
                  <a:gd name="adj1" fmla="val 40078"/>
                  <a:gd name="adj2" fmla="val 20039"/>
                  <a:gd name="adj3" fmla="val 0"/>
                  <a:gd name="adj4" fmla="val 63592"/>
                </a:avLst>
              </a:prstGeom>
              <a:solidFill>
                <a:schemeClr val="tx1">
                  <a:alpha val="80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defPPr>
                  <a:defRPr lang="zh-CN"/>
                </a:defPPr>
                <a:lvl1pPr marL="0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722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444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9166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8888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8610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8332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8053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7775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198006"/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4" name="同侧圆角矩形 313"/>
              <p:cNvSpPr/>
              <p:nvPr/>
            </p:nvSpPr>
            <p:spPr>
              <a:xfrm>
                <a:off x="1006957" y="3815319"/>
                <a:ext cx="158987" cy="253019"/>
              </a:xfrm>
              <a:prstGeom prst="round2SameRect">
                <a:avLst>
                  <a:gd name="adj1" fmla="val 31994"/>
                  <a:gd name="adj2" fmla="val 0"/>
                </a:avLst>
              </a:prstGeom>
              <a:solidFill>
                <a:schemeClr val="tx1">
                  <a:alpha val="80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defPPr>
                  <a:defRPr lang="zh-CN"/>
                </a:defPPr>
                <a:lvl1pPr marL="0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722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444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9166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8888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8610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8332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8053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7775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198006"/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5" name="组合 314"/>
              <p:cNvGrpSpPr/>
              <p:nvPr/>
            </p:nvGrpSpPr>
            <p:grpSpPr>
              <a:xfrm>
                <a:off x="1216598" y="3009686"/>
                <a:ext cx="320361" cy="136773"/>
                <a:chOff x="6648917" y="4970016"/>
                <a:chExt cx="281747" cy="117517"/>
              </a:xfrm>
              <a:effectLst/>
            </p:grpSpPr>
            <p:sp>
              <p:nvSpPr>
                <p:cNvPr id="322" name="同侧圆角矩形 321"/>
                <p:cNvSpPr/>
                <p:nvPr/>
              </p:nvSpPr>
              <p:spPr>
                <a:xfrm>
                  <a:off x="6648917" y="4970016"/>
                  <a:ext cx="281747" cy="117517"/>
                </a:xfrm>
                <a:prstGeom prst="round2SameRect">
                  <a:avLst/>
                </a:prstGeom>
                <a:solidFill>
                  <a:schemeClr val="tx1">
                    <a:alpha val="8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>
                  <a:defPPr>
                    <a:defRPr lang="zh-CN"/>
                  </a:defPPr>
                  <a:lvl1pPr marL="0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722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9444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9166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8888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8610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8332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8053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7775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198006"/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3" name="同侧圆角矩形 322"/>
                <p:cNvSpPr/>
                <p:nvPr/>
              </p:nvSpPr>
              <p:spPr>
                <a:xfrm>
                  <a:off x="6674479" y="5043745"/>
                  <a:ext cx="230622" cy="36611"/>
                </a:xfrm>
                <a:prstGeom prst="round2SameRect">
                  <a:avLst/>
                </a:prstGeom>
                <a:solidFill>
                  <a:schemeClr val="bg1">
                    <a:alpha val="80000"/>
                  </a:schemeClr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>
                  <a:defPPr>
                    <a:defRPr lang="zh-CN"/>
                  </a:defPPr>
                  <a:lvl1pPr marL="0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722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9444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9166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8888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8610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8332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8053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7775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198006"/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16" name="圆角右箭头 315"/>
              <p:cNvSpPr/>
              <p:nvPr/>
            </p:nvSpPr>
            <p:spPr>
              <a:xfrm>
                <a:off x="1046702" y="3055324"/>
                <a:ext cx="169896" cy="761592"/>
              </a:xfrm>
              <a:prstGeom prst="bentArrow">
                <a:avLst>
                  <a:gd name="adj1" fmla="val 40078"/>
                  <a:gd name="adj2" fmla="val 20039"/>
                  <a:gd name="adj3" fmla="val 0"/>
                  <a:gd name="adj4" fmla="val 63592"/>
                </a:avLst>
              </a:prstGeom>
              <a:solidFill>
                <a:schemeClr val="tx1">
                  <a:alpha val="80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defPPr>
                  <a:defRPr lang="zh-CN"/>
                </a:defPPr>
                <a:lvl1pPr marL="0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722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444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9166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8888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8610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8332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8053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7775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198006"/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矩形 316"/>
              <p:cNvSpPr/>
              <p:nvPr/>
            </p:nvSpPr>
            <p:spPr>
              <a:xfrm>
                <a:off x="2381226" y="3584601"/>
                <a:ext cx="410875" cy="415476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72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444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9166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888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61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833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8053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7775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198006">
                  <a:spcBef>
                    <a:spcPct val="20000"/>
                  </a:spcBef>
                  <a:defRPr/>
                </a:pPr>
                <a:r>
                  <a:rPr kumimoji="1" lang="en-US" altLang="zh-CN" sz="1400" b="1" kern="0" dirty="0">
                    <a:cs typeface="Arial" pitchFamily="34" charset="0"/>
                  </a:rPr>
                  <a:t>…</a:t>
                </a:r>
                <a:endParaRPr kumimoji="1" lang="zh-CN" altLang="en-US" sz="1400" b="1" kern="0" dirty="0">
                  <a:cs typeface="Arial" pitchFamily="34" charset="0"/>
                </a:endParaRPr>
              </a:p>
            </p:txBody>
          </p:sp>
          <p:cxnSp>
            <p:nvCxnSpPr>
              <p:cNvPr id="318" name="直接连接符 317"/>
              <p:cNvCxnSpPr/>
              <p:nvPr/>
            </p:nvCxnSpPr>
            <p:spPr>
              <a:xfrm>
                <a:off x="1165944" y="3954892"/>
                <a:ext cx="47711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直接连接符 318"/>
              <p:cNvCxnSpPr/>
              <p:nvPr/>
            </p:nvCxnSpPr>
            <p:spPr>
              <a:xfrm>
                <a:off x="1730345" y="3954892"/>
                <a:ext cx="55242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20" name="Picture 6" descr="http://img.ctrls.skxox.com/yktianwenzhong/yktianwenzhong-140612101007.jp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71468" y="2202181"/>
                <a:ext cx="475234" cy="663821"/>
              </a:xfrm>
              <a:prstGeom prst="rect">
                <a:avLst/>
              </a:prstGeom>
              <a:noFill/>
            </p:spPr>
          </p:pic>
          <p:cxnSp>
            <p:nvCxnSpPr>
              <p:cNvPr id="321" name="形状 128"/>
              <p:cNvCxnSpPr>
                <a:stCxn id="320" idx="2"/>
                <a:endCxn id="314" idx="2"/>
              </p:cNvCxnSpPr>
              <p:nvPr/>
            </p:nvCxnSpPr>
            <p:spPr>
              <a:xfrm rot="16200000" flipH="1">
                <a:off x="370108" y="3304979"/>
                <a:ext cx="1075827" cy="197872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4" name="同侧圆角矩形 323"/>
            <p:cNvSpPr/>
            <p:nvPr/>
          </p:nvSpPr>
          <p:spPr>
            <a:xfrm>
              <a:off x="5014384" y="4023111"/>
              <a:ext cx="66265" cy="114247"/>
            </a:xfrm>
            <a:prstGeom prst="round2SameRect">
              <a:avLst>
                <a:gd name="adj1" fmla="val 31994"/>
                <a:gd name="adj2" fmla="val 0"/>
              </a:avLst>
            </a:prstGeom>
            <a:solidFill>
              <a:schemeClr val="tx1">
                <a:lumMod val="95000"/>
                <a:lumOff val="5000"/>
                <a:alpha val="8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1219444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722" algn="l" defTabSz="1219444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444" algn="l" defTabSz="1219444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9166" algn="l" defTabSz="1219444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888" algn="l" defTabSz="1219444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610" algn="l" defTabSz="1219444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8332" algn="l" defTabSz="1219444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8053" algn="l" defTabSz="1219444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7775" algn="l" defTabSz="1219444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98006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grpSp>
          <p:nvGrpSpPr>
            <p:cNvPr id="325" name="组合 324"/>
            <p:cNvGrpSpPr/>
            <p:nvPr/>
          </p:nvGrpSpPr>
          <p:grpSpPr>
            <a:xfrm>
              <a:off x="5101762" y="3594460"/>
              <a:ext cx="133525" cy="126633"/>
              <a:chOff x="6648917" y="4846564"/>
              <a:chExt cx="281747" cy="240969"/>
            </a:xfrm>
            <a:effectLst/>
          </p:grpSpPr>
          <p:sp>
            <p:nvSpPr>
              <p:cNvPr id="326" name="同侧圆角矩形 325"/>
              <p:cNvSpPr/>
              <p:nvPr/>
            </p:nvSpPr>
            <p:spPr>
              <a:xfrm>
                <a:off x="6648917" y="4970016"/>
                <a:ext cx="281747" cy="117517"/>
              </a:xfrm>
              <a:prstGeom prst="round2SameRect">
                <a:avLst/>
              </a:prstGeom>
              <a:solidFill>
                <a:schemeClr val="tx1">
                  <a:lumMod val="95000"/>
                  <a:lumOff val="5000"/>
                  <a:alpha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defPPr>
                  <a:defRPr lang="zh-CN"/>
                </a:defPPr>
                <a:lvl1pPr marL="0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722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444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9166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8888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8610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8332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8053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7775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198006"/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7" name="组合 326"/>
              <p:cNvGrpSpPr/>
              <p:nvPr/>
            </p:nvGrpSpPr>
            <p:grpSpPr>
              <a:xfrm>
                <a:off x="6722731" y="4846564"/>
                <a:ext cx="141264" cy="134610"/>
                <a:chOff x="1814698" y="3685107"/>
                <a:chExt cx="154114" cy="146855"/>
              </a:xfrm>
            </p:grpSpPr>
            <p:grpSp>
              <p:nvGrpSpPr>
                <p:cNvPr id="329" name="组合 328"/>
                <p:cNvGrpSpPr/>
                <p:nvPr/>
              </p:nvGrpSpPr>
              <p:grpSpPr>
                <a:xfrm>
                  <a:off x="1814698" y="3685107"/>
                  <a:ext cx="154114" cy="146855"/>
                  <a:chOff x="3445912" y="3744115"/>
                  <a:chExt cx="149397" cy="188080"/>
                </a:xfrm>
                <a:solidFill>
                  <a:srgbClr val="0070C0"/>
                </a:solidFill>
              </p:grpSpPr>
              <p:sp>
                <p:nvSpPr>
                  <p:cNvPr id="331" name="矩形 330"/>
                  <p:cNvSpPr/>
                  <p:nvPr/>
                </p:nvSpPr>
                <p:spPr>
                  <a:xfrm>
                    <a:off x="3445912" y="3880212"/>
                    <a:ext cx="149397" cy="51983"/>
                  </a:xfrm>
                  <a:prstGeom prst="rect">
                    <a:avLst/>
                  </a:prstGeom>
                  <a:grpFill/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>
                    <a:defPPr>
                      <a:defRPr lang="zh-CN"/>
                    </a:defPPr>
                    <a:lvl1pPr marL="0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09722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219444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829166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438888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3048610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658332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4268053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4877775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1198006"/>
                    <a:endParaRPr lang="zh-CN" altLang="en-US" sz="1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2" name="梯形 331"/>
                  <p:cNvSpPr/>
                  <p:nvPr/>
                </p:nvSpPr>
                <p:spPr>
                  <a:xfrm>
                    <a:off x="3448602" y="3789834"/>
                    <a:ext cx="144016" cy="120818"/>
                  </a:xfrm>
                  <a:prstGeom prst="trapezoid">
                    <a:avLst/>
                  </a:prstGeom>
                  <a:grpFill/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>
                    <a:defPPr>
                      <a:defRPr lang="zh-CN"/>
                    </a:defPPr>
                    <a:lvl1pPr marL="0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09722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219444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829166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438888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3048610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658332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4268053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4877775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1198006"/>
                    <a:endParaRPr lang="zh-CN" altLang="en-US" sz="1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3" name="椭圆 332"/>
                  <p:cNvSpPr/>
                  <p:nvPr/>
                </p:nvSpPr>
                <p:spPr>
                  <a:xfrm>
                    <a:off x="3497751" y="3744115"/>
                    <a:ext cx="45719" cy="45719"/>
                  </a:xfrm>
                  <a:prstGeom prst="ellipse">
                    <a:avLst/>
                  </a:prstGeom>
                  <a:grpFill/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>
                    <a:defPPr>
                      <a:defRPr lang="zh-CN"/>
                    </a:defPPr>
                    <a:lvl1pPr marL="0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09722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219444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829166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438888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3048610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658332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4268053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4877775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1198006"/>
                    <a:endParaRPr lang="zh-CN" altLang="en-US" sz="1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4" name="流程图: 摘录 333"/>
                  <p:cNvSpPr/>
                  <p:nvPr/>
                </p:nvSpPr>
                <p:spPr>
                  <a:xfrm>
                    <a:off x="3477410" y="3744115"/>
                    <a:ext cx="86400" cy="45719"/>
                  </a:xfrm>
                  <a:prstGeom prst="flowChartExtract">
                    <a:avLst/>
                  </a:prstGeom>
                  <a:grpFill/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>
                    <a:defPPr>
                      <a:defRPr lang="zh-CN"/>
                    </a:defPPr>
                    <a:lvl1pPr marL="0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09722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219444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829166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438888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3048610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658332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4268053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4877775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1198006"/>
                    <a:endParaRPr lang="zh-CN" altLang="en-US" sz="1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30" name="矩形 329"/>
                <p:cNvSpPr>
                  <a:spLocks/>
                </p:cNvSpPr>
                <p:nvPr/>
              </p:nvSpPr>
              <p:spPr>
                <a:xfrm>
                  <a:off x="1854790" y="3718230"/>
                  <a:ext cx="72224" cy="39809"/>
                </a:xfrm>
                <a:prstGeom prst="rect">
                  <a:avLst/>
                </a:prstGeom>
                <a:solidFill>
                  <a:srgbClr val="1D2F4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>
                  <a:defPPr>
                    <a:defRPr lang="zh-CN"/>
                  </a:defPPr>
                  <a:lvl1pPr marL="0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722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9444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9166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8888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8610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8332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8053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7775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198006"/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28" name="同侧圆角矩形 327"/>
              <p:cNvSpPr/>
              <p:nvPr/>
            </p:nvSpPr>
            <p:spPr>
              <a:xfrm>
                <a:off x="6674479" y="5043745"/>
                <a:ext cx="230622" cy="36611"/>
              </a:xfrm>
              <a:prstGeom prst="round2SameRect">
                <a:avLst/>
              </a:prstGeom>
              <a:solidFill>
                <a:schemeClr val="bg1">
                  <a:alpha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defPPr>
                  <a:defRPr lang="zh-CN"/>
                </a:defPPr>
                <a:lvl1pPr marL="0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722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444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9166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8888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8610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8332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8053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7775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198006"/>
                <a:endParaRPr lang="zh-CN" altLang="en-US" sz="1800" dirty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5" name="圆角右箭头 334"/>
            <p:cNvSpPr/>
            <p:nvPr/>
          </p:nvSpPr>
          <p:spPr>
            <a:xfrm>
              <a:off x="5030950" y="3679951"/>
              <a:ext cx="70811" cy="343881"/>
            </a:xfrm>
            <a:prstGeom prst="bentArrow">
              <a:avLst>
                <a:gd name="adj1" fmla="val 40078"/>
                <a:gd name="adj2" fmla="val 20039"/>
                <a:gd name="adj3" fmla="val 0"/>
                <a:gd name="adj4" fmla="val 63592"/>
              </a:avLst>
            </a:prstGeom>
            <a:solidFill>
              <a:schemeClr val="tx1">
                <a:lumMod val="95000"/>
                <a:lumOff val="5000"/>
                <a:alpha val="8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1219444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722" algn="l" defTabSz="1219444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444" algn="l" defTabSz="1219444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9166" algn="l" defTabSz="1219444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888" algn="l" defTabSz="1219444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610" algn="l" defTabSz="1219444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8332" algn="l" defTabSz="1219444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8053" algn="l" defTabSz="1219444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7775" algn="l" defTabSz="1219444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98006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" name="矩形 335"/>
            <p:cNvSpPr/>
            <p:nvPr/>
          </p:nvSpPr>
          <p:spPr>
            <a:xfrm>
              <a:off x="5097914" y="3798611"/>
              <a:ext cx="308098" cy="307777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72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444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9166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888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61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833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8053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775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98006">
                <a:spcBef>
                  <a:spcPct val="20000"/>
                </a:spcBef>
                <a:defRPr/>
              </a:pPr>
              <a:r>
                <a:rPr kumimoji="1" lang="en-US" altLang="zh-CN" sz="1400" b="1" kern="0" dirty="0">
                  <a:cs typeface="Arial" pitchFamily="34" charset="0"/>
                </a:rPr>
                <a:t>…</a:t>
              </a:r>
              <a:endParaRPr kumimoji="1" lang="zh-CN" altLang="en-US" sz="1400" b="1" kern="0" dirty="0">
                <a:cs typeface="Arial" pitchFamily="34" charset="0"/>
              </a:endParaRPr>
            </a:p>
          </p:txBody>
        </p:sp>
        <p:grpSp>
          <p:nvGrpSpPr>
            <p:cNvPr id="337" name="组合 336"/>
            <p:cNvGrpSpPr/>
            <p:nvPr/>
          </p:nvGrpSpPr>
          <p:grpSpPr>
            <a:xfrm>
              <a:off x="4029224" y="2912118"/>
              <a:ext cx="316853" cy="466325"/>
              <a:chOff x="10037671" y="4514283"/>
              <a:chExt cx="1081082" cy="1475073"/>
            </a:xfrm>
            <a:solidFill>
              <a:schemeClr val="bg1">
                <a:lumMod val="50000"/>
              </a:schemeClr>
            </a:solidFill>
          </p:grpSpPr>
          <p:sp>
            <p:nvSpPr>
              <p:cNvPr id="338" name="Freeform 87"/>
              <p:cNvSpPr>
                <a:spLocks noEditPoints="1"/>
              </p:cNvSpPr>
              <p:nvPr/>
            </p:nvSpPr>
            <p:spPr bwMode="auto">
              <a:xfrm>
                <a:off x="10369205" y="5013982"/>
                <a:ext cx="432433" cy="975374"/>
              </a:xfrm>
              <a:custGeom>
                <a:avLst/>
                <a:gdLst>
                  <a:gd name="T0" fmla="*/ 9 w 38"/>
                  <a:gd name="T1" fmla="*/ 43 h 86"/>
                  <a:gd name="T2" fmla="*/ 0 w 38"/>
                  <a:gd name="T3" fmla="*/ 86 h 86"/>
                  <a:gd name="T4" fmla="*/ 2 w 38"/>
                  <a:gd name="T5" fmla="*/ 86 h 86"/>
                  <a:gd name="T6" fmla="*/ 19 w 38"/>
                  <a:gd name="T7" fmla="*/ 72 h 86"/>
                  <a:gd name="T8" fmla="*/ 35 w 38"/>
                  <a:gd name="T9" fmla="*/ 86 h 86"/>
                  <a:gd name="T10" fmla="*/ 38 w 38"/>
                  <a:gd name="T11" fmla="*/ 86 h 86"/>
                  <a:gd name="T12" fmla="*/ 28 w 38"/>
                  <a:gd name="T13" fmla="*/ 43 h 86"/>
                  <a:gd name="T14" fmla="*/ 19 w 38"/>
                  <a:gd name="T15" fmla="*/ 0 h 86"/>
                  <a:gd name="T16" fmla="*/ 9 w 38"/>
                  <a:gd name="T17" fmla="*/ 43 h 86"/>
                  <a:gd name="T18" fmla="*/ 19 w 38"/>
                  <a:gd name="T19" fmla="*/ 64 h 86"/>
                  <a:gd name="T20" fmla="*/ 9 w 38"/>
                  <a:gd name="T21" fmla="*/ 55 h 86"/>
                  <a:gd name="T22" fmla="*/ 19 w 38"/>
                  <a:gd name="T23" fmla="*/ 45 h 86"/>
                  <a:gd name="T24" fmla="*/ 28 w 38"/>
                  <a:gd name="T25" fmla="*/ 55 h 86"/>
                  <a:gd name="T26" fmla="*/ 19 w 38"/>
                  <a:gd name="T27" fmla="*/ 64 h 86"/>
                  <a:gd name="T28" fmla="*/ 19 w 38"/>
                  <a:gd name="T29" fmla="*/ 36 h 86"/>
                  <a:gd name="T30" fmla="*/ 14 w 38"/>
                  <a:gd name="T31" fmla="*/ 31 h 86"/>
                  <a:gd name="T32" fmla="*/ 19 w 38"/>
                  <a:gd name="T33" fmla="*/ 26 h 86"/>
                  <a:gd name="T34" fmla="*/ 23 w 38"/>
                  <a:gd name="T35" fmla="*/ 31 h 86"/>
                  <a:gd name="T36" fmla="*/ 19 w 38"/>
                  <a:gd name="T37" fmla="*/ 3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8" h="86">
                    <a:moveTo>
                      <a:pt x="9" y="43"/>
                    </a:moveTo>
                    <a:cubicBezTo>
                      <a:pt x="0" y="86"/>
                      <a:pt x="0" y="86"/>
                      <a:pt x="0" y="86"/>
                    </a:cubicBezTo>
                    <a:cubicBezTo>
                      <a:pt x="2" y="86"/>
                      <a:pt x="2" y="86"/>
                      <a:pt x="2" y="86"/>
                    </a:cubicBezTo>
                    <a:cubicBezTo>
                      <a:pt x="3" y="78"/>
                      <a:pt x="10" y="72"/>
                      <a:pt x="19" y="72"/>
                    </a:cubicBezTo>
                    <a:cubicBezTo>
                      <a:pt x="27" y="72"/>
                      <a:pt x="34" y="78"/>
                      <a:pt x="35" y="86"/>
                    </a:cubicBezTo>
                    <a:cubicBezTo>
                      <a:pt x="38" y="86"/>
                      <a:pt x="38" y="86"/>
                      <a:pt x="38" y="86"/>
                    </a:cubicBezTo>
                    <a:cubicBezTo>
                      <a:pt x="28" y="43"/>
                      <a:pt x="28" y="43"/>
                      <a:pt x="28" y="43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43"/>
                      <a:pt x="9" y="43"/>
                      <a:pt x="9" y="43"/>
                    </a:cubicBezTo>
                    <a:close/>
                    <a:moveTo>
                      <a:pt x="19" y="64"/>
                    </a:moveTo>
                    <a:cubicBezTo>
                      <a:pt x="13" y="64"/>
                      <a:pt x="9" y="60"/>
                      <a:pt x="9" y="55"/>
                    </a:cubicBezTo>
                    <a:cubicBezTo>
                      <a:pt x="9" y="50"/>
                      <a:pt x="13" y="45"/>
                      <a:pt x="19" y="45"/>
                    </a:cubicBezTo>
                    <a:cubicBezTo>
                      <a:pt x="24" y="45"/>
                      <a:pt x="28" y="50"/>
                      <a:pt x="28" y="55"/>
                    </a:cubicBezTo>
                    <a:cubicBezTo>
                      <a:pt x="28" y="60"/>
                      <a:pt x="24" y="64"/>
                      <a:pt x="19" y="64"/>
                    </a:cubicBezTo>
                    <a:close/>
                    <a:moveTo>
                      <a:pt x="19" y="36"/>
                    </a:moveTo>
                    <a:cubicBezTo>
                      <a:pt x="16" y="36"/>
                      <a:pt x="14" y="34"/>
                      <a:pt x="14" y="31"/>
                    </a:cubicBezTo>
                    <a:cubicBezTo>
                      <a:pt x="14" y="29"/>
                      <a:pt x="16" y="26"/>
                      <a:pt x="19" y="26"/>
                    </a:cubicBezTo>
                    <a:cubicBezTo>
                      <a:pt x="21" y="26"/>
                      <a:pt x="23" y="29"/>
                      <a:pt x="23" y="31"/>
                    </a:cubicBezTo>
                    <a:cubicBezTo>
                      <a:pt x="23" y="34"/>
                      <a:pt x="21" y="36"/>
                      <a:pt x="19" y="3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72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444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9166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888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61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833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8053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7775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357"/>
                <a:endParaRPr lang="zh-CN" altLang="en-US" dirty="0">
                  <a:cs typeface="Arial" pitchFamily="34" charset="0"/>
                </a:endParaRPr>
              </a:p>
            </p:txBody>
          </p:sp>
          <p:sp>
            <p:nvSpPr>
              <p:cNvPr id="339" name="Oval 88"/>
              <p:cNvSpPr>
                <a:spLocks noChangeArrowheads="1"/>
              </p:cNvSpPr>
              <p:nvPr/>
            </p:nvSpPr>
            <p:spPr bwMode="auto">
              <a:xfrm>
                <a:off x="10494128" y="4807374"/>
                <a:ext cx="168168" cy="172972"/>
              </a:xfrm>
              <a:prstGeom prst="ellipse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72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444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9166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888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61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833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8053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7775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357"/>
                <a:endParaRPr lang="zh-CN" altLang="en-US" dirty="0">
                  <a:cs typeface="Arial" pitchFamily="34" charset="0"/>
                </a:endParaRPr>
              </a:p>
            </p:txBody>
          </p:sp>
          <p:sp>
            <p:nvSpPr>
              <p:cNvPr id="340" name="Freeform 89"/>
              <p:cNvSpPr>
                <a:spLocks/>
              </p:cNvSpPr>
              <p:nvPr/>
            </p:nvSpPr>
            <p:spPr bwMode="auto">
              <a:xfrm>
                <a:off x="10037671" y="4514283"/>
                <a:ext cx="192192" cy="759157"/>
              </a:xfrm>
              <a:custGeom>
                <a:avLst/>
                <a:gdLst>
                  <a:gd name="T0" fmla="*/ 14 w 17"/>
                  <a:gd name="T1" fmla="*/ 0 h 67"/>
                  <a:gd name="T2" fmla="*/ 0 w 17"/>
                  <a:gd name="T3" fmla="*/ 34 h 67"/>
                  <a:gd name="T4" fmla="*/ 14 w 17"/>
                  <a:gd name="T5" fmla="*/ 67 h 67"/>
                  <a:gd name="T6" fmla="*/ 17 w 17"/>
                  <a:gd name="T7" fmla="*/ 64 h 67"/>
                  <a:gd name="T8" fmla="*/ 5 w 17"/>
                  <a:gd name="T9" fmla="*/ 34 h 67"/>
                  <a:gd name="T10" fmla="*/ 17 w 17"/>
                  <a:gd name="T11" fmla="*/ 3 h 67"/>
                  <a:gd name="T12" fmla="*/ 14 w 17"/>
                  <a:gd name="T13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7">
                    <a:moveTo>
                      <a:pt x="14" y="0"/>
                    </a:moveTo>
                    <a:cubicBezTo>
                      <a:pt x="5" y="8"/>
                      <a:pt x="0" y="20"/>
                      <a:pt x="0" y="34"/>
                    </a:cubicBezTo>
                    <a:cubicBezTo>
                      <a:pt x="0" y="47"/>
                      <a:pt x="5" y="59"/>
                      <a:pt x="14" y="67"/>
                    </a:cubicBezTo>
                    <a:cubicBezTo>
                      <a:pt x="17" y="64"/>
                      <a:pt x="17" y="64"/>
                      <a:pt x="17" y="64"/>
                    </a:cubicBezTo>
                    <a:cubicBezTo>
                      <a:pt x="9" y="56"/>
                      <a:pt x="5" y="45"/>
                      <a:pt x="5" y="34"/>
                    </a:cubicBezTo>
                    <a:cubicBezTo>
                      <a:pt x="5" y="22"/>
                      <a:pt x="9" y="11"/>
                      <a:pt x="17" y="3"/>
                    </a:cubicBez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solidFill>
                  <a:schemeClr val="bg1">
                    <a:lumMod val="50000"/>
                  </a:schemeClr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72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444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9166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888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61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833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8053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7775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357"/>
                <a:endParaRPr lang="zh-CN" altLang="en-US" dirty="0">
                  <a:cs typeface="Arial" pitchFamily="34" charset="0"/>
                </a:endParaRPr>
              </a:p>
            </p:txBody>
          </p:sp>
          <p:sp>
            <p:nvSpPr>
              <p:cNvPr id="341" name="Freeform 90"/>
              <p:cNvSpPr>
                <a:spLocks/>
              </p:cNvSpPr>
              <p:nvPr/>
            </p:nvSpPr>
            <p:spPr bwMode="auto">
              <a:xfrm>
                <a:off x="10196230" y="4629598"/>
                <a:ext cx="148948" cy="533333"/>
              </a:xfrm>
              <a:custGeom>
                <a:avLst/>
                <a:gdLst>
                  <a:gd name="T0" fmla="*/ 10 w 13"/>
                  <a:gd name="T1" fmla="*/ 0 h 47"/>
                  <a:gd name="T2" fmla="*/ 0 w 13"/>
                  <a:gd name="T3" fmla="*/ 24 h 47"/>
                  <a:gd name="T4" fmla="*/ 10 w 13"/>
                  <a:gd name="T5" fmla="*/ 47 h 47"/>
                  <a:gd name="T6" fmla="*/ 13 w 13"/>
                  <a:gd name="T7" fmla="*/ 44 h 47"/>
                  <a:gd name="T8" fmla="*/ 5 w 13"/>
                  <a:gd name="T9" fmla="*/ 24 h 47"/>
                  <a:gd name="T10" fmla="*/ 13 w 13"/>
                  <a:gd name="T11" fmla="*/ 3 h 47"/>
                  <a:gd name="T12" fmla="*/ 10 w 13"/>
                  <a:gd name="T1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47">
                    <a:moveTo>
                      <a:pt x="10" y="0"/>
                    </a:moveTo>
                    <a:cubicBezTo>
                      <a:pt x="4" y="6"/>
                      <a:pt x="0" y="14"/>
                      <a:pt x="0" y="24"/>
                    </a:cubicBezTo>
                    <a:cubicBezTo>
                      <a:pt x="0" y="33"/>
                      <a:pt x="4" y="41"/>
                      <a:pt x="10" y="47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8" y="39"/>
                      <a:pt x="5" y="31"/>
                      <a:pt x="5" y="24"/>
                    </a:cubicBezTo>
                    <a:cubicBezTo>
                      <a:pt x="5" y="16"/>
                      <a:pt x="8" y="9"/>
                      <a:pt x="13" y="3"/>
                    </a:cubicBez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solidFill>
                  <a:schemeClr val="bg1">
                    <a:lumMod val="50000"/>
                  </a:schemeClr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72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444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9166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888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61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833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8053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7775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357"/>
                <a:endParaRPr lang="zh-CN" altLang="en-US" dirty="0">
                  <a:cs typeface="Arial" pitchFamily="34" charset="0"/>
                </a:endParaRPr>
              </a:p>
            </p:txBody>
          </p:sp>
          <p:sp>
            <p:nvSpPr>
              <p:cNvPr id="342" name="Freeform 91"/>
              <p:cNvSpPr>
                <a:spLocks/>
              </p:cNvSpPr>
              <p:nvPr/>
            </p:nvSpPr>
            <p:spPr bwMode="auto">
              <a:xfrm>
                <a:off x="10369205" y="4740109"/>
                <a:ext cx="100902" cy="307507"/>
              </a:xfrm>
              <a:custGeom>
                <a:avLst/>
                <a:gdLst>
                  <a:gd name="T0" fmla="*/ 5 w 9"/>
                  <a:gd name="T1" fmla="*/ 0 h 27"/>
                  <a:gd name="T2" fmla="*/ 0 w 9"/>
                  <a:gd name="T3" fmla="*/ 14 h 27"/>
                  <a:gd name="T4" fmla="*/ 5 w 9"/>
                  <a:gd name="T5" fmla="*/ 27 h 27"/>
                  <a:gd name="T6" fmla="*/ 9 w 9"/>
                  <a:gd name="T7" fmla="*/ 24 h 27"/>
                  <a:gd name="T8" fmla="*/ 4 w 9"/>
                  <a:gd name="T9" fmla="*/ 14 h 27"/>
                  <a:gd name="T10" fmla="*/ 9 w 9"/>
                  <a:gd name="T11" fmla="*/ 3 h 27"/>
                  <a:gd name="T12" fmla="*/ 5 w 9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27">
                    <a:moveTo>
                      <a:pt x="5" y="0"/>
                    </a:moveTo>
                    <a:cubicBezTo>
                      <a:pt x="2" y="4"/>
                      <a:pt x="0" y="8"/>
                      <a:pt x="0" y="14"/>
                    </a:cubicBezTo>
                    <a:cubicBezTo>
                      <a:pt x="0" y="19"/>
                      <a:pt x="2" y="24"/>
                      <a:pt x="5" y="27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6" y="21"/>
                      <a:pt x="4" y="17"/>
                      <a:pt x="4" y="14"/>
                    </a:cubicBezTo>
                    <a:cubicBezTo>
                      <a:pt x="4" y="10"/>
                      <a:pt x="6" y="6"/>
                      <a:pt x="9" y="3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solidFill>
                  <a:schemeClr val="bg1">
                    <a:lumMod val="50000"/>
                  </a:schemeClr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72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444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9166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888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61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833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8053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7775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357"/>
                <a:endParaRPr lang="zh-CN" altLang="en-US" dirty="0">
                  <a:cs typeface="Arial" pitchFamily="34" charset="0"/>
                </a:endParaRPr>
              </a:p>
            </p:txBody>
          </p:sp>
          <p:sp>
            <p:nvSpPr>
              <p:cNvPr id="343" name="Freeform 92"/>
              <p:cNvSpPr>
                <a:spLocks/>
              </p:cNvSpPr>
              <p:nvPr/>
            </p:nvSpPr>
            <p:spPr bwMode="auto">
              <a:xfrm>
                <a:off x="10695930" y="4740110"/>
                <a:ext cx="105705" cy="307508"/>
              </a:xfrm>
              <a:custGeom>
                <a:avLst/>
                <a:gdLst>
                  <a:gd name="T0" fmla="*/ 4 w 9"/>
                  <a:gd name="T1" fmla="*/ 14 h 27"/>
                  <a:gd name="T2" fmla="*/ 0 w 9"/>
                  <a:gd name="T3" fmla="*/ 24 h 27"/>
                  <a:gd name="T4" fmla="*/ 3 w 9"/>
                  <a:gd name="T5" fmla="*/ 27 h 27"/>
                  <a:gd name="T6" fmla="*/ 9 w 9"/>
                  <a:gd name="T7" fmla="*/ 14 h 27"/>
                  <a:gd name="T8" fmla="*/ 3 w 9"/>
                  <a:gd name="T9" fmla="*/ 0 h 27"/>
                  <a:gd name="T10" fmla="*/ 0 w 9"/>
                  <a:gd name="T11" fmla="*/ 3 h 27"/>
                  <a:gd name="T12" fmla="*/ 4 w 9"/>
                  <a:gd name="T13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27">
                    <a:moveTo>
                      <a:pt x="4" y="14"/>
                    </a:moveTo>
                    <a:cubicBezTo>
                      <a:pt x="4" y="17"/>
                      <a:pt x="2" y="21"/>
                      <a:pt x="0" y="24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7" y="24"/>
                      <a:pt x="9" y="19"/>
                      <a:pt x="9" y="14"/>
                    </a:cubicBezTo>
                    <a:cubicBezTo>
                      <a:pt x="9" y="8"/>
                      <a:pt x="7" y="4"/>
                      <a:pt x="3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6"/>
                      <a:pt x="4" y="10"/>
                      <a:pt x="4" y="14"/>
                    </a:cubicBezTo>
                    <a:close/>
                  </a:path>
                </a:pathLst>
              </a:custGeom>
              <a:grpFill/>
              <a:ln>
                <a:solidFill>
                  <a:schemeClr val="bg1">
                    <a:lumMod val="50000"/>
                  </a:schemeClr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72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444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9166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888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61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833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8053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7775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357"/>
                <a:endParaRPr lang="zh-CN" altLang="en-US" dirty="0">
                  <a:cs typeface="Arial" pitchFamily="34" charset="0"/>
                </a:endParaRPr>
              </a:p>
            </p:txBody>
          </p:sp>
          <p:sp>
            <p:nvSpPr>
              <p:cNvPr id="344" name="Freeform 93"/>
              <p:cNvSpPr>
                <a:spLocks/>
              </p:cNvSpPr>
              <p:nvPr/>
            </p:nvSpPr>
            <p:spPr bwMode="auto">
              <a:xfrm>
                <a:off x="10811246" y="4629598"/>
                <a:ext cx="148948" cy="533333"/>
              </a:xfrm>
              <a:custGeom>
                <a:avLst/>
                <a:gdLst>
                  <a:gd name="T0" fmla="*/ 8 w 13"/>
                  <a:gd name="T1" fmla="*/ 24 h 47"/>
                  <a:gd name="T2" fmla="*/ 0 w 13"/>
                  <a:gd name="T3" fmla="*/ 44 h 47"/>
                  <a:gd name="T4" fmla="*/ 3 w 13"/>
                  <a:gd name="T5" fmla="*/ 47 h 47"/>
                  <a:gd name="T6" fmla="*/ 13 w 13"/>
                  <a:gd name="T7" fmla="*/ 24 h 47"/>
                  <a:gd name="T8" fmla="*/ 3 w 13"/>
                  <a:gd name="T9" fmla="*/ 0 h 47"/>
                  <a:gd name="T10" fmla="*/ 0 w 13"/>
                  <a:gd name="T11" fmla="*/ 3 h 47"/>
                  <a:gd name="T12" fmla="*/ 8 w 13"/>
                  <a:gd name="T13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47">
                    <a:moveTo>
                      <a:pt x="8" y="24"/>
                    </a:moveTo>
                    <a:cubicBezTo>
                      <a:pt x="8" y="31"/>
                      <a:pt x="5" y="39"/>
                      <a:pt x="0" y="44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9" y="41"/>
                      <a:pt x="13" y="33"/>
                      <a:pt x="13" y="24"/>
                    </a:cubicBezTo>
                    <a:cubicBezTo>
                      <a:pt x="13" y="14"/>
                      <a:pt x="9" y="6"/>
                      <a:pt x="3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5" y="9"/>
                      <a:pt x="8" y="16"/>
                      <a:pt x="8" y="24"/>
                    </a:cubicBezTo>
                    <a:close/>
                  </a:path>
                </a:pathLst>
              </a:custGeom>
              <a:grpFill/>
              <a:ln>
                <a:solidFill>
                  <a:schemeClr val="bg1">
                    <a:lumMod val="50000"/>
                  </a:schemeClr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72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444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9166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888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61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833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8053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7775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357"/>
                <a:endParaRPr lang="zh-CN" altLang="en-US" dirty="0">
                  <a:cs typeface="Arial" pitchFamily="34" charset="0"/>
                </a:endParaRPr>
              </a:p>
            </p:txBody>
          </p:sp>
          <p:sp>
            <p:nvSpPr>
              <p:cNvPr id="345" name="Freeform 94"/>
              <p:cNvSpPr>
                <a:spLocks/>
              </p:cNvSpPr>
              <p:nvPr/>
            </p:nvSpPr>
            <p:spPr bwMode="auto">
              <a:xfrm>
                <a:off x="10926561" y="4514283"/>
                <a:ext cx="192192" cy="759157"/>
              </a:xfrm>
              <a:custGeom>
                <a:avLst/>
                <a:gdLst>
                  <a:gd name="T0" fmla="*/ 13 w 17"/>
                  <a:gd name="T1" fmla="*/ 34 h 67"/>
                  <a:gd name="T2" fmla="*/ 0 w 17"/>
                  <a:gd name="T3" fmla="*/ 64 h 67"/>
                  <a:gd name="T4" fmla="*/ 4 w 17"/>
                  <a:gd name="T5" fmla="*/ 67 h 67"/>
                  <a:gd name="T6" fmla="*/ 17 w 17"/>
                  <a:gd name="T7" fmla="*/ 34 h 67"/>
                  <a:gd name="T8" fmla="*/ 4 w 17"/>
                  <a:gd name="T9" fmla="*/ 0 h 67"/>
                  <a:gd name="T10" fmla="*/ 0 w 17"/>
                  <a:gd name="T11" fmla="*/ 3 h 67"/>
                  <a:gd name="T12" fmla="*/ 13 w 17"/>
                  <a:gd name="T13" fmla="*/ 3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7">
                    <a:moveTo>
                      <a:pt x="13" y="34"/>
                    </a:moveTo>
                    <a:cubicBezTo>
                      <a:pt x="13" y="45"/>
                      <a:pt x="8" y="56"/>
                      <a:pt x="0" y="64"/>
                    </a:cubicBezTo>
                    <a:cubicBezTo>
                      <a:pt x="4" y="67"/>
                      <a:pt x="4" y="67"/>
                      <a:pt x="4" y="67"/>
                    </a:cubicBezTo>
                    <a:cubicBezTo>
                      <a:pt x="12" y="59"/>
                      <a:pt x="17" y="47"/>
                      <a:pt x="17" y="34"/>
                    </a:cubicBezTo>
                    <a:cubicBezTo>
                      <a:pt x="17" y="20"/>
                      <a:pt x="12" y="8"/>
                      <a:pt x="4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8" y="11"/>
                      <a:pt x="13" y="22"/>
                      <a:pt x="13" y="34"/>
                    </a:cubicBezTo>
                    <a:close/>
                  </a:path>
                </a:pathLst>
              </a:custGeom>
              <a:grpFill/>
              <a:ln>
                <a:solidFill>
                  <a:schemeClr val="bg1">
                    <a:lumMod val="50000"/>
                  </a:schemeClr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72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444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9166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888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61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833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8053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7775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357"/>
                <a:endParaRPr lang="zh-CN" altLang="en-US" dirty="0">
                  <a:cs typeface="Arial" pitchFamily="34" charset="0"/>
                </a:endParaRPr>
              </a:p>
            </p:txBody>
          </p:sp>
          <p:sp>
            <p:nvSpPr>
              <p:cNvPr id="346" name="Oval 95"/>
              <p:cNvSpPr>
                <a:spLocks noChangeArrowheads="1"/>
              </p:cNvSpPr>
              <p:nvPr/>
            </p:nvSpPr>
            <p:spPr bwMode="auto">
              <a:xfrm>
                <a:off x="10494128" y="4807374"/>
                <a:ext cx="168168" cy="172972"/>
              </a:xfrm>
              <a:prstGeom prst="ellipse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72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444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9166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888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61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833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8053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7775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357"/>
                <a:endParaRPr lang="zh-CN" altLang="en-US" dirty="0">
                  <a:cs typeface="Arial" pitchFamily="34" charset="0"/>
                </a:endParaRPr>
              </a:p>
            </p:txBody>
          </p:sp>
        </p:grpSp>
        <p:sp>
          <p:nvSpPr>
            <p:cNvPr id="347" name="Freeform 14"/>
            <p:cNvSpPr>
              <a:spLocks noChangeAspect="1"/>
            </p:cNvSpPr>
            <p:nvPr/>
          </p:nvSpPr>
          <p:spPr bwMode="auto">
            <a:xfrm rot="13050345">
              <a:off x="4407402" y="3293940"/>
              <a:ext cx="405853" cy="197375"/>
            </a:xfrm>
            <a:custGeom>
              <a:avLst/>
              <a:gdLst>
                <a:gd name="T0" fmla="*/ 2147483647 w 393"/>
                <a:gd name="T1" fmla="*/ 0 h 131"/>
                <a:gd name="T2" fmla="*/ 2147483647 w 393"/>
                <a:gd name="T3" fmla="*/ 2147483647 h 131"/>
                <a:gd name="T4" fmla="*/ 2147483647 w 393"/>
                <a:gd name="T5" fmla="*/ 2147483647 h 131"/>
                <a:gd name="T6" fmla="*/ 2147483647 w 393"/>
                <a:gd name="T7" fmla="*/ 2147483647 h 131"/>
                <a:gd name="T8" fmla="*/ 0 w 393"/>
                <a:gd name="T9" fmla="*/ 2147483647 h 131"/>
                <a:gd name="T10" fmla="*/ 2147483647 w 393"/>
                <a:gd name="T11" fmla="*/ 2147483647 h 131"/>
                <a:gd name="T12" fmla="*/ 2147483647 w 393"/>
                <a:gd name="T13" fmla="*/ 0 h 1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3"/>
                <a:gd name="T22" fmla="*/ 0 h 131"/>
                <a:gd name="T23" fmla="*/ 393 w 393"/>
                <a:gd name="T24" fmla="*/ 131 h 1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3" h="131">
                  <a:moveTo>
                    <a:pt x="163" y="0"/>
                  </a:moveTo>
                  <a:lnTo>
                    <a:pt x="393" y="119"/>
                  </a:lnTo>
                  <a:lnTo>
                    <a:pt x="219" y="60"/>
                  </a:lnTo>
                  <a:lnTo>
                    <a:pt x="247" y="131"/>
                  </a:lnTo>
                  <a:lnTo>
                    <a:pt x="0" y="12"/>
                  </a:lnTo>
                  <a:lnTo>
                    <a:pt x="182" y="76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prstDash val="solid"/>
              <a:round/>
              <a:headEnd/>
              <a:tailEnd/>
            </a:ln>
          </p:spPr>
          <p:txBody>
            <a:bodyPr lIns="119793" tIns="59896" rIns="119793" bIns="59896"/>
            <a:lstStyle>
              <a:defPPr>
                <a:defRPr lang="zh-CN"/>
              </a:defPPr>
              <a:lvl1pPr marL="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72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444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9166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888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61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833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8053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775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198006">
                <a:defRPr/>
              </a:pPr>
              <a:endParaRPr lang="zh-CN" altLang="en-US" kern="0" dirty="0"/>
            </a:p>
          </p:txBody>
        </p:sp>
        <p:sp>
          <p:nvSpPr>
            <p:cNvPr id="348" name="TextBox 144"/>
            <p:cNvSpPr txBox="1"/>
            <p:nvPr/>
          </p:nvSpPr>
          <p:spPr>
            <a:xfrm>
              <a:off x="1697665" y="1756337"/>
              <a:ext cx="4419790" cy="397969"/>
            </a:xfrm>
            <a:prstGeom prst="rect">
              <a:avLst/>
            </a:prstGeom>
            <a:noFill/>
          </p:spPr>
          <p:txBody>
            <a:bodyPr wrap="square" lIns="119801" tIns="59900" rIns="119801" bIns="59900" rtlCol="0">
              <a:spAutoFit/>
            </a:bodyPr>
            <a:lstStyle>
              <a:defPPr>
                <a:defRPr lang="zh-CN"/>
              </a:defPPr>
              <a:lvl1pPr marL="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72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444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9166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888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61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833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8053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775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198006"/>
              <a:r>
                <a:rPr lang="en-US" altLang="zh-CN" sz="1800" dirty="0" smtClean="0"/>
                <a:t>10%</a:t>
              </a:r>
              <a:r>
                <a:rPr lang="zh-CN" altLang="en-US" sz="1800" dirty="0" smtClean="0"/>
                <a:t>电力节约，</a:t>
              </a:r>
              <a:r>
                <a:rPr lang="en-US" altLang="zh-CN" sz="1800" dirty="0" smtClean="0"/>
                <a:t>50%</a:t>
              </a:r>
              <a:r>
                <a:rPr lang="zh-CN" altLang="en-US" sz="1800" dirty="0" smtClean="0"/>
                <a:t>维护成本节约</a:t>
              </a:r>
            </a:p>
          </p:txBody>
        </p:sp>
        <p:sp>
          <p:nvSpPr>
            <p:cNvPr id="349" name="TextBox 146"/>
            <p:cNvSpPr txBox="1"/>
            <p:nvPr/>
          </p:nvSpPr>
          <p:spPr>
            <a:xfrm>
              <a:off x="6248625" y="1240811"/>
              <a:ext cx="5044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72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444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9166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888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61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833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8053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775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dirty="0" smtClean="0"/>
                <a:t>最佳路灯控制解决方案</a:t>
              </a:r>
              <a:endParaRPr lang="zh-CN" altLang="en-US" sz="2000" dirty="0"/>
            </a:p>
          </p:txBody>
        </p:sp>
        <p:sp>
          <p:nvSpPr>
            <p:cNvPr id="350" name="圆角矩形 349"/>
            <p:cNvSpPr/>
            <p:nvPr/>
          </p:nvSpPr>
          <p:spPr>
            <a:xfrm>
              <a:off x="6240721" y="1722258"/>
              <a:ext cx="5165755" cy="468052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9444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722" algn="l" defTabSz="1219444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444" algn="l" defTabSz="1219444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9166" algn="l" defTabSz="1219444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888" algn="l" defTabSz="1219444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610" algn="l" defTabSz="1219444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8332" algn="l" defTabSz="1219444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8053" algn="l" defTabSz="1219444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7775" algn="l" defTabSz="1219444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1" name="TextBox 188"/>
            <p:cNvSpPr txBox="1"/>
            <p:nvPr/>
          </p:nvSpPr>
          <p:spPr>
            <a:xfrm>
              <a:off x="8826766" y="1658869"/>
              <a:ext cx="2553196" cy="1505964"/>
            </a:xfrm>
            <a:prstGeom prst="rect">
              <a:avLst/>
            </a:prstGeom>
            <a:noFill/>
          </p:spPr>
          <p:txBody>
            <a:bodyPr wrap="square" lIns="119801" tIns="59900" rIns="119801" bIns="59900" rtlCol="0">
              <a:spAutoFit/>
            </a:bodyPr>
            <a:lstStyle>
              <a:defPPr>
                <a:defRPr lang="zh-CN"/>
              </a:defPPr>
              <a:lvl1pPr marL="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72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444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9166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888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61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833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8053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775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198006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zh-CN" altLang="en-US" sz="1200" dirty="0" smtClean="0"/>
                <a:t> 电缆要求高</a:t>
              </a:r>
              <a:r>
                <a:rPr lang="zh-CN" altLang="en-US" sz="1200" dirty="0"/>
                <a:t>，</a:t>
              </a:r>
              <a:r>
                <a:rPr lang="zh-CN" altLang="en-US" sz="1200" dirty="0" smtClean="0"/>
                <a:t>施工难度大</a:t>
              </a:r>
              <a:endParaRPr lang="en-US" altLang="zh-CN" sz="1200" dirty="0" smtClean="0"/>
            </a:p>
            <a:p>
              <a:pPr defTabSz="1198006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zh-CN" sz="1200" dirty="0" smtClean="0"/>
                <a:t> </a:t>
              </a:r>
              <a:r>
                <a:rPr lang="zh-CN" altLang="en-US" sz="1200" dirty="0" smtClean="0"/>
                <a:t>电力线传输干扰严重</a:t>
              </a:r>
              <a:endParaRPr lang="en-US" altLang="zh-CN" sz="1200" dirty="0" smtClean="0"/>
            </a:p>
            <a:p>
              <a:pPr defTabSz="1198006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zh-CN" sz="1200" dirty="0" smtClean="0"/>
                <a:t> </a:t>
              </a:r>
              <a:r>
                <a:rPr lang="zh-CN" altLang="en-US" sz="1200" dirty="0" smtClean="0"/>
                <a:t>传输距离有限，需密集布放</a:t>
              </a:r>
              <a:endParaRPr lang="en-US" altLang="zh-CN" sz="1200" dirty="0" smtClean="0"/>
            </a:p>
            <a:p>
              <a:pPr defTabSz="1198006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zh-CN" altLang="en-US" sz="1200" dirty="0" smtClean="0"/>
                <a:t> 数据上报失败率可达</a:t>
              </a:r>
              <a:r>
                <a:rPr lang="en-US" altLang="zh-CN" sz="1200" dirty="0" smtClean="0"/>
                <a:t>20%</a:t>
              </a:r>
            </a:p>
            <a:p>
              <a:pPr defTabSz="1198006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zh-CN" altLang="en-US" sz="1200" dirty="0" smtClean="0"/>
                <a:t> 存在数据错误、难以校正</a:t>
              </a:r>
              <a:endParaRPr lang="en-US" altLang="zh-CN" sz="1200" dirty="0" smtClean="0"/>
            </a:p>
          </p:txBody>
        </p:sp>
        <p:sp>
          <p:nvSpPr>
            <p:cNvPr id="352" name="矩形 351"/>
            <p:cNvSpPr/>
            <p:nvPr/>
          </p:nvSpPr>
          <p:spPr>
            <a:xfrm>
              <a:off x="6687157" y="1918537"/>
              <a:ext cx="14414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72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444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9166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888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61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833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8053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775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b="1" dirty="0" smtClean="0"/>
                <a:t>PLC </a:t>
              </a:r>
              <a:r>
                <a:rPr lang="zh-CN" altLang="en-US" sz="1400" b="1" dirty="0" smtClean="0"/>
                <a:t>电力线组网</a:t>
              </a:r>
              <a:endParaRPr lang="zh-CN" altLang="en-US" sz="1400" b="1" dirty="0"/>
            </a:p>
          </p:txBody>
        </p:sp>
        <p:sp>
          <p:nvSpPr>
            <p:cNvPr id="353" name="矩形 352"/>
            <p:cNvSpPr/>
            <p:nvPr/>
          </p:nvSpPr>
          <p:spPr>
            <a:xfrm>
              <a:off x="6650993" y="3162418"/>
              <a:ext cx="15071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72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444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9166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888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61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833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8053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775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b="1" dirty="0" smtClean="0"/>
                <a:t>ZigBee </a:t>
              </a:r>
              <a:r>
                <a:rPr lang="zh-CN" altLang="en-US" sz="1400" b="1" dirty="0" smtClean="0"/>
                <a:t>两跳组网</a:t>
              </a:r>
              <a:endParaRPr lang="zh-CN" altLang="en-US" sz="1400" b="1" dirty="0"/>
            </a:p>
          </p:txBody>
        </p:sp>
        <p:sp>
          <p:nvSpPr>
            <p:cNvPr id="354" name="TextBox 376"/>
            <p:cNvSpPr txBox="1"/>
            <p:nvPr/>
          </p:nvSpPr>
          <p:spPr>
            <a:xfrm>
              <a:off x="8826766" y="3320459"/>
              <a:ext cx="2646098" cy="1228966"/>
            </a:xfrm>
            <a:prstGeom prst="rect">
              <a:avLst/>
            </a:prstGeom>
            <a:noFill/>
          </p:spPr>
          <p:txBody>
            <a:bodyPr wrap="square" lIns="119801" tIns="59900" rIns="119801" bIns="59900" rtlCol="0">
              <a:spAutoFit/>
            </a:bodyPr>
            <a:lstStyle>
              <a:defPPr>
                <a:defRPr lang="zh-CN"/>
              </a:defPPr>
              <a:lvl1pPr marL="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72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444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9166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888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61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833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8053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775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198006" fontAlgn="ctr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zh-CN" altLang="en-US" sz="1200" dirty="0" smtClean="0"/>
                <a:t> 两跳组网成本高</a:t>
              </a:r>
              <a:endParaRPr lang="en-US" altLang="zh-CN" sz="1200" dirty="0" smtClean="0"/>
            </a:p>
            <a:p>
              <a:pPr defTabSz="1198006" fontAlgn="ctr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zh-CN" sz="1200" dirty="0" smtClean="0"/>
                <a:t> ZigBee</a:t>
              </a:r>
              <a:r>
                <a:rPr lang="zh-CN" altLang="en-US" sz="1200" dirty="0" smtClean="0"/>
                <a:t>传播距离短、干扰严重</a:t>
              </a:r>
              <a:endParaRPr lang="en-US" altLang="zh-CN" sz="1200" dirty="0" smtClean="0"/>
            </a:p>
            <a:p>
              <a:pPr defTabSz="1198006" fontAlgn="ctr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zh-CN" sz="1200" dirty="0" smtClean="0"/>
                <a:t> Mesh</a:t>
              </a:r>
              <a:r>
                <a:rPr lang="zh-CN" altLang="en-US" sz="1200" dirty="0" smtClean="0"/>
                <a:t>组网容量受限（超过</a:t>
              </a:r>
              <a:r>
                <a:rPr lang="en-US" altLang="zh-CN" sz="1200" dirty="0" smtClean="0"/>
                <a:t>200</a:t>
              </a:r>
              <a:r>
                <a:rPr lang="zh-CN" altLang="en-US" sz="1200" dirty="0" smtClean="0"/>
                <a:t>盏灯有广播风暴）</a:t>
              </a:r>
              <a:endParaRPr lang="en-US" altLang="zh-CN" sz="1200" dirty="0" smtClean="0"/>
            </a:p>
          </p:txBody>
        </p:sp>
        <p:grpSp>
          <p:nvGrpSpPr>
            <p:cNvPr id="355" name="组合 354"/>
            <p:cNvGrpSpPr/>
            <p:nvPr/>
          </p:nvGrpSpPr>
          <p:grpSpPr>
            <a:xfrm>
              <a:off x="7372308" y="5934762"/>
              <a:ext cx="612048" cy="324000"/>
              <a:chOff x="6588497" y="2772197"/>
              <a:chExt cx="612048" cy="324000"/>
            </a:xfrm>
          </p:grpSpPr>
          <p:grpSp>
            <p:nvGrpSpPr>
              <p:cNvPr id="356" name="组合 355"/>
              <p:cNvGrpSpPr/>
              <p:nvPr/>
            </p:nvGrpSpPr>
            <p:grpSpPr>
              <a:xfrm>
                <a:off x="6588497" y="2772197"/>
                <a:ext cx="180000" cy="324000"/>
                <a:chOff x="6994917" y="3275335"/>
                <a:chExt cx="341745" cy="682619"/>
              </a:xfrm>
            </p:grpSpPr>
            <p:sp>
              <p:nvSpPr>
                <p:cNvPr id="367" name="同侧圆角矩形 366"/>
                <p:cNvSpPr/>
                <p:nvPr/>
              </p:nvSpPr>
              <p:spPr>
                <a:xfrm>
                  <a:off x="6994917" y="3794806"/>
                  <a:ext cx="102514" cy="163148"/>
                </a:xfrm>
                <a:prstGeom prst="round2SameRect">
                  <a:avLst>
                    <a:gd name="adj1" fmla="val 31994"/>
                    <a:gd name="adj2" fmla="val 0"/>
                  </a:avLst>
                </a:prstGeom>
                <a:solidFill>
                  <a:schemeClr val="tx1">
                    <a:alpha val="80000"/>
                  </a:schemeClr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>
                  <a:defPPr>
                    <a:defRPr lang="zh-CN"/>
                  </a:defPPr>
                  <a:lvl1pPr marL="0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722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9444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9166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8888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8610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8332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8053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7775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198006"/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8" name="同侧圆角矩形 367"/>
                <p:cNvSpPr/>
                <p:nvPr/>
              </p:nvSpPr>
              <p:spPr>
                <a:xfrm>
                  <a:off x="7130094" y="3275335"/>
                  <a:ext cx="206568" cy="88191"/>
                </a:xfrm>
                <a:prstGeom prst="round2SameRect">
                  <a:avLst/>
                </a:prstGeom>
                <a:solidFill>
                  <a:schemeClr val="tx1">
                    <a:alpha val="80000"/>
                  </a:schemeClr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>
                  <a:defPPr>
                    <a:defRPr lang="zh-CN"/>
                  </a:defPPr>
                  <a:lvl1pPr marL="0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722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9444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9166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8888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8610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8332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8053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7775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198006"/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9" name="同侧圆角矩形 368"/>
                <p:cNvSpPr/>
                <p:nvPr/>
              </p:nvSpPr>
              <p:spPr>
                <a:xfrm>
                  <a:off x="7148835" y="3330665"/>
                  <a:ext cx="169085" cy="27475"/>
                </a:xfrm>
                <a:prstGeom prst="round2SameRect">
                  <a:avLst/>
                </a:prstGeom>
                <a:solidFill>
                  <a:schemeClr val="bg1">
                    <a:alpha val="80000"/>
                  </a:schemeClr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>
                  <a:defPPr>
                    <a:defRPr lang="zh-CN"/>
                  </a:defPPr>
                  <a:lvl1pPr marL="0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722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9444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9166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8888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8610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8332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8053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7775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198006"/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0" name="圆角右箭头 369"/>
                <p:cNvSpPr/>
                <p:nvPr/>
              </p:nvSpPr>
              <p:spPr>
                <a:xfrm>
                  <a:off x="7020545" y="3304763"/>
                  <a:ext cx="109548" cy="491073"/>
                </a:xfrm>
                <a:prstGeom prst="bentArrow">
                  <a:avLst>
                    <a:gd name="adj1" fmla="val 40078"/>
                    <a:gd name="adj2" fmla="val 20039"/>
                    <a:gd name="adj3" fmla="val 0"/>
                    <a:gd name="adj4" fmla="val 63592"/>
                  </a:avLst>
                </a:prstGeom>
                <a:solidFill>
                  <a:schemeClr val="tx1">
                    <a:alpha val="80000"/>
                  </a:schemeClr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>
                  <a:defPPr>
                    <a:defRPr lang="zh-CN"/>
                  </a:defPPr>
                  <a:lvl1pPr marL="0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722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9444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9166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8888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8610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8332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8053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7775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198006"/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7" name="组合 356"/>
              <p:cNvGrpSpPr/>
              <p:nvPr/>
            </p:nvGrpSpPr>
            <p:grpSpPr>
              <a:xfrm>
                <a:off x="6804521" y="2772197"/>
                <a:ext cx="180000" cy="324000"/>
                <a:chOff x="6994917" y="3275335"/>
                <a:chExt cx="341745" cy="682619"/>
              </a:xfrm>
            </p:grpSpPr>
            <p:sp>
              <p:nvSpPr>
                <p:cNvPr id="363" name="同侧圆角矩形 362"/>
                <p:cNvSpPr/>
                <p:nvPr/>
              </p:nvSpPr>
              <p:spPr>
                <a:xfrm>
                  <a:off x="6994917" y="3794806"/>
                  <a:ext cx="102514" cy="163148"/>
                </a:xfrm>
                <a:prstGeom prst="round2SameRect">
                  <a:avLst>
                    <a:gd name="adj1" fmla="val 31994"/>
                    <a:gd name="adj2" fmla="val 0"/>
                  </a:avLst>
                </a:prstGeom>
                <a:solidFill>
                  <a:schemeClr val="tx1">
                    <a:alpha val="80000"/>
                  </a:schemeClr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>
                  <a:defPPr>
                    <a:defRPr lang="zh-CN"/>
                  </a:defPPr>
                  <a:lvl1pPr marL="0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722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9444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9166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8888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8610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8332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8053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7775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198006"/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4" name="同侧圆角矩形 363"/>
                <p:cNvSpPr/>
                <p:nvPr/>
              </p:nvSpPr>
              <p:spPr>
                <a:xfrm>
                  <a:off x="7130094" y="3275335"/>
                  <a:ext cx="206568" cy="88191"/>
                </a:xfrm>
                <a:prstGeom prst="round2SameRect">
                  <a:avLst/>
                </a:prstGeom>
                <a:solidFill>
                  <a:schemeClr val="tx1">
                    <a:alpha val="80000"/>
                  </a:schemeClr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>
                  <a:defPPr>
                    <a:defRPr lang="zh-CN"/>
                  </a:defPPr>
                  <a:lvl1pPr marL="0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722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9444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9166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8888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8610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8332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8053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7775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198006"/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5" name="同侧圆角矩形 364"/>
                <p:cNvSpPr/>
                <p:nvPr/>
              </p:nvSpPr>
              <p:spPr>
                <a:xfrm>
                  <a:off x="7148835" y="3330665"/>
                  <a:ext cx="169085" cy="27475"/>
                </a:xfrm>
                <a:prstGeom prst="round2SameRect">
                  <a:avLst/>
                </a:prstGeom>
                <a:solidFill>
                  <a:schemeClr val="bg1">
                    <a:alpha val="80000"/>
                  </a:schemeClr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>
                  <a:defPPr>
                    <a:defRPr lang="zh-CN"/>
                  </a:defPPr>
                  <a:lvl1pPr marL="0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722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9444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9166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8888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8610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8332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8053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7775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198006"/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6" name="圆角右箭头 365"/>
                <p:cNvSpPr/>
                <p:nvPr/>
              </p:nvSpPr>
              <p:spPr>
                <a:xfrm>
                  <a:off x="7020545" y="3304763"/>
                  <a:ext cx="109548" cy="491073"/>
                </a:xfrm>
                <a:prstGeom prst="bentArrow">
                  <a:avLst>
                    <a:gd name="adj1" fmla="val 40078"/>
                    <a:gd name="adj2" fmla="val 20039"/>
                    <a:gd name="adj3" fmla="val 0"/>
                    <a:gd name="adj4" fmla="val 63592"/>
                  </a:avLst>
                </a:prstGeom>
                <a:solidFill>
                  <a:schemeClr val="tx1">
                    <a:alpha val="80000"/>
                  </a:schemeClr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>
                  <a:defPPr>
                    <a:defRPr lang="zh-CN"/>
                  </a:defPPr>
                  <a:lvl1pPr marL="0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722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9444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9166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8888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8610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8332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8053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7775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198006"/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8" name="组合 357"/>
              <p:cNvGrpSpPr/>
              <p:nvPr/>
            </p:nvGrpSpPr>
            <p:grpSpPr>
              <a:xfrm>
                <a:off x="7020545" y="2772197"/>
                <a:ext cx="180000" cy="324000"/>
                <a:chOff x="6994917" y="3275335"/>
                <a:chExt cx="341745" cy="682619"/>
              </a:xfrm>
            </p:grpSpPr>
            <p:sp>
              <p:nvSpPr>
                <p:cNvPr id="359" name="同侧圆角矩形 358"/>
                <p:cNvSpPr/>
                <p:nvPr/>
              </p:nvSpPr>
              <p:spPr>
                <a:xfrm>
                  <a:off x="6994917" y="3794806"/>
                  <a:ext cx="102514" cy="163148"/>
                </a:xfrm>
                <a:prstGeom prst="round2SameRect">
                  <a:avLst>
                    <a:gd name="adj1" fmla="val 31994"/>
                    <a:gd name="adj2" fmla="val 0"/>
                  </a:avLst>
                </a:prstGeom>
                <a:solidFill>
                  <a:schemeClr val="tx1">
                    <a:alpha val="80000"/>
                  </a:schemeClr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>
                  <a:defPPr>
                    <a:defRPr lang="zh-CN"/>
                  </a:defPPr>
                  <a:lvl1pPr marL="0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722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9444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9166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8888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8610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8332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8053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7775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198006"/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0" name="同侧圆角矩形 359"/>
                <p:cNvSpPr/>
                <p:nvPr/>
              </p:nvSpPr>
              <p:spPr>
                <a:xfrm>
                  <a:off x="7130094" y="3275335"/>
                  <a:ext cx="206568" cy="88191"/>
                </a:xfrm>
                <a:prstGeom prst="round2SameRect">
                  <a:avLst/>
                </a:prstGeom>
                <a:solidFill>
                  <a:schemeClr val="tx1">
                    <a:alpha val="80000"/>
                  </a:schemeClr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>
                  <a:defPPr>
                    <a:defRPr lang="zh-CN"/>
                  </a:defPPr>
                  <a:lvl1pPr marL="0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722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9444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9166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8888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8610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8332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8053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7775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198006"/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1" name="同侧圆角矩形 360"/>
                <p:cNvSpPr/>
                <p:nvPr/>
              </p:nvSpPr>
              <p:spPr>
                <a:xfrm>
                  <a:off x="7148835" y="3330665"/>
                  <a:ext cx="169085" cy="27475"/>
                </a:xfrm>
                <a:prstGeom prst="round2SameRect">
                  <a:avLst/>
                </a:prstGeom>
                <a:solidFill>
                  <a:schemeClr val="bg1">
                    <a:alpha val="80000"/>
                  </a:schemeClr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>
                  <a:defPPr>
                    <a:defRPr lang="zh-CN"/>
                  </a:defPPr>
                  <a:lvl1pPr marL="0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722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9444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9166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8888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8610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8332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8053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7775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198006"/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2" name="圆角右箭头 361"/>
                <p:cNvSpPr/>
                <p:nvPr/>
              </p:nvSpPr>
              <p:spPr>
                <a:xfrm>
                  <a:off x="7020545" y="3304763"/>
                  <a:ext cx="109548" cy="491073"/>
                </a:xfrm>
                <a:prstGeom prst="bentArrow">
                  <a:avLst>
                    <a:gd name="adj1" fmla="val 40078"/>
                    <a:gd name="adj2" fmla="val 20039"/>
                    <a:gd name="adj3" fmla="val 0"/>
                    <a:gd name="adj4" fmla="val 63592"/>
                  </a:avLst>
                </a:prstGeom>
                <a:solidFill>
                  <a:schemeClr val="tx1">
                    <a:alpha val="80000"/>
                  </a:schemeClr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>
                  <a:defPPr>
                    <a:defRPr lang="zh-CN"/>
                  </a:defPPr>
                  <a:lvl1pPr marL="0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722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9444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9166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8888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8610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8332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8053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7775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198006"/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371" name="组合 370"/>
            <p:cNvGrpSpPr/>
            <p:nvPr/>
          </p:nvGrpSpPr>
          <p:grpSpPr>
            <a:xfrm>
              <a:off x="6643975" y="5394668"/>
              <a:ext cx="288000" cy="360001"/>
              <a:chOff x="10037671" y="4514283"/>
              <a:chExt cx="1081082" cy="1475073"/>
            </a:xfrm>
            <a:solidFill>
              <a:schemeClr val="bg1">
                <a:lumMod val="50000"/>
              </a:schemeClr>
            </a:solidFill>
          </p:grpSpPr>
          <p:sp>
            <p:nvSpPr>
              <p:cNvPr id="372" name="Freeform 87"/>
              <p:cNvSpPr>
                <a:spLocks noEditPoints="1"/>
              </p:cNvSpPr>
              <p:nvPr/>
            </p:nvSpPr>
            <p:spPr bwMode="auto">
              <a:xfrm>
                <a:off x="10369205" y="5013982"/>
                <a:ext cx="432433" cy="975374"/>
              </a:xfrm>
              <a:custGeom>
                <a:avLst/>
                <a:gdLst>
                  <a:gd name="T0" fmla="*/ 9 w 38"/>
                  <a:gd name="T1" fmla="*/ 43 h 86"/>
                  <a:gd name="T2" fmla="*/ 0 w 38"/>
                  <a:gd name="T3" fmla="*/ 86 h 86"/>
                  <a:gd name="T4" fmla="*/ 2 w 38"/>
                  <a:gd name="T5" fmla="*/ 86 h 86"/>
                  <a:gd name="T6" fmla="*/ 19 w 38"/>
                  <a:gd name="T7" fmla="*/ 72 h 86"/>
                  <a:gd name="T8" fmla="*/ 35 w 38"/>
                  <a:gd name="T9" fmla="*/ 86 h 86"/>
                  <a:gd name="T10" fmla="*/ 38 w 38"/>
                  <a:gd name="T11" fmla="*/ 86 h 86"/>
                  <a:gd name="T12" fmla="*/ 28 w 38"/>
                  <a:gd name="T13" fmla="*/ 43 h 86"/>
                  <a:gd name="T14" fmla="*/ 19 w 38"/>
                  <a:gd name="T15" fmla="*/ 0 h 86"/>
                  <a:gd name="T16" fmla="*/ 9 w 38"/>
                  <a:gd name="T17" fmla="*/ 43 h 86"/>
                  <a:gd name="T18" fmla="*/ 19 w 38"/>
                  <a:gd name="T19" fmla="*/ 64 h 86"/>
                  <a:gd name="T20" fmla="*/ 9 w 38"/>
                  <a:gd name="T21" fmla="*/ 55 h 86"/>
                  <a:gd name="T22" fmla="*/ 19 w 38"/>
                  <a:gd name="T23" fmla="*/ 45 h 86"/>
                  <a:gd name="T24" fmla="*/ 28 w 38"/>
                  <a:gd name="T25" fmla="*/ 55 h 86"/>
                  <a:gd name="T26" fmla="*/ 19 w 38"/>
                  <a:gd name="T27" fmla="*/ 64 h 86"/>
                  <a:gd name="T28" fmla="*/ 19 w 38"/>
                  <a:gd name="T29" fmla="*/ 36 h 86"/>
                  <a:gd name="T30" fmla="*/ 14 w 38"/>
                  <a:gd name="T31" fmla="*/ 31 h 86"/>
                  <a:gd name="T32" fmla="*/ 19 w 38"/>
                  <a:gd name="T33" fmla="*/ 26 h 86"/>
                  <a:gd name="T34" fmla="*/ 23 w 38"/>
                  <a:gd name="T35" fmla="*/ 31 h 86"/>
                  <a:gd name="T36" fmla="*/ 19 w 38"/>
                  <a:gd name="T37" fmla="*/ 3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8" h="86">
                    <a:moveTo>
                      <a:pt x="9" y="43"/>
                    </a:moveTo>
                    <a:cubicBezTo>
                      <a:pt x="0" y="86"/>
                      <a:pt x="0" y="86"/>
                      <a:pt x="0" y="86"/>
                    </a:cubicBezTo>
                    <a:cubicBezTo>
                      <a:pt x="2" y="86"/>
                      <a:pt x="2" y="86"/>
                      <a:pt x="2" y="86"/>
                    </a:cubicBezTo>
                    <a:cubicBezTo>
                      <a:pt x="3" y="78"/>
                      <a:pt x="10" y="72"/>
                      <a:pt x="19" y="72"/>
                    </a:cubicBezTo>
                    <a:cubicBezTo>
                      <a:pt x="27" y="72"/>
                      <a:pt x="34" y="78"/>
                      <a:pt x="35" y="86"/>
                    </a:cubicBezTo>
                    <a:cubicBezTo>
                      <a:pt x="38" y="86"/>
                      <a:pt x="38" y="86"/>
                      <a:pt x="38" y="86"/>
                    </a:cubicBezTo>
                    <a:cubicBezTo>
                      <a:pt x="28" y="43"/>
                      <a:pt x="28" y="43"/>
                      <a:pt x="28" y="43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43"/>
                      <a:pt x="9" y="43"/>
                      <a:pt x="9" y="43"/>
                    </a:cubicBezTo>
                    <a:close/>
                    <a:moveTo>
                      <a:pt x="19" y="64"/>
                    </a:moveTo>
                    <a:cubicBezTo>
                      <a:pt x="13" y="64"/>
                      <a:pt x="9" y="60"/>
                      <a:pt x="9" y="55"/>
                    </a:cubicBezTo>
                    <a:cubicBezTo>
                      <a:pt x="9" y="50"/>
                      <a:pt x="13" y="45"/>
                      <a:pt x="19" y="45"/>
                    </a:cubicBezTo>
                    <a:cubicBezTo>
                      <a:pt x="24" y="45"/>
                      <a:pt x="28" y="50"/>
                      <a:pt x="28" y="55"/>
                    </a:cubicBezTo>
                    <a:cubicBezTo>
                      <a:pt x="28" y="60"/>
                      <a:pt x="24" y="64"/>
                      <a:pt x="19" y="64"/>
                    </a:cubicBezTo>
                    <a:close/>
                    <a:moveTo>
                      <a:pt x="19" y="36"/>
                    </a:moveTo>
                    <a:cubicBezTo>
                      <a:pt x="16" y="36"/>
                      <a:pt x="14" y="34"/>
                      <a:pt x="14" y="31"/>
                    </a:cubicBezTo>
                    <a:cubicBezTo>
                      <a:pt x="14" y="29"/>
                      <a:pt x="16" y="26"/>
                      <a:pt x="19" y="26"/>
                    </a:cubicBezTo>
                    <a:cubicBezTo>
                      <a:pt x="21" y="26"/>
                      <a:pt x="23" y="29"/>
                      <a:pt x="23" y="31"/>
                    </a:cubicBezTo>
                    <a:cubicBezTo>
                      <a:pt x="23" y="34"/>
                      <a:pt x="21" y="36"/>
                      <a:pt x="19" y="3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72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444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9166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888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61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833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8053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7775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357"/>
                <a:endParaRPr lang="zh-CN" altLang="en-US" dirty="0">
                  <a:cs typeface="Arial" pitchFamily="34" charset="0"/>
                </a:endParaRPr>
              </a:p>
            </p:txBody>
          </p:sp>
          <p:sp>
            <p:nvSpPr>
              <p:cNvPr id="373" name="Oval 88"/>
              <p:cNvSpPr>
                <a:spLocks noChangeArrowheads="1"/>
              </p:cNvSpPr>
              <p:nvPr/>
            </p:nvSpPr>
            <p:spPr bwMode="auto">
              <a:xfrm>
                <a:off x="10494128" y="4807374"/>
                <a:ext cx="168168" cy="172972"/>
              </a:xfrm>
              <a:prstGeom prst="ellipse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72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444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9166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888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61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833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8053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7775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357"/>
                <a:endParaRPr lang="zh-CN" altLang="en-US" dirty="0">
                  <a:cs typeface="Arial" pitchFamily="34" charset="0"/>
                </a:endParaRPr>
              </a:p>
            </p:txBody>
          </p:sp>
          <p:sp>
            <p:nvSpPr>
              <p:cNvPr id="374" name="Freeform 89"/>
              <p:cNvSpPr>
                <a:spLocks/>
              </p:cNvSpPr>
              <p:nvPr/>
            </p:nvSpPr>
            <p:spPr bwMode="auto">
              <a:xfrm>
                <a:off x="10037671" y="4514283"/>
                <a:ext cx="192192" cy="759157"/>
              </a:xfrm>
              <a:custGeom>
                <a:avLst/>
                <a:gdLst>
                  <a:gd name="T0" fmla="*/ 14 w 17"/>
                  <a:gd name="T1" fmla="*/ 0 h 67"/>
                  <a:gd name="T2" fmla="*/ 0 w 17"/>
                  <a:gd name="T3" fmla="*/ 34 h 67"/>
                  <a:gd name="T4" fmla="*/ 14 w 17"/>
                  <a:gd name="T5" fmla="*/ 67 h 67"/>
                  <a:gd name="T6" fmla="*/ 17 w 17"/>
                  <a:gd name="T7" fmla="*/ 64 h 67"/>
                  <a:gd name="T8" fmla="*/ 5 w 17"/>
                  <a:gd name="T9" fmla="*/ 34 h 67"/>
                  <a:gd name="T10" fmla="*/ 17 w 17"/>
                  <a:gd name="T11" fmla="*/ 3 h 67"/>
                  <a:gd name="T12" fmla="*/ 14 w 17"/>
                  <a:gd name="T13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7">
                    <a:moveTo>
                      <a:pt x="14" y="0"/>
                    </a:moveTo>
                    <a:cubicBezTo>
                      <a:pt x="5" y="8"/>
                      <a:pt x="0" y="20"/>
                      <a:pt x="0" y="34"/>
                    </a:cubicBezTo>
                    <a:cubicBezTo>
                      <a:pt x="0" y="47"/>
                      <a:pt x="5" y="59"/>
                      <a:pt x="14" y="67"/>
                    </a:cubicBezTo>
                    <a:cubicBezTo>
                      <a:pt x="17" y="64"/>
                      <a:pt x="17" y="64"/>
                      <a:pt x="17" y="64"/>
                    </a:cubicBezTo>
                    <a:cubicBezTo>
                      <a:pt x="9" y="56"/>
                      <a:pt x="5" y="45"/>
                      <a:pt x="5" y="34"/>
                    </a:cubicBezTo>
                    <a:cubicBezTo>
                      <a:pt x="5" y="22"/>
                      <a:pt x="9" y="11"/>
                      <a:pt x="17" y="3"/>
                    </a:cubicBez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solidFill>
                  <a:schemeClr val="bg1">
                    <a:lumMod val="50000"/>
                  </a:schemeClr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72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444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9166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888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61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833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8053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7775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357"/>
                <a:endParaRPr lang="zh-CN" altLang="en-US" dirty="0">
                  <a:cs typeface="Arial" pitchFamily="34" charset="0"/>
                </a:endParaRPr>
              </a:p>
            </p:txBody>
          </p:sp>
          <p:sp>
            <p:nvSpPr>
              <p:cNvPr id="375" name="Freeform 90"/>
              <p:cNvSpPr>
                <a:spLocks/>
              </p:cNvSpPr>
              <p:nvPr/>
            </p:nvSpPr>
            <p:spPr bwMode="auto">
              <a:xfrm>
                <a:off x="10196230" y="4629598"/>
                <a:ext cx="148948" cy="533333"/>
              </a:xfrm>
              <a:custGeom>
                <a:avLst/>
                <a:gdLst>
                  <a:gd name="T0" fmla="*/ 10 w 13"/>
                  <a:gd name="T1" fmla="*/ 0 h 47"/>
                  <a:gd name="T2" fmla="*/ 0 w 13"/>
                  <a:gd name="T3" fmla="*/ 24 h 47"/>
                  <a:gd name="T4" fmla="*/ 10 w 13"/>
                  <a:gd name="T5" fmla="*/ 47 h 47"/>
                  <a:gd name="T6" fmla="*/ 13 w 13"/>
                  <a:gd name="T7" fmla="*/ 44 h 47"/>
                  <a:gd name="T8" fmla="*/ 5 w 13"/>
                  <a:gd name="T9" fmla="*/ 24 h 47"/>
                  <a:gd name="T10" fmla="*/ 13 w 13"/>
                  <a:gd name="T11" fmla="*/ 3 h 47"/>
                  <a:gd name="T12" fmla="*/ 10 w 13"/>
                  <a:gd name="T1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47">
                    <a:moveTo>
                      <a:pt x="10" y="0"/>
                    </a:moveTo>
                    <a:cubicBezTo>
                      <a:pt x="4" y="6"/>
                      <a:pt x="0" y="14"/>
                      <a:pt x="0" y="24"/>
                    </a:cubicBezTo>
                    <a:cubicBezTo>
                      <a:pt x="0" y="33"/>
                      <a:pt x="4" y="41"/>
                      <a:pt x="10" y="47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8" y="39"/>
                      <a:pt x="5" y="31"/>
                      <a:pt x="5" y="24"/>
                    </a:cubicBezTo>
                    <a:cubicBezTo>
                      <a:pt x="5" y="16"/>
                      <a:pt x="8" y="9"/>
                      <a:pt x="13" y="3"/>
                    </a:cubicBez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solidFill>
                  <a:schemeClr val="bg1">
                    <a:lumMod val="50000"/>
                  </a:schemeClr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72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444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9166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888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61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833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8053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7775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357"/>
                <a:endParaRPr lang="zh-CN" altLang="en-US" dirty="0">
                  <a:cs typeface="Arial" pitchFamily="34" charset="0"/>
                </a:endParaRPr>
              </a:p>
            </p:txBody>
          </p:sp>
          <p:sp>
            <p:nvSpPr>
              <p:cNvPr id="376" name="Freeform 91"/>
              <p:cNvSpPr>
                <a:spLocks/>
              </p:cNvSpPr>
              <p:nvPr/>
            </p:nvSpPr>
            <p:spPr bwMode="auto">
              <a:xfrm>
                <a:off x="10369205" y="4740109"/>
                <a:ext cx="100902" cy="307507"/>
              </a:xfrm>
              <a:custGeom>
                <a:avLst/>
                <a:gdLst>
                  <a:gd name="T0" fmla="*/ 5 w 9"/>
                  <a:gd name="T1" fmla="*/ 0 h 27"/>
                  <a:gd name="T2" fmla="*/ 0 w 9"/>
                  <a:gd name="T3" fmla="*/ 14 h 27"/>
                  <a:gd name="T4" fmla="*/ 5 w 9"/>
                  <a:gd name="T5" fmla="*/ 27 h 27"/>
                  <a:gd name="T6" fmla="*/ 9 w 9"/>
                  <a:gd name="T7" fmla="*/ 24 h 27"/>
                  <a:gd name="T8" fmla="*/ 4 w 9"/>
                  <a:gd name="T9" fmla="*/ 14 h 27"/>
                  <a:gd name="T10" fmla="*/ 9 w 9"/>
                  <a:gd name="T11" fmla="*/ 3 h 27"/>
                  <a:gd name="T12" fmla="*/ 5 w 9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27">
                    <a:moveTo>
                      <a:pt x="5" y="0"/>
                    </a:moveTo>
                    <a:cubicBezTo>
                      <a:pt x="2" y="4"/>
                      <a:pt x="0" y="8"/>
                      <a:pt x="0" y="14"/>
                    </a:cubicBezTo>
                    <a:cubicBezTo>
                      <a:pt x="0" y="19"/>
                      <a:pt x="2" y="24"/>
                      <a:pt x="5" y="27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6" y="21"/>
                      <a:pt x="4" y="17"/>
                      <a:pt x="4" y="14"/>
                    </a:cubicBezTo>
                    <a:cubicBezTo>
                      <a:pt x="4" y="10"/>
                      <a:pt x="6" y="6"/>
                      <a:pt x="9" y="3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solidFill>
                  <a:schemeClr val="bg1">
                    <a:lumMod val="50000"/>
                  </a:schemeClr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72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444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9166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888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61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833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8053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7775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357"/>
                <a:endParaRPr lang="zh-CN" altLang="en-US" dirty="0">
                  <a:cs typeface="Arial" pitchFamily="34" charset="0"/>
                </a:endParaRPr>
              </a:p>
            </p:txBody>
          </p:sp>
          <p:sp>
            <p:nvSpPr>
              <p:cNvPr id="377" name="Freeform 92"/>
              <p:cNvSpPr>
                <a:spLocks/>
              </p:cNvSpPr>
              <p:nvPr/>
            </p:nvSpPr>
            <p:spPr bwMode="auto">
              <a:xfrm>
                <a:off x="10695930" y="4740110"/>
                <a:ext cx="105705" cy="307508"/>
              </a:xfrm>
              <a:custGeom>
                <a:avLst/>
                <a:gdLst>
                  <a:gd name="T0" fmla="*/ 4 w 9"/>
                  <a:gd name="T1" fmla="*/ 14 h 27"/>
                  <a:gd name="T2" fmla="*/ 0 w 9"/>
                  <a:gd name="T3" fmla="*/ 24 h 27"/>
                  <a:gd name="T4" fmla="*/ 3 w 9"/>
                  <a:gd name="T5" fmla="*/ 27 h 27"/>
                  <a:gd name="T6" fmla="*/ 9 w 9"/>
                  <a:gd name="T7" fmla="*/ 14 h 27"/>
                  <a:gd name="T8" fmla="*/ 3 w 9"/>
                  <a:gd name="T9" fmla="*/ 0 h 27"/>
                  <a:gd name="T10" fmla="*/ 0 w 9"/>
                  <a:gd name="T11" fmla="*/ 3 h 27"/>
                  <a:gd name="T12" fmla="*/ 4 w 9"/>
                  <a:gd name="T13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27">
                    <a:moveTo>
                      <a:pt x="4" y="14"/>
                    </a:moveTo>
                    <a:cubicBezTo>
                      <a:pt x="4" y="17"/>
                      <a:pt x="2" y="21"/>
                      <a:pt x="0" y="24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7" y="24"/>
                      <a:pt x="9" y="19"/>
                      <a:pt x="9" y="14"/>
                    </a:cubicBezTo>
                    <a:cubicBezTo>
                      <a:pt x="9" y="8"/>
                      <a:pt x="7" y="4"/>
                      <a:pt x="3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6"/>
                      <a:pt x="4" y="10"/>
                      <a:pt x="4" y="14"/>
                    </a:cubicBezTo>
                    <a:close/>
                  </a:path>
                </a:pathLst>
              </a:custGeom>
              <a:grpFill/>
              <a:ln>
                <a:solidFill>
                  <a:schemeClr val="bg1">
                    <a:lumMod val="50000"/>
                  </a:schemeClr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72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444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9166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888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61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833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8053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7775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357"/>
                <a:endParaRPr lang="zh-CN" altLang="en-US" dirty="0">
                  <a:cs typeface="Arial" pitchFamily="34" charset="0"/>
                </a:endParaRPr>
              </a:p>
            </p:txBody>
          </p:sp>
          <p:sp>
            <p:nvSpPr>
              <p:cNvPr id="378" name="Freeform 93"/>
              <p:cNvSpPr>
                <a:spLocks/>
              </p:cNvSpPr>
              <p:nvPr/>
            </p:nvSpPr>
            <p:spPr bwMode="auto">
              <a:xfrm>
                <a:off x="10811246" y="4629598"/>
                <a:ext cx="148948" cy="533333"/>
              </a:xfrm>
              <a:custGeom>
                <a:avLst/>
                <a:gdLst>
                  <a:gd name="T0" fmla="*/ 8 w 13"/>
                  <a:gd name="T1" fmla="*/ 24 h 47"/>
                  <a:gd name="T2" fmla="*/ 0 w 13"/>
                  <a:gd name="T3" fmla="*/ 44 h 47"/>
                  <a:gd name="T4" fmla="*/ 3 w 13"/>
                  <a:gd name="T5" fmla="*/ 47 h 47"/>
                  <a:gd name="T6" fmla="*/ 13 w 13"/>
                  <a:gd name="T7" fmla="*/ 24 h 47"/>
                  <a:gd name="T8" fmla="*/ 3 w 13"/>
                  <a:gd name="T9" fmla="*/ 0 h 47"/>
                  <a:gd name="T10" fmla="*/ 0 w 13"/>
                  <a:gd name="T11" fmla="*/ 3 h 47"/>
                  <a:gd name="T12" fmla="*/ 8 w 13"/>
                  <a:gd name="T13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47">
                    <a:moveTo>
                      <a:pt x="8" y="24"/>
                    </a:moveTo>
                    <a:cubicBezTo>
                      <a:pt x="8" y="31"/>
                      <a:pt x="5" y="39"/>
                      <a:pt x="0" y="44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9" y="41"/>
                      <a:pt x="13" y="33"/>
                      <a:pt x="13" y="24"/>
                    </a:cubicBezTo>
                    <a:cubicBezTo>
                      <a:pt x="13" y="14"/>
                      <a:pt x="9" y="6"/>
                      <a:pt x="3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5" y="9"/>
                      <a:pt x="8" y="16"/>
                      <a:pt x="8" y="24"/>
                    </a:cubicBezTo>
                    <a:close/>
                  </a:path>
                </a:pathLst>
              </a:custGeom>
              <a:grpFill/>
              <a:ln>
                <a:solidFill>
                  <a:schemeClr val="bg1">
                    <a:lumMod val="50000"/>
                  </a:schemeClr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72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444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9166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888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61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833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8053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7775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357"/>
                <a:endParaRPr lang="zh-CN" altLang="en-US" dirty="0">
                  <a:cs typeface="Arial" pitchFamily="34" charset="0"/>
                </a:endParaRPr>
              </a:p>
            </p:txBody>
          </p:sp>
          <p:sp>
            <p:nvSpPr>
              <p:cNvPr id="379" name="Freeform 94"/>
              <p:cNvSpPr>
                <a:spLocks/>
              </p:cNvSpPr>
              <p:nvPr/>
            </p:nvSpPr>
            <p:spPr bwMode="auto">
              <a:xfrm>
                <a:off x="10926561" y="4514283"/>
                <a:ext cx="192192" cy="759157"/>
              </a:xfrm>
              <a:custGeom>
                <a:avLst/>
                <a:gdLst>
                  <a:gd name="T0" fmla="*/ 13 w 17"/>
                  <a:gd name="T1" fmla="*/ 34 h 67"/>
                  <a:gd name="T2" fmla="*/ 0 w 17"/>
                  <a:gd name="T3" fmla="*/ 64 h 67"/>
                  <a:gd name="T4" fmla="*/ 4 w 17"/>
                  <a:gd name="T5" fmla="*/ 67 h 67"/>
                  <a:gd name="T6" fmla="*/ 17 w 17"/>
                  <a:gd name="T7" fmla="*/ 34 h 67"/>
                  <a:gd name="T8" fmla="*/ 4 w 17"/>
                  <a:gd name="T9" fmla="*/ 0 h 67"/>
                  <a:gd name="T10" fmla="*/ 0 w 17"/>
                  <a:gd name="T11" fmla="*/ 3 h 67"/>
                  <a:gd name="T12" fmla="*/ 13 w 17"/>
                  <a:gd name="T13" fmla="*/ 3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7">
                    <a:moveTo>
                      <a:pt x="13" y="34"/>
                    </a:moveTo>
                    <a:cubicBezTo>
                      <a:pt x="13" y="45"/>
                      <a:pt x="8" y="56"/>
                      <a:pt x="0" y="64"/>
                    </a:cubicBezTo>
                    <a:cubicBezTo>
                      <a:pt x="4" y="67"/>
                      <a:pt x="4" y="67"/>
                      <a:pt x="4" y="67"/>
                    </a:cubicBezTo>
                    <a:cubicBezTo>
                      <a:pt x="12" y="59"/>
                      <a:pt x="17" y="47"/>
                      <a:pt x="17" y="34"/>
                    </a:cubicBezTo>
                    <a:cubicBezTo>
                      <a:pt x="17" y="20"/>
                      <a:pt x="12" y="8"/>
                      <a:pt x="4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8" y="11"/>
                      <a:pt x="13" y="22"/>
                      <a:pt x="13" y="34"/>
                    </a:cubicBezTo>
                    <a:close/>
                  </a:path>
                </a:pathLst>
              </a:custGeom>
              <a:grpFill/>
              <a:ln>
                <a:solidFill>
                  <a:schemeClr val="bg1">
                    <a:lumMod val="50000"/>
                  </a:schemeClr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72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444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9166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888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61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833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8053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7775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357"/>
                <a:endParaRPr lang="zh-CN" altLang="en-US" dirty="0">
                  <a:cs typeface="Arial" pitchFamily="34" charset="0"/>
                </a:endParaRPr>
              </a:p>
            </p:txBody>
          </p:sp>
          <p:sp>
            <p:nvSpPr>
              <p:cNvPr id="380" name="Oval 95"/>
              <p:cNvSpPr>
                <a:spLocks noChangeArrowheads="1"/>
              </p:cNvSpPr>
              <p:nvPr/>
            </p:nvSpPr>
            <p:spPr bwMode="auto">
              <a:xfrm>
                <a:off x="10494128" y="4807374"/>
                <a:ext cx="168168" cy="172972"/>
              </a:xfrm>
              <a:prstGeom prst="ellipse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72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444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9166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888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61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833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8053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7775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357"/>
                <a:endParaRPr lang="zh-CN" altLang="en-US" dirty="0">
                  <a:cs typeface="Arial" pitchFamily="34" charset="0"/>
                </a:endParaRPr>
              </a:p>
            </p:txBody>
          </p:sp>
        </p:grpSp>
        <p:sp>
          <p:nvSpPr>
            <p:cNvPr id="381" name="TextBox 460"/>
            <p:cNvSpPr txBox="1"/>
            <p:nvPr/>
          </p:nvSpPr>
          <p:spPr>
            <a:xfrm>
              <a:off x="7984356" y="5919175"/>
              <a:ext cx="4913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72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444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9166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888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61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833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8053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775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b="1" dirty="0" smtClean="0"/>
                <a:t>…</a:t>
              </a:r>
              <a:endParaRPr lang="zh-CN" altLang="en-US" sz="1400" b="1" dirty="0"/>
            </a:p>
          </p:txBody>
        </p:sp>
        <p:sp>
          <p:nvSpPr>
            <p:cNvPr id="382" name="Freeform 14"/>
            <p:cNvSpPr>
              <a:spLocks noChangeAspect="1"/>
            </p:cNvSpPr>
            <p:nvPr/>
          </p:nvSpPr>
          <p:spPr bwMode="auto">
            <a:xfrm rot="11994253">
              <a:off x="7060595" y="5702341"/>
              <a:ext cx="288000" cy="140060"/>
            </a:xfrm>
            <a:custGeom>
              <a:avLst/>
              <a:gdLst>
                <a:gd name="T0" fmla="*/ 2147483647 w 393"/>
                <a:gd name="T1" fmla="*/ 0 h 131"/>
                <a:gd name="T2" fmla="*/ 2147483647 w 393"/>
                <a:gd name="T3" fmla="*/ 2147483647 h 131"/>
                <a:gd name="T4" fmla="*/ 2147483647 w 393"/>
                <a:gd name="T5" fmla="*/ 2147483647 h 131"/>
                <a:gd name="T6" fmla="*/ 2147483647 w 393"/>
                <a:gd name="T7" fmla="*/ 2147483647 h 131"/>
                <a:gd name="T8" fmla="*/ 0 w 393"/>
                <a:gd name="T9" fmla="*/ 2147483647 h 131"/>
                <a:gd name="T10" fmla="*/ 2147483647 w 393"/>
                <a:gd name="T11" fmla="*/ 2147483647 h 131"/>
                <a:gd name="T12" fmla="*/ 2147483647 w 393"/>
                <a:gd name="T13" fmla="*/ 0 h 1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3"/>
                <a:gd name="T22" fmla="*/ 0 h 131"/>
                <a:gd name="T23" fmla="*/ 393 w 393"/>
                <a:gd name="T24" fmla="*/ 131 h 1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3" h="131">
                  <a:moveTo>
                    <a:pt x="163" y="0"/>
                  </a:moveTo>
                  <a:lnTo>
                    <a:pt x="393" y="119"/>
                  </a:lnTo>
                  <a:lnTo>
                    <a:pt x="219" y="60"/>
                  </a:lnTo>
                  <a:lnTo>
                    <a:pt x="247" y="131"/>
                  </a:lnTo>
                  <a:lnTo>
                    <a:pt x="0" y="12"/>
                  </a:lnTo>
                  <a:lnTo>
                    <a:pt x="182" y="76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lIns="119793" tIns="59896" rIns="119793" bIns="59896"/>
            <a:lstStyle>
              <a:defPPr>
                <a:defRPr lang="zh-CN"/>
              </a:defPPr>
              <a:lvl1pPr marL="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72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444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9166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888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61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833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8053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775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198006">
                <a:defRPr/>
              </a:pPr>
              <a:endParaRPr lang="zh-CN" altLang="en-US" kern="0" dirty="0"/>
            </a:p>
          </p:txBody>
        </p:sp>
        <p:sp>
          <p:nvSpPr>
            <p:cNvPr id="383" name="TextBox 462"/>
            <p:cNvSpPr txBox="1"/>
            <p:nvPr/>
          </p:nvSpPr>
          <p:spPr>
            <a:xfrm>
              <a:off x="8826765" y="5178642"/>
              <a:ext cx="2579710" cy="951967"/>
            </a:xfrm>
            <a:prstGeom prst="rect">
              <a:avLst/>
            </a:prstGeom>
            <a:noFill/>
          </p:spPr>
          <p:txBody>
            <a:bodyPr wrap="square" lIns="119801" tIns="59900" rIns="119801" bIns="59900" rtlCol="0">
              <a:spAutoFit/>
            </a:bodyPr>
            <a:lstStyle>
              <a:defPPr>
                <a:defRPr lang="zh-CN"/>
              </a:defPPr>
              <a:lvl1pPr marL="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72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444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9166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888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61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833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8053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775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198006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zh-CN" altLang="en-US" sz="1200" dirty="0" smtClean="0"/>
                <a:t> 易部署易维护</a:t>
              </a:r>
              <a:endParaRPr lang="en-US" altLang="zh-CN" sz="1200" dirty="0" smtClean="0"/>
            </a:p>
            <a:p>
              <a:pPr defTabSz="1198006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zh-CN" sz="1200" dirty="0" smtClean="0"/>
                <a:t> </a:t>
              </a:r>
              <a:r>
                <a:rPr lang="zh-CN" altLang="en-US" sz="1200" dirty="0" smtClean="0"/>
                <a:t>高可靠电信网络</a:t>
              </a:r>
              <a:endParaRPr lang="en-US" altLang="zh-CN" sz="1200" dirty="0" smtClean="0"/>
            </a:p>
            <a:p>
              <a:pPr defTabSz="1198006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zh-CN" sz="1200" dirty="0" smtClean="0"/>
                <a:t> </a:t>
              </a:r>
              <a:r>
                <a:rPr lang="zh-CN" altLang="en-US" sz="1200" dirty="0" smtClean="0"/>
                <a:t>低成本（</a:t>
              </a:r>
              <a:r>
                <a:rPr lang="en-US" altLang="zh-CN" sz="1200" dirty="0" smtClean="0"/>
                <a:t>5$</a:t>
              </a:r>
              <a:r>
                <a:rPr lang="zh-CN" altLang="en-US" sz="1200" dirty="0" smtClean="0"/>
                <a:t>终端模组）</a:t>
              </a:r>
              <a:endParaRPr lang="en-US" altLang="zh-CN" sz="1200" dirty="0" smtClean="0"/>
            </a:p>
          </p:txBody>
        </p:sp>
        <p:sp>
          <p:nvSpPr>
            <p:cNvPr id="384" name="矩形 383"/>
            <p:cNvSpPr/>
            <p:nvPr/>
          </p:nvSpPr>
          <p:spPr>
            <a:xfrm>
              <a:off x="6675840" y="4962618"/>
              <a:ext cx="14750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72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444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9166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888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61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833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8053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775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b="1" dirty="0" smtClean="0"/>
                <a:t>NB-IoT</a:t>
              </a:r>
              <a:r>
                <a:rPr lang="zh-CN" altLang="en-US" sz="1400" b="1" dirty="0" smtClean="0"/>
                <a:t>一跳组网</a:t>
              </a:r>
              <a:endParaRPr lang="zh-CN" altLang="en-US" sz="1400" b="1" dirty="0"/>
            </a:p>
          </p:txBody>
        </p:sp>
        <p:cxnSp>
          <p:nvCxnSpPr>
            <p:cNvPr id="385" name="直接箭头连接符 384"/>
            <p:cNvCxnSpPr/>
            <p:nvPr/>
          </p:nvCxnSpPr>
          <p:spPr>
            <a:xfrm>
              <a:off x="6840641" y="3152116"/>
              <a:ext cx="3992008" cy="0"/>
            </a:xfrm>
            <a:prstGeom prst="straightConnector1">
              <a:avLst/>
            </a:prstGeom>
            <a:ln>
              <a:solidFill>
                <a:srgbClr val="00B0F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箭头连接符 385"/>
            <p:cNvCxnSpPr/>
            <p:nvPr/>
          </p:nvCxnSpPr>
          <p:spPr>
            <a:xfrm>
              <a:off x="6931976" y="4746594"/>
              <a:ext cx="3992008" cy="0"/>
            </a:xfrm>
            <a:prstGeom prst="straightConnector1">
              <a:avLst/>
            </a:prstGeom>
            <a:ln>
              <a:solidFill>
                <a:srgbClr val="00B0F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矩形 386"/>
            <p:cNvSpPr/>
            <p:nvPr/>
          </p:nvSpPr>
          <p:spPr>
            <a:xfrm>
              <a:off x="1691355" y="2370330"/>
              <a:ext cx="12618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72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444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9166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888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61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833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8053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775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b="1" dirty="0" smtClean="0"/>
                <a:t>传统群组控制</a:t>
              </a:r>
              <a:endParaRPr lang="zh-CN" altLang="en-US" sz="1400" b="1" dirty="0"/>
            </a:p>
          </p:txBody>
        </p:sp>
        <p:sp>
          <p:nvSpPr>
            <p:cNvPr id="388" name="矩形 387"/>
            <p:cNvSpPr/>
            <p:nvPr/>
          </p:nvSpPr>
          <p:spPr>
            <a:xfrm>
              <a:off x="4029223" y="2333812"/>
              <a:ext cx="16209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72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444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9166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888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61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833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8053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775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b="1" dirty="0" smtClean="0"/>
                <a:t>智能路灯单灯控制</a:t>
              </a:r>
              <a:endParaRPr lang="zh-CN" altLang="en-US" sz="1400" b="1" dirty="0"/>
            </a:p>
          </p:txBody>
        </p:sp>
        <p:grpSp>
          <p:nvGrpSpPr>
            <p:cNvPr id="389" name="组合 388"/>
            <p:cNvGrpSpPr>
              <a:grpSpLocks noChangeAspect="1"/>
            </p:cNvGrpSpPr>
            <p:nvPr/>
          </p:nvGrpSpPr>
          <p:grpSpPr>
            <a:xfrm>
              <a:off x="6508712" y="3546332"/>
              <a:ext cx="2122100" cy="1034356"/>
              <a:chOff x="1221288" y="1694216"/>
              <a:chExt cx="7861948" cy="3679793"/>
            </a:xfrm>
          </p:grpSpPr>
          <p:sp>
            <p:nvSpPr>
              <p:cNvPr id="390" name="椭圆 389"/>
              <p:cNvSpPr/>
              <p:nvPr/>
            </p:nvSpPr>
            <p:spPr>
              <a:xfrm>
                <a:off x="1430704" y="1735354"/>
                <a:ext cx="5497083" cy="3394552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20000"/>
                      <a:lumOff val="80000"/>
                      <a:alpha val="25000"/>
                    </a:schemeClr>
                  </a:gs>
                  <a:gs pos="100000">
                    <a:schemeClr val="tx2">
                      <a:lumMod val="20000"/>
                      <a:lumOff val="80000"/>
                      <a:alpha val="15000"/>
                    </a:schemeClr>
                  </a:gs>
                </a:gsLst>
                <a:lin ang="4200000" scaled="0"/>
              </a:gradFill>
              <a:ln>
                <a:noFill/>
                <a:headEnd/>
                <a:tailEnd/>
              </a:ln>
              <a:effectLst/>
              <a:scene3d>
                <a:camera prst="orthographicFront"/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lIns="16846" tIns="8423" rIns="16846" bIns="8423" anchor="ctr" anchorCtr="0">
                <a:noAutofit/>
              </a:bodyPr>
              <a:lstStyle>
                <a:defPPr>
                  <a:defRPr lang="zh-CN"/>
                </a:defPPr>
                <a:lvl1pPr marL="0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722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444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9166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8888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8610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8332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8053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7775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sz="1200" dirty="0">
                  <a:solidFill>
                    <a:schemeClr val="tx1"/>
                  </a:solidFill>
                  <a:cs typeface="Arial" pitchFamily="34" charset="0"/>
                  <a:sym typeface="FrutigerNext LT Medium"/>
                </a:endParaRPr>
              </a:p>
            </p:txBody>
          </p:sp>
          <p:grpSp>
            <p:nvGrpSpPr>
              <p:cNvPr id="391" name="组合 390"/>
              <p:cNvGrpSpPr/>
              <p:nvPr/>
            </p:nvGrpSpPr>
            <p:grpSpPr>
              <a:xfrm>
                <a:off x="1563579" y="3369807"/>
                <a:ext cx="1022541" cy="1995422"/>
                <a:chOff x="5337149" y="5112477"/>
                <a:chExt cx="466121" cy="909605"/>
              </a:xfrm>
            </p:grpSpPr>
            <p:sp>
              <p:nvSpPr>
                <p:cNvPr id="429" name="同侧圆角矩形 428"/>
                <p:cNvSpPr/>
                <p:nvPr/>
              </p:nvSpPr>
              <p:spPr>
                <a:xfrm>
                  <a:off x="5337149" y="5804685"/>
                  <a:ext cx="139823" cy="217397"/>
                </a:xfrm>
                <a:prstGeom prst="round2SameRect">
                  <a:avLst>
                    <a:gd name="adj1" fmla="val 31994"/>
                    <a:gd name="adj2" fmla="val 0"/>
                  </a:avLst>
                </a:prstGeom>
                <a:solidFill>
                  <a:schemeClr val="tx1">
                    <a:alpha val="8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722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9444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9166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8888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8610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8332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8053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7775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20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430" name="组合 429"/>
                <p:cNvGrpSpPr/>
                <p:nvPr/>
              </p:nvGrpSpPr>
              <p:grpSpPr>
                <a:xfrm>
                  <a:off x="5521523" y="5112477"/>
                  <a:ext cx="281747" cy="117517"/>
                  <a:chOff x="6648917" y="4970016"/>
                  <a:chExt cx="281747" cy="117517"/>
                </a:xfrm>
              </p:grpSpPr>
              <p:sp>
                <p:nvSpPr>
                  <p:cNvPr id="432" name="同侧圆角矩形 431"/>
                  <p:cNvSpPr/>
                  <p:nvPr/>
                </p:nvSpPr>
                <p:spPr>
                  <a:xfrm>
                    <a:off x="6648917" y="4970016"/>
                    <a:ext cx="281747" cy="117517"/>
                  </a:xfrm>
                  <a:prstGeom prst="round2SameRect">
                    <a:avLst/>
                  </a:prstGeom>
                  <a:solidFill>
                    <a:schemeClr val="tx1">
                      <a:alpha val="8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09722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219444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829166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438888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3048610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658332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4268053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4877775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 sz="12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3" name="同侧圆角矩形 432"/>
                  <p:cNvSpPr/>
                  <p:nvPr/>
                </p:nvSpPr>
                <p:spPr>
                  <a:xfrm>
                    <a:off x="6674479" y="5043745"/>
                    <a:ext cx="230622" cy="36611"/>
                  </a:xfrm>
                  <a:prstGeom prst="round2SameRect">
                    <a:avLst/>
                  </a:prstGeom>
                  <a:solidFill>
                    <a:schemeClr val="bg1">
                      <a:alpha val="80000"/>
                    </a:schemeClr>
                  </a:solidFill>
                  <a:ln w="127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09722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219444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829166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438888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3048610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658332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4268053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4877775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 sz="120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31" name="圆角右箭头 430"/>
                <p:cNvSpPr/>
                <p:nvPr/>
              </p:nvSpPr>
              <p:spPr>
                <a:xfrm>
                  <a:off x="5372105" y="5151690"/>
                  <a:ext cx="149418" cy="654368"/>
                </a:xfrm>
                <a:prstGeom prst="bentArrow">
                  <a:avLst>
                    <a:gd name="adj1" fmla="val 40078"/>
                    <a:gd name="adj2" fmla="val 20039"/>
                    <a:gd name="adj3" fmla="val 0"/>
                    <a:gd name="adj4" fmla="val 63592"/>
                  </a:avLst>
                </a:prstGeom>
                <a:solidFill>
                  <a:schemeClr val="tx1">
                    <a:alpha val="8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722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9444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9166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8888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8610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8332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8053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7775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20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92" name="直接连接符 391"/>
              <p:cNvCxnSpPr/>
              <p:nvPr/>
            </p:nvCxnSpPr>
            <p:spPr bwMode="auto">
              <a:xfrm>
                <a:off x="1221288" y="5365235"/>
                <a:ext cx="25560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93" name="Oval 63"/>
              <p:cNvSpPr>
                <a:spLocks noChangeAspect="1"/>
              </p:cNvSpPr>
              <p:nvPr/>
            </p:nvSpPr>
            <p:spPr bwMode="auto">
              <a:xfrm rot="15995274" flipH="1">
                <a:off x="5076165" y="2261044"/>
                <a:ext cx="180000" cy="180000"/>
              </a:xfrm>
              <a:prstGeom prst="ellipse">
                <a:avLst/>
              </a:prstGeom>
              <a:solidFill>
                <a:srgbClr val="77D4F9"/>
              </a:solidFill>
              <a:ln w="38100">
                <a:solidFill>
                  <a:schemeClr val="bg1">
                    <a:alpha val="57000"/>
                  </a:schemeClr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defPPr>
                  <a:defRPr lang="zh-CN"/>
                </a:defPPr>
                <a:lvl1pPr marL="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72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444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9166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888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61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833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8053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7775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900" dirty="0"/>
              </a:p>
            </p:txBody>
          </p:sp>
          <p:sp>
            <p:nvSpPr>
              <p:cNvPr id="394" name="Oval 63"/>
              <p:cNvSpPr>
                <a:spLocks noChangeAspect="1"/>
              </p:cNvSpPr>
              <p:nvPr/>
            </p:nvSpPr>
            <p:spPr bwMode="auto">
              <a:xfrm rot="15995274" flipH="1">
                <a:off x="3404595" y="4028837"/>
                <a:ext cx="180000" cy="180000"/>
              </a:xfrm>
              <a:prstGeom prst="ellipse">
                <a:avLst/>
              </a:prstGeom>
              <a:solidFill>
                <a:srgbClr val="77D4F9"/>
              </a:solidFill>
              <a:ln w="38100">
                <a:solidFill>
                  <a:schemeClr val="bg1">
                    <a:alpha val="57000"/>
                  </a:schemeClr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defPPr>
                  <a:defRPr lang="zh-CN"/>
                </a:defPPr>
                <a:lvl1pPr marL="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72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444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9166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888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61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833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8053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7775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900" dirty="0"/>
              </a:p>
            </p:txBody>
          </p:sp>
          <p:sp>
            <p:nvSpPr>
              <p:cNvPr id="395" name="Oval 63"/>
              <p:cNvSpPr>
                <a:spLocks noChangeAspect="1"/>
              </p:cNvSpPr>
              <p:nvPr/>
            </p:nvSpPr>
            <p:spPr bwMode="auto">
              <a:xfrm rot="15995274" flipH="1">
                <a:off x="4986327" y="3892668"/>
                <a:ext cx="180000" cy="180000"/>
              </a:xfrm>
              <a:prstGeom prst="ellipse">
                <a:avLst/>
              </a:prstGeom>
              <a:solidFill>
                <a:srgbClr val="77D4F9"/>
              </a:solidFill>
              <a:ln w="38100">
                <a:solidFill>
                  <a:schemeClr val="bg1">
                    <a:alpha val="57000"/>
                  </a:schemeClr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defPPr>
                  <a:defRPr lang="zh-CN"/>
                </a:defPPr>
                <a:lvl1pPr marL="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72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444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9166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888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61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833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8053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7775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900" dirty="0"/>
              </a:p>
            </p:txBody>
          </p:sp>
          <p:sp>
            <p:nvSpPr>
              <p:cNvPr id="396" name="Oval 63"/>
              <p:cNvSpPr>
                <a:spLocks noChangeAspect="1"/>
              </p:cNvSpPr>
              <p:nvPr/>
            </p:nvSpPr>
            <p:spPr bwMode="auto">
              <a:xfrm rot="15995274" flipH="1">
                <a:off x="4986325" y="4703128"/>
                <a:ext cx="180000" cy="180000"/>
              </a:xfrm>
              <a:prstGeom prst="ellipse">
                <a:avLst/>
              </a:prstGeom>
              <a:solidFill>
                <a:srgbClr val="77D4F9"/>
              </a:solidFill>
              <a:ln w="38100">
                <a:solidFill>
                  <a:schemeClr val="bg1">
                    <a:alpha val="57000"/>
                  </a:schemeClr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defPPr>
                  <a:defRPr lang="zh-CN"/>
                </a:defPPr>
                <a:lvl1pPr marL="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72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444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9166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888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61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833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8053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7775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900" dirty="0"/>
              </a:p>
            </p:txBody>
          </p:sp>
          <p:grpSp>
            <p:nvGrpSpPr>
              <p:cNvPr id="397" name="组合 396"/>
              <p:cNvGrpSpPr/>
              <p:nvPr/>
            </p:nvGrpSpPr>
            <p:grpSpPr>
              <a:xfrm>
                <a:off x="2434285" y="2356401"/>
                <a:ext cx="5009449" cy="2369412"/>
                <a:chOff x="2108141" y="2356401"/>
                <a:chExt cx="5009449" cy="2369412"/>
              </a:xfrm>
            </p:grpSpPr>
            <p:cxnSp>
              <p:nvCxnSpPr>
                <p:cNvPr id="418" name="直接连接符 417"/>
                <p:cNvCxnSpPr>
                  <a:stCxn id="405" idx="0"/>
                </p:cNvCxnSpPr>
                <p:nvPr/>
              </p:nvCxnSpPr>
              <p:spPr>
                <a:xfrm flipH="1">
                  <a:off x="2113723" y="2783293"/>
                  <a:ext cx="1437977" cy="315692"/>
                </a:xfrm>
                <a:prstGeom prst="line">
                  <a:avLst/>
                </a:prstGeom>
                <a:ln w="12700">
                  <a:solidFill>
                    <a:srgbClr val="77D4F9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直接连接符 418"/>
                <p:cNvCxnSpPr>
                  <a:stCxn id="393" idx="0"/>
                  <a:endCxn id="405" idx="4"/>
                </p:cNvCxnSpPr>
                <p:nvPr/>
              </p:nvCxnSpPr>
              <p:spPr>
                <a:xfrm flipH="1">
                  <a:off x="3731380" y="2356401"/>
                  <a:ext cx="1018801" cy="416178"/>
                </a:xfrm>
                <a:prstGeom prst="line">
                  <a:avLst/>
                </a:prstGeom>
                <a:ln w="12700">
                  <a:solidFill>
                    <a:srgbClr val="77D4F9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直接连接符 419"/>
                <p:cNvCxnSpPr>
                  <a:stCxn id="394" idx="1"/>
                </p:cNvCxnSpPr>
                <p:nvPr/>
              </p:nvCxnSpPr>
              <p:spPr>
                <a:xfrm flipH="1" flipV="1">
                  <a:off x="2108141" y="3098985"/>
                  <a:ext cx="992995" cy="960112"/>
                </a:xfrm>
                <a:prstGeom prst="line">
                  <a:avLst/>
                </a:prstGeom>
                <a:ln w="12700">
                  <a:solidFill>
                    <a:srgbClr val="77D4F9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直接连接符 420"/>
                <p:cNvCxnSpPr>
                  <a:stCxn id="394" idx="3"/>
                  <a:endCxn id="405" idx="6"/>
                </p:cNvCxnSpPr>
                <p:nvPr/>
              </p:nvCxnSpPr>
              <p:spPr>
                <a:xfrm flipV="1">
                  <a:off x="3228191" y="2867776"/>
                  <a:ext cx="418706" cy="1183746"/>
                </a:xfrm>
                <a:prstGeom prst="line">
                  <a:avLst/>
                </a:prstGeom>
                <a:ln w="12700">
                  <a:solidFill>
                    <a:srgbClr val="77D4F9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直接连接符 421"/>
                <p:cNvCxnSpPr>
                  <a:stCxn id="395" idx="0"/>
                  <a:endCxn id="394" idx="3"/>
                </p:cNvCxnSpPr>
                <p:nvPr/>
              </p:nvCxnSpPr>
              <p:spPr>
                <a:xfrm flipH="1">
                  <a:off x="3228191" y="3988025"/>
                  <a:ext cx="1432152" cy="63497"/>
                </a:xfrm>
                <a:prstGeom prst="line">
                  <a:avLst/>
                </a:prstGeom>
                <a:ln w="12700">
                  <a:solidFill>
                    <a:srgbClr val="77D4F9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直接连接符 422"/>
                <p:cNvCxnSpPr>
                  <a:stCxn id="405" idx="6"/>
                </p:cNvCxnSpPr>
                <p:nvPr/>
              </p:nvCxnSpPr>
              <p:spPr>
                <a:xfrm>
                  <a:off x="3646897" y="2867776"/>
                  <a:ext cx="1097927" cy="1019694"/>
                </a:xfrm>
                <a:prstGeom prst="line">
                  <a:avLst/>
                </a:prstGeom>
                <a:ln w="12700">
                  <a:solidFill>
                    <a:srgbClr val="77D4F9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直接连接符 423"/>
                <p:cNvCxnSpPr>
                  <a:stCxn id="394" idx="5"/>
                  <a:endCxn id="396" idx="3"/>
                </p:cNvCxnSpPr>
                <p:nvPr/>
              </p:nvCxnSpPr>
              <p:spPr>
                <a:xfrm>
                  <a:off x="3235766" y="4178577"/>
                  <a:ext cx="1574155" cy="547236"/>
                </a:xfrm>
                <a:prstGeom prst="line">
                  <a:avLst/>
                </a:prstGeom>
                <a:ln w="12700">
                  <a:solidFill>
                    <a:srgbClr val="77D4F9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直接连接符 424"/>
                <p:cNvCxnSpPr>
                  <a:stCxn id="396" idx="2"/>
                  <a:endCxn id="395" idx="6"/>
                </p:cNvCxnSpPr>
                <p:nvPr/>
              </p:nvCxnSpPr>
              <p:spPr>
                <a:xfrm flipV="1">
                  <a:off x="4744824" y="4072508"/>
                  <a:ext cx="10716" cy="630780"/>
                </a:xfrm>
                <a:prstGeom prst="line">
                  <a:avLst/>
                </a:prstGeom>
                <a:ln w="12700">
                  <a:solidFill>
                    <a:srgbClr val="77D4F9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直接连接符 425"/>
                <p:cNvCxnSpPr>
                  <a:stCxn id="393" idx="5"/>
                </p:cNvCxnSpPr>
                <p:nvPr/>
              </p:nvCxnSpPr>
              <p:spPr>
                <a:xfrm>
                  <a:off x="4907336" y="2410784"/>
                  <a:ext cx="2210254" cy="761137"/>
                </a:xfrm>
                <a:prstGeom prst="line">
                  <a:avLst/>
                </a:prstGeom>
                <a:ln w="12700">
                  <a:solidFill>
                    <a:srgbClr val="77D4F9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直接连接符 426"/>
                <p:cNvCxnSpPr>
                  <a:stCxn id="395" idx="4"/>
                </p:cNvCxnSpPr>
                <p:nvPr/>
              </p:nvCxnSpPr>
              <p:spPr>
                <a:xfrm flipV="1">
                  <a:off x="4840023" y="3787649"/>
                  <a:ext cx="2074126" cy="189662"/>
                </a:xfrm>
                <a:prstGeom prst="line">
                  <a:avLst/>
                </a:prstGeom>
                <a:ln w="12700">
                  <a:solidFill>
                    <a:srgbClr val="77D4F9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直接连接符 427"/>
                <p:cNvCxnSpPr>
                  <a:stCxn id="396" idx="3"/>
                </p:cNvCxnSpPr>
                <p:nvPr/>
              </p:nvCxnSpPr>
              <p:spPr>
                <a:xfrm flipV="1">
                  <a:off x="4809921" y="4154219"/>
                  <a:ext cx="2307669" cy="571594"/>
                </a:xfrm>
                <a:prstGeom prst="line">
                  <a:avLst/>
                </a:prstGeom>
                <a:ln w="12700">
                  <a:solidFill>
                    <a:srgbClr val="77D4F9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8" name="Oval 63"/>
              <p:cNvSpPr>
                <a:spLocks noChangeAspect="1"/>
              </p:cNvSpPr>
              <p:nvPr/>
            </p:nvSpPr>
            <p:spPr bwMode="auto">
              <a:xfrm rot="15995274" flipH="1">
                <a:off x="2361017" y="2986724"/>
                <a:ext cx="180000" cy="180000"/>
              </a:xfrm>
              <a:prstGeom prst="ellipse">
                <a:avLst/>
              </a:prstGeom>
              <a:solidFill>
                <a:srgbClr val="77D4F9"/>
              </a:solidFill>
              <a:ln w="38100">
                <a:solidFill>
                  <a:schemeClr val="bg1">
                    <a:alpha val="57000"/>
                  </a:schemeClr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defPPr>
                  <a:defRPr lang="zh-CN"/>
                </a:defPPr>
                <a:lvl1pPr marL="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72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444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9166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888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61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833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8053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7775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900" dirty="0"/>
              </a:p>
            </p:txBody>
          </p:sp>
          <p:grpSp>
            <p:nvGrpSpPr>
              <p:cNvPr id="399" name="组合 398"/>
              <p:cNvGrpSpPr/>
              <p:nvPr/>
            </p:nvGrpSpPr>
            <p:grpSpPr>
              <a:xfrm>
                <a:off x="3066407" y="4352656"/>
                <a:ext cx="523386" cy="1021353"/>
                <a:chOff x="5337149" y="5112477"/>
                <a:chExt cx="466121" cy="909605"/>
              </a:xfrm>
            </p:grpSpPr>
            <p:sp>
              <p:nvSpPr>
                <p:cNvPr id="413" name="同侧圆角矩形 412"/>
                <p:cNvSpPr/>
                <p:nvPr/>
              </p:nvSpPr>
              <p:spPr>
                <a:xfrm>
                  <a:off x="5337149" y="5804685"/>
                  <a:ext cx="139823" cy="217397"/>
                </a:xfrm>
                <a:prstGeom prst="round2SameRect">
                  <a:avLst>
                    <a:gd name="adj1" fmla="val 31994"/>
                    <a:gd name="adj2" fmla="val 0"/>
                  </a:avLst>
                </a:prstGeom>
                <a:solidFill>
                  <a:schemeClr val="tx1">
                    <a:alpha val="8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722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9444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9166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8888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8610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8332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8053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7775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2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14" name="组合 413"/>
                <p:cNvGrpSpPr/>
                <p:nvPr/>
              </p:nvGrpSpPr>
              <p:grpSpPr>
                <a:xfrm>
                  <a:off x="5521523" y="5112477"/>
                  <a:ext cx="281747" cy="117517"/>
                  <a:chOff x="6648917" y="4970016"/>
                  <a:chExt cx="281747" cy="117517"/>
                </a:xfrm>
              </p:grpSpPr>
              <p:sp>
                <p:nvSpPr>
                  <p:cNvPr id="416" name="同侧圆角矩形 415"/>
                  <p:cNvSpPr/>
                  <p:nvPr/>
                </p:nvSpPr>
                <p:spPr>
                  <a:xfrm>
                    <a:off x="6648917" y="4970016"/>
                    <a:ext cx="281747" cy="117517"/>
                  </a:xfrm>
                  <a:prstGeom prst="round2SameRect">
                    <a:avLst/>
                  </a:prstGeom>
                  <a:solidFill>
                    <a:schemeClr val="tx1">
                      <a:alpha val="8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09722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219444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829166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438888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3048610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658332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4268053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4877775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 sz="12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7" name="同侧圆角矩形 416"/>
                  <p:cNvSpPr/>
                  <p:nvPr/>
                </p:nvSpPr>
                <p:spPr>
                  <a:xfrm>
                    <a:off x="6674479" y="5043745"/>
                    <a:ext cx="230622" cy="36611"/>
                  </a:xfrm>
                  <a:prstGeom prst="round2SameRect">
                    <a:avLst/>
                  </a:prstGeom>
                  <a:solidFill>
                    <a:schemeClr val="bg1">
                      <a:alpha val="8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09722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219444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829166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438888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3048610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658332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4268053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4877775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 sz="120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15" name="圆角右箭头 414"/>
                <p:cNvSpPr/>
                <p:nvPr/>
              </p:nvSpPr>
              <p:spPr>
                <a:xfrm>
                  <a:off x="5372105" y="5151690"/>
                  <a:ext cx="149418" cy="654368"/>
                </a:xfrm>
                <a:prstGeom prst="bentArrow">
                  <a:avLst>
                    <a:gd name="adj1" fmla="val 40078"/>
                    <a:gd name="adj2" fmla="val 20039"/>
                    <a:gd name="adj3" fmla="val 0"/>
                    <a:gd name="adj4" fmla="val 63592"/>
                  </a:avLst>
                </a:prstGeom>
                <a:solidFill>
                  <a:schemeClr val="tx1">
                    <a:alpha val="8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722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9444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9166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8888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8610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8332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8053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7775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2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00" name="矩形 399"/>
              <p:cNvSpPr/>
              <p:nvPr/>
            </p:nvSpPr>
            <p:spPr>
              <a:xfrm>
                <a:off x="3589790" y="1694216"/>
                <a:ext cx="2281688" cy="930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72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444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9166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888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61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833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8053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7775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100" b="1" kern="0" dirty="0" smtClean="0"/>
                  <a:t>ZigBee</a:t>
                </a:r>
              </a:p>
            </p:txBody>
          </p:sp>
          <p:sp>
            <p:nvSpPr>
              <p:cNvPr id="401" name="矩形 400"/>
              <p:cNvSpPr/>
              <p:nvPr/>
            </p:nvSpPr>
            <p:spPr>
              <a:xfrm>
                <a:off x="1694068" y="2525517"/>
                <a:ext cx="2083218" cy="766492"/>
              </a:xfrm>
              <a:prstGeom prst="rect">
                <a:avLst/>
              </a:prstGeom>
            </p:spPr>
            <p:txBody>
              <a:bodyPr wrap="square" lIns="45729" tIns="22865" rIns="45729" bIns="22865">
                <a:spAutoFit/>
              </a:bodyPr>
              <a:lstStyle>
                <a:defPPr>
                  <a:defRPr lang="zh-CN"/>
                </a:defPPr>
                <a:lvl1pPr marL="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72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444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9166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888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61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833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8053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7775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20000"/>
                  </a:spcBef>
                  <a:defRPr/>
                </a:pPr>
                <a:r>
                  <a:rPr lang="en-US" altLang="zh-CN" sz="1100" b="1" dirty="0" smtClean="0"/>
                  <a:t>Node</a:t>
                </a:r>
                <a:endParaRPr lang="zh-CN" altLang="zh-CN" sz="1100" b="1" dirty="0" smtClean="0"/>
              </a:p>
            </p:txBody>
          </p:sp>
          <p:sp>
            <p:nvSpPr>
              <p:cNvPr id="402" name="Shape 489"/>
              <p:cNvSpPr/>
              <p:nvPr/>
            </p:nvSpPr>
            <p:spPr>
              <a:xfrm>
                <a:off x="6313112" y="4289584"/>
                <a:ext cx="2770124" cy="786731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lc="http://schemas.openxmlformats.org/drawingml/2006/lockedCanvas" xmlns:ma14="http://schemas.microsoft.com/office/mac/drawingml/2011/main" xmlns="" val="1"/>
                </a:ext>
              </a:extLst>
            </p:spPr>
            <p:txBody>
              <a:bodyPr wrap="square" lIns="25682" tIns="25682" rIns="25682" bIns="25682" anchor="ctr">
                <a:spAutoFit/>
              </a:bodyPr>
              <a:lstStyle>
                <a:defPPr>
                  <a:defRPr lang="zh-CN"/>
                </a:defPPr>
                <a:lvl1pPr marL="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72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444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9166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888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61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833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8053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7775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20000"/>
                  </a:spcBef>
                  <a:defRPr/>
                </a:pPr>
                <a:r>
                  <a:rPr lang="en-US" altLang="zh-CN" sz="1100" b="1" dirty="0" smtClean="0">
                    <a:sym typeface="Arial"/>
                  </a:rPr>
                  <a:t>Gateway</a:t>
                </a:r>
                <a:endParaRPr lang="zh-CN" altLang="en-US" sz="1100" b="1" dirty="0">
                  <a:sym typeface="Arial"/>
                </a:endParaRPr>
              </a:p>
            </p:txBody>
          </p:sp>
          <p:sp>
            <p:nvSpPr>
              <p:cNvPr id="403" name="Oval 63"/>
              <p:cNvSpPr>
                <a:spLocks noChangeAspect="1"/>
              </p:cNvSpPr>
              <p:nvPr/>
            </p:nvSpPr>
            <p:spPr bwMode="auto">
              <a:xfrm rot="15995274" flipH="1">
                <a:off x="5618061" y="3244596"/>
                <a:ext cx="180000" cy="180000"/>
              </a:xfrm>
              <a:prstGeom prst="ellipse">
                <a:avLst/>
              </a:prstGeom>
              <a:solidFill>
                <a:srgbClr val="77D4F9"/>
              </a:solidFill>
              <a:ln w="38100">
                <a:solidFill>
                  <a:schemeClr val="bg1">
                    <a:alpha val="57000"/>
                  </a:schemeClr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defPPr>
                  <a:defRPr lang="zh-CN"/>
                </a:defPPr>
                <a:lvl1pPr marL="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72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444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9166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888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61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833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8053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7775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900" dirty="0"/>
              </a:p>
            </p:txBody>
          </p:sp>
          <p:grpSp>
            <p:nvGrpSpPr>
              <p:cNvPr id="404" name="组合 403"/>
              <p:cNvGrpSpPr/>
              <p:nvPr/>
            </p:nvGrpSpPr>
            <p:grpSpPr>
              <a:xfrm>
                <a:off x="4034999" y="2440884"/>
                <a:ext cx="3205294" cy="1451944"/>
                <a:chOff x="3708855" y="2440884"/>
                <a:chExt cx="3205294" cy="1451944"/>
              </a:xfrm>
            </p:grpSpPr>
            <p:cxnSp>
              <p:nvCxnSpPr>
                <p:cNvPr id="409" name="直接连接符 408"/>
                <p:cNvCxnSpPr>
                  <a:endCxn id="395" idx="2"/>
                </p:cNvCxnSpPr>
                <p:nvPr/>
              </p:nvCxnSpPr>
              <p:spPr>
                <a:xfrm flipH="1">
                  <a:off x="4744826" y="3396108"/>
                  <a:ext cx="541893" cy="496720"/>
                </a:xfrm>
                <a:prstGeom prst="line">
                  <a:avLst/>
                </a:prstGeom>
                <a:ln w="12700">
                  <a:solidFill>
                    <a:srgbClr val="77D4F9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直接连接符 409"/>
                <p:cNvCxnSpPr>
                  <a:stCxn id="393" idx="6"/>
                  <a:endCxn id="403" idx="2"/>
                </p:cNvCxnSpPr>
                <p:nvPr/>
              </p:nvCxnSpPr>
              <p:spPr>
                <a:xfrm>
                  <a:off x="4845378" y="2440884"/>
                  <a:ext cx="531182" cy="803872"/>
                </a:xfrm>
                <a:prstGeom prst="line">
                  <a:avLst/>
                </a:prstGeom>
                <a:ln w="12700">
                  <a:solidFill>
                    <a:srgbClr val="77D4F9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直接连接符 410"/>
                <p:cNvCxnSpPr>
                  <a:stCxn id="405" idx="5"/>
                  <a:endCxn id="403" idx="0"/>
                </p:cNvCxnSpPr>
                <p:nvPr/>
              </p:nvCxnSpPr>
              <p:spPr>
                <a:xfrm>
                  <a:off x="3708855" y="2837676"/>
                  <a:ext cx="1583222" cy="502277"/>
                </a:xfrm>
                <a:prstGeom prst="line">
                  <a:avLst/>
                </a:prstGeom>
                <a:ln w="12700">
                  <a:solidFill>
                    <a:srgbClr val="77D4F9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直接连接符 411"/>
                <p:cNvCxnSpPr>
                  <a:stCxn id="403" idx="4"/>
                </p:cNvCxnSpPr>
                <p:nvPr/>
              </p:nvCxnSpPr>
              <p:spPr>
                <a:xfrm>
                  <a:off x="5471756" y="3329239"/>
                  <a:ext cx="1442393" cy="66868"/>
                </a:xfrm>
                <a:prstGeom prst="line">
                  <a:avLst/>
                </a:prstGeom>
                <a:ln w="12700">
                  <a:solidFill>
                    <a:srgbClr val="77D4F9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5" name="Oval 63"/>
              <p:cNvSpPr>
                <a:spLocks noChangeAspect="1"/>
              </p:cNvSpPr>
              <p:nvPr/>
            </p:nvSpPr>
            <p:spPr bwMode="auto">
              <a:xfrm rot="15995274" flipH="1">
                <a:off x="3877684" y="2687936"/>
                <a:ext cx="180000" cy="180000"/>
              </a:xfrm>
              <a:prstGeom prst="ellipse">
                <a:avLst/>
              </a:prstGeom>
              <a:solidFill>
                <a:srgbClr val="77D4F9"/>
              </a:solidFill>
              <a:ln w="38100">
                <a:solidFill>
                  <a:schemeClr val="bg1">
                    <a:alpha val="57000"/>
                  </a:schemeClr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defPPr>
                  <a:defRPr lang="zh-CN"/>
                </a:defPPr>
                <a:lvl1pPr marL="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72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444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9166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888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61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833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8053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7775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900" dirty="0"/>
              </a:p>
            </p:txBody>
          </p:sp>
          <p:grpSp>
            <p:nvGrpSpPr>
              <p:cNvPr id="406" name="组合 405"/>
              <p:cNvGrpSpPr/>
              <p:nvPr/>
            </p:nvGrpSpPr>
            <p:grpSpPr>
              <a:xfrm>
                <a:off x="7227532" y="2906668"/>
                <a:ext cx="1416739" cy="1416739"/>
                <a:chOff x="4964118" y="2613672"/>
                <a:chExt cx="1640281" cy="1640280"/>
              </a:xfrm>
            </p:grpSpPr>
            <p:sp>
              <p:nvSpPr>
                <p:cNvPr id="407" name="椭圆 406"/>
                <p:cNvSpPr/>
                <p:nvPr/>
              </p:nvSpPr>
              <p:spPr>
                <a:xfrm>
                  <a:off x="4964118" y="2613672"/>
                  <a:ext cx="1640281" cy="1640280"/>
                </a:xfrm>
                <a:prstGeom prst="ellipse">
                  <a:avLst/>
                </a:prstGeom>
                <a:noFill/>
                <a:ln w="9525">
                  <a:solidFill>
                    <a:srgbClr val="77D4F9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>
                  <a:defPPr>
                    <a:defRPr lang="zh-CN"/>
                  </a:defPPr>
                  <a:lvl1pPr marL="0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722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9444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9166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8888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8610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8332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8053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7775" algn="l" defTabSz="1219444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8" name="Freeform 19"/>
                <p:cNvSpPr>
                  <a:spLocks noEditPoints="1"/>
                </p:cNvSpPr>
                <p:nvPr/>
              </p:nvSpPr>
              <p:spPr bwMode="auto">
                <a:xfrm>
                  <a:off x="5289155" y="2957046"/>
                  <a:ext cx="990209" cy="953534"/>
                </a:xfrm>
                <a:custGeom>
                  <a:avLst/>
                  <a:gdLst/>
                  <a:ahLst/>
                  <a:cxnLst>
                    <a:cxn ang="0">
                      <a:pos x="206" y="128"/>
                    </a:cxn>
                    <a:cxn ang="0">
                      <a:pos x="179" y="108"/>
                    </a:cxn>
                    <a:cxn ang="0">
                      <a:pos x="22" y="221"/>
                    </a:cxn>
                    <a:cxn ang="0">
                      <a:pos x="22" y="355"/>
                    </a:cxn>
                    <a:cxn ang="0">
                      <a:pos x="40" y="383"/>
                    </a:cxn>
                    <a:cxn ang="0">
                      <a:pos x="99" y="383"/>
                    </a:cxn>
                    <a:cxn ang="0">
                      <a:pos x="298" y="355"/>
                    </a:cxn>
                    <a:cxn ang="0">
                      <a:pos x="305" y="385"/>
                    </a:cxn>
                    <a:cxn ang="0">
                      <a:pos x="361" y="379"/>
                    </a:cxn>
                    <a:cxn ang="0">
                      <a:pos x="400" y="333"/>
                    </a:cxn>
                    <a:cxn ang="0">
                      <a:pos x="192" y="108"/>
                    </a:cxn>
                    <a:cxn ang="0">
                      <a:pos x="200" y="116"/>
                    </a:cxn>
                    <a:cxn ang="0">
                      <a:pos x="192" y="108"/>
                    </a:cxn>
                    <a:cxn ang="0">
                      <a:pos x="51" y="355"/>
                    </a:cxn>
                    <a:cxn ang="0">
                      <a:pos x="348" y="373"/>
                    </a:cxn>
                    <a:cxn ang="0">
                      <a:pos x="348" y="355"/>
                    </a:cxn>
                    <a:cxn ang="0">
                      <a:pos x="377" y="343"/>
                    </a:cxn>
                    <a:cxn ang="0">
                      <a:pos x="12" y="243"/>
                    </a:cxn>
                    <a:cxn ang="0">
                      <a:pos x="387" y="243"/>
                    </a:cxn>
                    <a:cxn ang="0">
                      <a:pos x="49" y="287"/>
                    </a:cxn>
                    <a:cxn ang="0">
                      <a:pos x="83" y="253"/>
                    </a:cxn>
                    <a:cxn ang="0">
                      <a:pos x="83" y="266"/>
                    </a:cxn>
                    <a:cxn ang="0">
                      <a:pos x="338" y="265"/>
                    </a:cxn>
                    <a:cxn ang="0">
                      <a:pos x="338" y="252"/>
                    </a:cxn>
                    <a:cxn ang="0">
                      <a:pos x="223" y="265"/>
                    </a:cxn>
                    <a:cxn ang="0">
                      <a:pos x="197" y="265"/>
                    </a:cxn>
                    <a:cxn ang="0">
                      <a:pos x="270" y="252"/>
                    </a:cxn>
                    <a:cxn ang="0">
                      <a:pos x="291" y="265"/>
                    </a:cxn>
                    <a:cxn ang="0">
                      <a:pos x="291" y="252"/>
                    </a:cxn>
                    <a:cxn ang="0">
                      <a:pos x="317" y="303"/>
                    </a:cxn>
                    <a:cxn ang="0">
                      <a:pos x="291" y="303"/>
                    </a:cxn>
                    <a:cxn ang="0">
                      <a:pos x="223" y="291"/>
                    </a:cxn>
                    <a:cxn ang="0">
                      <a:pos x="338" y="303"/>
                    </a:cxn>
                    <a:cxn ang="0">
                      <a:pos x="338" y="291"/>
                    </a:cxn>
                    <a:cxn ang="0">
                      <a:pos x="270" y="303"/>
                    </a:cxn>
                    <a:cxn ang="0">
                      <a:pos x="244" y="303"/>
                    </a:cxn>
                    <a:cxn ang="0">
                      <a:pos x="255" y="163"/>
                    </a:cxn>
                    <a:cxn ang="0">
                      <a:pos x="246" y="53"/>
                    </a:cxn>
                    <a:cxn ang="0">
                      <a:pos x="246" y="154"/>
                    </a:cxn>
                    <a:cxn ang="0">
                      <a:pos x="271" y="179"/>
                    </a:cxn>
                    <a:cxn ang="0">
                      <a:pos x="280" y="188"/>
                    </a:cxn>
                    <a:cxn ang="0">
                      <a:pos x="271" y="28"/>
                    </a:cxn>
                    <a:cxn ang="0">
                      <a:pos x="296" y="12"/>
                    </a:cxn>
                    <a:cxn ang="0">
                      <a:pos x="296" y="213"/>
                    </a:cxn>
                    <a:cxn ang="0">
                      <a:pos x="349" y="108"/>
                    </a:cxn>
                    <a:cxn ang="0">
                      <a:pos x="296" y="12"/>
                    </a:cxn>
                    <a:cxn ang="0">
                      <a:pos x="154" y="163"/>
                    </a:cxn>
                    <a:cxn ang="0">
                      <a:pos x="154" y="62"/>
                    </a:cxn>
                    <a:cxn ang="0">
                      <a:pos x="122" y="108"/>
                    </a:cxn>
                    <a:cxn ang="0">
                      <a:pos x="103" y="213"/>
                    </a:cxn>
                    <a:cxn ang="0">
                      <a:pos x="103" y="12"/>
                    </a:cxn>
                    <a:cxn ang="0">
                      <a:pos x="51" y="109"/>
                    </a:cxn>
                    <a:cxn ang="0">
                      <a:pos x="120" y="188"/>
                    </a:cxn>
                    <a:cxn ang="0">
                      <a:pos x="129" y="179"/>
                    </a:cxn>
                    <a:cxn ang="0">
                      <a:pos x="129" y="37"/>
                    </a:cxn>
                    <a:cxn ang="0">
                      <a:pos x="86" y="108"/>
                    </a:cxn>
                  </a:cxnLst>
                  <a:rect l="0" t="0" r="r" b="b"/>
                  <a:pathLst>
                    <a:path w="400" h="385">
                      <a:moveTo>
                        <a:pt x="377" y="221"/>
                      </a:moveTo>
                      <a:cubicBezTo>
                        <a:pt x="206" y="221"/>
                        <a:pt x="206" y="221"/>
                        <a:pt x="206" y="221"/>
                      </a:cubicBezTo>
                      <a:cubicBezTo>
                        <a:pt x="206" y="128"/>
                        <a:pt x="206" y="128"/>
                        <a:pt x="206" y="128"/>
                      </a:cubicBezTo>
                      <a:cubicBezTo>
                        <a:pt x="215" y="125"/>
                        <a:pt x="221" y="117"/>
                        <a:pt x="221" y="108"/>
                      </a:cubicBezTo>
                      <a:cubicBezTo>
                        <a:pt x="221" y="96"/>
                        <a:pt x="211" y="87"/>
                        <a:pt x="200" y="87"/>
                      </a:cubicBezTo>
                      <a:cubicBezTo>
                        <a:pt x="189" y="87"/>
                        <a:pt x="179" y="96"/>
                        <a:pt x="179" y="108"/>
                      </a:cubicBezTo>
                      <a:cubicBezTo>
                        <a:pt x="179" y="117"/>
                        <a:pt x="185" y="125"/>
                        <a:pt x="194" y="128"/>
                      </a:cubicBezTo>
                      <a:cubicBezTo>
                        <a:pt x="194" y="221"/>
                        <a:pt x="194" y="221"/>
                        <a:pt x="194" y="221"/>
                      </a:cubicBezTo>
                      <a:cubicBezTo>
                        <a:pt x="22" y="221"/>
                        <a:pt x="22" y="221"/>
                        <a:pt x="22" y="221"/>
                      </a:cubicBezTo>
                      <a:cubicBezTo>
                        <a:pt x="10" y="221"/>
                        <a:pt x="0" y="231"/>
                        <a:pt x="0" y="243"/>
                      </a:cubicBezTo>
                      <a:cubicBezTo>
                        <a:pt x="0" y="333"/>
                        <a:pt x="0" y="333"/>
                        <a:pt x="0" y="333"/>
                      </a:cubicBezTo>
                      <a:cubicBezTo>
                        <a:pt x="0" y="345"/>
                        <a:pt x="10" y="355"/>
                        <a:pt x="22" y="355"/>
                      </a:cubicBezTo>
                      <a:cubicBezTo>
                        <a:pt x="38" y="355"/>
                        <a:pt x="38" y="355"/>
                        <a:pt x="38" y="355"/>
                      </a:cubicBezTo>
                      <a:cubicBezTo>
                        <a:pt x="38" y="379"/>
                        <a:pt x="38" y="379"/>
                        <a:pt x="38" y="379"/>
                      </a:cubicBezTo>
                      <a:cubicBezTo>
                        <a:pt x="38" y="381"/>
                        <a:pt x="39" y="382"/>
                        <a:pt x="40" y="383"/>
                      </a:cubicBezTo>
                      <a:cubicBezTo>
                        <a:pt x="41" y="385"/>
                        <a:pt x="43" y="385"/>
                        <a:pt x="44" y="385"/>
                      </a:cubicBezTo>
                      <a:cubicBezTo>
                        <a:pt x="95" y="385"/>
                        <a:pt x="95" y="385"/>
                        <a:pt x="95" y="385"/>
                      </a:cubicBezTo>
                      <a:cubicBezTo>
                        <a:pt x="96" y="385"/>
                        <a:pt x="98" y="385"/>
                        <a:pt x="99" y="383"/>
                      </a:cubicBezTo>
                      <a:cubicBezTo>
                        <a:pt x="100" y="382"/>
                        <a:pt x="101" y="381"/>
                        <a:pt x="101" y="379"/>
                      </a:cubicBezTo>
                      <a:cubicBezTo>
                        <a:pt x="101" y="355"/>
                        <a:pt x="101" y="355"/>
                        <a:pt x="101" y="355"/>
                      </a:cubicBezTo>
                      <a:cubicBezTo>
                        <a:pt x="298" y="355"/>
                        <a:pt x="298" y="355"/>
                        <a:pt x="298" y="355"/>
                      </a:cubicBezTo>
                      <a:cubicBezTo>
                        <a:pt x="298" y="379"/>
                        <a:pt x="298" y="379"/>
                        <a:pt x="298" y="379"/>
                      </a:cubicBezTo>
                      <a:cubicBezTo>
                        <a:pt x="298" y="381"/>
                        <a:pt x="299" y="382"/>
                        <a:pt x="300" y="383"/>
                      </a:cubicBezTo>
                      <a:cubicBezTo>
                        <a:pt x="301" y="385"/>
                        <a:pt x="303" y="385"/>
                        <a:pt x="305" y="385"/>
                      </a:cubicBezTo>
                      <a:cubicBezTo>
                        <a:pt x="355" y="385"/>
                        <a:pt x="355" y="385"/>
                        <a:pt x="355" y="385"/>
                      </a:cubicBezTo>
                      <a:cubicBezTo>
                        <a:pt x="356" y="385"/>
                        <a:pt x="358" y="385"/>
                        <a:pt x="359" y="383"/>
                      </a:cubicBezTo>
                      <a:cubicBezTo>
                        <a:pt x="360" y="382"/>
                        <a:pt x="361" y="381"/>
                        <a:pt x="361" y="379"/>
                      </a:cubicBezTo>
                      <a:cubicBezTo>
                        <a:pt x="361" y="355"/>
                        <a:pt x="361" y="355"/>
                        <a:pt x="361" y="355"/>
                      </a:cubicBezTo>
                      <a:cubicBezTo>
                        <a:pt x="377" y="355"/>
                        <a:pt x="377" y="355"/>
                        <a:pt x="377" y="355"/>
                      </a:cubicBezTo>
                      <a:cubicBezTo>
                        <a:pt x="390" y="355"/>
                        <a:pt x="400" y="345"/>
                        <a:pt x="400" y="333"/>
                      </a:cubicBezTo>
                      <a:cubicBezTo>
                        <a:pt x="400" y="243"/>
                        <a:pt x="400" y="243"/>
                        <a:pt x="400" y="243"/>
                      </a:cubicBezTo>
                      <a:cubicBezTo>
                        <a:pt x="400" y="231"/>
                        <a:pt x="390" y="221"/>
                        <a:pt x="377" y="221"/>
                      </a:cubicBezTo>
                      <a:close/>
                      <a:moveTo>
                        <a:pt x="192" y="108"/>
                      </a:moveTo>
                      <a:cubicBezTo>
                        <a:pt x="192" y="103"/>
                        <a:pt x="196" y="100"/>
                        <a:pt x="200" y="100"/>
                      </a:cubicBezTo>
                      <a:cubicBezTo>
                        <a:pt x="204" y="100"/>
                        <a:pt x="208" y="103"/>
                        <a:pt x="208" y="108"/>
                      </a:cubicBezTo>
                      <a:cubicBezTo>
                        <a:pt x="208" y="112"/>
                        <a:pt x="204" y="116"/>
                        <a:pt x="200" y="116"/>
                      </a:cubicBezTo>
                      <a:cubicBezTo>
                        <a:pt x="200" y="116"/>
                        <a:pt x="200" y="116"/>
                        <a:pt x="200" y="116"/>
                      </a:cubicBezTo>
                      <a:cubicBezTo>
                        <a:pt x="200" y="116"/>
                        <a:pt x="200" y="116"/>
                        <a:pt x="200" y="116"/>
                      </a:cubicBezTo>
                      <a:cubicBezTo>
                        <a:pt x="196" y="116"/>
                        <a:pt x="192" y="112"/>
                        <a:pt x="192" y="108"/>
                      </a:cubicBezTo>
                      <a:close/>
                      <a:moveTo>
                        <a:pt x="88" y="373"/>
                      </a:moveTo>
                      <a:cubicBezTo>
                        <a:pt x="51" y="373"/>
                        <a:pt x="51" y="373"/>
                        <a:pt x="51" y="373"/>
                      </a:cubicBezTo>
                      <a:cubicBezTo>
                        <a:pt x="51" y="355"/>
                        <a:pt x="51" y="355"/>
                        <a:pt x="51" y="355"/>
                      </a:cubicBezTo>
                      <a:cubicBezTo>
                        <a:pt x="88" y="355"/>
                        <a:pt x="88" y="355"/>
                        <a:pt x="88" y="355"/>
                      </a:cubicBezTo>
                      <a:lnTo>
                        <a:pt x="88" y="373"/>
                      </a:lnTo>
                      <a:close/>
                      <a:moveTo>
                        <a:pt x="348" y="373"/>
                      </a:moveTo>
                      <a:cubicBezTo>
                        <a:pt x="311" y="373"/>
                        <a:pt x="311" y="373"/>
                        <a:pt x="311" y="373"/>
                      </a:cubicBezTo>
                      <a:cubicBezTo>
                        <a:pt x="311" y="355"/>
                        <a:pt x="311" y="355"/>
                        <a:pt x="311" y="355"/>
                      </a:cubicBezTo>
                      <a:cubicBezTo>
                        <a:pt x="348" y="355"/>
                        <a:pt x="348" y="355"/>
                        <a:pt x="348" y="355"/>
                      </a:cubicBezTo>
                      <a:lnTo>
                        <a:pt x="348" y="373"/>
                      </a:lnTo>
                      <a:close/>
                      <a:moveTo>
                        <a:pt x="387" y="333"/>
                      </a:moveTo>
                      <a:cubicBezTo>
                        <a:pt x="387" y="338"/>
                        <a:pt x="383" y="343"/>
                        <a:pt x="377" y="343"/>
                      </a:cubicBez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17" y="343"/>
                        <a:pt x="12" y="338"/>
                        <a:pt x="12" y="333"/>
                      </a:cubicBezTo>
                      <a:cubicBezTo>
                        <a:pt x="12" y="243"/>
                        <a:pt x="12" y="243"/>
                        <a:pt x="12" y="243"/>
                      </a:cubicBezTo>
                      <a:cubicBezTo>
                        <a:pt x="12" y="238"/>
                        <a:pt x="17" y="233"/>
                        <a:pt x="22" y="233"/>
                      </a:cubicBezTo>
                      <a:cubicBezTo>
                        <a:pt x="377" y="233"/>
                        <a:pt x="377" y="233"/>
                        <a:pt x="377" y="233"/>
                      </a:cubicBezTo>
                      <a:cubicBezTo>
                        <a:pt x="383" y="233"/>
                        <a:pt x="387" y="238"/>
                        <a:pt x="387" y="243"/>
                      </a:cubicBezTo>
                      <a:lnTo>
                        <a:pt x="387" y="333"/>
                      </a:lnTo>
                      <a:close/>
                      <a:moveTo>
                        <a:pt x="83" y="253"/>
                      </a:moveTo>
                      <a:cubicBezTo>
                        <a:pt x="64" y="253"/>
                        <a:pt x="49" y="268"/>
                        <a:pt x="49" y="287"/>
                      </a:cubicBezTo>
                      <a:cubicBezTo>
                        <a:pt x="49" y="306"/>
                        <a:pt x="64" y="321"/>
                        <a:pt x="83" y="321"/>
                      </a:cubicBezTo>
                      <a:cubicBezTo>
                        <a:pt x="102" y="321"/>
                        <a:pt x="117" y="306"/>
                        <a:pt x="117" y="287"/>
                      </a:cubicBezTo>
                      <a:cubicBezTo>
                        <a:pt x="117" y="268"/>
                        <a:pt x="102" y="253"/>
                        <a:pt x="83" y="253"/>
                      </a:cubicBezTo>
                      <a:close/>
                      <a:moveTo>
                        <a:pt x="83" y="308"/>
                      </a:moveTo>
                      <a:cubicBezTo>
                        <a:pt x="71" y="308"/>
                        <a:pt x="62" y="299"/>
                        <a:pt x="62" y="287"/>
                      </a:cubicBezTo>
                      <a:cubicBezTo>
                        <a:pt x="62" y="275"/>
                        <a:pt x="71" y="266"/>
                        <a:pt x="83" y="266"/>
                      </a:cubicBezTo>
                      <a:cubicBezTo>
                        <a:pt x="95" y="266"/>
                        <a:pt x="104" y="275"/>
                        <a:pt x="104" y="287"/>
                      </a:cubicBezTo>
                      <a:cubicBezTo>
                        <a:pt x="104" y="299"/>
                        <a:pt x="95" y="308"/>
                        <a:pt x="83" y="308"/>
                      </a:cubicBezTo>
                      <a:close/>
                      <a:moveTo>
                        <a:pt x="338" y="265"/>
                      </a:moveTo>
                      <a:cubicBezTo>
                        <a:pt x="364" y="265"/>
                        <a:pt x="364" y="265"/>
                        <a:pt x="364" y="265"/>
                      </a:cubicBezTo>
                      <a:cubicBezTo>
                        <a:pt x="364" y="252"/>
                        <a:pt x="364" y="252"/>
                        <a:pt x="364" y="252"/>
                      </a:cubicBezTo>
                      <a:cubicBezTo>
                        <a:pt x="338" y="252"/>
                        <a:pt x="338" y="252"/>
                        <a:pt x="338" y="252"/>
                      </a:cubicBezTo>
                      <a:lnTo>
                        <a:pt x="338" y="265"/>
                      </a:lnTo>
                      <a:close/>
                      <a:moveTo>
                        <a:pt x="197" y="265"/>
                      </a:moveTo>
                      <a:cubicBezTo>
                        <a:pt x="223" y="265"/>
                        <a:pt x="223" y="265"/>
                        <a:pt x="223" y="265"/>
                      </a:cubicBezTo>
                      <a:cubicBezTo>
                        <a:pt x="223" y="252"/>
                        <a:pt x="223" y="252"/>
                        <a:pt x="223" y="252"/>
                      </a:cubicBezTo>
                      <a:cubicBezTo>
                        <a:pt x="197" y="252"/>
                        <a:pt x="197" y="252"/>
                        <a:pt x="197" y="252"/>
                      </a:cubicBezTo>
                      <a:lnTo>
                        <a:pt x="197" y="265"/>
                      </a:lnTo>
                      <a:close/>
                      <a:moveTo>
                        <a:pt x="244" y="265"/>
                      </a:moveTo>
                      <a:cubicBezTo>
                        <a:pt x="270" y="265"/>
                        <a:pt x="270" y="265"/>
                        <a:pt x="270" y="265"/>
                      </a:cubicBezTo>
                      <a:cubicBezTo>
                        <a:pt x="270" y="252"/>
                        <a:pt x="270" y="252"/>
                        <a:pt x="270" y="252"/>
                      </a:cubicBezTo>
                      <a:cubicBezTo>
                        <a:pt x="244" y="252"/>
                        <a:pt x="244" y="252"/>
                        <a:pt x="244" y="252"/>
                      </a:cubicBezTo>
                      <a:lnTo>
                        <a:pt x="244" y="265"/>
                      </a:lnTo>
                      <a:close/>
                      <a:moveTo>
                        <a:pt x="291" y="265"/>
                      </a:moveTo>
                      <a:cubicBezTo>
                        <a:pt x="317" y="265"/>
                        <a:pt x="317" y="265"/>
                        <a:pt x="317" y="265"/>
                      </a:cubicBezTo>
                      <a:cubicBezTo>
                        <a:pt x="317" y="252"/>
                        <a:pt x="317" y="252"/>
                        <a:pt x="317" y="252"/>
                      </a:cubicBezTo>
                      <a:cubicBezTo>
                        <a:pt x="291" y="252"/>
                        <a:pt x="291" y="252"/>
                        <a:pt x="291" y="252"/>
                      </a:cubicBezTo>
                      <a:lnTo>
                        <a:pt x="291" y="265"/>
                      </a:lnTo>
                      <a:close/>
                      <a:moveTo>
                        <a:pt x="291" y="303"/>
                      </a:moveTo>
                      <a:cubicBezTo>
                        <a:pt x="317" y="303"/>
                        <a:pt x="317" y="303"/>
                        <a:pt x="317" y="303"/>
                      </a:cubicBezTo>
                      <a:cubicBezTo>
                        <a:pt x="317" y="291"/>
                        <a:pt x="317" y="291"/>
                        <a:pt x="317" y="291"/>
                      </a:cubicBezTo>
                      <a:cubicBezTo>
                        <a:pt x="291" y="291"/>
                        <a:pt x="291" y="291"/>
                        <a:pt x="291" y="291"/>
                      </a:cubicBezTo>
                      <a:lnTo>
                        <a:pt x="291" y="303"/>
                      </a:lnTo>
                      <a:close/>
                      <a:moveTo>
                        <a:pt x="197" y="303"/>
                      </a:moveTo>
                      <a:cubicBezTo>
                        <a:pt x="223" y="303"/>
                        <a:pt x="223" y="303"/>
                        <a:pt x="223" y="303"/>
                      </a:cubicBezTo>
                      <a:cubicBezTo>
                        <a:pt x="223" y="291"/>
                        <a:pt x="223" y="291"/>
                        <a:pt x="223" y="291"/>
                      </a:cubicBezTo>
                      <a:cubicBezTo>
                        <a:pt x="197" y="291"/>
                        <a:pt x="197" y="291"/>
                        <a:pt x="197" y="291"/>
                      </a:cubicBezTo>
                      <a:lnTo>
                        <a:pt x="197" y="303"/>
                      </a:lnTo>
                      <a:close/>
                      <a:moveTo>
                        <a:pt x="338" y="303"/>
                      </a:moveTo>
                      <a:cubicBezTo>
                        <a:pt x="364" y="303"/>
                        <a:pt x="364" y="303"/>
                        <a:pt x="364" y="303"/>
                      </a:cubicBezTo>
                      <a:cubicBezTo>
                        <a:pt x="364" y="291"/>
                        <a:pt x="364" y="291"/>
                        <a:pt x="364" y="291"/>
                      </a:cubicBezTo>
                      <a:cubicBezTo>
                        <a:pt x="338" y="291"/>
                        <a:pt x="338" y="291"/>
                        <a:pt x="338" y="291"/>
                      </a:cubicBezTo>
                      <a:lnTo>
                        <a:pt x="338" y="303"/>
                      </a:lnTo>
                      <a:close/>
                      <a:moveTo>
                        <a:pt x="244" y="303"/>
                      </a:moveTo>
                      <a:cubicBezTo>
                        <a:pt x="270" y="303"/>
                        <a:pt x="270" y="303"/>
                        <a:pt x="270" y="303"/>
                      </a:cubicBezTo>
                      <a:cubicBezTo>
                        <a:pt x="270" y="291"/>
                        <a:pt x="270" y="291"/>
                        <a:pt x="270" y="291"/>
                      </a:cubicBezTo>
                      <a:cubicBezTo>
                        <a:pt x="244" y="291"/>
                        <a:pt x="244" y="291"/>
                        <a:pt x="244" y="291"/>
                      </a:cubicBezTo>
                      <a:lnTo>
                        <a:pt x="244" y="303"/>
                      </a:lnTo>
                      <a:close/>
                      <a:moveTo>
                        <a:pt x="246" y="163"/>
                      </a:moveTo>
                      <a:cubicBezTo>
                        <a:pt x="247" y="164"/>
                        <a:pt x="249" y="165"/>
                        <a:pt x="250" y="165"/>
                      </a:cubicBezTo>
                      <a:cubicBezTo>
                        <a:pt x="252" y="165"/>
                        <a:pt x="254" y="164"/>
                        <a:pt x="255" y="163"/>
                      </a:cubicBezTo>
                      <a:cubicBezTo>
                        <a:pt x="270" y="148"/>
                        <a:pt x="278" y="128"/>
                        <a:pt x="278" y="108"/>
                      </a:cubicBezTo>
                      <a:cubicBezTo>
                        <a:pt x="278" y="88"/>
                        <a:pt x="270" y="68"/>
                        <a:pt x="255" y="53"/>
                      </a:cubicBezTo>
                      <a:cubicBezTo>
                        <a:pt x="252" y="51"/>
                        <a:pt x="248" y="51"/>
                        <a:pt x="246" y="53"/>
                      </a:cubicBezTo>
                      <a:cubicBezTo>
                        <a:pt x="244" y="56"/>
                        <a:pt x="244" y="60"/>
                        <a:pt x="246" y="62"/>
                      </a:cubicBezTo>
                      <a:cubicBezTo>
                        <a:pt x="259" y="75"/>
                        <a:pt x="265" y="91"/>
                        <a:pt x="265" y="108"/>
                      </a:cubicBezTo>
                      <a:cubicBezTo>
                        <a:pt x="265" y="125"/>
                        <a:pt x="259" y="141"/>
                        <a:pt x="246" y="154"/>
                      </a:cubicBezTo>
                      <a:cubicBezTo>
                        <a:pt x="244" y="156"/>
                        <a:pt x="244" y="160"/>
                        <a:pt x="246" y="163"/>
                      </a:cubicBezTo>
                      <a:close/>
                      <a:moveTo>
                        <a:pt x="301" y="108"/>
                      </a:moveTo>
                      <a:cubicBezTo>
                        <a:pt x="301" y="134"/>
                        <a:pt x="291" y="159"/>
                        <a:pt x="271" y="179"/>
                      </a:cubicBezTo>
                      <a:cubicBezTo>
                        <a:pt x="269" y="181"/>
                        <a:pt x="269" y="185"/>
                        <a:pt x="271" y="188"/>
                      </a:cubicBezTo>
                      <a:cubicBezTo>
                        <a:pt x="272" y="189"/>
                        <a:pt x="274" y="190"/>
                        <a:pt x="276" y="190"/>
                      </a:cubicBezTo>
                      <a:cubicBezTo>
                        <a:pt x="277" y="190"/>
                        <a:pt x="279" y="189"/>
                        <a:pt x="280" y="188"/>
                      </a:cubicBezTo>
                      <a:cubicBezTo>
                        <a:pt x="302" y="166"/>
                        <a:pt x="313" y="137"/>
                        <a:pt x="313" y="108"/>
                      </a:cubicBezTo>
                      <a:cubicBezTo>
                        <a:pt x="313" y="79"/>
                        <a:pt x="302" y="50"/>
                        <a:pt x="280" y="28"/>
                      </a:cubicBezTo>
                      <a:cubicBezTo>
                        <a:pt x="278" y="25"/>
                        <a:pt x="274" y="25"/>
                        <a:pt x="271" y="28"/>
                      </a:cubicBezTo>
                      <a:cubicBezTo>
                        <a:pt x="269" y="30"/>
                        <a:pt x="269" y="34"/>
                        <a:pt x="271" y="37"/>
                      </a:cubicBezTo>
                      <a:cubicBezTo>
                        <a:pt x="291" y="56"/>
                        <a:pt x="301" y="82"/>
                        <a:pt x="301" y="108"/>
                      </a:cubicBezTo>
                      <a:close/>
                      <a:moveTo>
                        <a:pt x="296" y="12"/>
                      </a:moveTo>
                      <a:cubicBezTo>
                        <a:pt x="323" y="38"/>
                        <a:pt x="336" y="73"/>
                        <a:pt x="336" y="108"/>
                      </a:cubicBezTo>
                      <a:cubicBezTo>
                        <a:pt x="336" y="143"/>
                        <a:pt x="323" y="178"/>
                        <a:pt x="296" y="204"/>
                      </a:cubicBezTo>
                      <a:cubicBezTo>
                        <a:pt x="294" y="207"/>
                        <a:pt x="294" y="211"/>
                        <a:pt x="296" y="213"/>
                      </a:cubicBezTo>
                      <a:cubicBezTo>
                        <a:pt x="298" y="214"/>
                        <a:pt x="299" y="215"/>
                        <a:pt x="301" y="215"/>
                      </a:cubicBezTo>
                      <a:cubicBezTo>
                        <a:pt x="303" y="215"/>
                        <a:pt x="304" y="214"/>
                        <a:pt x="305" y="213"/>
                      </a:cubicBezTo>
                      <a:cubicBezTo>
                        <a:pt x="335" y="184"/>
                        <a:pt x="349" y="146"/>
                        <a:pt x="349" y="108"/>
                      </a:cubicBezTo>
                      <a:cubicBezTo>
                        <a:pt x="349" y="70"/>
                        <a:pt x="335" y="32"/>
                        <a:pt x="305" y="3"/>
                      </a:cubicBezTo>
                      <a:cubicBezTo>
                        <a:pt x="303" y="0"/>
                        <a:pt x="299" y="0"/>
                        <a:pt x="296" y="3"/>
                      </a:cubicBezTo>
                      <a:cubicBezTo>
                        <a:pt x="294" y="5"/>
                        <a:pt x="294" y="9"/>
                        <a:pt x="296" y="12"/>
                      </a:cubicBezTo>
                      <a:close/>
                      <a:moveTo>
                        <a:pt x="145" y="163"/>
                      </a:moveTo>
                      <a:cubicBezTo>
                        <a:pt x="146" y="164"/>
                        <a:pt x="148" y="165"/>
                        <a:pt x="149" y="165"/>
                      </a:cubicBezTo>
                      <a:cubicBezTo>
                        <a:pt x="151" y="165"/>
                        <a:pt x="153" y="164"/>
                        <a:pt x="154" y="163"/>
                      </a:cubicBezTo>
                      <a:cubicBezTo>
                        <a:pt x="156" y="160"/>
                        <a:pt x="156" y="156"/>
                        <a:pt x="154" y="154"/>
                      </a:cubicBezTo>
                      <a:cubicBezTo>
                        <a:pt x="141" y="141"/>
                        <a:pt x="135" y="125"/>
                        <a:pt x="135" y="108"/>
                      </a:cubicBezTo>
                      <a:cubicBezTo>
                        <a:pt x="135" y="92"/>
                        <a:pt x="141" y="75"/>
                        <a:pt x="154" y="62"/>
                      </a:cubicBezTo>
                      <a:cubicBezTo>
                        <a:pt x="156" y="60"/>
                        <a:pt x="156" y="56"/>
                        <a:pt x="154" y="53"/>
                      </a:cubicBezTo>
                      <a:cubicBezTo>
                        <a:pt x="151" y="51"/>
                        <a:pt x="147" y="51"/>
                        <a:pt x="145" y="53"/>
                      </a:cubicBezTo>
                      <a:cubicBezTo>
                        <a:pt x="130" y="68"/>
                        <a:pt x="122" y="88"/>
                        <a:pt x="122" y="108"/>
                      </a:cubicBezTo>
                      <a:cubicBezTo>
                        <a:pt x="122" y="128"/>
                        <a:pt x="130" y="148"/>
                        <a:pt x="145" y="163"/>
                      </a:cubicBezTo>
                      <a:close/>
                      <a:moveTo>
                        <a:pt x="99" y="215"/>
                      </a:moveTo>
                      <a:cubicBezTo>
                        <a:pt x="101" y="215"/>
                        <a:pt x="102" y="214"/>
                        <a:pt x="103" y="213"/>
                      </a:cubicBezTo>
                      <a:cubicBezTo>
                        <a:pt x="106" y="211"/>
                        <a:pt x="106" y="207"/>
                        <a:pt x="103" y="204"/>
                      </a:cubicBezTo>
                      <a:cubicBezTo>
                        <a:pt x="77" y="178"/>
                        <a:pt x="63" y="143"/>
                        <a:pt x="63" y="109"/>
                      </a:cubicBezTo>
                      <a:cubicBezTo>
                        <a:pt x="64" y="73"/>
                        <a:pt x="77" y="38"/>
                        <a:pt x="103" y="12"/>
                      </a:cubicBezTo>
                      <a:cubicBezTo>
                        <a:pt x="106" y="9"/>
                        <a:pt x="106" y="5"/>
                        <a:pt x="103" y="3"/>
                      </a:cubicBezTo>
                      <a:cubicBezTo>
                        <a:pt x="101" y="0"/>
                        <a:pt x="97" y="0"/>
                        <a:pt x="94" y="3"/>
                      </a:cubicBezTo>
                      <a:cubicBezTo>
                        <a:pt x="65" y="32"/>
                        <a:pt x="51" y="70"/>
                        <a:pt x="51" y="109"/>
                      </a:cubicBezTo>
                      <a:cubicBezTo>
                        <a:pt x="51" y="146"/>
                        <a:pt x="66" y="184"/>
                        <a:pt x="94" y="213"/>
                      </a:cubicBezTo>
                      <a:cubicBezTo>
                        <a:pt x="96" y="214"/>
                        <a:pt x="97" y="215"/>
                        <a:pt x="99" y="215"/>
                      </a:cubicBezTo>
                      <a:close/>
                      <a:moveTo>
                        <a:pt x="120" y="188"/>
                      </a:moveTo>
                      <a:cubicBezTo>
                        <a:pt x="121" y="189"/>
                        <a:pt x="123" y="190"/>
                        <a:pt x="124" y="190"/>
                      </a:cubicBezTo>
                      <a:cubicBezTo>
                        <a:pt x="126" y="190"/>
                        <a:pt x="127" y="189"/>
                        <a:pt x="129" y="188"/>
                      </a:cubicBezTo>
                      <a:cubicBezTo>
                        <a:pt x="131" y="185"/>
                        <a:pt x="131" y="181"/>
                        <a:pt x="129" y="179"/>
                      </a:cubicBezTo>
                      <a:cubicBezTo>
                        <a:pt x="129" y="179"/>
                        <a:pt x="129" y="179"/>
                        <a:pt x="129" y="179"/>
                      </a:cubicBezTo>
                      <a:cubicBezTo>
                        <a:pt x="109" y="159"/>
                        <a:pt x="99" y="134"/>
                        <a:pt x="99" y="108"/>
                      </a:cubicBezTo>
                      <a:cubicBezTo>
                        <a:pt x="99" y="82"/>
                        <a:pt x="109" y="56"/>
                        <a:pt x="129" y="37"/>
                      </a:cubicBezTo>
                      <a:cubicBezTo>
                        <a:pt x="131" y="34"/>
                        <a:pt x="131" y="30"/>
                        <a:pt x="129" y="28"/>
                      </a:cubicBezTo>
                      <a:cubicBezTo>
                        <a:pt x="126" y="25"/>
                        <a:pt x="122" y="25"/>
                        <a:pt x="120" y="28"/>
                      </a:cubicBezTo>
                      <a:cubicBezTo>
                        <a:pt x="98" y="50"/>
                        <a:pt x="86" y="79"/>
                        <a:pt x="86" y="108"/>
                      </a:cubicBezTo>
                      <a:cubicBezTo>
                        <a:pt x="86" y="137"/>
                        <a:pt x="98" y="166"/>
                        <a:pt x="120" y="188"/>
                      </a:cubicBezTo>
                      <a:close/>
                    </a:path>
                  </a:pathLst>
                </a:custGeom>
                <a:solidFill>
                  <a:srgbClr val="77D4F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non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1219444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722" algn="l" defTabSz="1219444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9444" algn="l" defTabSz="1219444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9166" algn="l" defTabSz="1219444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8888" algn="l" defTabSz="1219444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8610" algn="l" defTabSz="1219444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8332" algn="l" defTabSz="1219444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8053" algn="l" defTabSz="1219444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7775" algn="l" defTabSz="1219444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1200"/>
                </a:p>
              </p:txBody>
            </p:sp>
          </p:grpSp>
        </p:grpSp>
        <p:grpSp>
          <p:nvGrpSpPr>
            <p:cNvPr id="434" name="组合 433"/>
            <p:cNvGrpSpPr/>
            <p:nvPr/>
          </p:nvGrpSpPr>
          <p:grpSpPr>
            <a:xfrm>
              <a:off x="6766008" y="2292527"/>
              <a:ext cx="1097592" cy="637061"/>
              <a:chOff x="6823009" y="2262346"/>
              <a:chExt cx="1097592" cy="637061"/>
            </a:xfrm>
          </p:grpSpPr>
          <p:pic>
            <p:nvPicPr>
              <p:cNvPr id="435" name="Picture 2"/>
              <p:cNvPicPr>
                <a:picLocks noChangeAspect="1" noChangeArrowheads="1"/>
              </p:cNvPicPr>
              <p:nvPr/>
            </p:nvPicPr>
            <p:blipFill>
              <a:blip r:embed="rId8" cstate="print">
                <a:clrChange>
                  <a:clrFrom>
                    <a:srgbClr val="EEF3FA"/>
                  </a:clrFrom>
                  <a:clrTo>
                    <a:srgbClr val="EEF3F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0715" y="2262346"/>
                <a:ext cx="223886" cy="10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36" name="组合 435"/>
              <p:cNvGrpSpPr/>
              <p:nvPr/>
            </p:nvGrpSpPr>
            <p:grpSpPr>
              <a:xfrm>
                <a:off x="6823009" y="2575407"/>
                <a:ext cx="612048" cy="324000"/>
                <a:chOff x="6588497" y="2772197"/>
                <a:chExt cx="612048" cy="324000"/>
              </a:xfrm>
            </p:grpSpPr>
            <p:grpSp>
              <p:nvGrpSpPr>
                <p:cNvPr id="440" name="组合 439"/>
                <p:cNvGrpSpPr/>
                <p:nvPr/>
              </p:nvGrpSpPr>
              <p:grpSpPr>
                <a:xfrm>
                  <a:off x="6588497" y="2772197"/>
                  <a:ext cx="180000" cy="324000"/>
                  <a:chOff x="6994917" y="3275335"/>
                  <a:chExt cx="341745" cy="682619"/>
                </a:xfrm>
              </p:grpSpPr>
              <p:sp>
                <p:nvSpPr>
                  <p:cNvPr id="452" name="同侧圆角矩形 451"/>
                  <p:cNvSpPr/>
                  <p:nvPr/>
                </p:nvSpPr>
                <p:spPr>
                  <a:xfrm>
                    <a:off x="6994917" y="3794806"/>
                    <a:ext cx="102514" cy="163148"/>
                  </a:xfrm>
                  <a:prstGeom prst="round2SameRect">
                    <a:avLst>
                      <a:gd name="adj1" fmla="val 31994"/>
                      <a:gd name="adj2" fmla="val 0"/>
                    </a:avLst>
                  </a:prstGeom>
                  <a:solidFill>
                    <a:schemeClr val="bg1">
                      <a:alpha val="80000"/>
                    </a:schemeClr>
                  </a:soli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>
                    <a:defPPr>
                      <a:defRPr lang="zh-CN"/>
                    </a:defPPr>
                    <a:lvl1pPr marL="0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09722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219444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829166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438888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3048610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658332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4268053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4877775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1198006"/>
                    <a:endParaRPr lang="zh-CN" altLang="en-US" sz="1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3" name="同侧圆角矩形 452"/>
                  <p:cNvSpPr/>
                  <p:nvPr/>
                </p:nvSpPr>
                <p:spPr>
                  <a:xfrm>
                    <a:off x="7130094" y="3275335"/>
                    <a:ext cx="206568" cy="88191"/>
                  </a:xfrm>
                  <a:prstGeom prst="round2SameRect">
                    <a:avLst/>
                  </a:prstGeom>
                  <a:solidFill>
                    <a:schemeClr val="bg1">
                      <a:alpha val="8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>
                    <a:defPPr>
                      <a:defRPr lang="zh-CN"/>
                    </a:defPPr>
                    <a:lvl1pPr marL="0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09722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219444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829166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438888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3048610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658332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4268053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4877775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1198006"/>
                    <a:endParaRPr lang="zh-CN" altLang="en-US" sz="1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4" name="同侧圆角矩形 453"/>
                  <p:cNvSpPr/>
                  <p:nvPr/>
                </p:nvSpPr>
                <p:spPr>
                  <a:xfrm>
                    <a:off x="7148835" y="3330665"/>
                    <a:ext cx="169085" cy="27475"/>
                  </a:xfrm>
                  <a:prstGeom prst="round2SameRect">
                    <a:avLst/>
                  </a:prstGeom>
                  <a:solidFill>
                    <a:schemeClr val="bg1">
                      <a:alpha val="8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>
                    <a:defPPr>
                      <a:defRPr lang="zh-CN"/>
                    </a:defPPr>
                    <a:lvl1pPr marL="0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09722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219444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829166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438888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3048610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658332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4268053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4877775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1198006"/>
                    <a:endParaRPr lang="zh-CN" altLang="en-US" sz="1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5" name="圆角右箭头 454"/>
                  <p:cNvSpPr/>
                  <p:nvPr/>
                </p:nvSpPr>
                <p:spPr>
                  <a:xfrm>
                    <a:off x="7020545" y="3304763"/>
                    <a:ext cx="109548" cy="491073"/>
                  </a:xfrm>
                  <a:prstGeom prst="bentArrow">
                    <a:avLst>
                      <a:gd name="adj1" fmla="val 40078"/>
                      <a:gd name="adj2" fmla="val 20039"/>
                      <a:gd name="adj3" fmla="val 0"/>
                      <a:gd name="adj4" fmla="val 63592"/>
                    </a:avLst>
                  </a:prstGeom>
                  <a:solidFill>
                    <a:schemeClr val="bg1">
                      <a:alpha val="80000"/>
                    </a:schemeClr>
                  </a:soli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>
                    <a:defPPr>
                      <a:defRPr lang="zh-CN"/>
                    </a:defPPr>
                    <a:lvl1pPr marL="0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09722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219444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829166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438888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3048610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658332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4268053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4877775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1198006"/>
                    <a:endParaRPr lang="zh-CN" altLang="en-US" sz="1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441" name="直接连接符 440"/>
                <p:cNvCxnSpPr/>
                <p:nvPr/>
              </p:nvCxnSpPr>
              <p:spPr>
                <a:xfrm>
                  <a:off x="6601994" y="3050048"/>
                  <a:ext cx="4320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42" name="组合 441"/>
                <p:cNvGrpSpPr/>
                <p:nvPr/>
              </p:nvGrpSpPr>
              <p:grpSpPr>
                <a:xfrm>
                  <a:off x="6804521" y="2772197"/>
                  <a:ext cx="180000" cy="324000"/>
                  <a:chOff x="6994917" y="3275335"/>
                  <a:chExt cx="341745" cy="682619"/>
                </a:xfrm>
              </p:grpSpPr>
              <p:sp>
                <p:nvSpPr>
                  <p:cNvPr id="448" name="同侧圆角矩形 447"/>
                  <p:cNvSpPr/>
                  <p:nvPr/>
                </p:nvSpPr>
                <p:spPr>
                  <a:xfrm>
                    <a:off x="6994917" y="3794806"/>
                    <a:ext cx="102514" cy="163148"/>
                  </a:xfrm>
                  <a:prstGeom prst="round2SameRect">
                    <a:avLst>
                      <a:gd name="adj1" fmla="val 31994"/>
                      <a:gd name="adj2" fmla="val 0"/>
                    </a:avLst>
                  </a:prstGeom>
                  <a:solidFill>
                    <a:schemeClr val="bg1">
                      <a:alpha val="80000"/>
                    </a:schemeClr>
                  </a:soli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>
                    <a:defPPr>
                      <a:defRPr lang="zh-CN"/>
                    </a:defPPr>
                    <a:lvl1pPr marL="0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09722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219444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829166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438888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3048610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658332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4268053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4877775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1198006"/>
                    <a:endParaRPr lang="zh-CN" altLang="en-US" sz="1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9" name="同侧圆角矩形 448"/>
                  <p:cNvSpPr/>
                  <p:nvPr/>
                </p:nvSpPr>
                <p:spPr>
                  <a:xfrm>
                    <a:off x="7130094" y="3275335"/>
                    <a:ext cx="206568" cy="88191"/>
                  </a:xfrm>
                  <a:prstGeom prst="round2SameRect">
                    <a:avLst/>
                  </a:prstGeom>
                  <a:solidFill>
                    <a:schemeClr val="bg1">
                      <a:alpha val="8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>
                    <a:defPPr>
                      <a:defRPr lang="zh-CN"/>
                    </a:defPPr>
                    <a:lvl1pPr marL="0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09722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219444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829166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438888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3048610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658332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4268053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4877775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1198006"/>
                    <a:endParaRPr lang="zh-CN" altLang="en-US" sz="1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0" name="同侧圆角矩形 449"/>
                  <p:cNvSpPr/>
                  <p:nvPr/>
                </p:nvSpPr>
                <p:spPr>
                  <a:xfrm>
                    <a:off x="7148835" y="3330665"/>
                    <a:ext cx="169085" cy="27475"/>
                  </a:xfrm>
                  <a:prstGeom prst="round2SameRect">
                    <a:avLst/>
                  </a:prstGeom>
                  <a:solidFill>
                    <a:schemeClr val="bg1">
                      <a:alpha val="8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>
                    <a:defPPr>
                      <a:defRPr lang="zh-CN"/>
                    </a:defPPr>
                    <a:lvl1pPr marL="0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09722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219444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829166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438888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3048610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658332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4268053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4877775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1198006"/>
                    <a:endParaRPr lang="zh-CN" altLang="en-US" sz="1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1" name="圆角右箭头 450"/>
                  <p:cNvSpPr/>
                  <p:nvPr/>
                </p:nvSpPr>
                <p:spPr>
                  <a:xfrm>
                    <a:off x="7020545" y="3304763"/>
                    <a:ext cx="109548" cy="491073"/>
                  </a:xfrm>
                  <a:prstGeom prst="bentArrow">
                    <a:avLst>
                      <a:gd name="adj1" fmla="val 40078"/>
                      <a:gd name="adj2" fmla="val 20039"/>
                      <a:gd name="adj3" fmla="val 0"/>
                      <a:gd name="adj4" fmla="val 63592"/>
                    </a:avLst>
                  </a:prstGeom>
                  <a:solidFill>
                    <a:schemeClr val="bg1">
                      <a:alpha val="80000"/>
                    </a:schemeClr>
                  </a:soli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>
                    <a:defPPr>
                      <a:defRPr lang="zh-CN"/>
                    </a:defPPr>
                    <a:lvl1pPr marL="0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09722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219444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829166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438888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3048610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658332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4268053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4877775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1198006"/>
                    <a:endParaRPr lang="zh-CN" altLang="en-US" sz="1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43" name="组合 442"/>
                <p:cNvGrpSpPr/>
                <p:nvPr/>
              </p:nvGrpSpPr>
              <p:grpSpPr>
                <a:xfrm>
                  <a:off x="7020545" y="2772197"/>
                  <a:ext cx="180000" cy="324000"/>
                  <a:chOff x="6994917" y="3275335"/>
                  <a:chExt cx="341745" cy="682619"/>
                </a:xfrm>
              </p:grpSpPr>
              <p:sp>
                <p:nvSpPr>
                  <p:cNvPr id="444" name="同侧圆角矩形 443"/>
                  <p:cNvSpPr/>
                  <p:nvPr/>
                </p:nvSpPr>
                <p:spPr>
                  <a:xfrm>
                    <a:off x="6994917" y="3794806"/>
                    <a:ext cx="102514" cy="163148"/>
                  </a:xfrm>
                  <a:prstGeom prst="round2SameRect">
                    <a:avLst>
                      <a:gd name="adj1" fmla="val 31994"/>
                      <a:gd name="adj2" fmla="val 0"/>
                    </a:avLst>
                  </a:prstGeom>
                  <a:solidFill>
                    <a:schemeClr val="bg1">
                      <a:alpha val="80000"/>
                    </a:schemeClr>
                  </a:soli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>
                    <a:defPPr>
                      <a:defRPr lang="zh-CN"/>
                    </a:defPPr>
                    <a:lvl1pPr marL="0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09722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219444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829166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438888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3048610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658332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4268053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4877775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1198006"/>
                    <a:endParaRPr lang="zh-CN" altLang="en-US" sz="1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5" name="同侧圆角矩形 444"/>
                  <p:cNvSpPr/>
                  <p:nvPr/>
                </p:nvSpPr>
                <p:spPr>
                  <a:xfrm>
                    <a:off x="7130094" y="3275335"/>
                    <a:ext cx="206568" cy="88191"/>
                  </a:xfrm>
                  <a:prstGeom prst="round2SameRect">
                    <a:avLst/>
                  </a:prstGeom>
                  <a:solidFill>
                    <a:schemeClr val="bg1">
                      <a:alpha val="8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>
                    <a:defPPr>
                      <a:defRPr lang="zh-CN"/>
                    </a:defPPr>
                    <a:lvl1pPr marL="0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09722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219444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829166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438888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3048610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658332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4268053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4877775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1198006"/>
                    <a:endParaRPr lang="zh-CN" altLang="en-US" sz="1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6" name="同侧圆角矩形 445"/>
                  <p:cNvSpPr/>
                  <p:nvPr/>
                </p:nvSpPr>
                <p:spPr>
                  <a:xfrm>
                    <a:off x="7148835" y="3330665"/>
                    <a:ext cx="169085" cy="27475"/>
                  </a:xfrm>
                  <a:prstGeom prst="round2SameRect">
                    <a:avLst/>
                  </a:prstGeom>
                  <a:solidFill>
                    <a:schemeClr val="bg1">
                      <a:alpha val="8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>
                    <a:defPPr>
                      <a:defRPr lang="zh-CN"/>
                    </a:defPPr>
                    <a:lvl1pPr marL="0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09722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219444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829166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438888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3048610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658332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4268053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4877775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1198006"/>
                    <a:endParaRPr lang="zh-CN" altLang="en-US" sz="1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7" name="圆角右箭头 446"/>
                  <p:cNvSpPr/>
                  <p:nvPr/>
                </p:nvSpPr>
                <p:spPr>
                  <a:xfrm>
                    <a:off x="7020545" y="3304763"/>
                    <a:ext cx="109548" cy="491073"/>
                  </a:xfrm>
                  <a:prstGeom prst="bentArrow">
                    <a:avLst>
                      <a:gd name="adj1" fmla="val 40078"/>
                      <a:gd name="adj2" fmla="val 20039"/>
                      <a:gd name="adj3" fmla="val 0"/>
                      <a:gd name="adj4" fmla="val 63592"/>
                    </a:avLst>
                  </a:prstGeom>
                  <a:solidFill>
                    <a:schemeClr val="bg1">
                      <a:alpha val="80000"/>
                    </a:schemeClr>
                  </a:soli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>
                    <a:defPPr>
                      <a:defRPr lang="zh-CN"/>
                    </a:defPPr>
                    <a:lvl1pPr marL="0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09722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219444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829166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438888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3048610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658332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4268053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4877775" algn="l" defTabSz="1219444" rtl="0" eaLnBrk="1" latinLnBrk="0" hangingPunct="1">
                      <a:defRPr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1198006"/>
                    <a:endParaRPr lang="zh-CN" altLang="en-US" sz="1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437" name="形状 318"/>
              <p:cNvCxnSpPr>
                <a:stCxn id="435" idx="1"/>
                <a:endCxn id="452" idx="2"/>
              </p:cNvCxnSpPr>
              <p:nvPr/>
            </p:nvCxnSpPr>
            <p:spPr>
              <a:xfrm rot="10800000" flipV="1">
                <a:off x="6823009" y="2316345"/>
                <a:ext cx="477706" cy="544343"/>
              </a:xfrm>
              <a:prstGeom prst="bentConnector3">
                <a:avLst>
                  <a:gd name="adj1" fmla="val 147854"/>
                </a:avLst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直接连接符 437"/>
              <p:cNvCxnSpPr>
                <a:stCxn id="435" idx="3"/>
              </p:cNvCxnSpPr>
              <p:nvPr/>
            </p:nvCxnSpPr>
            <p:spPr>
              <a:xfrm>
                <a:off x="7524601" y="2316346"/>
                <a:ext cx="396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9" name="TextBox 508"/>
              <p:cNvSpPr txBox="1"/>
              <p:nvPr/>
            </p:nvSpPr>
            <p:spPr>
              <a:xfrm>
                <a:off x="7413153" y="2575407"/>
                <a:ext cx="4913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72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444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9166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888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610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8332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8053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7775" algn="l" defTabSz="1219444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b="1" dirty="0" smtClean="0"/>
                  <a:t>…</a:t>
                </a:r>
                <a:endParaRPr lang="zh-CN" altLang="en-US" sz="1400" b="1" dirty="0"/>
              </a:p>
            </p:txBody>
          </p:sp>
        </p:grpSp>
        <p:cxnSp>
          <p:nvCxnSpPr>
            <p:cNvPr id="456" name="直接箭头连接符 455"/>
            <p:cNvCxnSpPr/>
            <p:nvPr/>
          </p:nvCxnSpPr>
          <p:spPr>
            <a:xfrm>
              <a:off x="1513809" y="4746594"/>
              <a:ext cx="3992008" cy="0"/>
            </a:xfrm>
            <a:prstGeom prst="straightConnector1">
              <a:avLst/>
            </a:prstGeom>
            <a:ln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038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</a:rPr>
              <a:t>NB-</a:t>
            </a:r>
            <a:r>
              <a:rPr lang="en-US" altLang="zh-CN" dirty="0" err="1">
                <a:latin typeface="+mn-lt"/>
                <a:ea typeface="+mn-ea"/>
              </a:rPr>
              <a:t>IoT</a:t>
            </a:r>
            <a:r>
              <a:rPr lang="zh-CN" altLang="en-US" dirty="0">
                <a:latin typeface="+mn-lt"/>
                <a:ea typeface="+mn-ea"/>
              </a:rPr>
              <a:t>智能</a:t>
            </a:r>
            <a:r>
              <a:rPr lang="zh-CN" altLang="en-US" dirty="0" smtClean="0">
                <a:latin typeface="+mn-lt"/>
                <a:ea typeface="+mn-ea"/>
              </a:rPr>
              <a:t>环境监测</a:t>
            </a:r>
            <a:endParaRPr lang="zh-CN" altLang="en-US" dirty="0">
              <a:latin typeface="+mn-lt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59722" y="1019811"/>
            <a:ext cx="10472554" cy="5180964"/>
            <a:chOff x="1008062" y="1233488"/>
            <a:chExt cx="10472554" cy="5180964"/>
          </a:xfrm>
        </p:grpSpPr>
        <p:sp>
          <p:nvSpPr>
            <p:cNvPr id="68" name="矩形 67"/>
            <p:cNvSpPr/>
            <p:nvPr/>
          </p:nvSpPr>
          <p:spPr bwMode="auto">
            <a:xfrm>
              <a:off x="1008062" y="3020487"/>
              <a:ext cx="5106686" cy="33882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</a:ln>
            <a:effectLst/>
            <a:extLst/>
          </p:spPr>
          <p:txBody>
            <a:bodyPr lIns="22860" tIns="11430" rIns="22860" bIns="11430" rtlCol="0" anchor="ctr">
              <a:noAutofit/>
            </a:bodyPr>
            <a:lstStyle/>
            <a:p>
              <a:pPr algn="ctr" defTabSz="1219078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900" kern="0" dirty="0" err="1">
                <a:cs typeface="Arial" pitchFamily="34" charset="0"/>
              </a:endParaRPr>
            </a:p>
          </p:txBody>
        </p:sp>
        <p:sp>
          <p:nvSpPr>
            <p:cNvPr id="69" name="矩形 68"/>
            <p:cNvSpPr/>
            <p:nvPr/>
          </p:nvSpPr>
          <p:spPr bwMode="auto">
            <a:xfrm>
              <a:off x="6325850" y="3026205"/>
              <a:ext cx="5147013" cy="33882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</a:ln>
            <a:effectLst/>
            <a:extLst/>
          </p:spPr>
          <p:txBody>
            <a:bodyPr lIns="22860" tIns="11430" rIns="22860" bIns="11430" rtlCol="0" anchor="ctr">
              <a:noAutofit/>
            </a:bodyPr>
            <a:lstStyle/>
            <a:p>
              <a:pPr algn="ctr" defTabSz="1219078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900" kern="0" dirty="0" err="1">
                <a:cs typeface="Arial" pitchFamily="34" charset="0"/>
              </a:endParaRPr>
            </a:p>
          </p:txBody>
        </p:sp>
        <p:sp>
          <p:nvSpPr>
            <p:cNvPr id="70" name="TextBox 45"/>
            <p:cNvSpPr txBox="1"/>
            <p:nvPr/>
          </p:nvSpPr>
          <p:spPr>
            <a:xfrm>
              <a:off x="8298905" y="3113777"/>
              <a:ext cx="1620957" cy="338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defTabSz="914400" eaLnBrk="1" latinLnBrk="0" hangingPunct="1">
                <a:defRPr sz="1600" b="1">
                  <a:gradFill>
                    <a:gsLst>
                      <a:gs pos="35000">
                        <a:srgbClr val="6DF5DB"/>
                      </a:gs>
                      <a:gs pos="100000">
                        <a:srgbClr val="6FC3F7"/>
                      </a:gs>
                    </a:gsLst>
                    <a:lin ang="54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457200" defTabSz="914400" eaLnBrk="1" latinLnBrk="0" hangingPunct="1">
                <a:defRPr sz="1800">
                  <a:latin typeface="+mn-lt"/>
                  <a:ea typeface="+mn-ea"/>
                </a:defRPr>
              </a:lvl2pPr>
              <a:lvl3pPr marL="914400" defTabSz="914400" eaLnBrk="1" latinLnBrk="0" hangingPunct="1">
                <a:defRPr sz="1800">
                  <a:latin typeface="+mn-lt"/>
                  <a:ea typeface="+mn-ea"/>
                </a:defRPr>
              </a:lvl3pPr>
              <a:lvl4pPr marL="1371600" defTabSz="914400" eaLnBrk="1" latinLnBrk="0" hangingPunct="1">
                <a:defRPr sz="1800">
                  <a:latin typeface="+mn-lt"/>
                  <a:ea typeface="+mn-ea"/>
                </a:defRPr>
              </a:lvl4pPr>
              <a:lvl5pPr marL="1828800" defTabSz="914400" eaLnBrk="1" latinLnBrk="0" hangingPunct="1">
                <a:defRPr sz="1800">
                  <a:latin typeface="+mn-lt"/>
                  <a:ea typeface="+mn-ea"/>
                </a:defRPr>
              </a:lvl5pPr>
              <a:lvl6pPr marL="2286000" defTabSz="914400">
                <a:defRPr sz="1800">
                  <a:latin typeface="+mn-lt"/>
                  <a:ea typeface="+mn-ea"/>
                </a:defRPr>
              </a:lvl6pPr>
              <a:lvl7pPr marL="2743200" defTabSz="914400">
                <a:defRPr sz="1800">
                  <a:latin typeface="+mn-lt"/>
                  <a:ea typeface="+mn-ea"/>
                </a:defRPr>
              </a:lvl7pPr>
              <a:lvl8pPr marL="3200400" defTabSz="914400">
                <a:defRPr sz="1800">
                  <a:latin typeface="+mn-lt"/>
                  <a:ea typeface="+mn-ea"/>
                </a:defRPr>
              </a:lvl8pPr>
              <a:lvl9pPr marL="3657600" defTabSz="914400">
                <a:defRPr sz="1800">
                  <a:latin typeface="+mn-lt"/>
                  <a:ea typeface="+mn-ea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>
                  <a:solidFill>
                    <a:schemeClr val="tx1"/>
                  </a:solidFill>
                  <a:latin typeface="+mn-lt"/>
                  <a:ea typeface="+mn-ea"/>
                  <a:sym typeface="Arial Narrow" panose="020B0606020202030204" pitchFamily="34" charset="0"/>
                </a:rPr>
                <a:t>运营商商业模式</a:t>
              </a:r>
              <a:endParaRPr lang="en-US" altLang="zh-CN" dirty="0">
                <a:solidFill>
                  <a:schemeClr val="tx1"/>
                </a:solidFill>
                <a:latin typeface="+mn-lt"/>
                <a:ea typeface="+mn-ea"/>
                <a:sym typeface="Arial Narrow" panose="020B0606020202030204" pitchFamily="34" charset="0"/>
              </a:endParaRPr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2418287" y="3113756"/>
              <a:ext cx="2236510" cy="338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defTabSz="914400" eaLnBrk="1" latinLnBrk="0" hangingPunct="1">
                <a:defRPr sz="1600" b="1">
                  <a:gradFill>
                    <a:gsLst>
                      <a:gs pos="35000">
                        <a:srgbClr val="6DF5DB"/>
                      </a:gs>
                      <a:gs pos="100000">
                        <a:srgbClr val="6FC3F7"/>
                      </a:gs>
                    </a:gsLst>
                    <a:lin ang="54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457200" defTabSz="914400" eaLnBrk="1" latinLnBrk="0" hangingPunct="1">
                <a:defRPr sz="1800">
                  <a:latin typeface="+mn-lt"/>
                  <a:ea typeface="+mn-ea"/>
                </a:defRPr>
              </a:lvl2pPr>
              <a:lvl3pPr marL="914400" defTabSz="914400" eaLnBrk="1" latinLnBrk="0" hangingPunct="1">
                <a:defRPr sz="1800">
                  <a:latin typeface="+mn-lt"/>
                  <a:ea typeface="+mn-ea"/>
                </a:defRPr>
              </a:lvl3pPr>
              <a:lvl4pPr marL="1371600" defTabSz="914400" eaLnBrk="1" latinLnBrk="0" hangingPunct="1">
                <a:defRPr sz="1800">
                  <a:latin typeface="+mn-lt"/>
                  <a:ea typeface="+mn-ea"/>
                </a:defRPr>
              </a:lvl4pPr>
              <a:lvl5pPr marL="1828800" defTabSz="914400" eaLnBrk="1" latinLnBrk="0" hangingPunct="1">
                <a:defRPr sz="1800">
                  <a:latin typeface="+mn-lt"/>
                  <a:ea typeface="+mn-ea"/>
                </a:defRPr>
              </a:lvl5pPr>
              <a:lvl6pPr marL="2286000" defTabSz="914400">
                <a:defRPr sz="1800">
                  <a:latin typeface="+mn-lt"/>
                  <a:ea typeface="+mn-ea"/>
                </a:defRPr>
              </a:lvl6pPr>
              <a:lvl7pPr marL="2743200" defTabSz="914400">
                <a:defRPr sz="1800">
                  <a:latin typeface="+mn-lt"/>
                  <a:ea typeface="+mn-ea"/>
                </a:defRPr>
              </a:lvl7pPr>
              <a:lvl8pPr marL="3200400" defTabSz="914400">
                <a:defRPr sz="1800">
                  <a:latin typeface="+mn-lt"/>
                  <a:ea typeface="+mn-ea"/>
                </a:defRPr>
              </a:lvl8pPr>
              <a:lvl9pPr marL="3657600" defTabSz="914400">
                <a:defRPr sz="1800">
                  <a:latin typeface="+mn-lt"/>
                  <a:ea typeface="+mn-ea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>
                  <a:solidFill>
                    <a:schemeClr val="tx1"/>
                  </a:solidFill>
                  <a:latin typeface="+mn-lt"/>
                  <a:ea typeface="+mn-ea"/>
                  <a:sym typeface="Arial Narrow" panose="020B0606020202030204" pitchFamily="34" charset="0"/>
                </a:rPr>
                <a:t>环保部门智能环境监测</a:t>
              </a:r>
              <a:endParaRPr lang="en-US" altLang="zh-CN" dirty="0">
                <a:solidFill>
                  <a:schemeClr val="tx1"/>
                </a:solidFill>
                <a:latin typeface="+mn-lt"/>
                <a:ea typeface="+mn-ea"/>
                <a:sym typeface="Arial Narrow" panose="020B0606020202030204" pitchFamily="34" charset="0"/>
              </a:endParaRPr>
            </a:p>
          </p:txBody>
        </p:sp>
        <p:grpSp>
          <p:nvGrpSpPr>
            <p:cNvPr id="72" name="组合 130"/>
            <p:cNvGrpSpPr/>
            <p:nvPr/>
          </p:nvGrpSpPr>
          <p:grpSpPr>
            <a:xfrm>
              <a:off x="4848307" y="3607143"/>
              <a:ext cx="451713" cy="786605"/>
              <a:chOff x="3292892" y="3507730"/>
              <a:chExt cx="451713" cy="786605"/>
            </a:xfrm>
          </p:grpSpPr>
          <p:sp>
            <p:nvSpPr>
              <p:cNvPr id="73" name="TextBox 63"/>
              <p:cNvSpPr txBox="1"/>
              <p:nvPr/>
            </p:nvSpPr>
            <p:spPr>
              <a:xfrm>
                <a:off x="3504921" y="3881451"/>
                <a:ext cx="239684" cy="2462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indent="-237061" algn="ctr">
                  <a:spcBef>
                    <a:spcPts val="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defRPr sz="8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defTabSz="914560" fontAlgn="base">
                  <a:spcAft>
                    <a:spcPct val="0"/>
                  </a:spcAft>
                  <a:buClr>
                    <a:srgbClr val="FFFFFF">
                      <a:lumMod val="50000"/>
                    </a:srgbClr>
                  </a:buClr>
                </a:pPr>
                <a:r>
                  <a:rPr lang="zh-CN" altLang="en-US" sz="1000" dirty="0">
                    <a:solidFill>
                      <a:schemeClr val="tx1"/>
                    </a:solidFill>
                    <a:latin typeface="+mn-lt"/>
                    <a:ea typeface="+mn-ea"/>
                  </a:rPr>
                  <a:t>天</a:t>
                </a:r>
                <a:endParaRPr lang="en-US" altLang="zh-CN" sz="1000" dirty="0">
                  <a:solidFill>
                    <a:schemeClr val="tx1"/>
                  </a:solidFill>
                  <a:latin typeface="+mn-lt"/>
                  <a:ea typeface="+mn-ea"/>
                </a:endParaRPr>
              </a:p>
            </p:txBody>
          </p:sp>
          <p:pic>
            <p:nvPicPr>
              <p:cNvPr id="74" name="图片 7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18035" y="3705384"/>
                <a:ext cx="189398" cy="588951"/>
              </a:xfrm>
              <a:prstGeom prst="rect">
                <a:avLst/>
              </a:prstGeom>
            </p:spPr>
          </p:pic>
          <p:sp>
            <p:nvSpPr>
              <p:cNvPr id="75" name="TextBox 63"/>
              <p:cNvSpPr txBox="1"/>
              <p:nvPr/>
            </p:nvSpPr>
            <p:spPr>
              <a:xfrm>
                <a:off x="3292892" y="3507730"/>
                <a:ext cx="239684" cy="2462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indent="-237061" algn="ctr">
                  <a:spcBef>
                    <a:spcPts val="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defRPr sz="8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defTabSz="914560" fontAlgn="base">
                  <a:spcAft>
                    <a:spcPct val="0"/>
                  </a:spcAft>
                  <a:buClr>
                    <a:srgbClr val="FFFFFF">
                      <a:lumMod val="50000"/>
                    </a:srgbClr>
                  </a:buClr>
                </a:pPr>
                <a:r>
                  <a:rPr lang="zh-CN" altLang="en-US" sz="1000" dirty="0">
                    <a:solidFill>
                      <a:schemeClr val="tx1"/>
                    </a:solidFill>
                    <a:latin typeface="+mn-lt"/>
                    <a:ea typeface="+mn-ea"/>
                  </a:rPr>
                  <a:t>周</a:t>
                </a:r>
                <a:endParaRPr lang="en-US" altLang="zh-CN" sz="1000" dirty="0">
                  <a:solidFill>
                    <a:schemeClr val="tx1"/>
                  </a:solidFill>
                  <a:latin typeface="+mn-lt"/>
                  <a:ea typeface="+mn-ea"/>
                </a:endParaRPr>
              </a:p>
            </p:txBody>
          </p:sp>
          <p:cxnSp>
            <p:nvCxnSpPr>
              <p:cNvPr id="76" name="直接箭头连接符 66"/>
              <p:cNvCxnSpPr>
                <a:cxnSpLocks/>
              </p:cNvCxnSpPr>
              <p:nvPr/>
            </p:nvCxnSpPr>
            <p:spPr>
              <a:xfrm>
                <a:off x="3516482" y="3625850"/>
                <a:ext cx="139665" cy="234950"/>
              </a:xfrm>
              <a:prstGeom prst="straightConnector1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tailEnd type="triangle" w="sm" len="sm"/>
              </a:ln>
              <a:effectLst>
                <a:glow rad="25400">
                  <a:srgbClr val="00FFFF">
                    <a:alpha val="6000"/>
                  </a:srgb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cxnSp>
          <p:pic>
            <p:nvPicPr>
              <p:cNvPr id="77" name="图片 7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3876" y="4088606"/>
                <a:ext cx="189509" cy="202489"/>
              </a:xfrm>
              <a:prstGeom prst="rect">
                <a:avLst/>
              </a:prstGeom>
            </p:spPr>
          </p:pic>
        </p:grpSp>
        <p:sp>
          <p:nvSpPr>
            <p:cNvPr id="78" name="矩形 77"/>
            <p:cNvSpPr/>
            <p:nvPr/>
          </p:nvSpPr>
          <p:spPr bwMode="auto">
            <a:xfrm>
              <a:off x="1008062" y="1233488"/>
              <a:ext cx="5087937" cy="1580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algn="ctr" defTabSz="1219565"/>
              <a:endParaRPr lang="zh-CN" altLang="en-US" sz="1900" kern="0" dirty="0" err="1"/>
            </a:p>
          </p:txBody>
        </p:sp>
        <p:sp>
          <p:nvSpPr>
            <p:cNvPr id="79" name="矩形 78"/>
            <p:cNvSpPr/>
            <p:nvPr/>
          </p:nvSpPr>
          <p:spPr bwMode="auto">
            <a:xfrm>
              <a:off x="6325850" y="1233488"/>
              <a:ext cx="5154766" cy="1580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algn="ctr" defTabSz="1219565"/>
              <a:endParaRPr lang="zh-CN" altLang="en-US" sz="1900" kern="0" dirty="0" err="1"/>
            </a:p>
          </p:txBody>
        </p:sp>
        <p:sp>
          <p:nvSpPr>
            <p:cNvPr id="80" name="TextBox 94"/>
            <p:cNvSpPr txBox="1"/>
            <p:nvPr/>
          </p:nvSpPr>
          <p:spPr>
            <a:xfrm>
              <a:off x="8171251" y="4270455"/>
              <a:ext cx="1261834" cy="1101647"/>
            </a:xfrm>
            <a:prstGeom prst="rect">
              <a:avLst/>
            </a:prstGeom>
            <a:noFill/>
            <a:extLst/>
          </p:spPr>
          <p:txBody>
            <a:bodyPr wrap="square" lIns="48000" rIns="0" rtlCol="0" anchor="t">
              <a:noAutofit/>
            </a:bodyPr>
            <a:lstStyle>
              <a:defPPr>
                <a:defRPr lang="zh-CN"/>
              </a:defPPr>
              <a:lvl1pPr marL="0" algn="ctr" defTabSz="1218844">
                <a:lnSpc>
                  <a:spcPct val="120000"/>
                </a:lnSpc>
                <a:defRPr sz="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chemeClr val="tx1"/>
                  </a:solidFill>
                  <a:latin typeface="+mn-lt"/>
                  <a:ea typeface="+mn-ea"/>
                  <a:sym typeface="Arial Narrow" panose="020B0606020202030204" pitchFamily="34" charset="0"/>
                </a:rPr>
                <a:t>为</a:t>
              </a:r>
              <a:r>
                <a:rPr lang="zh-CN" altLang="en-US" sz="1100" dirty="0">
                  <a:solidFill>
                    <a:schemeClr val="tx1"/>
                  </a:solidFill>
                  <a:latin typeface="+mn-lt"/>
                  <a:ea typeface="+mn-ea"/>
                  <a:sym typeface="Arial Narrow" panose="020B0606020202030204" pitchFamily="34" charset="0"/>
                </a:rPr>
                <a:t>政府用户提供</a:t>
              </a:r>
              <a:r>
                <a:rPr lang="en-US" altLang="zh-CN" sz="1100" dirty="0">
                  <a:solidFill>
                    <a:schemeClr val="tx1"/>
                  </a:solidFill>
                  <a:latin typeface="+mn-lt"/>
                  <a:ea typeface="+mn-ea"/>
                  <a:sym typeface="Arial Narrow" panose="020B0606020202030204" pitchFamily="34" charset="0"/>
                </a:rPr>
                <a:t>IoT</a:t>
              </a:r>
              <a:r>
                <a:rPr lang="zh-CN" altLang="en-US" sz="1100" dirty="0">
                  <a:solidFill>
                    <a:schemeClr val="tx1"/>
                  </a:solidFill>
                  <a:latin typeface="+mn-lt"/>
                  <a:ea typeface="+mn-ea"/>
                  <a:sym typeface="Arial Narrow" panose="020B0606020202030204" pitchFamily="34" charset="0"/>
                </a:rPr>
                <a:t>云平台及网络连接服务，进行环境检测器管理，与专业应用集成对接</a:t>
              </a:r>
              <a:endParaRPr lang="en-US" altLang="zh-CN" sz="11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81" name="右中括号 18"/>
            <p:cNvSpPr/>
            <p:nvPr/>
          </p:nvSpPr>
          <p:spPr>
            <a:xfrm>
              <a:off x="8010283" y="4284857"/>
              <a:ext cx="61634" cy="1112044"/>
            </a:xfrm>
            <a:prstGeom prst="rightBracket">
              <a:avLst/>
            </a:prstGeom>
            <a:noFill/>
            <a:ln>
              <a:solidFill>
                <a:srgbClr val="7030A0">
                  <a:alpha val="55000"/>
                </a:srgbClr>
              </a:solidFill>
              <a:tailEnd type="none" w="sm" len="sm"/>
            </a:ln>
            <a:effectLst>
              <a:glow rad="25400">
                <a:srgbClr val="00FFFF">
                  <a:alpha val="6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383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200" b="1"/>
            </a:p>
          </p:txBody>
        </p:sp>
        <p:pic>
          <p:nvPicPr>
            <p:cNvPr id="82" name="图片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17480" y="3576039"/>
              <a:ext cx="850209" cy="96717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</p:spPr>
        </p:pic>
        <p:sp>
          <p:nvSpPr>
            <p:cNvPr id="83" name="TextBox 94"/>
            <p:cNvSpPr txBox="1"/>
            <p:nvPr/>
          </p:nvSpPr>
          <p:spPr>
            <a:xfrm>
              <a:off x="1182935" y="5322412"/>
              <a:ext cx="3704279" cy="572464"/>
            </a:xfrm>
            <a:prstGeom prst="rect">
              <a:avLst/>
            </a:prstGeom>
            <a:noFill/>
          </p:spPr>
          <p:txBody>
            <a:bodyPr wrap="square" lIns="36000" rIns="0" rtlCol="0">
              <a:spAutoFit/>
            </a:bodyPr>
            <a:lstStyle/>
            <a:p>
              <a:pPr marL="285800" indent="-285800" defTabSz="1219657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对一站式空气检测（从设备到应用）服务的需求</a:t>
              </a:r>
              <a:endParaRPr lang="en-US" altLang="zh-CN" sz="1200" dirty="0"/>
            </a:p>
            <a:p>
              <a:pPr marL="285800" indent="-285800" defTabSz="1219657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多种参数（</a:t>
              </a:r>
              <a:r>
                <a:rPr lang="en-US" altLang="zh-CN" sz="1200" dirty="0"/>
                <a:t>PM2.5</a:t>
              </a:r>
              <a:r>
                <a:rPr lang="zh-CN" altLang="en-US" sz="1200" dirty="0"/>
                <a:t>，甲醛，苯等等）</a:t>
              </a:r>
              <a:endParaRPr lang="en-US" altLang="zh-CN" sz="1200" dirty="0"/>
            </a:p>
          </p:txBody>
        </p:sp>
        <p:sp>
          <p:nvSpPr>
            <p:cNvPr id="84" name="TextBox 93"/>
            <p:cNvSpPr txBox="1"/>
            <p:nvPr/>
          </p:nvSpPr>
          <p:spPr>
            <a:xfrm>
              <a:off x="9558776" y="4108988"/>
              <a:ext cx="1914087" cy="1927213"/>
            </a:xfrm>
            <a:prstGeom prst="rect">
              <a:avLst/>
            </a:prstGeom>
            <a:noFill/>
            <a:extLst/>
          </p:spPr>
          <p:txBody>
            <a:bodyPr wrap="square" lIns="48000" rIns="0" rtlCol="0" anchor="t">
              <a:noAutofit/>
            </a:bodyPr>
            <a:lstStyle>
              <a:defPPr>
                <a:defRPr lang="zh-CN"/>
              </a:defPPr>
              <a:lvl1pPr marL="0" algn="ctr" defTabSz="1218844">
                <a:lnSpc>
                  <a:spcPct val="120000"/>
                </a:lnSpc>
                <a:defRPr sz="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700" dirty="0">
                <a:solidFill>
                  <a:schemeClr val="tx1"/>
                </a:solidFill>
                <a:latin typeface="+mn-lt"/>
                <a:ea typeface="+mn-ea"/>
                <a:sym typeface="Arial Narrow" panose="020B0606020202030204" pitchFamily="34" charset="0"/>
              </a:endParaRPr>
            </a:p>
            <a:p>
              <a:pPr marL="72013"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chemeClr val="tx1"/>
                  </a:solidFill>
                  <a:latin typeface="+mn-lt"/>
                  <a:ea typeface="+mn-ea"/>
                  <a:sym typeface="Arial Narrow" panose="020B0606020202030204" pitchFamily="34" charset="0"/>
                </a:rPr>
                <a:t>为中小企业及家庭用户提供</a:t>
              </a:r>
              <a:r>
                <a:rPr lang="zh-CN" altLang="en-US" sz="1100" dirty="0" smtClean="0">
                  <a:solidFill>
                    <a:schemeClr val="tx1"/>
                  </a:solidFill>
                  <a:latin typeface="+mn-lt"/>
                  <a:ea typeface="+mn-ea"/>
                  <a:sym typeface="Arial Narrow" panose="020B0606020202030204" pitchFamily="34" charset="0"/>
                </a:rPr>
                <a:t>一站</a:t>
              </a:r>
              <a:r>
                <a:rPr lang="zh-CN" altLang="en-US" sz="1100" dirty="0">
                  <a:solidFill>
                    <a:schemeClr val="tx1"/>
                  </a:solidFill>
                  <a:latin typeface="+mn-lt"/>
                  <a:ea typeface="+mn-ea"/>
                  <a:sym typeface="Arial Narrow" panose="020B0606020202030204" pitchFamily="34" charset="0"/>
                </a:rPr>
                <a:t>式服务</a:t>
              </a:r>
              <a:r>
                <a:rPr lang="zh-CN" altLang="en-US" sz="1100" dirty="0" smtClean="0">
                  <a:solidFill>
                    <a:schemeClr val="tx1"/>
                  </a:solidFill>
                  <a:latin typeface="+mn-lt"/>
                  <a:ea typeface="+mn-ea"/>
                  <a:sym typeface="Arial Narrow" panose="020B0606020202030204" pitchFamily="34" charset="0"/>
                </a:rPr>
                <a:t>：</a:t>
              </a:r>
              <a:endParaRPr lang="en-US" altLang="zh-CN" sz="1100" dirty="0" smtClean="0">
                <a:solidFill>
                  <a:schemeClr val="tx1"/>
                </a:solidFill>
                <a:latin typeface="+mn-lt"/>
                <a:ea typeface="+mn-ea"/>
                <a:sym typeface="Arial Narrow" panose="020B0606020202030204" pitchFamily="34" charset="0"/>
              </a:endParaRPr>
            </a:p>
            <a:p>
              <a:pPr marL="72013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800" dirty="0" smtClean="0">
                <a:solidFill>
                  <a:schemeClr val="tx1"/>
                </a:solidFill>
                <a:latin typeface="+mn-lt"/>
                <a:ea typeface="+mn-ea"/>
                <a:sym typeface="Arial Narrow" panose="020B0606020202030204" pitchFamily="34" charset="0"/>
              </a:endParaRPr>
            </a:p>
            <a:p>
              <a:pPr marL="628696" lvl="1" indent="-171480" defTabSz="91456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dirty="0">
                  <a:sym typeface="Arial Narrow" panose="020B0606020202030204" pitchFamily="34" charset="0"/>
                </a:rPr>
                <a:t>应用</a:t>
              </a:r>
              <a:r>
                <a:rPr lang="en-US" altLang="zh-CN" sz="1100" dirty="0">
                  <a:sym typeface="Arial Narrow" panose="020B0606020202030204" pitchFamily="34" charset="0"/>
                </a:rPr>
                <a:t>APP</a:t>
              </a:r>
            </a:p>
            <a:p>
              <a:pPr marL="628696" lvl="1" indent="-171480" defTabSz="91456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dirty="0" smtClean="0">
                  <a:sym typeface="Arial Narrow" panose="020B0606020202030204" pitchFamily="34" charset="0"/>
                </a:rPr>
                <a:t>管理</a:t>
              </a:r>
              <a:r>
                <a:rPr lang="zh-CN" altLang="en-US" sz="1100" dirty="0">
                  <a:sym typeface="Arial Narrow" panose="020B0606020202030204" pitchFamily="34" charset="0"/>
                </a:rPr>
                <a:t>服务</a:t>
              </a:r>
              <a:endParaRPr lang="en-US" altLang="zh-CN" sz="1100" dirty="0">
                <a:sym typeface="Arial Narrow" panose="020B0606020202030204" pitchFamily="34" charset="0"/>
              </a:endParaRPr>
            </a:p>
            <a:p>
              <a:pPr marL="628696" lvl="1" indent="-171480" defTabSz="91456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dirty="0">
                  <a:sym typeface="Arial Narrow" panose="020B0606020202030204" pitchFamily="34" charset="0"/>
                </a:rPr>
                <a:t>网络连接</a:t>
              </a:r>
              <a:endParaRPr lang="en-US" altLang="zh-CN" sz="1100" dirty="0">
                <a:sym typeface="Arial Narrow" panose="020B0606020202030204" pitchFamily="34" charset="0"/>
              </a:endParaRPr>
            </a:p>
            <a:p>
              <a:pPr marL="628696" lvl="1" indent="-171480" defTabSz="91456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dirty="0">
                  <a:sym typeface="Arial Narrow" panose="020B0606020202030204" pitchFamily="34" charset="0"/>
                </a:rPr>
                <a:t>空气监测设备</a:t>
              </a:r>
              <a:endParaRPr lang="en-US" altLang="zh-CN" sz="1100" dirty="0">
                <a:sym typeface="Arial Narrow" panose="020B0606020202030204" pitchFamily="34" charset="0"/>
              </a:endParaRPr>
            </a:p>
            <a:p>
              <a:pPr marL="72013" indent="-171480" algn="l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endParaRPr lang="en-US" altLang="zh-CN" sz="800" dirty="0">
                <a:solidFill>
                  <a:schemeClr val="tx1"/>
                </a:solidFill>
                <a:latin typeface="+mn-lt"/>
                <a:ea typeface="+mn-ea"/>
                <a:sym typeface="Arial Narrow" panose="020B0606020202030204" pitchFamily="34" charset="0"/>
              </a:endParaRPr>
            </a:p>
            <a:p>
              <a:pPr marL="72013"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chemeClr val="tx1"/>
                  </a:solidFill>
                  <a:latin typeface="+mn-lt"/>
                  <a:ea typeface="+mn-ea"/>
                  <a:sym typeface="Arial Narrow" panose="020B0606020202030204" pitchFamily="34" charset="0"/>
                </a:rPr>
                <a:t>整个服务可以作为运营商云服务的一部分，为最终用户打包提供</a:t>
              </a:r>
              <a:endParaRPr lang="en-US" altLang="zh-CN" sz="1100" dirty="0">
                <a:solidFill>
                  <a:schemeClr val="tx1"/>
                </a:solidFill>
                <a:latin typeface="+mn-lt"/>
                <a:ea typeface="+mn-ea"/>
                <a:sym typeface="Arial Narrow" panose="020B0606020202030204" pitchFamily="34" charset="0"/>
              </a:endParaRPr>
            </a:p>
          </p:txBody>
        </p:sp>
        <p:sp>
          <p:nvSpPr>
            <p:cNvPr id="85" name="TextBox 63"/>
            <p:cNvSpPr txBox="1"/>
            <p:nvPr/>
          </p:nvSpPr>
          <p:spPr>
            <a:xfrm>
              <a:off x="3603251" y="4351008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rgbClr val="6DF5D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91456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chemeClr val="tx1"/>
                  </a:solidFill>
                  <a:latin typeface="+mn-lt"/>
                  <a:ea typeface="+mn-ea"/>
                </a:rPr>
                <a:t>部署成本</a:t>
              </a:r>
              <a:endParaRPr lang="en-US" altLang="zh-CN" sz="10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86" name="TextBox 63"/>
            <p:cNvSpPr txBox="1"/>
            <p:nvPr/>
          </p:nvSpPr>
          <p:spPr>
            <a:xfrm>
              <a:off x="4815582" y="4351008"/>
              <a:ext cx="697627" cy="246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rgbClr val="6DF5D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91456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chemeClr val="tx1"/>
                  </a:solidFill>
                  <a:latin typeface="+mn-lt"/>
                  <a:ea typeface="+mn-ea"/>
                </a:rPr>
                <a:t>部署周期</a:t>
              </a:r>
              <a:endParaRPr lang="en-US" altLang="zh-CN" sz="10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87" name="直接连接符 38"/>
            <p:cNvCxnSpPr/>
            <p:nvPr/>
          </p:nvCxnSpPr>
          <p:spPr>
            <a:xfrm>
              <a:off x="1168101" y="4752949"/>
              <a:ext cx="4740615" cy="6708"/>
            </a:xfrm>
            <a:prstGeom prst="line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55000"/>
                </a:schemeClr>
              </a:solidFill>
              <a:tailEnd type="none" w="sm" len="sm"/>
            </a:ln>
            <a:effectLst>
              <a:glow rad="25400">
                <a:srgbClr val="00FFFF">
                  <a:alpha val="6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8" name="Rectangle 99"/>
            <p:cNvSpPr/>
            <p:nvPr/>
          </p:nvSpPr>
          <p:spPr>
            <a:xfrm>
              <a:off x="2726064" y="4850900"/>
              <a:ext cx="1620957" cy="338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defTabSz="91456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ym typeface="Arial Narrow" panose="020B0606020202030204" pitchFamily="34" charset="0"/>
                </a:rPr>
                <a:t>中小企业及家庭</a:t>
              </a:r>
              <a:endParaRPr lang="en-US" sz="1600" b="1" dirty="0">
                <a:sym typeface="Arial Narrow" panose="020B0606020202030204" pitchFamily="34" charset="0"/>
              </a:endParaRPr>
            </a:p>
          </p:txBody>
        </p:sp>
        <p:sp>
          <p:nvSpPr>
            <p:cNvPr id="89" name="TextBox 63"/>
            <p:cNvSpPr txBox="1"/>
            <p:nvPr/>
          </p:nvSpPr>
          <p:spPr>
            <a:xfrm>
              <a:off x="2343285" y="4351008"/>
              <a:ext cx="697627" cy="246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rgbClr val="6DF5D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91456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chemeClr val="tx1"/>
                  </a:solidFill>
                  <a:latin typeface="+mn-lt"/>
                  <a:ea typeface="+mn-ea"/>
                </a:rPr>
                <a:t>引电成本</a:t>
              </a:r>
              <a:endParaRPr lang="en-US" altLang="zh-CN" sz="10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90" name="右中括号 70"/>
            <p:cNvSpPr/>
            <p:nvPr/>
          </p:nvSpPr>
          <p:spPr>
            <a:xfrm>
              <a:off x="9444954" y="3781392"/>
              <a:ext cx="82145" cy="2254810"/>
            </a:xfrm>
            <a:prstGeom prst="rightBracket">
              <a:avLst/>
            </a:prstGeom>
            <a:noFill/>
            <a:ln>
              <a:solidFill>
                <a:srgbClr val="7030A0">
                  <a:alpha val="55000"/>
                </a:srgbClr>
              </a:solidFill>
              <a:tailEnd type="none" w="sm" len="sm"/>
            </a:ln>
            <a:effectLst>
              <a:glow rad="25400">
                <a:srgbClr val="00FFFF">
                  <a:alpha val="6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383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200" b="1"/>
            </a:p>
          </p:txBody>
        </p:sp>
        <p:sp>
          <p:nvSpPr>
            <p:cNvPr id="91" name="TextBox 94"/>
            <p:cNvSpPr txBox="1"/>
            <p:nvPr/>
          </p:nvSpPr>
          <p:spPr>
            <a:xfrm>
              <a:off x="8171250" y="5525116"/>
              <a:ext cx="1261835" cy="489602"/>
            </a:xfrm>
            <a:prstGeom prst="rect">
              <a:avLst/>
            </a:prstGeom>
            <a:noFill/>
            <a:extLst/>
          </p:spPr>
          <p:txBody>
            <a:bodyPr wrap="square" lIns="48000" rIns="0" rtlCol="0" anchor="t">
              <a:noAutofit/>
            </a:bodyPr>
            <a:lstStyle>
              <a:defPPr>
                <a:defRPr lang="zh-CN"/>
              </a:defPPr>
              <a:lvl1pPr marL="0" algn="ctr" defTabSz="1218844">
                <a:lnSpc>
                  <a:spcPct val="120000"/>
                </a:lnSpc>
                <a:defRPr sz="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chemeClr val="tx1"/>
                  </a:solidFill>
                  <a:latin typeface="+mn-lt"/>
                  <a:ea typeface="+mn-ea"/>
                </a:rPr>
                <a:t>集成</a:t>
              </a:r>
              <a:r>
                <a:rPr lang="en-US" altLang="zh-CN" sz="1100" dirty="0">
                  <a:solidFill>
                    <a:schemeClr val="tx1"/>
                  </a:solidFill>
                  <a:latin typeface="+mn-lt"/>
                  <a:ea typeface="+mn-ea"/>
                </a:rPr>
                <a:t>NB-IoT</a:t>
              </a:r>
              <a:r>
                <a:rPr lang="zh-CN" altLang="en-US" sz="1100" dirty="0">
                  <a:solidFill>
                    <a:schemeClr val="tx1"/>
                  </a:solidFill>
                  <a:latin typeface="+mn-lt"/>
                  <a:ea typeface="+mn-ea"/>
                </a:rPr>
                <a:t>模组的</a:t>
              </a:r>
              <a:endParaRPr lang="en-US" altLang="zh-CN" sz="1100" dirty="0">
                <a:solidFill>
                  <a:schemeClr val="tx1"/>
                </a:solidFill>
                <a:latin typeface="+mn-lt"/>
                <a:ea typeface="+mn-ea"/>
              </a:endParaRPr>
            </a:p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chemeClr val="tx1"/>
                  </a:solidFill>
                  <a:latin typeface="+mn-lt"/>
                  <a:ea typeface="+mn-ea"/>
                </a:rPr>
                <a:t>设备可选</a:t>
              </a:r>
              <a:endParaRPr lang="en-US" altLang="zh-CN" sz="11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92" name="矩形 77"/>
            <p:cNvSpPr/>
            <p:nvPr/>
          </p:nvSpPr>
          <p:spPr>
            <a:xfrm>
              <a:off x="8094281" y="3764069"/>
              <a:ext cx="1415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56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/>
                <a:t>面向政府环保部门</a:t>
              </a:r>
            </a:p>
          </p:txBody>
        </p:sp>
        <p:sp>
          <p:nvSpPr>
            <p:cNvPr id="93" name="矩形 78"/>
            <p:cNvSpPr/>
            <p:nvPr/>
          </p:nvSpPr>
          <p:spPr>
            <a:xfrm>
              <a:off x="9763807" y="3745893"/>
              <a:ext cx="1569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56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/>
                <a:t>面向中小企业及家庭</a:t>
              </a:r>
            </a:p>
          </p:txBody>
        </p:sp>
        <p:sp>
          <p:nvSpPr>
            <p:cNvPr id="94" name="TextBox 140"/>
            <p:cNvSpPr txBox="1"/>
            <p:nvPr/>
          </p:nvSpPr>
          <p:spPr>
            <a:xfrm>
              <a:off x="7921157" y="1308787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defTabSz="914400" eaLnBrk="1" latinLnBrk="0" hangingPunct="1">
                <a:defRPr sz="1400" b="1">
                  <a:gradFill>
                    <a:gsLst>
                      <a:gs pos="35000">
                        <a:srgbClr val="6DF5DB"/>
                      </a:gs>
                      <a:gs pos="100000">
                        <a:srgbClr val="6FC3F7"/>
                      </a:gs>
                    </a:gsLst>
                    <a:lin ang="54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457200" defTabSz="914400" eaLnBrk="1" latinLnBrk="0" hangingPunct="1">
                <a:defRPr sz="1800">
                  <a:latin typeface="+mn-lt"/>
                  <a:ea typeface="+mn-ea"/>
                </a:defRPr>
              </a:lvl2pPr>
              <a:lvl3pPr marL="914400" defTabSz="914400" eaLnBrk="1" latinLnBrk="0" hangingPunct="1">
                <a:defRPr sz="1800">
                  <a:latin typeface="+mn-lt"/>
                  <a:ea typeface="+mn-ea"/>
                </a:defRPr>
              </a:lvl3pPr>
              <a:lvl4pPr marL="1371600" defTabSz="914400" eaLnBrk="1" latinLnBrk="0" hangingPunct="1">
                <a:defRPr sz="1800">
                  <a:latin typeface="+mn-lt"/>
                  <a:ea typeface="+mn-ea"/>
                </a:defRPr>
              </a:lvl4pPr>
              <a:lvl5pPr marL="1828800" defTabSz="914400" eaLnBrk="1" latinLnBrk="0" hangingPunct="1">
                <a:defRPr sz="1800">
                  <a:latin typeface="+mn-lt"/>
                  <a:ea typeface="+mn-ea"/>
                </a:defRPr>
              </a:lvl5pPr>
              <a:lvl6pPr marL="2286000" defTabSz="914400">
                <a:defRPr sz="1800">
                  <a:latin typeface="+mn-lt"/>
                  <a:ea typeface="+mn-ea"/>
                </a:defRPr>
              </a:lvl6pPr>
              <a:lvl7pPr marL="2743200" defTabSz="914400">
                <a:defRPr sz="1800">
                  <a:latin typeface="+mn-lt"/>
                  <a:ea typeface="+mn-ea"/>
                </a:defRPr>
              </a:lvl7pPr>
              <a:lvl8pPr marL="3200400" defTabSz="914400">
                <a:defRPr sz="1800">
                  <a:latin typeface="+mn-lt"/>
                  <a:ea typeface="+mn-ea"/>
                </a:defRPr>
              </a:lvl8pPr>
              <a:lvl9pPr marL="3657600" defTabSz="914400">
                <a:defRPr sz="1800">
                  <a:latin typeface="+mn-lt"/>
                  <a:ea typeface="+mn-ea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chemeClr val="tx1"/>
                  </a:solidFill>
                  <a:latin typeface="+mn-lt"/>
                  <a:ea typeface="+mn-ea"/>
                </a:rPr>
                <a:t>目前环境监测点的痛点</a:t>
              </a:r>
              <a:endParaRPr lang="en-US" altLang="zh-CN" sz="16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95" name="TextBox 140"/>
            <p:cNvSpPr txBox="1"/>
            <p:nvPr/>
          </p:nvSpPr>
          <p:spPr>
            <a:xfrm>
              <a:off x="2007919" y="1308787"/>
              <a:ext cx="30572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defTabSz="914400" eaLnBrk="1" latinLnBrk="0" hangingPunct="1">
                <a:defRPr sz="1400" b="1">
                  <a:gradFill>
                    <a:gsLst>
                      <a:gs pos="35000">
                        <a:srgbClr val="6DF5DB"/>
                      </a:gs>
                      <a:gs pos="100000">
                        <a:srgbClr val="6FC3F7"/>
                      </a:gs>
                    </a:gsLst>
                    <a:lin ang="54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457200" defTabSz="914400" eaLnBrk="1" latinLnBrk="0" hangingPunct="1">
                <a:defRPr sz="1800">
                  <a:latin typeface="+mn-lt"/>
                  <a:ea typeface="+mn-ea"/>
                </a:defRPr>
              </a:lvl2pPr>
              <a:lvl3pPr marL="914400" defTabSz="914400" eaLnBrk="1" latinLnBrk="0" hangingPunct="1">
                <a:defRPr sz="1800">
                  <a:latin typeface="+mn-lt"/>
                  <a:ea typeface="+mn-ea"/>
                </a:defRPr>
              </a:lvl3pPr>
              <a:lvl4pPr marL="1371600" defTabSz="914400" eaLnBrk="1" latinLnBrk="0" hangingPunct="1">
                <a:defRPr sz="1800">
                  <a:latin typeface="+mn-lt"/>
                  <a:ea typeface="+mn-ea"/>
                </a:defRPr>
              </a:lvl4pPr>
              <a:lvl5pPr marL="1828800" defTabSz="914400" eaLnBrk="1" latinLnBrk="0" hangingPunct="1">
                <a:defRPr sz="1800">
                  <a:latin typeface="+mn-lt"/>
                  <a:ea typeface="+mn-ea"/>
                </a:defRPr>
              </a:lvl5pPr>
              <a:lvl6pPr marL="2286000" defTabSz="914400">
                <a:defRPr sz="1800">
                  <a:latin typeface="+mn-lt"/>
                  <a:ea typeface="+mn-ea"/>
                </a:defRPr>
              </a:lvl6pPr>
              <a:lvl7pPr marL="2743200" defTabSz="914400">
                <a:defRPr sz="1800">
                  <a:latin typeface="+mn-lt"/>
                  <a:ea typeface="+mn-ea"/>
                </a:defRPr>
              </a:lvl7pPr>
              <a:lvl8pPr marL="3200400" defTabSz="914400">
                <a:defRPr sz="1800">
                  <a:latin typeface="+mn-lt"/>
                  <a:ea typeface="+mn-ea"/>
                </a:defRPr>
              </a:lvl8pPr>
              <a:lvl9pPr marL="3657600" defTabSz="914400">
                <a:defRPr sz="1800">
                  <a:latin typeface="+mn-lt"/>
                  <a:ea typeface="+mn-ea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chemeClr val="tx1"/>
                  </a:solidFill>
                  <a:latin typeface="+mn-lt"/>
                  <a:ea typeface="+mn-ea"/>
                </a:rPr>
                <a:t>公众对于环境的需求在不断提升</a:t>
              </a:r>
              <a:endParaRPr lang="en-US" altLang="zh-CN" sz="16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grpSp>
          <p:nvGrpSpPr>
            <p:cNvPr id="96" name="组合 1"/>
            <p:cNvGrpSpPr/>
            <p:nvPr/>
          </p:nvGrpSpPr>
          <p:grpSpPr>
            <a:xfrm>
              <a:off x="9967358" y="1800525"/>
              <a:ext cx="1470181" cy="933520"/>
              <a:chOff x="9105279" y="1630461"/>
              <a:chExt cx="1470181" cy="933520"/>
            </a:xfrm>
          </p:grpSpPr>
          <p:sp>
            <p:nvSpPr>
              <p:cNvPr id="97" name="TextBox 63"/>
              <p:cNvSpPr txBox="1"/>
              <p:nvPr/>
            </p:nvSpPr>
            <p:spPr>
              <a:xfrm>
                <a:off x="9634613" y="1806851"/>
                <a:ext cx="940847" cy="757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1200">
                    <a:gradFill>
                      <a:gsLst>
                        <a:gs pos="35000">
                          <a:srgbClr val="6DF5DB"/>
                        </a:gs>
                        <a:gs pos="100000">
                          <a:srgbClr val="6FC3F7"/>
                        </a:gs>
                      </a:gsLst>
                      <a:lin ang="5400000" scaled="1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algn="l" defTabSz="1219057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solidFill>
                      <a:schemeClr val="tx1"/>
                    </a:solidFill>
                    <a:latin typeface="+mn-lt"/>
                    <a:ea typeface="+mn-ea"/>
                  </a:rPr>
                  <a:t>普通设备联网不方便</a:t>
                </a:r>
                <a:endParaRPr lang="en-US" altLang="zh-CN" dirty="0">
                  <a:solidFill>
                    <a:schemeClr val="tx1"/>
                  </a:solidFill>
                  <a:latin typeface="+mn-lt"/>
                  <a:ea typeface="+mn-ea"/>
                </a:endParaRPr>
              </a:p>
            </p:txBody>
          </p:sp>
          <p:pic>
            <p:nvPicPr>
              <p:cNvPr id="98" name="图片 9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5279" y="1630461"/>
                <a:ext cx="529334" cy="708374"/>
              </a:xfrm>
              <a:prstGeom prst="rect">
                <a:avLst/>
              </a:prstGeom>
            </p:spPr>
          </p:pic>
        </p:grpSp>
        <p:grpSp>
          <p:nvGrpSpPr>
            <p:cNvPr id="99" name="组合 2"/>
            <p:cNvGrpSpPr/>
            <p:nvPr/>
          </p:nvGrpSpPr>
          <p:grpSpPr>
            <a:xfrm>
              <a:off x="6770000" y="1800221"/>
              <a:ext cx="3059486" cy="712224"/>
              <a:chOff x="7498139" y="1433761"/>
              <a:chExt cx="2398746" cy="558409"/>
            </a:xfrm>
          </p:grpSpPr>
          <p:sp>
            <p:nvSpPr>
              <p:cNvPr id="100" name="TextBox 63"/>
              <p:cNvSpPr txBox="1"/>
              <p:nvPr/>
            </p:nvSpPr>
            <p:spPr>
              <a:xfrm>
                <a:off x="7920302" y="1572295"/>
                <a:ext cx="1976583" cy="419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1200">
                    <a:gradFill>
                      <a:gsLst>
                        <a:gs pos="35000">
                          <a:srgbClr val="6DF5DB"/>
                        </a:gs>
                        <a:gs pos="100000">
                          <a:srgbClr val="6FC3F7"/>
                        </a:gs>
                      </a:gsLst>
                      <a:lin ang="5400000" scaled="1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algn="l" defTabSz="1219057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solidFill>
                      <a:schemeClr val="tx1"/>
                    </a:solidFill>
                    <a:latin typeface="+mn-lt"/>
                    <a:ea typeface="+mn-ea"/>
                  </a:rPr>
                  <a:t>专业设备数量少，监测范围有限</a:t>
                </a:r>
                <a:endParaRPr lang="en-US" altLang="zh-CN" dirty="0">
                  <a:solidFill>
                    <a:schemeClr val="tx1"/>
                  </a:solidFill>
                  <a:latin typeface="+mn-lt"/>
                  <a:ea typeface="+mn-ea"/>
                </a:endParaRPr>
              </a:p>
              <a:p>
                <a:pPr algn="l" defTabSz="1219057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solidFill>
                      <a:schemeClr val="tx1"/>
                    </a:solidFill>
                    <a:latin typeface="+mn-lt"/>
                    <a:ea typeface="+mn-ea"/>
                  </a:rPr>
                  <a:t>建站成本高，站点获取困难</a:t>
                </a:r>
                <a:endParaRPr lang="en-US" altLang="zh-CN" dirty="0">
                  <a:solidFill>
                    <a:schemeClr val="tx1"/>
                  </a:solidFill>
                  <a:latin typeface="+mn-lt"/>
                  <a:ea typeface="+mn-ea"/>
                </a:endParaRPr>
              </a:p>
            </p:txBody>
          </p:sp>
          <p:pic>
            <p:nvPicPr>
              <p:cNvPr id="101" name="图片 100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8139" y="1433761"/>
                <a:ext cx="379169" cy="555628"/>
              </a:xfrm>
              <a:prstGeom prst="rect">
                <a:avLst/>
              </a:prstGeom>
            </p:spPr>
          </p:pic>
        </p:grpSp>
        <p:grpSp>
          <p:nvGrpSpPr>
            <p:cNvPr id="102" name="组合 5"/>
            <p:cNvGrpSpPr/>
            <p:nvPr/>
          </p:nvGrpSpPr>
          <p:grpSpPr>
            <a:xfrm>
              <a:off x="1068957" y="1775533"/>
              <a:ext cx="1569573" cy="891119"/>
              <a:chOff x="727993" y="1628629"/>
              <a:chExt cx="1395159" cy="891119"/>
            </a:xfrm>
          </p:grpSpPr>
          <p:sp>
            <p:nvSpPr>
              <p:cNvPr id="103" name="TextBox 63"/>
              <p:cNvSpPr txBox="1"/>
              <p:nvPr/>
            </p:nvSpPr>
            <p:spPr>
              <a:xfrm>
                <a:off x="727993" y="2021150"/>
                <a:ext cx="1395159" cy="498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1200">
                    <a:gradFill>
                      <a:gsLst>
                        <a:gs pos="35000">
                          <a:srgbClr val="6DF5DB"/>
                        </a:gs>
                        <a:gs pos="100000">
                          <a:srgbClr val="6FC3F7"/>
                        </a:gs>
                      </a:gsLst>
                      <a:lin ang="5400000" scaled="1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defTabSz="1219057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100" dirty="0">
                    <a:solidFill>
                      <a:schemeClr val="tx1"/>
                    </a:solidFill>
                    <a:latin typeface="+mn-lt"/>
                    <a:ea typeface="+mn-ea"/>
                  </a:rPr>
                  <a:t>空气污染成为中国城市发展的重大问题</a:t>
                </a:r>
                <a:endParaRPr lang="en-US" altLang="zh-CN" sz="1100" dirty="0">
                  <a:solidFill>
                    <a:schemeClr val="tx1"/>
                  </a:solidFill>
                  <a:latin typeface="+mn-lt"/>
                  <a:ea typeface="+mn-ea"/>
                </a:endParaRPr>
              </a:p>
            </p:txBody>
          </p:sp>
          <p:pic>
            <p:nvPicPr>
              <p:cNvPr id="104" name="图片 103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022" y="1628629"/>
                <a:ext cx="504886" cy="318833"/>
              </a:xfrm>
              <a:prstGeom prst="rect">
                <a:avLst/>
              </a:prstGeom>
              <a:noFill/>
            </p:spPr>
          </p:pic>
        </p:grpSp>
        <p:grpSp>
          <p:nvGrpSpPr>
            <p:cNvPr id="105" name="组合 4"/>
            <p:cNvGrpSpPr/>
            <p:nvPr/>
          </p:nvGrpSpPr>
          <p:grpSpPr>
            <a:xfrm>
              <a:off x="2750955" y="1725006"/>
              <a:ext cx="2096864" cy="1144780"/>
              <a:chOff x="2409992" y="1578101"/>
              <a:chExt cx="1867917" cy="1144780"/>
            </a:xfrm>
          </p:grpSpPr>
          <p:sp>
            <p:nvSpPr>
              <p:cNvPr id="106" name="TextBox 63"/>
              <p:cNvSpPr txBox="1"/>
              <p:nvPr/>
            </p:nvSpPr>
            <p:spPr>
              <a:xfrm>
                <a:off x="2409992" y="2021150"/>
                <a:ext cx="1867917" cy="701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1200">
                    <a:gradFill>
                      <a:gsLst>
                        <a:gs pos="35000">
                          <a:srgbClr val="6DF5DB"/>
                        </a:gs>
                        <a:gs pos="100000">
                          <a:srgbClr val="6FC3F7"/>
                        </a:gs>
                      </a:gsLst>
                      <a:lin ang="5400000" scaled="1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defTabSz="1219057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100" dirty="0">
                    <a:solidFill>
                      <a:schemeClr val="tx1"/>
                    </a:solidFill>
                    <a:latin typeface="+mn-lt"/>
                    <a:ea typeface="+mn-ea"/>
                  </a:rPr>
                  <a:t>政府大力投入</a:t>
                </a:r>
                <a:endParaRPr lang="en-US" altLang="zh-CN" sz="1100" dirty="0">
                  <a:solidFill>
                    <a:schemeClr val="tx1"/>
                  </a:solidFill>
                  <a:latin typeface="+mn-lt"/>
                  <a:ea typeface="+mn-ea"/>
                </a:endParaRPr>
              </a:p>
              <a:p>
                <a:pPr defTabSz="1219057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100" dirty="0">
                    <a:solidFill>
                      <a:schemeClr val="tx1"/>
                    </a:solidFill>
                    <a:latin typeface="+mn-lt"/>
                    <a:ea typeface="+mn-ea"/>
                  </a:rPr>
                  <a:t>北京</a:t>
                </a:r>
                <a:r>
                  <a:rPr lang="en-US" altLang="zh-CN" sz="1100" dirty="0">
                    <a:solidFill>
                      <a:schemeClr val="tx1"/>
                    </a:solidFill>
                    <a:latin typeface="+mn-lt"/>
                    <a:ea typeface="+mn-ea"/>
                  </a:rPr>
                  <a:t>2017</a:t>
                </a:r>
                <a:r>
                  <a:rPr lang="zh-CN" altLang="en-US" sz="1100" dirty="0">
                    <a:solidFill>
                      <a:schemeClr val="tx1"/>
                    </a:solidFill>
                    <a:latin typeface="+mn-lt"/>
                    <a:ea typeface="+mn-ea"/>
                  </a:rPr>
                  <a:t>年大气污染治理预算</a:t>
                </a:r>
                <a:endParaRPr lang="en-US" altLang="zh-CN" sz="1100" dirty="0">
                  <a:solidFill>
                    <a:schemeClr val="tx1"/>
                  </a:solidFill>
                  <a:latin typeface="+mn-lt"/>
                  <a:ea typeface="+mn-ea"/>
                </a:endParaRPr>
              </a:p>
              <a:p>
                <a:pPr defTabSz="1219057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100" dirty="0">
                    <a:solidFill>
                      <a:schemeClr val="tx1"/>
                    </a:solidFill>
                    <a:latin typeface="+mn-lt"/>
                    <a:ea typeface="+mn-ea"/>
                  </a:rPr>
                  <a:t>￥</a:t>
                </a:r>
                <a:r>
                  <a:rPr lang="en-US" altLang="zh-CN" sz="1100" dirty="0">
                    <a:solidFill>
                      <a:schemeClr val="tx1"/>
                    </a:solidFill>
                    <a:latin typeface="+mn-lt"/>
                    <a:ea typeface="+mn-ea"/>
                  </a:rPr>
                  <a:t>182.2</a:t>
                </a:r>
                <a:r>
                  <a:rPr lang="zh-CN" altLang="en-US" sz="1100" dirty="0">
                    <a:solidFill>
                      <a:schemeClr val="tx1"/>
                    </a:solidFill>
                    <a:latin typeface="+mn-lt"/>
                    <a:ea typeface="+mn-ea"/>
                  </a:rPr>
                  <a:t>亿，较</a:t>
                </a:r>
                <a:r>
                  <a:rPr lang="en-US" altLang="zh-CN" sz="1100" dirty="0">
                    <a:solidFill>
                      <a:schemeClr val="tx1"/>
                    </a:solidFill>
                    <a:latin typeface="+mn-lt"/>
                    <a:ea typeface="+mn-ea"/>
                  </a:rPr>
                  <a:t>2016</a:t>
                </a:r>
                <a:r>
                  <a:rPr lang="zh-CN" altLang="en-US" sz="1100" dirty="0">
                    <a:solidFill>
                      <a:schemeClr val="tx1"/>
                    </a:solidFill>
                    <a:latin typeface="+mn-lt"/>
                    <a:ea typeface="+mn-ea"/>
                  </a:rPr>
                  <a:t>增长</a:t>
                </a:r>
                <a:r>
                  <a:rPr lang="en-US" altLang="zh-CN" sz="1100" dirty="0">
                    <a:solidFill>
                      <a:schemeClr val="tx1"/>
                    </a:solidFill>
                    <a:latin typeface="+mn-lt"/>
                    <a:ea typeface="+mn-ea"/>
                  </a:rPr>
                  <a:t>10%</a:t>
                </a:r>
              </a:p>
            </p:txBody>
          </p:sp>
          <p:pic>
            <p:nvPicPr>
              <p:cNvPr id="107" name="图片 106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7962" y="1578101"/>
                <a:ext cx="395308" cy="436203"/>
              </a:xfrm>
              <a:prstGeom prst="rect">
                <a:avLst/>
              </a:prstGeom>
            </p:spPr>
          </p:pic>
        </p:grpSp>
        <p:grpSp>
          <p:nvGrpSpPr>
            <p:cNvPr id="108" name="组合 3"/>
            <p:cNvGrpSpPr/>
            <p:nvPr/>
          </p:nvGrpSpPr>
          <p:grpSpPr>
            <a:xfrm>
              <a:off x="5077670" y="1727243"/>
              <a:ext cx="883044" cy="939409"/>
              <a:chOff x="4736707" y="1580339"/>
              <a:chExt cx="883044" cy="939409"/>
            </a:xfrm>
          </p:grpSpPr>
          <p:sp>
            <p:nvSpPr>
              <p:cNvPr id="109" name="TextBox 63"/>
              <p:cNvSpPr txBox="1"/>
              <p:nvPr/>
            </p:nvSpPr>
            <p:spPr>
              <a:xfrm>
                <a:off x="4736707" y="2021150"/>
                <a:ext cx="883044" cy="498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1200">
                    <a:gradFill>
                      <a:gsLst>
                        <a:gs pos="35000">
                          <a:srgbClr val="6DF5DB"/>
                        </a:gs>
                        <a:gs pos="100000">
                          <a:srgbClr val="6FC3F7"/>
                        </a:gs>
                      </a:gsLst>
                      <a:lin ang="5400000" scaled="1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defTabSz="1219057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100" dirty="0">
                    <a:solidFill>
                      <a:schemeClr val="tx1"/>
                    </a:solidFill>
                    <a:latin typeface="+mn-lt"/>
                    <a:ea typeface="+mn-ea"/>
                  </a:rPr>
                  <a:t>民众环保意识的增强</a:t>
                </a:r>
                <a:endParaRPr lang="en-US" altLang="zh-CN" sz="1100" dirty="0">
                  <a:solidFill>
                    <a:schemeClr val="tx1"/>
                  </a:solidFill>
                  <a:latin typeface="+mn-lt"/>
                  <a:ea typeface="+mn-ea"/>
                </a:endParaRPr>
              </a:p>
            </p:txBody>
          </p:sp>
          <p:pic>
            <p:nvPicPr>
              <p:cNvPr id="110" name="图片 109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3323" y="1580339"/>
                <a:ext cx="347901" cy="431003"/>
              </a:xfrm>
              <a:prstGeom prst="rect">
                <a:avLst/>
              </a:prstGeom>
            </p:spPr>
          </p:pic>
        </p:grpSp>
        <p:grpSp>
          <p:nvGrpSpPr>
            <p:cNvPr id="111" name="组合 137"/>
            <p:cNvGrpSpPr/>
            <p:nvPr/>
          </p:nvGrpSpPr>
          <p:grpSpPr>
            <a:xfrm>
              <a:off x="6502075" y="3781392"/>
              <a:ext cx="1503935" cy="2401322"/>
              <a:chOff x="6252129" y="3681979"/>
              <a:chExt cx="1503935" cy="2215310"/>
            </a:xfrm>
          </p:grpSpPr>
          <p:pic>
            <p:nvPicPr>
              <p:cNvPr id="112" name="图片 111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52129" y="4163644"/>
                <a:ext cx="1503935" cy="689628"/>
              </a:xfrm>
              <a:prstGeom prst="rect">
                <a:avLst/>
              </a:prstGeom>
            </p:spPr>
          </p:pic>
          <p:pic>
            <p:nvPicPr>
              <p:cNvPr id="113" name="图片 112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52129" y="4692152"/>
                <a:ext cx="1503935" cy="689628"/>
              </a:xfrm>
              <a:prstGeom prst="rect">
                <a:avLst/>
              </a:prstGeom>
            </p:spPr>
          </p:pic>
          <p:pic>
            <p:nvPicPr>
              <p:cNvPr id="114" name="图片 113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52130" y="3681979"/>
                <a:ext cx="1497588" cy="642785"/>
              </a:xfrm>
              <a:prstGeom prst="rect">
                <a:avLst/>
              </a:prstGeom>
            </p:spPr>
          </p:pic>
          <p:pic>
            <p:nvPicPr>
              <p:cNvPr id="115" name="图片 114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52129" y="5220659"/>
                <a:ext cx="1497588" cy="676630"/>
              </a:xfrm>
              <a:prstGeom prst="rect">
                <a:avLst/>
              </a:prstGeom>
            </p:spPr>
          </p:pic>
          <p:sp>
            <p:nvSpPr>
              <p:cNvPr id="116" name="Chevron 81"/>
              <p:cNvSpPr/>
              <p:nvPr/>
            </p:nvSpPr>
            <p:spPr>
              <a:xfrm rot="5400000">
                <a:off x="6824549" y="4675565"/>
                <a:ext cx="359093" cy="883924"/>
              </a:xfrm>
              <a:prstGeom prst="chevron">
                <a:avLst>
                  <a:gd name="adj" fmla="val 0"/>
                </a:avLst>
              </a:prstGeom>
              <a:noFill/>
              <a:ln w="25400" cap="flat" cmpd="sng" algn="ctr">
                <a:noFill/>
                <a:prstDash val="solid"/>
                <a:headEnd/>
                <a:tailEnd/>
              </a:ln>
              <a:effectLst/>
            </p:spPr>
            <p:txBody>
              <a:bodyPr vert="vert270" lIns="23994" tIns="23994" rIns="23994" bIns="23994" anchor="ctr"/>
              <a:lstStyle/>
              <a:p>
                <a:pPr algn="ctr" defTabSz="1069006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969696"/>
                  </a:buClr>
                </a:pPr>
                <a:r>
                  <a:rPr lang="zh-CN" altLang="en-US" sz="1200" b="1" kern="0" dirty="0">
                    <a:cs typeface="Arial" pitchFamily="34" charset="0"/>
                    <a:sym typeface="Arial Narrow" panose="020B0606020202030204" pitchFamily="34" charset="0"/>
                  </a:rPr>
                  <a:t>连接</a:t>
                </a:r>
                <a:endParaRPr lang="en-US" altLang="zh-CN" sz="1200" b="1" kern="0" dirty="0">
                  <a:cs typeface="Arial" pitchFamily="34" charset="0"/>
                  <a:sym typeface="Arial Narrow" panose="020B0606020202030204" pitchFamily="34" charset="0"/>
                </a:endParaRPr>
              </a:p>
            </p:txBody>
          </p:sp>
          <p:sp>
            <p:nvSpPr>
              <p:cNvPr id="117" name="Pentagon 78"/>
              <p:cNvSpPr/>
              <p:nvPr/>
            </p:nvSpPr>
            <p:spPr>
              <a:xfrm rot="5400000">
                <a:off x="6880318" y="3591854"/>
                <a:ext cx="232622" cy="731524"/>
              </a:xfrm>
              <a:prstGeom prst="homePlate">
                <a:avLst>
                  <a:gd name="adj" fmla="val 0"/>
                </a:avLst>
              </a:prstGeom>
              <a:noFill/>
              <a:ln w="25400" cap="flat" cmpd="sng" algn="ctr">
                <a:noFill/>
                <a:prstDash val="solid"/>
                <a:headEnd/>
                <a:tailEnd/>
              </a:ln>
              <a:effectLst/>
            </p:spPr>
            <p:txBody>
              <a:bodyPr vert="vert270" lIns="23994" tIns="23994" rIns="23994" bIns="23994" anchor="ctr"/>
              <a:lstStyle/>
              <a:p>
                <a:pPr algn="ctr" defTabSz="1219657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200" b="1" dirty="0"/>
                  <a:t>服务</a:t>
                </a:r>
                <a:endParaRPr lang="en-US" altLang="zh-CN" sz="1200" b="1" dirty="0"/>
              </a:p>
            </p:txBody>
          </p:sp>
          <p:sp>
            <p:nvSpPr>
              <p:cNvPr id="118" name="TextBox 53"/>
              <p:cNvSpPr txBox="1"/>
              <p:nvPr/>
            </p:nvSpPr>
            <p:spPr>
              <a:xfrm>
                <a:off x="6578518" y="4462984"/>
                <a:ext cx="855001" cy="23264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headEnd/>
                <a:tailEnd/>
              </a:ln>
              <a:effectLst/>
            </p:spPr>
            <p:txBody>
              <a:bodyPr vert="horz" lIns="23994" tIns="23994" rIns="23994" bIns="23994" anchor="ctr"/>
              <a:lstStyle>
                <a:defPPr>
                  <a:defRPr lang="zh-CN"/>
                </a:defPPr>
                <a:lvl1pPr algn="ctr" defTabSz="1068605" eaLnBrk="0" hangingPunct="0">
                  <a:lnSpc>
                    <a:spcPct val="95000"/>
                  </a:lnSpc>
                  <a:spcBef>
                    <a:spcPct val="50000"/>
                  </a:spcBef>
                  <a:spcAft>
                    <a:spcPts val="1067"/>
                  </a:spcAft>
                  <a:buClr>
                    <a:srgbClr val="969696"/>
                  </a:buClr>
                  <a:defRPr sz="1000" b="1" ker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defRPr>
                </a:lvl1pPr>
              </a:lstStyle>
              <a:p>
                <a:pPr defTabSz="1069006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schemeClr val="tx1"/>
                    </a:solidFill>
                    <a:latin typeface="+mn-lt"/>
                    <a:ea typeface="+mn-ea"/>
                    <a:cs typeface="Arial" pitchFamily="34" charset="0"/>
                    <a:sym typeface="Arial Narrow" panose="020B0606020202030204" pitchFamily="34" charset="0"/>
                  </a:rPr>
                  <a:t>IoT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n-lt"/>
                    <a:ea typeface="+mn-ea"/>
                    <a:cs typeface="Arial" pitchFamily="34" charset="0"/>
                    <a:sym typeface="Arial Narrow" panose="020B0606020202030204" pitchFamily="34" charset="0"/>
                  </a:rPr>
                  <a:t>云平台</a:t>
                </a:r>
                <a:endParaRPr lang="en-US" altLang="zh-CN" sz="1200" dirty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  <a:sym typeface="Arial Narrow" panose="020B0606020202030204" pitchFamily="34" charset="0"/>
                </a:endParaRPr>
              </a:p>
            </p:txBody>
          </p:sp>
          <p:sp>
            <p:nvSpPr>
              <p:cNvPr id="119" name="Chevron 81"/>
              <p:cNvSpPr/>
              <p:nvPr/>
            </p:nvSpPr>
            <p:spPr>
              <a:xfrm rot="5400000">
                <a:off x="6810199" y="5186734"/>
                <a:ext cx="359093" cy="883924"/>
              </a:xfrm>
              <a:prstGeom prst="chevron">
                <a:avLst>
                  <a:gd name="adj" fmla="val 0"/>
                </a:avLst>
              </a:prstGeom>
              <a:noFill/>
              <a:ln w="25400" cap="flat" cmpd="sng" algn="ctr">
                <a:noFill/>
                <a:prstDash val="solid"/>
                <a:headEnd/>
                <a:tailEnd/>
              </a:ln>
              <a:effectLst/>
            </p:spPr>
            <p:txBody>
              <a:bodyPr vert="vert270" lIns="23994" tIns="23994" rIns="23994" bIns="23994" anchor="ctr"/>
              <a:lstStyle/>
              <a:p>
                <a:pPr algn="ctr" defTabSz="1069006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969696"/>
                  </a:buClr>
                </a:pPr>
                <a:r>
                  <a:rPr lang="zh-CN" altLang="en-US" sz="1200" b="1" kern="0" dirty="0">
                    <a:cs typeface="Arial" pitchFamily="34" charset="0"/>
                    <a:sym typeface="Arial Narrow" panose="020B0606020202030204" pitchFamily="34" charset="0"/>
                  </a:rPr>
                  <a:t>环境监测器</a:t>
                </a:r>
                <a:endParaRPr lang="en-US" altLang="zh-CN" sz="1200" b="1" kern="0" dirty="0">
                  <a:cs typeface="Arial" pitchFamily="34" charset="0"/>
                  <a:sym typeface="Arial Narrow" panose="020B0606020202030204" pitchFamily="34" charset="0"/>
                </a:endParaRPr>
              </a:p>
            </p:txBody>
          </p:sp>
        </p:grpSp>
        <p:grpSp>
          <p:nvGrpSpPr>
            <p:cNvPr id="120" name="组合 136"/>
            <p:cNvGrpSpPr/>
            <p:nvPr/>
          </p:nvGrpSpPr>
          <p:grpSpPr>
            <a:xfrm>
              <a:off x="2493132" y="3607143"/>
              <a:ext cx="455096" cy="786605"/>
              <a:chOff x="2202279" y="3507730"/>
              <a:chExt cx="455096" cy="786605"/>
            </a:xfrm>
          </p:grpSpPr>
          <p:sp>
            <p:nvSpPr>
              <p:cNvPr id="121" name="TextBox 63"/>
              <p:cNvSpPr txBox="1"/>
              <p:nvPr/>
            </p:nvSpPr>
            <p:spPr>
              <a:xfrm>
                <a:off x="2202279" y="3507730"/>
                <a:ext cx="239684" cy="2462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indent="-237061" algn="ctr">
                  <a:spcBef>
                    <a:spcPts val="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defRPr sz="8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defTabSz="914560" fontAlgn="base">
                  <a:spcAft>
                    <a:spcPct val="0"/>
                  </a:spcAft>
                  <a:buClr>
                    <a:srgbClr val="FFFFFF">
                      <a:lumMod val="50000"/>
                    </a:srgbClr>
                  </a:buClr>
                </a:pPr>
                <a:r>
                  <a:rPr lang="zh-CN" altLang="en-US" sz="1000" dirty="0">
                    <a:solidFill>
                      <a:schemeClr val="tx1"/>
                    </a:solidFill>
                    <a:latin typeface="+mn-lt"/>
                    <a:ea typeface="+mn-ea"/>
                  </a:rPr>
                  <a:t>高</a:t>
                </a:r>
                <a:endParaRPr lang="en-US" altLang="zh-CN" sz="1000" dirty="0">
                  <a:solidFill>
                    <a:schemeClr val="tx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2" name="TextBox 63"/>
              <p:cNvSpPr txBox="1"/>
              <p:nvPr/>
            </p:nvSpPr>
            <p:spPr>
              <a:xfrm>
                <a:off x="2417691" y="3985266"/>
                <a:ext cx="239684" cy="2462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indent="-237061" algn="ctr">
                  <a:spcBef>
                    <a:spcPts val="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defRPr sz="8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defTabSz="914560" fontAlgn="base">
                  <a:spcAft>
                    <a:spcPct val="0"/>
                  </a:spcAft>
                  <a:buClr>
                    <a:srgbClr val="FFFFFF">
                      <a:lumMod val="50000"/>
                    </a:srgbClr>
                  </a:buClr>
                </a:pPr>
                <a:r>
                  <a:rPr lang="zh-CN" altLang="en-US" sz="1000" dirty="0">
                    <a:solidFill>
                      <a:schemeClr val="tx1"/>
                    </a:solidFill>
                    <a:latin typeface="+mn-lt"/>
                    <a:ea typeface="+mn-ea"/>
                  </a:rPr>
                  <a:t>无</a:t>
                </a:r>
                <a:endParaRPr lang="en-US" altLang="zh-CN" sz="1000" dirty="0">
                  <a:solidFill>
                    <a:schemeClr val="tx1"/>
                  </a:solidFill>
                  <a:latin typeface="+mn-lt"/>
                  <a:ea typeface="+mn-ea"/>
                </a:endParaRPr>
              </a:p>
            </p:txBody>
          </p:sp>
          <p:cxnSp>
            <p:nvCxnSpPr>
              <p:cNvPr id="123" name="直接箭头连接符 66"/>
              <p:cNvCxnSpPr>
                <a:cxnSpLocks/>
              </p:cNvCxnSpPr>
              <p:nvPr/>
            </p:nvCxnSpPr>
            <p:spPr>
              <a:xfrm>
                <a:off x="2425869" y="3625850"/>
                <a:ext cx="139665" cy="234950"/>
              </a:xfrm>
              <a:prstGeom prst="straightConnector1">
                <a:avLst/>
              </a:prstGeom>
              <a:noFill/>
              <a:ln>
                <a:solidFill>
                  <a:schemeClr val="bg1">
                    <a:lumMod val="50000"/>
                    <a:alpha val="55000"/>
                  </a:schemeClr>
                </a:solidFill>
                <a:tailEnd type="triangle" w="sm" len="sm"/>
              </a:ln>
              <a:effectLst>
                <a:glow rad="25400">
                  <a:srgbClr val="00FFFF">
                    <a:alpha val="6000"/>
                  </a:srgb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cxnSp>
          <p:pic>
            <p:nvPicPr>
              <p:cNvPr id="124" name="图片 123"/>
              <p:cNvPicPr>
                <a:picLocks noChangeAspect="1"/>
              </p:cNvPicPr>
              <p:nvPr/>
            </p:nvPicPr>
            <p:blipFill>
              <a:blip r:embed="rId22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48154" y="4198339"/>
                <a:ext cx="189398" cy="95996"/>
              </a:xfrm>
              <a:prstGeom prst="rect">
                <a:avLst/>
              </a:prstGeom>
            </p:spPr>
          </p:pic>
          <p:pic>
            <p:nvPicPr>
              <p:cNvPr id="125" name="图片 124"/>
              <p:cNvPicPr>
                <a:picLocks noChangeAspect="1"/>
              </p:cNvPicPr>
              <p:nvPr/>
            </p:nvPicPr>
            <p:blipFill>
              <a:blip r:embed="rId23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7422" y="3705384"/>
                <a:ext cx="189398" cy="588951"/>
              </a:xfrm>
              <a:prstGeom prst="rect">
                <a:avLst/>
              </a:prstGeom>
            </p:spPr>
          </p:pic>
        </p:grpSp>
        <p:grpSp>
          <p:nvGrpSpPr>
            <p:cNvPr id="126" name="组合 129"/>
            <p:cNvGrpSpPr/>
            <p:nvPr/>
          </p:nvGrpSpPr>
          <p:grpSpPr>
            <a:xfrm>
              <a:off x="3672411" y="3607143"/>
              <a:ext cx="451713" cy="786605"/>
              <a:chOff x="3292892" y="3507730"/>
              <a:chExt cx="451713" cy="786605"/>
            </a:xfrm>
          </p:grpSpPr>
          <p:sp>
            <p:nvSpPr>
              <p:cNvPr id="127" name="TextBox 63"/>
              <p:cNvSpPr txBox="1"/>
              <p:nvPr/>
            </p:nvSpPr>
            <p:spPr>
              <a:xfrm>
                <a:off x="3504921" y="3881451"/>
                <a:ext cx="239684" cy="2462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indent="-237061" algn="ctr">
                  <a:spcBef>
                    <a:spcPts val="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defRPr sz="8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defTabSz="914560" fontAlgn="base">
                  <a:spcAft>
                    <a:spcPct val="0"/>
                  </a:spcAft>
                  <a:buClr>
                    <a:srgbClr val="FFFFFF">
                      <a:lumMod val="50000"/>
                    </a:srgbClr>
                  </a:buClr>
                </a:pPr>
                <a:r>
                  <a:rPr lang="zh-CN" altLang="en-US" sz="1000" dirty="0">
                    <a:solidFill>
                      <a:schemeClr val="tx1"/>
                    </a:solidFill>
                    <a:latin typeface="+mn-lt"/>
                    <a:ea typeface="+mn-ea"/>
                  </a:rPr>
                  <a:t>低</a:t>
                </a:r>
                <a:endParaRPr lang="en-US" altLang="zh-CN" sz="1000" dirty="0">
                  <a:solidFill>
                    <a:schemeClr val="tx1"/>
                  </a:solidFill>
                  <a:latin typeface="+mn-lt"/>
                  <a:ea typeface="+mn-ea"/>
                </a:endParaRPr>
              </a:p>
            </p:txBody>
          </p:sp>
          <p:pic>
            <p:nvPicPr>
              <p:cNvPr id="128" name="图片 12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18035" y="3705384"/>
                <a:ext cx="189398" cy="588951"/>
              </a:xfrm>
              <a:prstGeom prst="rect">
                <a:avLst/>
              </a:prstGeom>
            </p:spPr>
          </p:pic>
          <p:sp>
            <p:nvSpPr>
              <p:cNvPr id="129" name="TextBox 63"/>
              <p:cNvSpPr txBox="1"/>
              <p:nvPr/>
            </p:nvSpPr>
            <p:spPr>
              <a:xfrm>
                <a:off x="3292892" y="3507730"/>
                <a:ext cx="239684" cy="2462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indent="-237061" algn="ctr">
                  <a:spcBef>
                    <a:spcPts val="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defRPr sz="8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defTabSz="914560" fontAlgn="base">
                  <a:spcAft>
                    <a:spcPct val="0"/>
                  </a:spcAft>
                  <a:buClr>
                    <a:srgbClr val="FFFFFF">
                      <a:lumMod val="50000"/>
                    </a:srgbClr>
                  </a:buClr>
                </a:pPr>
                <a:r>
                  <a:rPr lang="zh-CN" altLang="en-US" sz="1000" dirty="0">
                    <a:solidFill>
                      <a:schemeClr val="tx1"/>
                    </a:solidFill>
                    <a:latin typeface="+mn-lt"/>
                    <a:ea typeface="+mn-ea"/>
                  </a:rPr>
                  <a:t>高</a:t>
                </a:r>
                <a:endParaRPr lang="en-US" altLang="zh-CN" sz="1000" dirty="0">
                  <a:solidFill>
                    <a:schemeClr val="tx1"/>
                  </a:solidFill>
                  <a:latin typeface="+mn-lt"/>
                  <a:ea typeface="+mn-ea"/>
                </a:endParaRPr>
              </a:p>
            </p:txBody>
          </p:sp>
          <p:cxnSp>
            <p:nvCxnSpPr>
              <p:cNvPr id="130" name="直接箭头连接符 66"/>
              <p:cNvCxnSpPr>
                <a:cxnSpLocks/>
              </p:cNvCxnSpPr>
              <p:nvPr/>
            </p:nvCxnSpPr>
            <p:spPr>
              <a:xfrm>
                <a:off x="3516482" y="3625850"/>
                <a:ext cx="139665" cy="234950"/>
              </a:xfrm>
              <a:prstGeom prst="straightConnector1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tailEnd type="triangle" w="sm" len="sm"/>
              </a:ln>
              <a:effectLst>
                <a:glow rad="25400">
                  <a:srgbClr val="00FFFF">
                    <a:alpha val="6000"/>
                  </a:srgb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cxnSp>
          <p:pic>
            <p:nvPicPr>
              <p:cNvPr id="131" name="图片 13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3876" y="4088606"/>
                <a:ext cx="189509" cy="202489"/>
              </a:xfrm>
              <a:prstGeom prst="rect">
                <a:avLst/>
              </a:prstGeom>
            </p:spPr>
          </p:pic>
        </p:grpSp>
        <p:pic>
          <p:nvPicPr>
            <p:cNvPr id="132" name="图片 131"/>
            <p:cNvPicPr>
              <a:picLocks noChangeAspect="1"/>
            </p:cNvPicPr>
            <p:nvPr/>
          </p:nvPicPr>
          <p:blipFill>
            <a:blip r:embed="rId24" cstate="print">
              <a:clrChange>
                <a:clrFrom>
                  <a:srgbClr val="F5F3F4"/>
                </a:clrFrom>
                <a:clrTo>
                  <a:srgbClr val="F5F3F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020439" y="5058490"/>
              <a:ext cx="763298" cy="10574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231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NB-</a:t>
            </a:r>
            <a:r>
              <a:rPr lang="en-US" altLang="zh-CN" dirty="0" err="1" smtClean="0">
                <a:latin typeface="+mn-lt"/>
              </a:rPr>
              <a:t>IoT</a:t>
            </a:r>
            <a:r>
              <a:rPr lang="zh-CN" altLang="en-US" dirty="0" smtClean="0">
                <a:latin typeface="+mn-lt"/>
              </a:rPr>
              <a:t>的系统带宽是多少？</a:t>
            </a:r>
            <a:endParaRPr lang="en-US" altLang="zh-CN" dirty="0" smtClean="0">
              <a:latin typeface="+mn-lt"/>
            </a:endParaRPr>
          </a:p>
          <a:p>
            <a:r>
              <a:rPr lang="en-US" altLang="zh-CN" dirty="0" smtClean="0">
                <a:latin typeface="+mn-lt"/>
              </a:rPr>
              <a:t>NB-</a:t>
            </a:r>
            <a:r>
              <a:rPr lang="en-US" altLang="zh-CN" dirty="0" err="1" smtClean="0">
                <a:latin typeface="+mn-lt"/>
              </a:rPr>
              <a:t>IoT</a:t>
            </a:r>
            <a:r>
              <a:rPr lang="zh-CN" altLang="en-US" dirty="0" smtClean="0">
                <a:latin typeface="+mn-lt"/>
              </a:rPr>
              <a:t>的部署方式有哪些？</a:t>
            </a:r>
            <a:endParaRPr lang="en-US" altLang="zh-CN" dirty="0" smtClean="0">
              <a:latin typeface="+mn-lt"/>
            </a:endParaRPr>
          </a:p>
          <a:p>
            <a:r>
              <a:rPr lang="en-US" altLang="zh-CN" dirty="0" smtClean="0">
                <a:latin typeface="+mn-lt"/>
              </a:rPr>
              <a:t>NB-</a:t>
            </a:r>
            <a:r>
              <a:rPr lang="en-US" altLang="zh-CN" dirty="0" err="1" smtClean="0">
                <a:latin typeface="+mn-lt"/>
              </a:rPr>
              <a:t>IoT</a:t>
            </a:r>
            <a:r>
              <a:rPr lang="zh-CN" altLang="en-US" dirty="0" smtClean="0">
                <a:latin typeface="+mn-lt"/>
              </a:rPr>
              <a:t>的四大关键技术有哪些？</a:t>
            </a:r>
          </a:p>
          <a:p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000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NB-IoT</a:t>
            </a:r>
            <a:r>
              <a:rPr lang="zh-CN" altLang="en-US" smtClean="0">
                <a:latin typeface="+mn-lt"/>
                <a:ea typeface="+mn-ea"/>
              </a:rPr>
              <a:t>产业发展</a:t>
            </a:r>
          </a:p>
          <a:p>
            <a:r>
              <a:rPr lang="en-US" altLang="zh-CN" smtClean="0">
                <a:latin typeface="+mn-lt"/>
                <a:ea typeface="+mn-ea"/>
              </a:rPr>
              <a:t>NB-IoT</a:t>
            </a:r>
            <a:r>
              <a:rPr lang="zh-CN" altLang="en-US" smtClean="0">
                <a:latin typeface="+mn-lt"/>
                <a:ea typeface="+mn-ea"/>
              </a:rPr>
              <a:t>架构与协议演进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NB-IoT</a:t>
            </a:r>
            <a:r>
              <a:rPr lang="zh-CN" altLang="en-US" smtClean="0">
                <a:latin typeface="+mn-lt"/>
                <a:ea typeface="+mn-ea"/>
              </a:rPr>
              <a:t>关键技术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zh-CN" altLang="en-US" smtClean="0">
                <a:latin typeface="+mn-lt"/>
                <a:ea typeface="+mn-ea"/>
              </a:rPr>
              <a:t>华为</a:t>
            </a:r>
            <a:r>
              <a:rPr lang="en-US" altLang="zh-CN" smtClean="0">
                <a:latin typeface="+mn-lt"/>
                <a:ea typeface="+mn-ea"/>
              </a:rPr>
              <a:t>NB-IoT</a:t>
            </a:r>
            <a:r>
              <a:rPr lang="zh-CN" altLang="en-US" smtClean="0">
                <a:latin typeface="+mn-lt"/>
                <a:ea typeface="+mn-ea"/>
              </a:rPr>
              <a:t>解决方案及生态圈</a:t>
            </a:r>
          </a:p>
          <a:p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057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6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</a:rPr>
              <a:t>学完本课程后，您将能够：</a:t>
            </a:r>
            <a:endParaRPr lang="en-US" altLang="zh-CN" smtClean="0">
              <a:latin typeface="+mn-lt"/>
            </a:endParaRPr>
          </a:p>
          <a:p>
            <a:pPr lvl="1"/>
            <a:r>
              <a:rPr lang="zh-CN" altLang="en-US" smtClean="0">
                <a:latin typeface="+mn-lt"/>
              </a:rPr>
              <a:t>描述</a:t>
            </a:r>
            <a:r>
              <a:rPr lang="en-US" altLang="zh-CN" smtClean="0">
                <a:latin typeface="+mn-lt"/>
              </a:rPr>
              <a:t>NB-IoT</a:t>
            </a:r>
            <a:r>
              <a:rPr lang="zh-CN" altLang="en-US" smtClean="0">
                <a:latin typeface="+mn-lt"/>
              </a:rPr>
              <a:t>产业发展</a:t>
            </a:r>
            <a:endParaRPr lang="en-US" altLang="zh-CN" smtClean="0">
              <a:latin typeface="+mn-lt"/>
            </a:endParaRPr>
          </a:p>
          <a:p>
            <a:pPr lvl="1"/>
            <a:r>
              <a:rPr lang="zh-CN" altLang="en-US" smtClean="0">
                <a:latin typeface="+mn-lt"/>
              </a:rPr>
              <a:t>描述</a:t>
            </a:r>
            <a:r>
              <a:rPr lang="en-US" altLang="zh-CN" smtClean="0">
                <a:latin typeface="+mn-lt"/>
              </a:rPr>
              <a:t>NB-IoT</a:t>
            </a:r>
            <a:r>
              <a:rPr lang="zh-CN" altLang="en-US" smtClean="0">
                <a:latin typeface="+mn-lt"/>
              </a:rPr>
              <a:t>架构与协议演进</a:t>
            </a:r>
            <a:endParaRPr lang="en-US" altLang="zh-CN" smtClean="0">
              <a:latin typeface="+mn-lt"/>
            </a:endParaRPr>
          </a:p>
          <a:p>
            <a:pPr lvl="1"/>
            <a:r>
              <a:rPr lang="zh-CN" altLang="en-US" smtClean="0">
                <a:latin typeface="+mn-lt"/>
              </a:rPr>
              <a:t>描述</a:t>
            </a:r>
            <a:r>
              <a:rPr lang="en-US" altLang="zh-CN" smtClean="0">
                <a:latin typeface="+mn-lt"/>
              </a:rPr>
              <a:t>NB-IoT</a:t>
            </a:r>
            <a:r>
              <a:rPr lang="zh-CN" altLang="en-US" smtClean="0">
                <a:latin typeface="+mn-lt"/>
              </a:rPr>
              <a:t>的关键技术</a:t>
            </a:r>
            <a:endParaRPr lang="en-US" altLang="zh-CN" smtClean="0">
              <a:latin typeface="+mn-lt"/>
            </a:endParaRPr>
          </a:p>
          <a:p>
            <a:pPr lvl="1"/>
            <a:r>
              <a:rPr lang="zh-CN" altLang="en-US" smtClean="0">
                <a:latin typeface="+mn-lt"/>
              </a:rPr>
              <a:t>描述华为</a:t>
            </a:r>
            <a:r>
              <a:rPr lang="en-US" altLang="zh-CN" smtClean="0">
                <a:latin typeface="+mn-lt"/>
              </a:rPr>
              <a:t>NB-IoT</a:t>
            </a:r>
            <a:r>
              <a:rPr lang="zh-CN" altLang="en-US" smtClean="0">
                <a:latin typeface="+mn-lt"/>
              </a:rPr>
              <a:t>解决方案及生态圈</a:t>
            </a:r>
            <a:endParaRPr lang="en-US" altLang="zh-CN" smtClean="0">
              <a:latin typeface="+mn-lt"/>
            </a:endParaRPr>
          </a:p>
          <a:p>
            <a:endParaRPr lang="en-US" altLang="zh-C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443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smtClean="0"/>
              <a:t>NB-IoT</a:t>
            </a:r>
            <a:r>
              <a:rPr lang="zh-CN" altLang="en-US" b="1" smtClean="0"/>
              <a:t>产业发展</a:t>
            </a:r>
            <a:endParaRPr lang="en-US" altLang="zh-CN" b="1" smtClean="0"/>
          </a:p>
          <a:p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NB-IoT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架构与协议演进</a:t>
            </a:r>
            <a:endParaRPr lang="en-US" altLang="zh-CN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NB-IoT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关键技术介绍</a:t>
            </a:r>
            <a:endParaRPr lang="en-US" altLang="zh-CN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华为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NB-IoT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解决方案及生态圈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2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</a:rPr>
              <a:t>未来</a:t>
            </a:r>
            <a:r>
              <a:rPr lang="en-US" altLang="zh-CN" dirty="0" err="1" smtClean="0">
                <a:latin typeface="+mn-lt"/>
                <a:ea typeface="+mn-ea"/>
              </a:rPr>
              <a:t>IoT</a:t>
            </a:r>
            <a:r>
              <a:rPr lang="zh-CN" altLang="en-US" dirty="0" smtClean="0">
                <a:latin typeface="+mn-lt"/>
                <a:ea typeface="+mn-ea"/>
              </a:rPr>
              <a:t>连接应用分类</a:t>
            </a:r>
            <a:endParaRPr lang="zh-CN" altLang="en-US" dirty="0">
              <a:latin typeface="+mn-lt"/>
              <a:ea typeface="+mn-ea"/>
            </a:endParaRPr>
          </a:p>
        </p:txBody>
      </p:sp>
      <p:cxnSp>
        <p:nvCxnSpPr>
          <p:cNvPr id="524" name="Straight Connector 364"/>
          <p:cNvCxnSpPr/>
          <p:nvPr/>
        </p:nvCxnSpPr>
        <p:spPr>
          <a:xfrm flipV="1">
            <a:off x="8830357" y="2327905"/>
            <a:ext cx="33607" cy="3653282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rgbClr val="1F497D">
                    <a:lumMod val="20000"/>
                    <a:lumOff val="80000"/>
                  </a:srgbClr>
                </a:gs>
                <a:gs pos="50000">
                  <a:srgbClr val="1F497D">
                    <a:lumMod val="40000"/>
                    <a:lumOff val="60000"/>
                    <a:alpha val="70000"/>
                  </a:srgbClr>
                </a:gs>
                <a:gs pos="100000">
                  <a:srgbClr val="1F497D">
                    <a:alpha val="22000"/>
                  </a:srgbClr>
                </a:gs>
              </a:gsLst>
              <a:lin ang="0" scaled="1"/>
              <a:tileRect/>
            </a:gradFill>
            <a:prstDash val="solid"/>
          </a:ln>
          <a:effectLst/>
        </p:spPr>
      </p:cxnSp>
      <p:cxnSp>
        <p:nvCxnSpPr>
          <p:cNvPr id="125" name="Straight Connector 364"/>
          <p:cNvCxnSpPr/>
          <p:nvPr/>
        </p:nvCxnSpPr>
        <p:spPr>
          <a:xfrm flipV="1">
            <a:off x="2808711" y="1125538"/>
            <a:ext cx="0" cy="118800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95000"/>
                <a:alpha val="25000"/>
              </a:sysClr>
            </a:solidFill>
            <a:prstDash val="solid"/>
          </a:ln>
          <a:effectLst/>
        </p:spPr>
      </p:cxnSp>
      <p:cxnSp>
        <p:nvCxnSpPr>
          <p:cNvPr id="126" name="Straight Connector 364"/>
          <p:cNvCxnSpPr/>
          <p:nvPr/>
        </p:nvCxnSpPr>
        <p:spPr>
          <a:xfrm flipV="1">
            <a:off x="6504411" y="1125538"/>
            <a:ext cx="0" cy="118800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95000"/>
                <a:alpha val="25000"/>
              </a:sysClr>
            </a:solidFill>
            <a:prstDash val="solid"/>
          </a:ln>
          <a:effectLst/>
        </p:spPr>
      </p:cxnSp>
      <p:cxnSp>
        <p:nvCxnSpPr>
          <p:cNvPr id="127" name="Straight Connector 364"/>
          <p:cNvCxnSpPr/>
          <p:nvPr/>
        </p:nvCxnSpPr>
        <p:spPr>
          <a:xfrm flipV="1">
            <a:off x="9219036" y="1125538"/>
            <a:ext cx="0" cy="118800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95000"/>
                <a:alpha val="25000"/>
              </a:sysClr>
            </a:solidFill>
            <a:prstDash val="solid"/>
          </a:ln>
          <a:effectLst/>
        </p:spPr>
      </p:cxnSp>
      <p:grpSp>
        <p:nvGrpSpPr>
          <p:cNvPr id="4" name="组合 3"/>
          <p:cNvGrpSpPr/>
          <p:nvPr/>
        </p:nvGrpSpPr>
        <p:grpSpPr>
          <a:xfrm>
            <a:off x="869833" y="1191165"/>
            <a:ext cx="10464801" cy="4789402"/>
            <a:chOff x="682386" y="1534474"/>
            <a:chExt cx="11402382" cy="4775868"/>
          </a:xfrm>
        </p:grpSpPr>
        <p:sp>
          <p:nvSpPr>
            <p:cNvPr id="66" name="等腰三角形 46"/>
            <p:cNvSpPr>
              <a:spLocks noChangeArrowheads="1"/>
            </p:cNvSpPr>
            <p:nvPr/>
          </p:nvSpPr>
          <p:spPr bwMode="auto">
            <a:xfrm>
              <a:off x="2808714" y="2376995"/>
              <a:ext cx="4063457" cy="3593697"/>
            </a:xfrm>
            <a:prstGeom prst="triangle">
              <a:avLst>
                <a:gd name="adj" fmla="val 50000"/>
              </a:avLst>
            </a:prstGeom>
            <a:noFill/>
            <a:ln w="3175">
              <a:gradFill flip="none" rotWithShape="1">
                <a:gsLst>
                  <a:gs pos="0">
                    <a:srgbClr val="00BAFB">
                      <a:alpha val="0"/>
                    </a:srgbClr>
                  </a:gs>
                  <a:gs pos="50000">
                    <a:srgbClr val="4F81BD">
                      <a:tint val="44500"/>
                      <a:satMod val="160000"/>
                    </a:srgbClr>
                  </a:gs>
                </a:gsLst>
                <a:lin ang="5400000" scaled="1"/>
                <a:tileRect/>
              </a:gra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67608">
                <a:lnSpc>
                  <a:spcPts val="4047"/>
                </a:lnSpc>
                <a:defRPr/>
              </a:pPr>
              <a:endParaRPr lang="zh-CN" altLang="en-US" sz="11500" kern="0" dirty="0">
                <a:cs typeface="Arial" pitchFamily="34" charset="0"/>
              </a:endParaRPr>
            </a:p>
          </p:txBody>
        </p:sp>
        <p:sp>
          <p:nvSpPr>
            <p:cNvPr id="67" name="等腰三角形 4"/>
            <p:cNvSpPr/>
            <p:nvPr/>
          </p:nvSpPr>
          <p:spPr bwMode="auto">
            <a:xfrm>
              <a:off x="3687601" y="2395396"/>
              <a:ext cx="2351903" cy="2049643"/>
            </a:xfrm>
            <a:prstGeom prst="triangle">
              <a:avLst/>
            </a:prstGeom>
            <a:noFill/>
            <a:ln w="3175">
              <a:gradFill flip="none" rotWithShape="1">
                <a:gsLst>
                  <a:gs pos="0">
                    <a:srgbClr val="00BAFB">
                      <a:alpha val="0"/>
                    </a:srgbClr>
                  </a:gs>
                  <a:gs pos="50000">
                    <a:srgbClr val="4F81BD">
                      <a:tint val="44500"/>
                      <a:satMod val="160000"/>
                    </a:srgbClr>
                  </a:gs>
                </a:gsLst>
                <a:lin ang="5400000" scaled="1"/>
                <a:tileRect/>
              </a:gra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67608">
                <a:lnSpc>
                  <a:spcPts val="4047"/>
                </a:lnSpc>
                <a:defRPr/>
              </a:pPr>
              <a:endParaRPr lang="zh-CN" altLang="en-US" sz="11500" kern="0" dirty="0">
                <a:cs typeface="Arial" pitchFamily="34" charset="0"/>
              </a:endParaRPr>
            </a:p>
          </p:txBody>
        </p:sp>
        <p:sp>
          <p:nvSpPr>
            <p:cNvPr id="69" name="TextBox 55"/>
            <p:cNvSpPr txBox="1">
              <a:spLocks noChangeArrowheads="1"/>
            </p:cNvSpPr>
            <p:nvPr/>
          </p:nvSpPr>
          <p:spPr bwMode="auto">
            <a:xfrm>
              <a:off x="6833156" y="1635269"/>
              <a:ext cx="1887867" cy="398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176" tIns="45588" rIns="91176" bIns="45588">
              <a:spAutoFit/>
            </a:bodyPr>
            <a:lstStyle/>
            <a:p>
              <a:pPr algn="ctr">
                <a:buNone/>
              </a:pPr>
              <a:r>
                <a:rPr lang="zh-CN" altLang="en-US" sz="2000" b="1" dirty="0" smtClean="0">
                  <a:solidFill>
                    <a:srgbClr val="C00000"/>
                  </a:solidFill>
                  <a:cs typeface="Arial" pitchFamily="34" charset="0"/>
                </a:rPr>
                <a:t>网络速率需求</a:t>
              </a:r>
              <a:endParaRPr lang="zh-CN" altLang="en-US" sz="2000" b="1" dirty="0">
                <a:solidFill>
                  <a:srgbClr val="C00000"/>
                </a:solidFill>
                <a:cs typeface="Arial" pitchFamily="34" charset="0"/>
              </a:endParaRPr>
            </a:p>
          </p:txBody>
        </p:sp>
        <p:sp>
          <p:nvSpPr>
            <p:cNvPr id="70" name="TextBox 64"/>
            <p:cNvSpPr txBox="1">
              <a:spLocks noChangeArrowheads="1"/>
            </p:cNvSpPr>
            <p:nvPr/>
          </p:nvSpPr>
          <p:spPr bwMode="auto">
            <a:xfrm>
              <a:off x="7079414" y="4695939"/>
              <a:ext cx="2659845" cy="1077186"/>
            </a:xfrm>
            <a:prstGeom prst="rect">
              <a:avLst/>
            </a:prstGeom>
            <a:noFill/>
          </p:spPr>
          <p:txBody>
            <a:bodyPr wrap="square" lIns="91409" tIns="45704" rIns="91409" bIns="45704" rtlCol="0">
              <a:spAutoFit/>
            </a:bodyPr>
            <a:lstStyle>
              <a:defPPr>
                <a:defRPr lang="zh-CN"/>
              </a:defPPr>
              <a:lvl1pPr marL="285750" indent="-285750">
                <a:buChar char="l"/>
                <a:defRPr sz="1600" b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marL="0" indent="0" defTabSz="914218">
                <a:buNone/>
                <a:defRPr/>
              </a:pPr>
              <a:r>
                <a:rPr lang="zh-CN" altLang="en-US" kern="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rPr>
                <a:t>低速率</a:t>
              </a:r>
              <a:r>
                <a:rPr lang="en-US" altLang="zh-CN" kern="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altLang="zh-CN" kern="0" dirty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rPr>
                <a:t>(&lt;100kbps)</a:t>
              </a:r>
            </a:p>
            <a:p>
              <a:pPr marL="0" indent="0" defTabSz="914218">
                <a:buNone/>
                <a:defRPr/>
              </a:pPr>
              <a:r>
                <a:rPr lang="zh-CN" altLang="en-US" kern="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rPr>
                <a:t>深覆盖（</a:t>
              </a:r>
              <a:r>
                <a:rPr lang="en-US" altLang="zh-CN" kern="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rPr>
                <a:t>+20dB</a:t>
              </a:r>
              <a:r>
                <a:rPr lang="zh-CN" altLang="en-US" kern="0" dirty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rPr>
                <a:t>）</a:t>
              </a:r>
              <a:endParaRPr lang="en-US" altLang="zh-CN" kern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endParaRPr>
            </a:p>
            <a:p>
              <a:pPr marL="0" indent="0" defTabSz="914218">
                <a:buNone/>
                <a:defRPr/>
              </a:pPr>
              <a:r>
                <a:rPr lang="zh-CN" altLang="en-US" kern="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rPr>
                <a:t>低功耗</a:t>
              </a:r>
              <a:r>
                <a:rPr lang="en-US" altLang="zh-CN" kern="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altLang="zh-CN" kern="0" dirty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rPr>
                <a:t>(10 </a:t>
              </a:r>
              <a:r>
                <a:rPr lang="zh-CN" altLang="en-US" kern="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rPr>
                <a:t>年</a:t>
              </a:r>
              <a:r>
                <a:rPr lang="en-US" altLang="zh-CN" kern="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rPr>
                <a:t>)</a:t>
              </a:r>
              <a:endParaRPr lang="en-US" altLang="zh-CN" kern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endParaRPr>
            </a:p>
            <a:p>
              <a:pPr marL="0" indent="0" defTabSz="914218">
                <a:buNone/>
                <a:defRPr/>
              </a:pPr>
              <a:r>
                <a:rPr lang="zh-CN" altLang="en-US" kern="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rPr>
                <a:t>低成本</a:t>
              </a:r>
              <a:r>
                <a:rPr lang="en-US" altLang="zh-CN" kern="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altLang="zh-CN" kern="0" dirty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rPr>
                <a:t>(&lt;$5)</a:t>
              </a:r>
              <a:endParaRPr lang="zh-CN" altLang="en-US" kern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72" name="TextBox 34"/>
            <p:cNvSpPr txBox="1">
              <a:spLocks noChangeArrowheads="1"/>
            </p:cNvSpPr>
            <p:nvPr/>
          </p:nvSpPr>
          <p:spPr bwMode="auto">
            <a:xfrm>
              <a:off x="4041984" y="2903287"/>
              <a:ext cx="1653899" cy="39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176" tIns="45588" rIns="91176" bIns="45588" anchor="ctr" anchorCtr="1">
              <a:spAutoFit/>
            </a:bodyPr>
            <a:lstStyle/>
            <a:p>
              <a:pPr algn="ctr" defTabSz="914218">
                <a:defRPr/>
              </a:pPr>
              <a:r>
                <a:rPr lang="en-US" altLang="zh-CN" sz="2000" b="1" kern="0" dirty="0" smtClean="0">
                  <a:cs typeface="Arial" pitchFamily="34" charset="0"/>
                </a:rPr>
                <a:t>2</a:t>
              </a:r>
              <a:r>
                <a:rPr lang="zh-CN" altLang="en-US" sz="2000" b="1" kern="0" dirty="0" smtClean="0">
                  <a:cs typeface="Arial" pitchFamily="34" charset="0"/>
                </a:rPr>
                <a:t>亿</a:t>
              </a:r>
              <a:endParaRPr lang="en-US" altLang="zh-CN" sz="2000" b="1" kern="0" dirty="0">
                <a:cs typeface="Arial" pitchFamily="34" charset="0"/>
              </a:endParaRPr>
            </a:p>
          </p:txBody>
        </p:sp>
        <p:sp>
          <p:nvSpPr>
            <p:cNvPr id="73" name="TextBox 49"/>
            <p:cNvSpPr txBox="1">
              <a:spLocks noChangeArrowheads="1"/>
            </p:cNvSpPr>
            <p:nvPr/>
          </p:nvSpPr>
          <p:spPr bwMode="auto">
            <a:xfrm>
              <a:off x="3228024" y="1650687"/>
              <a:ext cx="3155944" cy="5845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176" tIns="45588" rIns="91176" bIns="45588">
              <a:spAutoFit/>
            </a:bodyPr>
            <a:lstStyle/>
            <a:p>
              <a:pPr algn="ctr">
                <a:buNone/>
              </a:pPr>
              <a:r>
                <a:rPr lang="en-US" altLang="zh-CN" sz="2000" b="1" dirty="0" smtClean="0">
                  <a:solidFill>
                    <a:srgbClr val="C00000"/>
                  </a:solidFill>
                  <a:cs typeface="Arial" pitchFamily="34" charset="0"/>
                </a:rPr>
                <a:t>2020</a:t>
              </a:r>
              <a:r>
                <a:rPr lang="zh-CN" altLang="en-US" sz="2000" b="1" dirty="0" smtClean="0">
                  <a:solidFill>
                    <a:srgbClr val="C00000"/>
                  </a:solidFill>
                  <a:cs typeface="Arial" pitchFamily="34" charset="0"/>
                </a:rPr>
                <a:t>年全球连接数总量</a:t>
              </a:r>
              <a:r>
                <a:rPr lang="en-US" altLang="zh-CN" sz="2000" b="1" dirty="0" smtClean="0">
                  <a:solidFill>
                    <a:srgbClr val="C00000"/>
                  </a:solidFill>
                  <a:cs typeface="Arial" pitchFamily="34" charset="0"/>
                </a:rPr>
                <a:t> </a:t>
              </a:r>
              <a:endParaRPr lang="en-US" altLang="zh-CN" sz="2000" b="1" dirty="0">
                <a:solidFill>
                  <a:srgbClr val="C00000"/>
                </a:solidFill>
                <a:cs typeface="Arial" pitchFamily="34" charset="0"/>
              </a:endParaRPr>
            </a:p>
            <a:p>
              <a:pPr algn="ctr">
                <a:buNone/>
              </a:pPr>
              <a:r>
                <a:rPr lang="en-US" altLang="zh-CN" sz="1200" b="1" dirty="0">
                  <a:solidFill>
                    <a:srgbClr val="C00000"/>
                  </a:solidFill>
                  <a:cs typeface="Arial" pitchFamily="34" charset="0"/>
                </a:rPr>
                <a:t>(Billion)</a:t>
              </a:r>
              <a:endParaRPr lang="zh-CN" altLang="en-US" sz="2000" b="1" dirty="0">
                <a:solidFill>
                  <a:srgbClr val="C00000"/>
                </a:solidFill>
                <a:cs typeface="Arial" pitchFamily="34" charset="0"/>
              </a:endParaRPr>
            </a:p>
          </p:txBody>
        </p:sp>
        <p:cxnSp>
          <p:nvCxnSpPr>
            <p:cNvPr id="74" name="直接连接符 53"/>
            <p:cNvCxnSpPr>
              <a:cxnSpLocks noChangeShapeType="1"/>
            </p:cNvCxnSpPr>
            <p:nvPr/>
          </p:nvCxnSpPr>
          <p:spPr bwMode="auto">
            <a:xfrm flipV="1">
              <a:off x="682386" y="2339310"/>
              <a:ext cx="11052000" cy="301"/>
            </a:xfrm>
            <a:prstGeom prst="line">
              <a:avLst/>
            </a:prstGeom>
            <a:noFill/>
            <a:ln w="9525" cap="flat" cmpd="sng" algn="ctr">
              <a:gradFill flip="none" rotWithShape="1">
                <a:gsLst>
                  <a:gs pos="0">
                    <a:srgbClr val="1F497D">
                      <a:lumMod val="20000"/>
                      <a:lumOff val="80000"/>
                    </a:srgbClr>
                  </a:gs>
                  <a:gs pos="50000">
                    <a:srgbClr val="1F497D">
                      <a:lumMod val="40000"/>
                      <a:lumOff val="60000"/>
                      <a:alpha val="70000"/>
                    </a:srgbClr>
                  </a:gs>
                  <a:gs pos="100000">
                    <a:srgbClr val="1F497D">
                      <a:alpha val="22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75" name="直接连接符 57"/>
            <p:cNvCxnSpPr>
              <a:cxnSpLocks noChangeShapeType="1"/>
            </p:cNvCxnSpPr>
            <p:nvPr/>
          </p:nvCxnSpPr>
          <p:spPr bwMode="auto">
            <a:xfrm flipV="1">
              <a:off x="682386" y="3433553"/>
              <a:ext cx="11052000" cy="11532"/>
            </a:xfrm>
            <a:prstGeom prst="line">
              <a:avLst/>
            </a:prstGeom>
            <a:noFill/>
            <a:ln w="9525" cap="flat" cmpd="sng" algn="ctr">
              <a:gradFill flip="none" rotWithShape="1">
                <a:gsLst>
                  <a:gs pos="0">
                    <a:srgbClr val="1F497D">
                      <a:lumMod val="20000"/>
                      <a:lumOff val="80000"/>
                    </a:srgbClr>
                  </a:gs>
                  <a:gs pos="50000">
                    <a:srgbClr val="1F497D">
                      <a:lumMod val="40000"/>
                      <a:lumOff val="60000"/>
                      <a:alpha val="70000"/>
                    </a:srgbClr>
                  </a:gs>
                  <a:gs pos="100000">
                    <a:srgbClr val="1F497D">
                      <a:alpha val="22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76" name="直接连接符 58"/>
            <p:cNvCxnSpPr>
              <a:cxnSpLocks noChangeShapeType="1"/>
            </p:cNvCxnSpPr>
            <p:nvPr/>
          </p:nvCxnSpPr>
          <p:spPr bwMode="auto">
            <a:xfrm>
              <a:off x="682386" y="6001271"/>
              <a:ext cx="11052000" cy="3505"/>
            </a:xfrm>
            <a:prstGeom prst="line">
              <a:avLst/>
            </a:prstGeom>
            <a:noFill/>
            <a:ln w="9525" cap="flat" cmpd="sng" algn="ctr">
              <a:gradFill flip="none" rotWithShape="1">
                <a:gsLst>
                  <a:gs pos="0">
                    <a:srgbClr val="1F497D">
                      <a:lumMod val="20000"/>
                      <a:lumOff val="80000"/>
                    </a:srgbClr>
                  </a:gs>
                  <a:gs pos="50000">
                    <a:srgbClr val="1F497D">
                      <a:lumMod val="40000"/>
                      <a:lumOff val="60000"/>
                      <a:alpha val="70000"/>
                    </a:srgbClr>
                  </a:gs>
                  <a:gs pos="100000">
                    <a:srgbClr val="1F497D">
                      <a:alpha val="22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77" name="直接连接符 60"/>
            <p:cNvCxnSpPr>
              <a:cxnSpLocks noChangeShapeType="1"/>
            </p:cNvCxnSpPr>
            <p:nvPr/>
          </p:nvCxnSpPr>
          <p:spPr bwMode="auto">
            <a:xfrm flipV="1">
              <a:off x="682386" y="4445031"/>
              <a:ext cx="11052000" cy="2791"/>
            </a:xfrm>
            <a:prstGeom prst="line">
              <a:avLst/>
            </a:prstGeom>
            <a:noFill/>
            <a:ln w="9525" cap="flat" cmpd="sng" algn="ctr">
              <a:gradFill flip="none" rotWithShape="1">
                <a:gsLst>
                  <a:gs pos="0">
                    <a:srgbClr val="1F497D">
                      <a:lumMod val="20000"/>
                      <a:lumOff val="80000"/>
                    </a:srgbClr>
                  </a:gs>
                  <a:gs pos="50000">
                    <a:srgbClr val="1F497D">
                      <a:lumMod val="40000"/>
                      <a:lumOff val="60000"/>
                      <a:alpha val="70000"/>
                    </a:srgbClr>
                  </a:gs>
                  <a:gs pos="100000">
                    <a:srgbClr val="1F497D">
                      <a:alpha val="22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sp>
          <p:nvSpPr>
            <p:cNvPr id="78" name="等腰三角形 5"/>
            <p:cNvSpPr/>
            <p:nvPr/>
          </p:nvSpPr>
          <p:spPr bwMode="auto">
            <a:xfrm>
              <a:off x="4241900" y="2392613"/>
              <a:ext cx="1226067" cy="1052472"/>
            </a:xfrm>
            <a:prstGeom prst="triangle">
              <a:avLst>
                <a:gd name="adj" fmla="val 48380"/>
              </a:avLst>
            </a:prstGeom>
            <a:noFill/>
            <a:ln w="3175">
              <a:gradFill flip="none" rotWithShape="1">
                <a:gsLst>
                  <a:gs pos="0">
                    <a:srgbClr val="00BAFB">
                      <a:alpha val="0"/>
                    </a:srgbClr>
                  </a:gs>
                  <a:gs pos="50000">
                    <a:srgbClr val="4F81BD">
                      <a:tint val="44500"/>
                      <a:satMod val="160000"/>
                    </a:srgbClr>
                  </a:gs>
                </a:gsLst>
                <a:lin ang="5400000" scaled="1"/>
                <a:tileRect/>
              </a:gra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67608">
                <a:lnSpc>
                  <a:spcPts val="4047"/>
                </a:lnSpc>
                <a:buSzPct val="60000"/>
                <a:defRPr/>
              </a:pPr>
              <a:endParaRPr lang="zh-CN" altLang="en-US" sz="11500" kern="0" dirty="0">
                <a:cs typeface="Arial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69891" y="2629779"/>
              <a:ext cx="2884207" cy="828616"/>
            </a:xfrm>
            <a:prstGeom prst="rect">
              <a:avLst/>
            </a:prstGeom>
            <a:noFill/>
          </p:spPr>
          <p:txBody>
            <a:bodyPr wrap="square" lIns="91409" tIns="45704" rIns="91409" bIns="45704" rtlCol="0">
              <a:spAutoFit/>
            </a:bodyPr>
            <a:lstStyle/>
            <a:p>
              <a:pPr marL="285692" indent="-285692" defTabSz="914218" fontAlgn="ctr">
                <a:buSzPct val="60000"/>
                <a:buFont typeface="Wingdings" panose="05000000000000000000" pitchFamily="2" charset="2"/>
                <a:buChar char="l"/>
                <a:defRPr/>
              </a:pPr>
              <a:r>
                <a:rPr lang="zh-CN" altLang="en-US" sz="1600" kern="0" dirty="0">
                  <a:cs typeface="Arial" pitchFamily="34" charset="0"/>
                </a:rPr>
                <a:t>视频监控</a:t>
              </a:r>
            </a:p>
            <a:p>
              <a:pPr marL="285692" indent="-285692" defTabSz="914218" fontAlgn="ctr">
                <a:buSzPct val="60000"/>
                <a:buFont typeface="Wingdings" panose="05000000000000000000" pitchFamily="2" charset="2"/>
                <a:buChar char="l"/>
                <a:defRPr/>
              </a:pPr>
              <a:r>
                <a:rPr lang="zh-CN" altLang="en-US" sz="1600" kern="0" dirty="0">
                  <a:cs typeface="Arial" pitchFamily="34" charset="0"/>
                </a:rPr>
                <a:t>电子广告牌</a:t>
              </a:r>
            </a:p>
            <a:p>
              <a:pPr marL="285692" indent="-285692" defTabSz="914218" fontAlgn="ctr">
                <a:buSzPct val="60000"/>
                <a:buFont typeface="Wingdings" panose="05000000000000000000" pitchFamily="2" charset="2"/>
                <a:buChar char="l"/>
                <a:defRPr/>
              </a:pPr>
              <a:r>
                <a:rPr lang="zh-CN" altLang="en-US" sz="1600" kern="0" dirty="0">
                  <a:cs typeface="Arial" pitchFamily="34" charset="0"/>
                </a:rPr>
                <a:t>车联网</a:t>
              </a:r>
              <a:r>
                <a:rPr lang="en-US" altLang="zh-CN" sz="1600" kern="0" dirty="0">
                  <a:cs typeface="Arial" pitchFamily="34" charset="0"/>
                </a:rPr>
                <a:t>…</a:t>
              </a:r>
            </a:p>
          </p:txBody>
        </p:sp>
        <p:sp>
          <p:nvSpPr>
            <p:cNvPr id="80" name="TextBox 38"/>
            <p:cNvSpPr txBox="1">
              <a:spLocks noChangeArrowheads="1"/>
            </p:cNvSpPr>
            <p:nvPr/>
          </p:nvSpPr>
          <p:spPr bwMode="auto">
            <a:xfrm>
              <a:off x="694070" y="1534474"/>
              <a:ext cx="1791932" cy="400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55" tIns="45676" rIns="91355" bIns="45676">
              <a:spAutoFit/>
            </a:bodyPr>
            <a:lstStyle/>
            <a:p>
              <a:pPr algn="ctr">
                <a:buNone/>
              </a:pPr>
              <a:r>
                <a:rPr lang="zh-CN" altLang="en-US" sz="2000" b="1" dirty="0" smtClean="0">
                  <a:solidFill>
                    <a:srgbClr val="C00000"/>
                  </a:solidFill>
                  <a:cs typeface="Arial" pitchFamily="34" charset="0"/>
                </a:rPr>
                <a:t>市场机会</a:t>
              </a:r>
              <a:endParaRPr lang="en-US" altLang="zh-CN" sz="2000" b="1" dirty="0">
                <a:solidFill>
                  <a:srgbClr val="C00000"/>
                </a:solidFill>
                <a:cs typeface="Arial" pitchFamily="34" charset="0"/>
              </a:endParaRPr>
            </a:p>
          </p:txBody>
        </p:sp>
        <p:sp>
          <p:nvSpPr>
            <p:cNvPr id="82" name="TextBox 55"/>
            <p:cNvSpPr txBox="1">
              <a:spLocks noChangeArrowheads="1"/>
            </p:cNvSpPr>
            <p:nvPr/>
          </p:nvSpPr>
          <p:spPr bwMode="auto">
            <a:xfrm>
              <a:off x="9521283" y="1635269"/>
              <a:ext cx="2412246" cy="399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176" tIns="45588" rIns="91176" bIns="45588">
              <a:spAutoFit/>
            </a:bodyPr>
            <a:lstStyle/>
            <a:p>
              <a:pPr algn="ctr">
                <a:buNone/>
              </a:pPr>
              <a:r>
                <a:rPr lang="zh-CN" altLang="en-US" sz="2000" b="1" dirty="0" smtClean="0">
                  <a:solidFill>
                    <a:srgbClr val="C00000"/>
                  </a:solidFill>
                  <a:cs typeface="Arial" pitchFamily="34" charset="0"/>
                </a:rPr>
                <a:t>主要技术</a:t>
              </a:r>
              <a:endParaRPr lang="zh-CN" altLang="en-US" sz="2000" b="1" dirty="0">
                <a:solidFill>
                  <a:srgbClr val="C00000"/>
                </a:solidFill>
                <a:cs typeface="Arial" pitchFamily="34" charset="0"/>
              </a:endParaRPr>
            </a:p>
          </p:txBody>
        </p:sp>
        <p:sp>
          <p:nvSpPr>
            <p:cNvPr id="83" name="TextBox 9"/>
            <p:cNvSpPr txBox="1"/>
            <p:nvPr/>
          </p:nvSpPr>
          <p:spPr>
            <a:xfrm>
              <a:off x="9439963" y="3646261"/>
              <a:ext cx="2454707" cy="60163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defTabSz="1218762">
                <a:defRPr/>
              </a:pPr>
              <a:r>
                <a:rPr lang="en-GB" altLang="zh-CN" sz="1600" kern="0" dirty="0">
                  <a:cs typeface="Arial" pitchFamily="34" charset="0"/>
                </a:rPr>
                <a:t>MTC/</a:t>
              </a:r>
              <a:r>
                <a:rPr lang="en-GB" altLang="zh-CN" sz="1600" kern="0" dirty="0" err="1">
                  <a:cs typeface="Arial" pitchFamily="34" charset="0"/>
                </a:rPr>
                <a:t>eMTC</a:t>
              </a:r>
              <a:endParaRPr lang="en-GB" altLang="zh-CN" sz="1600" kern="0" dirty="0">
                <a:cs typeface="Arial" pitchFamily="34" charset="0"/>
              </a:endParaRPr>
            </a:p>
            <a:p>
              <a:pPr defTabSz="1218762">
                <a:defRPr/>
              </a:pPr>
              <a:r>
                <a:rPr lang="en-GB" altLang="zh-CN" sz="1600" kern="0" dirty="0">
                  <a:cs typeface="Arial" pitchFamily="34" charset="0"/>
                </a:rPr>
                <a:t>2G:GPRS/CDMAK1X</a:t>
              </a:r>
            </a:p>
          </p:txBody>
        </p:sp>
        <p:sp>
          <p:nvSpPr>
            <p:cNvPr id="84" name="TextBox 10"/>
            <p:cNvSpPr txBox="1"/>
            <p:nvPr/>
          </p:nvSpPr>
          <p:spPr>
            <a:xfrm>
              <a:off x="9446180" y="4560183"/>
              <a:ext cx="2638588" cy="1307175"/>
            </a:xfrm>
            <a:prstGeom prst="rect">
              <a:avLst/>
            </a:prstGeom>
            <a:ln w="19050">
              <a:noFill/>
              <a:prstDash val="dash"/>
            </a:ln>
          </p:spPr>
          <p:txBody>
            <a:bodyPr wrap="square" lIns="0" tIns="0" rIns="0" bIns="0" rtlCol="0" anchor="ctr">
              <a:noAutofit/>
            </a:bodyPr>
            <a:lstStyle/>
            <a:p>
              <a:pPr defTabSz="1218762">
                <a:defRPr/>
              </a:pPr>
              <a:r>
                <a:rPr lang="en-US" altLang="zh-CN" sz="1600" kern="0" dirty="0">
                  <a:solidFill>
                    <a:srgbClr val="C00000"/>
                  </a:solidFill>
                  <a:cs typeface="Arial" pitchFamily="34" charset="0"/>
                </a:rPr>
                <a:t>NB-</a:t>
              </a:r>
              <a:r>
                <a:rPr lang="en-US" altLang="zh-CN" sz="1600" kern="0" dirty="0" err="1">
                  <a:solidFill>
                    <a:srgbClr val="C00000"/>
                  </a:solidFill>
                  <a:cs typeface="Arial" pitchFamily="34" charset="0"/>
                </a:rPr>
                <a:t>IoT</a:t>
              </a:r>
              <a:endParaRPr lang="en-US" altLang="zh-CN" sz="1600" kern="0" dirty="0">
                <a:solidFill>
                  <a:srgbClr val="C00000"/>
                </a:solidFill>
                <a:cs typeface="Arial" pitchFamily="34" charset="0"/>
              </a:endParaRPr>
            </a:p>
            <a:p>
              <a:pPr defTabSz="1218762">
                <a:defRPr/>
              </a:pPr>
              <a:r>
                <a:rPr lang="en-US" altLang="zh-CN" sz="1600" kern="0" dirty="0" err="1">
                  <a:cs typeface="Arial" pitchFamily="34" charset="0"/>
                </a:rPr>
                <a:t>SigFox</a:t>
              </a:r>
              <a:endParaRPr lang="en-US" altLang="zh-CN" sz="1600" kern="0" dirty="0">
                <a:cs typeface="Arial" pitchFamily="34" charset="0"/>
              </a:endParaRPr>
            </a:p>
            <a:p>
              <a:pPr defTabSz="1218762">
                <a:defRPr/>
              </a:pPr>
              <a:r>
                <a:rPr lang="en-US" altLang="zh-CN" sz="1600" kern="0" dirty="0" err="1">
                  <a:cs typeface="Arial" pitchFamily="34" charset="0"/>
                </a:rPr>
                <a:t>LoRa</a:t>
              </a:r>
              <a:endParaRPr lang="en-US" altLang="zh-CN" sz="1600" kern="0" dirty="0">
                <a:cs typeface="Arial" pitchFamily="34" charset="0"/>
              </a:endParaRPr>
            </a:p>
            <a:p>
              <a:pPr defTabSz="1218762">
                <a:defRPr/>
              </a:pPr>
              <a:r>
                <a:rPr lang="zh-CN" altLang="en-US" sz="1600" kern="0" dirty="0">
                  <a:cs typeface="Arial" pitchFamily="34" charset="0"/>
                </a:rPr>
                <a:t>短距无线，如</a:t>
              </a:r>
              <a:r>
                <a:rPr lang="en-US" altLang="zh-CN" sz="1600" kern="0" dirty="0" err="1">
                  <a:cs typeface="Arial" pitchFamily="34" charset="0"/>
                </a:rPr>
                <a:t>ZigBee</a:t>
              </a:r>
              <a:endParaRPr lang="en-US" altLang="zh-CN" sz="1600" kern="0" dirty="0">
                <a:cs typeface="Arial" pitchFamily="34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7047989" y="2752975"/>
              <a:ext cx="2473294" cy="337565"/>
            </a:xfrm>
            <a:prstGeom prst="rect">
              <a:avLst/>
            </a:prstGeom>
            <a:noFill/>
          </p:spPr>
          <p:txBody>
            <a:bodyPr wrap="square" lIns="91409" tIns="45704" rIns="91409" bIns="45704" rtlCol="0">
              <a:spAutoFit/>
            </a:bodyPr>
            <a:lstStyle/>
            <a:p>
              <a:pPr defTabSz="914218">
                <a:defRPr/>
              </a:pPr>
              <a:r>
                <a:rPr lang="zh-CN" altLang="en-US" sz="1600" kern="0" dirty="0">
                  <a:cs typeface="Arial" pitchFamily="34" charset="0"/>
                </a:rPr>
                <a:t>高速率</a:t>
              </a:r>
              <a:r>
                <a:rPr lang="en-US" altLang="zh-CN" sz="1600" kern="0" dirty="0">
                  <a:cs typeface="Arial" pitchFamily="34" charset="0"/>
                </a:rPr>
                <a:t>(&gt;10Mbps)</a:t>
              </a:r>
            </a:p>
          </p:txBody>
        </p:sp>
        <p:sp>
          <p:nvSpPr>
            <p:cNvPr id="86" name="矩形 85"/>
            <p:cNvSpPr/>
            <p:nvPr/>
          </p:nvSpPr>
          <p:spPr>
            <a:xfrm>
              <a:off x="7079423" y="3564167"/>
              <a:ext cx="2659837" cy="584743"/>
            </a:xfrm>
            <a:prstGeom prst="rect">
              <a:avLst/>
            </a:prstGeom>
            <a:noFill/>
          </p:spPr>
          <p:txBody>
            <a:bodyPr wrap="square" lIns="91409" tIns="45704" rIns="91409" bIns="45704" rtlCol="0">
              <a:spAutoFit/>
            </a:bodyPr>
            <a:lstStyle/>
            <a:p>
              <a:pPr defTabSz="914218">
                <a:defRPr/>
              </a:pPr>
              <a:r>
                <a:rPr lang="zh-CN" altLang="en-US" sz="1600" kern="0" dirty="0">
                  <a:cs typeface="Arial" pitchFamily="34" charset="0"/>
                </a:rPr>
                <a:t>中速率</a:t>
              </a:r>
              <a:r>
                <a:rPr lang="en-US" altLang="zh-CN" sz="1600" kern="0" dirty="0">
                  <a:cs typeface="Arial" pitchFamily="34" charset="0"/>
                </a:rPr>
                <a:t>(~1Mbps)</a:t>
              </a:r>
            </a:p>
            <a:p>
              <a:pPr defTabSz="914218">
                <a:defRPr/>
              </a:pPr>
              <a:r>
                <a:rPr lang="zh-CN" altLang="en-US" sz="1600" kern="0" smtClean="0">
                  <a:cs typeface="Arial" pitchFamily="34" charset="0"/>
                </a:rPr>
                <a:t>低功耗</a:t>
              </a:r>
              <a:endParaRPr lang="zh-CN" altLang="en-US" sz="1600" kern="0" dirty="0">
                <a:cs typeface="Arial" pitchFamily="34" charset="0"/>
              </a:endParaRPr>
            </a:p>
          </p:txBody>
        </p:sp>
        <p:sp>
          <p:nvSpPr>
            <p:cNvPr id="87" name="TextBox 41"/>
            <p:cNvSpPr txBox="1"/>
            <p:nvPr/>
          </p:nvSpPr>
          <p:spPr>
            <a:xfrm>
              <a:off x="944631" y="3606416"/>
              <a:ext cx="2884207" cy="1074142"/>
            </a:xfrm>
            <a:prstGeom prst="rect">
              <a:avLst/>
            </a:prstGeom>
            <a:noFill/>
          </p:spPr>
          <p:txBody>
            <a:bodyPr wrap="square" lIns="91409" tIns="45704" rIns="91409" bIns="45704" rtlCol="0">
              <a:spAutoFit/>
            </a:bodyPr>
            <a:lstStyle/>
            <a:p>
              <a:pPr marL="285692" indent="-285692" defTabSz="914218" fontAlgn="ctr">
                <a:buSzPct val="60000"/>
                <a:buFont typeface="Wingdings" panose="05000000000000000000" pitchFamily="2" charset="2"/>
                <a:buChar char="l"/>
                <a:defRPr/>
              </a:pPr>
              <a:r>
                <a:rPr lang="zh-CN" altLang="en-US" sz="1600" kern="0" dirty="0" smtClean="0">
                  <a:cs typeface="Arial" pitchFamily="34" charset="0"/>
                </a:rPr>
                <a:t>电梯</a:t>
              </a:r>
              <a:r>
                <a:rPr lang="zh-CN" altLang="en-US" sz="1600" kern="0" dirty="0">
                  <a:cs typeface="Arial" pitchFamily="34" charset="0"/>
                </a:rPr>
                <a:t>卫士</a:t>
              </a:r>
            </a:p>
            <a:p>
              <a:pPr marL="285692" indent="-285692" defTabSz="914218" fontAlgn="ctr">
                <a:buSzPct val="60000"/>
                <a:buFont typeface="Wingdings" panose="05000000000000000000" pitchFamily="2" charset="2"/>
                <a:buChar char="l"/>
                <a:defRPr/>
              </a:pPr>
              <a:r>
                <a:rPr lang="zh-CN" altLang="en-US" sz="1600" kern="0" dirty="0">
                  <a:cs typeface="Arial" pitchFamily="34" charset="0"/>
                </a:rPr>
                <a:t>可穿戴设备</a:t>
              </a:r>
            </a:p>
            <a:p>
              <a:pPr marL="285692" indent="-285692" defTabSz="914218" fontAlgn="ctr">
                <a:buSzPct val="60000"/>
                <a:buFont typeface="Wingdings" panose="05000000000000000000" pitchFamily="2" charset="2"/>
                <a:buChar char="l"/>
                <a:defRPr/>
              </a:pPr>
              <a:r>
                <a:rPr lang="zh-CN" altLang="en-US" sz="1600" kern="0" dirty="0">
                  <a:cs typeface="Arial" pitchFamily="34" charset="0"/>
                </a:rPr>
                <a:t>健康检测</a:t>
              </a:r>
              <a:r>
                <a:rPr lang="en-US" altLang="zh-CN" sz="1600" kern="0" dirty="0">
                  <a:cs typeface="Arial" pitchFamily="34" charset="0"/>
                </a:rPr>
                <a:t>…</a:t>
              </a:r>
            </a:p>
            <a:p>
              <a:pPr marL="285692" indent="-285692" defTabSz="914218" fontAlgn="ctr">
                <a:buSzPct val="60000"/>
                <a:buFont typeface="Wingdings" panose="05000000000000000000" pitchFamily="2" charset="2"/>
                <a:buChar char="l"/>
                <a:defRPr/>
              </a:pPr>
              <a:endParaRPr lang="en-US" altLang="zh-CN" sz="1600" kern="0" dirty="0" smtClean="0">
                <a:cs typeface="Arial" pitchFamily="34" charset="0"/>
              </a:endParaRPr>
            </a:p>
          </p:txBody>
        </p:sp>
        <p:sp>
          <p:nvSpPr>
            <p:cNvPr id="88" name="TextBox 41"/>
            <p:cNvSpPr txBox="1"/>
            <p:nvPr/>
          </p:nvSpPr>
          <p:spPr>
            <a:xfrm>
              <a:off x="942252" y="4738460"/>
              <a:ext cx="2884207" cy="1077186"/>
            </a:xfrm>
            <a:prstGeom prst="rect">
              <a:avLst/>
            </a:prstGeom>
            <a:noFill/>
          </p:spPr>
          <p:txBody>
            <a:bodyPr wrap="square" lIns="91409" tIns="45704" rIns="91409" bIns="45704" rtlCol="0">
              <a:spAutoFit/>
            </a:bodyPr>
            <a:lstStyle/>
            <a:p>
              <a:pPr marL="285692" indent="-285692" defTabSz="914218" fontAlgn="ctr">
                <a:buSzPct val="60000"/>
                <a:buFont typeface="Wingdings" panose="05000000000000000000" pitchFamily="2" charset="2"/>
                <a:buChar char="l"/>
                <a:defRPr/>
              </a:pPr>
              <a:r>
                <a:rPr lang="zh-CN" altLang="en-US" sz="1600" kern="0" dirty="0" smtClean="0">
                  <a:cs typeface="Arial" pitchFamily="34" charset="0"/>
                </a:rPr>
                <a:t>传感器</a:t>
              </a:r>
              <a:r>
                <a:rPr lang="en-US" altLang="zh-CN" sz="1600" kern="0" dirty="0" smtClean="0">
                  <a:cs typeface="Arial" pitchFamily="34" charset="0"/>
                </a:rPr>
                <a:t>, </a:t>
              </a:r>
              <a:r>
                <a:rPr lang="zh-CN" altLang="en-US" sz="1600" kern="0" dirty="0" smtClean="0">
                  <a:cs typeface="Arial" pitchFamily="34" charset="0"/>
                </a:rPr>
                <a:t>抄表</a:t>
              </a:r>
              <a:endParaRPr lang="en-US" altLang="zh-CN" sz="1600" kern="0" dirty="0">
                <a:cs typeface="Arial" pitchFamily="34" charset="0"/>
              </a:endParaRPr>
            </a:p>
            <a:p>
              <a:pPr marL="285692" indent="-285692" defTabSz="914218" fontAlgn="ctr">
                <a:buSzPct val="60000"/>
                <a:buFont typeface="Wingdings" panose="05000000000000000000" pitchFamily="2" charset="2"/>
                <a:buChar char="l"/>
                <a:defRPr/>
              </a:pPr>
              <a:r>
                <a:rPr lang="zh-CN" altLang="en-US" sz="1600" kern="0" dirty="0" smtClean="0">
                  <a:cs typeface="Arial" pitchFamily="34" charset="0"/>
                </a:rPr>
                <a:t>资产跟踪</a:t>
              </a:r>
              <a:endParaRPr lang="en-US" altLang="zh-CN" sz="1600" kern="0" dirty="0">
                <a:cs typeface="Arial" pitchFamily="34" charset="0"/>
              </a:endParaRPr>
            </a:p>
            <a:p>
              <a:pPr marL="285692" indent="-285692" defTabSz="914218" fontAlgn="ctr">
                <a:buSzPct val="60000"/>
                <a:buFont typeface="Wingdings" panose="05000000000000000000" pitchFamily="2" charset="2"/>
                <a:buChar char="l"/>
                <a:defRPr/>
              </a:pPr>
              <a:r>
                <a:rPr lang="zh-CN" altLang="en-US" sz="1600" kern="0" dirty="0" smtClean="0">
                  <a:cs typeface="Arial" pitchFamily="34" charset="0"/>
                </a:rPr>
                <a:t>智能停车</a:t>
              </a:r>
              <a:endParaRPr lang="en-US" altLang="zh-CN" sz="1600" kern="0" dirty="0">
                <a:cs typeface="Arial" pitchFamily="34" charset="0"/>
              </a:endParaRPr>
            </a:p>
            <a:p>
              <a:pPr marL="285692" indent="-285692" defTabSz="914218" fontAlgn="ctr">
                <a:buSzPct val="60000"/>
                <a:buFont typeface="Wingdings" panose="05000000000000000000" pitchFamily="2" charset="2"/>
                <a:buChar char="l"/>
                <a:defRPr/>
              </a:pPr>
              <a:r>
                <a:rPr lang="zh-CN" altLang="en-US" sz="1600" kern="0" dirty="0" smtClean="0">
                  <a:cs typeface="Arial" pitchFamily="34" charset="0"/>
                </a:rPr>
                <a:t>智慧农业</a:t>
              </a:r>
              <a:r>
                <a:rPr lang="en-US" altLang="zh-CN" sz="1600" kern="0" dirty="0" smtClean="0">
                  <a:cs typeface="Arial" pitchFamily="34" charset="0"/>
                </a:rPr>
                <a:t> </a:t>
              </a:r>
              <a:r>
                <a:rPr lang="en-US" altLang="zh-CN" sz="1600" kern="0" dirty="0">
                  <a:cs typeface="Arial" pitchFamily="34" charset="0"/>
                </a:rPr>
                <a:t>…</a:t>
              </a:r>
            </a:p>
          </p:txBody>
        </p:sp>
        <p:grpSp>
          <p:nvGrpSpPr>
            <p:cNvPr id="89" name="组合 89"/>
            <p:cNvGrpSpPr/>
            <p:nvPr/>
          </p:nvGrpSpPr>
          <p:grpSpPr>
            <a:xfrm>
              <a:off x="4607535" y="5496893"/>
              <a:ext cx="475200" cy="475200"/>
              <a:chOff x="9424262" y="3624634"/>
              <a:chExt cx="671166" cy="671164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9424262" y="3624634"/>
                <a:ext cx="671166" cy="671164"/>
              </a:xfrm>
              <a:prstGeom prst="ellipse">
                <a:avLst/>
              </a:prstGeom>
              <a:solidFill>
                <a:sysClr val="window" lastClr="FFFFFF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218">
                  <a:buSzPct val="60000"/>
                  <a:defRPr/>
                </a:pPr>
                <a:endParaRPr lang="zh-CN" altLang="en-US" sz="1800" kern="0" dirty="0"/>
              </a:p>
            </p:txBody>
          </p:sp>
          <p:grpSp>
            <p:nvGrpSpPr>
              <p:cNvPr id="91" name="组合 220"/>
              <p:cNvGrpSpPr/>
              <p:nvPr/>
            </p:nvGrpSpPr>
            <p:grpSpPr>
              <a:xfrm>
                <a:off x="9572119" y="3754208"/>
                <a:ext cx="362456" cy="418736"/>
                <a:chOff x="7782165" y="7934954"/>
                <a:chExt cx="560388" cy="977900"/>
              </a:xfrm>
              <a:solidFill>
                <a:sysClr val="windowText" lastClr="000000"/>
              </a:solidFill>
            </p:grpSpPr>
            <p:sp>
              <p:nvSpPr>
                <p:cNvPr id="92" name="Freeform 171"/>
                <p:cNvSpPr>
                  <a:spLocks noEditPoints="1"/>
                </p:cNvSpPr>
                <p:nvPr/>
              </p:nvSpPr>
              <p:spPr bwMode="auto">
                <a:xfrm>
                  <a:off x="7782165" y="7934954"/>
                  <a:ext cx="560388" cy="977900"/>
                </a:xfrm>
                <a:custGeom>
                  <a:avLst/>
                  <a:gdLst/>
                  <a:ahLst/>
                  <a:cxnLst>
                    <a:cxn ang="0">
                      <a:pos x="82" y="261"/>
                    </a:cxn>
                    <a:cxn ang="0">
                      <a:pos x="15" y="90"/>
                    </a:cxn>
                    <a:cxn ang="0">
                      <a:pos x="47" y="8"/>
                    </a:cxn>
                    <a:cxn ang="0">
                      <a:pos x="146" y="63"/>
                    </a:cxn>
                    <a:cxn ang="0">
                      <a:pos x="98" y="260"/>
                    </a:cxn>
                    <a:cxn ang="0">
                      <a:pos x="82" y="261"/>
                    </a:cxn>
                    <a:cxn ang="0">
                      <a:pos x="82" y="256"/>
                    </a:cxn>
                    <a:cxn ang="0">
                      <a:pos x="96" y="255"/>
                    </a:cxn>
                    <a:cxn ang="0">
                      <a:pos x="141" y="63"/>
                    </a:cxn>
                    <a:cxn ang="0">
                      <a:pos x="50" y="12"/>
                    </a:cxn>
                    <a:cxn ang="0">
                      <a:pos x="19" y="91"/>
                    </a:cxn>
                    <a:cxn ang="0">
                      <a:pos x="79" y="239"/>
                    </a:cxn>
                    <a:cxn ang="0">
                      <a:pos x="89" y="37"/>
                    </a:cxn>
                    <a:cxn ang="0">
                      <a:pos x="90" y="36"/>
                    </a:cxn>
                    <a:cxn ang="0">
                      <a:pos x="106" y="170"/>
                    </a:cxn>
                    <a:cxn ang="0">
                      <a:pos x="79" y="239"/>
                    </a:cxn>
                    <a:cxn ang="0">
                      <a:pos x="78" y="230"/>
                    </a:cxn>
                    <a:cxn ang="0">
                      <a:pos x="83" y="225"/>
                    </a:cxn>
                    <a:cxn ang="0">
                      <a:pos x="98" y="43"/>
                    </a:cxn>
                    <a:cxn ang="0">
                      <a:pos x="93" y="40"/>
                    </a:cxn>
                    <a:cxn ang="0">
                      <a:pos x="115" y="171"/>
                    </a:cxn>
                    <a:cxn ang="0">
                      <a:pos x="129" y="171"/>
                    </a:cxn>
                    <a:cxn ang="0">
                      <a:pos x="122" y="169"/>
                    </a:cxn>
                    <a:cxn ang="0">
                      <a:pos x="122" y="173"/>
                    </a:cxn>
                    <a:cxn ang="0">
                      <a:pos x="122" y="169"/>
                    </a:cxn>
                    <a:cxn ang="0">
                      <a:pos x="117" y="149"/>
                    </a:cxn>
                    <a:cxn ang="0">
                      <a:pos x="131" y="149"/>
                    </a:cxn>
                    <a:cxn ang="0">
                      <a:pos x="124" y="147"/>
                    </a:cxn>
                    <a:cxn ang="0">
                      <a:pos x="124" y="151"/>
                    </a:cxn>
                    <a:cxn ang="0">
                      <a:pos x="124" y="147"/>
                    </a:cxn>
                    <a:cxn ang="0">
                      <a:pos x="120" y="128"/>
                    </a:cxn>
                    <a:cxn ang="0">
                      <a:pos x="134" y="128"/>
                    </a:cxn>
                    <a:cxn ang="0">
                      <a:pos x="127" y="126"/>
                    </a:cxn>
                    <a:cxn ang="0">
                      <a:pos x="127" y="130"/>
                    </a:cxn>
                    <a:cxn ang="0">
                      <a:pos x="127" y="126"/>
                    </a:cxn>
                    <a:cxn ang="0">
                      <a:pos x="120" y="107"/>
                    </a:cxn>
                    <a:cxn ang="0">
                      <a:pos x="134" y="107"/>
                    </a:cxn>
                    <a:cxn ang="0">
                      <a:pos x="127" y="104"/>
                    </a:cxn>
                    <a:cxn ang="0">
                      <a:pos x="127" y="109"/>
                    </a:cxn>
                    <a:cxn ang="0">
                      <a:pos x="127" y="104"/>
                    </a:cxn>
                    <a:cxn ang="0">
                      <a:pos x="119" y="85"/>
                    </a:cxn>
                    <a:cxn ang="0">
                      <a:pos x="133" y="85"/>
                    </a:cxn>
                    <a:cxn ang="0">
                      <a:pos x="126" y="83"/>
                    </a:cxn>
                    <a:cxn ang="0">
                      <a:pos x="126" y="87"/>
                    </a:cxn>
                    <a:cxn ang="0">
                      <a:pos x="126" y="83"/>
                    </a:cxn>
                    <a:cxn ang="0">
                      <a:pos x="117" y="64"/>
                    </a:cxn>
                    <a:cxn ang="0">
                      <a:pos x="131" y="64"/>
                    </a:cxn>
                    <a:cxn ang="0">
                      <a:pos x="124" y="62"/>
                    </a:cxn>
                    <a:cxn ang="0">
                      <a:pos x="124" y="66"/>
                    </a:cxn>
                    <a:cxn ang="0">
                      <a:pos x="124" y="62"/>
                    </a:cxn>
                  </a:cxnLst>
                  <a:rect l="0" t="0" r="r" b="b"/>
                  <a:pathLst>
                    <a:path w="149" h="261">
                      <a:moveTo>
                        <a:pt x="82" y="261"/>
                      </a:moveTo>
                      <a:cubicBezTo>
                        <a:pt x="82" y="261"/>
                        <a:pt x="82" y="261"/>
                        <a:pt x="82" y="261"/>
                      </a:cubicBezTo>
                      <a:cubicBezTo>
                        <a:pt x="57" y="261"/>
                        <a:pt x="34" y="251"/>
                        <a:pt x="33" y="251"/>
                      </a:cubicBezTo>
                      <a:cubicBezTo>
                        <a:pt x="0" y="231"/>
                        <a:pt x="6" y="157"/>
                        <a:pt x="15" y="90"/>
                      </a:cubicBezTo>
                      <a:cubicBezTo>
                        <a:pt x="23" y="24"/>
                        <a:pt x="35" y="16"/>
                        <a:pt x="45" y="9"/>
                      </a:cubicBezTo>
                      <a:cubicBezTo>
                        <a:pt x="46" y="9"/>
                        <a:pt x="46" y="8"/>
                        <a:pt x="47" y="8"/>
                      </a:cubicBezTo>
                      <a:cubicBezTo>
                        <a:pt x="54" y="3"/>
                        <a:pt x="65" y="0"/>
                        <a:pt x="77" y="0"/>
                      </a:cubicBezTo>
                      <a:cubicBezTo>
                        <a:pt x="110" y="0"/>
                        <a:pt x="144" y="20"/>
                        <a:pt x="146" y="63"/>
                      </a:cubicBezTo>
                      <a:cubicBezTo>
                        <a:pt x="148" y="132"/>
                        <a:pt x="149" y="174"/>
                        <a:pt x="134" y="216"/>
                      </a:cubicBezTo>
                      <a:cubicBezTo>
                        <a:pt x="122" y="250"/>
                        <a:pt x="99" y="259"/>
                        <a:pt x="98" y="260"/>
                      </a:cubicBezTo>
                      <a:cubicBezTo>
                        <a:pt x="97" y="260"/>
                        <a:pt x="97" y="260"/>
                        <a:pt x="97" y="260"/>
                      </a:cubicBezTo>
                      <a:cubicBezTo>
                        <a:pt x="93" y="261"/>
                        <a:pt x="87" y="261"/>
                        <a:pt x="82" y="261"/>
                      </a:cubicBezTo>
                      <a:close/>
                      <a:moveTo>
                        <a:pt x="36" y="246"/>
                      </a:moveTo>
                      <a:cubicBezTo>
                        <a:pt x="36" y="246"/>
                        <a:pt x="58" y="256"/>
                        <a:pt x="82" y="256"/>
                      </a:cubicBezTo>
                      <a:cubicBezTo>
                        <a:pt x="82" y="256"/>
                        <a:pt x="82" y="256"/>
                        <a:pt x="82" y="256"/>
                      </a:cubicBezTo>
                      <a:cubicBezTo>
                        <a:pt x="87" y="256"/>
                        <a:pt x="92" y="256"/>
                        <a:pt x="96" y="255"/>
                      </a:cubicBezTo>
                      <a:cubicBezTo>
                        <a:pt x="98" y="254"/>
                        <a:pt x="119" y="244"/>
                        <a:pt x="129" y="214"/>
                      </a:cubicBezTo>
                      <a:cubicBezTo>
                        <a:pt x="144" y="173"/>
                        <a:pt x="143" y="132"/>
                        <a:pt x="141" y="63"/>
                      </a:cubicBezTo>
                      <a:cubicBezTo>
                        <a:pt x="139" y="20"/>
                        <a:pt x="106" y="5"/>
                        <a:pt x="77" y="5"/>
                      </a:cubicBezTo>
                      <a:cubicBezTo>
                        <a:pt x="66" y="5"/>
                        <a:pt x="56" y="7"/>
                        <a:pt x="50" y="12"/>
                      </a:cubicBezTo>
                      <a:cubicBezTo>
                        <a:pt x="49" y="12"/>
                        <a:pt x="48" y="13"/>
                        <a:pt x="47" y="13"/>
                      </a:cubicBezTo>
                      <a:cubicBezTo>
                        <a:pt x="39" y="19"/>
                        <a:pt x="27" y="26"/>
                        <a:pt x="19" y="91"/>
                      </a:cubicBezTo>
                      <a:cubicBezTo>
                        <a:pt x="11" y="156"/>
                        <a:pt x="5" y="228"/>
                        <a:pt x="36" y="246"/>
                      </a:cubicBezTo>
                      <a:close/>
                      <a:moveTo>
                        <a:pt x="79" y="239"/>
                      </a:moveTo>
                      <a:cubicBezTo>
                        <a:pt x="75" y="239"/>
                        <a:pt x="73" y="233"/>
                        <a:pt x="73" y="231"/>
                      </a:cubicBezTo>
                      <a:cubicBezTo>
                        <a:pt x="65" y="101"/>
                        <a:pt x="89" y="38"/>
                        <a:pt x="89" y="37"/>
                      </a:cubicBezTo>
                      <a:cubicBezTo>
                        <a:pt x="89" y="36"/>
                        <a:pt x="89" y="36"/>
                        <a:pt x="89" y="36"/>
                      </a:cubicBezTo>
                      <a:cubicBezTo>
                        <a:pt x="90" y="36"/>
                        <a:pt x="90" y="36"/>
                        <a:pt x="90" y="36"/>
                      </a:cubicBezTo>
                      <a:cubicBezTo>
                        <a:pt x="95" y="34"/>
                        <a:pt x="99" y="36"/>
                        <a:pt x="102" y="40"/>
                      </a:cubicBezTo>
                      <a:cubicBezTo>
                        <a:pt x="116" y="62"/>
                        <a:pt x="111" y="159"/>
                        <a:pt x="106" y="170"/>
                      </a:cubicBezTo>
                      <a:cubicBezTo>
                        <a:pt x="99" y="189"/>
                        <a:pt x="87" y="226"/>
                        <a:pt x="87" y="227"/>
                      </a:cubicBezTo>
                      <a:cubicBezTo>
                        <a:pt x="84" y="235"/>
                        <a:pt x="82" y="239"/>
                        <a:pt x="79" y="239"/>
                      </a:cubicBezTo>
                      <a:close/>
                      <a:moveTo>
                        <a:pt x="93" y="40"/>
                      </a:moveTo>
                      <a:cubicBezTo>
                        <a:pt x="90" y="49"/>
                        <a:pt x="70" y="111"/>
                        <a:pt x="78" y="230"/>
                      </a:cubicBezTo>
                      <a:cubicBezTo>
                        <a:pt x="78" y="231"/>
                        <a:pt x="78" y="233"/>
                        <a:pt x="79" y="233"/>
                      </a:cubicBezTo>
                      <a:cubicBezTo>
                        <a:pt x="79" y="233"/>
                        <a:pt x="81" y="231"/>
                        <a:pt x="83" y="225"/>
                      </a:cubicBezTo>
                      <a:cubicBezTo>
                        <a:pt x="83" y="225"/>
                        <a:pt x="94" y="188"/>
                        <a:pt x="102" y="168"/>
                      </a:cubicBezTo>
                      <a:cubicBezTo>
                        <a:pt x="106" y="159"/>
                        <a:pt x="111" y="63"/>
                        <a:pt x="98" y="43"/>
                      </a:cubicBezTo>
                      <a:cubicBezTo>
                        <a:pt x="96" y="40"/>
                        <a:pt x="94" y="40"/>
                        <a:pt x="94" y="40"/>
                      </a:cubicBezTo>
                      <a:cubicBezTo>
                        <a:pt x="93" y="40"/>
                        <a:pt x="93" y="40"/>
                        <a:pt x="93" y="40"/>
                      </a:cubicBezTo>
                      <a:close/>
                      <a:moveTo>
                        <a:pt x="122" y="178"/>
                      </a:moveTo>
                      <a:cubicBezTo>
                        <a:pt x="118" y="178"/>
                        <a:pt x="115" y="174"/>
                        <a:pt x="115" y="171"/>
                      </a:cubicBezTo>
                      <a:cubicBezTo>
                        <a:pt x="115" y="167"/>
                        <a:pt x="118" y="164"/>
                        <a:pt x="122" y="164"/>
                      </a:cubicBezTo>
                      <a:cubicBezTo>
                        <a:pt x="125" y="164"/>
                        <a:pt x="129" y="167"/>
                        <a:pt x="129" y="171"/>
                      </a:cubicBezTo>
                      <a:cubicBezTo>
                        <a:pt x="129" y="174"/>
                        <a:pt x="125" y="178"/>
                        <a:pt x="122" y="178"/>
                      </a:cubicBezTo>
                      <a:close/>
                      <a:moveTo>
                        <a:pt x="122" y="169"/>
                      </a:moveTo>
                      <a:cubicBezTo>
                        <a:pt x="120" y="169"/>
                        <a:pt x="120" y="170"/>
                        <a:pt x="120" y="171"/>
                      </a:cubicBezTo>
                      <a:cubicBezTo>
                        <a:pt x="120" y="172"/>
                        <a:pt x="120" y="173"/>
                        <a:pt x="122" y="173"/>
                      </a:cubicBezTo>
                      <a:cubicBezTo>
                        <a:pt x="123" y="173"/>
                        <a:pt x="124" y="172"/>
                        <a:pt x="124" y="171"/>
                      </a:cubicBezTo>
                      <a:cubicBezTo>
                        <a:pt x="124" y="170"/>
                        <a:pt x="123" y="169"/>
                        <a:pt x="122" y="169"/>
                      </a:cubicBezTo>
                      <a:close/>
                      <a:moveTo>
                        <a:pt x="124" y="156"/>
                      </a:moveTo>
                      <a:cubicBezTo>
                        <a:pt x="120" y="156"/>
                        <a:pt x="117" y="153"/>
                        <a:pt x="117" y="149"/>
                      </a:cubicBezTo>
                      <a:cubicBezTo>
                        <a:pt x="117" y="145"/>
                        <a:pt x="120" y="142"/>
                        <a:pt x="124" y="142"/>
                      </a:cubicBezTo>
                      <a:cubicBezTo>
                        <a:pt x="128" y="142"/>
                        <a:pt x="131" y="145"/>
                        <a:pt x="131" y="149"/>
                      </a:cubicBezTo>
                      <a:cubicBezTo>
                        <a:pt x="131" y="153"/>
                        <a:pt x="128" y="156"/>
                        <a:pt x="124" y="156"/>
                      </a:cubicBezTo>
                      <a:close/>
                      <a:moveTo>
                        <a:pt x="124" y="147"/>
                      </a:moveTo>
                      <a:cubicBezTo>
                        <a:pt x="123" y="147"/>
                        <a:pt x="122" y="148"/>
                        <a:pt x="122" y="149"/>
                      </a:cubicBezTo>
                      <a:cubicBezTo>
                        <a:pt x="122" y="150"/>
                        <a:pt x="123" y="151"/>
                        <a:pt x="124" y="151"/>
                      </a:cubicBezTo>
                      <a:cubicBezTo>
                        <a:pt x="125" y="151"/>
                        <a:pt x="126" y="150"/>
                        <a:pt x="126" y="149"/>
                      </a:cubicBezTo>
                      <a:cubicBezTo>
                        <a:pt x="126" y="148"/>
                        <a:pt x="125" y="147"/>
                        <a:pt x="124" y="147"/>
                      </a:cubicBezTo>
                      <a:close/>
                      <a:moveTo>
                        <a:pt x="127" y="135"/>
                      </a:moveTo>
                      <a:cubicBezTo>
                        <a:pt x="123" y="135"/>
                        <a:pt x="120" y="132"/>
                        <a:pt x="120" y="128"/>
                      </a:cubicBezTo>
                      <a:cubicBezTo>
                        <a:pt x="120" y="124"/>
                        <a:pt x="123" y="121"/>
                        <a:pt x="127" y="121"/>
                      </a:cubicBezTo>
                      <a:cubicBezTo>
                        <a:pt x="130" y="121"/>
                        <a:pt x="134" y="124"/>
                        <a:pt x="134" y="128"/>
                      </a:cubicBezTo>
                      <a:cubicBezTo>
                        <a:pt x="134" y="132"/>
                        <a:pt x="130" y="135"/>
                        <a:pt x="127" y="135"/>
                      </a:cubicBezTo>
                      <a:close/>
                      <a:moveTo>
                        <a:pt x="127" y="126"/>
                      </a:moveTo>
                      <a:cubicBezTo>
                        <a:pt x="125" y="126"/>
                        <a:pt x="125" y="127"/>
                        <a:pt x="125" y="128"/>
                      </a:cubicBezTo>
                      <a:cubicBezTo>
                        <a:pt x="125" y="129"/>
                        <a:pt x="125" y="130"/>
                        <a:pt x="127" y="130"/>
                      </a:cubicBezTo>
                      <a:cubicBezTo>
                        <a:pt x="128" y="130"/>
                        <a:pt x="129" y="129"/>
                        <a:pt x="129" y="128"/>
                      </a:cubicBezTo>
                      <a:cubicBezTo>
                        <a:pt x="129" y="127"/>
                        <a:pt x="128" y="126"/>
                        <a:pt x="127" y="126"/>
                      </a:cubicBezTo>
                      <a:close/>
                      <a:moveTo>
                        <a:pt x="127" y="113"/>
                      </a:moveTo>
                      <a:cubicBezTo>
                        <a:pt x="123" y="113"/>
                        <a:pt x="120" y="110"/>
                        <a:pt x="120" y="107"/>
                      </a:cubicBezTo>
                      <a:cubicBezTo>
                        <a:pt x="120" y="103"/>
                        <a:pt x="123" y="100"/>
                        <a:pt x="127" y="100"/>
                      </a:cubicBezTo>
                      <a:cubicBezTo>
                        <a:pt x="130" y="100"/>
                        <a:pt x="134" y="103"/>
                        <a:pt x="134" y="107"/>
                      </a:cubicBezTo>
                      <a:cubicBezTo>
                        <a:pt x="134" y="110"/>
                        <a:pt x="130" y="113"/>
                        <a:pt x="127" y="113"/>
                      </a:cubicBezTo>
                      <a:close/>
                      <a:moveTo>
                        <a:pt x="127" y="104"/>
                      </a:moveTo>
                      <a:cubicBezTo>
                        <a:pt x="125" y="104"/>
                        <a:pt x="125" y="105"/>
                        <a:pt x="125" y="107"/>
                      </a:cubicBezTo>
                      <a:cubicBezTo>
                        <a:pt x="125" y="108"/>
                        <a:pt x="125" y="109"/>
                        <a:pt x="127" y="109"/>
                      </a:cubicBezTo>
                      <a:cubicBezTo>
                        <a:pt x="128" y="109"/>
                        <a:pt x="129" y="108"/>
                        <a:pt x="129" y="107"/>
                      </a:cubicBezTo>
                      <a:cubicBezTo>
                        <a:pt x="129" y="105"/>
                        <a:pt x="128" y="104"/>
                        <a:pt x="127" y="104"/>
                      </a:cubicBezTo>
                      <a:close/>
                      <a:moveTo>
                        <a:pt x="126" y="92"/>
                      </a:moveTo>
                      <a:cubicBezTo>
                        <a:pt x="122" y="92"/>
                        <a:pt x="119" y="89"/>
                        <a:pt x="119" y="85"/>
                      </a:cubicBezTo>
                      <a:cubicBezTo>
                        <a:pt x="119" y="81"/>
                        <a:pt x="122" y="78"/>
                        <a:pt x="126" y="78"/>
                      </a:cubicBezTo>
                      <a:cubicBezTo>
                        <a:pt x="130" y="78"/>
                        <a:pt x="133" y="81"/>
                        <a:pt x="133" y="85"/>
                      </a:cubicBezTo>
                      <a:cubicBezTo>
                        <a:pt x="133" y="89"/>
                        <a:pt x="130" y="92"/>
                        <a:pt x="126" y="92"/>
                      </a:cubicBezTo>
                      <a:close/>
                      <a:moveTo>
                        <a:pt x="126" y="83"/>
                      </a:moveTo>
                      <a:cubicBezTo>
                        <a:pt x="125" y="83"/>
                        <a:pt x="124" y="84"/>
                        <a:pt x="124" y="85"/>
                      </a:cubicBezTo>
                      <a:cubicBezTo>
                        <a:pt x="124" y="86"/>
                        <a:pt x="125" y="87"/>
                        <a:pt x="126" y="87"/>
                      </a:cubicBezTo>
                      <a:cubicBezTo>
                        <a:pt x="127" y="87"/>
                        <a:pt x="128" y="86"/>
                        <a:pt x="128" y="85"/>
                      </a:cubicBezTo>
                      <a:cubicBezTo>
                        <a:pt x="128" y="84"/>
                        <a:pt x="127" y="83"/>
                        <a:pt x="126" y="83"/>
                      </a:cubicBezTo>
                      <a:close/>
                      <a:moveTo>
                        <a:pt x="124" y="71"/>
                      </a:moveTo>
                      <a:cubicBezTo>
                        <a:pt x="120" y="71"/>
                        <a:pt x="117" y="68"/>
                        <a:pt x="117" y="64"/>
                      </a:cubicBezTo>
                      <a:cubicBezTo>
                        <a:pt x="117" y="60"/>
                        <a:pt x="120" y="57"/>
                        <a:pt x="124" y="57"/>
                      </a:cubicBezTo>
                      <a:cubicBezTo>
                        <a:pt x="128" y="57"/>
                        <a:pt x="131" y="60"/>
                        <a:pt x="131" y="64"/>
                      </a:cubicBezTo>
                      <a:cubicBezTo>
                        <a:pt x="131" y="68"/>
                        <a:pt x="128" y="71"/>
                        <a:pt x="124" y="71"/>
                      </a:cubicBezTo>
                      <a:close/>
                      <a:moveTo>
                        <a:pt x="124" y="62"/>
                      </a:moveTo>
                      <a:cubicBezTo>
                        <a:pt x="123" y="62"/>
                        <a:pt x="122" y="63"/>
                        <a:pt x="122" y="64"/>
                      </a:cubicBezTo>
                      <a:cubicBezTo>
                        <a:pt x="122" y="65"/>
                        <a:pt x="123" y="66"/>
                        <a:pt x="124" y="66"/>
                      </a:cubicBezTo>
                      <a:cubicBezTo>
                        <a:pt x="125" y="66"/>
                        <a:pt x="126" y="65"/>
                        <a:pt x="126" y="64"/>
                      </a:cubicBezTo>
                      <a:cubicBezTo>
                        <a:pt x="126" y="63"/>
                        <a:pt x="125" y="62"/>
                        <a:pt x="124" y="6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indent="-179964" defTabSz="914218" fontAlgn="base">
                    <a:lnSpc>
                      <a:spcPts val="28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CC9900"/>
                    </a:buClr>
                    <a:buSzPct val="60000"/>
                    <a:buFont typeface="Wingdings" pitchFamily="2" charset="2"/>
                    <a:buChar char="n"/>
                    <a:defRPr/>
                  </a:pPr>
                  <a:endParaRPr lang="zh-CN" altLang="en-US" sz="1000" kern="0" dirty="0">
                    <a:cs typeface="Arial" pitchFamily="34" charset="0"/>
                    <a:sym typeface="Arial" pitchFamily="34" charset="0"/>
                  </a:endParaRPr>
                </a:p>
              </p:txBody>
            </p:sp>
            <p:sp>
              <p:nvSpPr>
                <p:cNvPr id="93" name="Freeform 172"/>
                <p:cNvSpPr>
                  <a:spLocks/>
                </p:cNvSpPr>
                <p:nvPr/>
              </p:nvSpPr>
              <p:spPr bwMode="auto">
                <a:xfrm>
                  <a:off x="7817090" y="7990516"/>
                  <a:ext cx="284163" cy="735013"/>
                </a:xfrm>
                <a:custGeom>
                  <a:avLst/>
                  <a:gdLst/>
                  <a:ahLst/>
                  <a:cxnLst>
                    <a:cxn ang="0">
                      <a:pos x="52" y="1"/>
                    </a:cxn>
                    <a:cxn ang="0">
                      <a:pos x="17" y="29"/>
                    </a:cxn>
                    <a:cxn ang="0">
                      <a:pos x="8" y="76"/>
                    </a:cxn>
                    <a:cxn ang="0">
                      <a:pos x="2" y="174"/>
                    </a:cxn>
                    <a:cxn ang="0">
                      <a:pos x="25" y="196"/>
                    </a:cxn>
                    <a:cxn ang="0">
                      <a:pos x="50" y="173"/>
                    </a:cxn>
                    <a:cxn ang="0">
                      <a:pos x="69" y="28"/>
                    </a:cxn>
                    <a:cxn ang="0">
                      <a:pos x="52" y="1"/>
                    </a:cxn>
                  </a:cxnLst>
                  <a:rect l="0" t="0" r="r" b="b"/>
                  <a:pathLst>
                    <a:path w="76" h="196">
                      <a:moveTo>
                        <a:pt x="52" y="1"/>
                      </a:moveTo>
                      <a:cubicBezTo>
                        <a:pt x="28" y="0"/>
                        <a:pt x="17" y="28"/>
                        <a:pt x="17" y="29"/>
                      </a:cubicBezTo>
                      <a:cubicBezTo>
                        <a:pt x="14" y="40"/>
                        <a:pt x="11" y="55"/>
                        <a:pt x="8" y="76"/>
                      </a:cubicBezTo>
                      <a:cubicBezTo>
                        <a:pt x="4" y="111"/>
                        <a:pt x="0" y="146"/>
                        <a:pt x="2" y="174"/>
                      </a:cubicBezTo>
                      <a:cubicBezTo>
                        <a:pt x="2" y="174"/>
                        <a:pt x="12" y="196"/>
                        <a:pt x="25" y="196"/>
                      </a:cubicBezTo>
                      <a:cubicBezTo>
                        <a:pt x="38" y="196"/>
                        <a:pt x="50" y="186"/>
                        <a:pt x="50" y="173"/>
                      </a:cubicBezTo>
                      <a:cubicBezTo>
                        <a:pt x="53" y="125"/>
                        <a:pt x="51" y="87"/>
                        <a:pt x="69" y="28"/>
                      </a:cubicBezTo>
                      <a:cubicBezTo>
                        <a:pt x="69" y="28"/>
                        <a:pt x="76" y="2"/>
                        <a:pt x="52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indent="-179964" defTabSz="914218" fontAlgn="base">
                    <a:lnSpc>
                      <a:spcPts val="28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CC9900"/>
                    </a:buClr>
                    <a:buSzPct val="60000"/>
                    <a:buFont typeface="Wingdings" pitchFamily="2" charset="2"/>
                    <a:buChar char="n"/>
                    <a:defRPr/>
                  </a:pPr>
                  <a:endParaRPr lang="zh-CN" altLang="en-US" sz="1000" kern="0" dirty="0">
                    <a:cs typeface="Arial" pitchFamily="34" charset="0"/>
                    <a:sym typeface="Arial" pitchFamily="34" charset="0"/>
                  </a:endParaRPr>
                </a:p>
              </p:txBody>
            </p:sp>
          </p:grpSp>
        </p:grpSp>
        <p:grpSp>
          <p:nvGrpSpPr>
            <p:cNvPr id="94" name="组合 94"/>
            <p:cNvGrpSpPr/>
            <p:nvPr/>
          </p:nvGrpSpPr>
          <p:grpSpPr>
            <a:xfrm>
              <a:off x="3546477" y="5498375"/>
              <a:ext cx="473731" cy="473729"/>
              <a:chOff x="8497509" y="4595503"/>
              <a:chExt cx="473731" cy="473729"/>
            </a:xfrm>
          </p:grpSpPr>
          <p:sp>
            <p:nvSpPr>
              <p:cNvPr id="95" name="椭圆 94"/>
              <p:cNvSpPr/>
              <p:nvPr/>
            </p:nvSpPr>
            <p:spPr>
              <a:xfrm>
                <a:off x="8497509" y="4595503"/>
                <a:ext cx="473731" cy="473729"/>
              </a:xfrm>
              <a:prstGeom prst="ellipse">
                <a:avLst/>
              </a:prstGeom>
              <a:solidFill>
                <a:sysClr val="window" lastClr="FFFFFF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218">
                  <a:buSzPct val="60000"/>
                  <a:defRPr/>
                </a:pPr>
                <a:endParaRPr lang="zh-CN" altLang="en-US" sz="1800" kern="0" dirty="0"/>
              </a:p>
            </p:txBody>
          </p:sp>
          <p:sp>
            <p:nvSpPr>
              <p:cNvPr id="96" name="Freeform 143"/>
              <p:cNvSpPr>
                <a:spLocks noEditPoints="1"/>
              </p:cNvSpPr>
              <p:nvPr/>
            </p:nvSpPr>
            <p:spPr bwMode="auto">
              <a:xfrm>
                <a:off x="8638634" y="4651288"/>
                <a:ext cx="180822" cy="347959"/>
              </a:xfrm>
              <a:custGeom>
                <a:avLst/>
                <a:gdLst/>
                <a:ahLst/>
                <a:cxnLst>
                  <a:cxn ang="0">
                    <a:pos x="226" y="1232"/>
                  </a:cxn>
                  <a:cxn ang="0">
                    <a:pos x="74" y="1292"/>
                  </a:cxn>
                  <a:cxn ang="0">
                    <a:pos x="24" y="1128"/>
                  </a:cxn>
                  <a:cxn ang="0">
                    <a:pos x="282" y="728"/>
                  </a:cxn>
                  <a:cxn ang="0">
                    <a:pos x="66" y="800"/>
                  </a:cxn>
                  <a:cxn ang="0">
                    <a:pos x="46" y="588"/>
                  </a:cxn>
                  <a:cxn ang="0">
                    <a:pos x="310" y="308"/>
                  </a:cxn>
                  <a:cxn ang="0">
                    <a:pos x="382" y="204"/>
                  </a:cxn>
                  <a:cxn ang="0">
                    <a:pos x="634" y="62"/>
                  </a:cxn>
                  <a:cxn ang="0">
                    <a:pos x="730" y="288"/>
                  </a:cxn>
                  <a:cxn ang="0">
                    <a:pos x="984" y="580"/>
                  </a:cxn>
                  <a:cxn ang="0">
                    <a:pos x="946" y="738"/>
                  </a:cxn>
                  <a:cxn ang="0">
                    <a:pos x="784" y="890"/>
                  </a:cxn>
                  <a:cxn ang="0">
                    <a:pos x="1014" y="1156"/>
                  </a:cxn>
                  <a:cxn ang="0">
                    <a:pos x="944" y="1262"/>
                  </a:cxn>
                  <a:cxn ang="0">
                    <a:pos x="938" y="2032"/>
                  </a:cxn>
                  <a:cxn ang="0">
                    <a:pos x="550" y="58"/>
                  </a:cxn>
                  <a:cxn ang="0">
                    <a:pos x="542" y="84"/>
                  </a:cxn>
                  <a:cxn ang="0">
                    <a:pos x="578" y="112"/>
                  </a:cxn>
                  <a:cxn ang="0">
                    <a:pos x="442" y="184"/>
                  </a:cxn>
                  <a:cxn ang="0">
                    <a:pos x="458" y="122"/>
                  </a:cxn>
                  <a:cxn ang="0">
                    <a:pos x="442" y="264"/>
                  </a:cxn>
                  <a:cxn ang="0">
                    <a:pos x="494" y="200"/>
                  </a:cxn>
                  <a:cxn ang="0">
                    <a:pos x="496" y="398"/>
                  </a:cxn>
                  <a:cxn ang="0">
                    <a:pos x="542" y="442"/>
                  </a:cxn>
                  <a:cxn ang="0">
                    <a:pos x="458" y="472"/>
                  </a:cxn>
                  <a:cxn ang="0">
                    <a:pos x="564" y="506"/>
                  </a:cxn>
                  <a:cxn ang="0">
                    <a:pos x="590" y="466"/>
                  </a:cxn>
                  <a:cxn ang="0">
                    <a:pos x="292" y="548"/>
                  </a:cxn>
                  <a:cxn ang="0">
                    <a:pos x="746" y="624"/>
                  </a:cxn>
                  <a:cxn ang="0">
                    <a:pos x="812" y="558"/>
                  </a:cxn>
                  <a:cxn ang="0">
                    <a:pos x="442" y="620"/>
                  </a:cxn>
                  <a:cxn ang="0">
                    <a:pos x="550" y="568"/>
                  </a:cxn>
                  <a:cxn ang="0">
                    <a:pos x="606" y="790"/>
                  </a:cxn>
                  <a:cxn ang="0">
                    <a:pos x="438" y="796"/>
                  </a:cxn>
                  <a:cxn ang="0">
                    <a:pos x="460" y="956"/>
                  </a:cxn>
                  <a:cxn ang="0">
                    <a:pos x="428" y="918"/>
                  </a:cxn>
                  <a:cxn ang="0">
                    <a:pos x="606" y="962"/>
                  </a:cxn>
                  <a:cxn ang="0">
                    <a:pos x="578" y="944"/>
                  </a:cxn>
                  <a:cxn ang="0">
                    <a:pos x="418" y="1128"/>
                  </a:cxn>
                  <a:cxn ang="0">
                    <a:pos x="522" y="992"/>
                  </a:cxn>
                  <a:cxn ang="0">
                    <a:pos x="274" y="1042"/>
                  </a:cxn>
                  <a:cxn ang="0">
                    <a:pos x="770" y="1128"/>
                  </a:cxn>
                  <a:cxn ang="0">
                    <a:pos x="810" y="1052"/>
                  </a:cxn>
                  <a:cxn ang="0">
                    <a:pos x="538" y="1306"/>
                  </a:cxn>
                  <a:cxn ang="0">
                    <a:pos x="474" y="1280"/>
                  </a:cxn>
                  <a:cxn ang="0">
                    <a:pos x="458" y="1354"/>
                  </a:cxn>
                  <a:cxn ang="0">
                    <a:pos x="382" y="1448"/>
                  </a:cxn>
                  <a:cxn ang="0">
                    <a:pos x="634" y="1320"/>
                  </a:cxn>
                  <a:cxn ang="0">
                    <a:pos x="420" y="1548"/>
                  </a:cxn>
                  <a:cxn ang="0">
                    <a:pos x="546" y="1654"/>
                  </a:cxn>
                  <a:cxn ang="0">
                    <a:pos x="610" y="1510"/>
                  </a:cxn>
                  <a:cxn ang="0">
                    <a:pos x="282" y="1896"/>
                  </a:cxn>
                  <a:cxn ang="0">
                    <a:pos x="480" y="1700"/>
                  </a:cxn>
                  <a:cxn ang="0">
                    <a:pos x="282" y="1896"/>
                  </a:cxn>
                  <a:cxn ang="0">
                    <a:pos x="748" y="1842"/>
                  </a:cxn>
                  <a:cxn ang="0">
                    <a:pos x="632" y="1654"/>
                  </a:cxn>
                  <a:cxn ang="0">
                    <a:pos x="314" y="1976"/>
                  </a:cxn>
                  <a:cxn ang="0">
                    <a:pos x="736" y="1956"/>
                  </a:cxn>
                </a:cxnLst>
                <a:rect l="0" t="0" r="r" b="b"/>
                <a:pathLst>
                  <a:path w="1022" h="2192">
                    <a:moveTo>
                      <a:pt x="86" y="2192"/>
                    </a:moveTo>
                    <a:lnTo>
                      <a:pt x="90" y="2040"/>
                    </a:lnTo>
                    <a:lnTo>
                      <a:pt x="90" y="2040"/>
                    </a:lnTo>
                    <a:lnTo>
                      <a:pt x="114" y="1944"/>
                    </a:lnTo>
                    <a:lnTo>
                      <a:pt x="138" y="1844"/>
                    </a:lnTo>
                    <a:lnTo>
                      <a:pt x="160" y="1744"/>
                    </a:lnTo>
                    <a:lnTo>
                      <a:pt x="180" y="1644"/>
                    </a:lnTo>
                    <a:lnTo>
                      <a:pt x="222" y="1440"/>
                    </a:lnTo>
                    <a:lnTo>
                      <a:pt x="244" y="1340"/>
                    </a:lnTo>
                    <a:lnTo>
                      <a:pt x="266" y="1240"/>
                    </a:lnTo>
                    <a:lnTo>
                      <a:pt x="266" y="1240"/>
                    </a:lnTo>
                    <a:lnTo>
                      <a:pt x="246" y="1234"/>
                    </a:lnTo>
                    <a:lnTo>
                      <a:pt x="226" y="1232"/>
                    </a:lnTo>
                    <a:lnTo>
                      <a:pt x="202" y="1230"/>
                    </a:lnTo>
                    <a:lnTo>
                      <a:pt x="178" y="1232"/>
                    </a:lnTo>
                    <a:lnTo>
                      <a:pt x="128" y="1232"/>
                    </a:lnTo>
                    <a:lnTo>
                      <a:pt x="104" y="1234"/>
                    </a:lnTo>
                    <a:lnTo>
                      <a:pt x="82" y="1232"/>
                    </a:lnTo>
                    <a:lnTo>
                      <a:pt x="82" y="1232"/>
                    </a:lnTo>
                    <a:lnTo>
                      <a:pt x="78" y="1234"/>
                    </a:lnTo>
                    <a:lnTo>
                      <a:pt x="76" y="1236"/>
                    </a:lnTo>
                    <a:lnTo>
                      <a:pt x="72" y="1244"/>
                    </a:lnTo>
                    <a:lnTo>
                      <a:pt x="72" y="1256"/>
                    </a:lnTo>
                    <a:lnTo>
                      <a:pt x="74" y="1268"/>
                    </a:lnTo>
                    <a:lnTo>
                      <a:pt x="74" y="1280"/>
                    </a:lnTo>
                    <a:lnTo>
                      <a:pt x="74" y="1292"/>
                    </a:lnTo>
                    <a:lnTo>
                      <a:pt x="72" y="1300"/>
                    </a:lnTo>
                    <a:lnTo>
                      <a:pt x="70" y="1302"/>
                    </a:lnTo>
                    <a:lnTo>
                      <a:pt x="66" y="1304"/>
                    </a:lnTo>
                    <a:lnTo>
                      <a:pt x="66" y="1304"/>
                    </a:lnTo>
                    <a:lnTo>
                      <a:pt x="10" y="1304"/>
                    </a:lnTo>
                    <a:lnTo>
                      <a:pt x="10" y="1304"/>
                    </a:lnTo>
                    <a:lnTo>
                      <a:pt x="4" y="1272"/>
                    </a:lnTo>
                    <a:lnTo>
                      <a:pt x="2" y="1242"/>
                    </a:lnTo>
                    <a:lnTo>
                      <a:pt x="2" y="1214"/>
                    </a:lnTo>
                    <a:lnTo>
                      <a:pt x="6" y="1190"/>
                    </a:lnTo>
                    <a:lnTo>
                      <a:pt x="10" y="1168"/>
                    </a:lnTo>
                    <a:lnTo>
                      <a:pt x="16" y="1148"/>
                    </a:lnTo>
                    <a:lnTo>
                      <a:pt x="24" y="1128"/>
                    </a:lnTo>
                    <a:lnTo>
                      <a:pt x="34" y="1112"/>
                    </a:lnTo>
                    <a:lnTo>
                      <a:pt x="46" y="1096"/>
                    </a:lnTo>
                    <a:lnTo>
                      <a:pt x="58" y="1080"/>
                    </a:lnTo>
                    <a:lnTo>
                      <a:pt x="86" y="1052"/>
                    </a:lnTo>
                    <a:lnTo>
                      <a:pt x="116" y="1022"/>
                    </a:lnTo>
                    <a:lnTo>
                      <a:pt x="146" y="992"/>
                    </a:lnTo>
                    <a:lnTo>
                      <a:pt x="146" y="992"/>
                    </a:lnTo>
                    <a:lnTo>
                      <a:pt x="218" y="916"/>
                    </a:lnTo>
                    <a:lnTo>
                      <a:pt x="252" y="882"/>
                    </a:lnTo>
                    <a:lnTo>
                      <a:pt x="282" y="848"/>
                    </a:lnTo>
                    <a:lnTo>
                      <a:pt x="282" y="848"/>
                    </a:lnTo>
                    <a:lnTo>
                      <a:pt x="282" y="728"/>
                    </a:lnTo>
                    <a:lnTo>
                      <a:pt x="282" y="728"/>
                    </a:lnTo>
                    <a:lnTo>
                      <a:pt x="82" y="728"/>
                    </a:lnTo>
                    <a:lnTo>
                      <a:pt x="82" y="728"/>
                    </a:lnTo>
                    <a:lnTo>
                      <a:pt x="78" y="730"/>
                    </a:lnTo>
                    <a:lnTo>
                      <a:pt x="76" y="732"/>
                    </a:lnTo>
                    <a:lnTo>
                      <a:pt x="72" y="740"/>
                    </a:lnTo>
                    <a:lnTo>
                      <a:pt x="72" y="752"/>
                    </a:lnTo>
                    <a:lnTo>
                      <a:pt x="74" y="764"/>
                    </a:lnTo>
                    <a:lnTo>
                      <a:pt x="74" y="776"/>
                    </a:lnTo>
                    <a:lnTo>
                      <a:pt x="74" y="788"/>
                    </a:lnTo>
                    <a:lnTo>
                      <a:pt x="72" y="796"/>
                    </a:lnTo>
                    <a:lnTo>
                      <a:pt x="70" y="798"/>
                    </a:lnTo>
                    <a:lnTo>
                      <a:pt x="66" y="800"/>
                    </a:lnTo>
                    <a:lnTo>
                      <a:pt x="66" y="800"/>
                    </a:lnTo>
                    <a:lnTo>
                      <a:pt x="10" y="800"/>
                    </a:lnTo>
                    <a:lnTo>
                      <a:pt x="10" y="800"/>
                    </a:lnTo>
                    <a:lnTo>
                      <a:pt x="6" y="776"/>
                    </a:lnTo>
                    <a:lnTo>
                      <a:pt x="2" y="754"/>
                    </a:lnTo>
                    <a:lnTo>
                      <a:pt x="0" y="732"/>
                    </a:lnTo>
                    <a:lnTo>
                      <a:pt x="2" y="712"/>
                    </a:lnTo>
                    <a:lnTo>
                      <a:pt x="2" y="694"/>
                    </a:lnTo>
                    <a:lnTo>
                      <a:pt x="6" y="676"/>
                    </a:lnTo>
                    <a:lnTo>
                      <a:pt x="10" y="660"/>
                    </a:lnTo>
                    <a:lnTo>
                      <a:pt x="14" y="644"/>
                    </a:lnTo>
                    <a:lnTo>
                      <a:pt x="20" y="628"/>
                    </a:lnTo>
                    <a:lnTo>
                      <a:pt x="28" y="614"/>
                    </a:lnTo>
                    <a:lnTo>
                      <a:pt x="46" y="588"/>
                    </a:lnTo>
                    <a:lnTo>
                      <a:pt x="66" y="564"/>
                    </a:lnTo>
                    <a:lnTo>
                      <a:pt x="88" y="540"/>
                    </a:lnTo>
                    <a:lnTo>
                      <a:pt x="114" y="518"/>
                    </a:lnTo>
                    <a:lnTo>
                      <a:pt x="140" y="496"/>
                    </a:lnTo>
                    <a:lnTo>
                      <a:pt x="196" y="452"/>
                    </a:lnTo>
                    <a:lnTo>
                      <a:pt x="222" y="430"/>
                    </a:lnTo>
                    <a:lnTo>
                      <a:pt x="250" y="404"/>
                    </a:lnTo>
                    <a:lnTo>
                      <a:pt x="274" y="376"/>
                    </a:lnTo>
                    <a:lnTo>
                      <a:pt x="298" y="344"/>
                    </a:lnTo>
                    <a:lnTo>
                      <a:pt x="298" y="344"/>
                    </a:lnTo>
                    <a:lnTo>
                      <a:pt x="302" y="336"/>
                    </a:lnTo>
                    <a:lnTo>
                      <a:pt x="306" y="326"/>
                    </a:lnTo>
                    <a:lnTo>
                      <a:pt x="310" y="308"/>
                    </a:lnTo>
                    <a:lnTo>
                      <a:pt x="314" y="292"/>
                    </a:lnTo>
                    <a:lnTo>
                      <a:pt x="318" y="286"/>
                    </a:lnTo>
                    <a:lnTo>
                      <a:pt x="322" y="280"/>
                    </a:lnTo>
                    <a:lnTo>
                      <a:pt x="322" y="280"/>
                    </a:lnTo>
                    <a:lnTo>
                      <a:pt x="328" y="276"/>
                    </a:lnTo>
                    <a:lnTo>
                      <a:pt x="342" y="274"/>
                    </a:lnTo>
                    <a:lnTo>
                      <a:pt x="354" y="270"/>
                    </a:lnTo>
                    <a:lnTo>
                      <a:pt x="358" y="266"/>
                    </a:lnTo>
                    <a:lnTo>
                      <a:pt x="362" y="264"/>
                    </a:lnTo>
                    <a:lnTo>
                      <a:pt x="362" y="264"/>
                    </a:lnTo>
                    <a:lnTo>
                      <a:pt x="368" y="252"/>
                    </a:lnTo>
                    <a:lnTo>
                      <a:pt x="372" y="236"/>
                    </a:lnTo>
                    <a:lnTo>
                      <a:pt x="382" y="204"/>
                    </a:lnTo>
                    <a:lnTo>
                      <a:pt x="388" y="168"/>
                    </a:lnTo>
                    <a:lnTo>
                      <a:pt x="390" y="130"/>
                    </a:lnTo>
                    <a:lnTo>
                      <a:pt x="392" y="92"/>
                    </a:lnTo>
                    <a:lnTo>
                      <a:pt x="392" y="58"/>
                    </a:lnTo>
                    <a:lnTo>
                      <a:pt x="390" y="26"/>
                    </a:lnTo>
                    <a:lnTo>
                      <a:pt x="386" y="0"/>
                    </a:lnTo>
                    <a:lnTo>
                      <a:pt x="386" y="0"/>
                    </a:lnTo>
                    <a:lnTo>
                      <a:pt x="650" y="0"/>
                    </a:lnTo>
                    <a:lnTo>
                      <a:pt x="650" y="0"/>
                    </a:lnTo>
                    <a:lnTo>
                      <a:pt x="644" y="16"/>
                    </a:lnTo>
                    <a:lnTo>
                      <a:pt x="638" y="32"/>
                    </a:lnTo>
                    <a:lnTo>
                      <a:pt x="636" y="46"/>
                    </a:lnTo>
                    <a:lnTo>
                      <a:pt x="634" y="62"/>
                    </a:lnTo>
                    <a:lnTo>
                      <a:pt x="634" y="90"/>
                    </a:lnTo>
                    <a:lnTo>
                      <a:pt x="638" y="120"/>
                    </a:lnTo>
                    <a:lnTo>
                      <a:pt x="646" y="150"/>
                    </a:lnTo>
                    <a:lnTo>
                      <a:pt x="652" y="180"/>
                    </a:lnTo>
                    <a:lnTo>
                      <a:pt x="660" y="212"/>
                    </a:lnTo>
                    <a:lnTo>
                      <a:pt x="666" y="248"/>
                    </a:lnTo>
                    <a:lnTo>
                      <a:pt x="666" y="248"/>
                    </a:lnTo>
                    <a:lnTo>
                      <a:pt x="672" y="254"/>
                    </a:lnTo>
                    <a:lnTo>
                      <a:pt x="680" y="260"/>
                    </a:lnTo>
                    <a:lnTo>
                      <a:pt x="698" y="268"/>
                    </a:lnTo>
                    <a:lnTo>
                      <a:pt x="716" y="276"/>
                    </a:lnTo>
                    <a:lnTo>
                      <a:pt x="724" y="282"/>
                    </a:lnTo>
                    <a:lnTo>
                      <a:pt x="730" y="288"/>
                    </a:lnTo>
                    <a:lnTo>
                      <a:pt x="730" y="288"/>
                    </a:lnTo>
                    <a:lnTo>
                      <a:pt x="738" y="318"/>
                    </a:lnTo>
                    <a:lnTo>
                      <a:pt x="750" y="344"/>
                    </a:lnTo>
                    <a:lnTo>
                      <a:pt x="764" y="370"/>
                    </a:lnTo>
                    <a:lnTo>
                      <a:pt x="782" y="392"/>
                    </a:lnTo>
                    <a:lnTo>
                      <a:pt x="798" y="414"/>
                    </a:lnTo>
                    <a:lnTo>
                      <a:pt x="818" y="434"/>
                    </a:lnTo>
                    <a:lnTo>
                      <a:pt x="838" y="452"/>
                    </a:lnTo>
                    <a:lnTo>
                      <a:pt x="858" y="470"/>
                    </a:lnTo>
                    <a:lnTo>
                      <a:pt x="902" y="506"/>
                    </a:lnTo>
                    <a:lnTo>
                      <a:pt x="944" y="542"/>
                    </a:lnTo>
                    <a:lnTo>
                      <a:pt x="964" y="560"/>
                    </a:lnTo>
                    <a:lnTo>
                      <a:pt x="984" y="580"/>
                    </a:lnTo>
                    <a:lnTo>
                      <a:pt x="1002" y="602"/>
                    </a:lnTo>
                    <a:lnTo>
                      <a:pt x="1018" y="624"/>
                    </a:lnTo>
                    <a:lnTo>
                      <a:pt x="1018" y="624"/>
                    </a:lnTo>
                    <a:lnTo>
                      <a:pt x="1018" y="776"/>
                    </a:lnTo>
                    <a:lnTo>
                      <a:pt x="1018" y="776"/>
                    </a:lnTo>
                    <a:lnTo>
                      <a:pt x="962" y="776"/>
                    </a:lnTo>
                    <a:lnTo>
                      <a:pt x="962" y="776"/>
                    </a:lnTo>
                    <a:lnTo>
                      <a:pt x="952" y="776"/>
                    </a:lnTo>
                    <a:lnTo>
                      <a:pt x="950" y="774"/>
                    </a:lnTo>
                    <a:lnTo>
                      <a:pt x="948" y="772"/>
                    </a:lnTo>
                    <a:lnTo>
                      <a:pt x="944" y="766"/>
                    </a:lnTo>
                    <a:lnTo>
                      <a:pt x="944" y="758"/>
                    </a:lnTo>
                    <a:lnTo>
                      <a:pt x="946" y="738"/>
                    </a:lnTo>
                    <a:lnTo>
                      <a:pt x="946" y="728"/>
                    </a:lnTo>
                    <a:lnTo>
                      <a:pt x="946" y="720"/>
                    </a:lnTo>
                    <a:lnTo>
                      <a:pt x="946" y="720"/>
                    </a:lnTo>
                    <a:lnTo>
                      <a:pt x="762" y="720"/>
                    </a:lnTo>
                    <a:lnTo>
                      <a:pt x="762" y="720"/>
                    </a:lnTo>
                    <a:lnTo>
                      <a:pt x="758" y="748"/>
                    </a:lnTo>
                    <a:lnTo>
                      <a:pt x="756" y="772"/>
                    </a:lnTo>
                    <a:lnTo>
                      <a:pt x="756" y="796"/>
                    </a:lnTo>
                    <a:lnTo>
                      <a:pt x="758" y="818"/>
                    </a:lnTo>
                    <a:lnTo>
                      <a:pt x="762" y="838"/>
                    </a:lnTo>
                    <a:lnTo>
                      <a:pt x="768" y="856"/>
                    </a:lnTo>
                    <a:lnTo>
                      <a:pt x="774" y="872"/>
                    </a:lnTo>
                    <a:lnTo>
                      <a:pt x="784" y="890"/>
                    </a:lnTo>
                    <a:lnTo>
                      <a:pt x="794" y="904"/>
                    </a:lnTo>
                    <a:lnTo>
                      <a:pt x="804" y="918"/>
                    </a:lnTo>
                    <a:lnTo>
                      <a:pt x="830" y="944"/>
                    </a:lnTo>
                    <a:lnTo>
                      <a:pt x="858" y="970"/>
                    </a:lnTo>
                    <a:lnTo>
                      <a:pt x="886" y="992"/>
                    </a:lnTo>
                    <a:lnTo>
                      <a:pt x="916" y="1016"/>
                    </a:lnTo>
                    <a:lnTo>
                      <a:pt x="944" y="1042"/>
                    </a:lnTo>
                    <a:lnTo>
                      <a:pt x="970" y="1070"/>
                    </a:lnTo>
                    <a:lnTo>
                      <a:pt x="980" y="1084"/>
                    </a:lnTo>
                    <a:lnTo>
                      <a:pt x="992" y="1100"/>
                    </a:lnTo>
                    <a:lnTo>
                      <a:pt x="1000" y="1118"/>
                    </a:lnTo>
                    <a:lnTo>
                      <a:pt x="1008" y="1136"/>
                    </a:lnTo>
                    <a:lnTo>
                      <a:pt x="1014" y="1156"/>
                    </a:lnTo>
                    <a:lnTo>
                      <a:pt x="1020" y="1176"/>
                    </a:lnTo>
                    <a:lnTo>
                      <a:pt x="1022" y="1200"/>
                    </a:lnTo>
                    <a:lnTo>
                      <a:pt x="1022" y="1224"/>
                    </a:lnTo>
                    <a:lnTo>
                      <a:pt x="1022" y="1252"/>
                    </a:lnTo>
                    <a:lnTo>
                      <a:pt x="1018" y="1280"/>
                    </a:lnTo>
                    <a:lnTo>
                      <a:pt x="1018" y="1280"/>
                    </a:lnTo>
                    <a:lnTo>
                      <a:pt x="962" y="1280"/>
                    </a:lnTo>
                    <a:lnTo>
                      <a:pt x="962" y="1280"/>
                    </a:lnTo>
                    <a:lnTo>
                      <a:pt x="952" y="1280"/>
                    </a:lnTo>
                    <a:lnTo>
                      <a:pt x="950" y="1278"/>
                    </a:lnTo>
                    <a:lnTo>
                      <a:pt x="948" y="1276"/>
                    </a:lnTo>
                    <a:lnTo>
                      <a:pt x="944" y="1270"/>
                    </a:lnTo>
                    <a:lnTo>
                      <a:pt x="944" y="1262"/>
                    </a:lnTo>
                    <a:lnTo>
                      <a:pt x="946" y="1242"/>
                    </a:lnTo>
                    <a:lnTo>
                      <a:pt x="946" y="1232"/>
                    </a:lnTo>
                    <a:lnTo>
                      <a:pt x="946" y="1224"/>
                    </a:lnTo>
                    <a:lnTo>
                      <a:pt x="946" y="1224"/>
                    </a:lnTo>
                    <a:lnTo>
                      <a:pt x="770" y="1224"/>
                    </a:lnTo>
                    <a:lnTo>
                      <a:pt x="770" y="1224"/>
                    </a:lnTo>
                    <a:lnTo>
                      <a:pt x="788" y="1326"/>
                    </a:lnTo>
                    <a:lnTo>
                      <a:pt x="810" y="1428"/>
                    </a:lnTo>
                    <a:lnTo>
                      <a:pt x="852" y="1630"/>
                    </a:lnTo>
                    <a:lnTo>
                      <a:pt x="896" y="1830"/>
                    </a:lnTo>
                    <a:lnTo>
                      <a:pt x="918" y="1930"/>
                    </a:lnTo>
                    <a:lnTo>
                      <a:pt x="938" y="2032"/>
                    </a:lnTo>
                    <a:lnTo>
                      <a:pt x="938" y="2032"/>
                    </a:lnTo>
                    <a:lnTo>
                      <a:pt x="940" y="2038"/>
                    </a:lnTo>
                    <a:lnTo>
                      <a:pt x="944" y="2040"/>
                    </a:lnTo>
                    <a:lnTo>
                      <a:pt x="950" y="2042"/>
                    </a:lnTo>
                    <a:lnTo>
                      <a:pt x="956" y="2040"/>
                    </a:lnTo>
                    <a:lnTo>
                      <a:pt x="972" y="2040"/>
                    </a:lnTo>
                    <a:lnTo>
                      <a:pt x="980" y="2040"/>
                    </a:lnTo>
                    <a:lnTo>
                      <a:pt x="986" y="2040"/>
                    </a:lnTo>
                    <a:lnTo>
                      <a:pt x="986" y="2040"/>
                    </a:lnTo>
                    <a:lnTo>
                      <a:pt x="986" y="2192"/>
                    </a:lnTo>
                    <a:lnTo>
                      <a:pt x="86" y="2192"/>
                    </a:lnTo>
                    <a:close/>
                    <a:moveTo>
                      <a:pt x="562" y="56"/>
                    </a:moveTo>
                    <a:lnTo>
                      <a:pt x="562" y="56"/>
                    </a:lnTo>
                    <a:lnTo>
                      <a:pt x="550" y="58"/>
                    </a:lnTo>
                    <a:lnTo>
                      <a:pt x="538" y="56"/>
                    </a:lnTo>
                    <a:lnTo>
                      <a:pt x="512" y="56"/>
                    </a:lnTo>
                    <a:lnTo>
                      <a:pt x="500" y="54"/>
                    </a:lnTo>
                    <a:lnTo>
                      <a:pt x="490" y="56"/>
                    </a:lnTo>
                    <a:lnTo>
                      <a:pt x="480" y="58"/>
                    </a:lnTo>
                    <a:lnTo>
                      <a:pt x="474" y="64"/>
                    </a:lnTo>
                    <a:lnTo>
                      <a:pt x="474" y="64"/>
                    </a:lnTo>
                    <a:lnTo>
                      <a:pt x="486" y="78"/>
                    </a:lnTo>
                    <a:lnTo>
                      <a:pt x="498" y="88"/>
                    </a:lnTo>
                    <a:lnTo>
                      <a:pt x="508" y="94"/>
                    </a:lnTo>
                    <a:lnTo>
                      <a:pt x="520" y="94"/>
                    </a:lnTo>
                    <a:lnTo>
                      <a:pt x="530" y="92"/>
                    </a:lnTo>
                    <a:lnTo>
                      <a:pt x="542" y="84"/>
                    </a:lnTo>
                    <a:lnTo>
                      <a:pt x="552" y="72"/>
                    </a:lnTo>
                    <a:lnTo>
                      <a:pt x="562" y="56"/>
                    </a:lnTo>
                    <a:lnTo>
                      <a:pt x="562" y="56"/>
                    </a:lnTo>
                    <a:close/>
                    <a:moveTo>
                      <a:pt x="602" y="176"/>
                    </a:moveTo>
                    <a:lnTo>
                      <a:pt x="602" y="176"/>
                    </a:lnTo>
                    <a:lnTo>
                      <a:pt x="596" y="170"/>
                    </a:lnTo>
                    <a:lnTo>
                      <a:pt x="594" y="162"/>
                    </a:lnTo>
                    <a:lnTo>
                      <a:pt x="590" y="142"/>
                    </a:lnTo>
                    <a:lnTo>
                      <a:pt x="590" y="132"/>
                    </a:lnTo>
                    <a:lnTo>
                      <a:pt x="588" y="124"/>
                    </a:lnTo>
                    <a:lnTo>
                      <a:pt x="584" y="116"/>
                    </a:lnTo>
                    <a:lnTo>
                      <a:pt x="578" y="112"/>
                    </a:lnTo>
                    <a:lnTo>
                      <a:pt x="578" y="112"/>
                    </a:lnTo>
                    <a:lnTo>
                      <a:pt x="570" y="116"/>
                    </a:lnTo>
                    <a:lnTo>
                      <a:pt x="564" y="122"/>
                    </a:lnTo>
                    <a:lnTo>
                      <a:pt x="562" y="126"/>
                    </a:lnTo>
                    <a:lnTo>
                      <a:pt x="560" y="132"/>
                    </a:lnTo>
                    <a:lnTo>
                      <a:pt x="560" y="138"/>
                    </a:lnTo>
                    <a:lnTo>
                      <a:pt x="560" y="142"/>
                    </a:lnTo>
                    <a:lnTo>
                      <a:pt x="566" y="154"/>
                    </a:lnTo>
                    <a:lnTo>
                      <a:pt x="574" y="164"/>
                    </a:lnTo>
                    <a:lnTo>
                      <a:pt x="584" y="172"/>
                    </a:lnTo>
                    <a:lnTo>
                      <a:pt x="594" y="176"/>
                    </a:lnTo>
                    <a:lnTo>
                      <a:pt x="602" y="176"/>
                    </a:lnTo>
                    <a:lnTo>
                      <a:pt x="602" y="176"/>
                    </a:lnTo>
                    <a:close/>
                    <a:moveTo>
                      <a:pt x="442" y="184"/>
                    </a:moveTo>
                    <a:lnTo>
                      <a:pt x="442" y="184"/>
                    </a:lnTo>
                    <a:lnTo>
                      <a:pt x="444" y="176"/>
                    </a:lnTo>
                    <a:lnTo>
                      <a:pt x="448" y="172"/>
                    </a:lnTo>
                    <a:lnTo>
                      <a:pt x="460" y="162"/>
                    </a:lnTo>
                    <a:lnTo>
                      <a:pt x="466" y="158"/>
                    </a:lnTo>
                    <a:lnTo>
                      <a:pt x="470" y="152"/>
                    </a:lnTo>
                    <a:lnTo>
                      <a:pt x="472" y="146"/>
                    </a:lnTo>
                    <a:lnTo>
                      <a:pt x="474" y="136"/>
                    </a:lnTo>
                    <a:lnTo>
                      <a:pt x="474" y="136"/>
                    </a:lnTo>
                    <a:lnTo>
                      <a:pt x="468" y="136"/>
                    </a:lnTo>
                    <a:lnTo>
                      <a:pt x="464" y="132"/>
                    </a:lnTo>
                    <a:lnTo>
                      <a:pt x="460" y="126"/>
                    </a:lnTo>
                    <a:lnTo>
                      <a:pt x="458" y="122"/>
                    </a:lnTo>
                    <a:lnTo>
                      <a:pt x="454" y="120"/>
                    </a:lnTo>
                    <a:lnTo>
                      <a:pt x="448" y="120"/>
                    </a:lnTo>
                    <a:lnTo>
                      <a:pt x="442" y="120"/>
                    </a:lnTo>
                    <a:lnTo>
                      <a:pt x="442" y="120"/>
                    </a:lnTo>
                    <a:lnTo>
                      <a:pt x="444" y="130"/>
                    </a:lnTo>
                    <a:lnTo>
                      <a:pt x="442" y="138"/>
                    </a:lnTo>
                    <a:lnTo>
                      <a:pt x="436" y="156"/>
                    </a:lnTo>
                    <a:lnTo>
                      <a:pt x="434" y="164"/>
                    </a:lnTo>
                    <a:lnTo>
                      <a:pt x="432" y="172"/>
                    </a:lnTo>
                    <a:lnTo>
                      <a:pt x="434" y="178"/>
                    </a:lnTo>
                    <a:lnTo>
                      <a:pt x="442" y="184"/>
                    </a:lnTo>
                    <a:lnTo>
                      <a:pt x="442" y="184"/>
                    </a:lnTo>
                    <a:close/>
                    <a:moveTo>
                      <a:pt x="442" y="264"/>
                    </a:moveTo>
                    <a:lnTo>
                      <a:pt x="442" y="264"/>
                    </a:lnTo>
                    <a:lnTo>
                      <a:pt x="594" y="264"/>
                    </a:lnTo>
                    <a:lnTo>
                      <a:pt x="594" y="264"/>
                    </a:lnTo>
                    <a:lnTo>
                      <a:pt x="588" y="248"/>
                    </a:lnTo>
                    <a:lnTo>
                      <a:pt x="580" y="234"/>
                    </a:lnTo>
                    <a:lnTo>
                      <a:pt x="572" y="222"/>
                    </a:lnTo>
                    <a:lnTo>
                      <a:pt x="562" y="212"/>
                    </a:lnTo>
                    <a:lnTo>
                      <a:pt x="552" y="206"/>
                    </a:lnTo>
                    <a:lnTo>
                      <a:pt x="540" y="200"/>
                    </a:lnTo>
                    <a:lnTo>
                      <a:pt x="530" y="196"/>
                    </a:lnTo>
                    <a:lnTo>
                      <a:pt x="518" y="196"/>
                    </a:lnTo>
                    <a:lnTo>
                      <a:pt x="506" y="196"/>
                    </a:lnTo>
                    <a:lnTo>
                      <a:pt x="494" y="200"/>
                    </a:lnTo>
                    <a:lnTo>
                      <a:pt x="484" y="206"/>
                    </a:lnTo>
                    <a:lnTo>
                      <a:pt x="474" y="212"/>
                    </a:lnTo>
                    <a:lnTo>
                      <a:pt x="464" y="222"/>
                    </a:lnTo>
                    <a:lnTo>
                      <a:pt x="456" y="234"/>
                    </a:lnTo>
                    <a:lnTo>
                      <a:pt x="448" y="248"/>
                    </a:lnTo>
                    <a:lnTo>
                      <a:pt x="442" y="264"/>
                    </a:lnTo>
                    <a:lnTo>
                      <a:pt x="442" y="264"/>
                    </a:lnTo>
                    <a:close/>
                    <a:moveTo>
                      <a:pt x="578" y="400"/>
                    </a:moveTo>
                    <a:lnTo>
                      <a:pt x="578" y="400"/>
                    </a:lnTo>
                    <a:lnTo>
                      <a:pt x="562" y="402"/>
                    </a:lnTo>
                    <a:lnTo>
                      <a:pt x="546" y="400"/>
                    </a:lnTo>
                    <a:lnTo>
                      <a:pt x="512" y="400"/>
                    </a:lnTo>
                    <a:lnTo>
                      <a:pt x="496" y="398"/>
                    </a:lnTo>
                    <a:lnTo>
                      <a:pt x="482" y="400"/>
                    </a:lnTo>
                    <a:lnTo>
                      <a:pt x="468" y="402"/>
                    </a:lnTo>
                    <a:lnTo>
                      <a:pt x="458" y="408"/>
                    </a:lnTo>
                    <a:lnTo>
                      <a:pt x="458" y="408"/>
                    </a:lnTo>
                    <a:lnTo>
                      <a:pt x="474" y="428"/>
                    </a:lnTo>
                    <a:lnTo>
                      <a:pt x="490" y="442"/>
                    </a:lnTo>
                    <a:lnTo>
                      <a:pt x="498" y="446"/>
                    </a:lnTo>
                    <a:lnTo>
                      <a:pt x="504" y="448"/>
                    </a:lnTo>
                    <a:lnTo>
                      <a:pt x="512" y="450"/>
                    </a:lnTo>
                    <a:lnTo>
                      <a:pt x="520" y="450"/>
                    </a:lnTo>
                    <a:lnTo>
                      <a:pt x="528" y="450"/>
                    </a:lnTo>
                    <a:lnTo>
                      <a:pt x="534" y="448"/>
                    </a:lnTo>
                    <a:lnTo>
                      <a:pt x="542" y="442"/>
                    </a:lnTo>
                    <a:lnTo>
                      <a:pt x="550" y="438"/>
                    </a:lnTo>
                    <a:lnTo>
                      <a:pt x="564" y="422"/>
                    </a:lnTo>
                    <a:lnTo>
                      <a:pt x="578" y="400"/>
                    </a:lnTo>
                    <a:lnTo>
                      <a:pt x="578" y="400"/>
                    </a:lnTo>
                    <a:close/>
                    <a:moveTo>
                      <a:pt x="442" y="544"/>
                    </a:moveTo>
                    <a:lnTo>
                      <a:pt x="442" y="544"/>
                    </a:lnTo>
                    <a:lnTo>
                      <a:pt x="454" y="532"/>
                    </a:lnTo>
                    <a:lnTo>
                      <a:pt x="462" y="522"/>
                    </a:lnTo>
                    <a:lnTo>
                      <a:pt x="470" y="512"/>
                    </a:lnTo>
                    <a:lnTo>
                      <a:pt x="472" y="502"/>
                    </a:lnTo>
                    <a:lnTo>
                      <a:pt x="472" y="492"/>
                    </a:lnTo>
                    <a:lnTo>
                      <a:pt x="468" y="482"/>
                    </a:lnTo>
                    <a:lnTo>
                      <a:pt x="458" y="472"/>
                    </a:lnTo>
                    <a:lnTo>
                      <a:pt x="442" y="464"/>
                    </a:lnTo>
                    <a:lnTo>
                      <a:pt x="442" y="464"/>
                    </a:lnTo>
                    <a:lnTo>
                      <a:pt x="444" y="476"/>
                    </a:lnTo>
                    <a:lnTo>
                      <a:pt x="444" y="488"/>
                    </a:lnTo>
                    <a:lnTo>
                      <a:pt x="438" y="510"/>
                    </a:lnTo>
                    <a:lnTo>
                      <a:pt x="436" y="520"/>
                    </a:lnTo>
                    <a:lnTo>
                      <a:pt x="434" y="530"/>
                    </a:lnTo>
                    <a:lnTo>
                      <a:pt x="436" y="538"/>
                    </a:lnTo>
                    <a:lnTo>
                      <a:pt x="442" y="544"/>
                    </a:lnTo>
                    <a:lnTo>
                      <a:pt x="442" y="544"/>
                    </a:lnTo>
                    <a:close/>
                    <a:moveTo>
                      <a:pt x="562" y="496"/>
                    </a:moveTo>
                    <a:lnTo>
                      <a:pt x="562" y="496"/>
                    </a:lnTo>
                    <a:lnTo>
                      <a:pt x="564" y="506"/>
                    </a:lnTo>
                    <a:lnTo>
                      <a:pt x="566" y="512"/>
                    </a:lnTo>
                    <a:lnTo>
                      <a:pt x="572" y="520"/>
                    </a:lnTo>
                    <a:lnTo>
                      <a:pt x="576" y="524"/>
                    </a:lnTo>
                    <a:lnTo>
                      <a:pt x="588" y="534"/>
                    </a:lnTo>
                    <a:lnTo>
                      <a:pt x="602" y="544"/>
                    </a:lnTo>
                    <a:lnTo>
                      <a:pt x="602" y="544"/>
                    </a:lnTo>
                    <a:lnTo>
                      <a:pt x="600" y="532"/>
                    </a:lnTo>
                    <a:lnTo>
                      <a:pt x="602" y="520"/>
                    </a:lnTo>
                    <a:lnTo>
                      <a:pt x="602" y="496"/>
                    </a:lnTo>
                    <a:lnTo>
                      <a:pt x="602" y="484"/>
                    </a:lnTo>
                    <a:lnTo>
                      <a:pt x="600" y="474"/>
                    </a:lnTo>
                    <a:lnTo>
                      <a:pt x="594" y="468"/>
                    </a:lnTo>
                    <a:lnTo>
                      <a:pt x="590" y="466"/>
                    </a:lnTo>
                    <a:lnTo>
                      <a:pt x="586" y="464"/>
                    </a:lnTo>
                    <a:lnTo>
                      <a:pt x="586" y="464"/>
                    </a:lnTo>
                    <a:lnTo>
                      <a:pt x="574" y="482"/>
                    </a:lnTo>
                    <a:lnTo>
                      <a:pt x="568" y="490"/>
                    </a:lnTo>
                    <a:lnTo>
                      <a:pt x="562" y="496"/>
                    </a:lnTo>
                    <a:lnTo>
                      <a:pt x="562" y="496"/>
                    </a:lnTo>
                    <a:close/>
                    <a:moveTo>
                      <a:pt x="146" y="632"/>
                    </a:moveTo>
                    <a:lnTo>
                      <a:pt x="146" y="632"/>
                    </a:lnTo>
                    <a:lnTo>
                      <a:pt x="290" y="632"/>
                    </a:lnTo>
                    <a:lnTo>
                      <a:pt x="290" y="632"/>
                    </a:lnTo>
                    <a:lnTo>
                      <a:pt x="288" y="612"/>
                    </a:lnTo>
                    <a:lnTo>
                      <a:pt x="288" y="590"/>
                    </a:lnTo>
                    <a:lnTo>
                      <a:pt x="292" y="548"/>
                    </a:lnTo>
                    <a:lnTo>
                      <a:pt x="294" y="528"/>
                    </a:lnTo>
                    <a:lnTo>
                      <a:pt x="294" y="510"/>
                    </a:lnTo>
                    <a:lnTo>
                      <a:pt x="294" y="494"/>
                    </a:lnTo>
                    <a:lnTo>
                      <a:pt x="290" y="480"/>
                    </a:lnTo>
                    <a:lnTo>
                      <a:pt x="290" y="480"/>
                    </a:lnTo>
                    <a:lnTo>
                      <a:pt x="272" y="500"/>
                    </a:lnTo>
                    <a:lnTo>
                      <a:pt x="254" y="520"/>
                    </a:lnTo>
                    <a:lnTo>
                      <a:pt x="218" y="556"/>
                    </a:lnTo>
                    <a:lnTo>
                      <a:pt x="180" y="592"/>
                    </a:lnTo>
                    <a:lnTo>
                      <a:pt x="162" y="612"/>
                    </a:lnTo>
                    <a:lnTo>
                      <a:pt x="146" y="632"/>
                    </a:lnTo>
                    <a:lnTo>
                      <a:pt x="146" y="632"/>
                    </a:lnTo>
                    <a:close/>
                    <a:moveTo>
                      <a:pt x="746" y="624"/>
                    </a:moveTo>
                    <a:lnTo>
                      <a:pt x="746" y="624"/>
                    </a:lnTo>
                    <a:lnTo>
                      <a:pt x="762" y="622"/>
                    </a:lnTo>
                    <a:lnTo>
                      <a:pt x="780" y="624"/>
                    </a:lnTo>
                    <a:lnTo>
                      <a:pt x="818" y="624"/>
                    </a:lnTo>
                    <a:lnTo>
                      <a:pt x="836" y="626"/>
                    </a:lnTo>
                    <a:lnTo>
                      <a:pt x="854" y="624"/>
                    </a:lnTo>
                    <a:lnTo>
                      <a:pt x="868" y="622"/>
                    </a:lnTo>
                    <a:lnTo>
                      <a:pt x="882" y="616"/>
                    </a:lnTo>
                    <a:lnTo>
                      <a:pt x="882" y="616"/>
                    </a:lnTo>
                    <a:lnTo>
                      <a:pt x="862" y="604"/>
                    </a:lnTo>
                    <a:lnTo>
                      <a:pt x="844" y="590"/>
                    </a:lnTo>
                    <a:lnTo>
                      <a:pt x="828" y="574"/>
                    </a:lnTo>
                    <a:lnTo>
                      <a:pt x="812" y="558"/>
                    </a:lnTo>
                    <a:lnTo>
                      <a:pt x="780" y="526"/>
                    </a:lnTo>
                    <a:lnTo>
                      <a:pt x="764" y="510"/>
                    </a:lnTo>
                    <a:lnTo>
                      <a:pt x="746" y="496"/>
                    </a:lnTo>
                    <a:lnTo>
                      <a:pt x="746" y="496"/>
                    </a:lnTo>
                    <a:lnTo>
                      <a:pt x="746" y="624"/>
                    </a:lnTo>
                    <a:lnTo>
                      <a:pt x="746" y="624"/>
                    </a:lnTo>
                    <a:close/>
                    <a:moveTo>
                      <a:pt x="514" y="544"/>
                    </a:moveTo>
                    <a:lnTo>
                      <a:pt x="514" y="544"/>
                    </a:lnTo>
                    <a:lnTo>
                      <a:pt x="504" y="556"/>
                    </a:lnTo>
                    <a:lnTo>
                      <a:pt x="494" y="568"/>
                    </a:lnTo>
                    <a:lnTo>
                      <a:pt x="474" y="588"/>
                    </a:lnTo>
                    <a:lnTo>
                      <a:pt x="452" y="608"/>
                    </a:lnTo>
                    <a:lnTo>
                      <a:pt x="442" y="620"/>
                    </a:lnTo>
                    <a:lnTo>
                      <a:pt x="434" y="632"/>
                    </a:lnTo>
                    <a:lnTo>
                      <a:pt x="434" y="632"/>
                    </a:lnTo>
                    <a:lnTo>
                      <a:pt x="480" y="632"/>
                    </a:lnTo>
                    <a:lnTo>
                      <a:pt x="526" y="632"/>
                    </a:lnTo>
                    <a:lnTo>
                      <a:pt x="548" y="632"/>
                    </a:lnTo>
                    <a:lnTo>
                      <a:pt x="568" y="630"/>
                    </a:lnTo>
                    <a:lnTo>
                      <a:pt x="586" y="624"/>
                    </a:lnTo>
                    <a:lnTo>
                      <a:pt x="602" y="616"/>
                    </a:lnTo>
                    <a:lnTo>
                      <a:pt x="602" y="616"/>
                    </a:lnTo>
                    <a:lnTo>
                      <a:pt x="590" y="608"/>
                    </a:lnTo>
                    <a:lnTo>
                      <a:pt x="578" y="598"/>
                    </a:lnTo>
                    <a:lnTo>
                      <a:pt x="560" y="578"/>
                    </a:lnTo>
                    <a:lnTo>
                      <a:pt x="550" y="568"/>
                    </a:lnTo>
                    <a:lnTo>
                      <a:pt x="540" y="558"/>
                    </a:lnTo>
                    <a:lnTo>
                      <a:pt x="528" y="550"/>
                    </a:lnTo>
                    <a:lnTo>
                      <a:pt x="514" y="544"/>
                    </a:lnTo>
                    <a:lnTo>
                      <a:pt x="514" y="544"/>
                    </a:lnTo>
                    <a:close/>
                    <a:moveTo>
                      <a:pt x="530" y="888"/>
                    </a:moveTo>
                    <a:lnTo>
                      <a:pt x="530" y="888"/>
                    </a:lnTo>
                    <a:lnTo>
                      <a:pt x="534" y="886"/>
                    </a:lnTo>
                    <a:lnTo>
                      <a:pt x="540" y="884"/>
                    </a:lnTo>
                    <a:lnTo>
                      <a:pt x="554" y="870"/>
                    </a:lnTo>
                    <a:lnTo>
                      <a:pt x="570" y="852"/>
                    </a:lnTo>
                    <a:lnTo>
                      <a:pt x="586" y="830"/>
                    </a:lnTo>
                    <a:lnTo>
                      <a:pt x="602" y="804"/>
                    </a:lnTo>
                    <a:lnTo>
                      <a:pt x="606" y="790"/>
                    </a:lnTo>
                    <a:lnTo>
                      <a:pt x="612" y="778"/>
                    </a:lnTo>
                    <a:lnTo>
                      <a:pt x="614" y="764"/>
                    </a:lnTo>
                    <a:lnTo>
                      <a:pt x="614" y="752"/>
                    </a:lnTo>
                    <a:lnTo>
                      <a:pt x="614" y="740"/>
                    </a:lnTo>
                    <a:lnTo>
                      <a:pt x="610" y="728"/>
                    </a:lnTo>
                    <a:lnTo>
                      <a:pt x="610" y="728"/>
                    </a:lnTo>
                    <a:lnTo>
                      <a:pt x="426" y="728"/>
                    </a:lnTo>
                    <a:lnTo>
                      <a:pt x="426" y="728"/>
                    </a:lnTo>
                    <a:lnTo>
                      <a:pt x="424" y="742"/>
                    </a:lnTo>
                    <a:lnTo>
                      <a:pt x="424" y="754"/>
                    </a:lnTo>
                    <a:lnTo>
                      <a:pt x="426" y="768"/>
                    </a:lnTo>
                    <a:lnTo>
                      <a:pt x="432" y="782"/>
                    </a:lnTo>
                    <a:lnTo>
                      <a:pt x="438" y="796"/>
                    </a:lnTo>
                    <a:lnTo>
                      <a:pt x="446" y="808"/>
                    </a:lnTo>
                    <a:lnTo>
                      <a:pt x="464" y="834"/>
                    </a:lnTo>
                    <a:lnTo>
                      <a:pt x="486" y="856"/>
                    </a:lnTo>
                    <a:lnTo>
                      <a:pt x="504" y="872"/>
                    </a:lnTo>
                    <a:lnTo>
                      <a:pt x="520" y="884"/>
                    </a:lnTo>
                    <a:lnTo>
                      <a:pt x="530" y="888"/>
                    </a:lnTo>
                    <a:lnTo>
                      <a:pt x="530" y="888"/>
                    </a:lnTo>
                    <a:close/>
                    <a:moveTo>
                      <a:pt x="426" y="992"/>
                    </a:moveTo>
                    <a:lnTo>
                      <a:pt x="426" y="992"/>
                    </a:lnTo>
                    <a:lnTo>
                      <a:pt x="430" y="982"/>
                    </a:lnTo>
                    <a:lnTo>
                      <a:pt x="436" y="976"/>
                    </a:lnTo>
                    <a:lnTo>
                      <a:pt x="452" y="962"/>
                    </a:lnTo>
                    <a:lnTo>
                      <a:pt x="460" y="956"/>
                    </a:lnTo>
                    <a:lnTo>
                      <a:pt x="466" y="948"/>
                    </a:lnTo>
                    <a:lnTo>
                      <a:pt x="470" y="940"/>
                    </a:lnTo>
                    <a:lnTo>
                      <a:pt x="474" y="928"/>
                    </a:lnTo>
                    <a:lnTo>
                      <a:pt x="474" y="928"/>
                    </a:lnTo>
                    <a:lnTo>
                      <a:pt x="466" y="924"/>
                    </a:lnTo>
                    <a:lnTo>
                      <a:pt x="460" y="920"/>
                    </a:lnTo>
                    <a:lnTo>
                      <a:pt x="450" y="908"/>
                    </a:lnTo>
                    <a:lnTo>
                      <a:pt x="438" y="896"/>
                    </a:lnTo>
                    <a:lnTo>
                      <a:pt x="432" y="892"/>
                    </a:lnTo>
                    <a:lnTo>
                      <a:pt x="426" y="888"/>
                    </a:lnTo>
                    <a:lnTo>
                      <a:pt x="426" y="888"/>
                    </a:lnTo>
                    <a:lnTo>
                      <a:pt x="428" y="904"/>
                    </a:lnTo>
                    <a:lnTo>
                      <a:pt x="428" y="918"/>
                    </a:lnTo>
                    <a:lnTo>
                      <a:pt x="422" y="946"/>
                    </a:lnTo>
                    <a:lnTo>
                      <a:pt x="418" y="958"/>
                    </a:lnTo>
                    <a:lnTo>
                      <a:pt x="418" y="970"/>
                    </a:lnTo>
                    <a:lnTo>
                      <a:pt x="420" y="982"/>
                    </a:lnTo>
                    <a:lnTo>
                      <a:pt x="426" y="992"/>
                    </a:lnTo>
                    <a:lnTo>
                      <a:pt x="426" y="992"/>
                    </a:lnTo>
                    <a:close/>
                    <a:moveTo>
                      <a:pt x="578" y="944"/>
                    </a:moveTo>
                    <a:lnTo>
                      <a:pt x="578" y="944"/>
                    </a:lnTo>
                    <a:lnTo>
                      <a:pt x="586" y="944"/>
                    </a:lnTo>
                    <a:lnTo>
                      <a:pt x="592" y="946"/>
                    </a:lnTo>
                    <a:lnTo>
                      <a:pt x="596" y="950"/>
                    </a:lnTo>
                    <a:lnTo>
                      <a:pt x="600" y="954"/>
                    </a:lnTo>
                    <a:lnTo>
                      <a:pt x="606" y="962"/>
                    </a:lnTo>
                    <a:lnTo>
                      <a:pt x="612" y="966"/>
                    </a:lnTo>
                    <a:lnTo>
                      <a:pt x="618" y="968"/>
                    </a:lnTo>
                    <a:lnTo>
                      <a:pt x="618" y="968"/>
                    </a:lnTo>
                    <a:lnTo>
                      <a:pt x="618" y="904"/>
                    </a:lnTo>
                    <a:lnTo>
                      <a:pt x="618" y="904"/>
                    </a:lnTo>
                    <a:lnTo>
                      <a:pt x="608" y="904"/>
                    </a:lnTo>
                    <a:lnTo>
                      <a:pt x="602" y="908"/>
                    </a:lnTo>
                    <a:lnTo>
                      <a:pt x="596" y="912"/>
                    </a:lnTo>
                    <a:lnTo>
                      <a:pt x="592" y="920"/>
                    </a:lnTo>
                    <a:lnTo>
                      <a:pt x="586" y="932"/>
                    </a:lnTo>
                    <a:lnTo>
                      <a:pt x="582" y="938"/>
                    </a:lnTo>
                    <a:lnTo>
                      <a:pt x="578" y="944"/>
                    </a:lnTo>
                    <a:lnTo>
                      <a:pt x="578" y="944"/>
                    </a:lnTo>
                    <a:close/>
                    <a:moveTo>
                      <a:pt x="522" y="992"/>
                    </a:moveTo>
                    <a:lnTo>
                      <a:pt x="522" y="992"/>
                    </a:lnTo>
                    <a:lnTo>
                      <a:pt x="516" y="1002"/>
                    </a:lnTo>
                    <a:lnTo>
                      <a:pt x="510" y="1010"/>
                    </a:lnTo>
                    <a:lnTo>
                      <a:pt x="494" y="1026"/>
                    </a:lnTo>
                    <a:lnTo>
                      <a:pt x="462" y="1052"/>
                    </a:lnTo>
                    <a:lnTo>
                      <a:pt x="446" y="1068"/>
                    </a:lnTo>
                    <a:lnTo>
                      <a:pt x="434" y="1084"/>
                    </a:lnTo>
                    <a:lnTo>
                      <a:pt x="428" y="1094"/>
                    </a:lnTo>
                    <a:lnTo>
                      <a:pt x="424" y="1104"/>
                    </a:lnTo>
                    <a:lnTo>
                      <a:pt x="420" y="1116"/>
                    </a:lnTo>
                    <a:lnTo>
                      <a:pt x="418" y="1128"/>
                    </a:lnTo>
                    <a:lnTo>
                      <a:pt x="418" y="1128"/>
                    </a:lnTo>
                    <a:lnTo>
                      <a:pt x="618" y="1128"/>
                    </a:lnTo>
                    <a:lnTo>
                      <a:pt x="618" y="1128"/>
                    </a:lnTo>
                    <a:lnTo>
                      <a:pt x="618" y="1114"/>
                    </a:lnTo>
                    <a:lnTo>
                      <a:pt x="616" y="1100"/>
                    </a:lnTo>
                    <a:lnTo>
                      <a:pt x="614" y="1088"/>
                    </a:lnTo>
                    <a:lnTo>
                      <a:pt x="612" y="1076"/>
                    </a:lnTo>
                    <a:lnTo>
                      <a:pt x="606" y="1066"/>
                    </a:lnTo>
                    <a:lnTo>
                      <a:pt x="602" y="1058"/>
                    </a:lnTo>
                    <a:lnTo>
                      <a:pt x="588" y="1042"/>
                    </a:lnTo>
                    <a:lnTo>
                      <a:pt x="572" y="1028"/>
                    </a:lnTo>
                    <a:lnTo>
                      <a:pt x="556" y="1016"/>
                    </a:lnTo>
                    <a:lnTo>
                      <a:pt x="522" y="992"/>
                    </a:lnTo>
                    <a:lnTo>
                      <a:pt x="522" y="992"/>
                    </a:lnTo>
                    <a:close/>
                    <a:moveTo>
                      <a:pt x="146" y="1136"/>
                    </a:moveTo>
                    <a:lnTo>
                      <a:pt x="146" y="1136"/>
                    </a:lnTo>
                    <a:lnTo>
                      <a:pt x="164" y="1138"/>
                    </a:lnTo>
                    <a:lnTo>
                      <a:pt x="180" y="1138"/>
                    </a:lnTo>
                    <a:lnTo>
                      <a:pt x="212" y="1134"/>
                    </a:lnTo>
                    <a:lnTo>
                      <a:pt x="242" y="1130"/>
                    </a:lnTo>
                    <a:lnTo>
                      <a:pt x="256" y="1128"/>
                    </a:lnTo>
                    <a:lnTo>
                      <a:pt x="274" y="1128"/>
                    </a:lnTo>
                    <a:lnTo>
                      <a:pt x="274" y="1128"/>
                    </a:lnTo>
                    <a:lnTo>
                      <a:pt x="272" y="1112"/>
                    </a:lnTo>
                    <a:lnTo>
                      <a:pt x="272" y="1094"/>
                    </a:lnTo>
                    <a:lnTo>
                      <a:pt x="274" y="1060"/>
                    </a:lnTo>
                    <a:lnTo>
                      <a:pt x="274" y="1042"/>
                    </a:lnTo>
                    <a:lnTo>
                      <a:pt x="274" y="1026"/>
                    </a:lnTo>
                    <a:lnTo>
                      <a:pt x="270" y="1012"/>
                    </a:lnTo>
                    <a:lnTo>
                      <a:pt x="266" y="1000"/>
                    </a:lnTo>
                    <a:lnTo>
                      <a:pt x="266" y="1000"/>
                    </a:lnTo>
                    <a:lnTo>
                      <a:pt x="254" y="1020"/>
                    </a:lnTo>
                    <a:lnTo>
                      <a:pt x="240" y="1038"/>
                    </a:lnTo>
                    <a:lnTo>
                      <a:pt x="224" y="1054"/>
                    </a:lnTo>
                    <a:lnTo>
                      <a:pt x="208" y="1070"/>
                    </a:lnTo>
                    <a:lnTo>
                      <a:pt x="174" y="1102"/>
                    </a:lnTo>
                    <a:lnTo>
                      <a:pt x="160" y="1118"/>
                    </a:lnTo>
                    <a:lnTo>
                      <a:pt x="146" y="1136"/>
                    </a:lnTo>
                    <a:lnTo>
                      <a:pt x="146" y="1136"/>
                    </a:lnTo>
                    <a:close/>
                    <a:moveTo>
                      <a:pt x="770" y="1128"/>
                    </a:moveTo>
                    <a:lnTo>
                      <a:pt x="770" y="1128"/>
                    </a:lnTo>
                    <a:lnTo>
                      <a:pt x="784" y="1126"/>
                    </a:lnTo>
                    <a:lnTo>
                      <a:pt x="798" y="1128"/>
                    </a:lnTo>
                    <a:lnTo>
                      <a:pt x="830" y="1128"/>
                    </a:lnTo>
                    <a:lnTo>
                      <a:pt x="846" y="1130"/>
                    </a:lnTo>
                    <a:lnTo>
                      <a:pt x="860" y="1128"/>
                    </a:lnTo>
                    <a:lnTo>
                      <a:pt x="872" y="1126"/>
                    </a:lnTo>
                    <a:lnTo>
                      <a:pt x="882" y="1120"/>
                    </a:lnTo>
                    <a:lnTo>
                      <a:pt x="882" y="1120"/>
                    </a:lnTo>
                    <a:lnTo>
                      <a:pt x="866" y="1108"/>
                    </a:lnTo>
                    <a:lnTo>
                      <a:pt x="850" y="1094"/>
                    </a:lnTo>
                    <a:lnTo>
                      <a:pt x="824" y="1066"/>
                    </a:lnTo>
                    <a:lnTo>
                      <a:pt x="810" y="1052"/>
                    </a:lnTo>
                    <a:lnTo>
                      <a:pt x="796" y="1038"/>
                    </a:lnTo>
                    <a:lnTo>
                      <a:pt x="780" y="1026"/>
                    </a:lnTo>
                    <a:lnTo>
                      <a:pt x="762" y="1016"/>
                    </a:lnTo>
                    <a:lnTo>
                      <a:pt x="762" y="1016"/>
                    </a:lnTo>
                    <a:lnTo>
                      <a:pt x="764" y="1044"/>
                    </a:lnTo>
                    <a:lnTo>
                      <a:pt x="768" y="1070"/>
                    </a:lnTo>
                    <a:lnTo>
                      <a:pt x="770" y="1096"/>
                    </a:lnTo>
                    <a:lnTo>
                      <a:pt x="770" y="1112"/>
                    </a:lnTo>
                    <a:lnTo>
                      <a:pt x="770" y="1128"/>
                    </a:lnTo>
                    <a:lnTo>
                      <a:pt x="770" y="1128"/>
                    </a:lnTo>
                    <a:close/>
                    <a:moveTo>
                      <a:pt x="530" y="1320"/>
                    </a:moveTo>
                    <a:lnTo>
                      <a:pt x="530" y="1320"/>
                    </a:lnTo>
                    <a:lnTo>
                      <a:pt x="538" y="1306"/>
                    </a:lnTo>
                    <a:lnTo>
                      <a:pt x="548" y="1296"/>
                    </a:lnTo>
                    <a:lnTo>
                      <a:pt x="572" y="1274"/>
                    </a:lnTo>
                    <a:lnTo>
                      <a:pt x="584" y="1264"/>
                    </a:lnTo>
                    <a:lnTo>
                      <a:pt x="594" y="1252"/>
                    </a:lnTo>
                    <a:lnTo>
                      <a:pt x="602" y="1240"/>
                    </a:lnTo>
                    <a:lnTo>
                      <a:pt x="610" y="1224"/>
                    </a:lnTo>
                    <a:lnTo>
                      <a:pt x="610" y="1224"/>
                    </a:lnTo>
                    <a:lnTo>
                      <a:pt x="434" y="1224"/>
                    </a:lnTo>
                    <a:lnTo>
                      <a:pt x="434" y="1224"/>
                    </a:lnTo>
                    <a:lnTo>
                      <a:pt x="442" y="1240"/>
                    </a:lnTo>
                    <a:lnTo>
                      <a:pt x="452" y="1254"/>
                    </a:lnTo>
                    <a:lnTo>
                      <a:pt x="462" y="1268"/>
                    </a:lnTo>
                    <a:lnTo>
                      <a:pt x="474" y="1280"/>
                    </a:lnTo>
                    <a:lnTo>
                      <a:pt x="500" y="1302"/>
                    </a:lnTo>
                    <a:lnTo>
                      <a:pt x="530" y="1320"/>
                    </a:lnTo>
                    <a:lnTo>
                      <a:pt x="530" y="1320"/>
                    </a:lnTo>
                    <a:close/>
                    <a:moveTo>
                      <a:pt x="386" y="1464"/>
                    </a:moveTo>
                    <a:lnTo>
                      <a:pt x="386" y="1464"/>
                    </a:lnTo>
                    <a:lnTo>
                      <a:pt x="406" y="1444"/>
                    </a:lnTo>
                    <a:lnTo>
                      <a:pt x="426" y="1424"/>
                    </a:lnTo>
                    <a:lnTo>
                      <a:pt x="444" y="1404"/>
                    </a:lnTo>
                    <a:lnTo>
                      <a:pt x="450" y="1394"/>
                    </a:lnTo>
                    <a:lnTo>
                      <a:pt x="456" y="1384"/>
                    </a:lnTo>
                    <a:lnTo>
                      <a:pt x="458" y="1374"/>
                    </a:lnTo>
                    <a:lnTo>
                      <a:pt x="460" y="1364"/>
                    </a:lnTo>
                    <a:lnTo>
                      <a:pt x="458" y="1354"/>
                    </a:lnTo>
                    <a:lnTo>
                      <a:pt x="454" y="1344"/>
                    </a:lnTo>
                    <a:lnTo>
                      <a:pt x="446" y="1336"/>
                    </a:lnTo>
                    <a:lnTo>
                      <a:pt x="434" y="1328"/>
                    </a:lnTo>
                    <a:lnTo>
                      <a:pt x="420" y="1320"/>
                    </a:lnTo>
                    <a:lnTo>
                      <a:pt x="402" y="1312"/>
                    </a:lnTo>
                    <a:lnTo>
                      <a:pt x="402" y="1312"/>
                    </a:lnTo>
                    <a:lnTo>
                      <a:pt x="402" y="1334"/>
                    </a:lnTo>
                    <a:lnTo>
                      <a:pt x="400" y="1354"/>
                    </a:lnTo>
                    <a:lnTo>
                      <a:pt x="396" y="1374"/>
                    </a:lnTo>
                    <a:lnTo>
                      <a:pt x="390" y="1394"/>
                    </a:lnTo>
                    <a:lnTo>
                      <a:pt x="384" y="1412"/>
                    </a:lnTo>
                    <a:lnTo>
                      <a:pt x="382" y="1430"/>
                    </a:lnTo>
                    <a:lnTo>
                      <a:pt x="382" y="1448"/>
                    </a:lnTo>
                    <a:lnTo>
                      <a:pt x="382" y="1456"/>
                    </a:lnTo>
                    <a:lnTo>
                      <a:pt x="386" y="1464"/>
                    </a:lnTo>
                    <a:lnTo>
                      <a:pt x="386" y="1464"/>
                    </a:lnTo>
                    <a:close/>
                    <a:moveTo>
                      <a:pt x="578" y="1376"/>
                    </a:moveTo>
                    <a:lnTo>
                      <a:pt x="578" y="1376"/>
                    </a:lnTo>
                    <a:lnTo>
                      <a:pt x="598" y="1394"/>
                    </a:lnTo>
                    <a:lnTo>
                      <a:pt x="618" y="1412"/>
                    </a:lnTo>
                    <a:lnTo>
                      <a:pt x="636" y="1430"/>
                    </a:lnTo>
                    <a:lnTo>
                      <a:pt x="658" y="1448"/>
                    </a:lnTo>
                    <a:lnTo>
                      <a:pt x="658" y="1448"/>
                    </a:lnTo>
                    <a:lnTo>
                      <a:pt x="654" y="1414"/>
                    </a:lnTo>
                    <a:lnTo>
                      <a:pt x="648" y="1382"/>
                    </a:lnTo>
                    <a:lnTo>
                      <a:pt x="634" y="1320"/>
                    </a:lnTo>
                    <a:lnTo>
                      <a:pt x="634" y="1320"/>
                    </a:lnTo>
                    <a:lnTo>
                      <a:pt x="624" y="1324"/>
                    </a:lnTo>
                    <a:lnTo>
                      <a:pt x="614" y="1328"/>
                    </a:lnTo>
                    <a:lnTo>
                      <a:pt x="606" y="1334"/>
                    </a:lnTo>
                    <a:lnTo>
                      <a:pt x="598" y="1340"/>
                    </a:lnTo>
                    <a:lnTo>
                      <a:pt x="592" y="1348"/>
                    </a:lnTo>
                    <a:lnTo>
                      <a:pt x="586" y="1356"/>
                    </a:lnTo>
                    <a:lnTo>
                      <a:pt x="582" y="1366"/>
                    </a:lnTo>
                    <a:lnTo>
                      <a:pt x="578" y="1376"/>
                    </a:lnTo>
                    <a:lnTo>
                      <a:pt x="578" y="1376"/>
                    </a:lnTo>
                    <a:close/>
                    <a:moveTo>
                      <a:pt x="410" y="1544"/>
                    </a:moveTo>
                    <a:lnTo>
                      <a:pt x="410" y="1544"/>
                    </a:lnTo>
                    <a:lnTo>
                      <a:pt x="420" y="1548"/>
                    </a:lnTo>
                    <a:lnTo>
                      <a:pt x="430" y="1552"/>
                    </a:lnTo>
                    <a:lnTo>
                      <a:pt x="440" y="1560"/>
                    </a:lnTo>
                    <a:lnTo>
                      <a:pt x="448" y="1568"/>
                    </a:lnTo>
                    <a:lnTo>
                      <a:pt x="464" y="1586"/>
                    </a:lnTo>
                    <a:lnTo>
                      <a:pt x="480" y="1606"/>
                    </a:lnTo>
                    <a:lnTo>
                      <a:pt x="492" y="1626"/>
                    </a:lnTo>
                    <a:lnTo>
                      <a:pt x="506" y="1642"/>
                    </a:lnTo>
                    <a:lnTo>
                      <a:pt x="514" y="1648"/>
                    </a:lnTo>
                    <a:lnTo>
                      <a:pt x="522" y="1652"/>
                    </a:lnTo>
                    <a:lnTo>
                      <a:pt x="528" y="1656"/>
                    </a:lnTo>
                    <a:lnTo>
                      <a:pt x="538" y="1656"/>
                    </a:lnTo>
                    <a:lnTo>
                      <a:pt x="538" y="1656"/>
                    </a:lnTo>
                    <a:lnTo>
                      <a:pt x="546" y="1654"/>
                    </a:lnTo>
                    <a:lnTo>
                      <a:pt x="552" y="1652"/>
                    </a:lnTo>
                    <a:lnTo>
                      <a:pt x="558" y="1646"/>
                    </a:lnTo>
                    <a:lnTo>
                      <a:pt x="564" y="1640"/>
                    </a:lnTo>
                    <a:lnTo>
                      <a:pt x="576" y="1624"/>
                    </a:lnTo>
                    <a:lnTo>
                      <a:pt x="588" y="1604"/>
                    </a:lnTo>
                    <a:lnTo>
                      <a:pt x="598" y="1584"/>
                    </a:lnTo>
                    <a:lnTo>
                      <a:pt x="612" y="1564"/>
                    </a:lnTo>
                    <a:lnTo>
                      <a:pt x="626" y="1548"/>
                    </a:lnTo>
                    <a:lnTo>
                      <a:pt x="632" y="1542"/>
                    </a:lnTo>
                    <a:lnTo>
                      <a:pt x="642" y="1536"/>
                    </a:lnTo>
                    <a:lnTo>
                      <a:pt x="642" y="1536"/>
                    </a:lnTo>
                    <a:lnTo>
                      <a:pt x="626" y="1524"/>
                    </a:lnTo>
                    <a:lnTo>
                      <a:pt x="610" y="1510"/>
                    </a:lnTo>
                    <a:lnTo>
                      <a:pt x="582" y="1480"/>
                    </a:lnTo>
                    <a:lnTo>
                      <a:pt x="552" y="1450"/>
                    </a:lnTo>
                    <a:lnTo>
                      <a:pt x="538" y="1436"/>
                    </a:lnTo>
                    <a:lnTo>
                      <a:pt x="522" y="1424"/>
                    </a:lnTo>
                    <a:lnTo>
                      <a:pt x="522" y="1424"/>
                    </a:lnTo>
                    <a:lnTo>
                      <a:pt x="508" y="1440"/>
                    </a:lnTo>
                    <a:lnTo>
                      <a:pt x="494" y="1454"/>
                    </a:lnTo>
                    <a:lnTo>
                      <a:pt x="466" y="1484"/>
                    </a:lnTo>
                    <a:lnTo>
                      <a:pt x="436" y="1512"/>
                    </a:lnTo>
                    <a:lnTo>
                      <a:pt x="422" y="1528"/>
                    </a:lnTo>
                    <a:lnTo>
                      <a:pt x="410" y="1544"/>
                    </a:lnTo>
                    <a:lnTo>
                      <a:pt x="410" y="1544"/>
                    </a:lnTo>
                    <a:close/>
                    <a:moveTo>
                      <a:pt x="282" y="1896"/>
                    </a:moveTo>
                    <a:lnTo>
                      <a:pt x="282" y="1896"/>
                    </a:lnTo>
                    <a:lnTo>
                      <a:pt x="286" y="1890"/>
                    </a:lnTo>
                    <a:lnTo>
                      <a:pt x="294" y="1882"/>
                    </a:lnTo>
                    <a:lnTo>
                      <a:pt x="318" y="1862"/>
                    </a:lnTo>
                    <a:lnTo>
                      <a:pt x="386" y="1808"/>
                    </a:lnTo>
                    <a:lnTo>
                      <a:pt x="422" y="1778"/>
                    </a:lnTo>
                    <a:lnTo>
                      <a:pt x="452" y="1750"/>
                    </a:lnTo>
                    <a:lnTo>
                      <a:pt x="464" y="1738"/>
                    </a:lnTo>
                    <a:lnTo>
                      <a:pt x="474" y="1724"/>
                    </a:lnTo>
                    <a:lnTo>
                      <a:pt x="480" y="1714"/>
                    </a:lnTo>
                    <a:lnTo>
                      <a:pt x="482" y="1704"/>
                    </a:lnTo>
                    <a:lnTo>
                      <a:pt x="482" y="1704"/>
                    </a:lnTo>
                    <a:lnTo>
                      <a:pt x="480" y="1700"/>
                    </a:lnTo>
                    <a:lnTo>
                      <a:pt x="476" y="1694"/>
                    </a:lnTo>
                    <a:lnTo>
                      <a:pt x="464" y="1680"/>
                    </a:lnTo>
                    <a:lnTo>
                      <a:pt x="422" y="1646"/>
                    </a:lnTo>
                    <a:lnTo>
                      <a:pt x="380" y="1612"/>
                    </a:lnTo>
                    <a:lnTo>
                      <a:pt x="354" y="1592"/>
                    </a:lnTo>
                    <a:lnTo>
                      <a:pt x="354" y="1592"/>
                    </a:lnTo>
                    <a:lnTo>
                      <a:pt x="342" y="1626"/>
                    </a:lnTo>
                    <a:lnTo>
                      <a:pt x="330" y="1664"/>
                    </a:lnTo>
                    <a:lnTo>
                      <a:pt x="322" y="1700"/>
                    </a:lnTo>
                    <a:lnTo>
                      <a:pt x="314" y="1740"/>
                    </a:lnTo>
                    <a:lnTo>
                      <a:pt x="298" y="1818"/>
                    </a:lnTo>
                    <a:lnTo>
                      <a:pt x="282" y="1896"/>
                    </a:lnTo>
                    <a:lnTo>
                      <a:pt x="282" y="1896"/>
                    </a:lnTo>
                    <a:close/>
                    <a:moveTo>
                      <a:pt x="586" y="1712"/>
                    </a:moveTo>
                    <a:lnTo>
                      <a:pt x="586" y="1712"/>
                    </a:lnTo>
                    <a:lnTo>
                      <a:pt x="608" y="1728"/>
                    </a:lnTo>
                    <a:lnTo>
                      <a:pt x="628" y="1750"/>
                    </a:lnTo>
                    <a:lnTo>
                      <a:pt x="670" y="1794"/>
                    </a:lnTo>
                    <a:lnTo>
                      <a:pt x="690" y="1816"/>
                    </a:lnTo>
                    <a:lnTo>
                      <a:pt x="710" y="1834"/>
                    </a:lnTo>
                    <a:lnTo>
                      <a:pt x="720" y="1842"/>
                    </a:lnTo>
                    <a:lnTo>
                      <a:pt x="732" y="1848"/>
                    </a:lnTo>
                    <a:lnTo>
                      <a:pt x="742" y="1852"/>
                    </a:lnTo>
                    <a:lnTo>
                      <a:pt x="754" y="1856"/>
                    </a:lnTo>
                    <a:lnTo>
                      <a:pt x="754" y="1856"/>
                    </a:lnTo>
                    <a:lnTo>
                      <a:pt x="748" y="1842"/>
                    </a:lnTo>
                    <a:lnTo>
                      <a:pt x="742" y="1826"/>
                    </a:lnTo>
                    <a:lnTo>
                      <a:pt x="734" y="1794"/>
                    </a:lnTo>
                    <a:lnTo>
                      <a:pt x="726" y="1760"/>
                    </a:lnTo>
                    <a:lnTo>
                      <a:pt x="722" y="1724"/>
                    </a:lnTo>
                    <a:lnTo>
                      <a:pt x="714" y="1690"/>
                    </a:lnTo>
                    <a:lnTo>
                      <a:pt x="706" y="1656"/>
                    </a:lnTo>
                    <a:lnTo>
                      <a:pt x="696" y="1626"/>
                    </a:lnTo>
                    <a:lnTo>
                      <a:pt x="690" y="1612"/>
                    </a:lnTo>
                    <a:lnTo>
                      <a:pt x="682" y="1600"/>
                    </a:lnTo>
                    <a:lnTo>
                      <a:pt x="682" y="1600"/>
                    </a:lnTo>
                    <a:lnTo>
                      <a:pt x="670" y="1616"/>
                    </a:lnTo>
                    <a:lnTo>
                      <a:pt x="658" y="1628"/>
                    </a:lnTo>
                    <a:lnTo>
                      <a:pt x="632" y="1654"/>
                    </a:lnTo>
                    <a:lnTo>
                      <a:pt x="618" y="1666"/>
                    </a:lnTo>
                    <a:lnTo>
                      <a:pt x="606" y="1680"/>
                    </a:lnTo>
                    <a:lnTo>
                      <a:pt x="594" y="1694"/>
                    </a:lnTo>
                    <a:lnTo>
                      <a:pt x="586" y="1712"/>
                    </a:lnTo>
                    <a:lnTo>
                      <a:pt x="586" y="1712"/>
                    </a:lnTo>
                    <a:close/>
                    <a:moveTo>
                      <a:pt x="530" y="1760"/>
                    </a:moveTo>
                    <a:lnTo>
                      <a:pt x="530" y="1760"/>
                    </a:lnTo>
                    <a:lnTo>
                      <a:pt x="506" y="1788"/>
                    </a:lnTo>
                    <a:lnTo>
                      <a:pt x="480" y="1816"/>
                    </a:lnTo>
                    <a:lnTo>
                      <a:pt x="422" y="1872"/>
                    </a:lnTo>
                    <a:lnTo>
                      <a:pt x="366" y="1924"/>
                    </a:lnTo>
                    <a:lnTo>
                      <a:pt x="314" y="1976"/>
                    </a:lnTo>
                    <a:lnTo>
                      <a:pt x="314" y="1976"/>
                    </a:lnTo>
                    <a:lnTo>
                      <a:pt x="298" y="1990"/>
                    </a:lnTo>
                    <a:lnTo>
                      <a:pt x="282" y="2006"/>
                    </a:lnTo>
                    <a:lnTo>
                      <a:pt x="276" y="2016"/>
                    </a:lnTo>
                    <a:lnTo>
                      <a:pt x="272" y="2024"/>
                    </a:lnTo>
                    <a:lnTo>
                      <a:pt x="272" y="2032"/>
                    </a:lnTo>
                    <a:lnTo>
                      <a:pt x="274" y="2040"/>
                    </a:lnTo>
                    <a:lnTo>
                      <a:pt x="274" y="2040"/>
                    </a:lnTo>
                    <a:lnTo>
                      <a:pt x="786" y="2040"/>
                    </a:lnTo>
                    <a:lnTo>
                      <a:pt x="786" y="2040"/>
                    </a:lnTo>
                    <a:lnTo>
                      <a:pt x="776" y="2016"/>
                    </a:lnTo>
                    <a:lnTo>
                      <a:pt x="764" y="1994"/>
                    </a:lnTo>
                    <a:lnTo>
                      <a:pt x="750" y="1974"/>
                    </a:lnTo>
                    <a:lnTo>
                      <a:pt x="736" y="1956"/>
                    </a:lnTo>
                    <a:lnTo>
                      <a:pt x="720" y="1938"/>
                    </a:lnTo>
                    <a:lnTo>
                      <a:pt x="704" y="1920"/>
                    </a:lnTo>
                    <a:lnTo>
                      <a:pt x="670" y="1888"/>
                    </a:lnTo>
                    <a:lnTo>
                      <a:pt x="596" y="1828"/>
                    </a:lnTo>
                    <a:lnTo>
                      <a:pt x="562" y="1794"/>
                    </a:lnTo>
                    <a:lnTo>
                      <a:pt x="546" y="1778"/>
                    </a:lnTo>
                    <a:lnTo>
                      <a:pt x="530" y="1760"/>
                    </a:lnTo>
                    <a:lnTo>
                      <a:pt x="530" y="176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30" tIns="45718" rIns="91430" bIns="45718" numCol="1" anchor="t" anchorCtr="0" compatLnSpc="1">
                <a:prstTxWarp prst="textNoShape">
                  <a:avLst/>
                </a:prstTxWarp>
              </a:bodyPr>
              <a:lstStyle/>
              <a:p>
                <a:pPr defTabSz="914218">
                  <a:buSzPct val="60000"/>
                  <a:defRPr/>
                </a:pPr>
                <a:endParaRPr lang="zh-CN" altLang="en-US" sz="1200" kern="0" dirty="0">
                  <a:cs typeface="Arial" pitchFamily="34" charset="0"/>
                </a:endParaRPr>
              </a:p>
            </p:txBody>
          </p:sp>
        </p:grpSp>
        <p:grpSp>
          <p:nvGrpSpPr>
            <p:cNvPr id="97" name="组合 97"/>
            <p:cNvGrpSpPr/>
            <p:nvPr/>
          </p:nvGrpSpPr>
          <p:grpSpPr>
            <a:xfrm>
              <a:off x="5670082" y="5498375"/>
              <a:ext cx="473731" cy="473729"/>
              <a:chOff x="9059603" y="5145989"/>
              <a:chExt cx="473731" cy="473729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9059603" y="5145989"/>
                <a:ext cx="473731" cy="473729"/>
              </a:xfrm>
              <a:prstGeom prst="ellipse">
                <a:avLst/>
              </a:prstGeom>
              <a:solidFill>
                <a:sysClr val="window" lastClr="FFFFFF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218">
                  <a:defRPr/>
                </a:pPr>
                <a:endParaRPr lang="zh-CN" altLang="en-US" sz="1800" kern="0" dirty="0"/>
              </a:p>
            </p:txBody>
          </p:sp>
          <p:grpSp>
            <p:nvGrpSpPr>
              <p:cNvPr id="99" name="组合 221"/>
              <p:cNvGrpSpPr/>
              <p:nvPr/>
            </p:nvGrpSpPr>
            <p:grpSpPr>
              <a:xfrm>
                <a:off x="9155599" y="5225160"/>
                <a:ext cx="273426" cy="304422"/>
                <a:chOff x="8385176" y="3551238"/>
                <a:chExt cx="1370012" cy="1395413"/>
              </a:xfrm>
              <a:solidFill>
                <a:sysClr val="windowText" lastClr="000000"/>
              </a:solidFill>
            </p:grpSpPr>
            <p:sp>
              <p:nvSpPr>
                <p:cNvPr id="100" name="Freeform 46"/>
                <p:cNvSpPr>
                  <a:spLocks/>
                </p:cNvSpPr>
                <p:nvPr/>
              </p:nvSpPr>
              <p:spPr bwMode="auto">
                <a:xfrm>
                  <a:off x="8385176" y="4338638"/>
                  <a:ext cx="817563" cy="608013"/>
                </a:xfrm>
                <a:custGeom>
                  <a:avLst/>
                  <a:gdLst/>
                  <a:ahLst/>
                  <a:cxnLst>
                    <a:cxn ang="0">
                      <a:pos x="3" y="20"/>
                    </a:cxn>
                    <a:cxn ang="0">
                      <a:pos x="15" y="37"/>
                    </a:cxn>
                    <a:cxn ang="0">
                      <a:pos x="202" y="157"/>
                    </a:cxn>
                    <a:cxn ang="0">
                      <a:pos x="212" y="151"/>
                    </a:cxn>
                    <a:cxn ang="0">
                      <a:pos x="218" y="123"/>
                    </a:cxn>
                    <a:cxn ang="0">
                      <a:pos x="23" y="0"/>
                    </a:cxn>
                    <a:cxn ang="0">
                      <a:pos x="3" y="20"/>
                    </a:cxn>
                  </a:cxnLst>
                  <a:rect l="0" t="0" r="r" b="b"/>
                  <a:pathLst>
                    <a:path w="218" h="162">
                      <a:moveTo>
                        <a:pt x="3" y="20"/>
                      </a:moveTo>
                      <a:cubicBezTo>
                        <a:pt x="0" y="24"/>
                        <a:pt x="7" y="34"/>
                        <a:pt x="15" y="37"/>
                      </a:cubicBezTo>
                      <a:cubicBezTo>
                        <a:pt x="71" y="56"/>
                        <a:pt x="115" y="162"/>
                        <a:pt x="202" y="157"/>
                      </a:cubicBezTo>
                      <a:cubicBezTo>
                        <a:pt x="205" y="156"/>
                        <a:pt x="211" y="156"/>
                        <a:pt x="212" y="151"/>
                      </a:cubicBezTo>
                      <a:cubicBezTo>
                        <a:pt x="218" y="123"/>
                        <a:pt x="218" y="123"/>
                        <a:pt x="218" y="123"/>
                      </a:cubicBezTo>
                      <a:cubicBezTo>
                        <a:pt x="23" y="0"/>
                        <a:pt x="23" y="0"/>
                        <a:pt x="23" y="0"/>
                      </a:cubicBezTo>
                      <a:lnTo>
                        <a:pt x="3" y="2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indent="-179964" defTabSz="914218" fontAlgn="base">
                    <a:lnSpc>
                      <a:spcPts val="28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CC9900"/>
                    </a:buClr>
                    <a:buFont typeface="Wingdings" pitchFamily="2" charset="2"/>
                    <a:buChar char="n"/>
                    <a:defRPr/>
                  </a:pPr>
                  <a:endParaRPr lang="zh-CN" altLang="en-US" sz="1000" kern="0" dirty="0">
                    <a:cs typeface="Arial" pitchFamily="34" charset="0"/>
                    <a:sym typeface="Arial" pitchFamily="34" charset="0"/>
                  </a:endParaRPr>
                </a:p>
              </p:txBody>
            </p:sp>
            <p:sp>
              <p:nvSpPr>
                <p:cNvPr id="101" name="Freeform 47"/>
                <p:cNvSpPr>
                  <a:spLocks noEditPoints="1"/>
                </p:cNvSpPr>
                <p:nvPr/>
              </p:nvSpPr>
              <p:spPr bwMode="auto">
                <a:xfrm>
                  <a:off x="8520113" y="3551238"/>
                  <a:ext cx="1235075" cy="1185863"/>
                </a:xfrm>
                <a:custGeom>
                  <a:avLst/>
                  <a:gdLst/>
                  <a:ahLst/>
                  <a:cxnLst>
                    <a:cxn ang="0">
                      <a:pos x="195" y="5"/>
                    </a:cxn>
                    <a:cxn ang="0">
                      <a:pos x="186" y="3"/>
                    </a:cxn>
                    <a:cxn ang="0">
                      <a:pos x="128" y="69"/>
                    </a:cxn>
                    <a:cxn ang="0">
                      <a:pos x="13" y="171"/>
                    </a:cxn>
                    <a:cxn ang="0">
                      <a:pos x="8" y="190"/>
                    </a:cxn>
                    <a:cxn ang="0">
                      <a:pos x="0" y="198"/>
                    </a:cxn>
                    <a:cxn ang="0">
                      <a:pos x="187" y="316"/>
                    </a:cxn>
                    <a:cxn ang="0">
                      <a:pos x="190" y="300"/>
                    </a:cxn>
                    <a:cxn ang="0">
                      <a:pos x="197" y="295"/>
                    </a:cxn>
                    <a:cxn ang="0">
                      <a:pos x="254" y="302"/>
                    </a:cxn>
                    <a:cxn ang="0">
                      <a:pos x="274" y="295"/>
                    </a:cxn>
                    <a:cxn ang="0">
                      <a:pos x="323" y="252"/>
                    </a:cxn>
                    <a:cxn ang="0">
                      <a:pos x="325" y="235"/>
                    </a:cxn>
                    <a:cxn ang="0">
                      <a:pos x="296" y="185"/>
                    </a:cxn>
                    <a:cxn ang="0">
                      <a:pos x="295" y="175"/>
                    </a:cxn>
                    <a:cxn ang="0">
                      <a:pos x="300" y="166"/>
                    </a:cxn>
                    <a:cxn ang="0">
                      <a:pos x="297" y="148"/>
                    </a:cxn>
                    <a:cxn ang="0">
                      <a:pos x="218" y="84"/>
                    </a:cxn>
                    <a:cxn ang="0">
                      <a:pos x="195" y="5"/>
                    </a:cxn>
                    <a:cxn ang="0">
                      <a:pos x="253" y="174"/>
                    </a:cxn>
                    <a:cxn ang="0">
                      <a:pos x="266" y="187"/>
                    </a:cxn>
                    <a:cxn ang="0">
                      <a:pos x="253" y="199"/>
                    </a:cxn>
                    <a:cxn ang="0">
                      <a:pos x="241" y="187"/>
                    </a:cxn>
                    <a:cxn ang="0">
                      <a:pos x="253" y="174"/>
                    </a:cxn>
                  </a:cxnLst>
                  <a:rect l="0" t="0" r="r" b="b"/>
                  <a:pathLst>
                    <a:path w="329" h="316">
                      <a:moveTo>
                        <a:pt x="195" y="5"/>
                      </a:moveTo>
                      <a:cubicBezTo>
                        <a:pt x="194" y="1"/>
                        <a:pt x="189" y="0"/>
                        <a:pt x="186" y="3"/>
                      </a:cubicBezTo>
                      <a:cubicBezTo>
                        <a:pt x="153" y="28"/>
                        <a:pt x="133" y="59"/>
                        <a:pt x="128" y="69"/>
                      </a:cubicBezTo>
                      <a:cubicBezTo>
                        <a:pt x="57" y="97"/>
                        <a:pt x="23" y="154"/>
                        <a:pt x="13" y="171"/>
                      </a:cubicBezTo>
                      <a:cubicBezTo>
                        <a:pt x="10" y="177"/>
                        <a:pt x="10" y="187"/>
                        <a:pt x="8" y="190"/>
                      </a:cubicBezTo>
                      <a:cubicBezTo>
                        <a:pt x="0" y="198"/>
                        <a:pt x="0" y="198"/>
                        <a:pt x="0" y="198"/>
                      </a:cubicBezTo>
                      <a:cubicBezTo>
                        <a:pt x="187" y="316"/>
                        <a:pt x="187" y="316"/>
                        <a:pt x="187" y="316"/>
                      </a:cubicBezTo>
                      <a:cubicBezTo>
                        <a:pt x="190" y="300"/>
                        <a:pt x="190" y="300"/>
                        <a:pt x="190" y="300"/>
                      </a:cubicBezTo>
                      <a:cubicBezTo>
                        <a:pt x="191" y="297"/>
                        <a:pt x="194" y="295"/>
                        <a:pt x="197" y="295"/>
                      </a:cubicBezTo>
                      <a:cubicBezTo>
                        <a:pt x="254" y="302"/>
                        <a:pt x="254" y="302"/>
                        <a:pt x="254" y="302"/>
                      </a:cubicBezTo>
                      <a:cubicBezTo>
                        <a:pt x="262" y="302"/>
                        <a:pt x="269" y="300"/>
                        <a:pt x="274" y="295"/>
                      </a:cubicBezTo>
                      <a:cubicBezTo>
                        <a:pt x="323" y="252"/>
                        <a:pt x="323" y="252"/>
                        <a:pt x="323" y="252"/>
                      </a:cubicBezTo>
                      <a:cubicBezTo>
                        <a:pt x="328" y="248"/>
                        <a:pt x="329" y="240"/>
                        <a:pt x="325" y="235"/>
                      </a:cubicBezTo>
                      <a:cubicBezTo>
                        <a:pt x="296" y="185"/>
                        <a:pt x="296" y="185"/>
                        <a:pt x="296" y="185"/>
                      </a:cubicBezTo>
                      <a:cubicBezTo>
                        <a:pt x="294" y="182"/>
                        <a:pt x="294" y="178"/>
                        <a:pt x="295" y="175"/>
                      </a:cubicBezTo>
                      <a:cubicBezTo>
                        <a:pt x="300" y="166"/>
                        <a:pt x="300" y="166"/>
                        <a:pt x="300" y="166"/>
                      </a:cubicBezTo>
                      <a:cubicBezTo>
                        <a:pt x="303" y="160"/>
                        <a:pt x="302" y="153"/>
                        <a:pt x="297" y="148"/>
                      </a:cubicBezTo>
                      <a:cubicBezTo>
                        <a:pt x="218" y="84"/>
                        <a:pt x="218" y="84"/>
                        <a:pt x="218" y="84"/>
                      </a:cubicBezTo>
                      <a:cubicBezTo>
                        <a:pt x="206" y="56"/>
                        <a:pt x="198" y="22"/>
                        <a:pt x="195" y="5"/>
                      </a:cubicBezTo>
                      <a:close/>
                      <a:moveTo>
                        <a:pt x="253" y="174"/>
                      </a:moveTo>
                      <a:cubicBezTo>
                        <a:pt x="260" y="174"/>
                        <a:pt x="266" y="180"/>
                        <a:pt x="266" y="187"/>
                      </a:cubicBezTo>
                      <a:cubicBezTo>
                        <a:pt x="266" y="194"/>
                        <a:pt x="260" y="199"/>
                        <a:pt x="253" y="199"/>
                      </a:cubicBezTo>
                      <a:cubicBezTo>
                        <a:pt x="246" y="199"/>
                        <a:pt x="241" y="194"/>
                        <a:pt x="241" y="187"/>
                      </a:cubicBezTo>
                      <a:cubicBezTo>
                        <a:pt x="241" y="180"/>
                        <a:pt x="246" y="174"/>
                        <a:pt x="253" y="17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indent="-179964" defTabSz="914218" fontAlgn="base">
                    <a:lnSpc>
                      <a:spcPts val="28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CC9900"/>
                    </a:buClr>
                    <a:buFont typeface="Wingdings" pitchFamily="2" charset="2"/>
                    <a:buChar char="n"/>
                    <a:defRPr/>
                  </a:pPr>
                  <a:endParaRPr lang="zh-CN" altLang="en-US" sz="1000" kern="0" dirty="0">
                    <a:cs typeface="Arial" pitchFamily="34" charset="0"/>
                    <a:sym typeface="Arial" pitchFamily="34" charset="0"/>
                  </a:endParaRPr>
                </a:p>
              </p:txBody>
            </p:sp>
            <p:sp>
              <p:nvSpPr>
                <p:cNvPr id="102" name="Freeform 48"/>
                <p:cNvSpPr>
                  <a:spLocks/>
                </p:cNvSpPr>
                <p:nvPr/>
              </p:nvSpPr>
              <p:spPr bwMode="auto">
                <a:xfrm>
                  <a:off x="9213851" y="4740276"/>
                  <a:ext cx="95250" cy="195263"/>
                </a:xfrm>
                <a:custGeom>
                  <a:avLst/>
                  <a:gdLst/>
                  <a:ahLst/>
                  <a:cxnLst>
                    <a:cxn ang="0">
                      <a:pos x="16" y="1"/>
                    </a:cxn>
                    <a:cxn ang="0">
                      <a:pos x="8" y="3"/>
                    </a:cxn>
                    <a:cxn ang="0">
                      <a:pos x="7" y="6"/>
                    </a:cxn>
                    <a:cxn ang="0">
                      <a:pos x="5" y="16"/>
                    </a:cxn>
                    <a:cxn ang="0">
                      <a:pos x="1" y="39"/>
                    </a:cxn>
                    <a:cxn ang="0">
                      <a:pos x="8" y="49"/>
                    </a:cxn>
                    <a:cxn ang="0">
                      <a:pos x="18" y="51"/>
                    </a:cxn>
                    <a:cxn ang="0">
                      <a:pos x="25" y="45"/>
                    </a:cxn>
                    <a:cxn ang="0">
                      <a:pos x="24" y="12"/>
                    </a:cxn>
                    <a:cxn ang="0">
                      <a:pos x="16" y="1"/>
                    </a:cxn>
                  </a:cxnLst>
                  <a:rect l="0" t="0" r="r" b="b"/>
                  <a:pathLst>
                    <a:path w="25" h="52">
                      <a:moveTo>
                        <a:pt x="16" y="1"/>
                      </a:moveTo>
                      <a:cubicBezTo>
                        <a:pt x="13" y="0"/>
                        <a:pt x="10" y="1"/>
                        <a:pt x="8" y="3"/>
                      </a:cubicBezTo>
                      <a:cubicBezTo>
                        <a:pt x="8" y="4"/>
                        <a:pt x="7" y="5"/>
                        <a:pt x="7" y="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0" y="44"/>
                        <a:pt x="3" y="48"/>
                        <a:pt x="8" y="49"/>
                      </a:cubicBezTo>
                      <a:cubicBezTo>
                        <a:pt x="18" y="51"/>
                        <a:pt x="18" y="51"/>
                        <a:pt x="18" y="51"/>
                      </a:cubicBezTo>
                      <a:cubicBezTo>
                        <a:pt x="22" y="52"/>
                        <a:pt x="25" y="49"/>
                        <a:pt x="25" y="45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7"/>
                        <a:pt x="20" y="3"/>
                        <a:pt x="16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indent="-179964" defTabSz="914218" fontAlgn="base">
                    <a:lnSpc>
                      <a:spcPts val="28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CC9900"/>
                    </a:buClr>
                    <a:buFont typeface="Wingdings" pitchFamily="2" charset="2"/>
                    <a:buChar char="n"/>
                    <a:defRPr/>
                  </a:pPr>
                  <a:endParaRPr lang="zh-CN" altLang="en-US" sz="1000" kern="0" dirty="0">
                    <a:cs typeface="Arial" pitchFamily="34" charset="0"/>
                    <a:sym typeface="Arial" pitchFamily="34" charset="0"/>
                  </a:endParaRPr>
                </a:p>
              </p:txBody>
            </p:sp>
          </p:grpSp>
        </p:grpSp>
        <p:grpSp>
          <p:nvGrpSpPr>
            <p:cNvPr id="103" name="组合 103"/>
            <p:cNvGrpSpPr/>
            <p:nvPr/>
          </p:nvGrpSpPr>
          <p:grpSpPr>
            <a:xfrm>
              <a:off x="3015957" y="5498375"/>
              <a:ext cx="473731" cy="473729"/>
              <a:chOff x="9621697" y="4595503"/>
              <a:chExt cx="473731" cy="473729"/>
            </a:xfrm>
          </p:grpSpPr>
          <p:sp>
            <p:nvSpPr>
              <p:cNvPr id="104" name="椭圆 103"/>
              <p:cNvSpPr/>
              <p:nvPr/>
            </p:nvSpPr>
            <p:spPr>
              <a:xfrm>
                <a:off x="9621697" y="4595503"/>
                <a:ext cx="473731" cy="473729"/>
              </a:xfrm>
              <a:prstGeom prst="ellipse">
                <a:avLst/>
              </a:prstGeom>
              <a:solidFill>
                <a:sysClr val="window" lastClr="FFFFFF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218">
                  <a:buSzPct val="60000"/>
                  <a:defRPr/>
                </a:pPr>
                <a:endParaRPr lang="zh-CN" altLang="en-US" sz="1800" kern="0" dirty="0"/>
              </a:p>
            </p:txBody>
          </p:sp>
          <p:grpSp>
            <p:nvGrpSpPr>
              <p:cNvPr id="105" name="组合 112"/>
              <p:cNvGrpSpPr/>
              <p:nvPr/>
            </p:nvGrpSpPr>
            <p:grpSpPr>
              <a:xfrm>
                <a:off x="9738645" y="4739733"/>
                <a:ext cx="225568" cy="218073"/>
                <a:chOff x="10543279" y="4743588"/>
                <a:chExt cx="300357" cy="290376"/>
              </a:xfrm>
              <a:solidFill>
                <a:sysClr val="windowText" lastClr="000000"/>
              </a:solidFill>
            </p:grpSpPr>
            <p:sp>
              <p:nvSpPr>
                <p:cNvPr id="110" name="任意多边形 109"/>
                <p:cNvSpPr/>
                <p:nvPr/>
              </p:nvSpPr>
              <p:spPr>
                <a:xfrm>
                  <a:off x="10646155" y="4808839"/>
                  <a:ext cx="124011" cy="172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11" h="172901">
                      <a:moveTo>
                        <a:pt x="36835" y="28575"/>
                      </a:moveTo>
                      <a:lnTo>
                        <a:pt x="36835" y="84386"/>
                      </a:lnTo>
                      <a:lnTo>
                        <a:pt x="52797" y="84386"/>
                      </a:lnTo>
                      <a:cubicBezTo>
                        <a:pt x="74451" y="84386"/>
                        <a:pt x="85279" y="74972"/>
                        <a:pt x="85279" y="56146"/>
                      </a:cubicBezTo>
                      <a:cubicBezTo>
                        <a:pt x="85279" y="37765"/>
                        <a:pt x="74563" y="28575"/>
                        <a:pt x="53132" y="28575"/>
                      </a:cubicBezTo>
                      <a:close/>
                      <a:moveTo>
                        <a:pt x="0" y="0"/>
                      </a:moveTo>
                      <a:lnTo>
                        <a:pt x="59494" y="0"/>
                      </a:lnTo>
                      <a:cubicBezTo>
                        <a:pt x="102506" y="0"/>
                        <a:pt x="124011" y="18232"/>
                        <a:pt x="124011" y="54695"/>
                      </a:cubicBezTo>
                      <a:cubicBezTo>
                        <a:pt x="124011" y="72405"/>
                        <a:pt x="117519" y="86600"/>
                        <a:pt x="104533" y="97278"/>
                      </a:cubicBezTo>
                      <a:cubicBezTo>
                        <a:pt x="91548" y="107956"/>
                        <a:pt x="75307" y="113072"/>
                        <a:pt x="55811" y="112626"/>
                      </a:cubicBezTo>
                      <a:lnTo>
                        <a:pt x="36835" y="112626"/>
                      </a:lnTo>
                      <a:lnTo>
                        <a:pt x="36835" y="172901"/>
                      </a:lnTo>
                      <a:lnTo>
                        <a:pt x="0" y="17290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6919">
                    <a:buSzPct val="60000"/>
                    <a:defRPr/>
                  </a:pPr>
                  <a:endParaRPr lang="en-US" altLang="zh-CN" sz="1800" b="1" kern="0" dirty="0"/>
                </a:p>
              </p:txBody>
            </p:sp>
            <p:sp>
              <p:nvSpPr>
                <p:cNvPr id="111" name="椭圆 110"/>
                <p:cNvSpPr/>
                <p:nvPr/>
              </p:nvSpPr>
              <p:spPr>
                <a:xfrm>
                  <a:off x="10543279" y="4743588"/>
                  <a:ext cx="300357" cy="290376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218">
                    <a:buSzPct val="60000"/>
                    <a:defRPr/>
                  </a:pPr>
                  <a:endParaRPr lang="zh-CN" altLang="en-US" sz="1800" kern="0" dirty="0"/>
                </a:p>
              </p:txBody>
            </p:sp>
          </p:grpSp>
          <p:grpSp>
            <p:nvGrpSpPr>
              <p:cNvPr id="106" name="组合 121"/>
              <p:cNvGrpSpPr/>
              <p:nvPr/>
            </p:nvGrpSpPr>
            <p:grpSpPr>
              <a:xfrm rot="1389664">
                <a:off x="9866960" y="4655586"/>
                <a:ext cx="136606" cy="73947"/>
                <a:chOff x="-2890838" y="5173663"/>
                <a:chExt cx="3035301" cy="1643062"/>
              </a:xfrm>
            </p:grpSpPr>
            <p:sp>
              <p:nvSpPr>
                <p:cNvPr id="107" name="Freeform 5"/>
                <p:cNvSpPr>
                  <a:spLocks/>
                </p:cNvSpPr>
                <p:nvPr/>
              </p:nvSpPr>
              <p:spPr bwMode="auto">
                <a:xfrm>
                  <a:off x="-2890838" y="5173663"/>
                  <a:ext cx="3035301" cy="858837"/>
                </a:xfrm>
                <a:custGeom>
                  <a:avLst/>
                  <a:gdLst>
                    <a:gd name="T0" fmla="*/ 479 w 949"/>
                    <a:gd name="T1" fmla="*/ 0 h 265"/>
                    <a:gd name="T2" fmla="*/ 924 w 949"/>
                    <a:gd name="T3" fmla="*/ 166 h 265"/>
                    <a:gd name="T4" fmla="*/ 944 w 949"/>
                    <a:gd name="T5" fmla="*/ 217 h 265"/>
                    <a:gd name="T6" fmla="*/ 865 w 949"/>
                    <a:gd name="T7" fmla="*/ 239 h 265"/>
                    <a:gd name="T8" fmla="*/ 719 w 949"/>
                    <a:gd name="T9" fmla="*/ 146 h 265"/>
                    <a:gd name="T10" fmla="*/ 94 w 949"/>
                    <a:gd name="T11" fmla="*/ 237 h 265"/>
                    <a:gd name="T12" fmla="*/ 37 w 949"/>
                    <a:gd name="T13" fmla="*/ 249 h 265"/>
                    <a:gd name="T14" fmla="*/ 29 w 949"/>
                    <a:gd name="T15" fmla="*/ 168 h 265"/>
                    <a:gd name="T16" fmla="*/ 220 w 949"/>
                    <a:gd name="T17" fmla="*/ 50 h 265"/>
                    <a:gd name="T18" fmla="*/ 479 w 949"/>
                    <a:gd name="T19" fmla="*/ 0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49" h="265">
                      <a:moveTo>
                        <a:pt x="479" y="0"/>
                      </a:moveTo>
                      <a:cubicBezTo>
                        <a:pt x="647" y="2"/>
                        <a:pt x="796" y="57"/>
                        <a:pt x="924" y="166"/>
                      </a:cubicBezTo>
                      <a:cubicBezTo>
                        <a:pt x="940" y="180"/>
                        <a:pt x="949" y="196"/>
                        <a:pt x="944" y="217"/>
                      </a:cubicBezTo>
                      <a:cubicBezTo>
                        <a:pt x="935" y="253"/>
                        <a:pt x="894" y="265"/>
                        <a:pt x="865" y="239"/>
                      </a:cubicBezTo>
                      <a:cubicBezTo>
                        <a:pt x="820" y="202"/>
                        <a:pt x="773" y="169"/>
                        <a:pt x="719" y="146"/>
                      </a:cubicBezTo>
                      <a:cubicBezTo>
                        <a:pt x="493" y="53"/>
                        <a:pt x="284" y="84"/>
                        <a:pt x="94" y="237"/>
                      </a:cubicBezTo>
                      <a:cubicBezTo>
                        <a:pt x="76" y="251"/>
                        <a:pt x="59" y="258"/>
                        <a:pt x="37" y="249"/>
                      </a:cubicBezTo>
                      <a:cubicBezTo>
                        <a:pt x="4" y="234"/>
                        <a:pt x="0" y="193"/>
                        <a:pt x="29" y="168"/>
                      </a:cubicBezTo>
                      <a:cubicBezTo>
                        <a:pt x="86" y="118"/>
                        <a:pt x="150" y="79"/>
                        <a:pt x="220" y="50"/>
                      </a:cubicBezTo>
                      <a:cubicBezTo>
                        <a:pt x="303" y="17"/>
                        <a:pt x="389" y="0"/>
                        <a:pt x="47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218">
                    <a:buSzPct val="60000"/>
                    <a:defRPr/>
                  </a:pPr>
                  <a:endParaRPr lang="zh-CN" altLang="en-US" sz="1800" kern="0" dirty="0"/>
                </a:p>
              </p:txBody>
            </p:sp>
            <p:sp>
              <p:nvSpPr>
                <p:cNvPr id="108" name="Freeform 6"/>
                <p:cNvSpPr>
                  <a:spLocks/>
                </p:cNvSpPr>
                <p:nvPr/>
              </p:nvSpPr>
              <p:spPr bwMode="auto">
                <a:xfrm>
                  <a:off x="-2468563" y="5743575"/>
                  <a:ext cx="2222501" cy="674687"/>
                </a:xfrm>
                <a:custGeom>
                  <a:avLst/>
                  <a:gdLst>
                    <a:gd name="T0" fmla="*/ 346 w 695"/>
                    <a:gd name="T1" fmla="*/ 1 h 208"/>
                    <a:gd name="T2" fmla="*/ 665 w 695"/>
                    <a:gd name="T3" fmla="*/ 115 h 208"/>
                    <a:gd name="T4" fmla="*/ 680 w 695"/>
                    <a:gd name="T5" fmla="*/ 183 h 208"/>
                    <a:gd name="T6" fmla="*/ 606 w 695"/>
                    <a:gd name="T7" fmla="*/ 188 h 208"/>
                    <a:gd name="T8" fmla="*/ 178 w 695"/>
                    <a:gd name="T9" fmla="*/ 132 h 208"/>
                    <a:gd name="T10" fmla="*/ 85 w 695"/>
                    <a:gd name="T11" fmla="*/ 188 h 208"/>
                    <a:gd name="T12" fmla="*/ 45 w 695"/>
                    <a:gd name="T13" fmla="*/ 201 h 208"/>
                    <a:gd name="T14" fmla="*/ 5 w 695"/>
                    <a:gd name="T15" fmla="*/ 169 h 208"/>
                    <a:gd name="T16" fmla="*/ 22 w 695"/>
                    <a:gd name="T17" fmla="*/ 117 h 208"/>
                    <a:gd name="T18" fmla="*/ 174 w 695"/>
                    <a:gd name="T19" fmla="*/ 31 h 208"/>
                    <a:gd name="T20" fmla="*/ 346 w 695"/>
                    <a:gd name="T21" fmla="*/ 1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95" h="208">
                      <a:moveTo>
                        <a:pt x="346" y="1"/>
                      </a:moveTo>
                      <a:cubicBezTo>
                        <a:pt x="466" y="2"/>
                        <a:pt x="572" y="40"/>
                        <a:pt x="665" y="115"/>
                      </a:cubicBezTo>
                      <a:cubicBezTo>
                        <a:pt x="689" y="134"/>
                        <a:pt x="695" y="163"/>
                        <a:pt x="680" y="183"/>
                      </a:cubicBezTo>
                      <a:cubicBezTo>
                        <a:pt x="662" y="206"/>
                        <a:pt x="632" y="208"/>
                        <a:pt x="606" y="188"/>
                      </a:cubicBezTo>
                      <a:cubicBezTo>
                        <a:pt x="474" y="87"/>
                        <a:pt x="331" y="68"/>
                        <a:pt x="178" y="132"/>
                      </a:cubicBezTo>
                      <a:cubicBezTo>
                        <a:pt x="145" y="145"/>
                        <a:pt x="116" y="170"/>
                        <a:pt x="85" y="188"/>
                      </a:cubicBezTo>
                      <a:cubicBezTo>
                        <a:pt x="73" y="195"/>
                        <a:pt x="58" y="201"/>
                        <a:pt x="45" y="201"/>
                      </a:cubicBezTo>
                      <a:cubicBezTo>
                        <a:pt x="25" y="201"/>
                        <a:pt x="10" y="189"/>
                        <a:pt x="5" y="169"/>
                      </a:cubicBezTo>
                      <a:cubicBezTo>
                        <a:pt x="0" y="148"/>
                        <a:pt x="6" y="131"/>
                        <a:pt x="22" y="117"/>
                      </a:cubicBezTo>
                      <a:cubicBezTo>
                        <a:pt x="68" y="80"/>
                        <a:pt x="119" y="50"/>
                        <a:pt x="174" y="31"/>
                      </a:cubicBezTo>
                      <a:cubicBezTo>
                        <a:pt x="230" y="11"/>
                        <a:pt x="287" y="0"/>
                        <a:pt x="346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218">
                    <a:buSzPct val="60000"/>
                    <a:defRPr/>
                  </a:pPr>
                  <a:endParaRPr lang="zh-CN" altLang="en-US" sz="1800" kern="0" dirty="0"/>
                </a:p>
              </p:txBody>
            </p:sp>
            <p:sp>
              <p:nvSpPr>
                <p:cNvPr id="109" name="Freeform 7"/>
                <p:cNvSpPr>
                  <a:spLocks/>
                </p:cNvSpPr>
                <p:nvPr/>
              </p:nvSpPr>
              <p:spPr bwMode="auto">
                <a:xfrm>
                  <a:off x="-2068513" y="6315075"/>
                  <a:ext cx="1397000" cy="501650"/>
                </a:xfrm>
                <a:custGeom>
                  <a:avLst/>
                  <a:gdLst>
                    <a:gd name="T0" fmla="*/ 437 w 437"/>
                    <a:gd name="T1" fmla="*/ 100 h 155"/>
                    <a:gd name="T2" fmla="*/ 413 w 437"/>
                    <a:gd name="T3" fmla="*/ 146 h 155"/>
                    <a:gd name="T4" fmla="*/ 362 w 437"/>
                    <a:gd name="T5" fmla="*/ 143 h 155"/>
                    <a:gd name="T6" fmla="*/ 268 w 437"/>
                    <a:gd name="T7" fmla="*/ 102 h 155"/>
                    <a:gd name="T8" fmla="*/ 86 w 437"/>
                    <a:gd name="T9" fmla="*/ 138 h 155"/>
                    <a:gd name="T10" fmla="*/ 49 w 437"/>
                    <a:gd name="T11" fmla="*/ 151 h 155"/>
                    <a:gd name="T12" fmla="*/ 7 w 437"/>
                    <a:gd name="T13" fmla="*/ 121 h 155"/>
                    <a:gd name="T14" fmla="*/ 20 w 437"/>
                    <a:gd name="T15" fmla="*/ 70 h 155"/>
                    <a:gd name="T16" fmla="*/ 215 w 437"/>
                    <a:gd name="T17" fmla="*/ 1 h 155"/>
                    <a:gd name="T18" fmla="*/ 399 w 437"/>
                    <a:gd name="T19" fmla="*/ 52 h 155"/>
                    <a:gd name="T20" fmla="*/ 437 w 437"/>
                    <a:gd name="T21" fmla="*/ 100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37" h="155">
                      <a:moveTo>
                        <a:pt x="437" y="100"/>
                      </a:moveTo>
                      <a:cubicBezTo>
                        <a:pt x="437" y="123"/>
                        <a:pt x="429" y="137"/>
                        <a:pt x="413" y="146"/>
                      </a:cubicBezTo>
                      <a:cubicBezTo>
                        <a:pt x="396" y="155"/>
                        <a:pt x="380" y="152"/>
                        <a:pt x="362" y="143"/>
                      </a:cubicBezTo>
                      <a:cubicBezTo>
                        <a:pt x="332" y="128"/>
                        <a:pt x="301" y="110"/>
                        <a:pt x="268" y="102"/>
                      </a:cubicBezTo>
                      <a:cubicBezTo>
                        <a:pt x="203" y="86"/>
                        <a:pt x="142" y="100"/>
                        <a:pt x="86" y="138"/>
                      </a:cubicBezTo>
                      <a:cubicBezTo>
                        <a:pt x="75" y="145"/>
                        <a:pt x="62" y="151"/>
                        <a:pt x="49" y="151"/>
                      </a:cubicBezTo>
                      <a:cubicBezTo>
                        <a:pt x="29" y="152"/>
                        <a:pt x="13" y="140"/>
                        <a:pt x="7" y="121"/>
                      </a:cubicBezTo>
                      <a:cubicBezTo>
                        <a:pt x="0" y="102"/>
                        <a:pt x="3" y="83"/>
                        <a:pt x="20" y="70"/>
                      </a:cubicBezTo>
                      <a:cubicBezTo>
                        <a:pt x="77" y="25"/>
                        <a:pt x="143" y="3"/>
                        <a:pt x="215" y="1"/>
                      </a:cubicBezTo>
                      <a:cubicBezTo>
                        <a:pt x="281" y="0"/>
                        <a:pt x="342" y="19"/>
                        <a:pt x="399" y="52"/>
                      </a:cubicBezTo>
                      <a:cubicBezTo>
                        <a:pt x="419" y="65"/>
                        <a:pt x="436" y="78"/>
                        <a:pt x="437" y="10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218">
                    <a:buSzPct val="60000"/>
                    <a:defRPr/>
                  </a:pPr>
                  <a:endParaRPr lang="zh-CN" altLang="en-US" sz="1800" kern="0" dirty="0"/>
                </a:p>
              </p:txBody>
            </p:sp>
          </p:grpSp>
        </p:grpSp>
        <p:grpSp>
          <p:nvGrpSpPr>
            <p:cNvPr id="112" name="组合 112"/>
            <p:cNvGrpSpPr/>
            <p:nvPr/>
          </p:nvGrpSpPr>
          <p:grpSpPr>
            <a:xfrm>
              <a:off x="4077013" y="5498375"/>
              <a:ext cx="473731" cy="473729"/>
              <a:chOff x="8497509" y="5145989"/>
              <a:chExt cx="473731" cy="473729"/>
            </a:xfrm>
          </p:grpSpPr>
          <p:sp>
            <p:nvSpPr>
              <p:cNvPr id="113" name="椭圆 112"/>
              <p:cNvSpPr/>
              <p:nvPr/>
            </p:nvSpPr>
            <p:spPr>
              <a:xfrm>
                <a:off x="8497509" y="5145989"/>
                <a:ext cx="473731" cy="473729"/>
              </a:xfrm>
              <a:prstGeom prst="ellipse">
                <a:avLst/>
              </a:prstGeom>
              <a:solidFill>
                <a:sysClr val="window" lastClr="FFFFFF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218">
                  <a:buSzPct val="60000"/>
                  <a:defRPr/>
                </a:pPr>
                <a:endParaRPr lang="zh-CN" altLang="en-US" sz="1800" kern="0" dirty="0"/>
              </a:p>
            </p:txBody>
          </p:sp>
          <p:grpSp>
            <p:nvGrpSpPr>
              <p:cNvPr id="114" name="组合 145"/>
              <p:cNvGrpSpPr/>
              <p:nvPr/>
            </p:nvGrpSpPr>
            <p:grpSpPr>
              <a:xfrm>
                <a:off x="8598621" y="5227733"/>
                <a:ext cx="296228" cy="306659"/>
                <a:chOff x="13093700" y="3719513"/>
                <a:chExt cx="1577975" cy="1633537"/>
              </a:xfrm>
            </p:grpSpPr>
            <p:sp>
              <p:nvSpPr>
                <p:cNvPr id="115" name="Freeform 25"/>
                <p:cNvSpPr>
                  <a:spLocks noEditPoints="1"/>
                </p:cNvSpPr>
                <p:nvPr/>
              </p:nvSpPr>
              <p:spPr bwMode="auto">
                <a:xfrm>
                  <a:off x="13093700" y="3719513"/>
                  <a:ext cx="1577975" cy="1393825"/>
                </a:xfrm>
                <a:custGeom>
                  <a:avLst/>
                  <a:gdLst>
                    <a:gd name="T0" fmla="*/ 255 w 492"/>
                    <a:gd name="T1" fmla="*/ 180 h 430"/>
                    <a:gd name="T2" fmla="*/ 243 w 492"/>
                    <a:gd name="T3" fmla="*/ 402 h 430"/>
                    <a:gd name="T4" fmla="*/ 151 w 492"/>
                    <a:gd name="T5" fmla="*/ 429 h 430"/>
                    <a:gd name="T6" fmla="*/ 142 w 492"/>
                    <a:gd name="T7" fmla="*/ 365 h 430"/>
                    <a:gd name="T8" fmla="*/ 125 w 492"/>
                    <a:gd name="T9" fmla="*/ 180 h 430"/>
                    <a:gd name="T10" fmla="*/ 70 w 492"/>
                    <a:gd name="T11" fmla="*/ 200 h 430"/>
                    <a:gd name="T12" fmla="*/ 16 w 492"/>
                    <a:gd name="T13" fmla="*/ 213 h 430"/>
                    <a:gd name="T14" fmla="*/ 0 w 492"/>
                    <a:gd name="T15" fmla="*/ 124 h 430"/>
                    <a:gd name="T16" fmla="*/ 164 w 492"/>
                    <a:gd name="T17" fmla="*/ 29 h 430"/>
                    <a:gd name="T18" fmla="*/ 202 w 492"/>
                    <a:gd name="T19" fmla="*/ 9 h 430"/>
                    <a:gd name="T20" fmla="*/ 469 w 492"/>
                    <a:gd name="T21" fmla="*/ 110 h 430"/>
                    <a:gd name="T22" fmla="*/ 490 w 492"/>
                    <a:gd name="T23" fmla="*/ 178 h 430"/>
                    <a:gd name="T24" fmla="*/ 446 w 492"/>
                    <a:gd name="T25" fmla="*/ 215 h 430"/>
                    <a:gd name="T26" fmla="*/ 454 w 492"/>
                    <a:gd name="T27" fmla="*/ 288 h 430"/>
                    <a:gd name="T28" fmla="*/ 435 w 492"/>
                    <a:gd name="T29" fmla="*/ 342 h 430"/>
                    <a:gd name="T30" fmla="*/ 462 w 492"/>
                    <a:gd name="T31" fmla="*/ 362 h 430"/>
                    <a:gd name="T32" fmla="*/ 471 w 492"/>
                    <a:gd name="T33" fmla="*/ 373 h 430"/>
                    <a:gd name="T34" fmla="*/ 411 w 492"/>
                    <a:gd name="T35" fmla="*/ 375 h 430"/>
                    <a:gd name="T36" fmla="*/ 429 w 492"/>
                    <a:gd name="T37" fmla="*/ 308 h 430"/>
                    <a:gd name="T38" fmla="*/ 436 w 492"/>
                    <a:gd name="T39" fmla="*/ 277 h 430"/>
                    <a:gd name="T40" fmla="*/ 243 w 492"/>
                    <a:gd name="T41" fmla="*/ 98 h 430"/>
                    <a:gd name="T42" fmla="*/ 260 w 492"/>
                    <a:gd name="T43" fmla="*/ 165 h 430"/>
                    <a:gd name="T44" fmla="*/ 474 w 492"/>
                    <a:gd name="T45" fmla="*/ 149 h 430"/>
                    <a:gd name="T46" fmla="*/ 353 w 492"/>
                    <a:gd name="T47" fmla="*/ 113 h 430"/>
                    <a:gd name="T48" fmla="*/ 142 w 492"/>
                    <a:gd name="T49" fmla="*/ 99 h 430"/>
                    <a:gd name="T50" fmla="*/ 15 w 492"/>
                    <a:gd name="T51" fmla="*/ 155 h 430"/>
                    <a:gd name="T52" fmla="*/ 126 w 492"/>
                    <a:gd name="T53" fmla="*/ 165 h 430"/>
                    <a:gd name="T54" fmla="*/ 142 w 492"/>
                    <a:gd name="T55" fmla="*/ 99 h 430"/>
                    <a:gd name="T56" fmla="*/ 203 w 492"/>
                    <a:gd name="T57" fmla="*/ 58 h 430"/>
                    <a:gd name="T58" fmla="*/ 259 w 492"/>
                    <a:gd name="T59" fmla="*/ 84 h 430"/>
                    <a:gd name="T60" fmla="*/ 379 w 492"/>
                    <a:gd name="T61" fmla="*/ 97 h 430"/>
                    <a:gd name="T62" fmla="*/ 75 w 492"/>
                    <a:gd name="T63" fmla="*/ 95 h 430"/>
                    <a:gd name="T64" fmla="*/ 182 w 492"/>
                    <a:gd name="T65" fmla="*/ 71 h 430"/>
                    <a:gd name="T66" fmla="*/ 75 w 492"/>
                    <a:gd name="T67" fmla="*/ 95 h 430"/>
                    <a:gd name="T68" fmla="*/ 221 w 492"/>
                    <a:gd name="T69" fmla="*/ 153 h 430"/>
                    <a:gd name="T70" fmla="*/ 172 w 492"/>
                    <a:gd name="T71" fmla="*/ 99 h 430"/>
                    <a:gd name="T72" fmla="*/ 227 w 492"/>
                    <a:gd name="T73" fmla="*/ 192 h 430"/>
                    <a:gd name="T74" fmla="*/ 175 w 492"/>
                    <a:gd name="T75" fmla="*/ 181 h 430"/>
                    <a:gd name="T76" fmla="*/ 226 w 492"/>
                    <a:gd name="T77" fmla="*/ 397 h 430"/>
                    <a:gd name="T78" fmla="*/ 170 w 492"/>
                    <a:gd name="T79" fmla="*/ 349 h 430"/>
                    <a:gd name="T80" fmla="*/ 211 w 492"/>
                    <a:gd name="T81" fmla="*/ 330 h 430"/>
                    <a:gd name="T82" fmla="*/ 160 w 492"/>
                    <a:gd name="T83" fmla="*/ 330 h 430"/>
                    <a:gd name="T84" fmla="*/ 160 w 492"/>
                    <a:gd name="T85" fmla="*/ 114 h 430"/>
                    <a:gd name="T86" fmla="*/ 160 w 492"/>
                    <a:gd name="T87" fmla="*/ 114 h 430"/>
                    <a:gd name="T88" fmla="*/ 226 w 492"/>
                    <a:gd name="T89" fmla="*/ 313 h 430"/>
                    <a:gd name="T90" fmla="*/ 178 w 492"/>
                    <a:gd name="T91" fmla="*/ 266 h 430"/>
                    <a:gd name="T92" fmla="*/ 157 w 492"/>
                    <a:gd name="T93" fmla="*/ 200 h 430"/>
                    <a:gd name="T94" fmla="*/ 206 w 492"/>
                    <a:gd name="T95" fmla="*/ 249 h 430"/>
                    <a:gd name="T96" fmla="*/ 158 w 492"/>
                    <a:gd name="T97" fmla="*/ 413 h 430"/>
                    <a:gd name="T98" fmla="*/ 158 w 492"/>
                    <a:gd name="T99" fmla="*/ 365 h 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492" h="430">
                      <a:moveTo>
                        <a:pt x="436" y="180"/>
                      </a:moveTo>
                      <a:cubicBezTo>
                        <a:pt x="374" y="180"/>
                        <a:pt x="314" y="181"/>
                        <a:pt x="255" y="180"/>
                      </a:cubicBezTo>
                      <a:cubicBezTo>
                        <a:pt x="241" y="180"/>
                        <a:pt x="243" y="190"/>
                        <a:pt x="243" y="198"/>
                      </a:cubicBezTo>
                      <a:cubicBezTo>
                        <a:pt x="243" y="266"/>
                        <a:pt x="243" y="334"/>
                        <a:pt x="243" y="402"/>
                      </a:cubicBezTo>
                      <a:cubicBezTo>
                        <a:pt x="244" y="411"/>
                        <a:pt x="243" y="419"/>
                        <a:pt x="243" y="430"/>
                      </a:cubicBezTo>
                      <a:cubicBezTo>
                        <a:pt x="212" y="430"/>
                        <a:pt x="182" y="430"/>
                        <a:pt x="151" y="429"/>
                      </a:cubicBezTo>
                      <a:cubicBezTo>
                        <a:pt x="148" y="429"/>
                        <a:pt x="143" y="421"/>
                        <a:pt x="143" y="416"/>
                      </a:cubicBezTo>
                      <a:cubicBezTo>
                        <a:pt x="142" y="399"/>
                        <a:pt x="143" y="382"/>
                        <a:pt x="142" y="365"/>
                      </a:cubicBezTo>
                      <a:cubicBezTo>
                        <a:pt x="142" y="309"/>
                        <a:pt x="142" y="253"/>
                        <a:pt x="142" y="197"/>
                      </a:cubicBezTo>
                      <a:cubicBezTo>
                        <a:pt x="142" y="184"/>
                        <a:pt x="137" y="180"/>
                        <a:pt x="125" y="180"/>
                      </a:cubicBezTo>
                      <a:cubicBezTo>
                        <a:pt x="108" y="181"/>
                        <a:pt x="90" y="180"/>
                        <a:pt x="72" y="180"/>
                      </a:cubicBezTo>
                      <a:cubicBezTo>
                        <a:pt x="72" y="189"/>
                        <a:pt x="72" y="195"/>
                        <a:pt x="70" y="200"/>
                      </a:cubicBezTo>
                      <a:cubicBezTo>
                        <a:pt x="68" y="205"/>
                        <a:pt x="64" y="212"/>
                        <a:pt x="60" y="212"/>
                      </a:cubicBezTo>
                      <a:cubicBezTo>
                        <a:pt x="46" y="214"/>
                        <a:pt x="31" y="213"/>
                        <a:pt x="16" y="213"/>
                      </a:cubicBezTo>
                      <a:cubicBezTo>
                        <a:pt x="14" y="213"/>
                        <a:pt x="9" y="210"/>
                        <a:pt x="9" y="208"/>
                      </a:cubicBezTo>
                      <a:cubicBezTo>
                        <a:pt x="6" y="180"/>
                        <a:pt x="2" y="152"/>
                        <a:pt x="0" y="124"/>
                      </a:cubicBezTo>
                      <a:cubicBezTo>
                        <a:pt x="0" y="120"/>
                        <a:pt x="7" y="114"/>
                        <a:pt x="13" y="111"/>
                      </a:cubicBezTo>
                      <a:cubicBezTo>
                        <a:pt x="63" y="84"/>
                        <a:pt x="114" y="57"/>
                        <a:pt x="164" y="29"/>
                      </a:cubicBezTo>
                      <a:cubicBezTo>
                        <a:pt x="172" y="25"/>
                        <a:pt x="178" y="17"/>
                        <a:pt x="184" y="9"/>
                      </a:cubicBezTo>
                      <a:cubicBezTo>
                        <a:pt x="190" y="0"/>
                        <a:pt x="195" y="1"/>
                        <a:pt x="202" y="9"/>
                      </a:cubicBezTo>
                      <a:cubicBezTo>
                        <a:pt x="208" y="16"/>
                        <a:pt x="215" y="23"/>
                        <a:pt x="224" y="26"/>
                      </a:cubicBezTo>
                      <a:cubicBezTo>
                        <a:pt x="305" y="54"/>
                        <a:pt x="387" y="83"/>
                        <a:pt x="469" y="110"/>
                      </a:cubicBezTo>
                      <a:cubicBezTo>
                        <a:pt x="486" y="116"/>
                        <a:pt x="492" y="124"/>
                        <a:pt x="490" y="142"/>
                      </a:cubicBezTo>
                      <a:cubicBezTo>
                        <a:pt x="489" y="153"/>
                        <a:pt x="490" y="165"/>
                        <a:pt x="490" y="178"/>
                      </a:cubicBezTo>
                      <a:cubicBezTo>
                        <a:pt x="485" y="179"/>
                        <a:pt x="482" y="180"/>
                        <a:pt x="479" y="180"/>
                      </a:cubicBezTo>
                      <a:cubicBezTo>
                        <a:pt x="446" y="181"/>
                        <a:pt x="446" y="181"/>
                        <a:pt x="446" y="215"/>
                      </a:cubicBezTo>
                      <a:cubicBezTo>
                        <a:pt x="446" y="233"/>
                        <a:pt x="446" y="251"/>
                        <a:pt x="447" y="269"/>
                      </a:cubicBezTo>
                      <a:cubicBezTo>
                        <a:pt x="447" y="276"/>
                        <a:pt x="452" y="282"/>
                        <a:pt x="454" y="288"/>
                      </a:cubicBezTo>
                      <a:cubicBezTo>
                        <a:pt x="455" y="291"/>
                        <a:pt x="457" y="296"/>
                        <a:pt x="456" y="298"/>
                      </a:cubicBezTo>
                      <a:cubicBezTo>
                        <a:pt x="450" y="313"/>
                        <a:pt x="444" y="328"/>
                        <a:pt x="435" y="342"/>
                      </a:cubicBezTo>
                      <a:cubicBezTo>
                        <a:pt x="428" y="353"/>
                        <a:pt x="416" y="362"/>
                        <a:pt x="431" y="374"/>
                      </a:cubicBezTo>
                      <a:cubicBezTo>
                        <a:pt x="445" y="385"/>
                        <a:pt x="455" y="376"/>
                        <a:pt x="462" y="362"/>
                      </a:cubicBezTo>
                      <a:cubicBezTo>
                        <a:pt x="463" y="361"/>
                        <a:pt x="465" y="360"/>
                        <a:pt x="470" y="355"/>
                      </a:cubicBezTo>
                      <a:cubicBezTo>
                        <a:pt x="470" y="363"/>
                        <a:pt x="472" y="369"/>
                        <a:pt x="471" y="373"/>
                      </a:cubicBezTo>
                      <a:cubicBezTo>
                        <a:pt x="464" y="389"/>
                        <a:pt x="450" y="395"/>
                        <a:pt x="435" y="392"/>
                      </a:cubicBezTo>
                      <a:cubicBezTo>
                        <a:pt x="426" y="391"/>
                        <a:pt x="415" y="383"/>
                        <a:pt x="411" y="375"/>
                      </a:cubicBezTo>
                      <a:cubicBezTo>
                        <a:pt x="405" y="362"/>
                        <a:pt x="408" y="347"/>
                        <a:pt x="421" y="338"/>
                      </a:cubicBezTo>
                      <a:cubicBezTo>
                        <a:pt x="434" y="329"/>
                        <a:pt x="437" y="322"/>
                        <a:pt x="429" y="308"/>
                      </a:cubicBezTo>
                      <a:cubicBezTo>
                        <a:pt x="426" y="303"/>
                        <a:pt x="431" y="293"/>
                        <a:pt x="432" y="286"/>
                      </a:cubicBezTo>
                      <a:cubicBezTo>
                        <a:pt x="433" y="283"/>
                        <a:pt x="436" y="280"/>
                        <a:pt x="436" y="277"/>
                      </a:cubicBezTo>
                      <a:cubicBezTo>
                        <a:pt x="436" y="246"/>
                        <a:pt x="436" y="215"/>
                        <a:pt x="436" y="180"/>
                      </a:cubicBezTo>
                      <a:close/>
                      <a:moveTo>
                        <a:pt x="243" y="98"/>
                      </a:moveTo>
                      <a:cubicBezTo>
                        <a:pt x="243" y="117"/>
                        <a:pt x="244" y="132"/>
                        <a:pt x="243" y="148"/>
                      </a:cubicBezTo>
                      <a:cubicBezTo>
                        <a:pt x="242" y="160"/>
                        <a:pt x="247" y="165"/>
                        <a:pt x="260" y="165"/>
                      </a:cubicBezTo>
                      <a:cubicBezTo>
                        <a:pt x="326" y="165"/>
                        <a:pt x="392" y="165"/>
                        <a:pt x="457" y="165"/>
                      </a:cubicBezTo>
                      <a:cubicBezTo>
                        <a:pt x="470" y="165"/>
                        <a:pt x="474" y="160"/>
                        <a:pt x="474" y="149"/>
                      </a:cubicBezTo>
                      <a:cubicBezTo>
                        <a:pt x="474" y="138"/>
                        <a:pt x="474" y="130"/>
                        <a:pt x="459" y="128"/>
                      </a:cubicBezTo>
                      <a:cubicBezTo>
                        <a:pt x="424" y="124"/>
                        <a:pt x="388" y="118"/>
                        <a:pt x="353" y="113"/>
                      </a:cubicBezTo>
                      <a:cubicBezTo>
                        <a:pt x="317" y="108"/>
                        <a:pt x="282" y="104"/>
                        <a:pt x="243" y="98"/>
                      </a:cubicBezTo>
                      <a:close/>
                      <a:moveTo>
                        <a:pt x="142" y="99"/>
                      </a:moveTo>
                      <a:cubicBezTo>
                        <a:pt x="100" y="109"/>
                        <a:pt x="63" y="118"/>
                        <a:pt x="25" y="127"/>
                      </a:cubicBezTo>
                      <a:cubicBezTo>
                        <a:pt x="8" y="131"/>
                        <a:pt x="15" y="145"/>
                        <a:pt x="15" y="155"/>
                      </a:cubicBezTo>
                      <a:cubicBezTo>
                        <a:pt x="15" y="158"/>
                        <a:pt x="25" y="165"/>
                        <a:pt x="30" y="165"/>
                      </a:cubicBezTo>
                      <a:cubicBezTo>
                        <a:pt x="62" y="166"/>
                        <a:pt x="94" y="165"/>
                        <a:pt x="126" y="165"/>
                      </a:cubicBezTo>
                      <a:cubicBezTo>
                        <a:pt x="131" y="164"/>
                        <a:pt x="141" y="159"/>
                        <a:pt x="141" y="155"/>
                      </a:cubicBezTo>
                      <a:cubicBezTo>
                        <a:pt x="143" y="138"/>
                        <a:pt x="142" y="120"/>
                        <a:pt x="142" y="99"/>
                      </a:cubicBezTo>
                      <a:close/>
                      <a:moveTo>
                        <a:pt x="203" y="36"/>
                      </a:moveTo>
                      <a:cubicBezTo>
                        <a:pt x="203" y="46"/>
                        <a:pt x="203" y="52"/>
                        <a:pt x="203" y="58"/>
                      </a:cubicBezTo>
                      <a:cubicBezTo>
                        <a:pt x="200" y="75"/>
                        <a:pt x="206" y="84"/>
                        <a:pt x="225" y="82"/>
                      </a:cubicBezTo>
                      <a:cubicBezTo>
                        <a:pt x="236" y="81"/>
                        <a:pt x="248" y="83"/>
                        <a:pt x="259" y="84"/>
                      </a:cubicBezTo>
                      <a:cubicBezTo>
                        <a:pt x="299" y="90"/>
                        <a:pt x="338" y="95"/>
                        <a:pt x="378" y="101"/>
                      </a:cubicBezTo>
                      <a:cubicBezTo>
                        <a:pt x="379" y="99"/>
                        <a:pt x="379" y="98"/>
                        <a:pt x="379" y="97"/>
                      </a:cubicBezTo>
                      <a:cubicBezTo>
                        <a:pt x="322" y="77"/>
                        <a:pt x="264" y="57"/>
                        <a:pt x="203" y="36"/>
                      </a:cubicBezTo>
                      <a:close/>
                      <a:moveTo>
                        <a:pt x="75" y="95"/>
                      </a:moveTo>
                      <a:cubicBezTo>
                        <a:pt x="112" y="90"/>
                        <a:pt x="142" y="86"/>
                        <a:pt x="173" y="81"/>
                      </a:cubicBezTo>
                      <a:cubicBezTo>
                        <a:pt x="176" y="80"/>
                        <a:pt x="182" y="75"/>
                        <a:pt x="182" y="71"/>
                      </a:cubicBezTo>
                      <a:cubicBezTo>
                        <a:pt x="184" y="62"/>
                        <a:pt x="183" y="52"/>
                        <a:pt x="183" y="38"/>
                      </a:cubicBezTo>
                      <a:cubicBezTo>
                        <a:pt x="145" y="58"/>
                        <a:pt x="112" y="75"/>
                        <a:pt x="75" y="95"/>
                      </a:cubicBezTo>
                      <a:close/>
                      <a:moveTo>
                        <a:pt x="172" y="99"/>
                      </a:moveTo>
                      <a:cubicBezTo>
                        <a:pt x="190" y="118"/>
                        <a:pt x="205" y="136"/>
                        <a:pt x="221" y="153"/>
                      </a:cubicBezTo>
                      <a:cubicBezTo>
                        <a:pt x="233" y="97"/>
                        <a:pt x="231" y="95"/>
                        <a:pt x="182" y="97"/>
                      </a:cubicBezTo>
                      <a:cubicBezTo>
                        <a:pt x="180" y="97"/>
                        <a:pt x="178" y="97"/>
                        <a:pt x="172" y="99"/>
                      </a:cubicBezTo>
                      <a:close/>
                      <a:moveTo>
                        <a:pt x="228" y="235"/>
                      </a:moveTo>
                      <a:cubicBezTo>
                        <a:pt x="228" y="218"/>
                        <a:pt x="229" y="205"/>
                        <a:pt x="227" y="192"/>
                      </a:cubicBezTo>
                      <a:cubicBezTo>
                        <a:pt x="227" y="188"/>
                        <a:pt x="221" y="181"/>
                        <a:pt x="218" y="181"/>
                      </a:cubicBezTo>
                      <a:cubicBezTo>
                        <a:pt x="204" y="180"/>
                        <a:pt x="189" y="181"/>
                        <a:pt x="175" y="181"/>
                      </a:cubicBezTo>
                      <a:cubicBezTo>
                        <a:pt x="193" y="199"/>
                        <a:pt x="209" y="216"/>
                        <a:pt x="228" y="235"/>
                      </a:cubicBezTo>
                      <a:close/>
                      <a:moveTo>
                        <a:pt x="226" y="397"/>
                      </a:moveTo>
                      <a:cubicBezTo>
                        <a:pt x="226" y="383"/>
                        <a:pt x="226" y="367"/>
                        <a:pt x="226" y="349"/>
                      </a:cubicBezTo>
                      <a:cubicBezTo>
                        <a:pt x="208" y="349"/>
                        <a:pt x="191" y="349"/>
                        <a:pt x="170" y="349"/>
                      </a:cubicBezTo>
                      <a:cubicBezTo>
                        <a:pt x="191" y="367"/>
                        <a:pt x="209" y="383"/>
                        <a:pt x="226" y="397"/>
                      </a:cubicBezTo>
                      <a:close/>
                      <a:moveTo>
                        <a:pt x="211" y="330"/>
                      </a:moveTo>
                      <a:cubicBezTo>
                        <a:pt x="193" y="312"/>
                        <a:pt x="178" y="295"/>
                        <a:pt x="160" y="277"/>
                      </a:cubicBezTo>
                      <a:cubicBezTo>
                        <a:pt x="160" y="296"/>
                        <a:pt x="160" y="313"/>
                        <a:pt x="160" y="330"/>
                      </a:cubicBezTo>
                      <a:cubicBezTo>
                        <a:pt x="177" y="330"/>
                        <a:pt x="193" y="330"/>
                        <a:pt x="211" y="330"/>
                      </a:cubicBezTo>
                      <a:close/>
                      <a:moveTo>
                        <a:pt x="160" y="114"/>
                      </a:moveTo>
                      <a:cubicBezTo>
                        <a:pt x="153" y="166"/>
                        <a:pt x="164" y="176"/>
                        <a:pt x="207" y="162"/>
                      </a:cubicBezTo>
                      <a:cubicBezTo>
                        <a:pt x="192" y="147"/>
                        <a:pt x="177" y="131"/>
                        <a:pt x="160" y="114"/>
                      </a:cubicBezTo>
                      <a:close/>
                      <a:moveTo>
                        <a:pt x="178" y="266"/>
                      </a:moveTo>
                      <a:cubicBezTo>
                        <a:pt x="195" y="282"/>
                        <a:pt x="210" y="297"/>
                        <a:pt x="226" y="313"/>
                      </a:cubicBezTo>
                      <a:cubicBezTo>
                        <a:pt x="226" y="298"/>
                        <a:pt x="226" y="282"/>
                        <a:pt x="226" y="266"/>
                      </a:cubicBezTo>
                      <a:cubicBezTo>
                        <a:pt x="210" y="266"/>
                        <a:pt x="194" y="266"/>
                        <a:pt x="178" y="266"/>
                      </a:cubicBezTo>
                      <a:close/>
                      <a:moveTo>
                        <a:pt x="162" y="198"/>
                      </a:moveTo>
                      <a:cubicBezTo>
                        <a:pt x="160" y="199"/>
                        <a:pt x="159" y="199"/>
                        <a:pt x="157" y="200"/>
                      </a:cubicBezTo>
                      <a:cubicBezTo>
                        <a:pt x="159" y="215"/>
                        <a:pt x="155" y="236"/>
                        <a:pt x="164" y="245"/>
                      </a:cubicBezTo>
                      <a:cubicBezTo>
                        <a:pt x="171" y="253"/>
                        <a:pt x="192" y="248"/>
                        <a:pt x="206" y="249"/>
                      </a:cubicBezTo>
                      <a:cubicBezTo>
                        <a:pt x="191" y="231"/>
                        <a:pt x="176" y="215"/>
                        <a:pt x="162" y="198"/>
                      </a:cubicBezTo>
                      <a:close/>
                      <a:moveTo>
                        <a:pt x="158" y="413"/>
                      </a:moveTo>
                      <a:cubicBezTo>
                        <a:pt x="175" y="413"/>
                        <a:pt x="190" y="413"/>
                        <a:pt x="205" y="413"/>
                      </a:cubicBezTo>
                      <a:cubicBezTo>
                        <a:pt x="189" y="397"/>
                        <a:pt x="175" y="382"/>
                        <a:pt x="158" y="365"/>
                      </a:cubicBezTo>
                      <a:cubicBezTo>
                        <a:pt x="158" y="382"/>
                        <a:pt x="158" y="397"/>
                        <a:pt x="158" y="4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218">
                    <a:buSzPct val="60000"/>
                    <a:defRPr/>
                  </a:pPr>
                  <a:endParaRPr lang="zh-CN" altLang="en-US" sz="1800" kern="0" dirty="0"/>
                </a:p>
              </p:txBody>
            </p:sp>
            <p:sp>
              <p:nvSpPr>
                <p:cNvPr id="116" name="Freeform 26"/>
                <p:cNvSpPr>
                  <a:spLocks/>
                </p:cNvSpPr>
                <p:nvPr/>
              </p:nvSpPr>
              <p:spPr bwMode="auto">
                <a:xfrm>
                  <a:off x="13433425" y="5175250"/>
                  <a:ext cx="561975" cy="177800"/>
                </a:xfrm>
                <a:custGeom>
                  <a:avLst/>
                  <a:gdLst>
                    <a:gd name="T0" fmla="*/ 171 w 175"/>
                    <a:gd name="T1" fmla="*/ 55 h 55"/>
                    <a:gd name="T2" fmla="*/ 12 w 175"/>
                    <a:gd name="T3" fmla="*/ 55 h 55"/>
                    <a:gd name="T4" fmla="*/ 0 w 175"/>
                    <a:gd name="T5" fmla="*/ 48 h 55"/>
                    <a:gd name="T6" fmla="*/ 5 w 175"/>
                    <a:gd name="T7" fmla="*/ 9 h 55"/>
                    <a:gd name="T8" fmla="*/ 20 w 175"/>
                    <a:gd name="T9" fmla="*/ 0 h 55"/>
                    <a:gd name="T10" fmla="*/ 149 w 175"/>
                    <a:gd name="T11" fmla="*/ 1 h 55"/>
                    <a:gd name="T12" fmla="*/ 171 w 175"/>
                    <a:gd name="T13" fmla="*/ 27 h 55"/>
                    <a:gd name="T14" fmla="*/ 171 w 175"/>
                    <a:gd name="T15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5" h="55">
                      <a:moveTo>
                        <a:pt x="171" y="55"/>
                      </a:moveTo>
                      <a:cubicBezTo>
                        <a:pt x="115" y="55"/>
                        <a:pt x="64" y="55"/>
                        <a:pt x="12" y="55"/>
                      </a:cubicBezTo>
                      <a:cubicBezTo>
                        <a:pt x="8" y="55"/>
                        <a:pt x="0" y="50"/>
                        <a:pt x="0" y="48"/>
                      </a:cubicBezTo>
                      <a:cubicBezTo>
                        <a:pt x="0" y="35"/>
                        <a:pt x="1" y="22"/>
                        <a:pt x="5" y="9"/>
                      </a:cubicBezTo>
                      <a:cubicBezTo>
                        <a:pt x="6" y="5"/>
                        <a:pt x="15" y="1"/>
                        <a:pt x="20" y="0"/>
                      </a:cubicBezTo>
                      <a:cubicBezTo>
                        <a:pt x="63" y="0"/>
                        <a:pt x="106" y="1"/>
                        <a:pt x="149" y="1"/>
                      </a:cubicBezTo>
                      <a:cubicBezTo>
                        <a:pt x="167" y="1"/>
                        <a:pt x="175" y="8"/>
                        <a:pt x="171" y="27"/>
                      </a:cubicBezTo>
                      <a:cubicBezTo>
                        <a:pt x="169" y="35"/>
                        <a:pt x="171" y="44"/>
                        <a:pt x="171" y="5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218">
                    <a:buSzPct val="60000"/>
                    <a:defRPr/>
                  </a:pPr>
                  <a:endParaRPr lang="zh-CN" altLang="en-US" sz="1800" kern="0" dirty="0"/>
                </a:p>
              </p:txBody>
            </p:sp>
          </p:grpSp>
        </p:grpSp>
        <p:grpSp>
          <p:nvGrpSpPr>
            <p:cNvPr id="117" name="组合 117"/>
            <p:cNvGrpSpPr/>
            <p:nvPr/>
          </p:nvGrpSpPr>
          <p:grpSpPr>
            <a:xfrm>
              <a:off x="6200604" y="5498375"/>
              <a:ext cx="473731" cy="473729"/>
              <a:chOff x="10851408" y="5540127"/>
              <a:chExt cx="473731" cy="473729"/>
            </a:xfrm>
          </p:grpSpPr>
          <p:sp>
            <p:nvSpPr>
              <p:cNvPr id="118" name="椭圆 117"/>
              <p:cNvSpPr/>
              <p:nvPr/>
            </p:nvSpPr>
            <p:spPr>
              <a:xfrm>
                <a:off x="10851408" y="5540127"/>
                <a:ext cx="473731" cy="473729"/>
              </a:xfrm>
              <a:prstGeom prst="ellipse">
                <a:avLst/>
              </a:prstGeom>
              <a:solidFill>
                <a:sysClr val="window" lastClr="FFFFFF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218">
                  <a:defRPr/>
                </a:pPr>
                <a:endParaRPr lang="zh-CN" altLang="en-US" sz="1800" kern="0" dirty="0"/>
              </a:p>
            </p:txBody>
          </p:sp>
          <p:grpSp>
            <p:nvGrpSpPr>
              <p:cNvPr id="119" name="组合 151"/>
              <p:cNvGrpSpPr/>
              <p:nvPr/>
            </p:nvGrpSpPr>
            <p:grpSpPr>
              <a:xfrm>
                <a:off x="10941664" y="5656306"/>
                <a:ext cx="293238" cy="254551"/>
                <a:chOff x="-5108575" y="4486275"/>
                <a:chExt cx="1660525" cy="1441450"/>
              </a:xfrm>
            </p:grpSpPr>
            <p:sp>
              <p:nvSpPr>
                <p:cNvPr id="120" name="Freeform 30"/>
                <p:cNvSpPr>
                  <a:spLocks/>
                </p:cNvSpPr>
                <p:nvPr/>
              </p:nvSpPr>
              <p:spPr bwMode="auto">
                <a:xfrm>
                  <a:off x="-5108575" y="4486275"/>
                  <a:ext cx="785813" cy="1441450"/>
                </a:xfrm>
                <a:custGeom>
                  <a:avLst/>
                  <a:gdLst>
                    <a:gd name="T0" fmla="*/ 169 w 245"/>
                    <a:gd name="T1" fmla="*/ 141 h 444"/>
                    <a:gd name="T2" fmla="*/ 207 w 245"/>
                    <a:gd name="T3" fmla="*/ 206 h 444"/>
                    <a:gd name="T4" fmla="*/ 195 w 245"/>
                    <a:gd name="T5" fmla="*/ 251 h 444"/>
                    <a:gd name="T6" fmla="*/ 232 w 245"/>
                    <a:gd name="T7" fmla="*/ 316 h 444"/>
                    <a:gd name="T8" fmla="*/ 208 w 245"/>
                    <a:gd name="T9" fmla="*/ 363 h 444"/>
                    <a:gd name="T10" fmla="*/ 166 w 245"/>
                    <a:gd name="T11" fmla="*/ 365 h 444"/>
                    <a:gd name="T12" fmla="*/ 152 w 245"/>
                    <a:gd name="T13" fmla="*/ 378 h 444"/>
                    <a:gd name="T14" fmla="*/ 152 w 245"/>
                    <a:gd name="T15" fmla="*/ 422 h 444"/>
                    <a:gd name="T16" fmla="*/ 130 w 245"/>
                    <a:gd name="T17" fmla="*/ 443 h 444"/>
                    <a:gd name="T18" fmla="*/ 112 w 245"/>
                    <a:gd name="T19" fmla="*/ 443 h 444"/>
                    <a:gd name="T20" fmla="*/ 92 w 245"/>
                    <a:gd name="T21" fmla="*/ 422 h 444"/>
                    <a:gd name="T22" fmla="*/ 92 w 245"/>
                    <a:gd name="T23" fmla="*/ 364 h 444"/>
                    <a:gd name="T24" fmla="*/ 43 w 245"/>
                    <a:gd name="T25" fmla="*/ 364 h 444"/>
                    <a:gd name="T26" fmla="*/ 13 w 245"/>
                    <a:gd name="T27" fmla="*/ 316 h 444"/>
                    <a:gd name="T28" fmla="*/ 32 w 245"/>
                    <a:gd name="T29" fmla="*/ 283 h 444"/>
                    <a:gd name="T30" fmla="*/ 49 w 245"/>
                    <a:gd name="T31" fmla="*/ 252 h 444"/>
                    <a:gd name="T32" fmla="*/ 39 w 245"/>
                    <a:gd name="T33" fmla="*/ 204 h 444"/>
                    <a:gd name="T34" fmla="*/ 75 w 245"/>
                    <a:gd name="T35" fmla="*/ 142 h 444"/>
                    <a:gd name="T36" fmla="*/ 61 w 245"/>
                    <a:gd name="T37" fmla="*/ 92 h 444"/>
                    <a:gd name="T38" fmla="*/ 102 w 245"/>
                    <a:gd name="T39" fmla="*/ 21 h 444"/>
                    <a:gd name="T40" fmla="*/ 142 w 245"/>
                    <a:gd name="T41" fmla="*/ 22 h 444"/>
                    <a:gd name="T42" fmla="*/ 186 w 245"/>
                    <a:gd name="T43" fmla="*/ 97 h 444"/>
                    <a:gd name="T44" fmla="*/ 169 w 245"/>
                    <a:gd name="T45" fmla="*/ 141 h 4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45" h="444">
                      <a:moveTo>
                        <a:pt x="169" y="141"/>
                      </a:moveTo>
                      <a:cubicBezTo>
                        <a:pt x="182" y="163"/>
                        <a:pt x="195" y="184"/>
                        <a:pt x="207" y="206"/>
                      </a:cubicBezTo>
                      <a:cubicBezTo>
                        <a:pt x="219" y="228"/>
                        <a:pt x="217" y="236"/>
                        <a:pt x="195" y="251"/>
                      </a:cubicBezTo>
                      <a:cubicBezTo>
                        <a:pt x="207" y="273"/>
                        <a:pt x="220" y="294"/>
                        <a:pt x="232" y="316"/>
                      </a:cubicBezTo>
                      <a:cubicBezTo>
                        <a:pt x="245" y="340"/>
                        <a:pt x="235" y="360"/>
                        <a:pt x="208" y="363"/>
                      </a:cubicBezTo>
                      <a:cubicBezTo>
                        <a:pt x="194" y="365"/>
                        <a:pt x="180" y="362"/>
                        <a:pt x="166" y="365"/>
                      </a:cubicBezTo>
                      <a:cubicBezTo>
                        <a:pt x="161" y="365"/>
                        <a:pt x="153" y="373"/>
                        <a:pt x="152" y="378"/>
                      </a:cubicBezTo>
                      <a:cubicBezTo>
                        <a:pt x="150" y="392"/>
                        <a:pt x="151" y="407"/>
                        <a:pt x="152" y="422"/>
                      </a:cubicBezTo>
                      <a:cubicBezTo>
                        <a:pt x="152" y="437"/>
                        <a:pt x="146" y="444"/>
                        <a:pt x="130" y="443"/>
                      </a:cubicBezTo>
                      <a:cubicBezTo>
                        <a:pt x="124" y="443"/>
                        <a:pt x="118" y="443"/>
                        <a:pt x="112" y="443"/>
                      </a:cubicBezTo>
                      <a:cubicBezTo>
                        <a:pt x="98" y="444"/>
                        <a:pt x="92" y="436"/>
                        <a:pt x="92" y="422"/>
                      </a:cubicBezTo>
                      <a:cubicBezTo>
                        <a:pt x="92" y="404"/>
                        <a:pt x="92" y="385"/>
                        <a:pt x="92" y="364"/>
                      </a:cubicBezTo>
                      <a:cubicBezTo>
                        <a:pt x="74" y="364"/>
                        <a:pt x="59" y="364"/>
                        <a:pt x="43" y="364"/>
                      </a:cubicBezTo>
                      <a:cubicBezTo>
                        <a:pt x="12" y="363"/>
                        <a:pt x="0" y="344"/>
                        <a:pt x="13" y="316"/>
                      </a:cubicBezTo>
                      <a:cubicBezTo>
                        <a:pt x="19" y="304"/>
                        <a:pt x="26" y="294"/>
                        <a:pt x="32" y="283"/>
                      </a:cubicBezTo>
                      <a:cubicBezTo>
                        <a:pt x="38" y="272"/>
                        <a:pt x="44" y="262"/>
                        <a:pt x="49" y="252"/>
                      </a:cubicBezTo>
                      <a:cubicBezTo>
                        <a:pt x="28" y="235"/>
                        <a:pt x="26" y="228"/>
                        <a:pt x="39" y="204"/>
                      </a:cubicBezTo>
                      <a:cubicBezTo>
                        <a:pt x="51" y="183"/>
                        <a:pt x="63" y="163"/>
                        <a:pt x="75" y="142"/>
                      </a:cubicBezTo>
                      <a:cubicBezTo>
                        <a:pt x="45" y="126"/>
                        <a:pt x="44" y="121"/>
                        <a:pt x="61" y="92"/>
                      </a:cubicBezTo>
                      <a:cubicBezTo>
                        <a:pt x="75" y="69"/>
                        <a:pt x="88" y="45"/>
                        <a:pt x="102" y="21"/>
                      </a:cubicBezTo>
                      <a:cubicBezTo>
                        <a:pt x="116" y="0"/>
                        <a:pt x="129" y="0"/>
                        <a:pt x="142" y="22"/>
                      </a:cubicBezTo>
                      <a:cubicBezTo>
                        <a:pt x="157" y="47"/>
                        <a:pt x="172" y="72"/>
                        <a:pt x="186" y="97"/>
                      </a:cubicBezTo>
                      <a:cubicBezTo>
                        <a:pt x="201" y="123"/>
                        <a:pt x="199" y="129"/>
                        <a:pt x="169" y="14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218">
                    <a:defRPr/>
                  </a:pPr>
                  <a:endParaRPr lang="zh-CN" altLang="en-US" sz="1800" kern="0" dirty="0"/>
                </a:p>
              </p:txBody>
            </p:sp>
            <p:sp>
              <p:nvSpPr>
                <p:cNvPr id="121" name="Freeform 31"/>
                <p:cNvSpPr>
                  <a:spLocks/>
                </p:cNvSpPr>
                <p:nvPr/>
              </p:nvSpPr>
              <p:spPr bwMode="auto">
                <a:xfrm>
                  <a:off x="-4294188" y="4498975"/>
                  <a:ext cx="846138" cy="1412875"/>
                </a:xfrm>
                <a:custGeom>
                  <a:avLst/>
                  <a:gdLst>
                    <a:gd name="T0" fmla="*/ 264 w 264"/>
                    <a:gd name="T1" fmla="*/ 371 h 435"/>
                    <a:gd name="T2" fmla="*/ 156 w 264"/>
                    <a:gd name="T3" fmla="*/ 371 h 435"/>
                    <a:gd name="T4" fmla="*/ 156 w 264"/>
                    <a:gd name="T5" fmla="*/ 435 h 435"/>
                    <a:gd name="T6" fmla="*/ 108 w 264"/>
                    <a:gd name="T7" fmla="*/ 435 h 435"/>
                    <a:gd name="T8" fmla="*/ 108 w 264"/>
                    <a:gd name="T9" fmla="*/ 371 h 435"/>
                    <a:gd name="T10" fmla="*/ 0 w 264"/>
                    <a:gd name="T11" fmla="*/ 371 h 435"/>
                    <a:gd name="T12" fmla="*/ 131 w 264"/>
                    <a:gd name="T13" fmla="*/ 0 h 435"/>
                    <a:gd name="T14" fmla="*/ 264 w 264"/>
                    <a:gd name="T15" fmla="*/ 371 h 4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4" h="435">
                      <a:moveTo>
                        <a:pt x="264" y="371"/>
                      </a:moveTo>
                      <a:cubicBezTo>
                        <a:pt x="226" y="371"/>
                        <a:pt x="192" y="371"/>
                        <a:pt x="156" y="371"/>
                      </a:cubicBezTo>
                      <a:cubicBezTo>
                        <a:pt x="156" y="393"/>
                        <a:pt x="156" y="413"/>
                        <a:pt x="156" y="435"/>
                      </a:cubicBezTo>
                      <a:cubicBezTo>
                        <a:pt x="139" y="435"/>
                        <a:pt x="124" y="435"/>
                        <a:pt x="108" y="435"/>
                      </a:cubicBezTo>
                      <a:cubicBezTo>
                        <a:pt x="108" y="414"/>
                        <a:pt x="108" y="393"/>
                        <a:pt x="108" y="371"/>
                      </a:cubicBezTo>
                      <a:cubicBezTo>
                        <a:pt x="72" y="371"/>
                        <a:pt x="38" y="371"/>
                        <a:pt x="0" y="371"/>
                      </a:cubicBezTo>
                      <a:cubicBezTo>
                        <a:pt x="44" y="247"/>
                        <a:pt x="87" y="126"/>
                        <a:pt x="131" y="0"/>
                      </a:cubicBezTo>
                      <a:cubicBezTo>
                        <a:pt x="176" y="126"/>
                        <a:pt x="219" y="246"/>
                        <a:pt x="264" y="37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218">
                    <a:defRPr/>
                  </a:pPr>
                  <a:endParaRPr lang="zh-CN" altLang="en-US" sz="1800" kern="0" dirty="0"/>
                </a:p>
              </p:txBody>
            </p:sp>
          </p:grpSp>
        </p:grpSp>
        <p:grpSp>
          <p:nvGrpSpPr>
            <p:cNvPr id="122" name="组合 122"/>
            <p:cNvGrpSpPr/>
            <p:nvPr/>
          </p:nvGrpSpPr>
          <p:grpSpPr>
            <a:xfrm>
              <a:off x="5139552" y="5498375"/>
              <a:ext cx="473731" cy="473729"/>
              <a:chOff x="9059603" y="4595503"/>
              <a:chExt cx="473731" cy="473729"/>
            </a:xfrm>
          </p:grpSpPr>
          <p:sp>
            <p:nvSpPr>
              <p:cNvPr id="123" name="椭圆 122"/>
              <p:cNvSpPr/>
              <p:nvPr/>
            </p:nvSpPr>
            <p:spPr>
              <a:xfrm>
                <a:off x="9059603" y="4595503"/>
                <a:ext cx="473731" cy="473729"/>
              </a:xfrm>
              <a:prstGeom prst="ellipse">
                <a:avLst/>
              </a:prstGeom>
              <a:solidFill>
                <a:sysClr val="window" lastClr="FFFFFF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218">
                  <a:buSzPct val="60000"/>
                  <a:defRPr/>
                </a:pPr>
                <a:endParaRPr lang="zh-CN" altLang="en-US" sz="1800" kern="0" dirty="0"/>
              </a:p>
            </p:txBody>
          </p:sp>
          <p:sp>
            <p:nvSpPr>
              <p:cNvPr id="124" name="Freeform 35"/>
              <p:cNvSpPr>
                <a:spLocks/>
              </p:cNvSpPr>
              <p:nvPr/>
            </p:nvSpPr>
            <p:spPr bwMode="auto">
              <a:xfrm>
                <a:off x="9130037" y="4713441"/>
                <a:ext cx="334367" cy="256763"/>
              </a:xfrm>
              <a:custGeom>
                <a:avLst/>
                <a:gdLst>
                  <a:gd name="T0" fmla="*/ 247 w 866"/>
                  <a:gd name="T1" fmla="*/ 262 h 657"/>
                  <a:gd name="T2" fmla="*/ 80 w 866"/>
                  <a:gd name="T3" fmla="*/ 272 h 657"/>
                  <a:gd name="T4" fmla="*/ 0 w 866"/>
                  <a:gd name="T5" fmla="*/ 191 h 657"/>
                  <a:gd name="T6" fmla="*/ 142 w 866"/>
                  <a:gd name="T7" fmla="*/ 139 h 657"/>
                  <a:gd name="T8" fmla="*/ 180 w 866"/>
                  <a:gd name="T9" fmla="*/ 146 h 657"/>
                  <a:gd name="T10" fmla="*/ 235 w 866"/>
                  <a:gd name="T11" fmla="*/ 174 h 657"/>
                  <a:gd name="T12" fmla="*/ 226 w 866"/>
                  <a:gd name="T13" fmla="*/ 81 h 657"/>
                  <a:gd name="T14" fmla="*/ 270 w 866"/>
                  <a:gd name="T15" fmla="*/ 0 h 657"/>
                  <a:gd name="T16" fmla="*/ 267 w 866"/>
                  <a:gd name="T17" fmla="*/ 78 h 657"/>
                  <a:gd name="T18" fmla="*/ 308 w 866"/>
                  <a:gd name="T19" fmla="*/ 141 h 657"/>
                  <a:gd name="T20" fmla="*/ 389 w 866"/>
                  <a:gd name="T21" fmla="*/ 115 h 657"/>
                  <a:gd name="T22" fmla="*/ 515 w 866"/>
                  <a:gd name="T23" fmla="*/ 119 h 657"/>
                  <a:gd name="T24" fmla="*/ 565 w 866"/>
                  <a:gd name="T25" fmla="*/ 138 h 657"/>
                  <a:gd name="T26" fmla="*/ 594 w 866"/>
                  <a:gd name="T27" fmla="*/ 2 h 657"/>
                  <a:gd name="T28" fmla="*/ 624 w 866"/>
                  <a:gd name="T29" fmla="*/ 177 h 657"/>
                  <a:gd name="T30" fmla="*/ 663 w 866"/>
                  <a:gd name="T31" fmla="*/ 157 h 657"/>
                  <a:gd name="T32" fmla="*/ 759 w 866"/>
                  <a:gd name="T33" fmla="*/ 149 h 657"/>
                  <a:gd name="T34" fmla="*/ 866 w 866"/>
                  <a:gd name="T35" fmla="*/ 192 h 657"/>
                  <a:gd name="T36" fmla="*/ 758 w 866"/>
                  <a:gd name="T37" fmla="*/ 284 h 657"/>
                  <a:gd name="T38" fmla="*/ 617 w 866"/>
                  <a:gd name="T39" fmla="*/ 261 h 657"/>
                  <a:gd name="T40" fmla="*/ 603 w 866"/>
                  <a:gd name="T41" fmla="*/ 351 h 657"/>
                  <a:gd name="T42" fmla="*/ 576 w 866"/>
                  <a:gd name="T43" fmla="*/ 420 h 657"/>
                  <a:gd name="T44" fmla="*/ 581 w 866"/>
                  <a:gd name="T45" fmla="*/ 509 h 657"/>
                  <a:gd name="T46" fmla="*/ 543 w 866"/>
                  <a:gd name="T47" fmla="*/ 603 h 657"/>
                  <a:gd name="T48" fmla="*/ 519 w 866"/>
                  <a:gd name="T49" fmla="*/ 624 h 657"/>
                  <a:gd name="T50" fmla="*/ 502 w 866"/>
                  <a:gd name="T51" fmla="*/ 640 h 657"/>
                  <a:gd name="T52" fmla="*/ 364 w 866"/>
                  <a:gd name="T53" fmla="*/ 640 h 657"/>
                  <a:gd name="T54" fmla="*/ 350 w 866"/>
                  <a:gd name="T55" fmla="*/ 630 h 657"/>
                  <a:gd name="T56" fmla="*/ 314 w 866"/>
                  <a:gd name="T57" fmla="*/ 598 h 657"/>
                  <a:gd name="T58" fmla="*/ 282 w 866"/>
                  <a:gd name="T59" fmla="*/ 519 h 657"/>
                  <a:gd name="T60" fmla="*/ 277 w 866"/>
                  <a:gd name="T61" fmla="*/ 382 h 657"/>
                  <a:gd name="T62" fmla="*/ 246 w 866"/>
                  <a:gd name="T63" fmla="*/ 315 h 657"/>
                  <a:gd name="T64" fmla="*/ 247 w 866"/>
                  <a:gd name="T65" fmla="*/ 262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66" h="657">
                    <a:moveTo>
                      <a:pt x="247" y="262"/>
                    </a:moveTo>
                    <a:cubicBezTo>
                      <a:pt x="192" y="283"/>
                      <a:pt x="138" y="306"/>
                      <a:pt x="80" y="272"/>
                    </a:cubicBezTo>
                    <a:cubicBezTo>
                      <a:pt x="46" y="253"/>
                      <a:pt x="17" y="230"/>
                      <a:pt x="0" y="191"/>
                    </a:cubicBezTo>
                    <a:cubicBezTo>
                      <a:pt x="48" y="173"/>
                      <a:pt x="95" y="154"/>
                      <a:pt x="142" y="139"/>
                    </a:cubicBezTo>
                    <a:cubicBezTo>
                      <a:pt x="153" y="135"/>
                      <a:pt x="168" y="141"/>
                      <a:pt x="180" y="146"/>
                    </a:cubicBezTo>
                    <a:cubicBezTo>
                      <a:pt x="200" y="154"/>
                      <a:pt x="219" y="166"/>
                      <a:pt x="235" y="174"/>
                    </a:cubicBezTo>
                    <a:cubicBezTo>
                      <a:pt x="231" y="143"/>
                      <a:pt x="225" y="112"/>
                      <a:pt x="226" y="81"/>
                    </a:cubicBezTo>
                    <a:cubicBezTo>
                      <a:pt x="228" y="50"/>
                      <a:pt x="243" y="22"/>
                      <a:pt x="270" y="0"/>
                    </a:cubicBezTo>
                    <a:cubicBezTo>
                      <a:pt x="269" y="27"/>
                      <a:pt x="266" y="53"/>
                      <a:pt x="267" y="78"/>
                    </a:cubicBezTo>
                    <a:cubicBezTo>
                      <a:pt x="269" y="104"/>
                      <a:pt x="279" y="128"/>
                      <a:pt x="308" y="141"/>
                    </a:cubicBezTo>
                    <a:cubicBezTo>
                      <a:pt x="328" y="112"/>
                      <a:pt x="360" y="116"/>
                      <a:pt x="389" y="115"/>
                    </a:cubicBezTo>
                    <a:cubicBezTo>
                      <a:pt x="431" y="113"/>
                      <a:pt x="473" y="115"/>
                      <a:pt x="515" y="119"/>
                    </a:cubicBezTo>
                    <a:cubicBezTo>
                      <a:pt x="530" y="120"/>
                      <a:pt x="544" y="130"/>
                      <a:pt x="565" y="138"/>
                    </a:cubicBezTo>
                    <a:cubicBezTo>
                      <a:pt x="613" y="106"/>
                      <a:pt x="600" y="53"/>
                      <a:pt x="594" y="2"/>
                    </a:cubicBezTo>
                    <a:cubicBezTo>
                      <a:pt x="640" y="28"/>
                      <a:pt x="651" y="91"/>
                      <a:pt x="624" y="177"/>
                    </a:cubicBezTo>
                    <a:cubicBezTo>
                      <a:pt x="640" y="170"/>
                      <a:pt x="653" y="165"/>
                      <a:pt x="663" y="157"/>
                    </a:cubicBezTo>
                    <a:cubicBezTo>
                      <a:pt x="694" y="135"/>
                      <a:pt x="724" y="133"/>
                      <a:pt x="759" y="149"/>
                    </a:cubicBezTo>
                    <a:cubicBezTo>
                      <a:pt x="793" y="165"/>
                      <a:pt x="829" y="177"/>
                      <a:pt x="866" y="192"/>
                    </a:cubicBezTo>
                    <a:cubicBezTo>
                      <a:pt x="843" y="240"/>
                      <a:pt x="805" y="268"/>
                      <a:pt x="758" y="284"/>
                    </a:cubicBezTo>
                    <a:cubicBezTo>
                      <a:pt x="709" y="301"/>
                      <a:pt x="665" y="276"/>
                      <a:pt x="617" y="261"/>
                    </a:cubicBezTo>
                    <a:cubicBezTo>
                      <a:pt x="639" y="297"/>
                      <a:pt x="613" y="323"/>
                      <a:pt x="603" y="351"/>
                    </a:cubicBezTo>
                    <a:cubicBezTo>
                      <a:pt x="594" y="374"/>
                      <a:pt x="584" y="397"/>
                      <a:pt x="576" y="420"/>
                    </a:cubicBezTo>
                    <a:cubicBezTo>
                      <a:pt x="566" y="450"/>
                      <a:pt x="568" y="480"/>
                      <a:pt x="581" y="509"/>
                    </a:cubicBezTo>
                    <a:cubicBezTo>
                      <a:pt x="600" y="553"/>
                      <a:pt x="586" y="583"/>
                      <a:pt x="543" y="603"/>
                    </a:cubicBezTo>
                    <a:cubicBezTo>
                      <a:pt x="533" y="607"/>
                      <a:pt x="527" y="617"/>
                      <a:pt x="519" y="624"/>
                    </a:cubicBezTo>
                    <a:cubicBezTo>
                      <a:pt x="513" y="630"/>
                      <a:pt x="509" y="637"/>
                      <a:pt x="502" y="640"/>
                    </a:cubicBezTo>
                    <a:cubicBezTo>
                      <a:pt x="456" y="657"/>
                      <a:pt x="410" y="657"/>
                      <a:pt x="364" y="640"/>
                    </a:cubicBezTo>
                    <a:cubicBezTo>
                      <a:pt x="358" y="638"/>
                      <a:pt x="351" y="634"/>
                      <a:pt x="350" y="630"/>
                    </a:cubicBezTo>
                    <a:cubicBezTo>
                      <a:pt x="344" y="611"/>
                      <a:pt x="329" y="605"/>
                      <a:pt x="314" y="598"/>
                    </a:cubicBezTo>
                    <a:cubicBezTo>
                      <a:pt x="282" y="584"/>
                      <a:pt x="267" y="550"/>
                      <a:pt x="282" y="519"/>
                    </a:cubicBezTo>
                    <a:cubicBezTo>
                      <a:pt x="304" y="471"/>
                      <a:pt x="296" y="427"/>
                      <a:pt x="277" y="382"/>
                    </a:cubicBezTo>
                    <a:cubicBezTo>
                      <a:pt x="267" y="359"/>
                      <a:pt x="256" y="337"/>
                      <a:pt x="246" y="315"/>
                    </a:cubicBezTo>
                    <a:cubicBezTo>
                      <a:pt x="238" y="297"/>
                      <a:pt x="236" y="280"/>
                      <a:pt x="247" y="26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18">
                  <a:buSzPct val="60000"/>
                  <a:defRPr/>
                </a:pPr>
                <a:endParaRPr lang="zh-CN" altLang="en-US" sz="1800" kern="0" dirty="0"/>
              </a:p>
            </p:txBody>
          </p:sp>
        </p:grpSp>
        <p:sp>
          <p:nvSpPr>
            <p:cNvPr id="128" name="TextBox 34"/>
            <p:cNvSpPr txBox="1">
              <a:spLocks noChangeArrowheads="1"/>
            </p:cNvSpPr>
            <p:nvPr/>
          </p:nvSpPr>
          <p:spPr bwMode="auto">
            <a:xfrm>
              <a:off x="4041983" y="3859297"/>
              <a:ext cx="1653899" cy="39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176" tIns="45588" rIns="91176" bIns="45588" anchor="ctr" anchorCtr="1">
              <a:spAutoFit/>
            </a:bodyPr>
            <a:lstStyle/>
            <a:p>
              <a:pPr algn="ctr" defTabSz="914218">
                <a:defRPr/>
              </a:pPr>
              <a:r>
                <a:rPr lang="en-US" altLang="zh-CN" sz="2000" b="1" kern="0" dirty="0">
                  <a:cs typeface="Arial" pitchFamily="34" charset="0"/>
                </a:rPr>
                <a:t>8</a:t>
              </a:r>
              <a:r>
                <a:rPr lang="zh-CN" altLang="en-US" sz="2000" b="1" kern="0" dirty="0" smtClean="0">
                  <a:cs typeface="Arial" pitchFamily="34" charset="0"/>
                </a:rPr>
                <a:t>亿</a:t>
              </a:r>
              <a:endParaRPr lang="en-US" altLang="zh-CN" sz="2000" b="1" kern="0" dirty="0">
                <a:cs typeface="Arial" pitchFamily="34" charset="0"/>
              </a:endParaRPr>
            </a:p>
          </p:txBody>
        </p:sp>
        <p:sp>
          <p:nvSpPr>
            <p:cNvPr id="129" name="TextBox 34"/>
            <p:cNvSpPr txBox="1">
              <a:spLocks noChangeArrowheads="1"/>
            </p:cNvSpPr>
            <p:nvPr/>
          </p:nvSpPr>
          <p:spPr bwMode="auto">
            <a:xfrm>
              <a:off x="4005895" y="4875854"/>
              <a:ext cx="1653899" cy="39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176" tIns="45588" rIns="91176" bIns="45588" anchor="ctr" anchorCtr="1">
              <a:spAutoFit/>
            </a:bodyPr>
            <a:lstStyle/>
            <a:p>
              <a:pPr algn="ctr" defTabSz="914218">
                <a:buSzPct val="60000"/>
                <a:defRPr/>
              </a:pPr>
              <a:r>
                <a:rPr lang="en-US" altLang="zh-CN" sz="2000" b="1" kern="0" dirty="0" smtClean="0">
                  <a:cs typeface="Arial" pitchFamily="34" charset="0"/>
                </a:rPr>
                <a:t>20</a:t>
              </a:r>
              <a:r>
                <a:rPr lang="zh-CN" altLang="en-US" sz="2000" b="1" kern="0" dirty="0" smtClean="0">
                  <a:cs typeface="Arial" pitchFamily="34" charset="0"/>
                </a:rPr>
                <a:t>亿</a:t>
              </a:r>
              <a:endParaRPr lang="en-US" altLang="zh-CN" sz="2000" b="1" kern="0" dirty="0">
                <a:cs typeface="Arial" pitchFamily="34" charset="0"/>
              </a:endParaRPr>
            </a:p>
          </p:txBody>
        </p:sp>
        <p:sp>
          <p:nvSpPr>
            <p:cNvPr id="130" name="TextBox 55"/>
            <p:cNvSpPr txBox="1">
              <a:spLocks noChangeArrowheads="1"/>
            </p:cNvSpPr>
            <p:nvPr/>
          </p:nvSpPr>
          <p:spPr bwMode="auto">
            <a:xfrm>
              <a:off x="975043" y="6042008"/>
              <a:ext cx="3632492" cy="268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360" tIns="34186" rIns="68360" bIns="34186">
              <a:spAutoFit/>
            </a:bodyPr>
            <a:lstStyle/>
            <a:p>
              <a:pPr defTabSz="913862"/>
              <a:r>
                <a:rPr lang="en-US" altLang="zh-CN" sz="1300" dirty="0">
                  <a:solidFill>
                    <a:srgbClr val="002060"/>
                  </a:solidFill>
                  <a:cs typeface="Arial" pitchFamily="34" charset="0"/>
                </a:rPr>
                <a:t>LPWA: Low Power Wide Area</a:t>
              </a:r>
              <a:endParaRPr lang="zh-CN" altLang="en-US" sz="1300" dirty="0">
                <a:solidFill>
                  <a:srgbClr val="002060"/>
                </a:solidFill>
                <a:cs typeface="Arial" pitchFamily="34" charset="0"/>
              </a:endParaRPr>
            </a:p>
          </p:txBody>
        </p:sp>
        <p:sp>
          <p:nvSpPr>
            <p:cNvPr id="134" name="TextBox 9"/>
            <p:cNvSpPr txBox="1"/>
            <p:nvPr/>
          </p:nvSpPr>
          <p:spPr>
            <a:xfrm>
              <a:off x="9428689" y="2508338"/>
              <a:ext cx="2488757" cy="77511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defTabSz="1218762">
                <a:defRPr/>
              </a:pPr>
              <a:r>
                <a:rPr lang="en-GB" altLang="zh-CN" sz="1600" kern="0" dirty="0">
                  <a:cs typeface="Arial" pitchFamily="34" charset="0"/>
                </a:rPr>
                <a:t>3G:HSPA/EVDO/TDS</a:t>
              </a:r>
            </a:p>
            <a:p>
              <a:pPr defTabSz="1218762">
                <a:defRPr/>
              </a:pPr>
              <a:r>
                <a:rPr lang="en-GB" altLang="zh-CN" sz="1600" kern="0" dirty="0">
                  <a:cs typeface="Arial" pitchFamily="34" charset="0"/>
                </a:rPr>
                <a:t>4G:LTE/LTE-A</a:t>
              </a:r>
            </a:p>
            <a:p>
              <a:pPr defTabSz="1218762">
                <a:defRPr/>
              </a:pPr>
              <a:r>
                <a:rPr lang="en-GB" altLang="zh-CN" sz="1600" kern="0" dirty="0" err="1">
                  <a:cs typeface="Arial" pitchFamily="34" charset="0"/>
                </a:rPr>
                <a:t>WiFi</a:t>
              </a:r>
              <a:r>
                <a:rPr lang="en-GB" altLang="zh-CN" sz="1600" kern="0" dirty="0">
                  <a:cs typeface="Arial" pitchFamily="34" charset="0"/>
                </a:rPr>
                <a:t> 802.11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513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ea typeface="+mn-ea"/>
              </a:rPr>
              <a:t>全球</a:t>
            </a:r>
            <a:r>
              <a:rPr lang="zh-CN" altLang="en-US" dirty="0" smtClean="0">
                <a:latin typeface="+mn-lt"/>
                <a:ea typeface="+mn-ea"/>
              </a:rPr>
              <a:t>第一款</a:t>
            </a:r>
            <a:r>
              <a:rPr lang="en-US" altLang="zh-CN" dirty="0" smtClean="0">
                <a:latin typeface="+mn-lt"/>
                <a:ea typeface="+mn-ea"/>
              </a:rPr>
              <a:t>NB-</a:t>
            </a:r>
            <a:r>
              <a:rPr lang="en-US" altLang="zh-CN" dirty="0" err="1" smtClean="0">
                <a:latin typeface="+mn-lt"/>
                <a:ea typeface="+mn-ea"/>
              </a:rPr>
              <a:t>IoT</a:t>
            </a:r>
            <a:r>
              <a:rPr lang="zh-CN" altLang="en-US" dirty="0" smtClean="0">
                <a:latin typeface="+mn-lt"/>
                <a:ea typeface="+mn-ea"/>
              </a:rPr>
              <a:t>芯片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34446" y="2750652"/>
            <a:ext cx="3470831" cy="2777628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2250534" y="2009074"/>
            <a:ext cx="9068932" cy="404190"/>
          </a:xfrm>
          <a:prstGeom prst="rightArrow">
            <a:avLst>
              <a:gd name="adj1" fmla="val 68431"/>
              <a:gd name="adj2" fmla="val 79692"/>
            </a:avLst>
          </a:prstGeom>
          <a:gradFill rotWithShape="1">
            <a:gsLst>
              <a:gs pos="0">
                <a:schemeClr val="tx1">
                  <a:gamma/>
                  <a:tint val="0"/>
                  <a:invGamma/>
                  <a:alpha val="0"/>
                </a:schemeClr>
              </a:gs>
              <a:gs pos="24000">
                <a:srgbClr val="0284C5">
                  <a:alpha val="82000"/>
                </a:srgbClr>
              </a:gs>
            </a:gsLst>
            <a:lin ang="0" scaled="0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indent="-195133">
              <a:lnSpc>
                <a:spcPts val="3034"/>
              </a:lnSpc>
              <a:defRPr/>
            </a:pPr>
            <a:endParaRPr lang="zh-CN" altLang="en-US" sz="800" dirty="0">
              <a:sym typeface="Arial" pitchFamily="34" charset="0"/>
            </a:endParaRPr>
          </a:p>
        </p:txBody>
      </p:sp>
      <p:sp>
        <p:nvSpPr>
          <p:cNvPr id="7" name="TextBox 131"/>
          <p:cNvSpPr txBox="1"/>
          <p:nvPr/>
        </p:nvSpPr>
        <p:spPr>
          <a:xfrm>
            <a:off x="3070850" y="1681038"/>
            <a:ext cx="12477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73"/>
            <a:r>
              <a:rPr lang="en-US" altLang="zh-CN" sz="1500" dirty="0" smtClean="0"/>
              <a:t>2016Q4</a:t>
            </a:r>
            <a:endParaRPr lang="en-US" altLang="zh-CN" sz="1500" dirty="0"/>
          </a:p>
        </p:txBody>
      </p:sp>
      <p:sp>
        <p:nvSpPr>
          <p:cNvPr id="8" name="TextBox 131"/>
          <p:cNvSpPr txBox="1"/>
          <p:nvPr/>
        </p:nvSpPr>
        <p:spPr>
          <a:xfrm>
            <a:off x="8600133" y="1681038"/>
            <a:ext cx="12477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73"/>
            <a:r>
              <a:rPr lang="en-US" altLang="zh-CN" sz="1500" dirty="0" smtClean="0"/>
              <a:t>2017Q4</a:t>
            </a:r>
            <a:endParaRPr lang="en-US" altLang="zh-CN" sz="1500" dirty="0"/>
          </a:p>
        </p:txBody>
      </p:sp>
      <p:sp>
        <p:nvSpPr>
          <p:cNvPr id="9" name="椭圆 8"/>
          <p:cNvSpPr/>
          <p:nvPr/>
        </p:nvSpPr>
        <p:spPr>
          <a:xfrm>
            <a:off x="3658419" y="2154117"/>
            <a:ext cx="72565" cy="936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184757" y="2154117"/>
            <a:ext cx="72565" cy="936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040003" y="2154117"/>
            <a:ext cx="72565" cy="936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dirty="0">
              <a:solidFill>
                <a:schemeClr val="tx1"/>
              </a:solidFill>
            </a:endParaRPr>
          </a:p>
        </p:txBody>
      </p:sp>
      <p:sp>
        <p:nvSpPr>
          <p:cNvPr id="12" name="TextBox 131"/>
          <p:cNvSpPr txBox="1"/>
          <p:nvPr/>
        </p:nvSpPr>
        <p:spPr>
          <a:xfrm>
            <a:off x="4477891" y="1681038"/>
            <a:ext cx="12477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73"/>
            <a:r>
              <a:rPr lang="en-US" altLang="zh-CN" sz="1500" dirty="0" smtClean="0"/>
              <a:t>2017Q1</a:t>
            </a:r>
            <a:endParaRPr lang="en-US" altLang="zh-CN" sz="1500" dirty="0"/>
          </a:p>
        </p:txBody>
      </p:sp>
      <p:sp>
        <p:nvSpPr>
          <p:cNvPr id="13" name="椭圆 12"/>
          <p:cNvSpPr/>
          <p:nvPr/>
        </p:nvSpPr>
        <p:spPr>
          <a:xfrm>
            <a:off x="6421588" y="2154117"/>
            <a:ext cx="72565" cy="936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dirty="0">
              <a:solidFill>
                <a:schemeClr val="tx1"/>
              </a:solidFill>
            </a:endParaRPr>
          </a:p>
        </p:txBody>
      </p:sp>
      <p:sp>
        <p:nvSpPr>
          <p:cNvPr id="14" name="TextBox 131"/>
          <p:cNvSpPr txBox="1"/>
          <p:nvPr/>
        </p:nvSpPr>
        <p:spPr>
          <a:xfrm>
            <a:off x="5834018" y="1681038"/>
            <a:ext cx="12477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73"/>
            <a:r>
              <a:rPr lang="en-US" altLang="zh-CN" sz="1500" dirty="0" smtClean="0"/>
              <a:t>2017Q2</a:t>
            </a:r>
            <a:endParaRPr lang="en-US" altLang="zh-CN" sz="1500" dirty="0"/>
          </a:p>
        </p:txBody>
      </p:sp>
      <p:sp>
        <p:nvSpPr>
          <p:cNvPr id="15" name="TextBox 131"/>
          <p:cNvSpPr txBox="1"/>
          <p:nvPr/>
        </p:nvSpPr>
        <p:spPr>
          <a:xfrm>
            <a:off x="7203228" y="1681038"/>
            <a:ext cx="12477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73"/>
            <a:r>
              <a:rPr lang="en-US" altLang="zh-CN" sz="1500" dirty="0" smtClean="0"/>
              <a:t>2017Q3</a:t>
            </a:r>
            <a:endParaRPr lang="en-US" altLang="zh-CN" sz="1500" dirty="0"/>
          </a:p>
        </p:txBody>
      </p:sp>
      <p:sp>
        <p:nvSpPr>
          <p:cNvPr id="16" name="椭圆 15"/>
          <p:cNvSpPr/>
          <p:nvPr/>
        </p:nvSpPr>
        <p:spPr>
          <a:xfrm>
            <a:off x="7803173" y="2154117"/>
            <a:ext cx="72565" cy="936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dirty="0">
              <a:solidFill>
                <a:schemeClr val="tx1"/>
              </a:solidFill>
            </a:endParaRPr>
          </a:p>
        </p:txBody>
      </p:sp>
      <p:sp>
        <p:nvSpPr>
          <p:cNvPr id="17" name="文本框 2"/>
          <p:cNvSpPr txBox="1"/>
          <p:nvPr/>
        </p:nvSpPr>
        <p:spPr>
          <a:xfrm>
            <a:off x="8405054" y="2341654"/>
            <a:ext cx="1652517" cy="430881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>
            <a:defPPr>
              <a:defRPr lang="zh-CN"/>
            </a:defPPr>
            <a:lvl1pPr marL="0" algn="l" defTabSz="121928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42" algn="l" defTabSz="121928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81" algn="l" defTabSz="121928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922" algn="l" defTabSz="121928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62" algn="l" defTabSz="121928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204" algn="l" defTabSz="121928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843" algn="l" defTabSz="121928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83" algn="l" defTabSz="121928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125" algn="l" defTabSz="121928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b="1" dirty="0" err="1">
                <a:cs typeface="Arial" pitchFamily="34" charset="0"/>
              </a:rPr>
              <a:t>Boudica</a:t>
            </a:r>
            <a:r>
              <a:rPr lang="en-US" altLang="zh-CN" sz="1100" b="1" dirty="0">
                <a:cs typeface="Arial" pitchFamily="34" charset="0"/>
              </a:rPr>
              <a:t> 150 </a:t>
            </a:r>
          </a:p>
          <a:p>
            <a:pPr algn="ctr"/>
            <a:r>
              <a:rPr lang="zh-CN" altLang="en-US" sz="1100" b="1" dirty="0">
                <a:cs typeface="Arial" pitchFamily="34" charset="0"/>
              </a:rPr>
              <a:t>试商用</a:t>
            </a:r>
          </a:p>
        </p:txBody>
      </p:sp>
      <p:sp>
        <p:nvSpPr>
          <p:cNvPr id="18" name="文本框 2"/>
          <p:cNvSpPr txBox="1"/>
          <p:nvPr/>
        </p:nvSpPr>
        <p:spPr>
          <a:xfrm>
            <a:off x="3043740" y="2358860"/>
            <a:ext cx="1307407" cy="430881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>
            <a:defPPr>
              <a:defRPr lang="zh-CN"/>
            </a:defPPr>
            <a:lvl1pPr marL="0" algn="l" defTabSz="121928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42" algn="l" defTabSz="121928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81" algn="l" defTabSz="121928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922" algn="l" defTabSz="121928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62" algn="l" defTabSz="121928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204" algn="l" defTabSz="121928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843" algn="l" defTabSz="121928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83" algn="l" defTabSz="121928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125" algn="l" defTabSz="121928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b="1" dirty="0" err="1">
                <a:cs typeface="Arial" pitchFamily="34" charset="0"/>
              </a:rPr>
              <a:t>Boudica</a:t>
            </a:r>
            <a:r>
              <a:rPr lang="en-US" altLang="zh-CN" sz="1100" b="1" dirty="0">
                <a:cs typeface="Arial" pitchFamily="34" charset="0"/>
              </a:rPr>
              <a:t> 120 </a:t>
            </a:r>
          </a:p>
          <a:p>
            <a:pPr algn="ctr"/>
            <a:r>
              <a:rPr lang="zh-CN" altLang="en-US" sz="1100" b="1" dirty="0">
                <a:cs typeface="Arial" pitchFamily="34" charset="0"/>
              </a:rPr>
              <a:t>样片</a:t>
            </a:r>
          </a:p>
        </p:txBody>
      </p:sp>
      <p:sp>
        <p:nvSpPr>
          <p:cNvPr id="19" name="文本框 2"/>
          <p:cNvSpPr txBox="1"/>
          <p:nvPr/>
        </p:nvSpPr>
        <p:spPr>
          <a:xfrm>
            <a:off x="4481634" y="2347708"/>
            <a:ext cx="1450847" cy="430881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>
            <a:defPPr>
              <a:defRPr lang="zh-CN"/>
            </a:defPPr>
            <a:lvl1pPr marL="0" algn="l" defTabSz="121928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42" algn="l" defTabSz="121928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81" algn="l" defTabSz="121928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922" algn="l" defTabSz="121928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62" algn="l" defTabSz="121928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204" algn="l" defTabSz="121928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843" algn="l" defTabSz="121928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83" algn="l" defTabSz="121928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125" algn="l" defTabSz="121928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b="1" dirty="0" err="1">
                <a:cs typeface="Arial" pitchFamily="34" charset="0"/>
              </a:rPr>
              <a:t>Boudica</a:t>
            </a:r>
            <a:r>
              <a:rPr lang="en-US" altLang="zh-CN" sz="1100" b="1" dirty="0">
                <a:cs typeface="Arial" pitchFamily="34" charset="0"/>
              </a:rPr>
              <a:t> 120 </a:t>
            </a:r>
          </a:p>
          <a:p>
            <a:pPr algn="ctr"/>
            <a:r>
              <a:rPr lang="zh-CN" altLang="en-US" sz="1100" b="1" dirty="0">
                <a:cs typeface="Arial" pitchFamily="34" charset="0"/>
              </a:rPr>
              <a:t>试商用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gray">
          <a:xfrm>
            <a:off x="7728528" y="2827431"/>
            <a:ext cx="3639566" cy="300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48"/>
            <a:r>
              <a:rPr lang="en-US" altLang="zh-CN" sz="1500" b="1" dirty="0"/>
              <a:t>Boudica </a:t>
            </a:r>
            <a:r>
              <a:rPr lang="en-US" altLang="zh-CN" sz="1500" b="1" dirty="0" smtClean="0"/>
              <a:t>150 (</a:t>
            </a:r>
            <a:r>
              <a:rPr lang="en-US" altLang="zh-CN" sz="1500" b="1" dirty="0"/>
              <a:t>3GPP </a:t>
            </a:r>
            <a:r>
              <a:rPr lang="en-US" altLang="zh-CN" sz="1500" b="1" dirty="0" smtClean="0"/>
              <a:t>R13&amp;R14</a:t>
            </a:r>
            <a:r>
              <a:rPr lang="en-US" altLang="zh-CN" sz="1500" b="1" dirty="0"/>
              <a:t>)</a:t>
            </a:r>
          </a:p>
        </p:txBody>
      </p:sp>
      <p:sp>
        <p:nvSpPr>
          <p:cNvPr id="22" name="TextBox 12"/>
          <p:cNvSpPr txBox="1"/>
          <p:nvPr/>
        </p:nvSpPr>
        <p:spPr>
          <a:xfrm>
            <a:off x="4405351" y="3232800"/>
            <a:ext cx="3341506" cy="2100523"/>
          </a:xfrm>
          <a:prstGeom prst="rect">
            <a:avLst/>
          </a:prstGeom>
          <a:noFill/>
        </p:spPr>
        <p:txBody>
          <a:bodyPr wrap="square" lIns="68528" tIns="34264" rIns="68528" bIns="3426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522">
              <a:buClr>
                <a:schemeClr val="tx1"/>
              </a:buClr>
            </a:pPr>
            <a:r>
              <a:rPr lang="en-US" altLang="zh-CN" sz="1200" dirty="0">
                <a:solidFill>
                  <a:srgbClr val="C00000"/>
                </a:solidFill>
                <a:cs typeface="Arial" panose="020B0604020202020204" pitchFamily="34" charset="0"/>
              </a:rPr>
              <a:t>Hi2110 </a:t>
            </a:r>
          </a:p>
          <a:p>
            <a:pPr defTabSz="914522"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C00000"/>
                </a:solidFill>
                <a:cs typeface="Arial" panose="020B0604020202020204" pitchFamily="34" charset="0"/>
              </a:rPr>
              <a:t>   R13 </a:t>
            </a:r>
            <a:r>
              <a:rPr lang="zh-CN" altLang="en-US" sz="1200" dirty="0" smtClean="0">
                <a:solidFill>
                  <a:srgbClr val="C00000"/>
                </a:solidFill>
                <a:cs typeface="Arial" panose="020B0604020202020204" pitchFamily="34" charset="0"/>
              </a:rPr>
              <a:t>兼容</a:t>
            </a:r>
            <a:endParaRPr lang="en-US" altLang="zh-CN" sz="1200" dirty="0" smtClean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defTabSz="914522"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1200" dirty="0" smtClean="0">
                <a:solidFill>
                  <a:srgbClr val="C00000"/>
                </a:solidFill>
                <a:cs typeface="Arial" panose="020B0604020202020204" pitchFamily="34" charset="0"/>
              </a:rPr>
              <a:t>    PSM/</a:t>
            </a:r>
            <a:r>
              <a:rPr lang="en-US" altLang="zh-CN" sz="1200" dirty="0" err="1" smtClean="0">
                <a:solidFill>
                  <a:srgbClr val="C00000"/>
                </a:solidFill>
                <a:cs typeface="Arial" panose="020B0604020202020204" pitchFamily="34" charset="0"/>
              </a:rPr>
              <a:t>eDRX</a:t>
            </a:r>
            <a:r>
              <a:rPr lang="en-US" altLang="zh-CN" sz="1200" dirty="0" smtClean="0">
                <a:solidFill>
                  <a:srgbClr val="C00000"/>
                </a:solidFill>
                <a:cs typeface="Arial" panose="020B0604020202020204" pitchFamily="34" charset="0"/>
              </a:rPr>
              <a:t>/</a:t>
            </a:r>
            <a:r>
              <a:rPr lang="en-US" altLang="zh-CN" sz="1200" dirty="0" err="1" smtClean="0">
                <a:solidFill>
                  <a:srgbClr val="C00000"/>
                </a:solidFill>
                <a:cs typeface="Arial" panose="020B0604020202020204" pitchFamily="34" charset="0"/>
              </a:rPr>
              <a:t>cDRX</a:t>
            </a:r>
            <a:r>
              <a:rPr lang="en-US" altLang="zh-CN" sz="1200" dirty="0" smtClean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endParaRPr lang="en-US" altLang="zh-CN" sz="1200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defTabSz="914522">
              <a:buClr>
                <a:schemeClr val="tx1"/>
              </a:buClr>
              <a:buFont typeface="Arial" pitchFamily="34" charset="0"/>
              <a:buChar char="•"/>
            </a:pPr>
            <a:r>
              <a:rPr lang="en-GB" sz="1200" dirty="0" smtClean="0">
                <a:solidFill>
                  <a:srgbClr val="C00000"/>
                </a:solidFill>
                <a:cs typeface="Arial" panose="020B0604020202020204" pitchFamily="34" charset="0"/>
              </a:rPr>
              <a:t>    </a:t>
            </a:r>
            <a:r>
              <a:rPr lang="zh-CN" altLang="en-US" sz="1200" dirty="0" smtClean="0">
                <a:solidFill>
                  <a:srgbClr val="C00000"/>
                </a:solidFill>
                <a:cs typeface="Arial" panose="020B0604020202020204" pitchFamily="34" charset="0"/>
              </a:rPr>
              <a:t>扇区选择</a:t>
            </a:r>
            <a:endParaRPr lang="en-US" altLang="zh-CN" sz="1200" dirty="0">
              <a:solidFill>
                <a:srgbClr val="C00000"/>
              </a:solidFill>
              <a:cs typeface="Arial" pitchFamily="34" charset="0"/>
            </a:endParaRPr>
          </a:p>
          <a:p>
            <a:pPr defTabSz="914522">
              <a:buClr>
                <a:schemeClr val="tx1"/>
              </a:buClr>
              <a:buFont typeface="Arial" pitchFamily="34" charset="0"/>
              <a:buChar char="•"/>
            </a:pPr>
            <a:r>
              <a:rPr lang="en-GB" sz="1200" dirty="0" smtClean="0">
                <a:solidFill>
                  <a:srgbClr val="C00000"/>
                </a:solidFill>
                <a:cs typeface="Arial" panose="020B0604020202020204" pitchFamily="34" charset="0"/>
              </a:rPr>
              <a:t>    </a:t>
            </a:r>
            <a:r>
              <a:rPr lang="zh-CN" altLang="en-US" sz="1200" dirty="0" smtClean="0">
                <a:solidFill>
                  <a:srgbClr val="C00000"/>
                </a:solidFill>
                <a:cs typeface="Arial" panose="020B0604020202020204" pitchFamily="34" charset="0"/>
              </a:rPr>
              <a:t>覆盖等级选择</a:t>
            </a:r>
            <a:endParaRPr lang="en-GB" sz="1200" dirty="0" smtClean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defTabSz="914522">
              <a:buClr>
                <a:schemeClr val="tx1"/>
              </a:buClr>
              <a:buFont typeface="Arial" pitchFamily="34" charset="0"/>
              <a:buChar char="•"/>
            </a:pPr>
            <a:r>
              <a:rPr lang="en-GB" sz="12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GB" sz="1200" dirty="0" smtClean="0">
                <a:solidFill>
                  <a:srgbClr val="C00000"/>
                </a:solidFill>
                <a:cs typeface="Arial" panose="020B0604020202020204" pitchFamily="34" charset="0"/>
              </a:rPr>
              <a:t>   </a:t>
            </a:r>
            <a:r>
              <a:rPr lang="zh-CN" altLang="en-US" sz="1200" dirty="0" smtClean="0">
                <a:solidFill>
                  <a:srgbClr val="C00000"/>
                </a:solidFill>
                <a:cs typeface="Arial" panose="020B0604020202020204" pitchFamily="34" charset="0"/>
              </a:rPr>
              <a:t>寻呼</a:t>
            </a:r>
            <a:r>
              <a:rPr lang="en-GB" sz="1200" dirty="0" smtClean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</a:p>
          <a:p>
            <a:pPr defTabSz="914522"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1200" dirty="0" smtClean="0">
                <a:solidFill>
                  <a:srgbClr val="C00000"/>
                </a:solidFill>
                <a:cs typeface="Arial" panose="020B0604020202020204" pitchFamily="34" charset="0"/>
              </a:rPr>
              <a:t>    20dB</a:t>
            </a:r>
            <a:r>
              <a:rPr lang="zh-CN" altLang="en-US" sz="1200" dirty="0" smtClean="0">
                <a:solidFill>
                  <a:srgbClr val="C00000"/>
                </a:solidFill>
                <a:cs typeface="Arial" panose="020B0604020202020204" pitchFamily="34" charset="0"/>
              </a:rPr>
              <a:t>覆盖增益</a:t>
            </a:r>
            <a:endParaRPr lang="en-US" altLang="zh-CN" sz="1200" dirty="0" smtClean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defTabSz="914522"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1200" dirty="0" smtClean="0">
                <a:solidFill>
                  <a:srgbClr val="C00000"/>
                </a:solidFill>
                <a:cs typeface="Arial" panose="020B0604020202020204" pitchFamily="34" charset="0"/>
              </a:rPr>
              <a:t>    SMS, IP/Non-IP</a:t>
            </a:r>
            <a:endParaRPr lang="en-GB" altLang="zh-CN" sz="1200" dirty="0" smtClean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defTabSz="914522"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1200" dirty="0" smtClean="0">
                <a:solidFill>
                  <a:srgbClr val="C00000"/>
                </a:solidFill>
              </a:rPr>
              <a:t>    Single Tone</a:t>
            </a:r>
          </a:p>
          <a:p>
            <a:pPr indent="-214255" defTabSz="914522" fontAlgn="ctr">
              <a:buClr>
                <a:schemeClr val="tx1"/>
              </a:buClr>
              <a:buFont typeface="Arial" pitchFamily="34" charset="0"/>
              <a:buChar char="•"/>
            </a:pPr>
            <a:r>
              <a:rPr lang="zh-CN" altLang="en-US" sz="1200" dirty="0" smtClean="0">
                <a:solidFill>
                  <a:srgbClr val="C00000"/>
                </a:solidFill>
                <a:cs typeface="Arial" panose="020B0604020202020204" pitchFamily="34" charset="0"/>
              </a:rPr>
              <a:t>向第三方开放应用集成</a:t>
            </a:r>
            <a:r>
              <a:rPr lang="en-US" altLang="zh-CN" sz="1200" dirty="0" smtClean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C00000"/>
                </a:solidFill>
              </a:rPr>
              <a:t>(2017Q2)</a:t>
            </a:r>
            <a:r>
              <a:rPr lang="en-US" altLang="zh-CN" sz="1200" dirty="0" smtClean="0">
                <a:solidFill>
                  <a:srgbClr val="C00000"/>
                </a:solidFill>
                <a:cs typeface="Arial" panose="020B0604020202020204" pitchFamily="34" charset="0"/>
              </a:rPr>
              <a:t>        </a:t>
            </a:r>
          </a:p>
          <a:p>
            <a:pPr defTabSz="914522" fontAlgn="ctr">
              <a:buClr>
                <a:schemeClr val="tx1"/>
              </a:buClr>
            </a:pPr>
            <a:r>
              <a:rPr lang="en-US" altLang="zh-CN" sz="1200" dirty="0" smtClean="0">
                <a:solidFill>
                  <a:srgbClr val="C00000"/>
                </a:solidFill>
                <a:cs typeface="Arial" panose="020B0604020202020204" pitchFamily="34" charset="0"/>
              </a:rPr>
              <a:t>(TUP/</a:t>
            </a:r>
            <a:r>
              <a:rPr lang="en-US" altLang="zh-CN" sz="1200" dirty="0" err="1" smtClean="0">
                <a:solidFill>
                  <a:srgbClr val="C00000"/>
                </a:solidFill>
                <a:cs typeface="Arial" panose="020B0604020202020204" pitchFamily="34" charset="0"/>
              </a:rPr>
              <a:t>CoAP</a:t>
            </a:r>
            <a:r>
              <a:rPr lang="en-US" altLang="zh-CN" sz="1200" dirty="0" smtClean="0">
                <a:solidFill>
                  <a:srgbClr val="C00000"/>
                </a:solidFill>
                <a:cs typeface="Arial" panose="020B0604020202020204" pitchFamily="34" charset="0"/>
              </a:rPr>
              <a:t>/FOTA/LWM2M/DTLS/TCP/</a:t>
            </a:r>
            <a:r>
              <a:rPr lang="en-US" altLang="zh-CN" sz="1200" dirty="0" err="1" smtClean="0">
                <a:solidFill>
                  <a:srgbClr val="C00000"/>
                </a:solidFill>
                <a:cs typeface="Arial" panose="020B0604020202020204" pitchFamily="34" charset="0"/>
              </a:rPr>
              <a:t>eSIM</a:t>
            </a:r>
            <a:r>
              <a:rPr lang="en-US" altLang="zh-CN" sz="1200" dirty="0" smtClean="0">
                <a:solidFill>
                  <a:srgbClr val="C00000"/>
                </a:solidFill>
                <a:cs typeface="Arial" panose="020B0604020202020204" pitchFamily="34" charset="0"/>
              </a:rPr>
              <a:t>)</a:t>
            </a:r>
            <a:endParaRPr lang="en-GB" altLang="zh-CN" sz="1200" dirty="0" smtClean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23" name="TextBox 12"/>
          <p:cNvSpPr txBox="1"/>
          <p:nvPr/>
        </p:nvSpPr>
        <p:spPr>
          <a:xfrm>
            <a:off x="7919343" y="3629929"/>
            <a:ext cx="2755937" cy="1577302"/>
          </a:xfrm>
          <a:prstGeom prst="rect">
            <a:avLst/>
          </a:prstGeom>
          <a:noFill/>
        </p:spPr>
        <p:txBody>
          <a:bodyPr wrap="square" lIns="68528" tIns="34264" rIns="68528" bIns="3426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522"/>
            <a:r>
              <a:rPr lang="en-US" altLang="zh-CN" sz="1400" dirty="0">
                <a:cs typeface="Arial" panose="020B0604020202020204" pitchFamily="34" charset="0"/>
              </a:rPr>
              <a:t>Hi2115</a:t>
            </a:r>
          </a:p>
          <a:p>
            <a:pPr marL="214298" indent="-214298" defTabSz="914522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cs typeface="Arial" panose="020B0604020202020204" pitchFamily="34" charset="0"/>
              </a:rPr>
              <a:t>R14 </a:t>
            </a:r>
            <a:r>
              <a:rPr lang="zh-CN" altLang="en-US" sz="1400" dirty="0" smtClean="0">
                <a:cs typeface="Arial" panose="020B0604020202020204" pitchFamily="34" charset="0"/>
              </a:rPr>
              <a:t>兼容</a:t>
            </a:r>
            <a:endParaRPr lang="en-US" altLang="zh-CN" sz="1400" dirty="0">
              <a:cs typeface="Arial" panose="020B0604020202020204" pitchFamily="34" charset="0"/>
            </a:endParaRPr>
          </a:p>
          <a:p>
            <a:pPr marL="214298" indent="-214298" defTabSz="914522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cs typeface="Arial" panose="020B0604020202020204" pitchFamily="34" charset="0"/>
              </a:rPr>
              <a:t>定位</a:t>
            </a:r>
            <a:r>
              <a:rPr lang="en-US" altLang="zh-CN" sz="1400" dirty="0" smtClean="0">
                <a:cs typeface="Arial" panose="020B0604020202020204" pitchFamily="34" charset="0"/>
              </a:rPr>
              <a:t>(OTDOA)</a:t>
            </a:r>
            <a:r>
              <a:rPr lang="zh-CN" altLang="en-US" sz="1400" dirty="0" smtClean="0">
                <a:cs typeface="Arial" panose="020B0604020202020204" pitchFamily="34" charset="0"/>
              </a:rPr>
              <a:t>*</a:t>
            </a:r>
            <a:endParaRPr lang="en-US" altLang="zh-CN" sz="1400" dirty="0" smtClean="0">
              <a:cs typeface="Arial" panose="020B0604020202020204" pitchFamily="34" charset="0"/>
            </a:endParaRPr>
          </a:p>
          <a:p>
            <a:pPr marL="214298" indent="-214298" defTabSz="914522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多波</a:t>
            </a:r>
            <a:r>
              <a:rPr lang="en-US" altLang="zh-CN" sz="1400" dirty="0" smtClean="0"/>
              <a:t> (SC-PTM)</a:t>
            </a:r>
            <a:r>
              <a:rPr lang="en-GB" sz="1400" dirty="0" smtClean="0">
                <a:cs typeface="Arial" panose="020B0604020202020204" pitchFamily="34" charset="0"/>
              </a:rPr>
              <a:t> </a:t>
            </a:r>
            <a:r>
              <a:rPr lang="zh-CN" altLang="en-US" sz="1400" dirty="0" smtClean="0">
                <a:cs typeface="Arial" panose="020B0604020202020204" pitchFamily="34" charset="0"/>
              </a:rPr>
              <a:t>*</a:t>
            </a:r>
            <a:endParaRPr lang="en-GB" sz="1400" dirty="0" smtClean="0">
              <a:cs typeface="Arial" panose="020B0604020202020204" pitchFamily="34" charset="0"/>
            </a:endParaRPr>
          </a:p>
          <a:p>
            <a:pPr marL="214298" indent="-214298" defTabSz="914522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cs typeface="Arial" panose="020B0604020202020204" pitchFamily="34" charset="0"/>
              </a:rPr>
              <a:t>数据面*</a:t>
            </a:r>
            <a:endParaRPr lang="en-US" altLang="zh-CN" sz="1400" dirty="0">
              <a:cs typeface="Arial" panose="020B0604020202020204" pitchFamily="34" charset="0"/>
            </a:endParaRPr>
          </a:p>
          <a:p>
            <a:pPr marL="214298" indent="-214298" defTabSz="914522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Single Tone/Multi-tone</a:t>
            </a:r>
          </a:p>
          <a:p>
            <a:pPr marL="214298" indent="-214298" defTabSz="914522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cs typeface="Arial" panose="020B0604020202020204" pitchFamily="34" charset="0"/>
              </a:rPr>
              <a:t>向第三方开放</a:t>
            </a:r>
            <a:r>
              <a:rPr lang="en-US" altLang="zh-CN" sz="1400" dirty="0" smtClean="0">
                <a:cs typeface="Arial" panose="020B0604020202020204" pitchFamily="34" charset="0"/>
              </a:rPr>
              <a:t>AP</a:t>
            </a:r>
            <a:endParaRPr lang="en-US" altLang="zh-CN" sz="1400" dirty="0">
              <a:cs typeface="Arial" panose="020B0604020202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84801" y="2778206"/>
            <a:ext cx="3437285" cy="2698675"/>
            <a:chOff x="1012349" y="2314608"/>
            <a:chExt cx="3487545" cy="2625121"/>
          </a:xfrm>
        </p:grpSpPr>
        <p:sp>
          <p:nvSpPr>
            <p:cNvPr id="5" name="矩形 4"/>
            <p:cNvSpPr/>
            <p:nvPr/>
          </p:nvSpPr>
          <p:spPr>
            <a:xfrm>
              <a:off x="1060609" y="2314608"/>
              <a:ext cx="3293404" cy="2625121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2" tIns="34281" rIns="68562" bIns="34281"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1012349" y="2415034"/>
              <a:ext cx="3487545" cy="2166617"/>
              <a:chOff x="1012349" y="2415034"/>
              <a:chExt cx="3487545" cy="2166617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1012349" y="2415034"/>
                <a:ext cx="3487545" cy="1423476"/>
                <a:chOff x="1012349" y="2415034"/>
                <a:chExt cx="3487545" cy="1423476"/>
              </a:xfrm>
            </p:grpSpPr>
            <p:sp>
              <p:nvSpPr>
                <p:cNvPr id="24" name="TextBox 131"/>
                <p:cNvSpPr txBox="1"/>
                <p:nvPr/>
              </p:nvSpPr>
              <p:spPr>
                <a:xfrm>
                  <a:off x="1442836" y="2415034"/>
                  <a:ext cx="2010415" cy="300064"/>
                </a:xfrm>
                <a:prstGeom prst="rect">
                  <a:avLst/>
                </a:prstGeom>
                <a:noFill/>
              </p:spPr>
              <p:txBody>
                <a:bodyPr wrap="square" lIns="68562" tIns="34281" rIns="68562" bIns="34281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156"/>
                  <a:r>
                    <a:rPr lang="zh-CN" altLang="en-US" sz="1500" b="1" dirty="0" smtClean="0"/>
                    <a:t>高度集成的 </a:t>
                  </a:r>
                  <a:r>
                    <a:rPr lang="en-US" altLang="zh-CN" sz="1500" b="1" dirty="0" err="1" smtClean="0"/>
                    <a:t>SoC</a:t>
                  </a:r>
                  <a:endParaRPr lang="en-US" altLang="zh-CN" sz="1500" b="1" dirty="0"/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1012349" y="2661283"/>
                  <a:ext cx="3487545" cy="1177227"/>
                </a:xfrm>
                <a:prstGeom prst="rect">
                  <a:avLst/>
                </a:prstGeom>
                <a:noFill/>
              </p:spPr>
              <p:txBody>
                <a:bodyPr wrap="square" lIns="68562" tIns="34281" rIns="68562" bIns="34281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14298" indent="-214298">
                    <a:lnSpc>
                      <a:spcPct val="20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200" dirty="0">
                      <a:cs typeface="Arial" pitchFamily="34" charset="0"/>
                    </a:rPr>
                    <a:t>SOC: </a:t>
                  </a:r>
                  <a:r>
                    <a:rPr lang="en-US" altLang="zh-CN" sz="1200" dirty="0" smtClean="0">
                      <a:cs typeface="Arial" pitchFamily="34" charset="0"/>
                    </a:rPr>
                    <a:t>BB + RF + PMU </a:t>
                  </a:r>
                  <a:r>
                    <a:rPr lang="en-US" altLang="zh-CN" sz="1200" dirty="0">
                      <a:cs typeface="Arial" pitchFamily="34" charset="0"/>
                    </a:rPr>
                    <a:t>+ </a:t>
                  </a:r>
                  <a:r>
                    <a:rPr lang="en-US" altLang="zh-CN" sz="1200" dirty="0" smtClean="0">
                      <a:cs typeface="Arial" pitchFamily="34" charset="0"/>
                    </a:rPr>
                    <a:t>AP/SP/CP + </a:t>
                  </a:r>
                  <a:r>
                    <a:rPr lang="en-US" altLang="zh-CN" sz="1200" dirty="0" err="1" smtClean="0">
                      <a:cs typeface="Arial" pitchFamily="34" charset="0"/>
                    </a:rPr>
                    <a:t>eFlash</a:t>
                  </a:r>
                  <a:r>
                    <a:rPr lang="en-US" altLang="zh-CN" sz="1200" dirty="0" smtClean="0">
                      <a:cs typeface="Arial" pitchFamily="34" charset="0"/>
                    </a:rPr>
                    <a:t> + SRAM</a:t>
                  </a:r>
                  <a:endParaRPr lang="en-US" altLang="zh-CN" sz="1200" dirty="0">
                    <a:cs typeface="Arial" pitchFamily="34" charset="0"/>
                  </a:endParaRPr>
                </a:p>
                <a:p>
                  <a:pPr marL="214298" indent="-214298">
                    <a:lnSpc>
                      <a:spcPct val="20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200" dirty="0">
                      <a:cs typeface="Arial" pitchFamily="34" charset="0"/>
                    </a:rPr>
                    <a:t>Three ARM Cores: </a:t>
                  </a:r>
                  <a:r>
                    <a:rPr lang="en-US" altLang="zh-CN" sz="1200" dirty="0" smtClean="0">
                      <a:cs typeface="Arial" pitchFamily="34" charset="0"/>
                    </a:rPr>
                    <a:t>AP + CP + SP</a:t>
                  </a:r>
                  <a:endParaRPr lang="en-US" altLang="zh-CN" sz="1200" dirty="0">
                    <a:cs typeface="Arial" pitchFamily="34" charset="0"/>
                  </a:endParaRPr>
                </a:p>
              </p:txBody>
            </p:sp>
          </p:grpSp>
          <p:pic>
            <p:nvPicPr>
              <p:cNvPr id="31" name="图片 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5495" y="3889756"/>
                <a:ext cx="893863" cy="691895"/>
              </a:xfrm>
              <a:prstGeom prst="rect">
                <a:avLst/>
              </a:prstGeom>
            </p:spPr>
          </p:pic>
        </p:grpSp>
      </p:grpSp>
      <p:grpSp>
        <p:nvGrpSpPr>
          <p:cNvPr id="66" name="组合 65"/>
          <p:cNvGrpSpPr/>
          <p:nvPr/>
        </p:nvGrpSpPr>
        <p:grpSpPr>
          <a:xfrm>
            <a:off x="4185860" y="2763369"/>
            <a:ext cx="3561992" cy="2716534"/>
            <a:chOff x="4162818" y="2334575"/>
            <a:chExt cx="3614075" cy="2791256"/>
          </a:xfrm>
        </p:grpSpPr>
        <p:grpSp>
          <p:nvGrpSpPr>
            <p:cNvPr id="55" name="组合 54"/>
            <p:cNvGrpSpPr/>
            <p:nvPr/>
          </p:nvGrpSpPr>
          <p:grpSpPr>
            <a:xfrm>
              <a:off x="4162818" y="2334575"/>
              <a:ext cx="3614075" cy="2791256"/>
              <a:chOff x="4442335" y="2367687"/>
              <a:chExt cx="3363764" cy="2855028"/>
            </a:xfrm>
          </p:grpSpPr>
          <p:sp>
            <p:nvSpPr>
              <p:cNvPr id="20" name="Text Box 20"/>
              <p:cNvSpPr txBox="1">
                <a:spLocks noChangeArrowheads="1"/>
              </p:cNvSpPr>
              <p:nvPr/>
            </p:nvSpPr>
            <p:spPr bwMode="gray">
              <a:xfrm>
                <a:off x="4583886" y="2427080"/>
                <a:ext cx="3105051" cy="315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62" tIns="34281" rIns="68562" bIns="34281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248"/>
                <a:r>
                  <a:rPr lang="en-US" altLang="zh-CN" sz="1500" b="1" dirty="0"/>
                  <a:t>Boudica </a:t>
                </a:r>
                <a:r>
                  <a:rPr lang="en-US" altLang="zh-CN" sz="1500" b="1" dirty="0" smtClean="0"/>
                  <a:t>120 (</a:t>
                </a:r>
                <a:r>
                  <a:rPr lang="en-US" altLang="zh-CN" sz="1500" b="1" dirty="0"/>
                  <a:t>3GPP R13)</a:t>
                </a:r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4442335" y="2367687"/>
                <a:ext cx="3363764" cy="285502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62" tIns="34281" rIns="68562" bIns="34281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Rectangle 77"/>
            <p:cNvSpPr/>
            <p:nvPr/>
          </p:nvSpPr>
          <p:spPr>
            <a:xfrm>
              <a:off x="4453395" y="2658398"/>
              <a:ext cx="2760398" cy="2846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zh-CN" sz="1200" dirty="0" smtClean="0">
                  <a:cs typeface="Arial" pitchFamily="34" charset="0"/>
                </a:rPr>
                <a:t>(US700, APt700. 800, 850, 900</a:t>
              </a:r>
              <a:r>
                <a:rPr lang="en-US" altLang="zh-CN" sz="1200" dirty="0" smtClean="0">
                  <a:cs typeface="Arial" pitchFamily="34" charset="0"/>
                </a:rPr>
                <a:t>MHz)</a:t>
              </a:r>
              <a:endParaRPr lang="en-US" sz="1200" dirty="0"/>
            </a:p>
          </p:txBody>
        </p:sp>
      </p:grpSp>
      <p:sp>
        <p:nvSpPr>
          <p:cNvPr id="33" name="Rectangle 78"/>
          <p:cNvSpPr/>
          <p:nvPr/>
        </p:nvSpPr>
        <p:spPr>
          <a:xfrm>
            <a:off x="7806924" y="3085389"/>
            <a:ext cx="3408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400" dirty="0" smtClean="0">
                <a:cs typeface="Arial" pitchFamily="34" charset="0"/>
              </a:rPr>
              <a:t>(US700,APt700.800,850,900</a:t>
            </a:r>
            <a:r>
              <a:rPr lang="en-US" altLang="zh-CN" sz="1400" dirty="0" smtClean="0">
                <a:cs typeface="Arial" pitchFamily="34" charset="0"/>
              </a:rPr>
              <a:t>MHz</a:t>
            </a:r>
            <a:r>
              <a:rPr lang="en-GB" altLang="zh-CN" sz="1400" dirty="0" smtClean="0">
                <a:cs typeface="Arial" pitchFamily="34" charset="0"/>
              </a:rPr>
              <a:t>/1800/2100M</a:t>
            </a:r>
            <a:r>
              <a:rPr lang="en-US" altLang="zh-CN" sz="1400" dirty="0" smtClean="0">
                <a:cs typeface="Arial" pitchFamily="34" charset="0"/>
              </a:rPr>
              <a:t>Hz)</a:t>
            </a:r>
            <a:endParaRPr lang="en-US" sz="1400" dirty="0"/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133" y="1755647"/>
            <a:ext cx="756879" cy="777806"/>
          </a:xfrm>
          <a:prstGeom prst="rect">
            <a:avLst/>
          </a:prstGeom>
        </p:spPr>
      </p:pic>
      <p:sp>
        <p:nvSpPr>
          <p:cNvPr id="60" name="TextBox 131"/>
          <p:cNvSpPr txBox="1"/>
          <p:nvPr/>
        </p:nvSpPr>
        <p:spPr>
          <a:xfrm>
            <a:off x="9847839" y="1687068"/>
            <a:ext cx="12477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73"/>
            <a:r>
              <a:rPr lang="en-US" altLang="zh-CN" sz="1500" dirty="0"/>
              <a:t>2018.Q2</a:t>
            </a:r>
          </a:p>
        </p:txBody>
      </p:sp>
      <p:sp>
        <p:nvSpPr>
          <p:cNvPr id="63" name="椭圆 62"/>
          <p:cNvSpPr/>
          <p:nvPr/>
        </p:nvSpPr>
        <p:spPr>
          <a:xfrm>
            <a:off x="10422005" y="2168329"/>
            <a:ext cx="61864" cy="866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dirty="0">
              <a:solidFill>
                <a:schemeClr val="tx1"/>
              </a:solidFill>
            </a:endParaRPr>
          </a:p>
        </p:txBody>
      </p:sp>
      <p:sp>
        <p:nvSpPr>
          <p:cNvPr id="64" name="文本框 2"/>
          <p:cNvSpPr txBox="1"/>
          <p:nvPr/>
        </p:nvSpPr>
        <p:spPr>
          <a:xfrm>
            <a:off x="9652760" y="2341654"/>
            <a:ext cx="1652517" cy="430881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>
            <a:defPPr>
              <a:defRPr lang="zh-CN"/>
            </a:defPPr>
            <a:lvl1pPr marL="0" algn="l" defTabSz="121928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42" algn="l" defTabSz="121928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81" algn="l" defTabSz="121928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922" algn="l" defTabSz="121928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62" algn="l" defTabSz="121928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204" algn="l" defTabSz="121928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843" algn="l" defTabSz="121928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83" algn="l" defTabSz="121928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125" algn="l" defTabSz="121928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b="1" dirty="0" err="1">
                <a:cs typeface="Arial" pitchFamily="34" charset="0"/>
              </a:rPr>
              <a:t>Boudica</a:t>
            </a:r>
            <a:r>
              <a:rPr lang="en-US" altLang="zh-CN" sz="1100" b="1" dirty="0">
                <a:cs typeface="Arial" pitchFamily="34" charset="0"/>
              </a:rPr>
              <a:t> 150 </a:t>
            </a:r>
          </a:p>
          <a:p>
            <a:pPr algn="ctr"/>
            <a:r>
              <a:rPr lang="zh-CN" altLang="en-US" sz="1100" b="1" dirty="0">
                <a:cs typeface="Arial" pitchFamily="34" charset="0"/>
              </a:rPr>
              <a:t>商用</a:t>
            </a:r>
            <a:r>
              <a:rPr lang="en-US" altLang="zh-CN" sz="1100" b="1" dirty="0">
                <a:cs typeface="Arial" pitchFamily="34" charset="0"/>
              </a:rPr>
              <a:t>(</a:t>
            </a:r>
            <a:r>
              <a:rPr lang="zh-CN" altLang="en-US" sz="1100" b="1" dirty="0">
                <a:cs typeface="Arial" pitchFamily="34" charset="0"/>
              </a:rPr>
              <a:t>含</a:t>
            </a:r>
            <a:r>
              <a:rPr lang="en-US" altLang="zh-CN" sz="1100" b="1" dirty="0">
                <a:cs typeface="Arial" pitchFamily="34" charset="0"/>
              </a:rPr>
              <a:t>Rel14)</a:t>
            </a:r>
          </a:p>
        </p:txBody>
      </p:sp>
      <p:sp>
        <p:nvSpPr>
          <p:cNvPr id="65" name="文本框 2"/>
          <p:cNvSpPr txBox="1"/>
          <p:nvPr/>
        </p:nvSpPr>
        <p:spPr>
          <a:xfrm>
            <a:off x="5732447" y="2344023"/>
            <a:ext cx="1450847" cy="430881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>
            <a:defPPr>
              <a:defRPr lang="zh-CN"/>
            </a:defPPr>
            <a:lvl1pPr marL="0" algn="l" defTabSz="121928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42" algn="l" defTabSz="121928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81" algn="l" defTabSz="121928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922" algn="l" defTabSz="121928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62" algn="l" defTabSz="121928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204" algn="l" defTabSz="121928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843" algn="l" defTabSz="121928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83" algn="l" defTabSz="121928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125" algn="l" defTabSz="121928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b="1" dirty="0" err="1">
                <a:cs typeface="Arial" pitchFamily="34" charset="0"/>
              </a:rPr>
              <a:t>Boudica</a:t>
            </a:r>
            <a:r>
              <a:rPr lang="en-US" altLang="zh-CN" sz="1100" b="1" dirty="0">
                <a:cs typeface="Arial" pitchFamily="34" charset="0"/>
              </a:rPr>
              <a:t> 120 </a:t>
            </a:r>
          </a:p>
          <a:p>
            <a:pPr algn="ctr"/>
            <a:r>
              <a:rPr lang="zh-CN" altLang="en-US" sz="1100" b="1" dirty="0" smtClean="0">
                <a:cs typeface="Arial" pitchFamily="34" charset="0"/>
              </a:rPr>
              <a:t>商用</a:t>
            </a:r>
            <a:endParaRPr lang="zh-CN" altLang="en-US" sz="11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08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NB-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IoT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产业发展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  <a:p>
            <a:r>
              <a:rPr lang="en-US" altLang="zh-CN" b="1" dirty="0" smtClean="0">
                <a:latin typeface="+mn-lt"/>
                <a:ea typeface="+mn-ea"/>
              </a:rPr>
              <a:t>NB-</a:t>
            </a:r>
            <a:r>
              <a:rPr lang="en-US" altLang="zh-CN" b="1" dirty="0" err="1" smtClean="0">
                <a:latin typeface="+mn-lt"/>
                <a:ea typeface="+mn-ea"/>
              </a:rPr>
              <a:t>IoT</a:t>
            </a:r>
            <a:r>
              <a:rPr lang="zh-CN" altLang="en-US" b="1" dirty="0" smtClean="0">
                <a:latin typeface="+mn-lt"/>
                <a:ea typeface="+mn-ea"/>
              </a:rPr>
              <a:t>架构与协议演进</a:t>
            </a:r>
            <a:endParaRPr lang="en-US" altLang="zh-CN" b="1" dirty="0" smtClean="0">
              <a:latin typeface="+mn-lt"/>
              <a:ea typeface="+mn-ea"/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NB-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IoT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关键技术介绍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华为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NB-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IoT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解决方案及生态圈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87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标题 1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ea typeface="+mn-ea"/>
                <a:sym typeface="Symbol" pitchFamily="18" charset="2"/>
              </a:rPr>
              <a:t>NB-</a:t>
            </a:r>
            <a:r>
              <a:rPr lang="en-US" altLang="zh-CN" dirty="0" err="1" smtClean="0">
                <a:latin typeface="+mn-lt"/>
                <a:ea typeface="+mn-ea"/>
                <a:sym typeface="Symbol" pitchFamily="18" charset="2"/>
              </a:rPr>
              <a:t>IoT</a:t>
            </a:r>
            <a:r>
              <a:rPr lang="zh-CN" altLang="en-US" dirty="0" smtClean="0">
                <a:latin typeface="+mn-lt"/>
                <a:ea typeface="+mn-ea"/>
                <a:sym typeface="Symbol" pitchFamily="18" charset="2"/>
              </a:rPr>
              <a:t>解决方案总体架构</a:t>
            </a:r>
            <a:endParaRPr lang="zh-CN" altLang="en-US" dirty="0">
              <a:latin typeface="+mn-lt"/>
              <a:ea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86831" y="1121000"/>
            <a:ext cx="10418337" cy="5079775"/>
            <a:chOff x="1002618" y="1382788"/>
            <a:chExt cx="10418337" cy="5079775"/>
          </a:xfrm>
        </p:grpSpPr>
        <p:sp>
          <p:nvSpPr>
            <p:cNvPr id="94" name="TextBox 129"/>
            <p:cNvSpPr txBox="1">
              <a:spLocks/>
            </p:cNvSpPr>
            <p:nvPr/>
          </p:nvSpPr>
          <p:spPr>
            <a:xfrm>
              <a:off x="1470265" y="3718217"/>
              <a:ext cx="1725519" cy="687179"/>
            </a:xfrm>
            <a:prstGeom prst="rect">
              <a:avLst/>
            </a:prstGeom>
            <a:pattFill prst="wdUpDiag">
              <a:fgClr>
                <a:sysClr val="window" lastClr="FFFFFF">
                  <a:lumMod val="95000"/>
                </a:sysClr>
              </a:fgClr>
              <a:bgClr>
                <a:sysClr val="window" lastClr="FFFFFF">
                  <a:lumMod val="85000"/>
                </a:sysClr>
              </a:bgClr>
            </a:pattFill>
            <a:ln w="19050" cap="rnd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68578" tIns="34289" rIns="68578" bIns="34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9143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129"/>
            <p:cNvSpPr txBox="1">
              <a:spLocks/>
            </p:cNvSpPr>
            <p:nvPr/>
          </p:nvSpPr>
          <p:spPr>
            <a:xfrm>
              <a:off x="3901952" y="3728484"/>
              <a:ext cx="1746529" cy="687179"/>
            </a:xfrm>
            <a:prstGeom prst="rect">
              <a:avLst/>
            </a:prstGeom>
            <a:pattFill prst="wdUpDiag">
              <a:fgClr>
                <a:sysClr val="window" lastClr="FFFFFF">
                  <a:lumMod val="95000"/>
                </a:sysClr>
              </a:fgClr>
              <a:bgClr>
                <a:sysClr val="window" lastClr="FFFFFF">
                  <a:lumMod val="85000"/>
                </a:sysClr>
              </a:bgClr>
            </a:pattFill>
            <a:ln w="19050" cap="rnd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68578" tIns="34289" rIns="68578" bIns="34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9143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129"/>
            <p:cNvSpPr txBox="1">
              <a:spLocks/>
            </p:cNvSpPr>
            <p:nvPr/>
          </p:nvSpPr>
          <p:spPr>
            <a:xfrm>
              <a:off x="6357504" y="3736674"/>
              <a:ext cx="1746529" cy="687179"/>
            </a:xfrm>
            <a:prstGeom prst="rect">
              <a:avLst/>
            </a:prstGeom>
            <a:pattFill prst="wdUpDiag">
              <a:fgClr>
                <a:sysClr val="window" lastClr="FFFFFF">
                  <a:lumMod val="95000"/>
                </a:sysClr>
              </a:fgClr>
              <a:bgClr>
                <a:sysClr val="window" lastClr="FFFFFF">
                  <a:lumMod val="85000"/>
                </a:sysClr>
              </a:bgClr>
            </a:pattFill>
            <a:ln w="19050" cap="rnd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68578" tIns="34289" rIns="68578" bIns="34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9143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 dirty="0">
                <a:solidFill>
                  <a:schemeClr val="tx1"/>
                </a:solidFill>
              </a:endParaRPr>
            </a:p>
          </p:txBody>
        </p:sp>
        <p:sp>
          <p:nvSpPr>
            <p:cNvPr id="97" name="TextBox 129"/>
            <p:cNvSpPr txBox="1"/>
            <p:nvPr/>
          </p:nvSpPr>
          <p:spPr>
            <a:xfrm>
              <a:off x="8817032" y="3762864"/>
              <a:ext cx="1746529" cy="687179"/>
            </a:xfrm>
            <a:prstGeom prst="rect">
              <a:avLst/>
            </a:prstGeom>
            <a:pattFill prst="wdUpDiag">
              <a:fgClr>
                <a:sysClr val="window" lastClr="FFFFFF">
                  <a:lumMod val="95000"/>
                </a:sysClr>
              </a:fgClr>
              <a:bgClr>
                <a:sysClr val="window" lastClr="FFFFFF">
                  <a:lumMod val="85000"/>
                </a:sysClr>
              </a:bgClr>
            </a:pattFill>
            <a:ln w="19050" cap="rnd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68578" tIns="34289" rIns="68578" bIns="34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9143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 dirty="0">
                <a:solidFill>
                  <a:schemeClr val="tx1"/>
                </a:solidFill>
              </a:endParaRPr>
            </a:p>
          </p:txBody>
        </p:sp>
        <p:grpSp>
          <p:nvGrpSpPr>
            <p:cNvPr id="98" name="组合 223"/>
            <p:cNvGrpSpPr>
              <a:grpSpLocks noChangeAspect="1"/>
            </p:cNvGrpSpPr>
            <p:nvPr/>
          </p:nvGrpSpPr>
          <p:grpSpPr>
            <a:xfrm>
              <a:off x="1753552" y="3892863"/>
              <a:ext cx="1158944" cy="380901"/>
              <a:chOff x="626023" y="3980079"/>
              <a:chExt cx="1309507" cy="420718"/>
            </a:xfrm>
          </p:grpSpPr>
          <p:pic>
            <p:nvPicPr>
              <p:cNvPr id="99" name="图片 9" descr="_Foxmail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26023" y="3980079"/>
                <a:ext cx="362361" cy="4207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0" name="图片 170" descr="Ublox.jpg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386983" y="4010486"/>
                <a:ext cx="548547" cy="3719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01" name="直接连接符 100"/>
              <p:cNvCxnSpPr>
                <a:stCxn id="99" idx="3"/>
                <a:endCxn id="100" idx="1"/>
              </p:cNvCxnSpPr>
              <p:nvPr/>
            </p:nvCxnSpPr>
            <p:spPr bwMode="auto">
              <a:xfrm>
                <a:off x="988384" y="4190438"/>
                <a:ext cx="398599" cy="6026"/>
              </a:xfrm>
              <a:prstGeom prst="line">
                <a:avLst/>
              </a:prstGeom>
              <a:noFill/>
              <a:ln w="9525" cap="rnd" cmpd="sng" algn="ctr">
                <a:solidFill>
                  <a:sysClr val="windowText" lastClr="000000">
                    <a:lumMod val="95000"/>
                  </a:sysClr>
                </a:solidFill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102" name="Picture 9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243653" y="3832721"/>
              <a:ext cx="893288" cy="464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019299" y="3918115"/>
              <a:ext cx="1511834" cy="332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4" name="组合 229"/>
            <p:cNvGrpSpPr/>
            <p:nvPr/>
          </p:nvGrpSpPr>
          <p:grpSpPr>
            <a:xfrm>
              <a:off x="6786769" y="3774898"/>
              <a:ext cx="961374" cy="594934"/>
              <a:chOff x="5361987" y="3854695"/>
              <a:chExt cx="1178453" cy="662622"/>
            </a:xfrm>
          </p:grpSpPr>
          <p:pic>
            <p:nvPicPr>
              <p:cNvPr id="105" name="Picture 4" descr="服务器新手入门：服务器分类方式概述 "/>
              <p:cNvPicPr>
                <a:picLocks noChangeAspect="1" noChangeArrowheads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t="22096" b="32044"/>
              <a:stretch>
                <a:fillRect/>
              </a:stretch>
            </p:blipFill>
            <p:spPr bwMode="auto">
              <a:xfrm>
                <a:off x="5361987" y="4125052"/>
                <a:ext cx="1178453" cy="392265"/>
              </a:xfrm>
              <a:prstGeom prst="rect">
                <a:avLst/>
              </a:prstGeom>
              <a:noFill/>
            </p:spPr>
          </p:pic>
          <p:pic>
            <p:nvPicPr>
              <p:cNvPr id="106" name="Picture 4" descr="服务器新手入门：服务器分类方式概述 "/>
              <p:cNvPicPr>
                <a:picLocks noChangeAspect="1" noChangeArrowheads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t="22096" b="32044"/>
              <a:stretch>
                <a:fillRect/>
              </a:stretch>
            </p:blipFill>
            <p:spPr bwMode="auto">
              <a:xfrm>
                <a:off x="5361987" y="3992065"/>
                <a:ext cx="1178453" cy="392265"/>
              </a:xfrm>
              <a:prstGeom prst="rect">
                <a:avLst/>
              </a:prstGeom>
              <a:noFill/>
            </p:spPr>
          </p:pic>
          <p:pic>
            <p:nvPicPr>
              <p:cNvPr id="107" name="Picture 4" descr="服务器新手入门：服务器分类方式概述 "/>
              <p:cNvPicPr>
                <a:picLocks noChangeAspect="1" noChangeArrowheads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t="22096" b="32044"/>
              <a:stretch>
                <a:fillRect/>
              </a:stretch>
            </p:blipFill>
            <p:spPr bwMode="auto">
              <a:xfrm>
                <a:off x="5361987" y="3854695"/>
                <a:ext cx="1178453" cy="392265"/>
              </a:xfrm>
              <a:prstGeom prst="rect">
                <a:avLst/>
              </a:prstGeom>
              <a:noFill/>
            </p:spPr>
          </p:pic>
        </p:grpSp>
        <p:sp>
          <p:nvSpPr>
            <p:cNvPr id="108" name="矩形 107"/>
            <p:cNvSpPr/>
            <p:nvPr/>
          </p:nvSpPr>
          <p:spPr>
            <a:xfrm>
              <a:off x="1685811" y="4698855"/>
              <a:ext cx="1410815" cy="1492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2800" indent="-172800" algn="just" defTabSz="801688" fontAlgn="base">
                <a:lnSpc>
                  <a:spcPct val="140000"/>
                </a:lnSpc>
                <a:spcBef>
                  <a:spcPts val="0"/>
                </a:spcBef>
                <a:buClr>
                  <a:schemeClr val="bg1">
                    <a:lumMod val="50000"/>
                  </a:schemeClr>
                </a:buClr>
                <a:buSzPct val="60000"/>
                <a:buFont typeface="Wingdings" pitchFamily="2" charset="2"/>
                <a:buChar char="l"/>
              </a:pPr>
              <a:r>
                <a:rPr lang="zh-CN" altLang="en-US" sz="1300" dirty="0">
                  <a:cs typeface="Arial" panose="020B0604020202020204" pitchFamily="34" charset="0"/>
                </a:rPr>
                <a:t>无线连接</a:t>
              </a:r>
            </a:p>
            <a:p>
              <a:pPr marL="172800" indent="-172800" algn="just" defTabSz="801688" fontAlgn="base">
                <a:lnSpc>
                  <a:spcPct val="140000"/>
                </a:lnSpc>
                <a:spcBef>
                  <a:spcPts val="0"/>
                </a:spcBef>
                <a:buClr>
                  <a:schemeClr val="bg1">
                    <a:lumMod val="50000"/>
                  </a:schemeClr>
                </a:buClr>
                <a:buSzPct val="60000"/>
                <a:buFont typeface="Wingdings" pitchFamily="2" charset="2"/>
                <a:buChar char="l"/>
              </a:pPr>
              <a:r>
                <a:rPr lang="zh-CN" altLang="en-US" sz="1300" dirty="0">
                  <a:cs typeface="Arial" panose="020B0604020202020204" pitchFamily="34" charset="0"/>
                </a:rPr>
                <a:t>软</a:t>
              </a:r>
              <a:r>
                <a:rPr lang="en-US" altLang="zh-CN" sz="1300" dirty="0">
                  <a:cs typeface="Arial" panose="020B0604020202020204" pitchFamily="34" charset="0"/>
                </a:rPr>
                <a:t>SIM</a:t>
              </a:r>
            </a:p>
            <a:p>
              <a:pPr marL="172800" indent="-172800" algn="just" defTabSz="801688" fontAlgn="base">
                <a:lnSpc>
                  <a:spcPct val="140000"/>
                </a:lnSpc>
                <a:spcBef>
                  <a:spcPts val="0"/>
                </a:spcBef>
                <a:buClr>
                  <a:schemeClr val="bg1">
                    <a:lumMod val="50000"/>
                  </a:schemeClr>
                </a:buClr>
                <a:buSzPct val="60000"/>
                <a:buFont typeface="Wingdings" pitchFamily="2" charset="2"/>
                <a:buChar char="l"/>
              </a:pPr>
              <a:r>
                <a:rPr lang="zh-CN" altLang="en-US" sz="1300" dirty="0">
                  <a:cs typeface="Arial" panose="020B0604020202020204" pitchFamily="34" charset="0"/>
                </a:rPr>
                <a:t>传感器接口</a:t>
              </a:r>
            </a:p>
            <a:p>
              <a:pPr marL="172800" indent="-172800" algn="just" defTabSz="801688" fontAlgn="base">
                <a:lnSpc>
                  <a:spcPct val="140000"/>
                </a:lnSpc>
                <a:spcBef>
                  <a:spcPts val="0"/>
                </a:spcBef>
                <a:buClr>
                  <a:schemeClr val="bg1">
                    <a:lumMod val="50000"/>
                  </a:schemeClr>
                </a:buClr>
                <a:buSzPct val="60000"/>
                <a:buFont typeface="Wingdings" pitchFamily="2" charset="2"/>
                <a:buChar char="l"/>
              </a:pPr>
              <a:r>
                <a:rPr lang="zh-CN" altLang="en-US" sz="1300" dirty="0">
                  <a:cs typeface="Arial" panose="020B0604020202020204" pitchFamily="34" charset="0"/>
                </a:rPr>
                <a:t>应用驻留</a:t>
              </a:r>
              <a:endParaRPr lang="en-US" altLang="zh-CN" sz="1300" dirty="0">
                <a:cs typeface="Arial" panose="020B0604020202020204" pitchFamily="34" charset="0"/>
              </a:endParaRPr>
            </a:p>
            <a:p>
              <a:pPr marL="172800" indent="-172800" algn="just" defTabSz="801688" fontAlgn="base">
                <a:lnSpc>
                  <a:spcPct val="140000"/>
                </a:lnSpc>
                <a:spcBef>
                  <a:spcPts val="0"/>
                </a:spcBef>
                <a:buClr>
                  <a:schemeClr val="bg1">
                    <a:lumMod val="50000"/>
                  </a:schemeClr>
                </a:buClr>
                <a:buSzPct val="60000"/>
                <a:buFont typeface="Wingdings" pitchFamily="2" charset="2"/>
                <a:buChar char="l"/>
              </a:pPr>
              <a:r>
                <a:rPr lang="zh-CN" altLang="en-US" sz="1300" dirty="0">
                  <a:cs typeface="Arial" panose="020B0604020202020204" pitchFamily="34" charset="0"/>
                </a:rPr>
                <a:t>支持</a:t>
              </a:r>
              <a:r>
                <a:rPr lang="en-US" altLang="zh-CN" sz="1300" dirty="0">
                  <a:cs typeface="Arial" panose="020B0604020202020204" pitchFamily="34" charset="0"/>
                </a:rPr>
                <a:t>NAS</a:t>
              </a:r>
              <a:r>
                <a:rPr lang="zh-CN" altLang="en-US" sz="1300" dirty="0">
                  <a:cs typeface="Arial" panose="020B0604020202020204" pitchFamily="34" charset="0"/>
                </a:rPr>
                <a:t>数据</a:t>
              </a:r>
            </a:p>
          </p:txBody>
        </p:sp>
        <p:sp>
          <p:nvSpPr>
            <p:cNvPr id="109" name="矩形 108"/>
            <p:cNvSpPr/>
            <p:nvPr/>
          </p:nvSpPr>
          <p:spPr>
            <a:xfrm>
              <a:off x="1846932" y="4343717"/>
              <a:ext cx="111601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17">
                <a:lnSpc>
                  <a:spcPct val="150000"/>
                </a:lnSpc>
                <a:buClr>
                  <a:srgbClr val="EBEBEB"/>
                </a:buClr>
                <a:buSzPct val="80000"/>
              </a:pPr>
              <a:r>
                <a:rPr lang="en-US" altLang="zh-CN" sz="1400" b="1" dirty="0" smtClean="0">
                  <a:cs typeface="Arial" pitchFamily="34" charset="0"/>
                </a:rPr>
                <a:t>NB-</a:t>
              </a:r>
              <a:r>
                <a:rPr lang="en-US" altLang="zh-CN" sz="1400" b="1" dirty="0" err="1" smtClean="0">
                  <a:cs typeface="Arial" pitchFamily="34" charset="0"/>
                </a:rPr>
                <a:t>IoT</a:t>
              </a:r>
              <a:r>
                <a:rPr lang="zh-CN" altLang="en-US" sz="1400" b="1" dirty="0" smtClean="0">
                  <a:cs typeface="Arial" pitchFamily="34" charset="0"/>
                </a:rPr>
                <a:t>终端</a:t>
              </a:r>
              <a:endParaRPr lang="en-US" altLang="zh-CN" sz="1400" b="1" dirty="0">
                <a:cs typeface="Arial" pitchFamily="34" charset="0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3804925" y="4341927"/>
              <a:ext cx="1813317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17">
                <a:lnSpc>
                  <a:spcPct val="150000"/>
                </a:lnSpc>
                <a:buClr>
                  <a:srgbClr val="EBEBEB"/>
                </a:buClr>
                <a:buSzPct val="80000"/>
              </a:pPr>
              <a:r>
                <a:rPr lang="en-US" altLang="zh-CN" sz="1400" b="1" dirty="0">
                  <a:cs typeface="Arial" pitchFamily="34" charset="0"/>
                </a:rPr>
                <a:t>NB-IoT </a:t>
              </a:r>
              <a:r>
                <a:rPr lang="en-US" altLang="zh-CN" sz="1400" b="1" dirty="0" err="1" smtClean="0">
                  <a:cs typeface="Arial" pitchFamily="34" charset="0"/>
                </a:rPr>
                <a:t>eNodeB</a:t>
              </a:r>
              <a:r>
                <a:rPr lang="zh-CN" altLang="en-US" sz="1400" b="1" dirty="0" smtClean="0">
                  <a:cs typeface="Arial" pitchFamily="34" charset="0"/>
                </a:rPr>
                <a:t>基站</a:t>
              </a:r>
              <a:endParaRPr lang="en-US" altLang="zh-CN" sz="1400" b="1" dirty="0">
                <a:cs typeface="Arial" pitchFamily="34" charset="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6628803" y="4341927"/>
              <a:ext cx="1313180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17">
                <a:lnSpc>
                  <a:spcPct val="150000"/>
                </a:lnSpc>
                <a:buClr>
                  <a:srgbClr val="EBEBEB"/>
                </a:buClr>
                <a:buSzPct val="80000"/>
              </a:pPr>
              <a:r>
                <a:rPr lang="zh-CN" altLang="en-US" sz="1400" b="1" dirty="0">
                  <a:cs typeface="Arial" pitchFamily="34" charset="0"/>
                </a:rPr>
                <a:t>物联网</a:t>
              </a:r>
              <a:r>
                <a:rPr lang="en-US" altLang="zh-CN" sz="1400" b="1" dirty="0">
                  <a:cs typeface="Arial" pitchFamily="34" charset="0"/>
                </a:rPr>
                <a:t> </a:t>
              </a:r>
              <a:r>
                <a:rPr lang="zh-CN" altLang="en-US" sz="1400" b="1" dirty="0">
                  <a:cs typeface="Arial" pitchFamily="34" charset="0"/>
                </a:rPr>
                <a:t>核心网</a:t>
              </a:r>
              <a:endParaRPr lang="en-US" altLang="zh-CN" sz="1400" b="1" dirty="0">
                <a:cs typeface="Arial" pitchFamily="34" charset="0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8810854" y="4689770"/>
              <a:ext cx="2610101" cy="17727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2800" indent="-172800" algn="just" defTabSz="801688" fontAlgn="base">
                <a:lnSpc>
                  <a:spcPct val="140000"/>
                </a:lnSpc>
                <a:spcBef>
                  <a:spcPts val="0"/>
                </a:spcBef>
                <a:buClr>
                  <a:schemeClr val="bg1">
                    <a:lumMod val="50000"/>
                  </a:schemeClr>
                </a:buClr>
                <a:buSzPct val="60000"/>
                <a:buFont typeface="Wingdings" pitchFamily="2" charset="2"/>
                <a:buChar char="l"/>
              </a:pPr>
              <a:r>
                <a:rPr lang="zh-CN" altLang="en-US" sz="1300" dirty="0">
                  <a:cs typeface="Arial" panose="020B0604020202020204" pitchFamily="34" charset="0"/>
                </a:rPr>
                <a:t>应用层协议栈适配</a:t>
              </a:r>
            </a:p>
            <a:p>
              <a:pPr marL="172800" indent="-172800" algn="just" defTabSz="801688" fontAlgn="base">
                <a:lnSpc>
                  <a:spcPct val="140000"/>
                </a:lnSpc>
                <a:spcBef>
                  <a:spcPts val="0"/>
                </a:spcBef>
                <a:buClr>
                  <a:schemeClr val="bg1">
                    <a:lumMod val="50000"/>
                  </a:schemeClr>
                </a:buClr>
                <a:buSzPct val="60000"/>
                <a:buFont typeface="Wingdings" pitchFamily="2" charset="2"/>
                <a:buChar char="l"/>
              </a:pPr>
              <a:r>
                <a:rPr lang="zh-CN" altLang="en-US" sz="1300" dirty="0" smtClean="0">
                  <a:cs typeface="Arial" panose="020B0604020202020204" pitchFamily="34" charset="0"/>
                </a:rPr>
                <a:t>终端</a:t>
              </a:r>
              <a:r>
                <a:rPr lang="en-US" altLang="zh-CN" sz="1300" dirty="0" smtClean="0">
                  <a:cs typeface="Arial" panose="020B0604020202020204" pitchFamily="34" charset="0"/>
                </a:rPr>
                <a:t>SIM OTA</a:t>
              </a:r>
            </a:p>
            <a:p>
              <a:pPr marL="172800" indent="-172800" algn="just" defTabSz="801688" fontAlgn="base">
                <a:lnSpc>
                  <a:spcPct val="140000"/>
                </a:lnSpc>
                <a:spcBef>
                  <a:spcPts val="0"/>
                </a:spcBef>
                <a:buClr>
                  <a:schemeClr val="bg1">
                    <a:lumMod val="50000"/>
                  </a:schemeClr>
                </a:buClr>
                <a:buSzPct val="60000"/>
                <a:buFont typeface="Wingdings" pitchFamily="2" charset="2"/>
                <a:buChar char="l"/>
              </a:pPr>
              <a:r>
                <a:rPr lang="zh-CN" altLang="en-US" sz="1300" dirty="0">
                  <a:cs typeface="Arial" panose="020B0604020202020204" pitchFamily="34" charset="0"/>
                </a:rPr>
                <a:t>终端设备、事件订阅管理</a:t>
              </a:r>
            </a:p>
            <a:p>
              <a:pPr marL="172800" indent="-172800" algn="just" defTabSz="801688" fontAlgn="base">
                <a:lnSpc>
                  <a:spcPct val="140000"/>
                </a:lnSpc>
                <a:spcBef>
                  <a:spcPts val="0"/>
                </a:spcBef>
                <a:buClr>
                  <a:schemeClr val="bg1">
                    <a:lumMod val="50000"/>
                  </a:schemeClr>
                </a:buClr>
                <a:buSzPct val="60000"/>
                <a:buFont typeface="Wingdings" pitchFamily="2" charset="2"/>
                <a:buChar char="l"/>
              </a:pPr>
              <a:r>
                <a:rPr lang="en-US" altLang="zh-CN" sz="1300" dirty="0">
                  <a:cs typeface="Arial" panose="020B0604020202020204" pitchFamily="34" charset="0"/>
                </a:rPr>
                <a:t>API</a:t>
              </a:r>
              <a:r>
                <a:rPr lang="zh-CN" altLang="en-US" sz="1300" dirty="0">
                  <a:cs typeface="Arial" panose="020B0604020202020204" pitchFamily="34" charset="0"/>
                </a:rPr>
                <a:t>能力开放（行业，开发者）</a:t>
              </a:r>
            </a:p>
            <a:p>
              <a:pPr marL="172800" indent="-172800" algn="just" defTabSz="801688" fontAlgn="base">
                <a:lnSpc>
                  <a:spcPct val="140000"/>
                </a:lnSpc>
                <a:spcBef>
                  <a:spcPts val="0"/>
                </a:spcBef>
                <a:buClr>
                  <a:schemeClr val="bg1">
                    <a:lumMod val="50000"/>
                  </a:schemeClr>
                </a:buClr>
                <a:buSzPct val="60000"/>
                <a:buFont typeface="Wingdings" pitchFamily="2" charset="2"/>
                <a:buChar char="l"/>
              </a:pPr>
              <a:r>
                <a:rPr lang="en-US" altLang="zh-CN" sz="1300" dirty="0">
                  <a:cs typeface="Arial" panose="020B0604020202020204" pitchFamily="34" charset="0"/>
                </a:rPr>
                <a:t>OSS/BSS</a:t>
              </a:r>
              <a:r>
                <a:rPr lang="zh-CN" altLang="en-US" sz="1300" dirty="0">
                  <a:cs typeface="Arial" panose="020B0604020202020204" pitchFamily="34" charset="0"/>
                </a:rPr>
                <a:t>（自助开户，计费）</a:t>
              </a:r>
            </a:p>
            <a:p>
              <a:pPr marL="172800" indent="-172800" algn="just" defTabSz="801688" fontAlgn="base">
                <a:lnSpc>
                  <a:spcPct val="140000"/>
                </a:lnSpc>
                <a:spcBef>
                  <a:spcPts val="0"/>
                </a:spcBef>
                <a:buClr>
                  <a:schemeClr val="bg1">
                    <a:lumMod val="50000"/>
                  </a:schemeClr>
                </a:buClr>
                <a:buSzPct val="60000"/>
                <a:buFont typeface="Wingdings" pitchFamily="2" charset="2"/>
                <a:buChar char="l"/>
              </a:pPr>
              <a:r>
                <a:rPr lang="zh-CN" altLang="en-US" sz="1300" dirty="0">
                  <a:cs typeface="Arial" panose="020B0604020202020204" pitchFamily="34" charset="0"/>
                </a:rPr>
                <a:t>大数据分析</a:t>
              </a:r>
            </a:p>
          </p:txBody>
        </p:sp>
        <p:sp>
          <p:nvSpPr>
            <p:cNvPr id="113" name="矩形 112"/>
            <p:cNvSpPr/>
            <p:nvPr/>
          </p:nvSpPr>
          <p:spPr>
            <a:xfrm>
              <a:off x="9162962" y="4341927"/>
              <a:ext cx="1082348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17">
                <a:lnSpc>
                  <a:spcPct val="150000"/>
                </a:lnSpc>
                <a:buClr>
                  <a:srgbClr val="EBEBEB"/>
                </a:buClr>
                <a:buSzPct val="80000"/>
              </a:pPr>
              <a:r>
                <a:rPr lang="zh-CN" altLang="en-US" sz="1400" b="1" dirty="0">
                  <a:cs typeface="Arial" pitchFamily="34" charset="0"/>
                </a:rPr>
                <a:t>物</a:t>
              </a:r>
              <a:r>
                <a:rPr lang="zh-CN" altLang="en-US" sz="1400" b="1" dirty="0" smtClean="0">
                  <a:cs typeface="Arial" pitchFamily="34" charset="0"/>
                </a:rPr>
                <a:t>联网平台</a:t>
              </a:r>
              <a:endParaRPr lang="en-US" altLang="zh-CN" sz="1400" b="1" dirty="0">
                <a:cs typeface="Arial" pitchFamily="34" charset="0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3703204" y="4693102"/>
              <a:ext cx="2010458" cy="6524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2800" indent="-172800" algn="just" defTabSz="801688" fontAlgn="base">
                <a:lnSpc>
                  <a:spcPct val="140000"/>
                </a:lnSpc>
                <a:spcBef>
                  <a:spcPts val="0"/>
                </a:spcBef>
                <a:buClr>
                  <a:schemeClr val="bg1">
                    <a:lumMod val="50000"/>
                  </a:schemeClr>
                </a:buClr>
                <a:buSzPct val="60000"/>
                <a:buFont typeface="Wingdings" pitchFamily="2" charset="2"/>
                <a:buChar char="l"/>
              </a:pPr>
              <a:r>
                <a:rPr lang="zh-CN" altLang="en-US" sz="1300" dirty="0">
                  <a:cs typeface="Arial" panose="020B0604020202020204" pitchFamily="34" charset="0"/>
                </a:rPr>
                <a:t>低成本站点解决方案</a:t>
              </a:r>
            </a:p>
            <a:p>
              <a:pPr marL="172800" indent="-172800" algn="just" defTabSz="801688" fontAlgn="base">
                <a:lnSpc>
                  <a:spcPct val="140000"/>
                </a:lnSpc>
                <a:spcBef>
                  <a:spcPts val="0"/>
                </a:spcBef>
                <a:buClr>
                  <a:schemeClr val="bg1">
                    <a:lumMod val="50000"/>
                  </a:schemeClr>
                </a:buClr>
                <a:buSzPct val="60000"/>
                <a:buFont typeface="Wingdings" pitchFamily="2" charset="2"/>
                <a:buChar char="l"/>
              </a:pPr>
              <a:r>
                <a:rPr lang="zh-CN" altLang="en-US" sz="1300" dirty="0">
                  <a:cs typeface="Arial" panose="020B0604020202020204" pitchFamily="34" charset="0"/>
                </a:rPr>
                <a:t>新空口支持大容量连接</a:t>
              </a:r>
            </a:p>
          </p:txBody>
        </p:sp>
        <p:sp>
          <p:nvSpPr>
            <p:cNvPr id="201" name="TextBox 129"/>
            <p:cNvSpPr txBox="1"/>
            <p:nvPr/>
          </p:nvSpPr>
          <p:spPr>
            <a:xfrm>
              <a:off x="2882829" y="2857494"/>
              <a:ext cx="1069067" cy="811750"/>
            </a:xfrm>
            <a:prstGeom prst="rect">
              <a:avLst/>
            </a:prstGeom>
            <a:pattFill prst="wdUpDiag">
              <a:fgClr>
                <a:sysClr val="window" lastClr="FFFFFF">
                  <a:lumMod val="95000"/>
                </a:sysClr>
              </a:fgClr>
              <a:bgClr>
                <a:sysClr val="window" lastClr="FFFFFF">
                  <a:lumMod val="85000"/>
                </a:sysClr>
              </a:bgClr>
            </a:pattFill>
            <a:ln w="19050" cap="rnd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2" tIns="45710" rIns="91422" bIns="4571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914218">
                <a:defRPr/>
              </a:pPr>
              <a:endParaRPr lang="en-US" altLang="zh-CN" sz="1400" kern="0" dirty="0">
                <a:solidFill>
                  <a:schemeClr val="tx1"/>
                </a:solidFill>
              </a:endParaRPr>
            </a:p>
          </p:txBody>
        </p:sp>
        <p:grpSp>
          <p:nvGrpSpPr>
            <p:cNvPr id="202" name="组合 107"/>
            <p:cNvGrpSpPr/>
            <p:nvPr/>
          </p:nvGrpSpPr>
          <p:grpSpPr>
            <a:xfrm>
              <a:off x="2793731" y="2915789"/>
              <a:ext cx="1335597" cy="778682"/>
              <a:chOff x="2784426" y="1775594"/>
              <a:chExt cx="1431547" cy="815873"/>
            </a:xfrm>
          </p:grpSpPr>
          <p:pic>
            <p:nvPicPr>
              <p:cNvPr id="203" name="Picture 528" descr="图片131"/>
              <p:cNvPicPr>
                <a:picLocks noChangeAspect="1" noChangeArrowheads="1"/>
              </p:cNvPicPr>
              <p:nvPr/>
            </p:nvPicPr>
            <p:blipFill>
              <a:blip r:embed="rId8" cstate="print">
                <a:duotone>
                  <a:srgbClr val="B01513">
                    <a:shade val="45000"/>
                    <a:satMod val="135000"/>
                  </a:srgb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153535" y="1775594"/>
                <a:ext cx="449573" cy="4676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4" name="矩形 72"/>
              <p:cNvSpPr>
                <a:spLocks noChangeArrowheads="1"/>
              </p:cNvSpPr>
              <p:nvPr/>
            </p:nvSpPr>
            <p:spPr bwMode="auto">
              <a:xfrm>
                <a:off x="2784426" y="2321806"/>
                <a:ext cx="1431547" cy="2696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36000" tIns="36000" rIns="36000" bIns="36000">
                <a:spAutoFit/>
              </a:bodyPr>
              <a:lstStyle/>
              <a:p>
                <a:pPr algn="ctr" defTabSz="914218">
                  <a:spcBef>
                    <a:spcPct val="50000"/>
                  </a:spcBef>
                  <a:defRPr/>
                </a:pPr>
                <a:r>
                  <a:rPr lang="en-US" altLang="zh-CN" sz="1200" kern="0" dirty="0" smtClean="0"/>
                  <a:t>NB-IoT/</a:t>
                </a:r>
                <a:r>
                  <a:rPr lang="en-US" altLang="zh-CN" sz="1200" kern="0" dirty="0" err="1" smtClean="0"/>
                  <a:t>eMTC</a:t>
                </a:r>
                <a:endParaRPr lang="en-US" altLang="zh-CN" sz="1200" kern="0" dirty="0"/>
              </a:p>
            </p:txBody>
          </p:sp>
        </p:grpSp>
        <p:sp>
          <p:nvSpPr>
            <p:cNvPr id="205" name="矩形 72"/>
            <p:cNvSpPr>
              <a:spLocks noChangeArrowheads="1"/>
            </p:cNvSpPr>
            <p:nvPr/>
          </p:nvSpPr>
          <p:spPr bwMode="auto">
            <a:xfrm>
              <a:off x="5148271" y="2849098"/>
              <a:ext cx="962086" cy="2769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22" tIns="45710" rIns="91422" bIns="45710">
              <a:spAutoFit/>
            </a:bodyPr>
            <a:lstStyle/>
            <a:p>
              <a:pPr algn="ctr" defTabSz="914317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1200" kern="0" dirty="0"/>
                <a:t>EPC</a:t>
              </a:r>
              <a:r>
                <a:rPr lang="zh-CN" altLang="en-US" sz="1200" kern="0" dirty="0"/>
                <a:t>核心网</a:t>
              </a:r>
              <a:r>
                <a:rPr lang="en-US" altLang="zh-CN" sz="1200" kern="0" dirty="0"/>
                <a:t> </a:t>
              </a:r>
            </a:p>
          </p:txBody>
        </p:sp>
        <p:grpSp>
          <p:nvGrpSpPr>
            <p:cNvPr id="206" name="组合 65"/>
            <p:cNvGrpSpPr/>
            <p:nvPr/>
          </p:nvGrpSpPr>
          <p:grpSpPr>
            <a:xfrm>
              <a:off x="2291216" y="3179417"/>
              <a:ext cx="470272" cy="137451"/>
              <a:chOff x="9661983" y="3284984"/>
              <a:chExt cx="810090" cy="288032"/>
            </a:xfrm>
          </p:grpSpPr>
          <p:cxnSp>
            <p:nvCxnSpPr>
              <p:cNvPr id="207" name="直接连接符 206"/>
              <p:cNvCxnSpPr/>
              <p:nvPr/>
            </p:nvCxnSpPr>
            <p:spPr bwMode="auto">
              <a:xfrm flipV="1">
                <a:off x="9661983" y="3284985"/>
                <a:ext cx="396044" cy="264028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直接连接符 207"/>
              <p:cNvCxnSpPr/>
              <p:nvPr/>
            </p:nvCxnSpPr>
            <p:spPr bwMode="auto">
              <a:xfrm>
                <a:off x="10058027" y="3284984"/>
                <a:ext cx="0" cy="288032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9" name="直接连接符 68"/>
              <p:cNvCxnSpPr/>
              <p:nvPr/>
            </p:nvCxnSpPr>
            <p:spPr bwMode="auto">
              <a:xfrm flipV="1">
                <a:off x="10058027" y="3296982"/>
                <a:ext cx="414046" cy="276031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10" name="直接连接符 209"/>
            <p:cNvCxnSpPr>
              <a:stCxn id="201" idx="3"/>
              <a:endCxn id="213" idx="1"/>
            </p:cNvCxnSpPr>
            <p:nvPr/>
          </p:nvCxnSpPr>
          <p:spPr bwMode="auto">
            <a:xfrm flipV="1">
              <a:off x="3951896" y="3250957"/>
              <a:ext cx="814337" cy="12413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" name="直接连接符 211"/>
            <p:cNvCxnSpPr/>
            <p:nvPr/>
          </p:nvCxnSpPr>
          <p:spPr bwMode="auto">
            <a:xfrm>
              <a:off x="6469013" y="3048718"/>
              <a:ext cx="3553587" cy="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3" name="矩形 212"/>
            <p:cNvSpPr/>
            <p:nvPr/>
          </p:nvSpPr>
          <p:spPr>
            <a:xfrm>
              <a:off x="4766233" y="2833445"/>
              <a:ext cx="1688323" cy="835022"/>
            </a:xfrm>
            <a:prstGeom prst="rect">
              <a:avLst/>
            </a:prstGeom>
            <a:noFill/>
            <a:ln w="19050" cap="flat" cmpd="sng" algn="ctr">
              <a:solidFill>
                <a:sysClr val="window" lastClr="FFFFFF">
                  <a:lumMod val="65000"/>
                </a:sys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357" tIns="45680" rIns="91357" bIns="45680" anchor="t">
              <a:noAutofit/>
            </a:bodyPr>
            <a:lstStyle/>
            <a:p>
              <a:pPr algn="ctr" defTabSz="600476">
                <a:defRPr/>
              </a:pPr>
              <a:endParaRPr lang="zh-CN" altLang="en-US" sz="1200" kern="0" dirty="0"/>
            </a:p>
          </p:txBody>
        </p:sp>
        <p:grpSp>
          <p:nvGrpSpPr>
            <p:cNvPr id="214" name="组合 127"/>
            <p:cNvGrpSpPr/>
            <p:nvPr/>
          </p:nvGrpSpPr>
          <p:grpSpPr>
            <a:xfrm>
              <a:off x="7580892" y="2773490"/>
              <a:ext cx="962342" cy="553484"/>
              <a:chOff x="7897829" y="2308412"/>
              <a:chExt cx="1031477" cy="579920"/>
            </a:xfrm>
          </p:grpSpPr>
          <p:sp>
            <p:nvSpPr>
              <p:cNvPr id="215" name="Freeform 27"/>
              <p:cNvSpPr>
                <a:spLocks noEditPoints="1"/>
              </p:cNvSpPr>
              <p:nvPr/>
            </p:nvSpPr>
            <p:spPr bwMode="auto">
              <a:xfrm>
                <a:off x="7897829" y="2308412"/>
                <a:ext cx="1031477" cy="579920"/>
              </a:xfrm>
              <a:custGeom>
                <a:avLst/>
                <a:gdLst/>
                <a:ahLst/>
                <a:cxnLst>
                  <a:cxn ang="0">
                    <a:pos x="8324" y="38"/>
                  </a:cxn>
                  <a:cxn ang="0">
                    <a:pos x="9087" y="203"/>
                  </a:cxn>
                  <a:cxn ang="0">
                    <a:pos x="9799" y="487"/>
                  </a:cxn>
                  <a:cxn ang="0">
                    <a:pos x="10451" y="880"/>
                  </a:cxn>
                  <a:cxn ang="0">
                    <a:pos x="11031" y="1370"/>
                  </a:cxn>
                  <a:cxn ang="0">
                    <a:pos x="11529" y="1947"/>
                  </a:cxn>
                  <a:cxn ang="0">
                    <a:pos x="11934" y="2598"/>
                  </a:cxn>
                  <a:cxn ang="0">
                    <a:pos x="12234" y="3314"/>
                  </a:cxn>
                  <a:cxn ang="0">
                    <a:pos x="12378" y="3497"/>
                  </a:cxn>
                  <a:cxn ang="0">
                    <a:pos x="12496" y="3494"/>
                  </a:cxn>
                  <a:cxn ang="0">
                    <a:pos x="13119" y="3540"/>
                  </a:cxn>
                  <a:cxn ang="0">
                    <a:pos x="13870" y="3738"/>
                  </a:cxn>
                  <a:cxn ang="0">
                    <a:pos x="14554" y="4074"/>
                  </a:cxn>
                  <a:cxn ang="0">
                    <a:pos x="15156" y="4535"/>
                  </a:cxn>
                  <a:cxn ang="0">
                    <a:pos x="15663" y="5102"/>
                  </a:cxn>
                  <a:cxn ang="0">
                    <a:pos x="16056" y="5761"/>
                  </a:cxn>
                  <a:cxn ang="0">
                    <a:pos x="16320" y="6494"/>
                  </a:cxn>
                  <a:cxn ang="0">
                    <a:pos x="16438" y="7286"/>
                  </a:cxn>
                  <a:cxn ang="0">
                    <a:pos x="16401" y="8075"/>
                  </a:cxn>
                  <a:cxn ang="0">
                    <a:pos x="16222" y="8813"/>
                  </a:cxn>
                  <a:cxn ang="0">
                    <a:pos x="15915" y="9491"/>
                  </a:cxn>
                  <a:cxn ang="0">
                    <a:pos x="15494" y="10093"/>
                  </a:cxn>
                  <a:cxn ang="0">
                    <a:pos x="14974" y="10606"/>
                  </a:cxn>
                  <a:cxn ang="0">
                    <a:pos x="14369" y="11014"/>
                  </a:cxn>
                  <a:cxn ang="0">
                    <a:pos x="13693" y="11305"/>
                  </a:cxn>
                  <a:cxn ang="0">
                    <a:pos x="12960" y="11462"/>
                  </a:cxn>
                  <a:cxn ang="0">
                    <a:pos x="3341" y="11487"/>
                  </a:cxn>
                  <a:cxn ang="0">
                    <a:pos x="2760" y="11436"/>
                  </a:cxn>
                  <a:cxn ang="0">
                    <a:pos x="2156" y="11265"/>
                  </a:cxn>
                  <a:cxn ang="0">
                    <a:pos x="1603" y="10987"/>
                  </a:cxn>
                  <a:cxn ang="0">
                    <a:pos x="1113" y="10615"/>
                  </a:cxn>
                  <a:cxn ang="0">
                    <a:pos x="697" y="10159"/>
                  </a:cxn>
                  <a:cxn ang="0">
                    <a:pos x="368" y="9631"/>
                  </a:cxn>
                  <a:cxn ang="0">
                    <a:pos x="137" y="9044"/>
                  </a:cxn>
                  <a:cxn ang="0">
                    <a:pos x="15" y="8410"/>
                  </a:cxn>
                  <a:cxn ang="0">
                    <a:pos x="15" y="7754"/>
                  </a:cxn>
                  <a:cxn ang="0">
                    <a:pos x="132" y="7132"/>
                  </a:cxn>
                  <a:cxn ang="0">
                    <a:pos x="354" y="6556"/>
                  </a:cxn>
                  <a:cxn ang="0">
                    <a:pos x="671" y="6034"/>
                  </a:cxn>
                  <a:cxn ang="0">
                    <a:pos x="1072" y="5582"/>
                  </a:cxn>
                  <a:cxn ang="0">
                    <a:pos x="1546" y="5208"/>
                  </a:cxn>
                  <a:cxn ang="0">
                    <a:pos x="2082" y="4924"/>
                  </a:cxn>
                  <a:cxn ang="0">
                    <a:pos x="2668" y="4741"/>
                  </a:cxn>
                  <a:cxn ang="0">
                    <a:pos x="3015" y="4212"/>
                  </a:cxn>
                  <a:cxn ang="0">
                    <a:pos x="3225" y="3295"/>
                  </a:cxn>
                  <a:cxn ang="0">
                    <a:pos x="3597" y="2453"/>
                  </a:cxn>
                  <a:cxn ang="0">
                    <a:pos x="4113" y="1704"/>
                  </a:cxn>
                  <a:cxn ang="0">
                    <a:pos x="4754" y="1069"/>
                  </a:cxn>
                  <a:cxn ang="0">
                    <a:pos x="5503" y="565"/>
                  </a:cxn>
                  <a:cxn ang="0">
                    <a:pos x="6342" y="211"/>
                  </a:cxn>
                  <a:cxn ang="0">
                    <a:pos x="7250" y="25"/>
                  </a:cxn>
                  <a:cxn ang="0">
                    <a:pos x="9148" y="9515"/>
                  </a:cxn>
                  <a:cxn ang="0">
                    <a:pos x="9106" y="9484"/>
                  </a:cxn>
                  <a:cxn ang="0">
                    <a:pos x="9023" y="9509"/>
                  </a:cxn>
                  <a:cxn ang="0">
                    <a:pos x="9156" y="9528"/>
                  </a:cxn>
                  <a:cxn ang="0">
                    <a:pos x="6408" y="9503"/>
                  </a:cxn>
                  <a:cxn ang="0">
                    <a:pos x="6368" y="9519"/>
                  </a:cxn>
                </a:cxnLst>
                <a:rect l="0" t="0" r="r" b="b"/>
                <a:pathLst>
                  <a:path w="16443" h="11487">
                    <a:moveTo>
                      <a:pt x="7726" y="0"/>
                    </a:moveTo>
                    <a:lnTo>
                      <a:pt x="7928" y="4"/>
                    </a:lnTo>
                    <a:lnTo>
                      <a:pt x="8127" y="17"/>
                    </a:lnTo>
                    <a:lnTo>
                      <a:pt x="8324" y="38"/>
                    </a:lnTo>
                    <a:lnTo>
                      <a:pt x="8519" y="68"/>
                    </a:lnTo>
                    <a:lnTo>
                      <a:pt x="8711" y="105"/>
                    </a:lnTo>
                    <a:lnTo>
                      <a:pt x="8900" y="150"/>
                    </a:lnTo>
                    <a:lnTo>
                      <a:pt x="9087" y="203"/>
                    </a:lnTo>
                    <a:lnTo>
                      <a:pt x="9270" y="263"/>
                    </a:lnTo>
                    <a:lnTo>
                      <a:pt x="9450" y="331"/>
                    </a:lnTo>
                    <a:lnTo>
                      <a:pt x="9626" y="406"/>
                    </a:lnTo>
                    <a:lnTo>
                      <a:pt x="9799" y="487"/>
                    </a:lnTo>
                    <a:lnTo>
                      <a:pt x="9969" y="576"/>
                    </a:lnTo>
                    <a:lnTo>
                      <a:pt x="10133" y="670"/>
                    </a:lnTo>
                    <a:lnTo>
                      <a:pt x="10294" y="772"/>
                    </a:lnTo>
                    <a:lnTo>
                      <a:pt x="10451" y="880"/>
                    </a:lnTo>
                    <a:lnTo>
                      <a:pt x="10604" y="994"/>
                    </a:lnTo>
                    <a:lnTo>
                      <a:pt x="10751" y="1113"/>
                    </a:lnTo>
                    <a:lnTo>
                      <a:pt x="10893" y="1239"/>
                    </a:lnTo>
                    <a:lnTo>
                      <a:pt x="11031" y="1370"/>
                    </a:lnTo>
                    <a:lnTo>
                      <a:pt x="11164" y="1507"/>
                    </a:lnTo>
                    <a:lnTo>
                      <a:pt x="11291" y="1648"/>
                    </a:lnTo>
                    <a:lnTo>
                      <a:pt x="11412" y="1795"/>
                    </a:lnTo>
                    <a:lnTo>
                      <a:pt x="11529" y="1947"/>
                    </a:lnTo>
                    <a:lnTo>
                      <a:pt x="11640" y="2102"/>
                    </a:lnTo>
                    <a:lnTo>
                      <a:pt x="11743" y="2264"/>
                    </a:lnTo>
                    <a:lnTo>
                      <a:pt x="11842" y="2429"/>
                    </a:lnTo>
                    <a:lnTo>
                      <a:pt x="11934" y="2598"/>
                    </a:lnTo>
                    <a:lnTo>
                      <a:pt x="12019" y="2772"/>
                    </a:lnTo>
                    <a:lnTo>
                      <a:pt x="12097" y="2948"/>
                    </a:lnTo>
                    <a:lnTo>
                      <a:pt x="12169" y="3129"/>
                    </a:lnTo>
                    <a:lnTo>
                      <a:pt x="12234" y="3314"/>
                    </a:lnTo>
                    <a:lnTo>
                      <a:pt x="12291" y="3501"/>
                    </a:lnTo>
                    <a:lnTo>
                      <a:pt x="12320" y="3499"/>
                    </a:lnTo>
                    <a:lnTo>
                      <a:pt x="12349" y="3498"/>
                    </a:lnTo>
                    <a:lnTo>
                      <a:pt x="12378" y="3497"/>
                    </a:lnTo>
                    <a:lnTo>
                      <a:pt x="12407" y="3496"/>
                    </a:lnTo>
                    <a:lnTo>
                      <a:pt x="12437" y="3495"/>
                    </a:lnTo>
                    <a:lnTo>
                      <a:pt x="12466" y="3494"/>
                    </a:lnTo>
                    <a:lnTo>
                      <a:pt x="12496" y="3494"/>
                    </a:lnTo>
                    <a:lnTo>
                      <a:pt x="12524" y="3494"/>
                    </a:lnTo>
                    <a:lnTo>
                      <a:pt x="12726" y="3499"/>
                    </a:lnTo>
                    <a:lnTo>
                      <a:pt x="12924" y="3515"/>
                    </a:lnTo>
                    <a:lnTo>
                      <a:pt x="13119" y="3540"/>
                    </a:lnTo>
                    <a:lnTo>
                      <a:pt x="13313" y="3575"/>
                    </a:lnTo>
                    <a:lnTo>
                      <a:pt x="13502" y="3621"/>
                    </a:lnTo>
                    <a:lnTo>
                      <a:pt x="13688" y="3674"/>
                    </a:lnTo>
                    <a:lnTo>
                      <a:pt x="13870" y="3738"/>
                    </a:lnTo>
                    <a:lnTo>
                      <a:pt x="14047" y="3809"/>
                    </a:lnTo>
                    <a:lnTo>
                      <a:pt x="14221" y="3889"/>
                    </a:lnTo>
                    <a:lnTo>
                      <a:pt x="14390" y="3977"/>
                    </a:lnTo>
                    <a:lnTo>
                      <a:pt x="14554" y="4074"/>
                    </a:lnTo>
                    <a:lnTo>
                      <a:pt x="14712" y="4179"/>
                    </a:lnTo>
                    <a:lnTo>
                      <a:pt x="14867" y="4290"/>
                    </a:lnTo>
                    <a:lnTo>
                      <a:pt x="15015" y="4409"/>
                    </a:lnTo>
                    <a:lnTo>
                      <a:pt x="15156" y="4535"/>
                    </a:lnTo>
                    <a:lnTo>
                      <a:pt x="15293" y="4667"/>
                    </a:lnTo>
                    <a:lnTo>
                      <a:pt x="15423" y="4806"/>
                    </a:lnTo>
                    <a:lnTo>
                      <a:pt x="15546" y="4951"/>
                    </a:lnTo>
                    <a:lnTo>
                      <a:pt x="15663" y="5102"/>
                    </a:lnTo>
                    <a:lnTo>
                      <a:pt x="15772" y="5259"/>
                    </a:lnTo>
                    <a:lnTo>
                      <a:pt x="15875" y="5421"/>
                    </a:lnTo>
                    <a:lnTo>
                      <a:pt x="15969" y="5588"/>
                    </a:lnTo>
                    <a:lnTo>
                      <a:pt x="16056" y="5761"/>
                    </a:lnTo>
                    <a:lnTo>
                      <a:pt x="16134" y="5938"/>
                    </a:lnTo>
                    <a:lnTo>
                      <a:pt x="16205" y="6119"/>
                    </a:lnTo>
                    <a:lnTo>
                      <a:pt x="16266" y="6305"/>
                    </a:lnTo>
                    <a:lnTo>
                      <a:pt x="16320" y="6494"/>
                    </a:lnTo>
                    <a:lnTo>
                      <a:pt x="16363" y="6687"/>
                    </a:lnTo>
                    <a:lnTo>
                      <a:pt x="16398" y="6884"/>
                    </a:lnTo>
                    <a:lnTo>
                      <a:pt x="16422" y="7083"/>
                    </a:lnTo>
                    <a:lnTo>
                      <a:pt x="16438" y="7286"/>
                    </a:lnTo>
                    <a:lnTo>
                      <a:pt x="16443" y="7490"/>
                    </a:lnTo>
                    <a:lnTo>
                      <a:pt x="16438" y="7688"/>
                    </a:lnTo>
                    <a:lnTo>
                      <a:pt x="16425" y="7883"/>
                    </a:lnTo>
                    <a:lnTo>
                      <a:pt x="16401" y="8075"/>
                    </a:lnTo>
                    <a:lnTo>
                      <a:pt x="16369" y="8264"/>
                    </a:lnTo>
                    <a:lnTo>
                      <a:pt x="16328" y="8451"/>
                    </a:lnTo>
                    <a:lnTo>
                      <a:pt x="16280" y="8634"/>
                    </a:lnTo>
                    <a:lnTo>
                      <a:pt x="16222" y="8813"/>
                    </a:lnTo>
                    <a:lnTo>
                      <a:pt x="16156" y="8989"/>
                    </a:lnTo>
                    <a:lnTo>
                      <a:pt x="16083" y="9161"/>
                    </a:lnTo>
                    <a:lnTo>
                      <a:pt x="16003" y="9328"/>
                    </a:lnTo>
                    <a:lnTo>
                      <a:pt x="15915" y="9491"/>
                    </a:lnTo>
                    <a:lnTo>
                      <a:pt x="15820" y="9649"/>
                    </a:lnTo>
                    <a:lnTo>
                      <a:pt x="15717" y="9802"/>
                    </a:lnTo>
                    <a:lnTo>
                      <a:pt x="15610" y="9950"/>
                    </a:lnTo>
                    <a:lnTo>
                      <a:pt x="15494" y="10093"/>
                    </a:lnTo>
                    <a:lnTo>
                      <a:pt x="15373" y="10230"/>
                    </a:lnTo>
                    <a:lnTo>
                      <a:pt x="15246" y="10361"/>
                    </a:lnTo>
                    <a:lnTo>
                      <a:pt x="15113" y="10487"/>
                    </a:lnTo>
                    <a:lnTo>
                      <a:pt x="14974" y="10606"/>
                    </a:lnTo>
                    <a:lnTo>
                      <a:pt x="14831" y="10718"/>
                    </a:lnTo>
                    <a:lnTo>
                      <a:pt x="14682" y="10824"/>
                    </a:lnTo>
                    <a:lnTo>
                      <a:pt x="14527" y="10923"/>
                    </a:lnTo>
                    <a:lnTo>
                      <a:pt x="14369" y="11014"/>
                    </a:lnTo>
                    <a:lnTo>
                      <a:pt x="14206" y="11098"/>
                    </a:lnTo>
                    <a:lnTo>
                      <a:pt x="14039" y="11176"/>
                    </a:lnTo>
                    <a:lnTo>
                      <a:pt x="13868" y="11244"/>
                    </a:lnTo>
                    <a:lnTo>
                      <a:pt x="13693" y="11305"/>
                    </a:lnTo>
                    <a:lnTo>
                      <a:pt x="13514" y="11357"/>
                    </a:lnTo>
                    <a:lnTo>
                      <a:pt x="13332" y="11401"/>
                    </a:lnTo>
                    <a:lnTo>
                      <a:pt x="13147" y="11436"/>
                    </a:lnTo>
                    <a:lnTo>
                      <a:pt x="12960" y="11462"/>
                    </a:lnTo>
                    <a:lnTo>
                      <a:pt x="12770" y="11479"/>
                    </a:lnTo>
                    <a:lnTo>
                      <a:pt x="12770" y="11487"/>
                    </a:lnTo>
                    <a:lnTo>
                      <a:pt x="12524" y="11487"/>
                    </a:lnTo>
                    <a:lnTo>
                      <a:pt x="3341" y="11487"/>
                    </a:lnTo>
                    <a:lnTo>
                      <a:pt x="3079" y="11487"/>
                    </a:lnTo>
                    <a:lnTo>
                      <a:pt x="3079" y="11477"/>
                    </a:lnTo>
                    <a:lnTo>
                      <a:pt x="2919" y="11459"/>
                    </a:lnTo>
                    <a:lnTo>
                      <a:pt x="2760" y="11436"/>
                    </a:lnTo>
                    <a:lnTo>
                      <a:pt x="2605" y="11404"/>
                    </a:lnTo>
                    <a:lnTo>
                      <a:pt x="2453" y="11365"/>
                    </a:lnTo>
                    <a:lnTo>
                      <a:pt x="2303" y="11318"/>
                    </a:lnTo>
                    <a:lnTo>
                      <a:pt x="2156" y="11265"/>
                    </a:lnTo>
                    <a:lnTo>
                      <a:pt x="2013" y="11205"/>
                    </a:lnTo>
                    <a:lnTo>
                      <a:pt x="1872" y="11139"/>
                    </a:lnTo>
                    <a:lnTo>
                      <a:pt x="1736" y="11067"/>
                    </a:lnTo>
                    <a:lnTo>
                      <a:pt x="1603" y="10987"/>
                    </a:lnTo>
                    <a:lnTo>
                      <a:pt x="1474" y="10903"/>
                    </a:lnTo>
                    <a:lnTo>
                      <a:pt x="1349" y="10813"/>
                    </a:lnTo>
                    <a:lnTo>
                      <a:pt x="1229" y="10716"/>
                    </a:lnTo>
                    <a:lnTo>
                      <a:pt x="1113" y="10615"/>
                    </a:lnTo>
                    <a:lnTo>
                      <a:pt x="1001" y="10508"/>
                    </a:lnTo>
                    <a:lnTo>
                      <a:pt x="895" y="10396"/>
                    </a:lnTo>
                    <a:lnTo>
                      <a:pt x="793" y="10280"/>
                    </a:lnTo>
                    <a:lnTo>
                      <a:pt x="697" y="10159"/>
                    </a:lnTo>
                    <a:lnTo>
                      <a:pt x="606" y="10033"/>
                    </a:lnTo>
                    <a:lnTo>
                      <a:pt x="521" y="9903"/>
                    </a:lnTo>
                    <a:lnTo>
                      <a:pt x="441" y="9769"/>
                    </a:lnTo>
                    <a:lnTo>
                      <a:pt x="368" y="9631"/>
                    </a:lnTo>
                    <a:lnTo>
                      <a:pt x="300" y="9490"/>
                    </a:lnTo>
                    <a:lnTo>
                      <a:pt x="239" y="9345"/>
                    </a:lnTo>
                    <a:lnTo>
                      <a:pt x="185" y="9197"/>
                    </a:lnTo>
                    <a:lnTo>
                      <a:pt x="137" y="9044"/>
                    </a:lnTo>
                    <a:lnTo>
                      <a:pt x="96" y="8890"/>
                    </a:lnTo>
                    <a:lnTo>
                      <a:pt x="62" y="8733"/>
                    </a:lnTo>
                    <a:lnTo>
                      <a:pt x="35" y="8573"/>
                    </a:lnTo>
                    <a:lnTo>
                      <a:pt x="15" y="8410"/>
                    </a:lnTo>
                    <a:lnTo>
                      <a:pt x="4" y="8246"/>
                    </a:lnTo>
                    <a:lnTo>
                      <a:pt x="0" y="8079"/>
                    </a:lnTo>
                    <a:lnTo>
                      <a:pt x="4" y="7916"/>
                    </a:lnTo>
                    <a:lnTo>
                      <a:pt x="15" y="7754"/>
                    </a:lnTo>
                    <a:lnTo>
                      <a:pt x="34" y="7596"/>
                    </a:lnTo>
                    <a:lnTo>
                      <a:pt x="60" y="7439"/>
                    </a:lnTo>
                    <a:lnTo>
                      <a:pt x="92" y="7284"/>
                    </a:lnTo>
                    <a:lnTo>
                      <a:pt x="132" y="7132"/>
                    </a:lnTo>
                    <a:lnTo>
                      <a:pt x="178" y="6983"/>
                    </a:lnTo>
                    <a:lnTo>
                      <a:pt x="230" y="6837"/>
                    </a:lnTo>
                    <a:lnTo>
                      <a:pt x="289" y="6694"/>
                    </a:lnTo>
                    <a:lnTo>
                      <a:pt x="354" y="6556"/>
                    </a:lnTo>
                    <a:lnTo>
                      <a:pt x="424" y="6420"/>
                    </a:lnTo>
                    <a:lnTo>
                      <a:pt x="502" y="6287"/>
                    </a:lnTo>
                    <a:lnTo>
                      <a:pt x="584" y="6159"/>
                    </a:lnTo>
                    <a:lnTo>
                      <a:pt x="671" y="6034"/>
                    </a:lnTo>
                    <a:lnTo>
                      <a:pt x="765" y="5914"/>
                    </a:lnTo>
                    <a:lnTo>
                      <a:pt x="862" y="5799"/>
                    </a:lnTo>
                    <a:lnTo>
                      <a:pt x="965" y="5688"/>
                    </a:lnTo>
                    <a:lnTo>
                      <a:pt x="1072" y="5582"/>
                    </a:lnTo>
                    <a:lnTo>
                      <a:pt x="1184" y="5480"/>
                    </a:lnTo>
                    <a:lnTo>
                      <a:pt x="1301" y="5384"/>
                    </a:lnTo>
                    <a:lnTo>
                      <a:pt x="1421" y="5293"/>
                    </a:lnTo>
                    <a:lnTo>
                      <a:pt x="1546" y="5208"/>
                    </a:lnTo>
                    <a:lnTo>
                      <a:pt x="1675" y="5128"/>
                    </a:lnTo>
                    <a:lnTo>
                      <a:pt x="1807" y="5054"/>
                    </a:lnTo>
                    <a:lnTo>
                      <a:pt x="1942" y="4986"/>
                    </a:lnTo>
                    <a:lnTo>
                      <a:pt x="2082" y="4924"/>
                    </a:lnTo>
                    <a:lnTo>
                      <a:pt x="2224" y="4869"/>
                    </a:lnTo>
                    <a:lnTo>
                      <a:pt x="2369" y="4819"/>
                    </a:lnTo>
                    <a:lnTo>
                      <a:pt x="2517" y="4777"/>
                    </a:lnTo>
                    <a:lnTo>
                      <a:pt x="2668" y="4741"/>
                    </a:lnTo>
                    <a:lnTo>
                      <a:pt x="2821" y="4713"/>
                    </a:lnTo>
                    <a:lnTo>
                      <a:pt x="2976" y="4692"/>
                    </a:lnTo>
                    <a:lnTo>
                      <a:pt x="2990" y="4450"/>
                    </a:lnTo>
                    <a:lnTo>
                      <a:pt x="3015" y="4212"/>
                    </a:lnTo>
                    <a:lnTo>
                      <a:pt x="3051" y="3976"/>
                    </a:lnTo>
                    <a:lnTo>
                      <a:pt x="3098" y="3744"/>
                    </a:lnTo>
                    <a:lnTo>
                      <a:pt x="3156" y="3517"/>
                    </a:lnTo>
                    <a:lnTo>
                      <a:pt x="3225" y="3295"/>
                    </a:lnTo>
                    <a:lnTo>
                      <a:pt x="3303" y="3076"/>
                    </a:lnTo>
                    <a:lnTo>
                      <a:pt x="3391" y="2863"/>
                    </a:lnTo>
                    <a:lnTo>
                      <a:pt x="3489" y="2655"/>
                    </a:lnTo>
                    <a:lnTo>
                      <a:pt x="3597" y="2453"/>
                    </a:lnTo>
                    <a:lnTo>
                      <a:pt x="3713" y="2256"/>
                    </a:lnTo>
                    <a:lnTo>
                      <a:pt x="3837" y="2065"/>
                    </a:lnTo>
                    <a:lnTo>
                      <a:pt x="3971" y="1882"/>
                    </a:lnTo>
                    <a:lnTo>
                      <a:pt x="4113" y="1704"/>
                    </a:lnTo>
                    <a:lnTo>
                      <a:pt x="4262" y="1535"/>
                    </a:lnTo>
                    <a:lnTo>
                      <a:pt x="4419" y="1371"/>
                    </a:lnTo>
                    <a:lnTo>
                      <a:pt x="4583" y="1216"/>
                    </a:lnTo>
                    <a:lnTo>
                      <a:pt x="4754" y="1069"/>
                    </a:lnTo>
                    <a:lnTo>
                      <a:pt x="4932" y="930"/>
                    </a:lnTo>
                    <a:lnTo>
                      <a:pt x="5117" y="800"/>
                    </a:lnTo>
                    <a:lnTo>
                      <a:pt x="5307" y="677"/>
                    </a:lnTo>
                    <a:lnTo>
                      <a:pt x="5503" y="565"/>
                    </a:lnTo>
                    <a:lnTo>
                      <a:pt x="5705" y="462"/>
                    </a:lnTo>
                    <a:lnTo>
                      <a:pt x="5912" y="368"/>
                    </a:lnTo>
                    <a:lnTo>
                      <a:pt x="6124" y="284"/>
                    </a:lnTo>
                    <a:lnTo>
                      <a:pt x="6342" y="211"/>
                    </a:lnTo>
                    <a:lnTo>
                      <a:pt x="6563" y="147"/>
                    </a:lnTo>
                    <a:lnTo>
                      <a:pt x="6788" y="95"/>
                    </a:lnTo>
                    <a:lnTo>
                      <a:pt x="7018" y="54"/>
                    </a:lnTo>
                    <a:lnTo>
                      <a:pt x="7250" y="25"/>
                    </a:lnTo>
                    <a:lnTo>
                      <a:pt x="7487" y="6"/>
                    </a:lnTo>
                    <a:lnTo>
                      <a:pt x="7726" y="0"/>
                    </a:lnTo>
                    <a:close/>
                    <a:moveTo>
                      <a:pt x="9156" y="9528"/>
                    </a:moveTo>
                    <a:lnTo>
                      <a:pt x="9148" y="9515"/>
                    </a:lnTo>
                    <a:lnTo>
                      <a:pt x="9141" y="9503"/>
                    </a:lnTo>
                    <a:lnTo>
                      <a:pt x="9134" y="9491"/>
                    </a:lnTo>
                    <a:lnTo>
                      <a:pt x="9127" y="9478"/>
                    </a:lnTo>
                    <a:lnTo>
                      <a:pt x="9106" y="9484"/>
                    </a:lnTo>
                    <a:lnTo>
                      <a:pt x="9086" y="9491"/>
                    </a:lnTo>
                    <a:lnTo>
                      <a:pt x="9065" y="9498"/>
                    </a:lnTo>
                    <a:lnTo>
                      <a:pt x="9045" y="9503"/>
                    </a:lnTo>
                    <a:lnTo>
                      <a:pt x="9023" y="9509"/>
                    </a:lnTo>
                    <a:lnTo>
                      <a:pt x="9003" y="9515"/>
                    </a:lnTo>
                    <a:lnTo>
                      <a:pt x="8982" y="9521"/>
                    </a:lnTo>
                    <a:lnTo>
                      <a:pt x="8961" y="9528"/>
                    </a:lnTo>
                    <a:lnTo>
                      <a:pt x="9156" y="9528"/>
                    </a:lnTo>
                    <a:close/>
                    <a:moveTo>
                      <a:pt x="6492" y="9528"/>
                    </a:moveTo>
                    <a:lnTo>
                      <a:pt x="6464" y="9519"/>
                    </a:lnTo>
                    <a:lnTo>
                      <a:pt x="6435" y="9511"/>
                    </a:lnTo>
                    <a:lnTo>
                      <a:pt x="6408" y="9503"/>
                    </a:lnTo>
                    <a:lnTo>
                      <a:pt x="6379" y="9495"/>
                    </a:lnTo>
                    <a:lnTo>
                      <a:pt x="6376" y="9503"/>
                    </a:lnTo>
                    <a:lnTo>
                      <a:pt x="6372" y="9511"/>
                    </a:lnTo>
                    <a:lnTo>
                      <a:pt x="6368" y="9519"/>
                    </a:lnTo>
                    <a:lnTo>
                      <a:pt x="6364" y="9528"/>
                    </a:lnTo>
                    <a:lnTo>
                      <a:pt x="6492" y="9528"/>
                    </a:lnTo>
                    <a:close/>
                  </a:path>
                </a:pathLst>
              </a:custGeom>
              <a:pattFill prst="wdUpDiag">
                <a:fgClr>
                  <a:sysClr val="window" lastClr="FFFFFF">
                    <a:lumMod val="95000"/>
                  </a:sysClr>
                </a:fgClr>
                <a:bgClr>
                  <a:sysClr val="window" lastClr="FFFFFF">
                    <a:lumMod val="85000"/>
                  </a:sysClr>
                </a:bgClr>
              </a:pattFill>
              <a:ln w="19050" cap="rnd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218">
                  <a:defRPr/>
                </a:pPr>
                <a:endParaRPr lang="zh-CN" altLang="en-US" sz="1100" kern="0" dirty="0"/>
              </a:p>
            </p:txBody>
          </p:sp>
          <p:grpSp>
            <p:nvGrpSpPr>
              <p:cNvPr id="216" name="组合 381"/>
              <p:cNvGrpSpPr/>
              <p:nvPr/>
            </p:nvGrpSpPr>
            <p:grpSpPr>
              <a:xfrm>
                <a:off x="8352879" y="2367690"/>
                <a:ext cx="236270" cy="227377"/>
                <a:chOff x="12379325" y="6088063"/>
                <a:chExt cx="601663" cy="606425"/>
              </a:xfrm>
              <a:solidFill>
                <a:sysClr val="windowText" lastClr="000000">
                  <a:lumMod val="95000"/>
                </a:sysClr>
              </a:solidFill>
            </p:grpSpPr>
            <p:sp>
              <p:nvSpPr>
                <p:cNvPr id="236" name="Freeform 721"/>
                <p:cNvSpPr>
                  <a:spLocks/>
                </p:cNvSpPr>
                <p:nvPr/>
              </p:nvSpPr>
              <p:spPr bwMode="auto">
                <a:xfrm>
                  <a:off x="12379325" y="6088063"/>
                  <a:ext cx="601663" cy="606425"/>
                </a:xfrm>
                <a:custGeom>
                  <a:avLst/>
                  <a:gdLst/>
                  <a:ahLst/>
                  <a:cxnLst>
                    <a:cxn ang="0">
                      <a:pos x="346" y="190"/>
                    </a:cxn>
                    <a:cxn ang="0">
                      <a:pos x="338" y="237"/>
                    </a:cxn>
                    <a:cxn ang="0">
                      <a:pos x="320" y="278"/>
                    </a:cxn>
                    <a:cxn ang="0">
                      <a:pos x="299" y="302"/>
                    </a:cxn>
                    <a:cxn ang="0">
                      <a:pos x="265" y="329"/>
                    </a:cxn>
                    <a:cxn ang="0">
                      <a:pos x="220" y="345"/>
                    </a:cxn>
                    <a:cxn ang="0">
                      <a:pos x="189" y="347"/>
                    </a:cxn>
                    <a:cxn ang="0">
                      <a:pos x="142" y="341"/>
                    </a:cxn>
                    <a:cxn ang="0">
                      <a:pos x="102" y="320"/>
                    </a:cxn>
                    <a:cxn ang="0">
                      <a:pos x="79" y="302"/>
                    </a:cxn>
                    <a:cxn ang="0">
                      <a:pos x="51" y="265"/>
                    </a:cxn>
                    <a:cxn ang="0">
                      <a:pos x="36" y="223"/>
                    </a:cxn>
                    <a:cxn ang="0">
                      <a:pos x="32" y="190"/>
                    </a:cxn>
                    <a:cxn ang="0">
                      <a:pos x="38" y="143"/>
                    </a:cxn>
                    <a:cxn ang="0">
                      <a:pos x="59" y="102"/>
                    </a:cxn>
                    <a:cxn ang="0">
                      <a:pos x="79" y="80"/>
                    </a:cxn>
                    <a:cxn ang="0">
                      <a:pos x="114" y="53"/>
                    </a:cxn>
                    <a:cxn ang="0">
                      <a:pos x="157" y="37"/>
                    </a:cxn>
                    <a:cxn ang="0">
                      <a:pos x="189" y="33"/>
                    </a:cxn>
                    <a:cxn ang="0">
                      <a:pos x="236" y="41"/>
                    </a:cxn>
                    <a:cxn ang="0">
                      <a:pos x="277" y="62"/>
                    </a:cxn>
                    <a:cxn ang="0">
                      <a:pos x="299" y="80"/>
                    </a:cxn>
                    <a:cxn ang="0">
                      <a:pos x="328" y="117"/>
                    </a:cxn>
                    <a:cxn ang="0">
                      <a:pos x="342" y="159"/>
                    </a:cxn>
                    <a:cxn ang="0">
                      <a:pos x="363" y="190"/>
                    </a:cxn>
                    <a:cxn ang="0">
                      <a:pos x="379" y="172"/>
                    </a:cxn>
                    <a:cxn ang="0">
                      <a:pos x="365" y="117"/>
                    </a:cxn>
                    <a:cxn ang="0">
                      <a:pos x="336" y="70"/>
                    </a:cxn>
                    <a:cxn ang="0">
                      <a:pos x="295" y="33"/>
                    </a:cxn>
                    <a:cxn ang="0">
                      <a:pos x="246" y="8"/>
                    </a:cxn>
                    <a:cxn ang="0">
                      <a:pos x="189" y="0"/>
                    </a:cxn>
                    <a:cxn ang="0">
                      <a:pos x="151" y="4"/>
                    </a:cxn>
                    <a:cxn ang="0">
                      <a:pos x="98" y="23"/>
                    </a:cxn>
                    <a:cxn ang="0">
                      <a:pos x="55" y="55"/>
                    </a:cxn>
                    <a:cxn ang="0">
                      <a:pos x="22" y="100"/>
                    </a:cxn>
                    <a:cxn ang="0">
                      <a:pos x="4" y="151"/>
                    </a:cxn>
                    <a:cxn ang="0">
                      <a:pos x="0" y="190"/>
                    </a:cxn>
                    <a:cxn ang="0">
                      <a:pos x="8" y="247"/>
                    </a:cxn>
                    <a:cxn ang="0">
                      <a:pos x="32" y="296"/>
                    </a:cxn>
                    <a:cxn ang="0">
                      <a:pos x="69" y="337"/>
                    </a:cxn>
                    <a:cxn ang="0">
                      <a:pos x="116" y="365"/>
                    </a:cxn>
                    <a:cxn ang="0">
                      <a:pos x="169" y="380"/>
                    </a:cxn>
                    <a:cxn ang="0">
                      <a:pos x="208" y="380"/>
                    </a:cxn>
                    <a:cxn ang="0">
                      <a:pos x="263" y="365"/>
                    </a:cxn>
                    <a:cxn ang="0">
                      <a:pos x="310" y="337"/>
                    </a:cxn>
                    <a:cxn ang="0">
                      <a:pos x="346" y="296"/>
                    </a:cxn>
                    <a:cxn ang="0">
                      <a:pos x="371" y="247"/>
                    </a:cxn>
                    <a:cxn ang="0">
                      <a:pos x="379" y="190"/>
                    </a:cxn>
                  </a:cxnLst>
                  <a:rect l="0" t="0" r="r" b="b"/>
                  <a:pathLst>
                    <a:path w="379" h="382">
                      <a:moveTo>
                        <a:pt x="363" y="190"/>
                      </a:moveTo>
                      <a:lnTo>
                        <a:pt x="346" y="190"/>
                      </a:lnTo>
                      <a:lnTo>
                        <a:pt x="346" y="190"/>
                      </a:lnTo>
                      <a:lnTo>
                        <a:pt x="344" y="206"/>
                      </a:lnTo>
                      <a:lnTo>
                        <a:pt x="342" y="223"/>
                      </a:lnTo>
                      <a:lnTo>
                        <a:pt x="338" y="237"/>
                      </a:lnTo>
                      <a:lnTo>
                        <a:pt x="334" y="251"/>
                      </a:lnTo>
                      <a:lnTo>
                        <a:pt x="328" y="265"/>
                      </a:lnTo>
                      <a:lnTo>
                        <a:pt x="320" y="278"/>
                      </a:lnTo>
                      <a:lnTo>
                        <a:pt x="310" y="290"/>
                      </a:lnTo>
                      <a:lnTo>
                        <a:pt x="299" y="302"/>
                      </a:lnTo>
                      <a:lnTo>
                        <a:pt x="299" y="302"/>
                      </a:lnTo>
                      <a:lnTo>
                        <a:pt x="289" y="312"/>
                      </a:lnTo>
                      <a:lnTo>
                        <a:pt x="277" y="320"/>
                      </a:lnTo>
                      <a:lnTo>
                        <a:pt x="265" y="329"/>
                      </a:lnTo>
                      <a:lnTo>
                        <a:pt x="250" y="335"/>
                      </a:lnTo>
                      <a:lnTo>
                        <a:pt x="236" y="341"/>
                      </a:lnTo>
                      <a:lnTo>
                        <a:pt x="220" y="345"/>
                      </a:lnTo>
                      <a:lnTo>
                        <a:pt x="206" y="347"/>
                      </a:lnTo>
                      <a:lnTo>
                        <a:pt x="189" y="347"/>
                      </a:lnTo>
                      <a:lnTo>
                        <a:pt x="189" y="347"/>
                      </a:lnTo>
                      <a:lnTo>
                        <a:pt x="173" y="347"/>
                      </a:lnTo>
                      <a:lnTo>
                        <a:pt x="157" y="345"/>
                      </a:lnTo>
                      <a:lnTo>
                        <a:pt x="142" y="341"/>
                      </a:lnTo>
                      <a:lnTo>
                        <a:pt x="128" y="335"/>
                      </a:lnTo>
                      <a:lnTo>
                        <a:pt x="114" y="329"/>
                      </a:lnTo>
                      <a:lnTo>
                        <a:pt x="102" y="320"/>
                      </a:lnTo>
                      <a:lnTo>
                        <a:pt x="89" y="312"/>
                      </a:lnTo>
                      <a:lnTo>
                        <a:pt x="79" y="302"/>
                      </a:lnTo>
                      <a:lnTo>
                        <a:pt x="79" y="302"/>
                      </a:lnTo>
                      <a:lnTo>
                        <a:pt x="69" y="290"/>
                      </a:lnTo>
                      <a:lnTo>
                        <a:pt x="59" y="278"/>
                      </a:lnTo>
                      <a:lnTo>
                        <a:pt x="51" y="265"/>
                      </a:lnTo>
                      <a:lnTo>
                        <a:pt x="45" y="251"/>
                      </a:lnTo>
                      <a:lnTo>
                        <a:pt x="38" y="237"/>
                      </a:lnTo>
                      <a:lnTo>
                        <a:pt x="36" y="223"/>
                      </a:lnTo>
                      <a:lnTo>
                        <a:pt x="32" y="206"/>
                      </a:lnTo>
                      <a:lnTo>
                        <a:pt x="32" y="190"/>
                      </a:lnTo>
                      <a:lnTo>
                        <a:pt x="32" y="190"/>
                      </a:lnTo>
                      <a:lnTo>
                        <a:pt x="32" y="174"/>
                      </a:lnTo>
                      <a:lnTo>
                        <a:pt x="36" y="159"/>
                      </a:lnTo>
                      <a:lnTo>
                        <a:pt x="38" y="143"/>
                      </a:lnTo>
                      <a:lnTo>
                        <a:pt x="45" y="129"/>
                      </a:lnTo>
                      <a:lnTo>
                        <a:pt x="51" y="117"/>
                      </a:lnTo>
                      <a:lnTo>
                        <a:pt x="59" y="102"/>
                      </a:lnTo>
                      <a:lnTo>
                        <a:pt x="69" y="90"/>
                      </a:lnTo>
                      <a:lnTo>
                        <a:pt x="79" y="80"/>
                      </a:lnTo>
                      <a:lnTo>
                        <a:pt x="79" y="80"/>
                      </a:lnTo>
                      <a:lnTo>
                        <a:pt x="89" y="70"/>
                      </a:lnTo>
                      <a:lnTo>
                        <a:pt x="102" y="62"/>
                      </a:lnTo>
                      <a:lnTo>
                        <a:pt x="114" y="53"/>
                      </a:lnTo>
                      <a:lnTo>
                        <a:pt x="128" y="45"/>
                      </a:lnTo>
                      <a:lnTo>
                        <a:pt x="142" y="41"/>
                      </a:lnTo>
                      <a:lnTo>
                        <a:pt x="157" y="37"/>
                      </a:lnTo>
                      <a:lnTo>
                        <a:pt x="173" y="35"/>
                      </a:lnTo>
                      <a:lnTo>
                        <a:pt x="189" y="33"/>
                      </a:lnTo>
                      <a:lnTo>
                        <a:pt x="189" y="33"/>
                      </a:lnTo>
                      <a:lnTo>
                        <a:pt x="206" y="35"/>
                      </a:lnTo>
                      <a:lnTo>
                        <a:pt x="220" y="37"/>
                      </a:lnTo>
                      <a:lnTo>
                        <a:pt x="236" y="41"/>
                      </a:lnTo>
                      <a:lnTo>
                        <a:pt x="250" y="45"/>
                      </a:lnTo>
                      <a:lnTo>
                        <a:pt x="265" y="53"/>
                      </a:lnTo>
                      <a:lnTo>
                        <a:pt x="277" y="62"/>
                      </a:lnTo>
                      <a:lnTo>
                        <a:pt x="289" y="70"/>
                      </a:lnTo>
                      <a:lnTo>
                        <a:pt x="299" y="80"/>
                      </a:lnTo>
                      <a:lnTo>
                        <a:pt x="299" y="80"/>
                      </a:lnTo>
                      <a:lnTo>
                        <a:pt x="310" y="90"/>
                      </a:lnTo>
                      <a:lnTo>
                        <a:pt x="320" y="102"/>
                      </a:lnTo>
                      <a:lnTo>
                        <a:pt x="328" y="117"/>
                      </a:lnTo>
                      <a:lnTo>
                        <a:pt x="334" y="129"/>
                      </a:lnTo>
                      <a:lnTo>
                        <a:pt x="338" y="143"/>
                      </a:lnTo>
                      <a:lnTo>
                        <a:pt x="342" y="159"/>
                      </a:lnTo>
                      <a:lnTo>
                        <a:pt x="344" y="174"/>
                      </a:lnTo>
                      <a:lnTo>
                        <a:pt x="346" y="190"/>
                      </a:lnTo>
                      <a:lnTo>
                        <a:pt x="363" y="190"/>
                      </a:lnTo>
                      <a:lnTo>
                        <a:pt x="379" y="190"/>
                      </a:lnTo>
                      <a:lnTo>
                        <a:pt x="379" y="190"/>
                      </a:lnTo>
                      <a:lnTo>
                        <a:pt x="379" y="172"/>
                      </a:lnTo>
                      <a:lnTo>
                        <a:pt x="375" y="151"/>
                      </a:lnTo>
                      <a:lnTo>
                        <a:pt x="371" y="135"/>
                      </a:lnTo>
                      <a:lnTo>
                        <a:pt x="365" y="117"/>
                      </a:lnTo>
                      <a:lnTo>
                        <a:pt x="356" y="100"/>
                      </a:lnTo>
                      <a:lnTo>
                        <a:pt x="346" y="84"/>
                      </a:lnTo>
                      <a:lnTo>
                        <a:pt x="336" y="70"/>
                      </a:lnTo>
                      <a:lnTo>
                        <a:pt x="324" y="55"/>
                      </a:lnTo>
                      <a:lnTo>
                        <a:pt x="310" y="43"/>
                      </a:lnTo>
                      <a:lnTo>
                        <a:pt x="295" y="33"/>
                      </a:lnTo>
                      <a:lnTo>
                        <a:pt x="279" y="23"/>
                      </a:lnTo>
                      <a:lnTo>
                        <a:pt x="263" y="15"/>
                      </a:lnTo>
                      <a:lnTo>
                        <a:pt x="246" y="8"/>
                      </a:lnTo>
                      <a:lnTo>
                        <a:pt x="228" y="4"/>
                      </a:lnTo>
                      <a:lnTo>
                        <a:pt x="208" y="2"/>
                      </a:lnTo>
                      <a:lnTo>
                        <a:pt x="189" y="0"/>
                      </a:lnTo>
                      <a:lnTo>
                        <a:pt x="189" y="0"/>
                      </a:lnTo>
                      <a:lnTo>
                        <a:pt x="169" y="2"/>
                      </a:lnTo>
                      <a:lnTo>
                        <a:pt x="151" y="4"/>
                      </a:lnTo>
                      <a:lnTo>
                        <a:pt x="132" y="8"/>
                      </a:lnTo>
                      <a:lnTo>
                        <a:pt x="116" y="15"/>
                      </a:lnTo>
                      <a:lnTo>
                        <a:pt x="98" y="23"/>
                      </a:lnTo>
                      <a:lnTo>
                        <a:pt x="83" y="33"/>
                      </a:lnTo>
                      <a:lnTo>
                        <a:pt x="69" y="43"/>
                      </a:lnTo>
                      <a:lnTo>
                        <a:pt x="55" y="55"/>
                      </a:lnTo>
                      <a:lnTo>
                        <a:pt x="42" y="70"/>
                      </a:lnTo>
                      <a:lnTo>
                        <a:pt x="32" y="84"/>
                      </a:lnTo>
                      <a:lnTo>
                        <a:pt x="22" y="100"/>
                      </a:lnTo>
                      <a:lnTo>
                        <a:pt x="14" y="117"/>
                      </a:lnTo>
                      <a:lnTo>
                        <a:pt x="8" y="135"/>
                      </a:lnTo>
                      <a:lnTo>
                        <a:pt x="4" y="151"/>
                      </a:lnTo>
                      <a:lnTo>
                        <a:pt x="0" y="172"/>
                      </a:lnTo>
                      <a:lnTo>
                        <a:pt x="0" y="190"/>
                      </a:ln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4" y="265"/>
                      </a:lnTo>
                      <a:lnTo>
                        <a:pt x="22" y="282"/>
                      </a:lnTo>
                      <a:lnTo>
                        <a:pt x="32" y="296"/>
                      </a:lnTo>
                      <a:lnTo>
                        <a:pt x="42" y="312"/>
                      </a:lnTo>
                      <a:lnTo>
                        <a:pt x="55" y="325"/>
                      </a:lnTo>
                      <a:lnTo>
                        <a:pt x="69" y="337"/>
                      </a:lnTo>
                      <a:lnTo>
                        <a:pt x="83" y="349"/>
                      </a:lnTo>
                      <a:lnTo>
                        <a:pt x="98" y="357"/>
                      </a:lnTo>
                      <a:lnTo>
                        <a:pt x="116" y="365"/>
                      </a:lnTo>
                      <a:lnTo>
                        <a:pt x="132" y="371"/>
                      </a:lnTo>
                      <a:lnTo>
                        <a:pt x="151" y="378"/>
                      </a:lnTo>
                      <a:lnTo>
                        <a:pt x="169" y="380"/>
                      </a:lnTo>
                      <a:lnTo>
                        <a:pt x="189" y="382"/>
                      </a:lnTo>
                      <a:lnTo>
                        <a:pt x="189" y="382"/>
                      </a:lnTo>
                      <a:lnTo>
                        <a:pt x="208" y="380"/>
                      </a:lnTo>
                      <a:lnTo>
                        <a:pt x="228" y="378"/>
                      </a:lnTo>
                      <a:lnTo>
                        <a:pt x="246" y="371"/>
                      </a:lnTo>
                      <a:lnTo>
                        <a:pt x="263" y="365"/>
                      </a:lnTo>
                      <a:lnTo>
                        <a:pt x="279" y="357"/>
                      </a:lnTo>
                      <a:lnTo>
                        <a:pt x="295" y="349"/>
                      </a:lnTo>
                      <a:lnTo>
                        <a:pt x="310" y="337"/>
                      </a:lnTo>
                      <a:lnTo>
                        <a:pt x="324" y="325"/>
                      </a:lnTo>
                      <a:lnTo>
                        <a:pt x="336" y="312"/>
                      </a:lnTo>
                      <a:lnTo>
                        <a:pt x="346" y="296"/>
                      </a:lnTo>
                      <a:lnTo>
                        <a:pt x="356" y="282"/>
                      </a:lnTo>
                      <a:lnTo>
                        <a:pt x="365" y="265"/>
                      </a:lnTo>
                      <a:lnTo>
                        <a:pt x="371" y="247"/>
                      </a:lnTo>
                      <a:lnTo>
                        <a:pt x="375" y="229"/>
                      </a:lnTo>
                      <a:lnTo>
                        <a:pt x="379" y="210"/>
                      </a:lnTo>
                      <a:lnTo>
                        <a:pt x="379" y="190"/>
                      </a:lnTo>
                      <a:lnTo>
                        <a:pt x="363" y="19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218">
                    <a:defRPr/>
                  </a:pPr>
                  <a:endParaRPr lang="zh-CN" altLang="en-US" sz="1800" kern="0" dirty="0">
                    <a:cs typeface="Arial" pitchFamily="34" charset="0"/>
                  </a:endParaRPr>
                </a:p>
              </p:txBody>
            </p:sp>
            <p:sp>
              <p:nvSpPr>
                <p:cNvPr id="237" name="Freeform 722"/>
                <p:cNvSpPr>
                  <a:spLocks noEditPoints="1"/>
                </p:cNvSpPr>
                <p:nvPr/>
              </p:nvSpPr>
              <p:spPr bwMode="auto">
                <a:xfrm>
                  <a:off x="12634913" y="6240463"/>
                  <a:ext cx="284163" cy="336550"/>
                </a:xfrm>
                <a:custGeom>
                  <a:avLst/>
                  <a:gdLst/>
                  <a:ahLst/>
                  <a:cxnLst>
                    <a:cxn ang="0">
                      <a:pos x="163" y="39"/>
                    </a:cxn>
                    <a:cxn ang="0">
                      <a:pos x="144" y="21"/>
                    </a:cxn>
                    <a:cxn ang="0">
                      <a:pos x="122" y="8"/>
                    </a:cxn>
                    <a:cxn ang="0">
                      <a:pos x="83" y="10"/>
                    </a:cxn>
                    <a:cxn ang="0">
                      <a:pos x="73" y="10"/>
                    </a:cxn>
                    <a:cxn ang="0">
                      <a:pos x="53" y="0"/>
                    </a:cxn>
                    <a:cxn ang="0">
                      <a:pos x="41" y="2"/>
                    </a:cxn>
                    <a:cxn ang="0">
                      <a:pos x="36" y="16"/>
                    </a:cxn>
                    <a:cxn ang="0">
                      <a:pos x="32" y="37"/>
                    </a:cxn>
                    <a:cxn ang="0">
                      <a:pos x="16" y="39"/>
                    </a:cxn>
                    <a:cxn ang="0">
                      <a:pos x="20" y="49"/>
                    </a:cxn>
                    <a:cxn ang="0">
                      <a:pos x="28" y="55"/>
                    </a:cxn>
                    <a:cxn ang="0">
                      <a:pos x="16" y="59"/>
                    </a:cxn>
                    <a:cxn ang="0">
                      <a:pos x="10" y="63"/>
                    </a:cxn>
                    <a:cxn ang="0">
                      <a:pos x="18" y="67"/>
                    </a:cxn>
                    <a:cxn ang="0">
                      <a:pos x="14" y="76"/>
                    </a:cxn>
                    <a:cxn ang="0">
                      <a:pos x="2" y="96"/>
                    </a:cxn>
                    <a:cxn ang="0">
                      <a:pos x="2" y="125"/>
                    </a:cxn>
                    <a:cxn ang="0">
                      <a:pos x="14" y="133"/>
                    </a:cxn>
                    <a:cxn ang="0">
                      <a:pos x="34" y="139"/>
                    </a:cxn>
                    <a:cxn ang="0">
                      <a:pos x="38" y="147"/>
                    </a:cxn>
                    <a:cxn ang="0">
                      <a:pos x="38" y="190"/>
                    </a:cxn>
                    <a:cxn ang="0">
                      <a:pos x="43" y="206"/>
                    </a:cxn>
                    <a:cxn ang="0">
                      <a:pos x="57" y="210"/>
                    </a:cxn>
                    <a:cxn ang="0">
                      <a:pos x="63" y="206"/>
                    </a:cxn>
                    <a:cxn ang="0">
                      <a:pos x="71" y="182"/>
                    </a:cxn>
                    <a:cxn ang="0">
                      <a:pos x="83" y="186"/>
                    </a:cxn>
                    <a:cxn ang="0">
                      <a:pos x="91" y="184"/>
                    </a:cxn>
                    <a:cxn ang="0">
                      <a:pos x="94" y="169"/>
                    </a:cxn>
                    <a:cxn ang="0">
                      <a:pos x="83" y="165"/>
                    </a:cxn>
                    <a:cxn ang="0">
                      <a:pos x="81" y="159"/>
                    </a:cxn>
                    <a:cxn ang="0">
                      <a:pos x="94" y="143"/>
                    </a:cxn>
                    <a:cxn ang="0">
                      <a:pos x="98" y="125"/>
                    </a:cxn>
                    <a:cxn ang="0">
                      <a:pos x="110" y="100"/>
                    </a:cxn>
                    <a:cxn ang="0">
                      <a:pos x="122" y="100"/>
                    </a:cxn>
                    <a:cxn ang="0">
                      <a:pos x="134" y="127"/>
                    </a:cxn>
                    <a:cxn ang="0">
                      <a:pos x="140" y="118"/>
                    </a:cxn>
                    <a:cxn ang="0">
                      <a:pos x="147" y="106"/>
                    </a:cxn>
                    <a:cxn ang="0">
                      <a:pos x="157" y="116"/>
                    </a:cxn>
                    <a:cxn ang="0">
                      <a:pos x="167" y="151"/>
                    </a:cxn>
                    <a:cxn ang="0">
                      <a:pos x="177" y="118"/>
                    </a:cxn>
                    <a:cxn ang="0">
                      <a:pos x="175" y="72"/>
                    </a:cxn>
                    <a:cxn ang="0">
                      <a:pos x="163" y="39"/>
                    </a:cxn>
                    <a:cxn ang="0">
                      <a:pos x="75" y="82"/>
                    </a:cxn>
                    <a:cxn ang="0">
                      <a:pos x="61" y="84"/>
                    </a:cxn>
                    <a:cxn ang="0">
                      <a:pos x="51" y="78"/>
                    </a:cxn>
                    <a:cxn ang="0">
                      <a:pos x="45" y="74"/>
                    </a:cxn>
                    <a:cxn ang="0">
                      <a:pos x="41" y="63"/>
                    </a:cxn>
                    <a:cxn ang="0">
                      <a:pos x="47" y="57"/>
                    </a:cxn>
                    <a:cxn ang="0">
                      <a:pos x="51" y="59"/>
                    </a:cxn>
                    <a:cxn ang="0">
                      <a:pos x="53" y="67"/>
                    </a:cxn>
                    <a:cxn ang="0">
                      <a:pos x="57" y="67"/>
                    </a:cxn>
                    <a:cxn ang="0">
                      <a:pos x="65" y="61"/>
                    </a:cxn>
                    <a:cxn ang="0">
                      <a:pos x="75" y="72"/>
                    </a:cxn>
                  </a:cxnLst>
                  <a:rect l="0" t="0" r="r" b="b"/>
                  <a:pathLst>
                    <a:path w="179" h="212">
                      <a:moveTo>
                        <a:pt x="6" y="82"/>
                      </a:moveTo>
                      <a:lnTo>
                        <a:pt x="6" y="82"/>
                      </a:lnTo>
                      <a:close/>
                      <a:moveTo>
                        <a:pt x="163" y="39"/>
                      </a:moveTo>
                      <a:lnTo>
                        <a:pt x="163" y="39"/>
                      </a:lnTo>
                      <a:lnTo>
                        <a:pt x="155" y="29"/>
                      </a:lnTo>
                      <a:lnTo>
                        <a:pt x="144" y="21"/>
                      </a:lnTo>
                      <a:lnTo>
                        <a:pt x="134" y="14"/>
                      </a:lnTo>
                      <a:lnTo>
                        <a:pt x="122" y="8"/>
                      </a:lnTo>
                      <a:lnTo>
                        <a:pt x="122" y="8"/>
                      </a:lnTo>
                      <a:lnTo>
                        <a:pt x="110" y="4"/>
                      </a:lnTo>
                      <a:lnTo>
                        <a:pt x="104" y="4"/>
                      </a:lnTo>
                      <a:lnTo>
                        <a:pt x="83" y="10"/>
                      </a:lnTo>
                      <a:lnTo>
                        <a:pt x="83" y="10"/>
                      </a:lnTo>
                      <a:lnTo>
                        <a:pt x="79" y="12"/>
                      </a:lnTo>
                      <a:lnTo>
                        <a:pt x="73" y="10"/>
                      </a:lnTo>
                      <a:lnTo>
                        <a:pt x="65" y="6"/>
                      </a:lnTo>
                      <a:lnTo>
                        <a:pt x="57" y="0"/>
                      </a:lnTo>
                      <a:lnTo>
                        <a:pt x="53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1" y="2"/>
                      </a:lnTo>
                      <a:lnTo>
                        <a:pt x="38" y="6"/>
                      </a:lnTo>
                      <a:lnTo>
                        <a:pt x="36" y="10"/>
                      </a:lnTo>
                      <a:lnTo>
                        <a:pt x="36" y="16"/>
                      </a:lnTo>
                      <a:lnTo>
                        <a:pt x="36" y="29"/>
                      </a:lnTo>
                      <a:lnTo>
                        <a:pt x="36" y="35"/>
                      </a:lnTo>
                      <a:lnTo>
                        <a:pt x="32" y="37"/>
                      </a:lnTo>
                      <a:lnTo>
                        <a:pt x="32" y="37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14" y="41"/>
                      </a:lnTo>
                      <a:lnTo>
                        <a:pt x="16" y="43"/>
                      </a:lnTo>
                      <a:lnTo>
                        <a:pt x="20" y="49"/>
                      </a:lnTo>
                      <a:lnTo>
                        <a:pt x="20" y="49"/>
                      </a:lnTo>
                      <a:lnTo>
                        <a:pt x="26" y="53"/>
                      </a:lnTo>
                      <a:lnTo>
                        <a:pt x="28" y="55"/>
                      </a:lnTo>
                      <a:lnTo>
                        <a:pt x="26" y="57"/>
                      </a:lnTo>
                      <a:lnTo>
                        <a:pt x="24" y="57"/>
                      </a:lnTo>
                      <a:lnTo>
                        <a:pt x="16" y="59"/>
                      </a:lnTo>
                      <a:lnTo>
                        <a:pt x="12" y="61"/>
                      </a:lnTo>
                      <a:lnTo>
                        <a:pt x="10" y="63"/>
                      </a:lnTo>
                      <a:lnTo>
                        <a:pt x="10" y="63"/>
                      </a:lnTo>
                      <a:lnTo>
                        <a:pt x="14" y="67"/>
                      </a:lnTo>
                      <a:lnTo>
                        <a:pt x="18" y="67"/>
                      </a:lnTo>
                      <a:lnTo>
                        <a:pt x="18" y="67"/>
                      </a:lnTo>
                      <a:lnTo>
                        <a:pt x="18" y="69"/>
                      </a:lnTo>
                      <a:lnTo>
                        <a:pt x="18" y="72"/>
                      </a:lnTo>
                      <a:lnTo>
                        <a:pt x="14" y="76"/>
                      </a:lnTo>
                      <a:lnTo>
                        <a:pt x="6" y="82"/>
                      </a:lnTo>
                      <a:lnTo>
                        <a:pt x="6" y="82"/>
                      </a:lnTo>
                      <a:lnTo>
                        <a:pt x="2" y="96"/>
                      </a:lnTo>
                      <a:lnTo>
                        <a:pt x="0" y="110"/>
                      </a:lnTo>
                      <a:lnTo>
                        <a:pt x="0" y="118"/>
                      </a:lnTo>
                      <a:lnTo>
                        <a:pt x="2" y="125"/>
                      </a:lnTo>
                      <a:lnTo>
                        <a:pt x="6" y="129"/>
                      </a:lnTo>
                      <a:lnTo>
                        <a:pt x="14" y="133"/>
                      </a:lnTo>
                      <a:lnTo>
                        <a:pt x="14" y="133"/>
                      </a:lnTo>
                      <a:lnTo>
                        <a:pt x="22" y="135"/>
                      </a:lnTo>
                      <a:lnTo>
                        <a:pt x="28" y="137"/>
                      </a:lnTo>
                      <a:lnTo>
                        <a:pt x="34" y="139"/>
                      </a:lnTo>
                      <a:lnTo>
                        <a:pt x="36" y="143"/>
                      </a:lnTo>
                      <a:lnTo>
                        <a:pt x="38" y="147"/>
                      </a:lnTo>
                      <a:lnTo>
                        <a:pt x="38" y="147"/>
                      </a:lnTo>
                      <a:lnTo>
                        <a:pt x="38" y="159"/>
                      </a:lnTo>
                      <a:lnTo>
                        <a:pt x="38" y="169"/>
                      </a:lnTo>
                      <a:lnTo>
                        <a:pt x="38" y="190"/>
                      </a:lnTo>
                      <a:lnTo>
                        <a:pt x="38" y="190"/>
                      </a:lnTo>
                      <a:lnTo>
                        <a:pt x="38" y="198"/>
                      </a:lnTo>
                      <a:lnTo>
                        <a:pt x="43" y="206"/>
                      </a:lnTo>
                      <a:lnTo>
                        <a:pt x="49" y="210"/>
                      </a:lnTo>
                      <a:lnTo>
                        <a:pt x="53" y="212"/>
                      </a:lnTo>
                      <a:lnTo>
                        <a:pt x="57" y="210"/>
                      </a:lnTo>
                      <a:lnTo>
                        <a:pt x="57" y="210"/>
                      </a:lnTo>
                      <a:lnTo>
                        <a:pt x="59" y="208"/>
                      </a:lnTo>
                      <a:lnTo>
                        <a:pt x="63" y="206"/>
                      </a:lnTo>
                      <a:lnTo>
                        <a:pt x="67" y="198"/>
                      </a:lnTo>
                      <a:lnTo>
                        <a:pt x="71" y="182"/>
                      </a:lnTo>
                      <a:lnTo>
                        <a:pt x="71" y="182"/>
                      </a:lnTo>
                      <a:lnTo>
                        <a:pt x="75" y="180"/>
                      </a:lnTo>
                      <a:lnTo>
                        <a:pt x="77" y="180"/>
                      </a:lnTo>
                      <a:lnTo>
                        <a:pt x="83" y="186"/>
                      </a:lnTo>
                      <a:lnTo>
                        <a:pt x="87" y="188"/>
                      </a:lnTo>
                      <a:lnTo>
                        <a:pt x="89" y="188"/>
                      </a:lnTo>
                      <a:lnTo>
                        <a:pt x="91" y="184"/>
                      </a:lnTo>
                      <a:lnTo>
                        <a:pt x="94" y="175"/>
                      </a:lnTo>
                      <a:lnTo>
                        <a:pt x="94" y="175"/>
                      </a:lnTo>
                      <a:lnTo>
                        <a:pt x="94" y="169"/>
                      </a:lnTo>
                      <a:lnTo>
                        <a:pt x="91" y="167"/>
                      </a:lnTo>
                      <a:lnTo>
                        <a:pt x="87" y="165"/>
                      </a:lnTo>
                      <a:lnTo>
                        <a:pt x="83" y="165"/>
                      </a:lnTo>
                      <a:lnTo>
                        <a:pt x="83" y="163"/>
                      </a:lnTo>
                      <a:lnTo>
                        <a:pt x="81" y="159"/>
                      </a:lnTo>
                      <a:lnTo>
                        <a:pt x="81" y="159"/>
                      </a:lnTo>
                      <a:lnTo>
                        <a:pt x="83" y="153"/>
                      </a:lnTo>
                      <a:lnTo>
                        <a:pt x="89" y="147"/>
                      </a:lnTo>
                      <a:lnTo>
                        <a:pt x="94" y="143"/>
                      </a:lnTo>
                      <a:lnTo>
                        <a:pt x="96" y="137"/>
                      </a:lnTo>
                      <a:lnTo>
                        <a:pt x="96" y="137"/>
                      </a:lnTo>
                      <a:lnTo>
                        <a:pt x="98" y="125"/>
                      </a:lnTo>
                      <a:lnTo>
                        <a:pt x="102" y="110"/>
                      </a:lnTo>
                      <a:lnTo>
                        <a:pt x="106" y="104"/>
                      </a:lnTo>
                      <a:lnTo>
                        <a:pt x="110" y="100"/>
                      </a:lnTo>
                      <a:lnTo>
                        <a:pt x="116" y="98"/>
                      </a:lnTo>
                      <a:lnTo>
                        <a:pt x="122" y="100"/>
                      </a:lnTo>
                      <a:lnTo>
                        <a:pt x="122" y="100"/>
                      </a:lnTo>
                      <a:lnTo>
                        <a:pt x="126" y="108"/>
                      </a:lnTo>
                      <a:lnTo>
                        <a:pt x="130" y="120"/>
                      </a:lnTo>
                      <a:lnTo>
                        <a:pt x="134" y="127"/>
                      </a:lnTo>
                      <a:lnTo>
                        <a:pt x="136" y="129"/>
                      </a:lnTo>
                      <a:lnTo>
                        <a:pt x="138" y="127"/>
                      </a:lnTo>
                      <a:lnTo>
                        <a:pt x="140" y="118"/>
                      </a:lnTo>
                      <a:lnTo>
                        <a:pt x="140" y="118"/>
                      </a:lnTo>
                      <a:lnTo>
                        <a:pt x="144" y="108"/>
                      </a:lnTo>
                      <a:lnTo>
                        <a:pt x="147" y="106"/>
                      </a:lnTo>
                      <a:lnTo>
                        <a:pt x="149" y="106"/>
                      </a:lnTo>
                      <a:lnTo>
                        <a:pt x="153" y="110"/>
                      </a:lnTo>
                      <a:lnTo>
                        <a:pt x="157" y="116"/>
                      </a:lnTo>
                      <a:lnTo>
                        <a:pt x="163" y="135"/>
                      </a:lnTo>
                      <a:lnTo>
                        <a:pt x="167" y="151"/>
                      </a:lnTo>
                      <a:lnTo>
                        <a:pt x="167" y="151"/>
                      </a:lnTo>
                      <a:lnTo>
                        <a:pt x="171" y="143"/>
                      </a:lnTo>
                      <a:lnTo>
                        <a:pt x="175" y="133"/>
                      </a:lnTo>
                      <a:lnTo>
                        <a:pt x="177" y="118"/>
                      </a:lnTo>
                      <a:lnTo>
                        <a:pt x="179" y="104"/>
                      </a:lnTo>
                      <a:lnTo>
                        <a:pt x="179" y="88"/>
                      </a:lnTo>
                      <a:lnTo>
                        <a:pt x="175" y="72"/>
                      </a:lnTo>
                      <a:lnTo>
                        <a:pt x="171" y="55"/>
                      </a:lnTo>
                      <a:lnTo>
                        <a:pt x="163" y="39"/>
                      </a:lnTo>
                      <a:lnTo>
                        <a:pt x="163" y="39"/>
                      </a:lnTo>
                      <a:close/>
                      <a:moveTo>
                        <a:pt x="77" y="80"/>
                      </a:moveTo>
                      <a:lnTo>
                        <a:pt x="77" y="80"/>
                      </a:lnTo>
                      <a:lnTo>
                        <a:pt x="75" y="82"/>
                      </a:lnTo>
                      <a:lnTo>
                        <a:pt x="73" y="84"/>
                      </a:lnTo>
                      <a:lnTo>
                        <a:pt x="67" y="86"/>
                      </a:lnTo>
                      <a:lnTo>
                        <a:pt x="61" y="84"/>
                      </a:lnTo>
                      <a:lnTo>
                        <a:pt x="55" y="82"/>
                      </a:lnTo>
                      <a:lnTo>
                        <a:pt x="55" y="82"/>
                      </a:lnTo>
                      <a:lnTo>
                        <a:pt x="51" y="78"/>
                      </a:lnTo>
                      <a:lnTo>
                        <a:pt x="51" y="78"/>
                      </a:lnTo>
                      <a:lnTo>
                        <a:pt x="45" y="74"/>
                      </a:lnTo>
                      <a:lnTo>
                        <a:pt x="45" y="74"/>
                      </a:lnTo>
                      <a:lnTo>
                        <a:pt x="41" y="69"/>
                      </a:lnTo>
                      <a:lnTo>
                        <a:pt x="41" y="65"/>
                      </a:lnTo>
                      <a:lnTo>
                        <a:pt x="41" y="63"/>
                      </a:lnTo>
                      <a:lnTo>
                        <a:pt x="41" y="63"/>
                      </a:lnTo>
                      <a:lnTo>
                        <a:pt x="43" y="59"/>
                      </a:lnTo>
                      <a:lnTo>
                        <a:pt x="47" y="57"/>
                      </a:lnTo>
                      <a:lnTo>
                        <a:pt x="49" y="57"/>
                      </a:lnTo>
                      <a:lnTo>
                        <a:pt x="49" y="57"/>
                      </a:lnTo>
                      <a:lnTo>
                        <a:pt x="51" y="59"/>
                      </a:lnTo>
                      <a:lnTo>
                        <a:pt x="51" y="61"/>
                      </a:lnTo>
                      <a:lnTo>
                        <a:pt x="51" y="65"/>
                      </a:lnTo>
                      <a:lnTo>
                        <a:pt x="53" y="67"/>
                      </a:lnTo>
                      <a:lnTo>
                        <a:pt x="53" y="67"/>
                      </a:lnTo>
                      <a:lnTo>
                        <a:pt x="55" y="69"/>
                      </a:lnTo>
                      <a:lnTo>
                        <a:pt x="57" y="67"/>
                      </a:lnTo>
                      <a:lnTo>
                        <a:pt x="61" y="61"/>
                      </a:lnTo>
                      <a:lnTo>
                        <a:pt x="61" y="61"/>
                      </a:lnTo>
                      <a:lnTo>
                        <a:pt x="65" y="61"/>
                      </a:lnTo>
                      <a:lnTo>
                        <a:pt x="67" y="61"/>
                      </a:lnTo>
                      <a:lnTo>
                        <a:pt x="73" y="65"/>
                      </a:lnTo>
                      <a:lnTo>
                        <a:pt x="75" y="72"/>
                      </a:lnTo>
                      <a:lnTo>
                        <a:pt x="77" y="80"/>
                      </a:lnTo>
                      <a:lnTo>
                        <a:pt x="77" y="8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218">
                    <a:defRPr/>
                  </a:pPr>
                  <a:endParaRPr lang="zh-CN" altLang="en-US" sz="1800" kern="0" dirty="0">
                    <a:cs typeface="Arial" pitchFamily="34" charset="0"/>
                  </a:endParaRPr>
                </a:p>
              </p:txBody>
            </p:sp>
            <p:sp>
              <p:nvSpPr>
                <p:cNvPr id="238" name="Line 723"/>
                <p:cNvSpPr>
                  <a:spLocks noChangeShapeType="1"/>
                </p:cNvSpPr>
                <p:nvPr/>
              </p:nvSpPr>
              <p:spPr bwMode="auto">
                <a:xfrm>
                  <a:off x="12644438" y="6370638"/>
                  <a:ext cx="1588" cy="1588"/>
                </a:xfrm>
                <a:prstGeom prst="lin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218">
                    <a:defRPr/>
                  </a:pPr>
                  <a:endParaRPr lang="zh-CN" altLang="en-US" sz="1800" kern="0" dirty="0">
                    <a:cs typeface="Arial" pitchFamily="34" charset="0"/>
                  </a:endParaRPr>
                </a:p>
              </p:txBody>
            </p:sp>
            <p:sp>
              <p:nvSpPr>
                <p:cNvPr id="239" name="Freeform 724"/>
                <p:cNvSpPr>
                  <a:spLocks/>
                </p:cNvSpPr>
                <p:nvPr/>
              </p:nvSpPr>
              <p:spPr bwMode="auto">
                <a:xfrm>
                  <a:off x="12634913" y="6240463"/>
                  <a:ext cx="284163" cy="336550"/>
                </a:xfrm>
                <a:custGeom>
                  <a:avLst/>
                  <a:gdLst/>
                  <a:ahLst/>
                  <a:cxnLst>
                    <a:cxn ang="0">
                      <a:pos x="163" y="39"/>
                    </a:cxn>
                    <a:cxn ang="0">
                      <a:pos x="144" y="21"/>
                    </a:cxn>
                    <a:cxn ang="0">
                      <a:pos x="122" y="8"/>
                    </a:cxn>
                    <a:cxn ang="0">
                      <a:pos x="110" y="4"/>
                    </a:cxn>
                    <a:cxn ang="0">
                      <a:pos x="83" y="10"/>
                    </a:cxn>
                    <a:cxn ang="0">
                      <a:pos x="79" y="12"/>
                    </a:cxn>
                    <a:cxn ang="0">
                      <a:pos x="65" y="6"/>
                    </a:cxn>
                    <a:cxn ang="0">
                      <a:pos x="53" y="0"/>
                    </a:cxn>
                    <a:cxn ang="0">
                      <a:pos x="47" y="0"/>
                    </a:cxn>
                    <a:cxn ang="0">
                      <a:pos x="38" y="6"/>
                    </a:cxn>
                    <a:cxn ang="0">
                      <a:pos x="36" y="16"/>
                    </a:cxn>
                    <a:cxn ang="0">
                      <a:pos x="36" y="35"/>
                    </a:cxn>
                    <a:cxn ang="0">
                      <a:pos x="32" y="37"/>
                    </a:cxn>
                    <a:cxn ang="0">
                      <a:pos x="16" y="39"/>
                    </a:cxn>
                    <a:cxn ang="0">
                      <a:pos x="16" y="43"/>
                    </a:cxn>
                    <a:cxn ang="0">
                      <a:pos x="20" y="49"/>
                    </a:cxn>
                    <a:cxn ang="0">
                      <a:pos x="28" y="55"/>
                    </a:cxn>
                    <a:cxn ang="0">
                      <a:pos x="24" y="57"/>
                    </a:cxn>
                    <a:cxn ang="0">
                      <a:pos x="12" y="61"/>
                    </a:cxn>
                    <a:cxn ang="0">
                      <a:pos x="10" y="63"/>
                    </a:cxn>
                    <a:cxn ang="0">
                      <a:pos x="18" y="67"/>
                    </a:cxn>
                    <a:cxn ang="0">
                      <a:pos x="18" y="69"/>
                    </a:cxn>
                    <a:cxn ang="0">
                      <a:pos x="14" y="76"/>
                    </a:cxn>
                    <a:cxn ang="0">
                      <a:pos x="6" y="82"/>
                    </a:cxn>
                    <a:cxn ang="0">
                      <a:pos x="0" y="110"/>
                    </a:cxn>
                    <a:cxn ang="0">
                      <a:pos x="2" y="125"/>
                    </a:cxn>
                    <a:cxn ang="0">
                      <a:pos x="14" y="133"/>
                    </a:cxn>
                    <a:cxn ang="0">
                      <a:pos x="22" y="135"/>
                    </a:cxn>
                    <a:cxn ang="0">
                      <a:pos x="34" y="139"/>
                    </a:cxn>
                    <a:cxn ang="0">
                      <a:pos x="38" y="147"/>
                    </a:cxn>
                    <a:cxn ang="0">
                      <a:pos x="38" y="159"/>
                    </a:cxn>
                    <a:cxn ang="0">
                      <a:pos x="38" y="190"/>
                    </a:cxn>
                    <a:cxn ang="0">
                      <a:pos x="38" y="198"/>
                    </a:cxn>
                    <a:cxn ang="0">
                      <a:pos x="49" y="210"/>
                    </a:cxn>
                    <a:cxn ang="0">
                      <a:pos x="57" y="210"/>
                    </a:cxn>
                    <a:cxn ang="0">
                      <a:pos x="59" y="208"/>
                    </a:cxn>
                    <a:cxn ang="0">
                      <a:pos x="67" y="198"/>
                    </a:cxn>
                    <a:cxn ang="0">
                      <a:pos x="71" y="182"/>
                    </a:cxn>
                    <a:cxn ang="0">
                      <a:pos x="77" y="180"/>
                    </a:cxn>
                    <a:cxn ang="0">
                      <a:pos x="87" y="188"/>
                    </a:cxn>
                    <a:cxn ang="0">
                      <a:pos x="91" y="184"/>
                    </a:cxn>
                    <a:cxn ang="0">
                      <a:pos x="94" y="175"/>
                    </a:cxn>
                    <a:cxn ang="0">
                      <a:pos x="91" y="167"/>
                    </a:cxn>
                    <a:cxn ang="0">
                      <a:pos x="83" y="165"/>
                    </a:cxn>
                    <a:cxn ang="0">
                      <a:pos x="81" y="159"/>
                    </a:cxn>
                    <a:cxn ang="0">
                      <a:pos x="83" y="153"/>
                    </a:cxn>
                    <a:cxn ang="0">
                      <a:pos x="94" y="143"/>
                    </a:cxn>
                    <a:cxn ang="0">
                      <a:pos x="96" y="137"/>
                    </a:cxn>
                    <a:cxn ang="0">
                      <a:pos x="102" y="110"/>
                    </a:cxn>
                    <a:cxn ang="0">
                      <a:pos x="110" y="100"/>
                    </a:cxn>
                    <a:cxn ang="0">
                      <a:pos x="122" y="100"/>
                    </a:cxn>
                    <a:cxn ang="0">
                      <a:pos x="126" y="108"/>
                    </a:cxn>
                    <a:cxn ang="0">
                      <a:pos x="134" y="127"/>
                    </a:cxn>
                    <a:cxn ang="0">
                      <a:pos x="138" y="127"/>
                    </a:cxn>
                    <a:cxn ang="0">
                      <a:pos x="140" y="118"/>
                    </a:cxn>
                    <a:cxn ang="0">
                      <a:pos x="147" y="106"/>
                    </a:cxn>
                    <a:cxn ang="0">
                      <a:pos x="153" y="110"/>
                    </a:cxn>
                    <a:cxn ang="0">
                      <a:pos x="163" y="135"/>
                    </a:cxn>
                    <a:cxn ang="0">
                      <a:pos x="167" y="151"/>
                    </a:cxn>
                    <a:cxn ang="0">
                      <a:pos x="175" y="133"/>
                    </a:cxn>
                    <a:cxn ang="0">
                      <a:pos x="179" y="104"/>
                    </a:cxn>
                    <a:cxn ang="0">
                      <a:pos x="175" y="72"/>
                    </a:cxn>
                    <a:cxn ang="0">
                      <a:pos x="163" y="39"/>
                    </a:cxn>
                  </a:cxnLst>
                  <a:rect l="0" t="0" r="r" b="b"/>
                  <a:pathLst>
                    <a:path w="179" h="212">
                      <a:moveTo>
                        <a:pt x="163" y="39"/>
                      </a:moveTo>
                      <a:lnTo>
                        <a:pt x="163" y="39"/>
                      </a:lnTo>
                      <a:lnTo>
                        <a:pt x="155" y="29"/>
                      </a:lnTo>
                      <a:lnTo>
                        <a:pt x="144" y="21"/>
                      </a:lnTo>
                      <a:lnTo>
                        <a:pt x="134" y="14"/>
                      </a:lnTo>
                      <a:lnTo>
                        <a:pt x="122" y="8"/>
                      </a:lnTo>
                      <a:lnTo>
                        <a:pt x="122" y="8"/>
                      </a:lnTo>
                      <a:lnTo>
                        <a:pt x="110" y="4"/>
                      </a:lnTo>
                      <a:lnTo>
                        <a:pt x="104" y="4"/>
                      </a:lnTo>
                      <a:lnTo>
                        <a:pt x="83" y="10"/>
                      </a:lnTo>
                      <a:lnTo>
                        <a:pt x="83" y="10"/>
                      </a:lnTo>
                      <a:lnTo>
                        <a:pt x="79" y="12"/>
                      </a:lnTo>
                      <a:lnTo>
                        <a:pt x="73" y="10"/>
                      </a:lnTo>
                      <a:lnTo>
                        <a:pt x="65" y="6"/>
                      </a:lnTo>
                      <a:lnTo>
                        <a:pt x="57" y="0"/>
                      </a:lnTo>
                      <a:lnTo>
                        <a:pt x="53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1" y="2"/>
                      </a:lnTo>
                      <a:lnTo>
                        <a:pt x="38" y="6"/>
                      </a:lnTo>
                      <a:lnTo>
                        <a:pt x="36" y="10"/>
                      </a:lnTo>
                      <a:lnTo>
                        <a:pt x="36" y="16"/>
                      </a:lnTo>
                      <a:lnTo>
                        <a:pt x="36" y="29"/>
                      </a:lnTo>
                      <a:lnTo>
                        <a:pt x="36" y="35"/>
                      </a:lnTo>
                      <a:lnTo>
                        <a:pt x="32" y="37"/>
                      </a:lnTo>
                      <a:lnTo>
                        <a:pt x="32" y="37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14" y="41"/>
                      </a:lnTo>
                      <a:lnTo>
                        <a:pt x="16" y="43"/>
                      </a:lnTo>
                      <a:lnTo>
                        <a:pt x="20" y="49"/>
                      </a:lnTo>
                      <a:lnTo>
                        <a:pt x="20" y="49"/>
                      </a:lnTo>
                      <a:lnTo>
                        <a:pt x="26" y="53"/>
                      </a:lnTo>
                      <a:lnTo>
                        <a:pt x="28" y="55"/>
                      </a:lnTo>
                      <a:lnTo>
                        <a:pt x="26" y="57"/>
                      </a:lnTo>
                      <a:lnTo>
                        <a:pt x="24" y="57"/>
                      </a:lnTo>
                      <a:lnTo>
                        <a:pt x="16" y="59"/>
                      </a:lnTo>
                      <a:lnTo>
                        <a:pt x="12" y="61"/>
                      </a:lnTo>
                      <a:lnTo>
                        <a:pt x="10" y="63"/>
                      </a:lnTo>
                      <a:lnTo>
                        <a:pt x="10" y="63"/>
                      </a:lnTo>
                      <a:lnTo>
                        <a:pt x="14" y="67"/>
                      </a:lnTo>
                      <a:lnTo>
                        <a:pt x="18" y="67"/>
                      </a:lnTo>
                      <a:lnTo>
                        <a:pt x="18" y="67"/>
                      </a:lnTo>
                      <a:lnTo>
                        <a:pt x="18" y="69"/>
                      </a:lnTo>
                      <a:lnTo>
                        <a:pt x="18" y="72"/>
                      </a:lnTo>
                      <a:lnTo>
                        <a:pt x="14" y="76"/>
                      </a:lnTo>
                      <a:lnTo>
                        <a:pt x="6" y="82"/>
                      </a:lnTo>
                      <a:lnTo>
                        <a:pt x="6" y="82"/>
                      </a:lnTo>
                      <a:lnTo>
                        <a:pt x="2" y="96"/>
                      </a:lnTo>
                      <a:lnTo>
                        <a:pt x="0" y="110"/>
                      </a:lnTo>
                      <a:lnTo>
                        <a:pt x="0" y="118"/>
                      </a:lnTo>
                      <a:lnTo>
                        <a:pt x="2" y="125"/>
                      </a:lnTo>
                      <a:lnTo>
                        <a:pt x="6" y="129"/>
                      </a:lnTo>
                      <a:lnTo>
                        <a:pt x="14" y="133"/>
                      </a:lnTo>
                      <a:lnTo>
                        <a:pt x="14" y="133"/>
                      </a:lnTo>
                      <a:lnTo>
                        <a:pt x="22" y="135"/>
                      </a:lnTo>
                      <a:lnTo>
                        <a:pt x="28" y="137"/>
                      </a:lnTo>
                      <a:lnTo>
                        <a:pt x="34" y="139"/>
                      </a:lnTo>
                      <a:lnTo>
                        <a:pt x="36" y="143"/>
                      </a:lnTo>
                      <a:lnTo>
                        <a:pt x="38" y="147"/>
                      </a:lnTo>
                      <a:lnTo>
                        <a:pt x="38" y="147"/>
                      </a:lnTo>
                      <a:lnTo>
                        <a:pt x="38" y="159"/>
                      </a:lnTo>
                      <a:lnTo>
                        <a:pt x="38" y="169"/>
                      </a:lnTo>
                      <a:lnTo>
                        <a:pt x="38" y="190"/>
                      </a:lnTo>
                      <a:lnTo>
                        <a:pt x="38" y="190"/>
                      </a:lnTo>
                      <a:lnTo>
                        <a:pt x="38" y="198"/>
                      </a:lnTo>
                      <a:lnTo>
                        <a:pt x="43" y="206"/>
                      </a:lnTo>
                      <a:lnTo>
                        <a:pt x="49" y="210"/>
                      </a:lnTo>
                      <a:lnTo>
                        <a:pt x="53" y="212"/>
                      </a:lnTo>
                      <a:lnTo>
                        <a:pt x="57" y="210"/>
                      </a:lnTo>
                      <a:lnTo>
                        <a:pt x="57" y="210"/>
                      </a:lnTo>
                      <a:lnTo>
                        <a:pt x="59" y="208"/>
                      </a:lnTo>
                      <a:lnTo>
                        <a:pt x="63" y="206"/>
                      </a:lnTo>
                      <a:lnTo>
                        <a:pt x="67" y="198"/>
                      </a:lnTo>
                      <a:lnTo>
                        <a:pt x="71" y="182"/>
                      </a:lnTo>
                      <a:lnTo>
                        <a:pt x="71" y="182"/>
                      </a:lnTo>
                      <a:lnTo>
                        <a:pt x="75" y="180"/>
                      </a:lnTo>
                      <a:lnTo>
                        <a:pt x="77" y="180"/>
                      </a:lnTo>
                      <a:lnTo>
                        <a:pt x="83" y="186"/>
                      </a:lnTo>
                      <a:lnTo>
                        <a:pt x="87" y="188"/>
                      </a:lnTo>
                      <a:lnTo>
                        <a:pt x="89" y="188"/>
                      </a:lnTo>
                      <a:lnTo>
                        <a:pt x="91" y="184"/>
                      </a:lnTo>
                      <a:lnTo>
                        <a:pt x="94" y="175"/>
                      </a:lnTo>
                      <a:lnTo>
                        <a:pt x="94" y="175"/>
                      </a:lnTo>
                      <a:lnTo>
                        <a:pt x="94" y="169"/>
                      </a:lnTo>
                      <a:lnTo>
                        <a:pt x="91" y="167"/>
                      </a:lnTo>
                      <a:lnTo>
                        <a:pt x="87" y="165"/>
                      </a:lnTo>
                      <a:lnTo>
                        <a:pt x="83" y="165"/>
                      </a:lnTo>
                      <a:lnTo>
                        <a:pt x="83" y="163"/>
                      </a:lnTo>
                      <a:lnTo>
                        <a:pt x="81" y="159"/>
                      </a:lnTo>
                      <a:lnTo>
                        <a:pt x="81" y="159"/>
                      </a:lnTo>
                      <a:lnTo>
                        <a:pt x="83" y="153"/>
                      </a:lnTo>
                      <a:lnTo>
                        <a:pt x="89" y="147"/>
                      </a:lnTo>
                      <a:lnTo>
                        <a:pt x="94" y="143"/>
                      </a:lnTo>
                      <a:lnTo>
                        <a:pt x="96" y="137"/>
                      </a:lnTo>
                      <a:lnTo>
                        <a:pt x="96" y="137"/>
                      </a:lnTo>
                      <a:lnTo>
                        <a:pt x="98" y="125"/>
                      </a:lnTo>
                      <a:lnTo>
                        <a:pt x="102" y="110"/>
                      </a:lnTo>
                      <a:lnTo>
                        <a:pt x="106" y="104"/>
                      </a:lnTo>
                      <a:lnTo>
                        <a:pt x="110" y="100"/>
                      </a:lnTo>
                      <a:lnTo>
                        <a:pt x="116" y="98"/>
                      </a:lnTo>
                      <a:lnTo>
                        <a:pt x="122" y="100"/>
                      </a:lnTo>
                      <a:lnTo>
                        <a:pt x="122" y="100"/>
                      </a:lnTo>
                      <a:lnTo>
                        <a:pt x="126" y="108"/>
                      </a:lnTo>
                      <a:lnTo>
                        <a:pt x="130" y="120"/>
                      </a:lnTo>
                      <a:lnTo>
                        <a:pt x="134" y="127"/>
                      </a:lnTo>
                      <a:lnTo>
                        <a:pt x="136" y="129"/>
                      </a:lnTo>
                      <a:lnTo>
                        <a:pt x="138" y="127"/>
                      </a:lnTo>
                      <a:lnTo>
                        <a:pt x="140" y="118"/>
                      </a:lnTo>
                      <a:lnTo>
                        <a:pt x="140" y="118"/>
                      </a:lnTo>
                      <a:lnTo>
                        <a:pt x="144" y="108"/>
                      </a:lnTo>
                      <a:lnTo>
                        <a:pt x="147" y="106"/>
                      </a:lnTo>
                      <a:lnTo>
                        <a:pt x="149" y="106"/>
                      </a:lnTo>
                      <a:lnTo>
                        <a:pt x="153" y="110"/>
                      </a:lnTo>
                      <a:lnTo>
                        <a:pt x="157" y="116"/>
                      </a:lnTo>
                      <a:lnTo>
                        <a:pt x="163" y="135"/>
                      </a:lnTo>
                      <a:lnTo>
                        <a:pt x="167" y="151"/>
                      </a:lnTo>
                      <a:lnTo>
                        <a:pt x="167" y="151"/>
                      </a:lnTo>
                      <a:lnTo>
                        <a:pt x="171" y="143"/>
                      </a:lnTo>
                      <a:lnTo>
                        <a:pt x="175" y="133"/>
                      </a:lnTo>
                      <a:lnTo>
                        <a:pt x="177" y="118"/>
                      </a:lnTo>
                      <a:lnTo>
                        <a:pt x="179" y="104"/>
                      </a:lnTo>
                      <a:lnTo>
                        <a:pt x="179" y="88"/>
                      </a:lnTo>
                      <a:lnTo>
                        <a:pt x="175" y="72"/>
                      </a:lnTo>
                      <a:lnTo>
                        <a:pt x="171" y="55"/>
                      </a:lnTo>
                      <a:lnTo>
                        <a:pt x="163" y="39"/>
                      </a:lnTo>
                      <a:lnTo>
                        <a:pt x="163" y="39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218">
                    <a:defRPr/>
                  </a:pPr>
                  <a:endParaRPr lang="zh-CN" altLang="en-US" sz="1800" kern="0" dirty="0">
                    <a:cs typeface="Arial" pitchFamily="34" charset="0"/>
                  </a:endParaRPr>
                </a:p>
              </p:txBody>
            </p:sp>
            <p:sp>
              <p:nvSpPr>
                <p:cNvPr id="240" name="Freeform 725"/>
                <p:cNvSpPr>
                  <a:spLocks/>
                </p:cNvSpPr>
                <p:nvPr/>
              </p:nvSpPr>
              <p:spPr bwMode="auto">
                <a:xfrm>
                  <a:off x="12700000" y="6330950"/>
                  <a:ext cx="57150" cy="46038"/>
                </a:xfrm>
                <a:custGeom>
                  <a:avLst/>
                  <a:gdLst/>
                  <a:ahLst/>
                  <a:cxnLst>
                    <a:cxn ang="0">
                      <a:pos x="36" y="23"/>
                    </a:cxn>
                    <a:cxn ang="0">
                      <a:pos x="36" y="23"/>
                    </a:cxn>
                    <a:cxn ang="0">
                      <a:pos x="34" y="25"/>
                    </a:cxn>
                    <a:cxn ang="0">
                      <a:pos x="32" y="27"/>
                    </a:cxn>
                    <a:cxn ang="0">
                      <a:pos x="26" y="29"/>
                    </a:cxn>
                    <a:cxn ang="0">
                      <a:pos x="20" y="27"/>
                    </a:cxn>
                    <a:cxn ang="0">
                      <a:pos x="14" y="25"/>
                    </a:cxn>
                    <a:cxn ang="0">
                      <a:pos x="14" y="25"/>
                    </a:cxn>
                    <a:cxn ang="0">
                      <a:pos x="10" y="21"/>
                    </a:cxn>
                    <a:cxn ang="0">
                      <a:pos x="10" y="21"/>
                    </a:cxn>
                    <a:cxn ang="0">
                      <a:pos x="4" y="17"/>
                    </a:cxn>
                    <a:cxn ang="0">
                      <a:pos x="4" y="17"/>
                    </a:cxn>
                    <a:cxn ang="0">
                      <a:pos x="0" y="12"/>
                    </a:cxn>
                    <a:cxn ang="0">
                      <a:pos x="0" y="8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10" y="2"/>
                    </a:cxn>
                    <a:cxn ang="0">
                      <a:pos x="10" y="4"/>
                    </a:cxn>
                    <a:cxn ang="0">
                      <a:pos x="10" y="8"/>
                    </a:cxn>
                    <a:cxn ang="0">
                      <a:pos x="12" y="10"/>
                    </a:cxn>
                    <a:cxn ang="0">
                      <a:pos x="12" y="10"/>
                    </a:cxn>
                    <a:cxn ang="0">
                      <a:pos x="14" y="12"/>
                    </a:cxn>
                    <a:cxn ang="0">
                      <a:pos x="16" y="10"/>
                    </a:cxn>
                    <a:cxn ang="0">
                      <a:pos x="20" y="4"/>
                    </a:cxn>
                    <a:cxn ang="0">
                      <a:pos x="20" y="4"/>
                    </a:cxn>
                    <a:cxn ang="0">
                      <a:pos x="24" y="4"/>
                    </a:cxn>
                    <a:cxn ang="0">
                      <a:pos x="26" y="4"/>
                    </a:cxn>
                    <a:cxn ang="0">
                      <a:pos x="32" y="8"/>
                    </a:cxn>
                    <a:cxn ang="0">
                      <a:pos x="34" y="15"/>
                    </a:cxn>
                    <a:cxn ang="0">
                      <a:pos x="36" y="23"/>
                    </a:cxn>
                    <a:cxn ang="0">
                      <a:pos x="36" y="23"/>
                    </a:cxn>
                  </a:cxnLst>
                  <a:rect l="0" t="0" r="r" b="b"/>
                  <a:pathLst>
                    <a:path w="36" h="29">
                      <a:moveTo>
                        <a:pt x="36" y="23"/>
                      </a:moveTo>
                      <a:lnTo>
                        <a:pt x="36" y="23"/>
                      </a:lnTo>
                      <a:lnTo>
                        <a:pt x="34" y="25"/>
                      </a:lnTo>
                      <a:lnTo>
                        <a:pt x="32" y="27"/>
                      </a:lnTo>
                      <a:lnTo>
                        <a:pt x="26" y="29"/>
                      </a:lnTo>
                      <a:lnTo>
                        <a:pt x="20" y="27"/>
                      </a:lnTo>
                      <a:lnTo>
                        <a:pt x="14" y="25"/>
                      </a:lnTo>
                      <a:lnTo>
                        <a:pt x="14" y="25"/>
                      </a:lnTo>
                      <a:lnTo>
                        <a:pt x="10" y="21"/>
                      </a:lnTo>
                      <a:lnTo>
                        <a:pt x="10" y="21"/>
                      </a:lnTo>
                      <a:lnTo>
                        <a:pt x="4" y="17"/>
                      </a:lnTo>
                      <a:lnTo>
                        <a:pt x="4" y="17"/>
                      </a:lnTo>
                      <a:lnTo>
                        <a:pt x="0" y="12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4"/>
                      </a:lnTo>
                      <a:lnTo>
                        <a:pt x="10" y="8"/>
                      </a:lnTo>
                      <a:lnTo>
                        <a:pt x="12" y="10"/>
                      </a:lnTo>
                      <a:lnTo>
                        <a:pt x="12" y="10"/>
                      </a:lnTo>
                      <a:lnTo>
                        <a:pt x="14" y="12"/>
                      </a:lnTo>
                      <a:lnTo>
                        <a:pt x="16" y="10"/>
                      </a:lnTo>
                      <a:lnTo>
                        <a:pt x="20" y="4"/>
                      </a:lnTo>
                      <a:lnTo>
                        <a:pt x="20" y="4"/>
                      </a:lnTo>
                      <a:lnTo>
                        <a:pt x="24" y="4"/>
                      </a:lnTo>
                      <a:lnTo>
                        <a:pt x="26" y="4"/>
                      </a:lnTo>
                      <a:lnTo>
                        <a:pt x="32" y="8"/>
                      </a:lnTo>
                      <a:lnTo>
                        <a:pt x="34" y="15"/>
                      </a:lnTo>
                      <a:lnTo>
                        <a:pt x="36" y="23"/>
                      </a:lnTo>
                      <a:lnTo>
                        <a:pt x="36" y="23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218">
                    <a:defRPr/>
                  </a:pPr>
                  <a:endParaRPr lang="zh-CN" altLang="en-US" sz="1800" kern="0" dirty="0">
                    <a:cs typeface="Arial" pitchFamily="34" charset="0"/>
                  </a:endParaRPr>
                </a:p>
              </p:txBody>
            </p:sp>
            <p:sp>
              <p:nvSpPr>
                <p:cNvPr id="241" name="Freeform 726"/>
                <p:cNvSpPr>
                  <a:spLocks/>
                </p:cNvSpPr>
                <p:nvPr/>
              </p:nvSpPr>
              <p:spPr bwMode="auto">
                <a:xfrm>
                  <a:off x="12442825" y="6215063"/>
                  <a:ext cx="185738" cy="187325"/>
                </a:xfrm>
                <a:custGeom>
                  <a:avLst/>
                  <a:gdLst/>
                  <a:ahLst/>
                  <a:cxnLst>
                    <a:cxn ang="0">
                      <a:pos x="15" y="102"/>
                    </a:cxn>
                    <a:cxn ang="0">
                      <a:pos x="7" y="98"/>
                    </a:cxn>
                    <a:cxn ang="0">
                      <a:pos x="2" y="90"/>
                    </a:cxn>
                    <a:cxn ang="0">
                      <a:pos x="0" y="81"/>
                    </a:cxn>
                    <a:cxn ang="0">
                      <a:pos x="5" y="63"/>
                    </a:cxn>
                    <a:cxn ang="0">
                      <a:pos x="11" y="55"/>
                    </a:cxn>
                    <a:cxn ang="0">
                      <a:pos x="51" y="20"/>
                    </a:cxn>
                    <a:cxn ang="0">
                      <a:pos x="58" y="18"/>
                    </a:cxn>
                    <a:cxn ang="0">
                      <a:pos x="62" y="22"/>
                    </a:cxn>
                    <a:cxn ang="0">
                      <a:pos x="68" y="22"/>
                    </a:cxn>
                    <a:cxn ang="0">
                      <a:pos x="82" y="8"/>
                    </a:cxn>
                    <a:cxn ang="0">
                      <a:pos x="92" y="2"/>
                    </a:cxn>
                    <a:cxn ang="0">
                      <a:pos x="102" y="0"/>
                    </a:cxn>
                    <a:cxn ang="0">
                      <a:pos x="115" y="4"/>
                    </a:cxn>
                    <a:cxn ang="0">
                      <a:pos x="117" y="12"/>
                    </a:cxn>
                    <a:cxn ang="0">
                      <a:pos x="111" y="24"/>
                    </a:cxn>
                    <a:cxn ang="0">
                      <a:pos x="102" y="30"/>
                    </a:cxn>
                    <a:cxn ang="0">
                      <a:pos x="86" y="45"/>
                    </a:cxn>
                    <a:cxn ang="0">
                      <a:pos x="80" y="43"/>
                    </a:cxn>
                    <a:cxn ang="0">
                      <a:pos x="80" y="39"/>
                    </a:cxn>
                    <a:cxn ang="0">
                      <a:pos x="82" y="32"/>
                    </a:cxn>
                    <a:cxn ang="0">
                      <a:pos x="84" y="22"/>
                    </a:cxn>
                    <a:cxn ang="0">
                      <a:pos x="84" y="20"/>
                    </a:cxn>
                    <a:cxn ang="0">
                      <a:pos x="76" y="20"/>
                    </a:cxn>
                    <a:cxn ang="0">
                      <a:pos x="72" y="28"/>
                    </a:cxn>
                    <a:cxn ang="0">
                      <a:pos x="72" y="32"/>
                    </a:cxn>
                    <a:cxn ang="0">
                      <a:pos x="72" y="41"/>
                    </a:cxn>
                    <a:cxn ang="0">
                      <a:pos x="66" y="47"/>
                    </a:cxn>
                    <a:cxn ang="0">
                      <a:pos x="64" y="51"/>
                    </a:cxn>
                    <a:cxn ang="0">
                      <a:pos x="68" y="61"/>
                    </a:cxn>
                    <a:cxn ang="0">
                      <a:pos x="66" y="67"/>
                    </a:cxn>
                    <a:cxn ang="0">
                      <a:pos x="60" y="73"/>
                    </a:cxn>
                    <a:cxn ang="0">
                      <a:pos x="39" y="83"/>
                    </a:cxn>
                    <a:cxn ang="0">
                      <a:pos x="35" y="85"/>
                    </a:cxn>
                    <a:cxn ang="0">
                      <a:pos x="25" y="98"/>
                    </a:cxn>
                    <a:cxn ang="0">
                      <a:pos x="23" y="100"/>
                    </a:cxn>
                    <a:cxn ang="0">
                      <a:pos x="25" y="106"/>
                    </a:cxn>
                    <a:cxn ang="0">
                      <a:pos x="31" y="114"/>
                    </a:cxn>
                    <a:cxn ang="0">
                      <a:pos x="31" y="118"/>
                    </a:cxn>
                    <a:cxn ang="0">
                      <a:pos x="23" y="112"/>
                    </a:cxn>
                    <a:cxn ang="0">
                      <a:pos x="15" y="102"/>
                    </a:cxn>
                    <a:cxn ang="0">
                      <a:pos x="15" y="102"/>
                    </a:cxn>
                  </a:cxnLst>
                  <a:rect l="0" t="0" r="r" b="b"/>
                  <a:pathLst>
                    <a:path w="117" h="118">
                      <a:moveTo>
                        <a:pt x="15" y="102"/>
                      </a:moveTo>
                      <a:lnTo>
                        <a:pt x="15" y="102"/>
                      </a:lnTo>
                      <a:lnTo>
                        <a:pt x="11" y="100"/>
                      </a:lnTo>
                      <a:lnTo>
                        <a:pt x="7" y="98"/>
                      </a:lnTo>
                      <a:lnTo>
                        <a:pt x="5" y="98"/>
                      </a:lnTo>
                      <a:lnTo>
                        <a:pt x="2" y="90"/>
                      </a:lnTo>
                      <a:lnTo>
                        <a:pt x="2" y="90"/>
                      </a:lnTo>
                      <a:lnTo>
                        <a:pt x="0" y="81"/>
                      </a:lnTo>
                      <a:lnTo>
                        <a:pt x="2" y="71"/>
                      </a:lnTo>
                      <a:lnTo>
                        <a:pt x="5" y="63"/>
                      </a:lnTo>
                      <a:lnTo>
                        <a:pt x="11" y="55"/>
                      </a:lnTo>
                      <a:lnTo>
                        <a:pt x="11" y="55"/>
                      </a:lnTo>
                      <a:lnTo>
                        <a:pt x="35" y="32"/>
                      </a:lnTo>
                      <a:lnTo>
                        <a:pt x="51" y="20"/>
                      </a:lnTo>
                      <a:lnTo>
                        <a:pt x="55" y="16"/>
                      </a:lnTo>
                      <a:lnTo>
                        <a:pt x="58" y="18"/>
                      </a:lnTo>
                      <a:lnTo>
                        <a:pt x="58" y="18"/>
                      </a:lnTo>
                      <a:lnTo>
                        <a:pt x="62" y="22"/>
                      </a:lnTo>
                      <a:lnTo>
                        <a:pt x="64" y="22"/>
                      </a:lnTo>
                      <a:lnTo>
                        <a:pt x="68" y="22"/>
                      </a:lnTo>
                      <a:lnTo>
                        <a:pt x="74" y="18"/>
                      </a:lnTo>
                      <a:lnTo>
                        <a:pt x="82" y="8"/>
                      </a:lnTo>
                      <a:lnTo>
                        <a:pt x="88" y="4"/>
                      </a:lnTo>
                      <a:lnTo>
                        <a:pt x="92" y="2"/>
                      </a:lnTo>
                      <a:lnTo>
                        <a:pt x="92" y="2"/>
                      </a:lnTo>
                      <a:lnTo>
                        <a:pt x="102" y="0"/>
                      </a:lnTo>
                      <a:lnTo>
                        <a:pt x="111" y="2"/>
                      </a:lnTo>
                      <a:lnTo>
                        <a:pt x="115" y="4"/>
                      </a:lnTo>
                      <a:lnTo>
                        <a:pt x="117" y="8"/>
                      </a:lnTo>
                      <a:lnTo>
                        <a:pt x="117" y="12"/>
                      </a:lnTo>
                      <a:lnTo>
                        <a:pt x="115" y="18"/>
                      </a:lnTo>
                      <a:lnTo>
                        <a:pt x="111" y="24"/>
                      </a:lnTo>
                      <a:lnTo>
                        <a:pt x="102" y="30"/>
                      </a:lnTo>
                      <a:lnTo>
                        <a:pt x="102" y="30"/>
                      </a:lnTo>
                      <a:lnTo>
                        <a:pt x="92" y="41"/>
                      </a:lnTo>
                      <a:lnTo>
                        <a:pt x="86" y="45"/>
                      </a:lnTo>
                      <a:lnTo>
                        <a:pt x="84" y="45"/>
                      </a:lnTo>
                      <a:lnTo>
                        <a:pt x="80" y="43"/>
                      </a:lnTo>
                      <a:lnTo>
                        <a:pt x="80" y="43"/>
                      </a:lnTo>
                      <a:lnTo>
                        <a:pt x="80" y="39"/>
                      </a:lnTo>
                      <a:lnTo>
                        <a:pt x="80" y="37"/>
                      </a:lnTo>
                      <a:lnTo>
                        <a:pt x="82" y="32"/>
                      </a:lnTo>
                      <a:lnTo>
                        <a:pt x="84" y="28"/>
                      </a:lnTo>
                      <a:lnTo>
                        <a:pt x="84" y="22"/>
                      </a:lnTo>
                      <a:lnTo>
                        <a:pt x="84" y="22"/>
                      </a:lnTo>
                      <a:lnTo>
                        <a:pt x="84" y="20"/>
                      </a:lnTo>
                      <a:lnTo>
                        <a:pt x="82" y="20"/>
                      </a:lnTo>
                      <a:lnTo>
                        <a:pt x="76" y="20"/>
                      </a:lnTo>
                      <a:lnTo>
                        <a:pt x="72" y="26"/>
                      </a:lnTo>
                      <a:lnTo>
                        <a:pt x="72" y="28"/>
                      </a:lnTo>
                      <a:lnTo>
                        <a:pt x="72" y="32"/>
                      </a:lnTo>
                      <a:lnTo>
                        <a:pt x="72" y="32"/>
                      </a:lnTo>
                      <a:lnTo>
                        <a:pt x="74" y="39"/>
                      </a:lnTo>
                      <a:lnTo>
                        <a:pt x="72" y="41"/>
                      </a:lnTo>
                      <a:lnTo>
                        <a:pt x="70" y="43"/>
                      </a:lnTo>
                      <a:lnTo>
                        <a:pt x="66" y="47"/>
                      </a:lnTo>
                      <a:lnTo>
                        <a:pt x="66" y="47"/>
                      </a:lnTo>
                      <a:lnTo>
                        <a:pt x="64" y="51"/>
                      </a:lnTo>
                      <a:lnTo>
                        <a:pt x="66" y="57"/>
                      </a:lnTo>
                      <a:lnTo>
                        <a:pt x="68" y="61"/>
                      </a:lnTo>
                      <a:lnTo>
                        <a:pt x="68" y="65"/>
                      </a:lnTo>
                      <a:lnTo>
                        <a:pt x="66" y="67"/>
                      </a:lnTo>
                      <a:lnTo>
                        <a:pt x="66" y="67"/>
                      </a:lnTo>
                      <a:lnTo>
                        <a:pt x="60" y="73"/>
                      </a:lnTo>
                      <a:lnTo>
                        <a:pt x="53" y="77"/>
                      </a:lnTo>
                      <a:lnTo>
                        <a:pt x="39" y="83"/>
                      </a:lnTo>
                      <a:lnTo>
                        <a:pt x="39" y="83"/>
                      </a:lnTo>
                      <a:lnTo>
                        <a:pt x="35" y="85"/>
                      </a:lnTo>
                      <a:lnTo>
                        <a:pt x="31" y="90"/>
                      </a:lnTo>
                      <a:lnTo>
                        <a:pt x="25" y="98"/>
                      </a:lnTo>
                      <a:lnTo>
                        <a:pt x="25" y="98"/>
                      </a:lnTo>
                      <a:lnTo>
                        <a:pt x="23" y="100"/>
                      </a:lnTo>
                      <a:lnTo>
                        <a:pt x="23" y="104"/>
                      </a:lnTo>
                      <a:lnTo>
                        <a:pt x="25" y="106"/>
                      </a:lnTo>
                      <a:lnTo>
                        <a:pt x="29" y="110"/>
                      </a:lnTo>
                      <a:lnTo>
                        <a:pt x="31" y="114"/>
                      </a:lnTo>
                      <a:lnTo>
                        <a:pt x="31" y="114"/>
                      </a:lnTo>
                      <a:lnTo>
                        <a:pt x="31" y="118"/>
                      </a:lnTo>
                      <a:lnTo>
                        <a:pt x="29" y="118"/>
                      </a:lnTo>
                      <a:lnTo>
                        <a:pt x="23" y="112"/>
                      </a:lnTo>
                      <a:lnTo>
                        <a:pt x="15" y="102"/>
                      </a:lnTo>
                      <a:lnTo>
                        <a:pt x="15" y="102"/>
                      </a:lnTo>
                      <a:lnTo>
                        <a:pt x="15" y="102"/>
                      </a:lnTo>
                      <a:lnTo>
                        <a:pt x="15" y="102"/>
                      </a:lnTo>
                      <a:lnTo>
                        <a:pt x="15" y="10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218">
                    <a:defRPr/>
                  </a:pPr>
                  <a:endParaRPr lang="zh-CN" altLang="en-US" sz="1800" kern="0" dirty="0">
                    <a:cs typeface="Arial" pitchFamily="34" charset="0"/>
                  </a:endParaRPr>
                </a:p>
              </p:txBody>
            </p:sp>
            <p:sp>
              <p:nvSpPr>
                <p:cNvPr id="242" name="Freeform 727"/>
                <p:cNvSpPr>
                  <a:spLocks/>
                </p:cNvSpPr>
                <p:nvPr/>
              </p:nvSpPr>
              <p:spPr bwMode="auto">
                <a:xfrm>
                  <a:off x="12439650" y="6396038"/>
                  <a:ext cx="130175" cy="187325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9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6"/>
                    </a:cxn>
                    <a:cxn ang="0">
                      <a:pos x="4" y="12"/>
                    </a:cxn>
                    <a:cxn ang="0">
                      <a:pos x="17" y="24"/>
                    </a:cxn>
                    <a:cxn ang="0">
                      <a:pos x="17" y="24"/>
                    </a:cxn>
                    <a:cxn ang="0">
                      <a:pos x="19" y="39"/>
                    </a:cxn>
                    <a:cxn ang="0">
                      <a:pos x="23" y="47"/>
                    </a:cxn>
                    <a:cxn ang="0">
                      <a:pos x="37" y="63"/>
                    </a:cxn>
                    <a:cxn ang="0">
                      <a:pos x="37" y="63"/>
                    </a:cxn>
                    <a:cxn ang="0">
                      <a:pos x="41" y="69"/>
                    </a:cxn>
                    <a:cxn ang="0">
                      <a:pos x="43" y="75"/>
                    </a:cxn>
                    <a:cxn ang="0">
                      <a:pos x="47" y="88"/>
                    </a:cxn>
                    <a:cxn ang="0">
                      <a:pos x="51" y="100"/>
                    </a:cxn>
                    <a:cxn ang="0">
                      <a:pos x="53" y="106"/>
                    </a:cxn>
                    <a:cxn ang="0">
                      <a:pos x="60" y="112"/>
                    </a:cxn>
                    <a:cxn ang="0">
                      <a:pos x="60" y="112"/>
                    </a:cxn>
                    <a:cxn ang="0">
                      <a:pos x="68" y="118"/>
                    </a:cxn>
                    <a:cxn ang="0">
                      <a:pos x="70" y="118"/>
                    </a:cxn>
                    <a:cxn ang="0">
                      <a:pos x="72" y="116"/>
                    </a:cxn>
                    <a:cxn ang="0">
                      <a:pos x="74" y="110"/>
                    </a:cxn>
                    <a:cxn ang="0">
                      <a:pos x="72" y="102"/>
                    </a:cxn>
                    <a:cxn ang="0">
                      <a:pos x="72" y="102"/>
                    </a:cxn>
                    <a:cxn ang="0">
                      <a:pos x="72" y="92"/>
                    </a:cxn>
                    <a:cxn ang="0">
                      <a:pos x="74" y="84"/>
                    </a:cxn>
                    <a:cxn ang="0">
                      <a:pos x="80" y="65"/>
                    </a:cxn>
                    <a:cxn ang="0">
                      <a:pos x="80" y="65"/>
                    </a:cxn>
                    <a:cxn ang="0">
                      <a:pos x="82" y="59"/>
                    </a:cxn>
                    <a:cxn ang="0">
                      <a:pos x="80" y="53"/>
                    </a:cxn>
                    <a:cxn ang="0">
                      <a:pos x="76" y="49"/>
                    </a:cxn>
                    <a:cxn ang="0">
                      <a:pos x="72" y="45"/>
                    </a:cxn>
                    <a:cxn ang="0">
                      <a:pos x="60" y="37"/>
                    </a:cxn>
                    <a:cxn ang="0">
                      <a:pos x="51" y="27"/>
                    </a:cxn>
                    <a:cxn ang="0">
                      <a:pos x="51" y="27"/>
                    </a:cxn>
                    <a:cxn ang="0">
                      <a:pos x="47" y="22"/>
                    </a:cxn>
                    <a:cxn ang="0">
                      <a:pos x="43" y="20"/>
                    </a:cxn>
                    <a:cxn ang="0">
                      <a:pos x="31" y="20"/>
                    </a:cxn>
                    <a:cxn ang="0">
                      <a:pos x="23" y="20"/>
                    </a:cxn>
                    <a:cxn ang="0">
                      <a:pos x="19" y="18"/>
                    </a:cxn>
                    <a:cxn ang="0">
                      <a:pos x="17" y="14"/>
                    </a:cxn>
                    <a:cxn ang="0">
                      <a:pos x="17" y="14"/>
                    </a:cxn>
                    <a:cxn ang="0">
                      <a:pos x="15" y="8"/>
                    </a:cxn>
                    <a:cxn ang="0">
                      <a:pos x="13" y="2"/>
                    </a:cxn>
                    <a:cxn ang="0">
                      <a:pos x="9" y="0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82" h="118">
                      <a:moveTo>
                        <a:pt x="9" y="0"/>
                      </a:moveTo>
                      <a:lnTo>
                        <a:pt x="9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2" y="6"/>
                      </a:lnTo>
                      <a:lnTo>
                        <a:pt x="4" y="12"/>
                      </a:lnTo>
                      <a:lnTo>
                        <a:pt x="17" y="24"/>
                      </a:lnTo>
                      <a:lnTo>
                        <a:pt x="17" y="24"/>
                      </a:lnTo>
                      <a:lnTo>
                        <a:pt x="19" y="39"/>
                      </a:lnTo>
                      <a:lnTo>
                        <a:pt x="23" y="47"/>
                      </a:lnTo>
                      <a:lnTo>
                        <a:pt x="37" y="63"/>
                      </a:lnTo>
                      <a:lnTo>
                        <a:pt x="37" y="63"/>
                      </a:lnTo>
                      <a:lnTo>
                        <a:pt x="41" y="69"/>
                      </a:lnTo>
                      <a:lnTo>
                        <a:pt x="43" y="75"/>
                      </a:lnTo>
                      <a:lnTo>
                        <a:pt x="47" y="88"/>
                      </a:lnTo>
                      <a:lnTo>
                        <a:pt x="51" y="100"/>
                      </a:lnTo>
                      <a:lnTo>
                        <a:pt x="53" y="106"/>
                      </a:lnTo>
                      <a:lnTo>
                        <a:pt x="60" y="112"/>
                      </a:lnTo>
                      <a:lnTo>
                        <a:pt x="60" y="112"/>
                      </a:lnTo>
                      <a:lnTo>
                        <a:pt x="68" y="118"/>
                      </a:lnTo>
                      <a:lnTo>
                        <a:pt x="70" y="118"/>
                      </a:lnTo>
                      <a:lnTo>
                        <a:pt x="72" y="116"/>
                      </a:lnTo>
                      <a:lnTo>
                        <a:pt x="74" y="110"/>
                      </a:lnTo>
                      <a:lnTo>
                        <a:pt x="72" y="102"/>
                      </a:lnTo>
                      <a:lnTo>
                        <a:pt x="72" y="102"/>
                      </a:lnTo>
                      <a:lnTo>
                        <a:pt x="72" y="92"/>
                      </a:lnTo>
                      <a:lnTo>
                        <a:pt x="74" y="84"/>
                      </a:lnTo>
                      <a:lnTo>
                        <a:pt x="80" y="65"/>
                      </a:lnTo>
                      <a:lnTo>
                        <a:pt x="80" y="65"/>
                      </a:lnTo>
                      <a:lnTo>
                        <a:pt x="82" y="59"/>
                      </a:lnTo>
                      <a:lnTo>
                        <a:pt x="80" y="53"/>
                      </a:lnTo>
                      <a:lnTo>
                        <a:pt x="76" y="49"/>
                      </a:lnTo>
                      <a:lnTo>
                        <a:pt x="72" y="45"/>
                      </a:lnTo>
                      <a:lnTo>
                        <a:pt x="60" y="37"/>
                      </a:lnTo>
                      <a:lnTo>
                        <a:pt x="51" y="27"/>
                      </a:lnTo>
                      <a:lnTo>
                        <a:pt x="51" y="27"/>
                      </a:lnTo>
                      <a:lnTo>
                        <a:pt x="47" y="22"/>
                      </a:lnTo>
                      <a:lnTo>
                        <a:pt x="43" y="20"/>
                      </a:lnTo>
                      <a:lnTo>
                        <a:pt x="31" y="20"/>
                      </a:lnTo>
                      <a:lnTo>
                        <a:pt x="23" y="20"/>
                      </a:lnTo>
                      <a:lnTo>
                        <a:pt x="19" y="18"/>
                      </a:lnTo>
                      <a:lnTo>
                        <a:pt x="17" y="14"/>
                      </a:lnTo>
                      <a:lnTo>
                        <a:pt x="17" y="14"/>
                      </a:lnTo>
                      <a:lnTo>
                        <a:pt x="15" y="8"/>
                      </a:lnTo>
                      <a:lnTo>
                        <a:pt x="13" y="2"/>
                      </a:lnTo>
                      <a:lnTo>
                        <a:pt x="9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218">
                    <a:defRPr/>
                  </a:pPr>
                  <a:endParaRPr lang="zh-CN" altLang="en-US" sz="1800" kern="0" dirty="0">
                    <a:cs typeface="Arial" pitchFamily="34" charset="0"/>
                  </a:endParaRPr>
                </a:p>
              </p:txBody>
            </p:sp>
            <p:sp>
              <p:nvSpPr>
                <p:cNvPr id="243" name="Freeform 728"/>
                <p:cNvSpPr>
                  <a:spLocks/>
                </p:cNvSpPr>
                <p:nvPr/>
              </p:nvSpPr>
              <p:spPr bwMode="auto">
                <a:xfrm>
                  <a:off x="12614275" y="6149975"/>
                  <a:ext cx="139700" cy="49213"/>
                </a:xfrm>
                <a:custGeom>
                  <a:avLst/>
                  <a:gdLst/>
                  <a:ahLst/>
                  <a:cxnLst>
                    <a:cxn ang="0">
                      <a:pos x="29" y="31"/>
                    </a:cxn>
                    <a:cxn ang="0">
                      <a:pos x="29" y="31"/>
                    </a:cxn>
                    <a:cxn ang="0">
                      <a:pos x="35" y="29"/>
                    </a:cxn>
                    <a:cxn ang="0">
                      <a:pos x="41" y="25"/>
                    </a:cxn>
                    <a:cxn ang="0">
                      <a:pos x="47" y="23"/>
                    </a:cxn>
                    <a:cxn ang="0">
                      <a:pos x="54" y="20"/>
                    </a:cxn>
                    <a:cxn ang="0">
                      <a:pos x="54" y="20"/>
                    </a:cxn>
                    <a:cxn ang="0">
                      <a:pos x="76" y="25"/>
                    </a:cxn>
                    <a:cxn ang="0">
                      <a:pos x="82" y="25"/>
                    </a:cxn>
                    <a:cxn ang="0">
                      <a:pos x="88" y="23"/>
                    </a:cxn>
                    <a:cxn ang="0">
                      <a:pos x="88" y="18"/>
                    </a:cxn>
                    <a:cxn ang="0">
                      <a:pos x="86" y="14"/>
                    </a:cxn>
                    <a:cxn ang="0">
                      <a:pos x="86" y="14"/>
                    </a:cxn>
                    <a:cxn ang="0">
                      <a:pos x="78" y="8"/>
                    </a:cxn>
                    <a:cxn ang="0">
                      <a:pos x="70" y="4"/>
                    </a:cxn>
                    <a:cxn ang="0">
                      <a:pos x="60" y="2"/>
                    </a:cxn>
                    <a:cxn ang="0">
                      <a:pos x="49" y="0"/>
                    </a:cxn>
                    <a:cxn ang="0">
                      <a:pos x="39" y="0"/>
                    </a:cxn>
                    <a:cxn ang="0">
                      <a:pos x="29" y="0"/>
                    </a:cxn>
                    <a:cxn ang="0">
                      <a:pos x="19" y="4"/>
                    </a:cxn>
                    <a:cxn ang="0">
                      <a:pos x="13" y="8"/>
                    </a:cxn>
                    <a:cxn ang="0">
                      <a:pos x="13" y="8"/>
                    </a:cxn>
                    <a:cxn ang="0">
                      <a:pos x="5" y="12"/>
                    </a:cxn>
                    <a:cxn ang="0">
                      <a:pos x="0" y="18"/>
                    </a:cxn>
                    <a:cxn ang="0">
                      <a:pos x="0" y="23"/>
                    </a:cxn>
                    <a:cxn ang="0">
                      <a:pos x="3" y="27"/>
                    </a:cxn>
                    <a:cxn ang="0">
                      <a:pos x="9" y="29"/>
                    </a:cxn>
                    <a:cxn ang="0">
                      <a:pos x="15" y="31"/>
                    </a:cxn>
                    <a:cxn ang="0">
                      <a:pos x="21" y="31"/>
                    </a:cxn>
                    <a:cxn ang="0">
                      <a:pos x="29" y="31"/>
                    </a:cxn>
                    <a:cxn ang="0">
                      <a:pos x="29" y="31"/>
                    </a:cxn>
                    <a:cxn ang="0">
                      <a:pos x="31" y="31"/>
                    </a:cxn>
                    <a:cxn ang="0">
                      <a:pos x="29" y="31"/>
                    </a:cxn>
                    <a:cxn ang="0">
                      <a:pos x="29" y="31"/>
                    </a:cxn>
                  </a:cxnLst>
                  <a:rect l="0" t="0" r="r" b="b"/>
                  <a:pathLst>
                    <a:path w="88" h="31">
                      <a:moveTo>
                        <a:pt x="29" y="31"/>
                      </a:moveTo>
                      <a:lnTo>
                        <a:pt x="29" y="31"/>
                      </a:lnTo>
                      <a:lnTo>
                        <a:pt x="35" y="29"/>
                      </a:lnTo>
                      <a:lnTo>
                        <a:pt x="41" y="25"/>
                      </a:lnTo>
                      <a:lnTo>
                        <a:pt x="47" y="23"/>
                      </a:lnTo>
                      <a:lnTo>
                        <a:pt x="54" y="20"/>
                      </a:lnTo>
                      <a:lnTo>
                        <a:pt x="54" y="20"/>
                      </a:lnTo>
                      <a:lnTo>
                        <a:pt x="76" y="25"/>
                      </a:lnTo>
                      <a:lnTo>
                        <a:pt x="82" y="25"/>
                      </a:lnTo>
                      <a:lnTo>
                        <a:pt x="88" y="23"/>
                      </a:lnTo>
                      <a:lnTo>
                        <a:pt x="88" y="18"/>
                      </a:lnTo>
                      <a:lnTo>
                        <a:pt x="86" y="14"/>
                      </a:lnTo>
                      <a:lnTo>
                        <a:pt x="86" y="14"/>
                      </a:lnTo>
                      <a:lnTo>
                        <a:pt x="78" y="8"/>
                      </a:lnTo>
                      <a:lnTo>
                        <a:pt x="70" y="4"/>
                      </a:lnTo>
                      <a:lnTo>
                        <a:pt x="60" y="2"/>
                      </a:lnTo>
                      <a:lnTo>
                        <a:pt x="49" y="0"/>
                      </a:lnTo>
                      <a:lnTo>
                        <a:pt x="39" y="0"/>
                      </a:lnTo>
                      <a:lnTo>
                        <a:pt x="29" y="0"/>
                      </a:lnTo>
                      <a:lnTo>
                        <a:pt x="19" y="4"/>
                      </a:lnTo>
                      <a:lnTo>
                        <a:pt x="13" y="8"/>
                      </a:lnTo>
                      <a:lnTo>
                        <a:pt x="13" y="8"/>
                      </a:lnTo>
                      <a:lnTo>
                        <a:pt x="5" y="12"/>
                      </a:lnTo>
                      <a:lnTo>
                        <a:pt x="0" y="18"/>
                      </a:lnTo>
                      <a:lnTo>
                        <a:pt x="0" y="23"/>
                      </a:lnTo>
                      <a:lnTo>
                        <a:pt x="3" y="27"/>
                      </a:lnTo>
                      <a:lnTo>
                        <a:pt x="9" y="29"/>
                      </a:lnTo>
                      <a:lnTo>
                        <a:pt x="15" y="31"/>
                      </a:lnTo>
                      <a:lnTo>
                        <a:pt x="21" y="31"/>
                      </a:lnTo>
                      <a:lnTo>
                        <a:pt x="29" y="31"/>
                      </a:lnTo>
                      <a:lnTo>
                        <a:pt x="29" y="31"/>
                      </a:lnTo>
                      <a:lnTo>
                        <a:pt x="31" y="31"/>
                      </a:lnTo>
                      <a:lnTo>
                        <a:pt x="29" y="31"/>
                      </a:lnTo>
                      <a:lnTo>
                        <a:pt x="29" y="3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218">
                    <a:defRPr/>
                  </a:pPr>
                  <a:endParaRPr lang="zh-CN" altLang="en-US" sz="1800" kern="0" dirty="0">
                    <a:cs typeface="Arial" pitchFamily="34" charset="0"/>
                  </a:endParaRPr>
                </a:p>
              </p:txBody>
            </p:sp>
            <p:sp>
              <p:nvSpPr>
                <p:cNvPr id="244" name="Freeform 729"/>
                <p:cNvSpPr>
                  <a:spLocks/>
                </p:cNvSpPr>
                <p:nvPr/>
              </p:nvSpPr>
              <p:spPr bwMode="auto">
                <a:xfrm>
                  <a:off x="12611100" y="6580188"/>
                  <a:ext cx="123825" cy="49213"/>
                </a:xfrm>
                <a:custGeom>
                  <a:avLst/>
                  <a:gdLst/>
                  <a:ahLst/>
                  <a:cxnLst>
                    <a:cxn ang="0">
                      <a:pos x="27" y="8"/>
                    </a:cxn>
                    <a:cxn ang="0">
                      <a:pos x="27" y="8"/>
                    </a:cxn>
                    <a:cxn ang="0">
                      <a:pos x="31" y="6"/>
                    </a:cxn>
                    <a:cxn ang="0">
                      <a:pos x="35" y="4"/>
                    </a:cxn>
                    <a:cxn ang="0">
                      <a:pos x="39" y="0"/>
                    </a:cxn>
                    <a:cxn ang="0">
                      <a:pos x="43" y="0"/>
                    </a:cxn>
                    <a:cxn ang="0">
                      <a:pos x="45" y="2"/>
                    </a:cxn>
                    <a:cxn ang="0">
                      <a:pos x="45" y="2"/>
                    </a:cxn>
                    <a:cxn ang="0">
                      <a:pos x="64" y="12"/>
                    </a:cxn>
                    <a:cxn ang="0">
                      <a:pos x="74" y="19"/>
                    </a:cxn>
                    <a:cxn ang="0">
                      <a:pos x="78" y="23"/>
                    </a:cxn>
                    <a:cxn ang="0">
                      <a:pos x="78" y="27"/>
                    </a:cxn>
                    <a:cxn ang="0">
                      <a:pos x="78" y="27"/>
                    </a:cxn>
                    <a:cxn ang="0">
                      <a:pos x="64" y="29"/>
                    </a:cxn>
                    <a:cxn ang="0">
                      <a:pos x="47" y="31"/>
                    </a:cxn>
                    <a:cxn ang="0">
                      <a:pos x="25" y="29"/>
                    </a:cxn>
                    <a:cxn ang="0">
                      <a:pos x="25" y="29"/>
                    </a:cxn>
                    <a:cxn ang="0">
                      <a:pos x="15" y="27"/>
                    </a:cxn>
                    <a:cxn ang="0">
                      <a:pos x="7" y="25"/>
                    </a:cxn>
                    <a:cxn ang="0">
                      <a:pos x="2" y="21"/>
                    </a:cxn>
                    <a:cxn ang="0">
                      <a:pos x="0" y="15"/>
                    </a:cxn>
                    <a:cxn ang="0">
                      <a:pos x="2" y="12"/>
                    </a:cxn>
                    <a:cxn ang="0">
                      <a:pos x="7" y="8"/>
                    </a:cxn>
                    <a:cxn ang="0">
                      <a:pos x="15" y="8"/>
                    </a:cxn>
                    <a:cxn ang="0">
                      <a:pos x="27" y="8"/>
                    </a:cxn>
                    <a:cxn ang="0">
                      <a:pos x="27" y="8"/>
                    </a:cxn>
                    <a:cxn ang="0">
                      <a:pos x="19" y="6"/>
                    </a:cxn>
                    <a:cxn ang="0">
                      <a:pos x="27" y="8"/>
                    </a:cxn>
                    <a:cxn ang="0">
                      <a:pos x="27" y="8"/>
                    </a:cxn>
                  </a:cxnLst>
                  <a:rect l="0" t="0" r="r" b="b"/>
                  <a:pathLst>
                    <a:path w="78" h="31">
                      <a:moveTo>
                        <a:pt x="27" y="8"/>
                      </a:moveTo>
                      <a:lnTo>
                        <a:pt x="27" y="8"/>
                      </a:lnTo>
                      <a:lnTo>
                        <a:pt x="31" y="6"/>
                      </a:lnTo>
                      <a:lnTo>
                        <a:pt x="35" y="4"/>
                      </a:lnTo>
                      <a:lnTo>
                        <a:pt x="39" y="0"/>
                      </a:lnTo>
                      <a:lnTo>
                        <a:pt x="43" y="0"/>
                      </a:lnTo>
                      <a:lnTo>
                        <a:pt x="45" y="2"/>
                      </a:lnTo>
                      <a:lnTo>
                        <a:pt x="45" y="2"/>
                      </a:lnTo>
                      <a:lnTo>
                        <a:pt x="64" y="12"/>
                      </a:lnTo>
                      <a:lnTo>
                        <a:pt x="74" y="19"/>
                      </a:lnTo>
                      <a:lnTo>
                        <a:pt x="78" y="23"/>
                      </a:lnTo>
                      <a:lnTo>
                        <a:pt x="78" y="27"/>
                      </a:lnTo>
                      <a:lnTo>
                        <a:pt x="78" y="27"/>
                      </a:lnTo>
                      <a:lnTo>
                        <a:pt x="64" y="29"/>
                      </a:lnTo>
                      <a:lnTo>
                        <a:pt x="47" y="31"/>
                      </a:lnTo>
                      <a:lnTo>
                        <a:pt x="25" y="29"/>
                      </a:lnTo>
                      <a:lnTo>
                        <a:pt x="25" y="29"/>
                      </a:lnTo>
                      <a:lnTo>
                        <a:pt x="15" y="27"/>
                      </a:lnTo>
                      <a:lnTo>
                        <a:pt x="7" y="25"/>
                      </a:lnTo>
                      <a:lnTo>
                        <a:pt x="2" y="21"/>
                      </a:lnTo>
                      <a:lnTo>
                        <a:pt x="0" y="15"/>
                      </a:lnTo>
                      <a:lnTo>
                        <a:pt x="2" y="12"/>
                      </a:lnTo>
                      <a:lnTo>
                        <a:pt x="7" y="8"/>
                      </a:lnTo>
                      <a:lnTo>
                        <a:pt x="15" y="8"/>
                      </a:lnTo>
                      <a:lnTo>
                        <a:pt x="27" y="8"/>
                      </a:lnTo>
                      <a:lnTo>
                        <a:pt x="27" y="8"/>
                      </a:lnTo>
                      <a:lnTo>
                        <a:pt x="19" y="6"/>
                      </a:lnTo>
                      <a:lnTo>
                        <a:pt x="27" y="8"/>
                      </a:lnTo>
                      <a:lnTo>
                        <a:pt x="27" y="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218">
                    <a:defRPr/>
                  </a:pPr>
                  <a:endParaRPr lang="zh-CN" altLang="en-US" sz="1800" kern="0" dirty="0">
                    <a:cs typeface="Arial" pitchFamily="34" charset="0"/>
                  </a:endParaRPr>
                </a:p>
              </p:txBody>
            </p:sp>
          </p:grpSp>
          <p:sp>
            <p:nvSpPr>
              <p:cNvPr id="217" name="Freeform 16"/>
              <p:cNvSpPr>
                <a:spLocks noEditPoints="1"/>
              </p:cNvSpPr>
              <p:nvPr/>
            </p:nvSpPr>
            <p:spPr bwMode="auto">
              <a:xfrm>
                <a:off x="8639964" y="2534100"/>
                <a:ext cx="185179" cy="109673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0" y="2"/>
                  </a:cxn>
                  <a:cxn ang="0">
                    <a:pos x="16" y="8"/>
                  </a:cxn>
                  <a:cxn ang="0">
                    <a:pos x="6" y="18"/>
                  </a:cxn>
                  <a:cxn ang="0">
                    <a:pos x="0" y="32"/>
                  </a:cxn>
                  <a:cxn ang="0">
                    <a:pos x="0" y="96"/>
                  </a:cxn>
                  <a:cxn ang="0">
                    <a:pos x="0" y="104"/>
                  </a:cxn>
                  <a:cxn ang="0">
                    <a:pos x="6" y="118"/>
                  </a:cxn>
                  <a:cxn ang="0">
                    <a:pos x="16" y="128"/>
                  </a:cxn>
                  <a:cxn ang="0">
                    <a:pos x="30" y="134"/>
                  </a:cxn>
                  <a:cxn ang="0">
                    <a:pos x="166" y="136"/>
                  </a:cxn>
                  <a:cxn ang="0">
                    <a:pos x="174" y="134"/>
                  </a:cxn>
                  <a:cxn ang="0">
                    <a:pos x="188" y="128"/>
                  </a:cxn>
                  <a:cxn ang="0">
                    <a:pos x="198" y="118"/>
                  </a:cxn>
                  <a:cxn ang="0">
                    <a:pos x="204" y="104"/>
                  </a:cxn>
                  <a:cxn ang="0">
                    <a:pos x="206" y="40"/>
                  </a:cxn>
                  <a:cxn ang="0">
                    <a:pos x="204" y="32"/>
                  </a:cxn>
                  <a:cxn ang="0">
                    <a:pos x="198" y="18"/>
                  </a:cxn>
                  <a:cxn ang="0">
                    <a:pos x="188" y="8"/>
                  </a:cxn>
                  <a:cxn ang="0">
                    <a:pos x="174" y="2"/>
                  </a:cxn>
                  <a:cxn ang="0">
                    <a:pos x="166" y="0"/>
                  </a:cxn>
                  <a:cxn ang="0">
                    <a:pos x="196" y="116"/>
                  </a:cxn>
                  <a:cxn ang="0">
                    <a:pos x="194" y="116"/>
                  </a:cxn>
                  <a:cxn ang="0">
                    <a:pos x="190" y="116"/>
                  </a:cxn>
                  <a:cxn ang="0">
                    <a:pos x="106" y="92"/>
                  </a:cxn>
                  <a:cxn ang="0">
                    <a:pos x="102" y="94"/>
                  </a:cxn>
                  <a:cxn ang="0">
                    <a:pos x="100" y="92"/>
                  </a:cxn>
                  <a:cxn ang="0">
                    <a:pos x="16" y="114"/>
                  </a:cxn>
                  <a:cxn ang="0">
                    <a:pos x="14" y="114"/>
                  </a:cxn>
                  <a:cxn ang="0">
                    <a:pos x="14" y="114"/>
                  </a:cxn>
                  <a:cxn ang="0">
                    <a:pos x="10" y="114"/>
                  </a:cxn>
                  <a:cxn ang="0">
                    <a:pos x="10" y="110"/>
                  </a:cxn>
                  <a:cxn ang="0">
                    <a:pos x="12" y="108"/>
                  </a:cxn>
                  <a:cxn ang="0">
                    <a:pos x="14" y="22"/>
                  </a:cxn>
                  <a:cxn ang="0">
                    <a:pos x="14" y="18"/>
                  </a:cxn>
                  <a:cxn ang="0">
                    <a:pos x="14" y="16"/>
                  </a:cxn>
                  <a:cxn ang="0">
                    <a:pos x="20" y="16"/>
                  </a:cxn>
                  <a:cxn ang="0">
                    <a:pos x="102" y="84"/>
                  </a:cxn>
                  <a:cxn ang="0">
                    <a:pos x="184" y="14"/>
                  </a:cxn>
                  <a:cxn ang="0">
                    <a:pos x="188" y="14"/>
                  </a:cxn>
                  <a:cxn ang="0">
                    <a:pos x="190" y="16"/>
                  </a:cxn>
                  <a:cxn ang="0">
                    <a:pos x="190" y="22"/>
                  </a:cxn>
                  <a:cxn ang="0">
                    <a:pos x="196" y="110"/>
                  </a:cxn>
                  <a:cxn ang="0">
                    <a:pos x="198" y="112"/>
                  </a:cxn>
                  <a:cxn ang="0">
                    <a:pos x="198" y="112"/>
                  </a:cxn>
                  <a:cxn ang="0">
                    <a:pos x="196" y="116"/>
                  </a:cxn>
                </a:cxnLst>
                <a:rect l="0" t="0" r="r" b="b"/>
                <a:pathLst>
                  <a:path w="206" h="136">
                    <a:moveTo>
                      <a:pt x="166" y="0"/>
                    </a:moveTo>
                    <a:lnTo>
                      <a:pt x="38" y="0"/>
                    </a:lnTo>
                    <a:lnTo>
                      <a:pt x="38" y="0"/>
                    </a:lnTo>
                    <a:lnTo>
                      <a:pt x="30" y="2"/>
                    </a:lnTo>
                    <a:lnTo>
                      <a:pt x="24" y="4"/>
                    </a:lnTo>
                    <a:lnTo>
                      <a:pt x="16" y="8"/>
                    </a:lnTo>
                    <a:lnTo>
                      <a:pt x="10" y="12"/>
                    </a:lnTo>
                    <a:lnTo>
                      <a:pt x="6" y="18"/>
                    </a:lnTo>
                    <a:lnTo>
                      <a:pt x="2" y="24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0" y="104"/>
                    </a:lnTo>
                    <a:lnTo>
                      <a:pt x="2" y="112"/>
                    </a:lnTo>
                    <a:lnTo>
                      <a:pt x="6" y="118"/>
                    </a:lnTo>
                    <a:lnTo>
                      <a:pt x="10" y="124"/>
                    </a:lnTo>
                    <a:lnTo>
                      <a:pt x="16" y="128"/>
                    </a:lnTo>
                    <a:lnTo>
                      <a:pt x="24" y="132"/>
                    </a:lnTo>
                    <a:lnTo>
                      <a:pt x="30" y="134"/>
                    </a:lnTo>
                    <a:lnTo>
                      <a:pt x="38" y="136"/>
                    </a:lnTo>
                    <a:lnTo>
                      <a:pt x="166" y="136"/>
                    </a:lnTo>
                    <a:lnTo>
                      <a:pt x="166" y="136"/>
                    </a:lnTo>
                    <a:lnTo>
                      <a:pt x="174" y="134"/>
                    </a:lnTo>
                    <a:lnTo>
                      <a:pt x="182" y="132"/>
                    </a:lnTo>
                    <a:lnTo>
                      <a:pt x="188" y="128"/>
                    </a:lnTo>
                    <a:lnTo>
                      <a:pt x="194" y="124"/>
                    </a:lnTo>
                    <a:lnTo>
                      <a:pt x="198" y="118"/>
                    </a:lnTo>
                    <a:lnTo>
                      <a:pt x="202" y="112"/>
                    </a:lnTo>
                    <a:lnTo>
                      <a:pt x="204" y="104"/>
                    </a:lnTo>
                    <a:lnTo>
                      <a:pt x="206" y="96"/>
                    </a:lnTo>
                    <a:lnTo>
                      <a:pt x="206" y="40"/>
                    </a:lnTo>
                    <a:lnTo>
                      <a:pt x="206" y="40"/>
                    </a:lnTo>
                    <a:lnTo>
                      <a:pt x="204" y="32"/>
                    </a:lnTo>
                    <a:lnTo>
                      <a:pt x="202" y="24"/>
                    </a:lnTo>
                    <a:lnTo>
                      <a:pt x="198" y="18"/>
                    </a:lnTo>
                    <a:lnTo>
                      <a:pt x="194" y="12"/>
                    </a:lnTo>
                    <a:lnTo>
                      <a:pt x="188" y="8"/>
                    </a:lnTo>
                    <a:lnTo>
                      <a:pt x="182" y="4"/>
                    </a:lnTo>
                    <a:lnTo>
                      <a:pt x="174" y="2"/>
                    </a:lnTo>
                    <a:lnTo>
                      <a:pt x="166" y="0"/>
                    </a:lnTo>
                    <a:lnTo>
                      <a:pt x="166" y="0"/>
                    </a:lnTo>
                    <a:close/>
                    <a:moveTo>
                      <a:pt x="196" y="116"/>
                    </a:moveTo>
                    <a:lnTo>
                      <a:pt x="196" y="116"/>
                    </a:lnTo>
                    <a:lnTo>
                      <a:pt x="194" y="116"/>
                    </a:lnTo>
                    <a:lnTo>
                      <a:pt x="194" y="116"/>
                    </a:lnTo>
                    <a:lnTo>
                      <a:pt x="194" y="116"/>
                    </a:lnTo>
                    <a:lnTo>
                      <a:pt x="190" y="116"/>
                    </a:lnTo>
                    <a:lnTo>
                      <a:pt x="136" y="66"/>
                    </a:lnTo>
                    <a:lnTo>
                      <a:pt x="106" y="92"/>
                    </a:lnTo>
                    <a:lnTo>
                      <a:pt x="106" y="92"/>
                    </a:lnTo>
                    <a:lnTo>
                      <a:pt x="102" y="94"/>
                    </a:lnTo>
                    <a:lnTo>
                      <a:pt x="102" y="94"/>
                    </a:lnTo>
                    <a:lnTo>
                      <a:pt x="100" y="92"/>
                    </a:lnTo>
                    <a:lnTo>
                      <a:pt x="68" y="66"/>
                    </a:lnTo>
                    <a:lnTo>
                      <a:pt x="16" y="114"/>
                    </a:lnTo>
                    <a:lnTo>
                      <a:pt x="16" y="114"/>
                    </a:lnTo>
                    <a:lnTo>
                      <a:pt x="14" y="114"/>
                    </a:lnTo>
                    <a:lnTo>
                      <a:pt x="14" y="114"/>
                    </a:lnTo>
                    <a:lnTo>
                      <a:pt x="14" y="114"/>
                    </a:lnTo>
                    <a:lnTo>
                      <a:pt x="10" y="114"/>
                    </a:lnTo>
                    <a:lnTo>
                      <a:pt x="10" y="114"/>
                    </a:lnTo>
                    <a:lnTo>
                      <a:pt x="10" y="110"/>
                    </a:lnTo>
                    <a:lnTo>
                      <a:pt x="10" y="110"/>
                    </a:lnTo>
                    <a:lnTo>
                      <a:pt x="10" y="110"/>
                    </a:lnTo>
                    <a:lnTo>
                      <a:pt x="12" y="108"/>
                    </a:lnTo>
                    <a:lnTo>
                      <a:pt x="62" y="60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4" y="18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8" y="14"/>
                    </a:lnTo>
                    <a:lnTo>
                      <a:pt x="20" y="16"/>
                    </a:lnTo>
                    <a:lnTo>
                      <a:pt x="24" y="18"/>
                    </a:lnTo>
                    <a:lnTo>
                      <a:pt x="102" y="84"/>
                    </a:lnTo>
                    <a:lnTo>
                      <a:pt x="180" y="18"/>
                    </a:lnTo>
                    <a:lnTo>
                      <a:pt x="184" y="14"/>
                    </a:lnTo>
                    <a:lnTo>
                      <a:pt x="184" y="14"/>
                    </a:lnTo>
                    <a:lnTo>
                      <a:pt x="188" y="14"/>
                    </a:lnTo>
                    <a:lnTo>
                      <a:pt x="190" y="16"/>
                    </a:lnTo>
                    <a:lnTo>
                      <a:pt x="190" y="16"/>
                    </a:lnTo>
                    <a:lnTo>
                      <a:pt x="192" y="18"/>
                    </a:lnTo>
                    <a:lnTo>
                      <a:pt x="190" y="22"/>
                    </a:lnTo>
                    <a:lnTo>
                      <a:pt x="142" y="60"/>
                    </a:lnTo>
                    <a:lnTo>
                      <a:pt x="196" y="110"/>
                    </a:lnTo>
                    <a:lnTo>
                      <a:pt x="196" y="110"/>
                    </a:lnTo>
                    <a:lnTo>
                      <a:pt x="198" y="112"/>
                    </a:lnTo>
                    <a:lnTo>
                      <a:pt x="198" y="112"/>
                    </a:lnTo>
                    <a:lnTo>
                      <a:pt x="198" y="112"/>
                    </a:lnTo>
                    <a:lnTo>
                      <a:pt x="196" y="116"/>
                    </a:lnTo>
                    <a:lnTo>
                      <a:pt x="196" y="116"/>
                    </a:lnTo>
                    <a:close/>
                  </a:path>
                </a:pathLst>
              </a:custGeom>
              <a:solidFill>
                <a:sysClr val="windowText" lastClr="000000">
                  <a:lumMod val="9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18">
                  <a:defRPr/>
                </a:pPr>
                <a:endParaRPr lang="zh-CN" altLang="en-US" sz="1800" kern="0" dirty="0">
                  <a:cs typeface="Arial" pitchFamily="34" charset="0"/>
                </a:endParaRPr>
              </a:p>
            </p:txBody>
          </p:sp>
          <p:grpSp>
            <p:nvGrpSpPr>
              <p:cNvPr id="218" name="组合 428"/>
              <p:cNvGrpSpPr/>
              <p:nvPr/>
            </p:nvGrpSpPr>
            <p:grpSpPr>
              <a:xfrm>
                <a:off x="7952265" y="2654283"/>
                <a:ext cx="318374" cy="165094"/>
                <a:chOff x="6744313" y="3323223"/>
                <a:chExt cx="545032" cy="296007"/>
              </a:xfrm>
              <a:solidFill>
                <a:sysClr val="windowText" lastClr="000000">
                  <a:lumMod val="95000"/>
                </a:sysClr>
              </a:solidFill>
            </p:grpSpPr>
            <p:grpSp>
              <p:nvGrpSpPr>
                <p:cNvPr id="230" name="组合 395"/>
                <p:cNvGrpSpPr/>
                <p:nvPr/>
              </p:nvGrpSpPr>
              <p:grpSpPr>
                <a:xfrm>
                  <a:off x="6744313" y="3352800"/>
                  <a:ext cx="229499" cy="266430"/>
                  <a:chOff x="11139033" y="4151540"/>
                  <a:chExt cx="276225" cy="320675"/>
                </a:xfrm>
                <a:grpFill/>
              </p:grpSpPr>
              <p:sp>
                <p:nvSpPr>
                  <p:cNvPr id="232" name="Freeform 32"/>
                  <p:cNvSpPr>
                    <a:spLocks/>
                  </p:cNvSpPr>
                  <p:nvPr/>
                </p:nvSpPr>
                <p:spPr bwMode="auto">
                  <a:xfrm>
                    <a:off x="11189833" y="4399190"/>
                    <a:ext cx="60325" cy="73025"/>
                  </a:xfrm>
                  <a:custGeom>
                    <a:avLst/>
                    <a:gdLst/>
                    <a:ahLst/>
                    <a:cxnLst>
                      <a:cxn ang="0">
                        <a:pos x="2" y="28"/>
                      </a:cxn>
                      <a:cxn ang="0">
                        <a:pos x="2" y="28"/>
                      </a:cxn>
                      <a:cxn ang="0">
                        <a:pos x="0" y="32"/>
                      </a:cxn>
                      <a:cxn ang="0">
                        <a:pos x="2" y="36"/>
                      </a:cxn>
                      <a:cxn ang="0">
                        <a:pos x="4" y="40"/>
                      </a:cxn>
                      <a:cxn ang="0">
                        <a:pos x="6" y="44"/>
                      </a:cxn>
                      <a:cxn ang="0">
                        <a:pos x="8" y="44"/>
                      </a:cxn>
                      <a:cxn ang="0">
                        <a:pos x="8" y="44"/>
                      </a:cxn>
                      <a:cxn ang="0">
                        <a:pos x="12" y="46"/>
                      </a:cxn>
                      <a:cxn ang="0">
                        <a:pos x="16" y="44"/>
                      </a:cxn>
                      <a:cxn ang="0">
                        <a:pos x="20" y="42"/>
                      </a:cxn>
                      <a:cxn ang="0">
                        <a:pos x="24" y="40"/>
                      </a:cxn>
                      <a:cxn ang="0">
                        <a:pos x="38" y="10"/>
                      </a:cxn>
                      <a:cxn ang="0">
                        <a:pos x="38" y="10"/>
                      </a:cxn>
                      <a:cxn ang="0">
                        <a:pos x="28" y="6"/>
                      </a:cxn>
                      <a:cxn ang="0">
                        <a:pos x="16" y="0"/>
                      </a:cxn>
                      <a:cxn ang="0">
                        <a:pos x="2" y="28"/>
                      </a:cxn>
                    </a:cxnLst>
                    <a:rect l="0" t="0" r="r" b="b"/>
                    <a:pathLst>
                      <a:path w="38" h="46">
                        <a:moveTo>
                          <a:pt x="2" y="28"/>
                        </a:moveTo>
                        <a:lnTo>
                          <a:pt x="2" y="28"/>
                        </a:lnTo>
                        <a:lnTo>
                          <a:pt x="0" y="32"/>
                        </a:lnTo>
                        <a:lnTo>
                          <a:pt x="2" y="36"/>
                        </a:lnTo>
                        <a:lnTo>
                          <a:pt x="4" y="40"/>
                        </a:lnTo>
                        <a:lnTo>
                          <a:pt x="6" y="44"/>
                        </a:lnTo>
                        <a:lnTo>
                          <a:pt x="8" y="44"/>
                        </a:lnTo>
                        <a:lnTo>
                          <a:pt x="8" y="44"/>
                        </a:lnTo>
                        <a:lnTo>
                          <a:pt x="12" y="46"/>
                        </a:lnTo>
                        <a:lnTo>
                          <a:pt x="16" y="44"/>
                        </a:lnTo>
                        <a:lnTo>
                          <a:pt x="20" y="42"/>
                        </a:lnTo>
                        <a:lnTo>
                          <a:pt x="24" y="40"/>
                        </a:lnTo>
                        <a:lnTo>
                          <a:pt x="38" y="10"/>
                        </a:lnTo>
                        <a:lnTo>
                          <a:pt x="38" y="10"/>
                        </a:lnTo>
                        <a:lnTo>
                          <a:pt x="28" y="6"/>
                        </a:lnTo>
                        <a:lnTo>
                          <a:pt x="16" y="0"/>
                        </a:lnTo>
                        <a:lnTo>
                          <a:pt x="2" y="2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218">
                      <a:defRPr/>
                    </a:pPr>
                    <a:endParaRPr lang="zh-CN" altLang="en-US" sz="1800" kern="0" dirty="0">
                      <a:cs typeface="Arial" pitchFamily="34" charset="0"/>
                    </a:endParaRPr>
                  </a:p>
                </p:txBody>
              </p:sp>
              <p:sp>
                <p:nvSpPr>
                  <p:cNvPr id="233" name="Freeform 33"/>
                  <p:cNvSpPr>
                    <a:spLocks/>
                  </p:cNvSpPr>
                  <p:nvPr/>
                </p:nvSpPr>
                <p:spPr bwMode="auto">
                  <a:xfrm>
                    <a:off x="11300958" y="4402365"/>
                    <a:ext cx="60325" cy="69850"/>
                  </a:xfrm>
                  <a:custGeom>
                    <a:avLst/>
                    <a:gdLst/>
                    <a:ahLst/>
                    <a:cxnLst>
                      <a:cxn ang="0">
                        <a:pos x="38" y="26"/>
                      </a:cxn>
                      <a:cxn ang="0">
                        <a:pos x="24" y="0"/>
                      </a:cxn>
                      <a:cxn ang="0">
                        <a:pos x="24" y="0"/>
                      </a:cxn>
                      <a:cxn ang="0">
                        <a:pos x="12" y="6"/>
                      </a:cxn>
                      <a:cxn ang="0">
                        <a:pos x="0" y="8"/>
                      </a:cxn>
                      <a:cxn ang="0">
                        <a:pos x="16" y="38"/>
                      </a:cxn>
                      <a:cxn ang="0">
                        <a:pos x="16" y="38"/>
                      </a:cxn>
                      <a:cxn ang="0">
                        <a:pos x="18" y="40"/>
                      </a:cxn>
                      <a:cxn ang="0">
                        <a:pos x="22" y="42"/>
                      </a:cxn>
                      <a:cxn ang="0">
                        <a:pos x="26" y="44"/>
                      </a:cxn>
                      <a:cxn ang="0">
                        <a:pos x="30" y="42"/>
                      </a:cxn>
                      <a:cxn ang="0">
                        <a:pos x="32" y="42"/>
                      </a:cxn>
                      <a:cxn ang="0">
                        <a:pos x="32" y="42"/>
                      </a:cxn>
                      <a:cxn ang="0">
                        <a:pos x="36" y="38"/>
                      </a:cxn>
                      <a:cxn ang="0">
                        <a:pos x="38" y="34"/>
                      </a:cxn>
                      <a:cxn ang="0">
                        <a:pos x="38" y="30"/>
                      </a:cxn>
                      <a:cxn ang="0">
                        <a:pos x="38" y="26"/>
                      </a:cxn>
                      <a:cxn ang="0">
                        <a:pos x="38" y="26"/>
                      </a:cxn>
                    </a:cxnLst>
                    <a:rect l="0" t="0" r="r" b="b"/>
                    <a:pathLst>
                      <a:path w="38" h="44">
                        <a:moveTo>
                          <a:pt x="38" y="26"/>
                        </a:moveTo>
                        <a:lnTo>
                          <a:pt x="24" y="0"/>
                        </a:lnTo>
                        <a:lnTo>
                          <a:pt x="24" y="0"/>
                        </a:lnTo>
                        <a:lnTo>
                          <a:pt x="12" y="6"/>
                        </a:lnTo>
                        <a:lnTo>
                          <a:pt x="0" y="8"/>
                        </a:lnTo>
                        <a:lnTo>
                          <a:pt x="16" y="38"/>
                        </a:lnTo>
                        <a:lnTo>
                          <a:pt x="16" y="38"/>
                        </a:lnTo>
                        <a:lnTo>
                          <a:pt x="18" y="40"/>
                        </a:lnTo>
                        <a:lnTo>
                          <a:pt x="22" y="42"/>
                        </a:lnTo>
                        <a:lnTo>
                          <a:pt x="26" y="44"/>
                        </a:lnTo>
                        <a:lnTo>
                          <a:pt x="30" y="42"/>
                        </a:lnTo>
                        <a:lnTo>
                          <a:pt x="32" y="42"/>
                        </a:lnTo>
                        <a:lnTo>
                          <a:pt x="32" y="42"/>
                        </a:lnTo>
                        <a:lnTo>
                          <a:pt x="36" y="38"/>
                        </a:lnTo>
                        <a:lnTo>
                          <a:pt x="38" y="34"/>
                        </a:lnTo>
                        <a:lnTo>
                          <a:pt x="38" y="30"/>
                        </a:lnTo>
                        <a:lnTo>
                          <a:pt x="38" y="26"/>
                        </a:lnTo>
                        <a:lnTo>
                          <a:pt x="38" y="26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218">
                      <a:defRPr/>
                    </a:pPr>
                    <a:endParaRPr lang="zh-CN" altLang="en-US" sz="1800" kern="0" dirty="0">
                      <a:cs typeface="Arial" pitchFamily="34" charset="0"/>
                    </a:endParaRPr>
                  </a:p>
                </p:txBody>
              </p:sp>
              <p:sp>
                <p:nvSpPr>
                  <p:cNvPr id="234" name="Freeform 34"/>
                  <p:cNvSpPr>
                    <a:spLocks noEditPoints="1"/>
                  </p:cNvSpPr>
                  <p:nvPr/>
                </p:nvSpPr>
                <p:spPr bwMode="auto">
                  <a:xfrm>
                    <a:off x="11139033" y="4151540"/>
                    <a:ext cx="276225" cy="276225"/>
                  </a:xfrm>
                  <a:custGeom>
                    <a:avLst/>
                    <a:gdLst/>
                    <a:ahLst/>
                    <a:cxnLst>
                      <a:cxn ang="0">
                        <a:pos x="86" y="0"/>
                      </a:cxn>
                      <a:cxn ang="0">
                        <a:pos x="52" y="6"/>
                      </a:cxn>
                      <a:cxn ang="0">
                        <a:pos x="26" y="26"/>
                      </a:cxn>
                      <a:cxn ang="0">
                        <a:pos x="6" y="54"/>
                      </a:cxn>
                      <a:cxn ang="0">
                        <a:pos x="0" y="86"/>
                      </a:cxn>
                      <a:cxn ang="0">
                        <a:pos x="2" y="104"/>
                      </a:cxn>
                      <a:cxn ang="0">
                        <a:pos x="14" y="136"/>
                      </a:cxn>
                      <a:cxn ang="0">
                        <a:pos x="38" y="160"/>
                      </a:cxn>
                      <a:cxn ang="0">
                        <a:pos x="68" y="172"/>
                      </a:cxn>
                      <a:cxn ang="0">
                        <a:pos x="86" y="174"/>
                      </a:cxn>
                      <a:cxn ang="0">
                        <a:pos x="120" y="168"/>
                      </a:cxn>
                      <a:cxn ang="0">
                        <a:pos x="148" y="148"/>
                      </a:cxn>
                      <a:cxn ang="0">
                        <a:pos x="166" y="120"/>
                      </a:cxn>
                      <a:cxn ang="0">
                        <a:pos x="174" y="86"/>
                      </a:cxn>
                      <a:cxn ang="0">
                        <a:pos x="172" y="70"/>
                      </a:cxn>
                      <a:cxn ang="0">
                        <a:pos x="158" y="38"/>
                      </a:cxn>
                      <a:cxn ang="0">
                        <a:pos x="136" y="14"/>
                      </a:cxn>
                      <a:cxn ang="0">
                        <a:pos x="104" y="2"/>
                      </a:cxn>
                      <a:cxn ang="0">
                        <a:pos x="86" y="0"/>
                      </a:cxn>
                      <a:cxn ang="0">
                        <a:pos x="86" y="162"/>
                      </a:cxn>
                      <a:cxn ang="0">
                        <a:pos x="62" y="156"/>
                      </a:cxn>
                      <a:cxn ang="0">
                        <a:pos x="42" y="144"/>
                      </a:cxn>
                      <a:cxn ang="0">
                        <a:pos x="30" y="124"/>
                      </a:cxn>
                      <a:cxn ang="0">
                        <a:pos x="24" y="100"/>
                      </a:cxn>
                      <a:cxn ang="0">
                        <a:pos x="26" y="88"/>
                      </a:cxn>
                      <a:cxn ang="0">
                        <a:pos x="36" y="66"/>
                      </a:cxn>
                      <a:cxn ang="0">
                        <a:pos x="52" y="48"/>
                      </a:cxn>
                      <a:cxn ang="0">
                        <a:pos x="74" y="40"/>
                      </a:cxn>
                      <a:cxn ang="0">
                        <a:pos x="86" y="38"/>
                      </a:cxn>
                      <a:cxn ang="0">
                        <a:pos x="110" y="42"/>
                      </a:cxn>
                      <a:cxn ang="0">
                        <a:pos x="130" y="56"/>
                      </a:cxn>
                      <a:cxn ang="0">
                        <a:pos x="144" y="76"/>
                      </a:cxn>
                      <a:cxn ang="0">
                        <a:pos x="148" y="100"/>
                      </a:cxn>
                      <a:cxn ang="0">
                        <a:pos x="148" y="112"/>
                      </a:cxn>
                      <a:cxn ang="0">
                        <a:pos x="138" y="134"/>
                      </a:cxn>
                      <a:cxn ang="0">
                        <a:pos x="122" y="152"/>
                      </a:cxn>
                      <a:cxn ang="0">
                        <a:pos x="98" y="160"/>
                      </a:cxn>
                      <a:cxn ang="0">
                        <a:pos x="86" y="162"/>
                      </a:cxn>
                    </a:cxnLst>
                    <a:rect l="0" t="0" r="r" b="b"/>
                    <a:pathLst>
                      <a:path w="174" h="174">
                        <a:moveTo>
                          <a:pt x="86" y="0"/>
                        </a:moveTo>
                        <a:lnTo>
                          <a:pt x="86" y="0"/>
                        </a:lnTo>
                        <a:lnTo>
                          <a:pt x="68" y="2"/>
                        </a:lnTo>
                        <a:lnTo>
                          <a:pt x="52" y="6"/>
                        </a:lnTo>
                        <a:lnTo>
                          <a:pt x="38" y="14"/>
                        </a:lnTo>
                        <a:lnTo>
                          <a:pt x="26" y="26"/>
                        </a:lnTo>
                        <a:lnTo>
                          <a:pt x="14" y="38"/>
                        </a:lnTo>
                        <a:lnTo>
                          <a:pt x="6" y="54"/>
                        </a:lnTo>
                        <a:lnTo>
                          <a:pt x="2" y="70"/>
                        </a:lnTo>
                        <a:lnTo>
                          <a:pt x="0" y="86"/>
                        </a:lnTo>
                        <a:lnTo>
                          <a:pt x="0" y="86"/>
                        </a:lnTo>
                        <a:lnTo>
                          <a:pt x="2" y="104"/>
                        </a:lnTo>
                        <a:lnTo>
                          <a:pt x="6" y="120"/>
                        </a:lnTo>
                        <a:lnTo>
                          <a:pt x="14" y="136"/>
                        </a:lnTo>
                        <a:lnTo>
                          <a:pt x="26" y="148"/>
                        </a:lnTo>
                        <a:lnTo>
                          <a:pt x="38" y="160"/>
                        </a:lnTo>
                        <a:lnTo>
                          <a:pt x="52" y="168"/>
                        </a:lnTo>
                        <a:lnTo>
                          <a:pt x="68" y="172"/>
                        </a:lnTo>
                        <a:lnTo>
                          <a:pt x="86" y="174"/>
                        </a:lnTo>
                        <a:lnTo>
                          <a:pt x="86" y="174"/>
                        </a:lnTo>
                        <a:lnTo>
                          <a:pt x="104" y="172"/>
                        </a:lnTo>
                        <a:lnTo>
                          <a:pt x="120" y="168"/>
                        </a:lnTo>
                        <a:lnTo>
                          <a:pt x="136" y="160"/>
                        </a:lnTo>
                        <a:lnTo>
                          <a:pt x="148" y="148"/>
                        </a:lnTo>
                        <a:lnTo>
                          <a:pt x="158" y="136"/>
                        </a:lnTo>
                        <a:lnTo>
                          <a:pt x="166" y="120"/>
                        </a:lnTo>
                        <a:lnTo>
                          <a:pt x="172" y="104"/>
                        </a:lnTo>
                        <a:lnTo>
                          <a:pt x="174" y="86"/>
                        </a:lnTo>
                        <a:lnTo>
                          <a:pt x="174" y="86"/>
                        </a:lnTo>
                        <a:lnTo>
                          <a:pt x="172" y="70"/>
                        </a:lnTo>
                        <a:lnTo>
                          <a:pt x="166" y="54"/>
                        </a:lnTo>
                        <a:lnTo>
                          <a:pt x="158" y="38"/>
                        </a:lnTo>
                        <a:lnTo>
                          <a:pt x="148" y="26"/>
                        </a:lnTo>
                        <a:lnTo>
                          <a:pt x="136" y="14"/>
                        </a:lnTo>
                        <a:lnTo>
                          <a:pt x="120" y="6"/>
                        </a:lnTo>
                        <a:lnTo>
                          <a:pt x="104" y="2"/>
                        </a:lnTo>
                        <a:lnTo>
                          <a:pt x="86" y="0"/>
                        </a:lnTo>
                        <a:lnTo>
                          <a:pt x="86" y="0"/>
                        </a:lnTo>
                        <a:close/>
                        <a:moveTo>
                          <a:pt x="86" y="162"/>
                        </a:moveTo>
                        <a:lnTo>
                          <a:pt x="86" y="162"/>
                        </a:lnTo>
                        <a:lnTo>
                          <a:pt x="74" y="160"/>
                        </a:lnTo>
                        <a:lnTo>
                          <a:pt x="62" y="156"/>
                        </a:lnTo>
                        <a:lnTo>
                          <a:pt x="52" y="152"/>
                        </a:lnTo>
                        <a:lnTo>
                          <a:pt x="42" y="144"/>
                        </a:lnTo>
                        <a:lnTo>
                          <a:pt x="36" y="134"/>
                        </a:lnTo>
                        <a:lnTo>
                          <a:pt x="30" y="124"/>
                        </a:lnTo>
                        <a:lnTo>
                          <a:pt x="26" y="112"/>
                        </a:lnTo>
                        <a:lnTo>
                          <a:pt x="24" y="100"/>
                        </a:lnTo>
                        <a:lnTo>
                          <a:pt x="24" y="100"/>
                        </a:lnTo>
                        <a:lnTo>
                          <a:pt x="26" y="88"/>
                        </a:lnTo>
                        <a:lnTo>
                          <a:pt x="30" y="76"/>
                        </a:lnTo>
                        <a:lnTo>
                          <a:pt x="36" y="66"/>
                        </a:lnTo>
                        <a:lnTo>
                          <a:pt x="42" y="56"/>
                        </a:lnTo>
                        <a:lnTo>
                          <a:pt x="52" y="48"/>
                        </a:lnTo>
                        <a:lnTo>
                          <a:pt x="62" y="42"/>
                        </a:lnTo>
                        <a:lnTo>
                          <a:pt x="74" y="40"/>
                        </a:lnTo>
                        <a:lnTo>
                          <a:pt x="86" y="38"/>
                        </a:lnTo>
                        <a:lnTo>
                          <a:pt x="86" y="38"/>
                        </a:lnTo>
                        <a:lnTo>
                          <a:pt x="98" y="40"/>
                        </a:lnTo>
                        <a:lnTo>
                          <a:pt x="110" y="42"/>
                        </a:lnTo>
                        <a:lnTo>
                          <a:pt x="122" y="48"/>
                        </a:lnTo>
                        <a:lnTo>
                          <a:pt x="130" y="56"/>
                        </a:lnTo>
                        <a:lnTo>
                          <a:pt x="138" y="66"/>
                        </a:lnTo>
                        <a:lnTo>
                          <a:pt x="144" y="76"/>
                        </a:lnTo>
                        <a:lnTo>
                          <a:pt x="148" y="88"/>
                        </a:lnTo>
                        <a:lnTo>
                          <a:pt x="148" y="100"/>
                        </a:lnTo>
                        <a:lnTo>
                          <a:pt x="148" y="100"/>
                        </a:lnTo>
                        <a:lnTo>
                          <a:pt x="148" y="112"/>
                        </a:lnTo>
                        <a:lnTo>
                          <a:pt x="144" y="124"/>
                        </a:lnTo>
                        <a:lnTo>
                          <a:pt x="138" y="134"/>
                        </a:lnTo>
                        <a:lnTo>
                          <a:pt x="130" y="144"/>
                        </a:lnTo>
                        <a:lnTo>
                          <a:pt x="122" y="152"/>
                        </a:lnTo>
                        <a:lnTo>
                          <a:pt x="110" y="156"/>
                        </a:lnTo>
                        <a:lnTo>
                          <a:pt x="98" y="160"/>
                        </a:lnTo>
                        <a:lnTo>
                          <a:pt x="86" y="162"/>
                        </a:lnTo>
                        <a:lnTo>
                          <a:pt x="86" y="162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218">
                      <a:defRPr/>
                    </a:pPr>
                    <a:endParaRPr lang="zh-CN" altLang="en-US" sz="1800" kern="0" dirty="0">
                      <a:cs typeface="Arial" pitchFamily="34" charset="0"/>
                    </a:endParaRPr>
                  </a:p>
                </p:txBody>
              </p:sp>
              <p:sp>
                <p:nvSpPr>
                  <p:cNvPr id="235" name="Freeform 35"/>
                  <p:cNvSpPr>
                    <a:spLocks noEditPoints="1"/>
                  </p:cNvSpPr>
                  <p:nvPr/>
                </p:nvSpPr>
                <p:spPr bwMode="auto">
                  <a:xfrm>
                    <a:off x="11221583" y="4256315"/>
                    <a:ext cx="104775" cy="104775"/>
                  </a:xfrm>
                  <a:custGeom>
                    <a:avLst/>
                    <a:gdLst/>
                    <a:ahLst/>
                    <a:cxnLst>
                      <a:cxn ang="0">
                        <a:pos x="34" y="0"/>
                      </a:cxn>
                      <a:cxn ang="0">
                        <a:pos x="34" y="0"/>
                      </a:cxn>
                      <a:cxn ang="0">
                        <a:pos x="26" y="0"/>
                      </a:cxn>
                      <a:cxn ang="0">
                        <a:pos x="20" y="2"/>
                      </a:cxn>
                      <a:cxn ang="0">
                        <a:pos x="16" y="6"/>
                      </a:cxn>
                      <a:cxn ang="0">
                        <a:pos x="10" y="10"/>
                      </a:cxn>
                      <a:cxn ang="0">
                        <a:pos x="6" y="14"/>
                      </a:cxn>
                      <a:cxn ang="0">
                        <a:pos x="4" y="20"/>
                      </a:cxn>
                      <a:cxn ang="0">
                        <a:pos x="2" y="26"/>
                      </a:cxn>
                      <a:cxn ang="0">
                        <a:pos x="0" y="32"/>
                      </a:cxn>
                      <a:cxn ang="0">
                        <a:pos x="0" y="32"/>
                      </a:cxn>
                      <a:cxn ang="0">
                        <a:pos x="2" y="40"/>
                      </a:cxn>
                      <a:cxn ang="0">
                        <a:pos x="4" y="46"/>
                      </a:cxn>
                      <a:cxn ang="0">
                        <a:pos x="6" y="52"/>
                      </a:cxn>
                      <a:cxn ang="0">
                        <a:pos x="10" y="56"/>
                      </a:cxn>
                      <a:cxn ang="0">
                        <a:pos x="16" y="60"/>
                      </a:cxn>
                      <a:cxn ang="0">
                        <a:pos x="20" y="62"/>
                      </a:cxn>
                      <a:cxn ang="0">
                        <a:pos x="26" y="64"/>
                      </a:cxn>
                      <a:cxn ang="0">
                        <a:pos x="34" y="66"/>
                      </a:cxn>
                      <a:cxn ang="0">
                        <a:pos x="34" y="66"/>
                      </a:cxn>
                      <a:cxn ang="0">
                        <a:pos x="40" y="64"/>
                      </a:cxn>
                      <a:cxn ang="0">
                        <a:pos x="46" y="62"/>
                      </a:cxn>
                      <a:cxn ang="0">
                        <a:pos x="52" y="60"/>
                      </a:cxn>
                      <a:cxn ang="0">
                        <a:pos x="56" y="56"/>
                      </a:cxn>
                      <a:cxn ang="0">
                        <a:pos x="60" y="52"/>
                      </a:cxn>
                      <a:cxn ang="0">
                        <a:pos x="64" y="46"/>
                      </a:cxn>
                      <a:cxn ang="0">
                        <a:pos x="66" y="40"/>
                      </a:cxn>
                      <a:cxn ang="0">
                        <a:pos x="66" y="32"/>
                      </a:cxn>
                      <a:cxn ang="0">
                        <a:pos x="66" y="32"/>
                      </a:cxn>
                      <a:cxn ang="0">
                        <a:pos x="66" y="26"/>
                      </a:cxn>
                      <a:cxn ang="0">
                        <a:pos x="64" y="20"/>
                      </a:cxn>
                      <a:cxn ang="0">
                        <a:pos x="60" y="14"/>
                      </a:cxn>
                      <a:cxn ang="0">
                        <a:pos x="56" y="10"/>
                      </a:cxn>
                      <a:cxn ang="0">
                        <a:pos x="52" y="6"/>
                      </a:cxn>
                      <a:cxn ang="0">
                        <a:pos x="46" y="2"/>
                      </a:cxn>
                      <a:cxn ang="0">
                        <a:pos x="40" y="0"/>
                      </a:cxn>
                      <a:cxn ang="0">
                        <a:pos x="34" y="0"/>
                      </a:cxn>
                      <a:cxn ang="0">
                        <a:pos x="34" y="0"/>
                      </a:cxn>
                      <a:cxn ang="0">
                        <a:pos x="34" y="46"/>
                      </a:cxn>
                      <a:cxn ang="0">
                        <a:pos x="34" y="46"/>
                      </a:cxn>
                      <a:cxn ang="0">
                        <a:pos x="28" y="44"/>
                      </a:cxn>
                      <a:cxn ang="0">
                        <a:pos x="24" y="42"/>
                      </a:cxn>
                      <a:cxn ang="0">
                        <a:pos x="22" y="38"/>
                      </a:cxn>
                      <a:cxn ang="0">
                        <a:pos x="20" y="32"/>
                      </a:cxn>
                      <a:cxn ang="0">
                        <a:pos x="20" y="32"/>
                      </a:cxn>
                      <a:cxn ang="0">
                        <a:pos x="22" y="28"/>
                      </a:cxn>
                      <a:cxn ang="0">
                        <a:pos x="24" y="24"/>
                      </a:cxn>
                      <a:cxn ang="0">
                        <a:pos x="28" y="22"/>
                      </a:cxn>
                      <a:cxn ang="0">
                        <a:pos x="34" y="20"/>
                      </a:cxn>
                      <a:cxn ang="0">
                        <a:pos x="34" y="20"/>
                      </a:cxn>
                      <a:cxn ang="0">
                        <a:pos x="38" y="22"/>
                      </a:cxn>
                      <a:cxn ang="0">
                        <a:pos x="42" y="24"/>
                      </a:cxn>
                      <a:cxn ang="0">
                        <a:pos x="46" y="28"/>
                      </a:cxn>
                      <a:cxn ang="0">
                        <a:pos x="46" y="32"/>
                      </a:cxn>
                      <a:cxn ang="0">
                        <a:pos x="46" y="32"/>
                      </a:cxn>
                      <a:cxn ang="0">
                        <a:pos x="46" y="38"/>
                      </a:cxn>
                      <a:cxn ang="0">
                        <a:pos x="42" y="42"/>
                      </a:cxn>
                      <a:cxn ang="0">
                        <a:pos x="38" y="44"/>
                      </a:cxn>
                      <a:cxn ang="0">
                        <a:pos x="34" y="46"/>
                      </a:cxn>
                      <a:cxn ang="0">
                        <a:pos x="34" y="46"/>
                      </a:cxn>
                    </a:cxnLst>
                    <a:rect l="0" t="0" r="r" b="b"/>
                    <a:pathLst>
                      <a:path w="66" h="66">
                        <a:moveTo>
                          <a:pt x="34" y="0"/>
                        </a:moveTo>
                        <a:lnTo>
                          <a:pt x="34" y="0"/>
                        </a:lnTo>
                        <a:lnTo>
                          <a:pt x="26" y="0"/>
                        </a:lnTo>
                        <a:lnTo>
                          <a:pt x="20" y="2"/>
                        </a:lnTo>
                        <a:lnTo>
                          <a:pt x="16" y="6"/>
                        </a:lnTo>
                        <a:lnTo>
                          <a:pt x="10" y="10"/>
                        </a:lnTo>
                        <a:lnTo>
                          <a:pt x="6" y="14"/>
                        </a:lnTo>
                        <a:lnTo>
                          <a:pt x="4" y="20"/>
                        </a:lnTo>
                        <a:lnTo>
                          <a:pt x="2" y="26"/>
                        </a:lnTo>
                        <a:lnTo>
                          <a:pt x="0" y="32"/>
                        </a:lnTo>
                        <a:lnTo>
                          <a:pt x="0" y="32"/>
                        </a:lnTo>
                        <a:lnTo>
                          <a:pt x="2" y="40"/>
                        </a:lnTo>
                        <a:lnTo>
                          <a:pt x="4" y="46"/>
                        </a:lnTo>
                        <a:lnTo>
                          <a:pt x="6" y="52"/>
                        </a:lnTo>
                        <a:lnTo>
                          <a:pt x="10" y="56"/>
                        </a:lnTo>
                        <a:lnTo>
                          <a:pt x="16" y="60"/>
                        </a:lnTo>
                        <a:lnTo>
                          <a:pt x="20" y="62"/>
                        </a:lnTo>
                        <a:lnTo>
                          <a:pt x="26" y="64"/>
                        </a:lnTo>
                        <a:lnTo>
                          <a:pt x="34" y="66"/>
                        </a:lnTo>
                        <a:lnTo>
                          <a:pt x="34" y="66"/>
                        </a:lnTo>
                        <a:lnTo>
                          <a:pt x="40" y="64"/>
                        </a:lnTo>
                        <a:lnTo>
                          <a:pt x="46" y="62"/>
                        </a:lnTo>
                        <a:lnTo>
                          <a:pt x="52" y="60"/>
                        </a:lnTo>
                        <a:lnTo>
                          <a:pt x="56" y="56"/>
                        </a:lnTo>
                        <a:lnTo>
                          <a:pt x="60" y="52"/>
                        </a:lnTo>
                        <a:lnTo>
                          <a:pt x="64" y="46"/>
                        </a:lnTo>
                        <a:lnTo>
                          <a:pt x="66" y="40"/>
                        </a:lnTo>
                        <a:lnTo>
                          <a:pt x="66" y="32"/>
                        </a:lnTo>
                        <a:lnTo>
                          <a:pt x="66" y="32"/>
                        </a:lnTo>
                        <a:lnTo>
                          <a:pt x="66" y="26"/>
                        </a:lnTo>
                        <a:lnTo>
                          <a:pt x="64" y="20"/>
                        </a:lnTo>
                        <a:lnTo>
                          <a:pt x="60" y="14"/>
                        </a:lnTo>
                        <a:lnTo>
                          <a:pt x="56" y="10"/>
                        </a:lnTo>
                        <a:lnTo>
                          <a:pt x="52" y="6"/>
                        </a:lnTo>
                        <a:lnTo>
                          <a:pt x="46" y="2"/>
                        </a:lnTo>
                        <a:lnTo>
                          <a:pt x="40" y="0"/>
                        </a:lnTo>
                        <a:lnTo>
                          <a:pt x="34" y="0"/>
                        </a:lnTo>
                        <a:lnTo>
                          <a:pt x="34" y="0"/>
                        </a:lnTo>
                        <a:close/>
                        <a:moveTo>
                          <a:pt x="34" y="46"/>
                        </a:moveTo>
                        <a:lnTo>
                          <a:pt x="34" y="46"/>
                        </a:lnTo>
                        <a:lnTo>
                          <a:pt x="28" y="44"/>
                        </a:lnTo>
                        <a:lnTo>
                          <a:pt x="24" y="42"/>
                        </a:lnTo>
                        <a:lnTo>
                          <a:pt x="22" y="38"/>
                        </a:lnTo>
                        <a:lnTo>
                          <a:pt x="20" y="32"/>
                        </a:lnTo>
                        <a:lnTo>
                          <a:pt x="20" y="32"/>
                        </a:lnTo>
                        <a:lnTo>
                          <a:pt x="22" y="28"/>
                        </a:lnTo>
                        <a:lnTo>
                          <a:pt x="24" y="24"/>
                        </a:lnTo>
                        <a:lnTo>
                          <a:pt x="28" y="22"/>
                        </a:lnTo>
                        <a:lnTo>
                          <a:pt x="34" y="20"/>
                        </a:lnTo>
                        <a:lnTo>
                          <a:pt x="34" y="20"/>
                        </a:lnTo>
                        <a:lnTo>
                          <a:pt x="38" y="22"/>
                        </a:lnTo>
                        <a:lnTo>
                          <a:pt x="42" y="24"/>
                        </a:lnTo>
                        <a:lnTo>
                          <a:pt x="46" y="28"/>
                        </a:lnTo>
                        <a:lnTo>
                          <a:pt x="46" y="32"/>
                        </a:lnTo>
                        <a:lnTo>
                          <a:pt x="46" y="32"/>
                        </a:lnTo>
                        <a:lnTo>
                          <a:pt x="46" y="38"/>
                        </a:lnTo>
                        <a:lnTo>
                          <a:pt x="42" y="42"/>
                        </a:lnTo>
                        <a:lnTo>
                          <a:pt x="38" y="44"/>
                        </a:lnTo>
                        <a:lnTo>
                          <a:pt x="34" y="46"/>
                        </a:lnTo>
                        <a:lnTo>
                          <a:pt x="34" y="46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218">
                      <a:defRPr/>
                    </a:pPr>
                    <a:endParaRPr lang="zh-CN" altLang="en-US" sz="1800" kern="0" dirty="0"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231" name="Freeform 167"/>
                <p:cNvSpPr>
                  <a:spLocks noEditPoints="1"/>
                </p:cNvSpPr>
                <p:nvPr/>
              </p:nvSpPr>
              <p:spPr bwMode="auto">
                <a:xfrm>
                  <a:off x="6937210" y="3323223"/>
                  <a:ext cx="352135" cy="283578"/>
                </a:xfrm>
                <a:custGeom>
                  <a:avLst/>
                  <a:gdLst/>
                  <a:ahLst/>
                  <a:cxnLst>
                    <a:cxn ang="0">
                      <a:pos x="184" y="42"/>
                    </a:cxn>
                    <a:cxn ang="0">
                      <a:pos x="184" y="26"/>
                    </a:cxn>
                    <a:cxn ang="0">
                      <a:pos x="180" y="14"/>
                    </a:cxn>
                    <a:cxn ang="0">
                      <a:pos x="172" y="6"/>
                    </a:cxn>
                    <a:cxn ang="0">
                      <a:pos x="162" y="6"/>
                    </a:cxn>
                    <a:cxn ang="0">
                      <a:pos x="94" y="18"/>
                    </a:cxn>
                    <a:cxn ang="0">
                      <a:pos x="92" y="10"/>
                    </a:cxn>
                    <a:cxn ang="0">
                      <a:pos x="80" y="0"/>
                    </a:cxn>
                    <a:cxn ang="0">
                      <a:pos x="34" y="8"/>
                    </a:cxn>
                    <a:cxn ang="0">
                      <a:pos x="30" y="10"/>
                    </a:cxn>
                    <a:cxn ang="0">
                      <a:pos x="20" y="24"/>
                    </a:cxn>
                    <a:cxn ang="0">
                      <a:pos x="20" y="32"/>
                    </a:cxn>
                    <a:cxn ang="0">
                      <a:pos x="10" y="36"/>
                    </a:cxn>
                    <a:cxn ang="0">
                      <a:pos x="0" y="58"/>
                    </a:cxn>
                    <a:cxn ang="0">
                      <a:pos x="8" y="150"/>
                    </a:cxn>
                    <a:cxn ang="0">
                      <a:pos x="10" y="158"/>
                    </a:cxn>
                    <a:cxn ang="0">
                      <a:pos x="16" y="168"/>
                    </a:cxn>
                    <a:cxn ang="0">
                      <a:pos x="20" y="172"/>
                    </a:cxn>
                    <a:cxn ang="0">
                      <a:pos x="20" y="108"/>
                    </a:cxn>
                    <a:cxn ang="0">
                      <a:pos x="18" y="102"/>
                    </a:cxn>
                    <a:cxn ang="0">
                      <a:pos x="20" y="94"/>
                    </a:cxn>
                    <a:cxn ang="0">
                      <a:pos x="24" y="80"/>
                    </a:cxn>
                    <a:cxn ang="0">
                      <a:pos x="28" y="74"/>
                    </a:cxn>
                    <a:cxn ang="0">
                      <a:pos x="40" y="64"/>
                    </a:cxn>
                    <a:cxn ang="0">
                      <a:pos x="56" y="58"/>
                    </a:cxn>
                    <a:cxn ang="0">
                      <a:pos x="224" y="64"/>
                    </a:cxn>
                    <a:cxn ang="0">
                      <a:pos x="222" y="62"/>
                    </a:cxn>
                    <a:cxn ang="0">
                      <a:pos x="218" y="62"/>
                    </a:cxn>
                    <a:cxn ang="0">
                      <a:pos x="56" y="74"/>
                    </a:cxn>
                    <a:cxn ang="0">
                      <a:pos x="48" y="78"/>
                    </a:cxn>
                    <a:cxn ang="0">
                      <a:pos x="42" y="84"/>
                    </a:cxn>
                    <a:cxn ang="0">
                      <a:pos x="36" y="102"/>
                    </a:cxn>
                    <a:cxn ang="0">
                      <a:pos x="36" y="106"/>
                    </a:cxn>
                    <a:cxn ang="0">
                      <a:pos x="36" y="170"/>
                    </a:cxn>
                    <a:cxn ang="0">
                      <a:pos x="38" y="174"/>
                    </a:cxn>
                    <a:cxn ang="0">
                      <a:pos x="42" y="178"/>
                    </a:cxn>
                    <a:cxn ang="0">
                      <a:pos x="52" y="182"/>
                    </a:cxn>
                    <a:cxn ang="0">
                      <a:pos x="164" y="170"/>
                    </a:cxn>
                    <a:cxn ang="0">
                      <a:pos x="178" y="164"/>
                    </a:cxn>
                    <a:cxn ang="0">
                      <a:pos x="184" y="158"/>
                    </a:cxn>
                    <a:cxn ang="0">
                      <a:pos x="188" y="150"/>
                    </a:cxn>
                    <a:cxn ang="0">
                      <a:pos x="222" y="86"/>
                    </a:cxn>
                    <a:cxn ang="0">
                      <a:pos x="226" y="70"/>
                    </a:cxn>
                    <a:cxn ang="0">
                      <a:pos x="226" y="66"/>
                    </a:cxn>
                    <a:cxn ang="0">
                      <a:pos x="224" y="64"/>
                    </a:cxn>
                  </a:cxnLst>
                  <a:rect l="0" t="0" r="r" b="b"/>
                  <a:pathLst>
                    <a:path w="226" h="182">
                      <a:moveTo>
                        <a:pt x="182" y="48"/>
                      </a:moveTo>
                      <a:lnTo>
                        <a:pt x="184" y="42"/>
                      </a:lnTo>
                      <a:lnTo>
                        <a:pt x="184" y="42"/>
                      </a:lnTo>
                      <a:lnTo>
                        <a:pt x="184" y="26"/>
                      </a:lnTo>
                      <a:lnTo>
                        <a:pt x="182" y="20"/>
                      </a:lnTo>
                      <a:lnTo>
                        <a:pt x="180" y="14"/>
                      </a:lnTo>
                      <a:lnTo>
                        <a:pt x="176" y="10"/>
                      </a:lnTo>
                      <a:lnTo>
                        <a:pt x="172" y="6"/>
                      </a:lnTo>
                      <a:lnTo>
                        <a:pt x="168" y="4"/>
                      </a:lnTo>
                      <a:lnTo>
                        <a:pt x="162" y="6"/>
                      </a:lnTo>
                      <a:lnTo>
                        <a:pt x="94" y="18"/>
                      </a:lnTo>
                      <a:lnTo>
                        <a:pt x="94" y="18"/>
                      </a:lnTo>
                      <a:lnTo>
                        <a:pt x="94" y="14"/>
                      </a:lnTo>
                      <a:lnTo>
                        <a:pt x="92" y="10"/>
                      </a:lnTo>
                      <a:lnTo>
                        <a:pt x="86" y="4"/>
                      </a:lnTo>
                      <a:lnTo>
                        <a:pt x="80" y="0"/>
                      </a:lnTo>
                      <a:lnTo>
                        <a:pt x="72" y="0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30" y="10"/>
                      </a:lnTo>
                      <a:lnTo>
                        <a:pt x="24" y="16"/>
                      </a:lnTo>
                      <a:lnTo>
                        <a:pt x="20" y="24"/>
                      </a:lnTo>
                      <a:lnTo>
                        <a:pt x="20" y="32"/>
                      </a:lnTo>
                      <a:lnTo>
                        <a:pt x="20" y="32"/>
                      </a:lnTo>
                      <a:lnTo>
                        <a:pt x="14" y="34"/>
                      </a:lnTo>
                      <a:lnTo>
                        <a:pt x="10" y="36"/>
                      </a:lnTo>
                      <a:lnTo>
                        <a:pt x="4" y="46"/>
                      </a:lnTo>
                      <a:lnTo>
                        <a:pt x="0" y="58"/>
                      </a:lnTo>
                      <a:lnTo>
                        <a:pt x="0" y="74"/>
                      </a:lnTo>
                      <a:lnTo>
                        <a:pt x="8" y="150"/>
                      </a:lnTo>
                      <a:lnTo>
                        <a:pt x="8" y="150"/>
                      </a:lnTo>
                      <a:lnTo>
                        <a:pt x="10" y="158"/>
                      </a:lnTo>
                      <a:lnTo>
                        <a:pt x="12" y="164"/>
                      </a:lnTo>
                      <a:lnTo>
                        <a:pt x="16" y="168"/>
                      </a:lnTo>
                      <a:lnTo>
                        <a:pt x="20" y="172"/>
                      </a:lnTo>
                      <a:lnTo>
                        <a:pt x="20" y="172"/>
                      </a:lnTo>
                      <a:lnTo>
                        <a:pt x="20" y="170"/>
                      </a:lnTo>
                      <a:lnTo>
                        <a:pt x="20" y="108"/>
                      </a:lnTo>
                      <a:lnTo>
                        <a:pt x="20" y="108"/>
                      </a:lnTo>
                      <a:lnTo>
                        <a:pt x="18" y="102"/>
                      </a:lnTo>
                      <a:lnTo>
                        <a:pt x="18" y="102"/>
                      </a:lnTo>
                      <a:lnTo>
                        <a:pt x="20" y="94"/>
                      </a:lnTo>
                      <a:lnTo>
                        <a:pt x="22" y="88"/>
                      </a:lnTo>
                      <a:lnTo>
                        <a:pt x="24" y="80"/>
                      </a:lnTo>
                      <a:lnTo>
                        <a:pt x="28" y="74"/>
                      </a:lnTo>
                      <a:lnTo>
                        <a:pt x="28" y="74"/>
                      </a:lnTo>
                      <a:lnTo>
                        <a:pt x="34" y="68"/>
                      </a:lnTo>
                      <a:lnTo>
                        <a:pt x="40" y="64"/>
                      </a:lnTo>
                      <a:lnTo>
                        <a:pt x="48" y="60"/>
                      </a:lnTo>
                      <a:lnTo>
                        <a:pt x="56" y="58"/>
                      </a:lnTo>
                      <a:lnTo>
                        <a:pt x="182" y="48"/>
                      </a:lnTo>
                      <a:close/>
                      <a:moveTo>
                        <a:pt x="224" y="64"/>
                      </a:moveTo>
                      <a:lnTo>
                        <a:pt x="224" y="64"/>
                      </a:lnTo>
                      <a:lnTo>
                        <a:pt x="222" y="62"/>
                      </a:lnTo>
                      <a:lnTo>
                        <a:pt x="218" y="62"/>
                      </a:lnTo>
                      <a:lnTo>
                        <a:pt x="218" y="62"/>
                      </a:lnTo>
                      <a:lnTo>
                        <a:pt x="180" y="64"/>
                      </a:lnTo>
                      <a:lnTo>
                        <a:pt x="56" y="74"/>
                      </a:lnTo>
                      <a:lnTo>
                        <a:pt x="56" y="74"/>
                      </a:lnTo>
                      <a:lnTo>
                        <a:pt x="48" y="78"/>
                      </a:lnTo>
                      <a:lnTo>
                        <a:pt x="42" y="84"/>
                      </a:lnTo>
                      <a:lnTo>
                        <a:pt x="42" y="84"/>
                      </a:lnTo>
                      <a:lnTo>
                        <a:pt x="38" y="92"/>
                      </a:lnTo>
                      <a:lnTo>
                        <a:pt x="36" y="102"/>
                      </a:lnTo>
                      <a:lnTo>
                        <a:pt x="36" y="102"/>
                      </a:lnTo>
                      <a:lnTo>
                        <a:pt x="36" y="106"/>
                      </a:lnTo>
                      <a:lnTo>
                        <a:pt x="36" y="106"/>
                      </a:lnTo>
                      <a:lnTo>
                        <a:pt x="36" y="170"/>
                      </a:lnTo>
                      <a:lnTo>
                        <a:pt x="36" y="170"/>
                      </a:lnTo>
                      <a:lnTo>
                        <a:pt x="38" y="174"/>
                      </a:lnTo>
                      <a:lnTo>
                        <a:pt x="38" y="174"/>
                      </a:lnTo>
                      <a:lnTo>
                        <a:pt x="42" y="178"/>
                      </a:lnTo>
                      <a:lnTo>
                        <a:pt x="50" y="182"/>
                      </a:lnTo>
                      <a:lnTo>
                        <a:pt x="52" y="182"/>
                      </a:lnTo>
                      <a:lnTo>
                        <a:pt x="164" y="170"/>
                      </a:lnTo>
                      <a:lnTo>
                        <a:pt x="164" y="170"/>
                      </a:lnTo>
                      <a:lnTo>
                        <a:pt x="170" y="168"/>
                      </a:lnTo>
                      <a:lnTo>
                        <a:pt x="178" y="164"/>
                      </a:lnTo>
                      <a:lnTo>
                        <a:pt x="178" y="164"/>
                      </a:lnTo>
                      <a:lnTo>
                        <a:pt x="184" y="158"/>
                      </a:lnTo>
                      <a:lnTo>
                        <a:pt x="188" y="152"/>
                      </a:lnTo>
                      <a:lnTo>
                        <a:pt x="188" y="150"/>
                      </a:lnTo>
                      <a:lnTo>
                        <a:pt x="222" y="86"/>
                      </a:lnTo>
                      <a:lnTo>
                        <a:pt x="222" y="86"/>
                      </a:lnTo>
                      <a:lnTo>
                        <a:pt x="224" y="78"/>
                      </a:lnTo>
                      <a:lnTo>
                        <a:pt x="226" y="70"/>
                      </a:lnTo>
                      <a:lnTo>
                        <a:pt x="226" y="70"/>
                      </a:lnTo>
                      <a:lnTo>
                        <a:pt x="226" y="66"/>
                      </a:lnTo>
                      <a:lnTo>
                        <a:pt x="224" y="64"/>
                      </a:lnTo>
                      <a:lnTo>
                        <a:pt x="224" y="6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218">
                    <a:defRPr/>
                  </a:pPr>
                  <a:endParaRPr lang="zh-CN" altLang="en-US" sz="1800" kern="0" dirty="0">
                    <a:cs typeface="Arial" pitchFamily="34" charset="0"/>
                  </a:endParaRPr>
                </a:p>
              </p:txBody>
            </p:sp>
          </p:grpSp>
          <p:grpSp>
            <p:nvGrpSpPr>
              <p:cNvPr id="219" name="组合 723"/>
              <p:cNvGrpSpPr/>
              <p:nvPr/>
            </p:nvGrpSpPr>
            <p:grpSpPr>
              <a:xfrm>
                <a:off x="8311588" y="2628774"/>
                <a:ext cx="299510" cy="197759"/>
                <a:chOff x="9855200" y="3744913"/>
                <a:chExt cx="1255713" cy="868362"/>
              </a:xfrm>
              <a:solidFill>
                <a:sysClr val="windowText" lastClr="000000">
                  <a:lumMod val="95000"/>
                </a:sysClr>
              </a:solidFill>
            </p:grpSpPr>
            <p:sp>
              <p:nvSpPr>
                <p:cNvPr id="225" name="Freeform 312"/>
                <p:cNvSpPr>
                  <a:spLocks/>
                </p:cNvSpPr>
                <p:nvPr/>
              </p:nvSpPr>
              <p:spPr bwMode="auto">
                <a:xfrm>
                  <a:off x="9896475" y="3919538"/>
                  <a:ext cx="998538" cy="666750"/>
                </a:xfrm>
                <a:custGeom>
                  <a:avLst/>
                  <a:gdLst/>
                  <a:ahLst/>
                  <a:cxnLst>
                    <a:cxn ang="0">
                      <a:pos x="260" y="2202"/>
                    </a:cxn>
                    <a:cxn ang="0">
                      <a:pos x="2143" y="2202"/>
                    </a:cxn>
                    <a:cxn ang="0">
                      <a:pos x="2143" y="619"/>
                    </a:cxn>
                    <a:cxn ang="0">
                      <a:pos x="2718" y="619"/>
                    </a:cxn>
                    <a:cxn ang="0">
                      <a:pos x="2718" y="2202"/>
                    </a:cxn>
                    <a:cxn ang="0">
                      <a:pos x="4314" y="2202"/>
                    </a:cxn>
                    <a:cxn ang="0">
                      <a:pos x="4314" y="2274"/>
                    </a:cxn>
                    <a:cxn ang="0">
                      <a:pos x="4314" y="2777"/>
                    </a:cxn>
                    <a:cxn ang="0">
                      <a:pos x="4314" y="5752"/>
                    </a:cxn>
                    <a:cxn ang="0">
                      <a:pos x="8420" y="5752"/>
                    </a:cxn>
                    <a:cxn ang="0">
                      <a:pos x="9343" y="4844"/>
                    </a:cxn>
                    <a:cxn ang="0">
                      <a:pos x="4574" y="0"/>
                    </a:cxn>
                    <a:cxn ang="0">
                      <a:pos x="5381" y="0"/>
                    </a:cxn>
                    <a:cxn ang="0">
                      <a:pos x="7501" y="2152"/>
                    </a:cxn>
                    <a:cxn ang="0">
                      <a:pos x="9202" y="441"/>
                    </a:cxn>
                    <a:cxn ang="0">
                      <a:pos x="10012" y="441"/>
                    </a:cxn>
                    <a:cxn ang="0">
                      <a:pos x="7904" y="2562"/>
                    </a:cxn>
                    <a:cxn ang="0">
                      <a:pos x="9753" y="4441"/>
                    </a:cxn>
                    <a:cxn ang="0">
                      <a:pos x="13116" y="1133"/>
                    </a:cxn>
                    <a:cxn ang="0">
                      <a:pos x="13116" y="1859"/>
                    </a:cxn>
                    <a:cxn ang="0">
                      <a:pos x="13199" y="1859"/>
                    </a:cxn>
                    <a:cxn ang="0">
                      <a:pos x="9240" y="5752"/>
                    </a:cxn>
                    <a:cxn ang="0">
                      <a:pos x="12624" y="5752"/>
                    </a:cxn>
                    <a:cxn ang="0">
                      <a:pos x="12624" y="6327"/>
                    </a:cxn>
                    <a:cxn ang="0">
                      <a:pos x="8656" y="6327"/>
                    </a:cxn>
                    <a:cxn ang="0">
                      <a:pos x="6127" y="8815"/>
                    </a:cxn>
                    <a:cxn ang="0">
                      <a:pos x="5724" y="8405"/>
                    </a:cxn>
                    <a:cxn ang="0">
                      <a:pos x="7835" y="6327"/>
                    </a:cxn>
                    <a:cxn ang="0">
                      <a:pos x="4314" y="6327"/>
                    </a:cxn>
                    <a:cxn ang="0">
                      <a:pos x="3825" y="6327"/>
                    </a:cxn>
                    <a:cxn ang="0">
                      <a:pos x="3739" y="6327"/>
                    </a:cxn>
                    <a:cxn ang="0">
                      <a:pos x="3739" y="2777"/>
                    </a:cxn>
                    <a:cxn ang="0">
                      <a:pos x="2718" y="2777"/>
                    </a:cxn>
                    <a:cxn ang="0">
                      <a:pos x="2718" y="7433"/>
                    </a:cxn>
                    <a:cxn ang="0">
                      <a:pos x="2617" y="7433"/>
                    </a:cxn>
                    <a:cxn ang="0">
                      <a:pos x="2143" y="7433"/>
                    </a:cxn>
                    <a:cxn ang="0">
                      <a:pos x="0" y="7433"/>
                    </a:cxn>
                    <a:cxn ang="0">
                      <a:pos x="0" y="6858"/>
                    </a:cxn>
                    <a:cxn ang="0">
                      <a:pos x="2143" y="6858"/>
                    </a:cxn>
                    <a:cxn ang="0">
                      <a:pos x="2143" y="2777"/>
                    </a:cxn>
                    <a:cxn ang="0">
                      <a:pos x="260" y="2777"/>
                    </a:cxn>
                    <a:cxn ang="0">
                      <a:pos x="260" y="2202"/>
                    </a:cxn>
                  </a:cxnLst>
                  <a:rect l="0" t="0" r="r" b="b"/>
                  <a:pathLst>
                    <a:path w="13199" h="8815">
                      <a:moveTo>
                        <a:pt x="260" y="2202"/>
                      </a:moveTo>
                      <a:lnTo>
                        <a:pt x="2143" y="2202"/>
                      </a:lnTo>
                      <a:lnTo>
                        <a:pt x="2143" y="619"/>
                      </a:lnTo>
                      <a:lnTo>
                        <a:pt x="2718" y="619"/>
                      </a:lnTo>
                      <a:lnTo>
                        <a:pt x="2718" y="2202"/>
                      </a:lnTo>
                      <a:lnTo>
                        <a:pt x="4314" y="2202"/>
                      </a:lnTo>
                      <a:lnTo>
                        <a:pt x="4314" y="2274"/>
                      </a:lnTo>
                      <a:lnTo>
                        <a:pt x="4314" y="2777"/>
                      </a:lnTo>
                      <a:lnTo>
                        <a:pt x="4314" y="5752"/>
                      </a:lnTo>
                      <a:lnTo>
                        <a:pt x="8420" y="5752"/>
                      </a:lnTo>
                      <a:lnTo>
                        <a:pt x="9343" y="4844"/>
                      </a:lnTo>
                      <a:lnTo>
                        <a:pt x="4574" y="0"/>
                      </a:lnTo>
                      <a:lnTo>
                        <a:pt x="5381" y="0"/>
                      </a:lnTo>
                      <a:lnTo>
                        <a:pt x="7501" y="2152"/>
                      </a:lnTo>
                      <a:lnTo>
                        <a:pt x="9202" y="441"/>
                      </a:lnTo>
                      <a:lnTo>
                        <a:pt x="10012" y="441"/>
                      </a:lnTo>
                      <a:lnTo>
                        <a:pt x="7904" y="2562"/>
                      </a:lnTo>
                      <a:lnTo>
                        <a:pt x="9753" y="4441"/>
                      </a:lnTo>
                      <a:lnTo>
                        <a:pt x="13116" y="1133"/>
                      </a:lnTo>
                      <a:lnTo>
                        <a:pt x="13116" y="1859"/>
                      </a:lnTo>
                      <a:lnTo>
                        <a:pt x="13199" y="1859"/>
                      </a:lnTo>
                      <a:lnTo>
                        <a:pt x="9240" y="5752"/>
                      </a:lnTo>
                      <a:lnTo>
                        <a:pt x="12624" y="5752"/>
                      </a:lnTo>
                      <a:lnTo>
                        <a:pt x="12624" y="6327"/>
                      </a:lnTo>
                      <a:lnTo>
                        <a:pt x="8656" y="6327"/>
                      </a:lnTo>
                      <a:lnTo>
                        <a:pt x="6127" y="8815"/>
                      </a:lnTo>
                      <a:lnTo>
                        <a:pt x="5724" y="8405"/>
                      </a:lnTo>
                      <a:lnTo>
                        <a:pt x="7835" y="6327"/>
                      </a:lnTo>
                      <a:lnTo>
                        <a:pt x="4314" y="6327"/>
                      </a:lnTo>
                      <a:lnTo>
                        <a:pt x="3825" y="6327"/>
                      </a:lnTo>
                      <a:lnTo>
                        <a:pt x="3739" y="6327"/>
                      </a:lnTo>
                      <a:lnTo>
                        <a:pt x="3739" y="2777"/>
                      </a:lnTo>
                      <a:lnTo>
                        <a:pt x="2718" y="2777"/>
                      </a:lnTo>
                      <a:lnTo>
                        <a:pt x="2718" y="7433"/>
                      </a:lnTo>
                      <a:lnTo>
                        <a:pt x="2617" y="7433"/>
                      </a:lnTo>
                      <a:lnTo>
                        <a:pt x="2143" y="7433"/>
                      </a:lnTo>
                      <a:lnTo>
                        <a:pt x="0" y="7433"/>
                      </a:lnTo>
                      <a:lnTo>
                        <a:pt x="0" y="6858"/>
                      </a:lnTo>
                      <a:lnTo>
                        <a:pt x="2143" y="6858"/>
                      </a:lnTo>
                      <a:lnTo>
                        <a:pt x="2143" y="2777"/>
                      </a:lnTo>
                      <a:lnTo>
                        <a:pt x="260" y="2777"/>
                      </a:lnTo>
                      <a:lnTo>
                        <a:pt x="260" y="220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218">
                    <a:defRPr/>
                  </a:pPr>
                  <a:endParaRPr lang="zh-CN" altLang="en-US" sz="1800" kern="0" dirty="0">
                    <a:cs typeface="Arial" pitchFamily="34" charset="0"/>
                  </a:endParaRPr>
                </a:p>
              </p:txBody>
            </p:sp>
            <p:sp>
              <p:nvSpPr>
                <p:cNvPr id="226" name="Freeform 313"/>
                <p:cNvSpPr>
                  <a:spLocks/>
                </p:cNvSpPr>
                <p:nvPr/>
              </p:nvSpPr>
              <p:spPr bwMode="auto">
                <a:xfrm>
                  <a:off x="10887075" y="3802063"/>
                  <a:ext cx="166688" cy="174625"/>
                </a:xfrm>
                <a:custGeom>
                  <a:avLst/>
                  <a:gdLst/>
                  <a:ahLst/>
                  <a:cxnLst>
                    <a:cxn ang="0">
                      <a:pos x="1801" y="2312"/>
                    </a:cxn>
                    <a:cxn ang="0">
                      <a:pos x="1802" y="2293"/>
                    </a:cxn>
                    <a:cxn ang="0">
                      <a:pos x="1803" y="2275"/>
                    </a:cxn>
                    <a:cxn ang="0">
                      <a:pos x="1798" y="2090"/>
                    </a:cxn>
                    <a:cxn ang="0">
                      <a:pos x="1775" y="1909"/>
                    </a:cxn>
                    <a:cxn ang="0">
                      <a:pos x="1735" y="1735"/>
                    </a:cxn>
                    <a:cxn ang="0">
                      <a:pos x="1679" y="1567"/>
                    </a:cxn>
                    <a:cxn ang="0">
                      <a:pos x="1606" y="1407"/>
                    </a:cxn>
                    <a:cxn ang="0">
                      <a:pos x="1519" y="1255"/>
                    </a:cxn>
                    <a:cxn ang="0">
                      <a:pos x="1418" y="1113"/>
                    </a:cxn>
                    <a:cxn ang="0">
                      <a:pos x="1304" y="981"/>
                    </a:cxn>
                    <a:cxn ang="0">
                      <a:pos x="1178" y="861"/>
                    </a:cxn>
                    <a:cxn ang="0">
                      <a:pos x="1041" y="753"/>
                    </a:cxn>
                    <a:cxn ang="0">
                      <a:pos x="895" y="658"/>
                    </a:cxn>
                    <a:cxn ang="0">
                      <a:pos x="738" y="578"/>
                    </a:cxn>
                    <a:cxn ang="0">
                      <a:pos x="574" y="512"/>
                    </a:cxn>
                    <a:cxn ang="0">
                      <a:pos x="402" y="463"/>
                    </a:cxn>
                    <a:cxn ang="0">
                      <a:pos x="223" y="431"/>
                    </a:cxn>
                    <a:cxn ang="0">
                      <a:pos x="38" y="417"/>
                    </a:cxn>
                    <a:cxn ang="0">
                      <a:pos x="20" y="417"/>
                    </a:cxn>
                    <a:cxn ang="0">
                      <a:pos x="0" y="417"/>
                    </a:cxn>
                    <a:cxn ang="0">
                      <a:pos x="21" y="0"/>
                    </a:cxn>
                    <a:cxn ang="0">
                      <a:pos x="39" y="0"/>
                    </a:cxn>
                    <a:cxn ang="0">
                      <a:pos x="163" y="7"/>
                    </a:cxn>
                    <a:cxn ang="0">
                      <a:pos x="386" y="36"/>
                    </a:cxn>
                    <a:cxn ang="0">
                      <a:pos x="602" y="86"/>
                    </a:cxn>
                    <a:cxn ang="0">
                      <a:pos x="810" y="156"/>
                    </a:cxn>
                    <a:cxn ang="0">
                      <a:pos x="1007" y="245"/>
                    </a:cxn>
                    <a:cxn ang="0">
                      <a:pos x="1194" y="353"/>
                    </a:cxn>
                    <a:cxn ang="0">
                      <a:pos x="1368" y="479"/>
                    </a:cxn>
                    <a:cxn ang="0">
                      <a:pos x="1530" y="619"/>
                    </a:cxn>
                    <a:cxn ang="0">
                      <a:pos x="1677" y="774"/>
                    </a:cxn>
                    <a:cxn ang="0">
                      <a:pos x="1809" y="943"/>
                    </a:cxn>
                    <a:cxn ang="0">
                      <a:pos x="1926" y="1123"/>
                    </a:cxn>
                    <a:cxn ang="0">
                      <a:pos x="2023" y="1315"/>
                    </a:cxn>
                    <a:cxn ang="0">
                      <a:pos x="2103" y="1517"/>
                    </a:cxn>
                    <a:cxn ang="0">
                      <a:pos x="2163" y="1728"/>
                    </a:cxn>
                    <a:cxn ang="0">
                      <a:pos x="2202" y="1946"/>
                    </a:cxn>
                    <a:cxn ang="0">
                      <a:pos x="2219" y="2171"/>
                    </a:cxn>
                    <a:cxn ang="0">
                      <a:pos x="2219" y="2294"/>
                    </a:cxn>
                    <a:cxn ang="0">
                      <a:pos x="2218" y="2313"/>
                    </a:cxn>
                  </a:cxnLst>
                  <a:rect l="0" t="0" r="r" b="b"/>
                  <a:pathLst>
                    <a:path w="2219" h="2323">
                      <a:moveTo>
                        <a:pt x="2217" y="2323"/>
                      </a:moveTo>
                      <a:lnTo>
                        <a:pt x="1801" y="2312"/>
                      </a:lnTo>
                      <a:lnTo>
                        <a:pt x="1802" y="2303"/>
                      </a:lnTo>
                      <a:lnTo>
                        <a:pt x="1802" y="2293"/>
                      </a:lnTo>
                      <a:lnTo>
                        <a:pt x="1803" y="2284"/>
                      </a:lnTo>
                      <a:lnTo>
                        <a:pt x="1803" y="2275"/>
                      </a:lnTo>
                      <a:lnTo>
                        <a:pt x="1803" y="2181"/>
                      </a:lnTo>
                      <a:lnTo>
                        <a:pt x="1798" y="2090"/>
                      </a:lnTo>
                      <a:lnTo>
                        <a:pt x="1789" y="1998"/>
                      </a:lnTo>
                      <a:lnTo>
                        <a:pt x="1775" y="1909"/>
                      </a:lnTo>
                      <a:lnTo>
                        <a:pt x="1757" y="1821"/>
                      </a:lnTo>
                      <a:lnTo>
                        <a:pt x="1735" y="1735"/>
                      </a:lnTo>
                      <a:lnTo>
                        <a:pt x="1709" y="1650"/>
                      </a:lnTo>
                      <a:lnTo>
                        <a:pt x="1679" y="1567"/>
                      </a:lnTo>
                      <a:lnTo>
                        <a:pt x="1644" y="1486"/>
                      </a:lnTo>
                      <a:lnTo>
                        <a:pt x="1606" y="1407"/>
                      </a:lnTo>
                      <a:lnTo>
                        <a:pt x="1564" y="1330"/>
                      </a:lnTo>
                      <a:lnTo>
                        <a:pt x="1519" y="1255"/>
                      </a:lnTo>
                      <a:lnTo>
                        <a:pt x="1470" y="1183"/>
                      </a:lnTo>
                      <a:lnTo>
                        <a:pt x="1418" y="1113"/>
                      </a:lnTo>
                      <a:lnTo>
                        <a:pt x="1363" y="1046"/>
                      </a:lnTo>
                      <a:lnTo>
                        <a:pt x="1304" y="981"/>
                      </a:lnTo>
                      <a:lnTo>
                        <a:pt x="1242" y="920"/>
                      </a:lnTo>
                      <a:lnTo>
                        <a:pt x="1178" y="861"/>
                      </a:lnTo>
                      <a:lnTo>
                        <a:pt x="1112" y="806"/>
                      </a:lnTo>
                      <a:lnTo>
                        <a:pt x="1041" y="753"/>
                      </a:lnTo>
                      <a:lnTo>
                        <a:pt x="969" y="704"/>
                      </a:lnTo>
                      <a:lnTo>
                        <a:pt x="895" y="658"/>
                      </a:lnTo>
                      <a:lnTo>
                        <a:pt x="818" y="616"/>
                      </a:lnTo>
                      <a:lnTo>
                        <a:pt x="738" y="578"/>
                      </a:lnTo>
                      <a:lnTo>
                        <a:pt x="657" y="543"/>
                      </a:lnTo>
                      <a:lnTo>
                        <a:pt x="574" y="512"/>
                      </a:lnTo>
                      <a:lnTo>
                        <a:pt x="489" y="486"/>
                      </a:lnTo>
                      <a:lnTo>
                        <a:pt x="402" y="463"/>
                      </a:lnTo>
                      <a:lnTo>
                        <a:pt x="312" y="445"/>
                      </a:lnTo>
                      <a:lnTo>
                        <a:pt x="223" y="431"/>
                      </a:lnTo>
                      <a:lnTo>
                        <a:pt x="131" y="422"/>
                      </a:lnTo>
                      <a:lnTo>
                        <a:pt x="38" y="417"/>
                      </a:lnTo>
                      <a:lnTo>
                        <a:pt x="29" y="417"/>
                      </a:lnTo>
                      <a:lnTo>
                        <a:pt x="20" y="417"/>
                      </a:lnTo>
                      <a:lnTo>
                        <a:pt x="9" y="417"/>
                      </a:lnTo>
                      <a:lnTo>
                        <a:pt x="0" y="417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0" y="0"/>
                      </a:lnTo>
                      <a:lnTo>
                        <a:pt x="39" y="0"/>
                      </a:lnTo>
                      <a:lnTo>
                        <a:pt x="49" y="0"/>
                      </a:lnTo>
                      <a:lnTo>
                        <a:pt x="163" y="7"/>
                      </a:lnTo>
                      <a:lnTo>
                        <a:pt x="276" y="18"/>
                      </a:lnTo>
                      <a:lnTo>
                        <a:pt x="386" y="36"/>
                      </a:lnTo>
                      <a:lnTo>
                        <a:pt x="495" y="57"/>
                      </a:lnTo>
                      <a:lnTo>
                        <a:pt x="602" y="86"/>
                      </a:lnTo>
                      <a:lnTo>
                        <a:pt x="707" y="119"/>
                      </a:lnTo>
                      <a:lnTo>
                        <a:pt x="810" y="156"/>
                      </a:lnTo>
                      <a:lnTo>
                        <a:pt x="910" y="199"/>
                      </a:lnTo>
                      <a:lnTo>
                        <a:pt x="1007" y="245"/>
                      </a:lnTo>
                      <a:lnTo>
                        <a:pt x="1102" y="297"/>
                      </a:lnTo>
                      <a:lnTo>
                        <a:pt x="1194" y="353"/>
                      </a:lnTo>
                      <a:lnTo>
                        <a:pt x="1283" y="414"/>
                      </a:lnTo>
                      <a:lnTo>
                        <a:pt x="1368" y="479"/>
                      </a:lnTo>
                      <a:lnTo>
                        <a:pt x="1451" y="546"/>
                      </a:lnTo>
                      <a:lnTo>
                        <a:pt x="1530" y="619"/>
                      </a:lnTo>
                      <a:lnTo>
                        <a:pt x="1606" y="695"/>
                      </a:lnTo>
                      <a:lnTo>
                        <a:pt x="1677" y="774"/>
                      </a:lnTo>
                      <a:lnTo>
                        <a:pt x="1746" y="857"/>
                      </a:lnTo>
                      <a:lnTo>
                        <a:pt x="1809" y="943"/>
                      </a:lnTo>
                      <a:lnTo>
                        <a:pt x="1870" y="1031"/>
                      </a:lnTo>
                      <a:lnTo>
                        <a:pt x="1926" y="1123"/>
                      </a:lnTo>
                      <a:lnTo>
                        <a:pt x="1976" y="1218"/>
                      </a:lnTo>
                      <a:lnTo>
                        <a:pt x="2023" y="1315"/>
                      </a:lnTo>
                      <a:lnTo>
                        <a:pt x="2066" y="1415"/>
                      </a:lnTo>
                      <a:lnTo>
                        <a:pt x="2103" y="1517"/>
                      </a:lnTo>
                      <a:lnTo>
                        <a:pt x="2135" y="1622"/>
                      </a:lnTo>
                      <a:lnTo>
                        <a:pt x="2163" y="1728"/>
                      </a:lnTo>
                      <a:lnTo>
                        <a:pt x="2185" y="1835"/>
                      </a:lnTo>
                      <a:lnTo>
                        <a:pt x="2202" y="1946"/>
                      </a:lnTo>
                      <a:lnTo>
                        <a:pt x="2213" y="2058"/>
                      </a:lnTo>
                      <a:lnTo>
                        <a:pt x="2219" y="2171"/>
                      </a:lnTo>
                      <a:lnTo>
                        <a:pt x="2219" y="2285"/>
                      </a:lnTo>
                      <a:lnTo>
                        <a:pt x="2219" y="2294"/>
                      </a:lnTo>
                      <a:lnTo>
                        <a:pt x="2218" y="2304"/>
                      </a:lnTo>
                      <a:lnTo>
                        <a:pt x="2218" y="2313"/>
                      </a:lnTo>
                      <a:lnTo>
                        <a:pt x="2217" y="232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218">
                    <a:defRPr/>
                  </a:pPr>
                  <a:endParaRPr lang="zh-CN" altLang="en-US" sz="1800" kern="0" dirty="0">
                    <a:cs typeface="Arial" pitchFamily="34" charset="0"/>
                  </a:endParaRPr>
                </a:p>
              </p:txBody>
            </p:sp>
            <p:sp>
              <p:nvSpPr>
                <p:cNvPr id="227" name="Freeform 314"/>
                <p:cNvSpPr>
                  <a:spLocks/>
                </p:cNvSpPr>
                <p:nvPr/>
              </p:nvSpPr>
              <p:spPr bwMode="auto">
                <a:xfrm>
                  <a:off x="10888663" y="3744913"/>
                  <a:ext cx="222250" cy="233362"/>
                </a:xfrm>
                <a:custGeom>
                  <a:avLst/>
                  <a:gdLst/>
                  <a:ahLst/>
                  <a:cxnLst>
                    <a:cxn ang="0">
                      <a:pos x="2948" y="3062"/>
                    </a:cxn>
                    <a:cxn ang="0">
                      <a:pos x="2947" y="3082"/>
                    </a:cxn>
                    <a:cxn ang="0">
                      <a:pos x="2562" y="3081"/>
                    </a:cxn>
                    <a:cxn ang="0">
                      <a:pos x="2562" y="3062"/>
                    </a:cxn>
                    <a:cxn ang="0">
                      <a:pos x="2563" y="3043"/>
                    </a:cxn>
                    <a:cxn ang="0">
                      <a:pos x="2556" y="2779"/>
                    </a:cxn>
                    <a:cxn ang="0">
                      <a:pos x="2523" y="2521"/>
                    </a:cxn>
                    <a:cxn ang="0">
                      <a:pos x="2465" y="2271"/>
                    </a:cxn>
                    <a:cxn ang="0">
                      <a:pos x="2384" y="2031"/>
                    </a:cxn>
                    <a:cxn ang="0">
                      <a:pos x="2280" y="1802"/>
                    </a:cxn>
                    <a:cxn ang="0">
                      <a:pos x="2156" y="1585"/>
                    </a:cxn>
                    <a:cxn ang="0">
                      <a:pos x="2012" y="1382"/>
                    </a:cxn>
                    <a:cxn ang="0">
                      <a:pos x="1849" y="1193"/>
                    </a:cxn>
                    <a:cxn ang="0">
                      <a:pos x="1669" y="1020"/>
                    </a:cxn>
                    <a:cxn ang="0">
                      <a:pos x="1473" y="867"/>
                    </a:cxn>
                    <a:cxn ang="0">
                      <a:pos x="1262" y="731"/>
                    </a:cxn>
                    <a:cxn ang="0">
                      <a:pos x="1039" y="616"/>
                    </a:cxn>
                    <a:cxn ang="0">
                      <a:pos x="803" y="522"/>
                    </a:cxn>
                    <a:cxn ang="0">
                      <a:pos x="557" y="452"/>
                    </a:cxn>
                    <a:cxn ang="0">
                      <a:pos x="301" y="406"/>
                    </a:cxn>
                    <a:cxn ang="0">
                      <a:pos x="37" y="386"/>
                    </a:cxn>
                    <a:cxn ang="0">
                      <a:pos x="18" y="385"/>
                    </a:cxn>
                    <a:cxn ang="0">
                      <a:pos x="0" y="385"/>
                    </a:cxn>
                    <a:cxn ang="0">
                      <a:pos x="18" y="0"/>
                    </a:cxn>
                    <a:cxn ang="0">
                      <a:pos x="37" y="0"/>
                    </a:cxn>
                    <a:cxn ang="0">
                      <a:pos x="200" y="8"/>
                    </a:cxn>
                    <a:cxn ang="0">
                      <a:pos x="498" y="47"/>
                    </a:cxn>
                    <a:cxn ang="0">
                      <a:pos x="786" y="113"/>
                    </a:cxn>
                    <a:cxn ang="0">
                      <a:pos x="1064" y="208"/>
                    </a:cxn>
                    <a:cxn ang="0">
                      <a:pos x="1328" y="328"/>
                    </a:cxn>
                    <a:cxn ang="0">
                      <a:pos x="1578" y="472"/>
                    </a:cxn>
                    <a:cxn ang="0">
                      <a:pos x="1811" y="638"/>
                    </a:cxn>
                    <a:cxn ang="0">
                      <a:pos x="2027" y="826"/>
                    </a:cxn>
                    <a:cxn ang="0">
                      <a:pos x="2224" y="1034"/>
                    </a:cxn>
                    <a:cxn ang="0">
                      <a:pos x="2401" y="1259"/>
                    </a:cxn>
                    <a:cxn ang="0">
                      <a:pos x="2556" y="1501"/>
                    </a:cxn>
                    <a:cxn ang="0">
                      <a:pos x="2686" y="1757"/>
                    </a:cxn>
                    <a:cxn ang="0">
                      <a:pos x="2793" y="2027"/>
                    </a:cxn>
                    <a:cxn ang="0">
                      <a:pos x="2873" y="2308"/>
                    </a:cxn>
                    <a:cxn ang="0">
                      <a:pos x="2925" y="2600"/>
                    </a:cxn>
                    <a:cxn ang="0">
                      <a:pos x="2948" y="2900"/>
                    </a:cxn>
                  </a:cxnLst>
                  <a:rect l="0" t="0" r="r" b="b"/>
                  <a:pathLst>
                    <a:path w="2948" h="3091">
                      <a:moveTo>
                        <a:pt x="2948" y="3053"/>
                      </a:moveTo>
                      <a:lnTo>
                        <a:pt x="2948" y="3062"/>
                      </a:lnTo>
                      <a:lnTo>
                        <a:pt x="2947" y="3072"/>
                      </a:lnTo>
                      <a:lnTo>
                        <a:pt x="2947" y="3082"/>
                      </a:lnTo>
                      <a:lnTo>
                        <a:pt x="2947" y="3091"/>
                      </a:lnTo>
                      <a:lnTo>
                        <a:pt x="2562" y="3081"/>
                      </a:lnTo>
                      <a:lnTo>
                        <a:pt x="2562" y="3071"/>
                      </a:lnTo>
                      <a:lnTo>
                        <a:pt x="2562" y="3062"/>
                      </a:lnTo>
                      <a:lnTo>
                        <a:pt x="2563" y="3053"/>
                      </a:lnTo>
                      <a:lnTo>
                        <a:pt x="2563" y="3043"/>
                      </a:lnTo>
                      <a:lnTo>
                        <a:pt x="2563" y="2910"/>
                      </a:lnTo>
                      <a:lnTo>
                        <a:pt x="2556" y="2779"/>
                      </a:lnTo>
                      <a:lnTo>
                        <a:pt x="2543" y="2649"/>
                      </a:lnTo>
                      <a:lnTo>
                        <a:pt x="2523" y="2521"/>
                      </a:lnTo>
                      <a:lnTo>
                        <a:pt x="2497" y="2395"/>
                      </a:lnTo>
                      <a:lnTo>
                        <a:pt x="2465" y="2271"/>
                      </a:lnTo>
                      <a:lnTo>
                        <a:pt x="2428" y="2150"/>
                      </a:lnTo>
                      <a:lnTo>
                        <a:pt x="2384" y="2031"/>
                      </a:lnTo>
                      <a:lnTo>
                        <a:pt x="2335" y="1915"/>
                      </a:lnTo>
                      <a:lnTo>
                        <a:pt x="2280" y="1802"/>
                      </a:lnTo>
                      <a:lnTo>
                        <a:pt x="2220" y="1692"/>
                      </a:lnTo>
                      <a:lnTo>
                        <a:pt x="2156" y="1585"/>
                      </a:lnTo>
                      <a:lnTo>
                        <a:pt x="2086" y="1481"/>
                      </a:lnTo>
                      <a:lnTo>
                        <a:pt x="2012" y="1382"/>
                      </a:lnTo>
                      <a:lnTo>
                        <a:pt x="1933" y="1285"/>
                      </a:lnTo>
                      <a:lnTo>
                        <a:pt x="1849" y="1193"/>
                      </a:lnTo>
                      <a:lnTo>
                        <a:pt x="1760" y="1104"/>
                      </a:lnTo>
                      <a:lnTo>
                        <a:pt x="1669" y="1020"/>
                      </a:lnTo>
                      <a:lnTo>
                        <a:pt x="1572" y="941"/>
                      </a:lnTo>
                      <a:lnTo>
                        <a:pt x="1473" y="867"/>
                      </a:lnTo>
                      <a:lnTo>
                        <a:pt x="1369" y="796"/>
                      </a:lnTo>
                      <a:lnTo>
                        <a:pt x="1262" y="731"/>
                      </a:lnTo>
                      <a:lnTo>
                        <a:pt x="1152" y="671"/>
                      </a:lnTo>
                      <a:lnTo>
                        <a:pt x="1039" y="616"/>
                      </a:lnTo>
                      <a:lnTo>
                        <a:pt x="922" y="566"/>
                      </a:lnTo>
                      <a:lnTo>
                        <a:pt x="803" y="522"/>
                      </a:lnTo>
                      <a:lnTo>
                        <a:pt x="682" y="484"/>
                      </a:lnTo>
                      <a:lnTo>
                        <a:pt x="557" y="452"/>
                      </a:lnTo>
                      <a:lnTo>
                        <a:pt x="430" y="426"/>
                      </a:lnTo>
                      <a:lnTo>
                        <a:pt x="301" y="406"/>
                      </a:lnTo>
                      <a:lnTo>
                        <a:pt x="170" y="392"/>
                      </a:lnTo>
                      <a:lnTo>
                        <a:pt x="37" y="386"/>
                      </a:lnTo>
                      <a:lnTo>
                        <a:pt x="28" y="385"/>
                      </a:lnTo>
                      <a:lnTo>
                        <a:pt x="18" y="385"/>
                      </a:lnTo>
                      <a:lnTo>
                        <a:pt x="9" y="385"/>
                      </a:lnTo>
                      <a:lnTo>
                        <a:pt x="0" y="385"/>
                      </a:lnTo>
                      <a:lnTo>
                        <a:pt x="9" y="0"/>
                      </a:lnTo>
                      <a:lnTo>
                        <a:pt x="18" y="0"/>
                      </a:lnTo>
                      <a:lnTo>
                        <a:pt x="28" y="0"/>
                      </a:lnTo>
                      <a:lnTo>
                        <a:pt x="37" y="0"/>
                      </a:lnTo>
                      <a:lnTo>
                        <a:pt x="47" y="0"/>
                      </a:lnTo>
                      <a:lnTo>
                        <a:pt x="200" y="8"/>
                      </a:lnTo>
                      <a:lnTo>
                        <a:pt x="350" y="24"/>
                      </a:lnTo>
                      <a:lnTo>
                        <a:pt x="498" y="47"/>
                      </a:lnTo>
                      <a:lnTo>
                        <a:pt x="644" y="77"/>
                      </a:lnTo>
                      <a:lnTo>
                        <a:pt x="786" y="113"/>
                      </a:lnTo>
                      <a:lnTo>
                        <a:pt x="927" y="158"/>
                      </a:lnTo>
                      <a:lnTo>
                        <a:pt x="1064" y="208"/>
                      </a:lnTo>
                      <a:lnTo>
                        <a:pt x="1198" y="265"/>
                      </a:lnTo>
                      <a:lnTo>
                        <a:pt x="1328" y="328"/>
                      </a:lnTo>
                      <a:lnTo>
                        <a:pt x="1455" y="396"/>
                      </a:lnTo>
                      <a:lnTo>
                        <a:pt x="1578" y="472"/>
                      </a:lnTo>
                      <a:lnTo>
                        <a:pt x="1696" y="552"/>
                      </a:lnTo>
                      <a:lnTo>
                        <a:pt x="1811" y="638"/>
                      </a:lnTo>
                      <a:lnTo>
                        <a:pt x="1921" y="730"/>
                      </a:lnTo>
                      <a:lnTo>
                        <a:pt x="2027" y="826"/>
                      </a:lnTo>
                      <a:lnTo>
                        <a:pt x="2128" y="928"/>
                      </a:lnTo>
                      <a:lnTo>
                        <a:pt x="2224" y="1034"/>
                      </a:lnTo>
                      <a:lnTo>
                        <a:pt x="2315" y="1144"/>
                      </a:lnTo>
                      <a:lnTo>
                        <a:pt x="2401" y="1259"/>
                      </a:lnTo>
                      <a:lnTo>
                        <a:pt x="2481" y="1377"/>
                      </a:lnTo>
                      <a:lnTo>
                        <a:pt x="2556" y="1501"/>
                      </a:lnTo>
                      <a:lnTo>
                        <a:pt x="2624" y="1626"/>
                      </a:lnTo>
                      <a:lnTo>
                        <a:pt x="2686" y="1757"/>
                      </a:lnTo>
                      <a:lnTo>
                        <a:pt x="2742" y="1890"/>
                      </a:lnTo>
                      <a:lnTo>
                        <a:pt x="2793" y="2027"/>
                      </a:lnTo>
                      <a:lnTo>
                        <a:pt x="2836" y="2166"/>
                      </a:lnTo>
                      <a:lnTo>
                        <a:pt x="2873" y="2308"/>
                      </a:lnTo>
                      <a:lnTo>
                        <a:pt x="2902" y="2453"/>
                      </a:lnTo>
                      <a:lnTo>
                        <a:pt x="2925" y="2600"/>
                      </a:lnTo>
                      <a:lnTo>
                        <a:pt x="2941" y="2748"/>
                      </a:lnTo>
                      <a:lnTo>
                        <a:pt x="2948" y="2900"/>
                      </a:lnTo>
                      <a:lnTo>
                        <a:pt x="2948" y="305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218">
                    <a:defRPr/>
                  </a:pPr>
                  <a:endParaRPr lang="zh-CN" altLang="en-US" sz="1800" kern="0" dirty="0">
                    <a:cs typeface="Arial" pitchFamily="34" charset="0"/>
                  </a:endParaRPr>
                </a:p>
              </p:txBody>
            </p:sp>
            <p:sp>
              <p:nvSpPr>
                <p:cNvPr id="228" name="Freeform 315"/>
                <p:cNvSpPr>
                  <a:spLocks noEditPoints="1"/>
                </p:cNvSpPr>
                <p:nvPr/>
              </p:nvSpPr>
              <p:spPr bwMode="auto">
                <a:xfrm>
                  <a:off x="9855200" y="3897313"/>
                  <a:ext cx="1076325" cy="715962"/>
                </a:xfrm>
                <a:custGeom>
                  <a:avLst/>
                  <a:gdLst/>
                  <a:ahLst/>
                  <a:cxnLst>
                    <a:cxn ang="0">
                      <a:pos x="13800" y="1"/>
                    </a:cxn>
                    <a:cxn ang="0">
                      <a:pos x="13870" y="11"/>
                    </a:cxn>
                    <a:cxn ang="0">
                      <a:pos x="13938" y="29"/>
                    </a:cxn>
                    <a:cxn ang="0">
                      <a:pos x="14000" y="58"/>
                    </a:cxn>
                    <a:cxn ang="0">
                      <a:pos x="14057" y="95"/>
                    </a:cxn>
                    <a:cxn ang="0">
                      <a:pos x="14109" y="139"/>
                    </a:cxn>
                    <a:cxn ang="0">
                      <a:pos x="14154" y="190"/>
                    </a:cxn>
                    <a:cxn ang="0">
                      <a:pos x="14190" y="248"/>
                    </a:cxn>
                    <a:cxn ang="0">
                      <a:pos x="14219" y="311"/>
                    </a:cxn>
                    <a:cxn ang="0">
                      <a:pos x="14238" y="378"/>
                    </a:cxn>
                    <a:cxn ang="0">
                      <a:pos x="14247" y="449"/>
                    </a:cxn>
                    <a:cxn ang="0">
                      <a:pos x="14247" y="9034"/>
                    </a:cxn>
                    <a:cxn ang="0">
                      <a:pos x="14238" y="9104"/>
                    </a:cxn>
                    <a:cxn ang="0">
                      <a:pos x="14219" y="9171"/>
                    </a:cxn>
                    <a:cxn ang="0">
                      <a:pos x="14190" y="9234"/>
                    </a:cxn>
                    <a:cxn ang="0">
                      <a:pos x="14154" y="9291"/>
                    </a:cxn>
                    <a:cxn ang="0">
                      <a:pos x="14109" y="9343"/>
                    </a:cxn>
                    <a:cxn ang="0">
                      <a:pos x="14057" y="9387"/>
                    </a:cxn>
                    <a:cxn ang="0">
                      <a:pos x="14000" y="9424"/>
                    </a:cxn>
                    <a:cxn ang="0">
                      <a:pos x="13938" y="9452"/>
                    </a:cxn>
                    <a:cxn ang="0">
                      <a:pos x="13870" y="9472"/>
                    </a:cxn>
                    <a:cxn ang="0">
                      <a:pos x="13800" y="9480"/>
                    </a:cxn>
                    <a:cxn ang="0">
                      <a:pos x="447" y="9480"/>
                    </a:cxn>
                    <a:cxn ang="0">
                      <a:pos x="377" y="9472"/>
                    </a:cxn>
                    <a:cxn ang="0">
                      <a:pos x="309" y="9452"/>
                    </a:cxn>
                    <a:cxn ang="0">
                      <a:pos x="247" y="9424"/>
                    </a:cxn>
                    <a:cxn ang="0">
                      <a:pos x="190" y="9387"/>
                    </a:cxn>
                    <a:cxn ang="0">
                      <a:pos x="138" y="9343"/>
                    </a:cxn>
                    <a:cxn ang="0">
                      <a:pos x="93" y="9291"/>
                    </a:cxn>
                    <a:cxn ang="0">
                      <a:pos x="57" y="9234"/>
                    </a:cxn>
                    <a:cxn ang="0">
                      <a:pos x="29" y="9171"/>
                    </a:cxn>
                    <a:cxn ang="0">
                      <a:pos x="9" y="9104"/>
                    </a:cxn>
                    <a:cxn ang="0">
                      <a:pos x="1" y="9034"/>
                    </a:cxn>
                    <a:cxn ang="0">
                      <a:pos x="1" y="449"/>
                    </a:cxn>
                    <a:cxn ang="0">
                      <a:pos x="9" y="378"/>
                    </a:cxn>
                    <a:cxn ang="0">
                      <a:pos x="29" y="311"/>
                    </a:cxn>
                    <a:cxn ang="0">
                      <a:pos x="57" y="248"/>
                    </a:cxn>
                    <a:cxn ang="0">
                      <a:pos x="93" y="190"/>
                    </a:cxn>
                    <a:cxn ang="0">
                      <a:pos x="138" y="139"/>
                    </a:cxn>
                    <a:cxn ang="0">
                      <a:pos x="190" y="95"/>
                    </a:cxn>
                    <a:cxn ang="0">
                      <a:pos x="247" y="58"/>
                    </a:cxn>
                    <a:cxn ang="0">
                      <a:pos x="309" y="29"/>
                    </a:cxn>
                    <a:cxn ang="0">
                      <a:pos x="377" y="11"/>
                    </a:cxn>
                    <a:cxn ang="0">
                      <a:pos x="447" y="1"/>
                    </a:cxn>
                    <a:cxn ang="0">
                      <a:pos x="12797" y="1205"/>
                    </a:cxn>
                    <a:cxn ang="0">
                      <a:pos x="1451" y="1205"/>
                    </a:cxn>
                  </a:cxnLst>
                  <a:rect l="0" t="0" r="r" b="b"/>
                  <a:pathLst>
                    <a:path w="14247" h="9481">
                      <a:moveTo>
                        <a:pt x="471" y="0"/>
                      </a:moveTo>
                      <a:lnTo>
                        <a:pt x="13776" y="0"/>
                      </a:lnTo>
                      <a:lnTo>
                        <a:pt x="13800" y="1"/>
                      </a:lnTo>
                      <a:lnTo>
                        <a:pt x="13823" y="3"/>
                      </a:lnTo>
                      <a:lnTo>
                        <a:pt x="13847" y="7"/>
                      </a:lnTo>
                      <a:lnTo>
                        <a:pt x="13870" y="11"/>
                      </a:lnTo>
                      <a:lnTo>
                        <a:pt x="13893" y="16"/>
                      </a:lnTo>
                      <a:lnTo>
                        <a:pt x="13916" y="22"/>
                      </a:lnTo>
                      <a:lnTo>
                        <a:pt x="13938" y="29"/>
                      </a:lnTo>
                      <a:lnTo>
                        <a:pt x="13958" y="38"/>
                      </a:lnTo>
                      <a:lnTo>
                        <a:pt x="13979" y="47"/>
                      </a:lnTo>
                      <a:lnTo>
                        <a:pt x="14000" y="58"/>
                      </a:lnTo>
                      <a:lnTo>
                        <a:pt x="14020" y="70"/>
                      </a:lnTo>
                      <a:lnTo>
                        <a:pt x="14038" y="81"/>
                      </a:lnTo>
                      <a:lnTo>
                        <a:pt x="14057" y="95"/>
                      </a:lnTo>
                      <a:lnTo>
                        <a:pt x="14075" y="109"/>
                      </a:lnTo>
                      <a:lnTo>
                        <a:pt x="14092" y="124"/>
                      </a:lnTo>
                      <a:lnTo>
                        <a:pt x="14109" y="139"/>
                      </a:lnTo>
                      <a:lnTo>
                        <a:pt x="14125" y="156"/>
                      </a:lnTo>
                      <a:lnTo>
                        <a:pt x="14139" y="173"/>
                      </a:lnTo>
                      <a:lnTo>
                        <a:pt x="14154" y="190"/>
                      </a:lnTo>
                      <a:lnTo>
                        <a:pt x="14166" y="209"/>
                      </a:lnTo>
                      <a:lnTo>
                        <a:pt x="14179" y="229"/>
                      </a:lnTo>
                      <a:lnTo>
                        <a:pt x="14190" y="248"/>
                      </a:lnTo>
                      <a:lnTo>
                        <a:pt x="14200" y="268"/>
                      </a:lnTo>
                      <a:lnTo>
                        <a:pt x="14210" y="289"/>
                      </a:lnTo>
                      <a:lnTo>
                        <a:pt x="14219" y="311"/>
                      </a:lnTo>
                      <a:lnTo>
                        <a:pt x="14226" y="333"/>
                      </a:lnTo>
                      <a:lnTo>
                        <a:pt x="14233" y="355"/>
                      </a:lnTo>
                      <a:lnTo>
                        <a:pt x="14238" y="378"/>
                      </a:lnTo>
                      <a:lnTo>
                        <a:pt x="14242" y="401"/>
                      </a:lnTo>
                      <a:lnTo>
                        <a:pt x="14245" y="425"/>
                      </a:lnTo>
                      <a:lnTo>
                        <a:pt x="14247" y="449"/>
                      </a:lnTo>
                      <a:lnTo>
                        <a:pt x="14247" y="473"/>
                      </a:lnTo>
                      <a:lnTo>
                        <a:pt x="14247" y="9010"/>
                      </a:lnTo>
                      <a:lnTo>
                        <a:pt x="14247" y="9034"/>
                      </a:lnTo>
                      <a:lnTo>
                        <a:pt x="14245" y="9058"/>
                      </a:lnTo>
                      <a:lnTo>
                        <a:pt x="14242" y="9081"/>
                      </a:lnTo>
                      <a:lnTo>
                        <a:pt x="14238" y="9104"/>
                      </a:lnTo>
                      <a:lnTo>
                        <a:pt x="14233" y="9127"/>
                      </a:lnTo>
                      <a:lnTo>
                        <a:pt x="14226" y="9149"/>
                      </a:lnTo>
                      <a:lnTo>
                        <a:pt x="14219" y="9171"/>
                      </a:lnTo>
                      <a:lnTo>
                        <a:pt x="14210" y="9192"/>
                      </a:lnTo>
                      <a:lnTo>
                        <a:pt x="14200" y="9213"/>
                      </a:lnTo>
                      <a:lnTo>
                        <a:pt x="14190" y="9234"/>
                      </a:lnTo>
                      <a:lnTo>
                        <a:pt x="14179" y="9254"/>
                      </a:lnTo>
                      <a:lnTo>
                        <a:pt x="14166" y="9272"/>
                      </a:lnTo>
                      <a:lnTo>
                        <a:pt x="14154" y="9291"/>
                      </a:lnTo>
                      <a:lnTo>
                        <a:pt x="14139" y="9309"/>
                      </a:lnTo>
                      <a:lnTo>
                        <a:pt x="14125" y="9326"/>
                      </a:lnTo>
                      <a:lnTo>
                        <a:pt x="14109" y="9343"/>
                      </a:lnTo>
                      <a:lnTo>
                        <a:pt x="14092" y="9359"/>
                      </a:lnTo>
                      <a:lnTo>
                        <a:pt x="14075" y="9373"/>
                      </a:lnTo>
                      <a:lnTo>
                        <a:pt x="14057" y="9387"/>
                      </a:lnTo>
                      <a:lnTo>
                        <a:pt x="14038" y="9400"/>
                      </a:lnTo>
                      <a:lnTo>
                        <a:pt x="14020" y="9412"/>
                      </a:lnTo>
                      <a:lnTo>
                        <a:pt x="14000" y="9424"/>
                      </a:lnTo>
                      <a:lnTo>
                        <a:pt x="13979" y="9434"/>
                      </a:lnTo>
                      <a:lnTo>
                        <a:pt x="13958" y="9444"/>
                      </a:lnTo>
                      <a:lnTo>
                        <a:pt x="13938" y="9452"/>
                      </a:lnTo>
                      <a:lnTo>
                        <a:pt x="13916" y="9460"/>
                      </a:lnTo>
                      <a:lnTo>
                        <a:pt x="13893" y="9466"/>
                      </a:lnTo>
                      <a:lnTo>
                        <a:pt x="13870" y="9472"/>
                      </a:lnTo>
                      <a:lnTo>
                        <a:pt x="13847" y="9476"/>
                      </a:lnTo>
                      <a:lnTo>
                        <a:pt x="13823" y="9479"/>
                      </a:lnTo>
                      <a:lnTo>
                        <a:pt x="13800" y="9480"/>
                      </a:lnTo>
                      <a:lnTo>
                        <a:pt x="13776" y="9481"/>
                      </a:lnTo>
                      <a:lnTo>
                        <a:pt x="471" y="9481"/>
                      </a:lnTo>
                      <a:lnTo>
                        <a:pt x="447" y="9480"/>
                      </a:lnTo>
                      <a:lnTo>
                        <a:pt x="424" y="9479"/>
                      </a:lnTo>
                      <a:lnTo>
                        <a:pt x="400" y="9476"/>
                      </a:lnTo>
                      <a:lnTo>
                        <a:pt x="377" y="9472"/>
                      </a:lnTo>
                      <a:lnTo>
                        <a:pt x="354" y="9466"/>
                      </a:lnTo>
                      <a:lnTo>
                        <a:pt x="332" y="9460"/>
                      </a:lnTo>
                      <a:lnTo>
                        <a:pt x="309" y="9452"/>
                      </a:lnTo>
                      <a:lnTo>
                        <a:pt x="289" y="9444"/>
                      </a:lnTo>
                      <a:lnTo>
                        <a:pt x="268" y="9434"/>
                      </a:lnTo>
                      <a:lnTo>
                        <a:pt x="247" y="9424"/>
                      </a:lnTo>
                      <a:lnTo>
                        <a:pt x="227" y="9412"/>
                      </a:lnTo>
                      <a:lnTo>
                        <a:pt x="209" y="9400"/>
                      </a:lnTo>
                      <a:lnTo>
                        <a:pt x="190" y="9387"/>
                      </a:lnTo>
                      <a:lnTo>
                        <a:pt x="172" y="9373"/>
                      </a:lnTo>
                      <a:lnTo>
                        <a:pt x="155" y="9359"/>
                      </a:lnTo>
                      <a:lnTo>
                        <a:pt x="138" y="9343"/>
                      </a:lnTo>
                      <a:lnTo>
                        <a:pt x="123" y="9326"/>
                      </a:lnTo>
                      <a:lnTo>
                        <a:pt x="108" y="9309"/>
                      </a:lnTo>
                      <a:lnTo>
                        <a:pt x="93" y="9291"/>
                      </a:lnTo>
                      <a:lnTo>
                        <a:pt x="81" y="9272"/>
                      </a:lnTo>
                      <a:lnTo>
                        <a:pt x="69" y="9254"/>
                      </a:lnTo>
                      <a:lnTo>
                        <a:pt x="57" y="9234"/>
                      </a:lnTo>
                      <a:lnTo>
                        <a:pt x="47" y="9213"/>
                      </a:lnTo>
                      <a:lnTo>
                        <a:pt x="37" y="9192"/>
                      </a:lnTo>
                      <a:lnTo>
                        <a:pt x="29" y="9171"/>
                      </a:lnTo>
                      <a:lnTo>
                        <a:pt x="21" y="9149"/>
                      </a:lnTo>
                      <a:lnTo>
                        <a:pt x="15" y="9127"/>
                      </a:lnTo>
                      <a:lnTo>
                        <a:pt x="9" y="9104"/>
                      </a:lnTo>
                      <a:lnTo>
                        <a:pt x="5" y="9081"/>
                      </a:lnTo>
                      <a:lnTo>
                        <a:pt x="2" y="9058"/>
                      </a:lnTo>
                      <a:lnTo>
                        <a:pt x="1" y="9034"/>
                      </a:lnTo>
                      <a:lnTo>
                        <a:pt x="0" y="9010"/>
                      </a:lnTo>
                      <a:lnTo>
                        <a:pt x="0" y="473"/>
                      </a:lnTo>
                      <a:lnTo>
                        <a:pt x="1" y="449"/>
                      </a:lnTo>
                      <a:lnTo>
                        <a:pt x="2" y="425"/>
                      </a:lnTo>
                      <a:lnTo>
                        <a:pt x="5" y="401"/>
                      </a:lnTo>
                      <a:lnTo>
                        <a:pt x="9" y="378"/>
                      </a:lnTo>
                      <a:lnTo>
                        <a:pt x="15" y="355"/>
                      </a:lnTo>
                      <a:lnTo>
                        <a:pt x="21" y="333"/>
                      </a:lnTo>
                      <a:lnTo>
                        <a:pt x="29" y="311"/>
                      </a:lnTo>
                      <a:lnTo>
                        <a:pt x="37" y="289"/>
                      </a:lnTo>
                      <a:lnTo>
                        <a:pt x="47" y="268"/>
                      </a:lnTo>
                      <a:lnTo>
                        <a:pt x="57" y="248"/>
                      </a:lnTo>
                      <a:lnTo>
                        <a:pt x="69" y="229"/>
                      </a:lnTo>
                      <a:lnTo>
                        <a:pt x="81" y="209"/>
                      </a:lnTo>
                      <a:lnTo>
                        <a:pt x="93" y="190"/>
                      </a:lnTo>
                      <a:lnTo>
                        <a:pt x="108" y="173"/>
                      </a:lnTo>
                      <a:lnTo>
                        <a:pt x="123" y="156"/>
                      </a:lnTo>
                      <a:lnTo>
                        <a:pt x="138" y="139"/>
                      </a:lnTo>
                      <a:lnTo>
                        <a:pt x="155" y="124"/>
                      </a:lnTo>
                      <a:lnTo>
                        <a:pt x="172" y="109"/>
                      </a:lnTo>
                      <a:lnTo>
                        <a:pt x="190" y="95"/>
                      </a:lnTo>
                      <a:lnTo>
                        <a:pt x="209" y="81"/>
                      </a:lnTo>
                      <a:lnTo>
                        <a:pt x="227" y="70"/>
                      </a:lnTo>
                      <a:lnTo>
                        <a:pt x="247" y="58"/>
                      </a:lnTo>
                      <a:lnTo>
                        <a:pt x="268" y="47"/>
                      </a:lnTo>
                      <a:lnTo>
                        <a:pt x="289" y="38"/>
                      </a:lnTo>
                      <a:lnTo>
                        <a:pt x="309" y="29"/>
                      </a:lnTo>
                      <a:lnTo>
                        <a:pt x="332" y="22"/>
                      </a:lnTo>
                      <a:lnTo>
                        <a:pt x="354" y="16"/>
                      </a:lnTo>
                      <a:lnTo>
                        <a:pt x="377" y="11"/>
                      </a:lnTo>
                      <a:lnTo>
                        <a:pt x="400" y="7"/>
                      </a:lnTo>
                      <a:lnTo>
                        <a:pt x="424" y="3"/>
                      </a:lnTo>
                      <a:lnTo>
                        <a:pt x="447" y="1"/>
                      </a:lnTo>
                      <a:lnTo>
                        <a:pt x="471" y="0"/>
                      </a:lnTo>
                      <a:close/>
                      <a:moveTo>
                        <a:pt x="1451" y="1205"/>
                      </a:moveTo>
                      <a:lnTo>
                        <a:pt x="12797" y="1205"/>
                      </a:lnTo>
                      <a:lnTo>
                        <a:pt x="12797" y="8276"/>
                      </a:lnTo>
                      <a:lnTo>
                        <a:pt x="1451" y="8276"/>
                      </a:lnTo>
                      <a:lnTo>
                        <a:pt x="1451" y="120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218">
                    <a:defRPr/>
                  </a:pPr>
                  <a:endParaRPr lang="zh-CN" altLang="en-US" sz="1800" kern="0" dirty="0">
                    <a:cs typeface="Arial" pitchFamily="34" charset="0"/>
                  </a:endParaRPr>
                </a:p>
              </p:txBody>
            </p:sp>
            <p:sp>
              <p:nvSpPr>
                <p:cNvPr id="229" name="Freeform 316"/>
                <p:cNvSpPr>
                  <a:spLocks noEditPoints="1"/>
                </p:cNvSpPr>
                <p:nvPr/>
              </p:nvSpPr>
              <p:spPr bwMode="auto">
                <a:xfrm>
                  <a:off x="10250488" y="4113213"/>
                  <a:ext cx="149225" cy="222250"/>
                </a:xfrm>
                <a:custGeom>
                  <a:avLst/>
                  <a:gdLst/>
                  <a:ahLst/>
                  <a:cxnLst>
                    <a:cxn ang="0">
                      <a:pos x="1143" y="12"/>
                    </a:cxn>
                    <a:cxn ang="0">
                      <a:pos x="1333" y="61"/>
                    </a:cxn>
                    <a:cxn ang="0">
                      <a:pos x="1506" y="145"/>
                    </a:cxn>
                    <a:cxn ang="0">
                      <a:pos x="1659" y="259"/>
                    </a:cxn>
                    <a:cxn ang="0">
                      <a:pos x="1787" y="399"/>
                    </a:cxn>
                    <a:cxn ang="0">
                      <a:pos x="1887" y="563"/>
                    </a:cxn>
                    <a:cxn ang="0">
                      <a:pos x="1953" y="745"/>
                    </a:cxn>
                    <a:cxn ang="0">
                      <a:pos x="1983" y="942"/>
                    </a:cxn>
                    <a:cxn ang="0">
                      <a:pos x="1977" y="1112"/>
                    </a:cxn>
                    <a:cxn ang="0">
                      <a:pos x="1946" y="1265"/>
                    </a:cxn>
                    <a:cxn ang="0">
                      <a:pos x="1893" y="1408"/>
                    </a:cxn>
                    <a:cxn ang="0">
                      <a:pos x="1818" y="1540"/>
                    </a:cxn>
                    <a:cxn ang="0">
                      <a:pos x="202" y="1591"/>
                    </a:cxn>
                    <a:cxn ang="0">
                      <a:pos x="118" y="1458"/>
                    </a:cxn>
                    <a:cxn ang="0">
                      <a:pos x="53" y="1312"/>
                    </a:cxn>
                    <a:cxn ang="0">
                      <a:pos x="14" y="1157"/>
                    </a:cxn>
                    <a:cxn ang="0">
                      <a:pos x="0" y="993"/>
                    </a:cxn>
                    <a:cxn ang="0">
                      <a:pos x="20" y="792"/>
                    </a:cxn>
                    <a:cxn ang="0">
                      <a:pos x="78" y="607"/>
                    </a:cxn>
                    <a:cxn ang="0">
                      <a:pos x="170" y="438"/>
                    </a:cxn>
                    <a:cxn ang="0">
                      <a:pos x="291" y="291"/>
                    </a:cxn>
                    <a:cxn ang="0">
                      <a:pos x="438" y="170"/>
                    </a:cxn>
                    <a:cxn ang="0">
                      <a:pos x="607" y="78"/>
                    </a:cxn>
                    <a:cxn ang="0">
                      <a:pos x="792" y="20"/>
                    </a:cxn>
                    <a:cxn ang="0">
                      <a:pos x="993" y="0"/>
                    </a:cxn>
                    <a:cxn ang="0">
                      <a:pos x="1079" y="428"/>
                    </a:cxn>
                    <a:cxn ang="0">
                      <a:pos x="1188" y="456"/>
                    </a:cxn>
                    <a:cxn ang="0">
                      <a:pos x="1289" y="504"/>
                    </a:cxn>
                    <a:cxn ang="0">
                      <a:pos x="1376" y="570"/>
                    </a:cxn>
                    <a:cxn ang="0">
                      <a:pos x="1450" y="651"/>
                    </a:cxn>
                    <a:cxn ang="0">
                      <a:pos x="1507" y="745"/>
                    </a:cxn>
                    <a:cxn ang="0">
                      <a:pos x="1545" y="850"/>
                    </a:cxn>
                    <a:cxn ang="0">
                      <a:pos x="1563" y="963"/>
                    </a:cxn>
                    <a:cxn ang="0">
                      <a:pos x="1557" y="1079"/>
                    </a:cxn>
                    <a:cxn ang="0">
                      <a:pos x="1529" y="1188"/>
                    </a:cxn>
                    <a:cxn ang="0">
                      <a:pos x="1481" y="1289"/>
                    </a:cxn>
                    <a:cxn ang="0">
                      <a:pos x="1415" y="1376"/>
                    </a:cxn>
                    <a:cxn ang="0">
                      <a:pos x="1333" y="1449"/>
                    </a:cxn>
                    <a:cxn ang="0">
                      <a:pos x="1240" y="1507"/>
                    </a:cxn>
                    <a:cxn ang="0">
                      <a:pos x="1135" y="1545"/>
                    </a:cxn>
                    <a:cxn ang="0">
                      <a:pos x="1022" y="1563"/>
                    </a:cxn>
                    <a:cxn ang="0">
                      <a:pos x="906" y="1556"/>
                    </a:cxn>
                    <a:cxn ang="0">
                      <a:pos x="797" y="1528"/>
                    </a:cxn>
                    <a:cxn ang="0">
                      <a:pos x="697" y="1481"/>
                    </a:cxn>
                    <a:cxn ang="0">
                      <a:pos x="609" y="1415"/>
                    </a:cxn>
                    <a:cxn ang="0">
                      <a:pos x="535" y="1334"/>
                    </a:cxn>
                    <a:cxn ang="0">
                      <a:pos x="478" y="1240"/>
                    </a:cxn>
                    <a:cxn ang="0">
                      <a:pos x="440" y="1135"/>
                    </a:cxn>
                    <a:cxn ang="0">
                      <a:pos x="422" y="1022"/>
                    </a:cxn>
                    <a:cxn ang="0">
                      <a:pos x="428" y="906"/>
                    </a:cxn>
                    <a:cxn ang="0">
                      <a:pos x="456" y="797"/>
                    </a:cxn>
                    <a:cxn ang="0">
                      <a:pos x="504" y="697"/>
                    </a:cxn>
                    <a:cxn ang="0">
                      <a:pos x="570" y="609"/>
                    </a:cxn>
                    <a:cxn ang="0">
                      <a:pos x="651" y="535"/>
                    </a:cxn>
                    <a:cxn ang="0">
                      <a:pos x="745" y="478"/>
                    </a:cxn>
                    <a:cxn ang="0">
                      <a:pos x="850" y="440"/>
                    </a:cxn>
                    <a:cxn ang="0">
                      <a:pos x="963" y="422"/>
                    </a:cxn>
                  </a:cxnLst>
                  <a:rect l="0" t="0" r="r" b="b"/>
                  <a:pathLst>
                    <a:path w="1984" h="2926">
                      <a:moveTo>
                        <a:pt x="993" y="0"/>
                      </a:moveTo>
                      <a:lnTo>
                        <a:pt x="1044" y="2"/>
                      </a:lnTo>
                      <a:lnTo>
                        <a:pt x="1094" y="6"/>
                      </a:lnTo>
                      <a:lnTo>
                        <a:pt x="1143" y="12"/>
                      </a:lnTo>
                      <a:lnTo>
                        <a:pt x="1192" y="20"/>
                      </a:lnTo>
                      <a:lnTo>
                        <a:pt x="1240" y="32"/>
                      </a:lnTo>
                      <a:lnTo>
                        <a:pt x="1287" y="45"/>
                      </a:lnTo>
                      <a:lnTo>
                        <a:pt x="1333" y="61"/>
                      </a:lnTo>
                      <a:lnTo>
                        <a:pt x="1378" y="78"/>
                      </a:lnTo>
                      <a:lnTo>
                        <a:pt x="1422" y="98"/>
                      </a:lnTo>
                      <a:lnTo>
                        <a:pt x="1464" y="121"/>
                      </a:lnTo>
                      <a:lnTo>
                        <a:pt x="1506" y="145"/>
                      </a:lnTo>
                      <a:lnTo>
                        <a:pt x="1546" y="170"/>
                      </a:lnTo>
                      <a:lnTo>
                        <a:pt x="1586" y="198"/>
                      </a:lnTo>
                      <a:lnTo>
                        <a:pt x="1623" y="228"/>
                      </a:lnTo>
                      <a:lnTo>
                        <a:pt x="1659" y="259"/>
                      </a:lnTo>
                      <a:lnTo>
                        <a:pt x="1694" y="291"/>
                      </a:lnTo>
                      <a:lnTo>
                        <a:pt x="1727" y="326"/>
                      </a:lnTo>
                      <a:lnTo>
                        <a:pt x="1758" y="362"/>
                      </a:lnTo>
                      <a:lnTo>
                        <a:pt x="1787" y="399"/>
                      </a:lnTo>
                      <a:lnTo>
                        <a:pt x="1815" y="438"/>
                      </a:lnTo>
                      <a:lnTo>
                        <a:pt x="1841" y="479"/>
                      </a:lnTo>
                      <a:lnTo>
                        <a:pt x="1865" y="520"/>
                      </a:lnTo>
                      <a:lnTo>
                        <a:pt x="1887" y="563"/>
                      </a:lnTo>
                      <a:lnTo>
                        <a:pt x="1906" y="607"/>
                      </a:lnTo>
                      <a:lnTo>
                        <a:pt x="1924" y="652"/>
                      </a:lnTo>
                      <a:lnTo>
                        <a:pt x="1940" y="698"/>
                      </a:lnTo>
                      <a:lnTo>
                        <a:pt x="1953" y="745"/>
                      </a:lnTo>
                      <a:lnTo>
                        <a:pt x="1965" y="792"/>
                      </a:lnTo>
                      <a:lnTo>
                        <a:pt x="1973" y="841"/>
                      </a:lnTo>
                      <a:lnTo>
                        <a:pt x="1979" y="891"/>
                      </a:lnTo>
                      <a:lnTo>
                        <a:pt x="1983" y="942"/>
                      </a:lnTo>
                      <a:lnTo>
                        <a:pt x="1984" y="993"/>
                      </a:lnTo>
                      <a:lnTo>
                        <a:pt x="1984" y="1032"/>
                      </a:lnTo>
                      <a:lnTo>
                        <a:pt x="1981" y="1073"/>
                      </a:lnTo>
                      <a:lnTo>
                        <a:pt x="1977" y="1112"/>
                      </a:lnTo>
                      <a:lnTo>
                        <a:pt x="1972" y="1151"/>
                      </a:lnTo>
                      <a:lnTo>
                        <a:pt x="1965" y="1189"/>
                      </a:lnTo>
                      <a:lnTo>
                        <a:pt x="1956" y="1227"/>
                      </a:lnTo>
                      <a:lnTo>
                        <a:pt x="1946" y="1265"/>
                      </a:lnTo>
                      <a:lnTo>
                        <a:pt x="1936" y="1301"/>
                      </a:lnTo>
                      <a:lnTo>
                        <a:pt x="1922" y="1337"/>
                      </a:lnTo>
                      <a:lnTo>
                        <a:pt x="1909" y="1373"/>
                      </a:lnTo>
                      <a:lnTo>
                        <a:pt x="1893" y="1408"/>
                      </a:lnTo>
                      <a:lnTo>
                        <a:pt x="1876" y="1442"/>
                      </a:lnTo>
                      <a:lnTo>
                        <a:pt x="1859" y="1475"/>
                      </a:lnTo>
                      <a:lnTo>
                        <a:pt x="1839" y="1508"/>
                      </a:lnTo>
                      <a:lnTo>
                        <a:pt x="1818" y="1540"/>
                      </a:lnTo>
                      <a:lnTo>
                        <a:pt x="1797" y="1571"/>
                      </a:lnTo>
                      <a:lnTo>
                        <a:pt x="1023" y="2926"/>
                      </a:lnTo>
                      <a:lnTo>
                        <a:pt x="199" y="1591"/>
                      </a:lnTo>
                      <a:lnTo>
                        <a:pt x="202" y="1591"/>
                      </a:lnTo>
                      <a:lnTo>
                        <a:pt x="179" y="1558"/>
                      </a:lnTo>
                      <a:lnTo>
                        <a:pt x="157" y="1526"/>
                      </a:lnTo>
                      <a:lnTo>
                        <a:pt x="136" y="1492"/>
                      </a:lnTo>
                      <a:lnTo>
                        <a:pt x="118" y="1458"/>
                      </a:lnTo>
                      <a:lnTo>
                        <a:pt x="99" y="1422"/>
                      </a:lnTo>
                      <a:lnTo>
                        <a:pt x="82" y="1387"/>
                      </a:lnTo>
                      <a:lnTo>
                        <a:pt x="68" y="1351"/>
                      </a:lnTo>
                      <a:lnTo>
                        <a:pt x="53" y="1312"/>
                      </a:lnTo>
                      <a:lnTo>
                        <a:pt x="42" y="1275"/>
                      </a:lnTo>
                      <a:lnTo>
                        <a:pt x="30" y="1237"/>
                      </a:lnTo>
                      <a:lnTo>
                        <a:pt x="21" y="1197"/>
                      </a:lnTo>
                      <a:lnTo>
                        <a:pt x="14" y="1157"/>
                      </a:lnTo>
                      <a:lnTo>
                        <a:pt x="8" y="1116"/>
                      </a:lnTo>
                      <a:lnTo>
                        <a:pt x="3" y="1076"/>
                      </a:lnTo>
                      <a:lnTo>
                        <a:pt x="1" y="1034"/>
                      </a:lnTo>
                      <a:lnTo>
                        <a:pt x="0" y="993"/>
                      </a:lnTo>
                      <a:lnTo>
                        <a:pt x="1" y="942"/>
                      </a:lnTo>
                      <a:lnTo>
                        <a:pt x="6" y="891"/>
                      </a:lnTo>
                      <a:lnTo>
                        <a:pt x="12" y="841"/>
                      </a:lnTo>
                      <a:lnTo>
                        <a:pt x="20" y="792"/>
                      </a:lnTo>
                      <a:lnTo>
                        <a:pt x="31" y="745"/>
                      </a:lnTo>
                      <a:lnTo>
                        <a:pt x="45" y="698"/>
                      </a:lnTo>
                      <a:lnTo>
                        <a:pt x="61" y="652"/>
                      </a:lnTo>
                      <a:lnTo>
                        <a:pt x="78" y="607"/>
                      </a:lnTo>
                      <a:lnTo>
                        <a:pt x="98" y="563"/>
                      </a:lnTo>
                      <a:lnTo>
                        <a:pt x="120" y="520"/>
                      </a:lnTo>
                      <a:lnTo>
                        <a:pt x="144" y="479"/>
                      </a:lnTo>
                      <a:lnTo>
                        <a:pt x="170" y="438"/>
                      </a:lnTo>
                      <a:lnTo>
                        <a:pt x="198" y="399"/>
                      </a:lnTo>
                      <a:lnTo>
                        <a:pt x="228" y="362"/>
                      </a:lnTo>
                      <a:lnTo>
                        <a:pt x="259" y="326"/>
                      </a:lnTo>
                      <a:lnTo>
                        <a:pt x="291" y="291"/>
                      </a:lnTo>
                      <a:lnTo>
                        <a:pt x="326" y="259"/>
                      </a:lnTo>
                      <a:lnTo>
                        <a:pt x="362" y="228"/>
                      </a:lnTo>
                      <a:lnTo>
                        <a:pt x="399" y="198"/>
                      </a:lnTo>
                      <a:lnTo>
                        <a:pt x="438" y="170"/>
                      </a:lnTo>
                      <a:lnTo>
                        <a:pt x="479" y="145"/>
                      </a:lnTo>
                      <a:lnTo>
                        <a:pt x="520" y="121"/>
                      </a:lnTo>
                      <a:lnTo>
                        <a:pt x="563" y="98"/>
                      </a:lnTo>
                      <a:lnTo>
                        <a:pt x="607" y="78"/>
                      </a:lnTo>
                      <a:lnTo>
                        <a:pt x="651" y="61"/>
                      </a:lnTo>
                      <a:lnTo>
                        <a:pt x="698" y="45"/>
                      </a:lnTo>
                      <a:lnTo>
                        <a:pt x="745" y="32"/>
                      </a:lnTo>
                      <a:lnTo>
                        <a:pt x="792" y="20"/>
                      </a:lnTo>
                      <a:lnTo>
                        <a:pt x="841" y="12"/>
                      </a:lnTo>
                      <a:lnTo>
                        <a:pt x="891" y="6"/>
                      </a:lnTo>
                      <a:lnTo>
                        <a:pt x="942" y="2"/>
                      </a:lnTo>
                      <a:lnTo>
                        <a:pt x="993" y="0"/>
                      </a:lnTo>
                      <a:close/>
                      <a:moveTo>
                        <a:pt x="993" y="421"/>
                      </a:moveTo>
                      <a:lnTo>
                        <a:pt x="1022" y="422"/>
                      </a:lnTo>
                      <a:lnTo>
                        <a:pt x="1051" y="424"/>
                      </a:lnTo>
                      <a:lnTo>
                        <a:pt x="1079" y="428"/>
                      </a:lnTo>
                      <a:lnTo>
                        <a:pt x="1107" y="433"/>
                      </a:lnTo>
                      <a:lnTo>
                        <a:pt x="1135" y="440"/>
                      </a:lnTo>
                      <a:lnTo>
                        <a:pt x="1162" y="447"/>
                      </a:lnTo>
                      <a:lnTo>
                        <a:pt x="1188" y="456"/>
                      </a:lnTo>
                      <a:lnTo>
                        <a:pt x="1214" y="467"/>
                      </a:lnTo>
                      <a:lnTo>
                        <a:pt x="1240" y="478"/>
                      </a:lnTo>
                      <a:lnTo>
                        <a:pt x="1264" y="490"/>
                      </a:lnTo>
                      <a:lnTo>
                        <a:pt x="1289" y="504"/>
                      </a:lnTo>
                      <a:lnTo>
                        <a:pt x="1312" y="518"/>
                      </a:lnTo>
                      <a:lnTo>
                        <a:pt x="1333" y="535"/>
                      </a:lnTo>
                      <a:lnTo>
                        <a:pt x="1355" y="552"/>
                      </a:lnTo>
                      <a:lnTo>
                        <a:pt x="1376" y="570"/>
                      </a:lnTo>
                      <a:lnTo>
                        <a:pt x="1396" y="589"/>
                      </a:lnTo>
                      <a:lnTo>
                        <a:pt x="1415" y="609"/>
                      </a:lnTo>
                      <a:lnTo>
                        <a:pt x="1433" y="629"/>
                      </a:lnTo>
                      <a:lnTo>
                        <a:pt x="1450" y="651"/>
                      </a:lnTo>
                      <a:lnTo>
                        <a:pt x="1466" y="673"/>
                      </a:lnTo>
                      <a:lnTo>
                        <a:pt x="1481" y="697"/>
                      </a:lnTo>
                      <a:lnTo>
                        <a:pt x="1494" y="721"/>
                      </a:lnTo>
                      <a:lnTo>
                        <a:pt x="1507" y="745"/>
                      </a:lnTo>
                      <a:lnTo>
                        <a:pt x="1518" y="771"/>
                      </a:lnTo>
                      <a:lnTo>
                        <a:pt x="1529" y="797"/>
                      </a:lnTo>
                      <a:lnTo>
                        <a:pt x="1538" y="823"/>
                      </a:lnTo>
                      <a:lnTo>
                        <a:pt x="1545" y="850"/>
                      </a:lnTo>
                      <a:lnTo>
                        <a:pt x="1552" y="878"/>
                      </a:lnTo>
                      <a:lnTo>
                        <a:pt x="1557" y="906"/>
                      </a:lnTo>
                      <a:lnTo>
                        <a:pt x="1561" y="934"/>
                      </a:lnTo>
                      <a:lnTo>
                        <a:pt x="1563" y="963"/>
                      </a:lnTo>
                      <a:lnTo>
                        <a:pt x="1564" y="993"/>
                      </a:lnTo>
                      <a:lnTo>
                        <a:pt x="1563" y="1022"/>
                      </a:lnTo>
                      <a:lnTo>
                        <a:pt x="1561" y="1051"/>
                      </a:lnTo>
                      <a:lnTo>
                        <a:pt x="1557" y="1079"/>
                      </a:lnTo>
                      <a:lnTo>
                        <a:pt x="1552" y="1107"/>
                      </a:lnTo>
                      <a:lnTo>
                        <a:pt x="1545" y="1135"/>
                      </a:lnTo>
                      <a:lnTo>
                        <a:pt x="1538" y="1162"/>
                      </a:lnTo>
                      <a:lnTo>
                        <a:pt x="1529" y="1188"/>
                      </a:lnTo>
                      <a:lnTo>
                        <a:pt x="1518" y="1214"/>
                      </a:lnTo>
                      <a:lnTo>
                        <a:pt x="1507" y="1240"/>
                      </a:lnTo>
                      <a:lnTo>
                        <a:pt x="1494" y="1265"/>
                      </a:lnTo>
                      <a:lnTo>
                        <a:pt x="1481" y="1289"/>
                      </a:lnTo>
                      <a:lnTo>
                        <a:pt x="1466" y="1311"/>
                      </a:lnTo>
                      <a:lnTo>
                        <a:pt x="1450" y="1334"/>
                      </a:lnTo>
                      <a:lnTo>
                        <a:pt x="1433" y="1355"/>
                      </a:lnTo>
                      <a:lnTo>
                        <a:pt x="1415" y="1376"/>
                      </a:lnTo>
                      <a:lnTo>
                        <a:pt x="1396" y="1395"/>
                      </a:lnTo>
                      <a:lnTo>
                        <a:pt x="1376" y="1415"/>
                      </a:lnTo>
                      <a:lnTo>
                        <a:pt x="1355" y="1433"/>
                      </a:lnTo>
                      <a:lnTo>
                        <a:pt x="1333" y="1449"/>
                      </a:lnTo>
                      <a:lnTo>
                        <a:pt x="1312" y="1466"/>
                      </a:lnTo>
                      <a:lnTo>
                        <a:pt x="1289" y="1481"/>
                      </a:lnTo>
                      <a:lnTo>
                        <a:pt x="1264" y="1494"/>
                      </a:lnTo>
                      <a:lnTo>
                        <a:pt x="1240" y="1507"/>
                      </a:lnTo>
                      <a:lnTo>
                        <a:pt x="1214" y="1518"/>
                      </a:lnTo>
                      <a:lnTo>
                        <a:pt x="1188" y="1528"/>
                      </a:lnTo>
                      <a:lnTo>
                        <a:pt x="1162" y="1538"/>
                      </a:lnTo>
                      <a:lnTo>
                        <a:pt x="1135" y="1545"/>
                      </a:lnTo>
                      <a:lnTo>
                        <a:pt x="1107" y="1552"/>
                      </a:lnTo>
                      <a:lnTo>
                        <a:pt x="1079" y="1556"/>
                      </a:lnTo>
                      <a:lnTo>
                        <a:pt x="1051" y="1561"/>
                      </a:lnTo>
                      <a:lnTo>
                        <a:pt x="1022" y="1563"/>
                      </a:lnTo>
                      <a:lnTo>
                        <a:pt x="993" y="1564"/>
                      </a:lnTo>
                      <a:lnTo>
                        <a:pt x="963" y="1563"/>
                      </a:lnTo>
                      <a:lnTo>
                        <a:pt x="934" y="1561"/>
                      </a:lnTo>
                      <a:lnTo>
                        <a:pt x="906" y="1556"/>
                      </a:lnTo>
                      <a:lnTo>
                        <a:pt x="878" y="1552"/>
                      </a:lnTo>
                      <a:lnTo>
                        <a:pt x="850" y="1545"/>
                      </a:lnTo>
                      <a:lnTo>
                        <a:pt x="823" y="1538"/>
                      </a:lnTo>
                      <a:lnTo>
                        <a:pt x="797" y="1528"/>
                      </a:lnTo>
                      <a:lnTo>
                        <a:pt x="771" y="1518"/>
                      </a:lnTo>
                      <a:lnTo>
                        <a:pt x="745" y="1507"/>
                      </a:lnTo>
                      <a:lnTo>
                        <a:pt x="721" y="1494"/>
                      </a:lnTo>
                      <a:lnTo>
                        <a:pt x="697" y="1481"/>
                      </a:lnTo>
                      <a:lnTo>
                        <a:pt x="673" y="1466"/>
                      </a:lnTo>
                      <a:lnTo>
                        <a:pt x="651" y="1449"/>
                      </a:lnTo>
                      <a:lnTo>
                        <a:pt x="629" y="1433"/>
                      </a:lnTo>
                      <a:lnTo>
                        <a:pt x="609" y="1415"/>
                      </a:lnTo>
                      <a:lnTo>
                        <a:pt x="589" y="1395"/>
                      </a:lnTo>
                      <a:lnTo>
                        <a:pt x="570" y="1376"/>
                      </a:lnTo>
                      <a:lnTo>
                        <a:pt x="552" y="1355"/>
                      </a:lnTo>
                      <a:lnTo>
                        <a:pt x="535" y="1334"/>
                      </a:lnTo>
                      <a:lnTo>
                        <a:pt x="519" y="1311"/>
                      </a:lnTo>
                      <a:lnTo>
                        <a:pt x="504" y="1289"/>
                      </a:lnTo>
                      <a:lnTo>
                        <a:pt x="490" y="1265"/>
                      </a:lnTo>
                      <a:lnTo>
                        <a:pt x="478" y="1240"/>
                      </a:lnTo>
                      <a:lnTo>
                        <a:pt x="466" y="1214"/>
                      </a:lnTo>
                      <a:lnTo>
                        <a:pt x="456" y="1188"/>
                      </a:lnTo>
                      <a:lnTo>
                        <a:pt x="447" y="1162"/>
                      </a:lnTo>
                      <a:lnTo>
                        <a:pt x="440" y="1135"/>
                      </a:lnTo>
                      <a:lnTo>
                        <a:pt x="433" y="1107"/>
                      </a:lnTo>
                      <a:lnTo>
                        <a:pt x="428" y="1079"/>
                      </a:lnTo>
                      <a:lnTo>
                        <a:pt x="424" y="1051"/>
                      </a:lnTo>
                      <a:lnTo>
                        <a:pt x="422" y="1022"/>
                      </a:lnTo>
                      <a:lnTo>
                        <a:pt x="422" y="993"/>
                      </a:lnTo>
                      <a:lnTo>
                        <a:pt x="422" y="963"/>
                      </a:lnTo>
                      <a:lnTo>
                        <a:pt x="424" y="934"/>
                      </a:lnTo>
                      <a:lnTo>
                        <a:pt x="428" y="906"/>
                      </a:lnTo>
                      <a:lnTo>
                        <a:pt x="433" y="878"/>
                      </a:lnTo>
                      <a:lnTo>
                        <a:pt x="440" y="850"/>
                      </a:lnTo>
                      <a:lnTo>
                        <a:pt x="447" y="823"/>
                      </a:lnTo>
                      <a:lnTo>
                        <a:pt x="456" y="797"/>
                      </a:lnTo>
                      <a:lnTo>
                        <a:pt x="466" y="771"/>
                      </a:lnTo>
                      <a:lnTo>
                        <a:pt x="478" y="745"/>
                      </a:lnTo>
                      <a:lnTo>
                        <a:pt x="490" y="721"/>
                      </a:lnTo>
                      <a:lnTo>
                        <a:pt x="504" y="697"/>
                      </a:lnTo>
                      <a:lnTo>
                        <a:pt x="519" y="673"/>
                      </a:lnTo>
                      <a:lnTo>
                        <a:pt x="535" y="651"/>
                      </a:lnTo>
                      <a:lnTo>
                        <a:pt x="552" y="629"/>
                      </a:lnTo>
                      <a:lnTo>
                        <a:pt x="570" y="609"/>
                      </a:lnTo>
                      <a:lnTo>
                        <a:pt x="589" y="589"/>
                      </a:lnTo>
                      <a:lnTo>
                        <a:pt x="609" y="570"/>
                      </a:lnTo>
                      <a:lnTo>
                        <a:pt x="629" y="552"/>
                      </a:lnTo>
                      <a:lnTo>
                        <a:pt x="651" y="535"/>
                      </a:lnTo>
                      <a:lnTo>
                        <a:pt x="673" y="518"/>
                      </a:lnTo>
                      <a:lnTo>
                        <a:pt x="697" y="504"/>
                      </a:lnTo>
                      <a:lnTo>
                        <a:pt x="721" y="490"/>
                      </a:lnTo>
                      <a:lnTo>
                        <a:pt x="745" y="478"/>
                      </a:lnTo>
                      <a:lnTo>
                        <a:pt x="771" y="467"/>
                      </a:lnTo>
                      <a:lnTo>
                        <a:pt x="797" y="456"/>
                      </a:lnTo>
                      <a:lnTo>
                        <a:pt x="823" y="447"/>
                      </a:lnTo>
                      <a:lnTo>
                        <a:pt x="850" y="440"/>
                      </a:lnTo>
                      <a:lnTo>
                        <a:pt x="878" y="433"/>
                      </a:lnTo>
                      <a:lnTo>
                        <a:pt x="906" y="428"/>
                      </a:lnTo>
                      <a:lnTo>
                        <a:pt x="934" y="424"/>
                      </a:lnTo>
                      <a:lnTo>
                        <a:pt x="963" y="422"/>
                      </a:lnTo>
                      <a:lnTo>
                        <a:pt x="993" y="42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218">
                    <a:defRPr/>
                  </a:pPr>
                  <a:endParaRPr lang="zh-CN" altLang="en-US" sz="1800" kern="0" dirty="0">
                    <a:cs typeface="Arial" pitchFamily="34" charset="0"/>
                  </a:endParaRPr>
                </a:p>
              </p:txBody>
            </p:sp>
          </p:grpSp>
          <p:sp>
            <p:nvSpPr>
              <p:cNvPr id="220" name="Freeform 321"/>
              <p:cNvSpPr>
                <a:spLocks noEditPoints="1"/>
              </p:cNvSpPr>
              <p:nvPr/>
            </p:nvSpPr>
            <p:spPr bwMode="auto">
              <a:xfrm>
                <a:off x="8629586" y="2679015"/>
                <a:ext cx="214002" cy="145551"/>
              </a:xfrm>
              <a:custGeom>
                <a:avLst/>
                <a:gdLst/>
                <a:ahLst/>
                <a:cxnLst>
                  <a:cxn ang="0">
                    <a:pos x="15727" y="26"/>
                  </a:cxn>
                  <a:cxn ang="0">
                    <a:pos x="15922" y="132"/>
                  </a:cxn>
                  <a:cxn ang="0">
                    <a:pos x="16062" y="303"/>
                  </a:cxn>
                  <a:cxn ang="0">
                    <a:pos x="16130" y="519"/>
                  </a:cxn>
                  <a:cxn ang="0">
                    <a:pos x="7" y="490"/>
                  </a:cxn>
                  <a:cxn ang="0">
                    <a:pos x="84" y="279"/>
                  </a:cxn>
                  <a:cxn ang="0">
                    <a:pos x="233" y="115"/>
                  </a:cxn>
                  <a:cxn ang="0">
                    <a:pos x="434" y="18"/>
                  </a:cxn>
                  <a:cxn ang="0">
                    <a:pos x="6998" y="7311"/>
                  </a:cxn>
                  <a:cxn ang="0">
                    <a:pos x="8559" y="2549"/>
                  </a:cxn>
                  <a:cxn ang="0">
                    <a:pos x="9743" y="2981"/>
                  </a:cxn>
                  <a:cxn ang="0">
                    <a:pos x="10660" y="3813"/>
                  </a:cxn>
                  <a:cxn ang="0">
                    <a:pos x="11202" y="4939"/>
                  </a:cxn>
                  <a:cxn ang="0">
                    <a:pos x="11268" y="6237"/>
                  </a:cxn>
                  <a:cxn ang="0">
                    <a:pos x="10835" y="7422"/>
                  </a:cxn>
                  <a:cxn ang="0">
                    <a:pos x="10002" y="8337"/>
                  </a:cxn>
                  <a:cxn ang="0">
                    <a:pos x="8874" y="8879"/>
                  </a:cxn>
                  <a:cxn ang="0">
                    <a:pos x="7574" y="8943"/>
                  </a:cxn>
                  <a:cxn ang="0">
                    <a:pos x="6389" y="8511"/>
                  </a:cxn>
                  <a:cxn ang="0">
                    <a:pos x="5472" y="7679"/>
                  </a:cxn>
                  <a:cxn ang="0">
                    <a:pos x="4930" y="6553"/>
                  </a:cxn>
                  <a:cxn ang="0">
                    <a:pos x="4865" y="5255"/>
                  </a:cxn>
                  <a:cxn ang="0">
                    <a:pos x="5298" y="4071"/>
                  </a:cxn>
                  <a:cxn ang="0">
                    <a:pos x="6131" y="3156"/>
                  </a:cxn>
                  <a:cxn ang="0">
                    <a:pos x="7259" y="2614"/>
                  </a:cxn>
                  <a:cxn ang="0">
                    <a:pos x="8299" y="3474"/>
                  </a:cxn>
                  <a:cxn ang="0">
                    <a:pos x="9154" y="3739"/>
                  </a:cxn>
                  <a:cxn ang="0">
                    <a:pos x="9829" y="4295"/>
                  </a:cxn>
                  <a:cxn ang="0">
                    <a:pos x="10249" y="5068"/>
                  </a:cxn>
                  <a:cxn ang="0">
                    <a:pos x="10341" y="5979"/>
                  </a:cxn>
                  <a:cxn ang="0">
                    <a:pos x="10076" y="6833"/>
                  </a:cxn>
                  <a:cxn ang="0">
                    <a:pos x="9519" y="7507"/>
                  </a:cxn>
                  <a:cxn ang="0">
                    <a:pos x="8745" y="7926"/>
                  </a:cxn>
                  <a:cxn ang="0">
                    <a:pos x="7834" y="8018"/>
                  </a:cxn>
                  <a:cxn ang="0">
                    <a:pos x="6979" y="7753"/>
                  </a:cxn>
                  <a:cxn ang="0">
                    <a:pos x="6303" y="7197"/>
                  </a:cxn>
                  <a:cxn ang="0">
                    <a:pos x="5884" y="6424"/>
                  </a:cxn>
                  <a:cxn ang="0">
                    <a:pos x="5792" y="5513"/>
                  </a:cxn>
                  <a:cxn ang="0">
                    <a:pos x="6057" y="4659"/>
                  </a:cxn>
                  <a:cxn ang="0">
                    <a:pos x="6614" y="3986"/>
                  </a:cxn>
                  <a:cxn ang="0">
                    <a:pos x="7388" y="3566"/>
                  </a:cxn>
                  <a:cxn ang="0">
                    <a:pos x="16133" y="9543"/>
                  </a:cxn>
                  <a:cxn ang="0">
                    <a:pos x="16126" y="11003"/>
                  </a:cxn>
                  <a:cxn ang="0">
                    <a:pos x="16049" y="11213"/>
                  </a:cxn>
                  <a:cxn ang="0">
                    <a:pos x="15900" y="11377"/>
                  </a:cxn>
                  <a:cxn ang="0">
                    <a:pos x="15698" y="11474"/>
                  </a:cxn>
                  <a:cxn ang="0">
                    <a:pos x="519" y="11489"/>
                  </a:cxn>
                  <a:cxn ang="0">
                    <a:pos x="304" y="11423"/>
                  </a:cxn>
                  <a:cxn ang="0">
                    <a:pos x="132" y="11282"/>
                  </a:cxn>
                  <a:cxn ang="0">
                    <a:pos x="26" y="11086"/>
                  </a:cxn>
                  <a:cxn ang="0">
                    <a:pos x="16133" y="9750"/>
                  </a:cxn>
                  <a:cxn ang="0">
                    <a:pos x="3483" y="1338"/>
                  </a:cxn>
                  <a:cxn ang="0">
                    <a:pos x="5884" y="703"/>
                  </a:cxn>
                  <a:cxn ang="0">
                    <a:pos x="7575" y="1338"/>
                  </a:cxn>
                  <a:cxn ang="0">
                    <a:pos x="11941" y="703"/>
                  </a:cxn>
                  <a:cxn ang="0">
                    <a:pos x="12650" y="703"/>
                  </a:cxn>
                  <a:cxn ang="0">
                    <a:pos x="1791" y="10868"/>
                  </a:cxn>
                  <a:cxn ang="0">
                    <a:pos x="4192" y="10232"/>
                  </a:cxn>
                  <a:cxn ang="0">
                    <a:pos x="5884" y="10868"/>
                  </a:cxn>
                  <a:cxn ang="0">
                    <a:pos x="10249" y="10232"/>
                  </a:cxn>
                  <a:cxn ang="0">
                    <a:pos x="10958" y="10232"/>
                  </a:cxn>
                  <a:cxn ang="0">
                    <a:pos x="15325" y="10868"/>
                  </a:cxn>
                </a:cxnLst>
                <a:rect l="0" t="0" r="r" b="b"/>
                <a:pathLst>
                  <a:path w="16133" h="11492">
                    <a:moveTo>
                      <a:pt x="578" y="0"/>
                    </a:moveTo>
                    <a:lnTo>
                      <a:pt x="15555" y="0"/>
                    </a:lnTo>
                    <a:lnTo>
                      <a:pt x="15584" y="1"/>
                    </a:lnTo>
                    <a:lnTo>
                      <a:pt x="15614" y="3"/>
                    </a:lnTo>
                    <a:lnTo>
                      <a:pt x="15642" y="7"/>
                    </a:lnTo>
                    <a:lnTo>
                      <a:pt x="15671" y="12"/>
                    </a:lnTo>
                    <a:lnTo>
                      <a:pt x="15698" y="18"/>
                    </a:lnTo>
                    <a:lnTo>
                      <a:pt x="15727" y="26"/>
                    </a:lnTo>
                    <a:lnTo>
                      <a:pt x="15753" y="35"/>
                    </a:lnTo>
                    <a:lnTo>
                      <a:pt x="15779" y="45"/>
                    </a:lnTo>
                    <a:lnTo>
                      <a:pt x="15805" y="57"/>
                    </a:lnTo>
                    <a:lnTo>
                      <a:pt x="15829" y="70"/>
                    </a:lnTo>
                    <a:lnTo>
                      <a:pt x="15854" y="84"/>
                    </a:lnTo>
                    <a:lnTo>
                      <a:pt x="15878" y="99"/>
                    </a:lnTo>
                    <a:lnTo>
                      <a:pt x="15900" y="115"/>
                    </a:lnTo>
                    <a:lnTo>
                      <a:pt x="15922" y="132"/>
                    </a:lnTo>
                    <a:lnTo>
                      <a:pt x="15943" y="151"/>
                    </a:lnTo>
                    <a:lnTo>
                      <a:pt x="15964" y="169"/>
                    </a:lnTo>
                    <a:lnTo>
                      <a:pt x="15982" y="189"/>
                    </a:lnTo>
                    <a:lnTo>
                      <a:pt x="16001" y="210"/>
                    </a:lnTo>
                    <a:lnTo>
                      <a:pt x="16018" y="233"/>
                    </a:lnTo>
                    <a:lnTo>
                      <a:pt x="16034" y="255"/>
                    </a:lnTo>
                    <a:lnTo>
                      <a:pt x="16049" y="279"/>
                    </a:lnTo>
                    <a:lnTo>
                      <a:pt x="16062" y="303"/>
                    </a:lnTo>
                    <a:lnTo>
                      <a:pt x="16076" y="327"/>
                    </a:lnTo>
                    <a:lnTo>
                      <a:pt x="16088" y="353"/>
                    </a:lnTo>
                    <a:lnTo>
                      <a:pt x="16098" y="380"/>
                    </a:lnTo>
                    <a:lnTo>
                      <a:pt x="16107" y="406"/>
                    </a:lnTo>
                    <a:lnTo>
                      <a:pt x="16115" y="434"/>
                    </a:lnTo>
                    <a:lnTo>
                      <a:pt x="16121" y="461"/>
                    </a:lnTo>
                    <a:lnTo>
                      <a:pt x="16126" y="490"/>
                    </a:lnTo>
                    <a:lnTo>
                      <a:pt x="16130" y="519"/>
                    </a:lnTo>
                    <a:lnTo>
                      <a:pt x="16132" y="548"/>
                    </a:lnTo>
                    <a:lnTo>
                      <a:pt x="16133" y="577"/>
                    </a:lnTo>
                    <a:lnTo>
                      <a:pt x="16133" y="1742"/>
                    </a:lnTo>
                    <a:lnTo>
                      <a:pt x="0" y="1742"/>
                    </a:lnTo>
                    <a:lnTo>
                      <a:pt x="0" y="577"/>
                    </a:lnTo>
                    <a:lnTo>
                      <a:pt x="1" y="548"/>
                    </a:lnTo>
                    <a:lnTo>
                      <a:pt x="3" y="519"/>
                    </a:lnTo>
                    <a:lnTo>
                      <a:pt x="7" y="490"/>
                    </a:lnTo>
                    <a:lnTo>
                      <a:pt x="12" y="461"/>
                    </a:lnTo>
                    <a:lnTo>
                      <a:pt x="18" y="434"/>
                    </a:lnTo>
                    <a:lnTo>
                      <a:pt x="26" y="406"/>
                    </a:lnTo>
                    <a:lnTo>
                      <a:pt x="35" y="380"/>
                    </a:lnTo>
                    <a:lnTo>
                      <a:pt x="45" y="353"/>
                    </a:lnTo>
                    <a:lnTo>
                      <a:pt x="57" y="327"/>
                    </a:lnTo>
                    <a:lnTo>
                      <a:pt x="70" y="303"/>
                    </a:lnTo>
                    <a:lnTo>
                      <a:pt x="84" y="279"/>
                    </a:lnTo>
                    <a:lnTo>
                      <a:pt x="99" y="255"/>
                    </a:lnTo>
                    <a:lnTo>
                      <a:pt x="115" y="233"/>
                    </a:lnTo>
                    <a:lnTo>
                      <a:pt x="132" y="210"/>
                    </a:lnTo>
                    <a:lnTo>
                      <a:pt x="150" y="189"/>
                    </a:lnTo>
                    <a:lnTo>
                      <a:pt x="169" y="169"/>
                    </a:lnTo>
                    <a:lnTo>
                      <a:pt x="190" y="151"/>
                    </a:lnTo>
                    <a:lnTo>
                      <a:pt x="211" y="132"/>
                    </a:lnTo>
                    <a:lnTo>
                      <a:pt x="233" y="115"/>
                    </a:lnTo>
                    <a:lnTo>
                      <a:pt x="255" y="99"/>
                    </a:lnTo>
                    <a:lnTo>
                      <a:pt x="279" y="84"/>
                    </a:lnTo>
                    <a:lnTo>
                      <a:pt x="304" y="70"/>
                    </a:lnTo>
                    <a:lnTo>
                      <a:pt x="328" y="57"/>
                    </a:lnTo>
                    <a:lnTo>
                      <a:pt x="354" y="45"/>
                    </a:lnTo>
                    <a:lnTo>
                      <a:pt x="380" y="35"/>
                    </a:lnTo>
                    <a:lnTo>
                      <a:pt x="406" y="26"/>
                    </a:lnTo>
                    <a:lnTo>
                      <a:pt x="434" y="18"/>
                    </a:lnTo>
                    <a:lnTo>
                      <a:pt x="462" y="12"/>
                    </a:lnTo>
                    <a:lnTo>
                      <a:pt x="490" y="7"/>
                    </a:lnTo>
                    <a:lnTo>
                      <a:pt x="519" y="3"/>
                    </a:lnTo>
                    <a:lnTo>
                      <a:pt x="549" y="1"/>
                    </a:lnTo>
                    <a:lnTo>
                      <a:pt x="578" y="0"/>
                    </a:lnTo>
                    <a:close/>
                    <a:moveTo>
                      <a:pt x="9712" y="5746"/>
                    </a:moveTo>
                    <a:lnTo>
                      <a:pt x="8355" y="6528"/>
                    </a:lnTo>
                    <a:lnTo>
                      <a:pt x="6998" y="7311"/>
                    </a:lnTo>
                    <a:lnTo>
                      <a:pt x="6998" y="5746"/>
                    </a:lnTo>
                    <a:lnTo>
                      <a:pt x="6998" y="4181"/>
                    </a:lnTo>
                    <a:lnTo>
                      <a:pt x="8355" y="4964"/>
                    </a:lnTo>
                    <a:lnTo>
                      <a:pt x="9712" y="5746"/>
                    </a:lnTo>
                    <a:close/>
                    <a:moveTo>
                      <a:pt x="8067" y="2511"/>
                    </a:moveTo>
                    <a:lnTo>
                      <a:pt x="8233" y="2516"/>
                    </a:lnTo>
                    <a:lnTo>
                      <a:pt x="8397" y="2529"/>
                    </a:lnTo>
                    <a:lnTo>
                      <a:pt x="8559" y="2549"/>
                    </a:lnTo>
                    <a:lnTo>
                      <a:pt x="8718" y="2578"/>
                    </a:lnTo>
                    <a:lnTo>
                      <a:pt x="8874" y="2614"/>
                    </a:lnTo>
                    <a:lnTo>
                      <a:pt x="9027" y="2657"/>
                    </a:lnTo>
                    <a:lnTo>
                      <a:pt x="9178" y="2709"/>
                    </a:lnTo>
                    <a:lnTo>
                      <a:pt x="9325" y="2766"/>
                    </a:lnTo>
                    <a:lnTo>
                      <a:pt x="9468" y="2832"/>
                    </a:lnTo>
                    <a:lnTo>
                      <a:pt x="9608" y="2903"/>
                    </a:lnTo>
                    <a:lnTo>
                      <a:pt x="9743" y="2981"/>
                    </a:lnTo>
                    <a:lnTo>
                      <a:pt x="9875" y="3065"/>
                    </a:lnTo>
                    <a:lnTo>
                      <a:pt x="10002" y="3156"/>
                    </a:lnTo>
                    <a:lnTo>
                      <a:pt x="10124" y="3252"/>
                    </a:lnTo>
                    <a:lnTo>
                      <a:pt x="10242" y="3353"/>
                    </a:lnTo>
                    <a:lnTo>
                      <a:pt x="10354" y="3461"/>
                    </a:lnTo>
                    <a:lnTo>
                      <a:pt x="10462" y="3573"/>
                    </a:lnTo>
                    <a:lnTo>
                      <a:pt x="10564" y="3691"/>
                    </a:lnTo>
                    <a:lnTo>
                      <a:pt x="10660" y="3813"/>
                    </a:lnTo>
                    <a:lnTo>
                      <a:pt x="10751" y="3939"/>
                    </a:lnTo>
                    <a:lnTo>
                      <a:pt x="10835" y="4071"/>
                    </a:lnTo>
                    <a:lnTo>
                      <a:pt x="10913" y="4206"/>
                    </a:lnTo>
                    <a:lnTo>
                      <a:pt x="10985" y="4346"/>
                    </a:lnTo>
                    <a:lnTo>
                      <a:pt x="11050" y="4489"/>
                    </a:lnTo>
                    <a:lnTo>
                      <a:pt x="11108" y="4636"/>
                    </a:lnTo>
                    <a:lnTo>
                      <a:pt x="11159" y="4786"/>
                    </a:lnTo>
                    <a:lnTo>
                      <a:pt x="11202" y="4939"/>
                    </a:lnTo>
                    <a:lnTo>
                      <a:pt x="11240" y="5095"/>
                    </a:lnTo>
                    <a:lnTo>
                      <a:pt x="11268" y="5255"/>
                    </a:lnTo>
                    <a:lnTo>
                      <a:pt x="11288" y="5416"/>
                    </a:lnTo>
                    <a:lnTo>
                      <a:pt x="11301" y="5580"/>
                    </a:lnTo>
                    <a:lnTo>
                      <a:pt x="11305" y="5746"/>
                    </a:lnTo>
                    <a:lnTo>
                      <a:pt x="11301" y="5912"/>
                    </a:lnTo>
                    <a:lnTo>
                      <a:pt x="11288" y="6076"/>
                    </a:lnTo>
                    <a:lnTo>
                      <a:pt x="11268" y="6237"/>
                    </a:lnTo>
                    <a:lnTo>
                      <a:pt x="11240" y="6397"/>
                    </a:lnTo>
                    <a:lnTo>
                      <a:pt x="11202" y="6553"/>
                    </a:lnTo>
                    <a:lnTo>
                      <a:pt x="11159" y="6706"/>
                    </a:lnTo>
                    <a:lnTo>
                      <a:pt x="11108" y="6857"/>
                    </a:lnTo>
                    <a:lnTo>
                      <a:pt x="11050" y="7003"/>
                    </a:lnTo>
                    <a:lnTo>
                      <a:pt x="10985" y="7147"/>
                    </a:lnTo>
                    <a:lnTo>
                      <a:pt x="10913" y="7286"/>
                    </a:lnTo>
                    <a:lnTo>
                      <a:pt x="10835" y="7422"/>
                    </a:lnTo>
                    <a:lnTo>
                      <a:pt x="10751" y="7553"/>
                    </a:lnTo>
                    <a:lnTo>
                      <a:pt x="10660" y="7679"/>
                    </a:lnTo>
                    <a:lnTo>
                      <a:pt x="10564" y="7801"/>
                    </a:lnTo>
                    <a:lnTo>
                      <a:pt x="10462" y="7919"/>
                    </a:lnTo>
                    <a:lnTo>
                      <a:pt x="10354" y="8031"/>
                    </a:lnTo>
                    <a:lnTo>
                      <a:pt x="10242" y="8139"/>
                    </a:lnTo>
                    <a:lnTo>
                      <a:pt x="10124" y="8240"/>
                    </a:lnTo>
                    <a:lnTo>
                      <a:pt x="10002" y="8337"/>
                    </a:lnTo>
                    <a:lnTo>
                      <a:pt x="9875" y="8427"/>
                    </a:lnTo>
                    <a:lnTo>
                      <a:pt x="9743" y="8511"/>
                    </a:lnTo>
                    <a:lnTo>
                      <a:pt x="9608" y="8589"/>
                    </a:lnTo>
                    <a:lnTo>
                      <a:pt x="9468" y="8660"/>
                    </a:lnTo>
                    <a:lnTo>
                      <a:pt x="9325" y="8726"/>
                    </a:lnTo>
                    <a:lnTo>
                      <a:pt x="9178" y="8784"/>
                    </a:lnTo>
                    <a:lnTo>
                      <a:pt x="9027" y="8835"/>
                    </a:lnTo>
                    <a:lnTo>
                      <a:pt x="8874" y="8879"/>
                    </a:lnTo>
                    <a:lnTo>
                      <a:pt x="8718" y="8915"/>
                    </a:lnTo>
                    <a:lnTo>
                      <a:pt x="8559" y="8943"/>
                    </a:lnTo>
                    <a:lnTo>
                      <a:pt x="8397" y="8963"/>
                    </a:lnTo>
                    <a:lnTo>
                      <a:pt x="8233" y="8976"/>
                    </a:lnTo>
                    <a:lnTo>
                      <a:pt x="8067" y="8981"/>
                    </a:lnTo>
                    <a:lnTo>
                      <a:pt x="7900" y="8976"/>
                    </a:lnTo>
                    <a:lnTo>
                      <a:pt x="7736" y="8963"/>
                    </a:lnTo>
                    <a:lnTo>
                      <a:pt x="7574" y="8943"/>
                    </a:lnTo>
                    <a:lnTo>
                      <a:pt x="7415" y="8915"/>
                    </a:lnTo>
                    <a:lnTo>
                      <a:pt x="7259" y="8879"/>
                    </a:lnTo>
                    <a:lnTo>
                      <a:pt x="7106" y="8835"/>
                    </a:lnTo>
                    <a:lnTo>
                      <a:pt x="6954" y="8784"/>
                    </a:lnTo>
                    <a:lnTo>
                      <a:pt x="6808" y="8726"/>
                    </a:lnTo>
                    <a:lnTo>
                      <a:pt x="6664" y="8660"/>
                    </a:lnTo>
                    <a:lnTo>
                      <a:pt x="6525" y="8589"/>
                    </a:lnTo>
                    <a:lnTo>
                      <a:pt x="6389" y="8511"/>
                    </a:lnTo>
                    <a:lnTo>
                      <a:pt x="6258" y="8427"/>
                    </a:lnTo>
                    <a:lnTo>
                      <a:pt x="6131" y="8337"/>
                    </a:lnTo>
                    <a:lnTo>
                      <a:pt x="6009" y="8240"/>
                    </a:lnTo>
                    <a:lnTo>
                      <a:pt x="5891" y="8139"/>
                    </a:lnTo>
                    <a:lnTo>
                      <a:pt x="5779" y="8031"/>
                    </a:lnTo>
                    <a:lnTo>
                      <a:pt x="5671" y="7919"/>
                    </a:lnTo>
                    <a:lnTo>
                      <a:pt x="5569" y="7801"/>
                    </a:lnTo>
                    <a:lnTo>
                      <a:pt x="5472" y="7679"/>
                    </a:lnTo>
                    <a:lnTo>
                      <a:pt x="5382" y="7553"/>
                    </a:lnTo>
                    <a:lnTo>
                      <a:pt x="5298" y="7422"/>
                    </a:lnTo>
                    <a:lnTo>
                      <a:pt x="5220" y="7286"/>
                    </a:lnTo>
                    <a:lnTo>
                      <a:pt x="5147" y="7147"/>
                    </a:lnTo>
                    <a:lnTo>
                      <a:pt x="5083" y="7003"/>
                    </a:lnTo>
                    <a:lnTo>
                      <a:pt x="5024" y="6857"/>
                    </a:lnTo>
                    <a:lnTo>
                      <a:pt x="4974" y="6706"/>
                    </a:lnTo>
                    <a:lnTo>
                      <a:pt x="4930" y="6553"/>
                    </a:lnTo>
                    <a:lnTo>
                      <a:pt x="4893" y="6397"/>
                    </a:lnTo>
                    <a:lnTo>
                      <a:pt x="4865" y="6237"/>
                    </a:lnTo>
                    <a:lnTo>
                      <a:pt x="4845" y="6076"/>
                    </a:lnTo>
                    <a:lnTo>
                      <a:pt x="4832" y="5912"/>
                    </a:lnTo>
                    <a:lnTo>
                      <a:pt x="4828" y="5746"/>
                    </a:lnTo>
                    <a:lnTo>
                      <a:pt x="4832" y="5580"/>
                    </a:lnTo>
                    <a:lnTo>
                      <a:pt x="4845" y="5416"/>
                    </a:lnTo>
                    <a:lnTo>
                      <a:pt x="4865" y="5255"/>
                    </a:lnTo>
                    <a:lnTo>
                      <a:pt x="4893" y="5095"/>
                    </a:lnTo>
                    <a:lnTo>
                      <a:pt x="4930" y="4939"/>
                    </a:lnTo>
                    <a:lnTo>
                      <a:pt x="4974" y="4786"/>
                    </a:lnTo>
                    <a:lnTo>
                      <a:pt x="5024" y="4636"/>
                    </a:lnTo>
                    <a:lnTo>
                      <a:pt x="5083" y="4489"/>
                    </a:lnTo>
                    <a:lnTo>
                      <a:pt x="5147" y="4346"/>
                    </a:lnTo>
                    <a:lnTo>
                      <a:pt x="5220" y="4206"/>
                    </a:lnTo>
                    <a:lnTo>
                      <a:pt x="5298" y="4071"/>
                    </a:lnTo>
                    <a:lnTo>
                      <a:pt x="5382" y="3939"/>
                    </a:lnTo>
                    <a:lnTo>
                      <a:pt x="5472" y="3813"/>
                    </a:lnTo>
                    <a:lnTo>
                      <a:pt x="5569" y="3691"/>
                    </a:lnTo>
                    <a:lnTo>
                      <a:pt x="5671" y="3573"/>
                    </a:lnTo>
                    <a:lnTo>
                      <a:pt x="5779" y="3461"/>
                    </a:lnTo>
                    <a:lnTo>
                      <a:pt x="5891" y="3353"/>
                    </a:lnTo>
                    <a:lnTo>
                      <a:pt x="6009" y="3252"/>
                    </a:lnTo>
                    <a:lnTo>
                      <a:pt x="6131" y="3156"/>
                    </a:lnTo>
                    <a:lnTo>
                      <a:pt x="6258" y="3065"/>
                    </a:lnTo>
                    <a:lnTo>
                      <a:pt x="6389" y="2981"/>
                    </a:lnTo>
                    <a:lnTo>
                      <a:pt x="6525" y="2903"/>
                    </a:lnTo>
                    <a:lnTo>
                      <a:pt x="6664" y="2832"/>
                    </a:lnTo>
                    <a:lnTo>
                      <a:pt x="6808" y="2766"/>
                    </a:lnTo>
                    <a:lnTo>
                      <a:pt x="6954" y="2709"/>
                    </a:lnTo>
                    <a:lnTo>
                      <a:pt x="7106" y="2657"/>
                    </a:lnTo>
                    <a:lnTo>
                      <a:pt x="7259" y="2614"/>
                    </a:lnTo>
                    <a:lnTo>
                      <a:pt x="7415" y="2578"/>
                    </a:lnTo>
                    <a:lnTo>
                      <a:pt x="7574" y="2549"/>
                    </a:lnTo>
                    <a:lnTo>
                      <a:pt x="7736" y="2529"/>
                    </a:lnTo>
                    <a:lnTo>
                      <a:pt x="7900" y="2516"/>
                    </a:lnTo>
                    <a:lnTo>
                      <a:pt x="8067" y="2511"/>
                    </a:lnTo>
                    <a:close/>
                    <a:moveTo>
                      <a:pt x="8067" y="3463"/>
                    </a:moveTo>
                    <a:lnTo>
                      <a:pt x="8183" y="3466"/>
                    </a:lnTo>
                    <a:lnTo>
                      <a:pt x="8299" y="3474"/>
                    </a:lnTo>
                    <a:lnTo>
                      <a:pt x="8413" y="3489"/>
                    </a:lnTo>
                    <a:lnTo>
                      <a:pt x="8526" y="3509"/>
                    </a:lnTo>
                    <a:lnTo>
                      <a:pt x="8636" y="3535"/>
                    </a:lnTo>
                    <a:lnTo>
                      <a:pt x="8745" y="3566"/>
                    </a:lnTo>
                    <a:lnTo>
                      <a:pt x="8851" y="3602"/>
                    </a:lnTo>
                    <a:lnTo>
                      <a:pt x="8955" y="3642"/>
                    </a:lnTo>
                    <a:lnTo>
                      <a:pt x="9056" y="3689"/>
                    </a:lnTo>
                    <a:lnTo>
                      <a:pt x="9154" y="3739"/>
                    </a:lnTo>
                    <a:lnTo>
                      <a:pt x="9250" y="3794"/>
                    </a:lnTo>
                    <a:lnTo>
                      <a:pt x="9343" y="3854"/>
                    </a:lnTo>
                    <a:lnTo>
                      <a:pt x="9433" y="3917"/>
                    </a:lnTo>
                    <a:lnTo>
                      <a:pt x="9519" y="3986"/>
                    </a:lnTo>
                    <a:lnTo>
                      <a:pt x="9602" y="4057"/>
                    </a:lnTo>
                    <a:lnTo>
                      <a:pt x="9682" y="4133"/>
                    </a:lnTo>
                    <a:lnTo>
                      <a:pt x="9757" y="4212"/>
                    </a:lnTo>
                    <a:lnTo>
                      <a:pt x="9829" y="4295"/>
                    </a:lnTo>
                    <a:lnTo>
                      <a:pt x="9898" y="4382"/>
                    </a:lnTo>
                    <a:lnTo>
                      <a:pt x="9961" y="4471"/>
                    </a:lnTo>
                    <a:lnTo>
                      <a:pt x="10021" y="4564"/>
                    </a:lnTo>
                    <a:lnTo>
                      <a:pt x="10076" y="4659"/>
                    </a:lnTo>
                    <a:lnTo>
                      <a:pt x="10126" y="4758"/>
                    </a:lnTo>
                    <a:lnTo>
                      <a:pt x="10173" y="4859"/>
                    </a:lnTo>
                    <a:lnTo>
                      <a:pt x="10213" y="4963"/>
                    </a:lnTo>
                    <a:lnTo>
                      <a:pt x="10249" y="5068"/>
                    </a:lnTo>
                    <a:lnTo>
                      <a:pt x="10281" y="5177"/>
                    </a:lnTo>
                    <a:lnTo>
                      <a:pt x="10306" y="5287"/>
                    </a:lnTo>
                    <a:lnTo>
                      <a:pt x="10326" y="5400"/>
                    </a:lnTo>
                    <a:lnTo>
                      <a:pt x="10341" y="5513"/>
                    </a:lnTo>
                    <a:lnTo>
                      <a:pt x="10349" y="5629"/>
                    </a:lnTo>
                    <a:lnTo>
                      <a:pt x="10352" y="5746"/>
                    </a:lnTo>
                    <a:lnTo>
                      <a:pt x="10349" y="5863"/>
                    </a:lnTo>
                    <a:lnTo>
                      <a:pt x="10341" y="5979"/>
                    </a:lnTo>
                    <a:lnTo>
                      <a:pt x="10326" y="6093"/>
                    </a:lnTo>
                    <a:lnTo>
                      <a:pt x="10306" y="6205"/>
                    </a:lnTo>
                    <a:lnTo>
                      <a:pt x="10281" y="6316"/>
                    </a:lnTo>
                    <a:lnTo>
                      <a:pt x="10249" y="6424"/>
                    </a:lnTo>
                    <a:lnTo>
                      <a:pt x="10213" y="6529"/>
                    </a:lnTo>
                    <a:lnTo>
                      <a:pt x="10173" y="6633"/>
                    </a:lnTo>
                    <a:lnTo>
                      <a:pt x="10126" y="6735"/>
                    </a:lnTo>
                    <a:lnTo>
                      <a:pt x="10076" y="6833"/>
                    </a:lnTo>
                    <a:lnTo>
                      <a:pt x="10021" y="6928"/>
                    </a:lnTo>
                    <a:lnTo>
                      <a:pt x="9961" y="7021"/>
                    </a:lnTo>
                    <a:lnTo>
                      <a:pt x="9898" y="7110"/>
                    </a:lnTo>
                    <a:lnTo>
                      <a:pt x="9829" y="7197"/>
                    </a:lnTo>
                    <a:lnTo>
                      <a:pt x="9757" y="7280"/>
                    </a:lnTo>
                    <a:lnTo>
                      <a:pt x="9682" y="7359"/>
                    </a:lnTo>
                    <a:lnTo>
                      <a:pt x="9602" y="7435"/>
                    </a:lnTo>
                    <a:lnTo>
                      <a:pt x="9519" y="7507"/>
                    </a:lnTo>
                    <a:lnTo>
                      <a:pt x="9433" y="7575"/>
                    </a:lnTo>
                    <a:lnTo>
                      <a:pt x="9343" y="7638"/>
                    </a:lnTo>
                    <a:lnTo>
                      <a:pt x="9250" y="7698"/>
                    </a:lnTo>
                    <a:lnTo>
                      <a:pt x="9154" y="7753"/>
                    </a:lnTo>
                    <a:lnTo>
                      <a:pt x="9056" y="7803"/>
                    </a:lnTo>
                    <a:lnTo>
                      <a:pt x="8955" y="7850"/>
                    </a:lnTo>
                    <a:lnTo>
                      <a:pt x="8851" y="7890"/>
                    </a:lnTo>
                    <a:lnTo>
                      <a:pt x="8745" y="7926"/>
                    </a:lnTo>
                    <a:lnTo>
                      <a:pt x="8636" y="7957"/>
                    </a:lnTo>
                    <a:lnTo>
                      <a:pt x="8526" y="7983"/>
                    </a:lnTo>
                    <a:lnTo>
                      <a:pt x="8413" y="8003"/>
                    </a:lnTo>
                    <a:lnTo>
                      <a:pt x="8299" y="8018"/>
                    </a:lnTo>
                    <a:lnTo>
                      <a:pt x="8183" y="8026"/>
                    </a:lnTo>
                    <a:lnTo>
                      <a:pt x="8067" y="8029"/>
                    </a:lnTo>
                    <a:lnTo>
                      <a:pt x="7950" y="8026"/>
                    </a:lnTo>
                    <a:lnTo>
                      <a:pt x="7834" y="8018"/>
                    </a:lnTo>
                    <a:lnTo>
                      <a:pt x="7719" y="8003"/>
                    </a:lnTo>
                    <a:lnTo>
                      <a:pt x="7607" y="7983"/>
                    </a:lnTo>
                    <a:lnTo>
                      <a:pt x="7496" y="7957"/>
                    </a:lnTo>
                    <a:lnTo>
                      <a:pt x="7388" y="7926"/>
                    </a:lnTo>
                    <a:lnTo>
                      <a:pt x="7282" y="7890"/>
                    </a:lnTo>
                    <a:lnTo>
                      <a:pt x="7178" y="7850"/>
                    </a:lnTo>
                    <a:lnTo>
                      <a:pt x="7076" y="7803"/>
                    </a:lnTo>
                    <a:lnTo>
                      <a:pt x="6979" y="7753"/>
                    </a:lnTo>
                    <a:lnTo>
                      <a:pt x="6883" y="7698"/>
                    </a:lnTo>
                    <a:lnTo>
                      <a:pt x="6790" y="7638"/>
                    </a:lnTo>
                    <a:lnTo>
                      <a:pt x="6700" y="7575"/>
                    </a:lnTo>
                    <a:lnTo>
                      <a:pt x="6614" y="7507"/>
                    </a:lnTo>
                    <a:lnTo>
                      <a:pt x="6531" y="7435"/>
                    </a:lnTo>
                    <a:lnTo>
                      <a:pt x="6451" y="7359"/>
                    </a:lnTo>
                    <a:lnTo>
                      <a:pt x="6376" y="7280"/>
                    </a:lnTo>
                    <a:lnTo>
                      <a:pt x="6303" y="7197"/>
                    </a:lnTo>
                    <a:lnTo>
                      <a:pt x="6235" y="7110"/>
                    </a:lnTo>
                    <a:lnTo>
                      <a:pt x="6172" y="7021"/>
                    </a:lnTo>
                    <a:lnTo>
                      <a:pt x="6112" y="6928"/>
                    </a:lnTo>
                    <a:lnTo>
                      <a:pt x="6057" y="6833"/>
                    </a:lnTo>
                    <a:lnTo>
                      <a:pt x="6007" y="6735"/>
                    </a:lnTo>
                    <a:lnTo>
                      <a:pt x="5960" y="6633"/>
                    </a:lnTo>
                    <a:lnTo>
                      <a:pt x="5920" y="6529"/>
                    </a:lnTo>
                    <a:lnTo>
                      <a:pt x="5884" y="6424"/>
                    </a:lnTo>
                    <a:lnTo>
                      <a:pt x="5852" y="6316"/>
                    </a:lnTo>
                    <a:lnTo>
                      <a:pt x="5827" y="6205"/>
                    </a:lnTo>
                    <a:lnTo>
                      <a:pt x="5807" y="6093"/>
                    </a:lnTo>
                    <a:lnTo>
                      <a:pt x="5792" y="5979"/>
                    </a:lnTo>
                    <a:lnTo>
                      <a:pt x="5784" y="5863"/>
                    </a:lnTo>
                    <a:lnTo>
                      <a:pt x="5781" y="5746"/>
                    </a:lnTo>
                    <a:lnTo>
                      <a:pt x="5784" y="5629"/>
                    </a:lnTo>
                    <a:lnTo>
                      <a:pt x="5792" y="5513"/>
                    </a:lnTo>
                    <a:lnTo>
                      <a:pt x="5807" y="5400"/>
                    </a:lnTo>
                    <a:lnTo>
                      <a:pt x="5827" y="5287"/>
                    </a:lnTo>
                    <a:lnTo>
                      <a:pt x="5852" y="5177"/>
                    </a:lnTo>
                    <a:lnTo>
                      <a:pt x="5884" y="5068"/>
                    </a:lnTo>
                    <a:lnTo>
                      <a:pt x="5920" y="4963"/>
                    </a:lnTo>
                    <a:lnTo>
                      <a:pt x="5960" y="4859"/>
                    </a:lnTo>
                    <a:lnTo>
                      <a:pt x="6007" y="4758"/>
                    </a:lnTo>
                    <a:lnTo>
                      <a:pt x="6057" y="4659"/>
                    </a:lnTo>
                    <a:lnTo>
                      <a:pt x="6112" y="4564"/>
                    </a:lnTo>
                    <a:lnTo>
                      <a:pt x="6172" y="4471"/>
                    </a:lnTo>
                    <a:lnTo>
                      <a:pt x="6235" y="4382"/>
                    </a:lnTo>
                    <a:lnTo>
                      <a:pt x="6303" y="4295"/>
                    </a:lnTo>
                    <a:lnTo>
                      <a:pt x="6376" y="4212"/>
                    </a:lnTo>
                    <a:lnTo>
                      <a:pt x="6451" y="4133"/>
                    </a:lnTo>
                    <a:lnTo>
                      <a:pt x="6531" y="4057"/>
                    </a:lnTo>
                    <a:lnTo>
                      <a:pt x="6614" y="3986"/>
                    </a:lnTo>
                    <a:lnTo>
                      <a:pt x="6700" y="3917"/>
                    </a:lnTo>
                    <a:lnTo>
                      <a:pt x="6790" y="3854"/>
                    </a:lnTo>
                    <a:lnTo>
                      <a:pt x="6883" y="3794"/>
                    </a:lnTo>
                    <a:lnTo>
                      <a:pt x="6979" y="3739"/>
                    </a:lnTo>
                    <a:lnTo>
                      <a:pt x="7076" y="3689"/>
                    </a:lnTo>
                    <a:lnTo>
                      <a:pt x="7178" y="3642"/>
                    </a:lnTo>
                    <a:lnTo>
                      <a:pt x="7282" y="3602"/>
                    </a:lnTo>
                    <a:lnTo>
                      <a:pt x="7388" y="3566"/>
                    </a:lnTo>
                    <a:lnTo>
                      <a:pt x="7496" y="3535"/>
                    </a:lnTo>
                    <a:lnTo>
                      <a:pt x="7607" y="3509"/>
                    </a:lnTo>
                    <a:lnTo>
                      <a:pt x="7719" y="3489"/>
                    </a:lnTo>
                    <a:lnTo>
                      <a:pt x="7834" y="3474"/>
                    </a:lnTo>
                    <a:lnTo>
                      <a:pt x="7950" y="3466"/>
                    </a:lnTo>
                    <a:lnTo>
                      <a:pt x="8067" y="3463"/>
                    </a:lnTo>
                    <a:close/>
                    <a:moveTo>
                      <a:pt x="16133" y="1949"/>
                    </a:moveTo>
                    <a:lnTo>
                      <a:pt x="16133" y="9543"/>
                    </a:lnTo>
                    <a:lnTo>
                      <a:pt x="0" y="9543"/>
                    </a:lnTo>
                    <a:lnTo>
                      <a:pt x="0" y="1949"/>
                    </a:lnTo>
                    <a:lnTo>
                      <a:pt x="16133" y="1949"/>
                    </a:lnTo>
                    <a:close/>
                    <a:moveTo>
                      <a:pt x="16133" y="9750"/>
                    </a:moveTo>
                    <a:lnTo>
                      <a:pt x="16133" y="10915"/>
                    </a:lnTo>
                    <a:lnTo>
                      <a:pt x="16132" y="10944"/>
                    </a:lnTo>
                    <a:lnTo>
                      <a:pt x="16130" y="10973"/>
                    </a:lnTo>
                    <a:lnTo>
                      <a:pt x="16126" y="11003"/>
                    </a:lnTo>
                    <a:lnTo>
                      <a:pt x="16121" y="11031"/>
                    </a:lnTo>
                    <a:lnTo>
                      <a:pt x="16115" y="11059"/>
                    </a:lnTo>
                    <a:lnTo>
                      <a:pt x="16107" y="11086"/>
                    </a:lnTo>
                    <a:lnTo>
                      <a:pt x="16098" y="11112"/>
                    </a:lnTo>
                    <a:lnTo>
                      <a:pt x="16088" y="11139"/>
                    </a:lnTo>
                    <a:lnTo>
                      <a:pt x="16076" y="11165"/>
                    </a:lnTo>
                    <a:lnTo>
                      <a:pt x="16062" y="11189"/>
                    </a:lnTo>
                    <a:lnTo>
                      <a:pt x="16049" y="11213"/>
                    </a:lnTo>
                    <a:lnTo>
                      <a:pt x="16034" y="11237"/>
                    </a:lnTo>
                    <a:lnTo>
                      <a:pt x="16018" y="11259"/>
                    </a:lnTo>
                    <a:lnTo>
                      <a:pt x="16001" y="11282"/>
                    </a:lnTo>
                    <a:lnTo>
                      <a:pt x="15982" y="11303"/>
                    </a:lnTo>
                    <a:lnTo>
                      <a:pt x="15964" y="11323"/>
                    </a:lnTo>
                    <a:lnTo>
                      <a:pt x="15943" y="11342"/>
                    </a:lnTo>
                    <a:lnTo>
                      <a:pt x="15922" y="11360"/>
                    </a:lnTo>
                    <a:lnTo>
                      <a:pt x="15900" y="11377"/>
                    </a:lnTo>
                    <a:lnTo>
                      <a:pt x="15878" y="11393"/>
                    </a:lnTo>
                    <a:lnTo>
                      <a:pt x="15854" y="11408"/>
                    </a:lnTo>
                    <a:lnTo>
                      <a:pt x="15829" y="11423"/>
                    </a:lnTo>
                    <a:lnTo>
                      <a:pt x="15805" y="11435"/>
                    </a:lnTo>
                    <a:lnTo>
                      <a:pt x="15779" y="11447"/>
                    </a:lnTo>
                    <a:lnTo>
                      <a:pt x="15753" y="11457"/>
                    </a:lnTo>
                    <a:lnTo>
                      <a:pt x="15727" y="11466"/>
                    </a:lnTo>
                    <a:lnTo>
                      <a:pt x="15698" y="11474"/>
                    </a:lnTo>
                    <a:lnTo>
                      <a:pt x="15671" y="11480"/>
                    </a:lnTo>
                    <a:lnTo>
                      <a:pt x="15642" y="11485"/>
                    </a:lnTo>
                    <a:lnTo>
                      <a:pt x="15614" y="11489"/>
                    </a:lnTo>
                    <a:lnTo>
                      <a:pt x="15584" y="11491"/>
                    </a:lnTo>
                    <a:lnTo>
                      <a:pt x="15555" y="11492"/>
                    </a:lnTo>
                    <a:lnTo>
                      <a:pt x="578" y="11492"/>
                    </a:lnTo>
                    <a:lnTo>
                      <a:pt x="549" y="11491"/>
                    </a:lnTo>
                    <a:lnTo>
                      <a:pt x="519" y="11489"/>
                    </a:lnTo>
                    <a:lnTo>
                      <a:pt x="490" y="11485"/>
                    </a:lnTo>
                    <a:lnTo>
                      <a:pt x="462" y="11480"/>
                    </a:lnTo>
                    <a:lnTo>
                      <a:pt x="434" y="11474"/>
                    </a:lnTo>
                    <a:lnTo>
                      <a:pt x="406" y="11466"/>
                    </a:lnTo>
                    <a:lnTo>
                      <a:pt x="380" y="11457"/>
                    </a:lnTo>
                    <a:lnTo>
                      <a:pt x="354" y="11447"/>
                    </a:lnTo>
                    <a:lnTo>
                      <a:pt x="328" y="11435"/>
                    </a:lnTo>
                    <a:lnTo>
                      <a:pt x="304" y="11423"/>
                    </a:lnTo>
                    <a:lnTo>
                      <a:pt x="279" y="11408"/>
                    </a:lnTo>
                    <a:lnTo>
                      <a:pt x="255" y="11393"/>
                    </a:lnTo>
                    <a:lnTo>
                      <a:pt x="233" y="11377"/>
                    </a:lnTo>
                    <a:lnTo>
                      <a:pt x="211" y="11360"/>
                    </a:lnTo>
                    <a:lnTo>
                      <a:pt x="190" y="11342"/>
                    </a:lnTo>
                    <a:lnTo>
                      <a:pt x="169" y="11323"/>
                    </a:lnTo>
                    <a:lnTo>
                      <a:pt x="150" y="11303"/>
                    </a:lnTo>
                    <a:lnTo>
                      <a:pt x="132" y="11282"/>
                    </a:lnTo>
                    <a:lnTo>
                      <a:pt x="115" y="11259"/>
                    </a:lnTo>
                    <a:lnTo>
                      <a:pt x="99" y="11237"/>
                    </a:lnTo>
                    <a:lnTo>
                      <a:pt x="84" y="11213"/>
                    </a:lnTo>
                    <a:lnTo>
                      <a:pt x="70" y="11189"/>
                    </a:lnTo>
                    <a:lnTo>
                      <a:pt x="57" y="11165"/>
                    </a:lnTo>
                    <a:lnTo>
                      <a:pt x="45" y="11139"/>
                    </a:lnTo>
                    <a:lnTo>
                      <a:pt x="35" y="11112"/>
                    </a:lnTo>
                    <a:lnTo>
                      <a:pt x="26" y="11086"/>
                    </a:lnTo>
                    <a:lnTo>
                      <a:pt x="18" y="11059"/>
                    </a:lnTo>
                    <a:lnTo>
                      <a:pt x="12" y="11031"/>
                    </a:lnTo>
                    <a:lnTo>
                      <a:pt x="7" y="11003"/>
                    </a:lnTo>
                    <a:lnTo>
                      <a:pt x="3" y="10973"/>
                    </a:lnTo>
                    <a:lnTo>
                      <a:pt x="1" y="10944"/>
                    </a:lnTo>
                    <a:lnTo>
                      <a:pt x="0" y="10915"/>
                    </a:lnTo>
                    <a:lnTo>
                      <a:pt x="0" y="9750"/>
                    </a:lnTo>
                    <a:lnTo>
                      <a:pt x="16133" y="9750"/>
                    </a:lnTo>
                    <a:close/>
                    <a:moveTo>
                      <a:pt x="808" y="703"/>
                    </a:moveTo>
                    <a:lnTo>
                      <a:pt x="1791" y="703"/>
                    </a:lnTo>
                    <a:lnTo>
                      <a:pt x="1791" y="1338"/>
                    </a:lnTo>
                    <a:lnTo>
                      <a:pt x="808" y="1338"/>
                    </a:lnTo>
                    <a:lnTo>
                      <a:pt x="808" y="703"/>
                    </a:lnTo>
                    <a:close/>
                    <a:moveTo>
                      <a:pt x="2500" y="703"/>
                    </a:moveTo>
                    <a:lnTo>
                      <a:pt x="3483" y="703"/>
                    </a:lnTo>
                    <a:lnTo>
                      <a:pt x="3483" y="1338"/>
                    </a:lnTo>
                    <a:lnTo>
                      <a:pt x="2500" y="1338"/>
                    </a:lnTo>
                    <a:lnTo>
                      <a:pt x="2500" y="703"/>
                    </a:lnTo>
                    <a:close/>
                    <a:moveTo>
                      <a:pt x="4192" y="703"/>
                    </a:moveTo>
                    <a:lnTo>
                      <a:pt x="5175" y="703"/>
                    </a:lnTo>
                    <a:lnTo>
                      <a:pt x="5175" y="1338"/>
                    </a:lnTo>
                    <a:lnTo>
                      <a:pt x="4192" y="1338"/>
                    </a:lnTo>
                    <a:lnTo>
                      <a:pt x="4192" y="703"/>
                    </a:lnTo>
                    <a:close/>
                    <a:moveTo>
                      <a:pt x="5884" y="703"/>
                    </a:moveTo>
                    <a:lnTo>
                      <a:pt x="6867" y="703"/>
                    </a:lnTo>
                    <a:lnTo>
                      <a:pt x="6867" y="1338"/>
                    </a:lnTo>
                    <a:lnTo>
                      <a:pt x="5884" y="1338"/>
                    </a:lnTo>
                    <a:lnTo>
                      <a:pt x="5884" y="703"/>
                    </a:lnTo>
                    <a:close/>
                    <a:moveTo>
                      <a:pt x="7575" y="703"/>
                    </a:moveTo>
                    <a:lnTo>
                      <a:pt x="8558" y="703"/>
                    </a:lnTo>
                    <a:lnTo>
                      <a:pt x="8558" y="1338"/>
                    </a:lnTo>
                    <a:lnTo>
                      <a:pt x="7575" y="1338"/>
                    </a:lnTo>
                    <a:lnTo>
                      <a:pt x="7575" y="703"/>
                    </a:lnTo>
                    <a:close/>
                    <a:moveTo>
                      <a:pt x="9266" y="703"/>
                    </a:moveTo>
                    <a:lnTo>
                      <a:pt x="10249" y="703"/>
                    </a:lnTo>
                    <a:lnTo>
                      <a:pt x="10249" y="1338"/>
                    </a:lnTo>
                    <a:lnTo>
                      <a:pt x="9266" y="1338"/>
                    </a:lnTo>
                    <a:lnTo>
                      <a:pt x="9266" y="703"/>
                    </a:lnTo>
                    <a:close/>
                    <a:moveTo>
                      <a:pt x="10958" y="703"/>
                    </a:moveTo>
                    <a:lnTo>
                      <a:pt x="11941" y="703"/>
                    </a:lnTo>
                    <a:lnTo>
                      <a:pt x="11941" y="1338"/>
                    </a:lnTo>
                    <a:lnTo>
                      <a:pt x="10958" y="1338"/>
                    </a:lnTo>
                    <a:lnTo>
                      <a:pt x="10958" y="703"/>
                    </a:lnTo>
                    <a:close/>
                    <a:moveTo>
                      <a:pt x="12650" y="703"/>
                    </a:moveTo>
                    <a:lnTo>
                      <a:pt x="13633" y="703"/>
                    </a:lnTo>
                    <a:lnTo>
                      <a:pt x="13633" y="1338"/>
                    </a:lnTo>
                    <a:lnTo>
                      <a:pt x="12650" y="1338"/>
                    </a:lnTo>
                    <a:lnTo>
                      <a:pt x="12650" y="703"/>
                    </a:lnTo>
                    <a:close/>
                    <a:moveTo>
                      <a:pt x="14342" y="703"/>
                    </a:moveTo>
                    <a:lnTo>
                      <a:pt x="15325" y="703"/>
                    </a:lnTo>
                    <a:lnTo>
                      <a:pt x="15325" y="1338"/>
                    </a:lnTo>
                    <a:lnTo>
                      <a:pt x="14342" y="1338"/>
                    </a:lnTo>
                    <a:lnTo>
                      <a:pt x="14342" y="703"/>
                    </a:lnTo>
                    <a:close/>
                    <a:moveTo>
                      <a:pt x="808" y="10232"/>
                    </a:moveTo>
                    <a:lnTo>
                      <a:pt x="1791" y="10232"/>
                    </a:lnTo>
                    <a:lnTo>
                      <a:pt x="1791" y="10868"/>
                    </a:lnTo>
                    <a:lnTo>
                      <a:pt x="808" y="10868"/>
                    </a:lnTo>
                    <a:lnTo>
                      <a:pt x="808" y="10232"/>
                    </a:lnTo>
                    <a:close/>
                    <a:moveTo>
                      <a:pt x="2500" y="10232"/>
                    </a:moveTo>
                    <a:lnTo>
                      <a:pt x="3483" y="10232"/>
                    </a:lnTo>
                    <a:lnTo>
                      <a:pt x="3483" y="10868"/>
                    </a:lnTo>
                    <a:lnTo>
                      <a:pt x="2500" y="10868"/>
                    </a:lnTo>
                    <a:lnTo>
                      <a:pt x="2500" y="10232"/>
                    </a:lnTo>
                    <a:close/>
                    <a:moveTo>
                      <a:pt x="4192" y="10232"/>
                    </a:moveTo>
                    <a:lnTo>
                      <a:pt x="5175" y="10232"/>
                    </a:lnTo>
                    <a:lnTo>
                      <a:pt x="5175" y="10868"/>
                    </a:lnTo>
                    <a:lnTo>
                      <a:pt x="4192" y="10868"/>
                    </a:lnTo>
                    <a:lnTo>
                      <a:pt x="4192" y="10232"/>
                    </a:lnTo>
                    <a:close/>
                    <a:moveTo>
                      <a:pt x="5884" y="10232"/>
                    </a:moveTo>
                    <a:lnTo>
                      <a:pt x="6867" y="10232"/>
                    </a:lnTo>
                    <a:lnTo>
                      <a:pt x="6867" y="10868"/>
                    </a:lnTo>
                    <a:lnTo>
                      <a:pt x="5884" y="10868"/>
                    </a:lnTo>
                    <a:lnTo>
                      <a:pt x="5884" y="10232"/>
                    </a:lnTo>
                    <a:close/>
                    <a:moveTo>
                      <a:pt x="7575" y="10232"/>
                    </a:moveTo>
                    <a:lnTo>
                      <a:pt x="8558" y="10232"/>
                    </a:lnTo>
                    <a:lnTo>
                      <a:pt x="8558" y="10868"/>
                    </a:lnTo>
                    <a:lnTo>
                      <a:pt x="7575" y="10868"/>
                    </a:lnTo>
                    <a:lnTo>
                      <a:pt x="7575" y="10232"/>
                    </a:lnTo>
                    <a:close/>
                    <a:moveTo>
                      <a:pt x="9266" y="10232"/>
                    </a:moveTo>
                    <a:lnTo>
                      <a:pt x="10249" y="10232"/>
                    </a:lnTo>
                    <a:lnTo>
                      <a:pt x="10249" y="10868"/>
                    </a:lnTo>
                    <a:lnTo>
                      <a:pt x="9266" y="10868"/>
                    </a:lnTo>
                    <a:lnTo>
                      <a:pt x="9266" y="10232"/>
                    </a:lnTo>
                    <a:close/>
                    <a:moveTo>
                      <a:pt x="10958" y="10232"/>
                    </a:moveTo>
                    <a:lnTo>
                      <a:pt x="11941" y="10232"/>
                    </a:lnTo>
                    <a:lnTo>
                      <a:pt x="11941" y="10868"/>
                    </a:lnTo>
                    <a:lnTo>
                      <a:pt x="10958" y="10868"/>
                    </a:lnTo>
                    <a:lnTo>
                      <a:pt x="10958" y="10232"/>
                    </a:lnTo>
                    <a:close/>
                    <a:moveTo>
                      <a:pt x="12650" y="10232"/>
                    </a:moveTo>
                    <a:lnTo>
                      <a:pt x="13633" y="10232"/>
                    </a:lnTo>
                    <a:lnTo>
                      <a:pt x="13633" y="10868"/>
                    </a:lnTo>
                    <a:lnTo>
                      <a:pt x="12650" y="10868"/>
                    </a:lnTo>
                    <a:lnTo>
                      <a:pt x="12650" y="10232"/>
                    </a:lnTo>
                    <a:close/>
                    <a:moveTo>
                      <a:pt x="14342" y="10232"/>
                    </a:moveTo>
                    <a:lnTo>
                      <a:pt x="15325" y="10232"/>
                    </a:lnTo>
                    <a:lnTo>
                      <a:pt x="15325" y="10868"/>
                    </a:lnTo>
                    <a:lnTo>
                      <a:pt x="14342" y="10868"/>
                    </a:lnTo>
                    <a:lnTo>
                      <a:pt x="14342" y="10232"/>
                    </a:lnTo>
                    <a:close/>
                  </a:path>
                </a:pathLst>
              </a:custGeom>
              <a:solidFill>
                <a:sysClr val="windowText" lastClr="000000">
                  <a:lumMod val="9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18">
                  <a:defRPr/>
                </a:pPr>
                <a:endParaRPr lang="zh-CN" altLang="en-US" sz="1800" kern="0" dirty="0">
                  <a:cs typeface="Arial" pitchFamily="34" charset="0"/>
                </a:endParaRPr>
              </a:p>
            </p:txBody>
          </p:sp>
          <p:grpSp>
            <p:nvGrpSpPr>
              <p:cNvPr id="221" name="组合 746"/>
              <p:cNvGrpSpPr/>
              <p:nvPr/>
            </p:nvGrpSpPr>
            <p:grpSpPr>
              <a:xfrm>
                <a:off x="8142042" y="2424698"/>
                <a:ext cx="194756" cy="183585"/>
                <a:chOff x="11897858" y="3411765"/>
                <a:chExt cx="498475" cy="492125"/>
              </a:xfrm>
              <a:solidFill>
                <a:sysClr val="windowText" lastClr="000000">
                  <a:lumMod val="95000"/>
                </a:sysClr>
              </a:solidFill>
            </p:grpSpPr>
            <p:sp>
              <p:nvSpPr>
                <p:cNvPr id="222" name="Freeform 7"/>
                <p:cNvSpPr>
                  <a:spLocks/>
                </p:cNvSpPr>
                <p:nvPr/>
              </p:nvSpPr>
              <p:spPr bwMode="auto">
                <a:xfrm>
                  <a:off x="12113758" y="3411765"/>
                  <a:ext cx="282575" cy="282575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14" y="0"/>
                    </a:cxn>
                    <a:cxn ang="0">
                      <a:pos x="8" y="2"/>
                    </a:cxn>
                    <a:cxn ang="0">
                      <a:pos x="4" y="4"/>
                    </a:cxn>
                    <a:cxn ang="0">
                      <a:pos x="2" y="8"/>
                    </a:cxn>
                    <a:cxn ang="0">
                      <a:pos x="0" y="14"/>
                    </a:cxn>
                    <a:cxn ang="0">
                      <a:pos x="0" y="14"/>
                    </a:cxn>
                    <a:cxn ang="0">
                      <a:pos x="2" y="20"/>
                    </a:cxn>
                    <a:cxn ang="0">
                      <a:pos x="4" y="24"/>
                    </a:cxn>
                    <a:cxn ang="0">
                      <a:pos x="8" y="28"/>
                    </a:cxn>
                    <a:cxn ang="0">
                      <a:pos x="14" y="28"/>
                    </a:cxn>
                    <a:cxn ang="0">
                      <a:pos x="14" y="28"/>
                    </a:cxn>
                    <a:cxn ang="0">
                      <a:pos x="28" y="30"/>
                    </a:cxn>
                    <a:cxn ang="0">
                      <a:pos x="42" y="32"/>
                    </a:cxn>
                    <a:cxn ang="0">
                      <a:pos x="54" y="34"/>
                    </a:cxn>
                    <a:cxn ang="0">
                      <a:pos x="68" y="40"/>
                    </a:cxn>
                    <a:cxn ang="0">
                      <a:pos x="78" y="44"/>
                    </a:cxn>
                    <a:cxn ang="0">
                      <a:pos x="90" y="52"/>
                    </a:cxn>
                    <a:cxn ang="0">
                      <a:pos x="100" y="60"/>
                    </a:cxn>
                    <a:cxn ang="0">
                      <a:pos x="110" y="68"/>
                    </a:cxn>
                    <a:cxn ang="0">
                      <a:pos x="118" y="78"/>
                    </a:cxn>
                    <a:cxn ang="0">
                      <a:pos x="126" y="88"/>
                    </a:cxn>
                    <a:cxn ang="0">
                      <a:pos x="134" y="100"/>
                    </a:cxn>
                    <a:cxn ang="0">
                      <a:pos x="138" y="110"/>
                    </a:cxn>
                    <a:cxn ang="0">
                      <a:pos x="144" y="124"/>
                    </a:cxn>
                    <a:cxn ang="0">
                      <a:pos x="146" y="136"/>
                    </a:cxn>
                    <a:cxn ang="0">
                      <a:pos x="148" y="150"/>
                    </a:cxn>
                    <a:cxn ang="0">
                      <a:pos x="150" y="164"/>
                    </a:cxn>
                    <a:cxn ang="0">
                      <a:pos x="150" y="164"/>
                    </a:cxn>
                    <a:cxn ang="0">
                      <a:pos x="150" y="168"/>
                    </a:cxn>
                    <a:cxn ang="0">
                      <a:pos x="154" y="174"/>
                    </a:cxn>
                    <a:cxn ang="0">
                      <a:pos x="158" y="176"/>
                    </a:cxn>
                    <a:cxn ang="0">
                      <a:pos x="164" y="178"/>
                    </a:cxn>
                    <a:cxn ang="0">
                      <a:pos x="164" y="178"/>
                    </a:cxn>
                    <a:cxn ang="0">
                      <a:pos x="170" y="176"/>
                    </a:cxn>
                    <a:cxn ang="0">
                      <a:pos x="174" y="174"/>
                    </a:cxn>
                    <a:cxn ang="0">
                      <a:pos x="178" y="168"/>
                    </a:cxn>
                    <a:cxn ang="0">
                      <a:pos x="178" y="164"/>
                    </a:cxn>
                    <a:cxn ang="0">
                      <a:pos x="178" y="164"/>
                    </a:cxn>
                    <a:cxn ang="0">
                      <a:pos x="178" y="146"/>
                    </a:cxn>
                    <a:cxn ang="0">
                      <a:pos x="176" y="130"/>
                    </a:cxn>
                    <a:cxn ang="0">
                      <a:pos x="172" y="114"/>
                    </a:cxn>
                    <a:cxn ang="0">
                      <a:pos x="166" y="100"/>
                    </a:cxn>
                    <a:cxn ang="0">
                      <a:pos x="158" y="86"/>
                    </a:cxn>
                    <a:cxn ang="0">
                      <a:pos x="150" y="72"/>
                    </a:cxn>
                    <a:cxn ang="0">
                      <a:pos x="142" y="60"/>
                    </a:cxn>
                    <a:cxn ang="0">
                      <a:pos x="130" y="48"/>
                    </a:cxn>
                    <a:cxn ang="0">
                      <a:pos x="118" y="38"/>
                    </a:cxn>
                    <a:cxn ang="0">
                      <a:pos x="106" y="28"/>
                    </a:cxn>
                    <a:cxn ang="0">
                      <a:pos x="92" y="20"/>
                    </a:cxn>
                    <a:cxn ang="0">
                      <a:pos x="78" y="12"/>
                    </a:cxn>
                    <a:cxn ang="0">
                      <a:pos x="64" y="8"/>
                    </a:cxn>
                    <a:cxn ang="0">
                      <a:pos x="48" y="4"/>
                    </a:cxn>
                    <a:cxn ang="0">
                      <a:pos x="32" y="0"/>
                    </a:cxn>
                    <a:cxn ang="0">
                      <a:pos x="14" y="0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178" h="178">
                      <a:moveTo>
                        <a:pt x="14" y="0"/>
                      </a:moveTo>
                      <a:lnTo>
                        <a:pt x="14" y="0"/>
                      </a:lnTo>
                      <a:lnTo>
                        <a:pt x="8" y="2"/>
                      </a:lnTo>
                      <a:lnTo>
                        <a:pt x="4" y="4"/>
                      </a:lnTo>
                      <a:lnTo>
                        <a:pt x="2" y="8"/>
                      </a:ln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2" y="20"/>
                      </a:lnTo>
                      <a:lnTo>
                        <a:pt x="4" y="24"/>
                      </a:lnTo>
                      <a:lnTo>
                        <a:pt x="8" y="28"/>
                      </a:lnTo>
                      <a:lnTo>
                        <a:pt x="14" y="28"/>
                      </a:lnTo>
                      <a:lnTo>
                        <a:pt x="14" y="28"/>
                      </a:lnTo>
                      <a:lnTo>
                        <a:pt x="28" y="30"/>
                      </a:lnTo>
                      <a:lnTo>
                        <a:pt x="42" y="32"/>
                      </a:lnTo>
                      <a:lnTo>
                        <a:pt x="54" y="34"/>
                      </a:lnTo>
                      <a:lnTo>
                        <a:pt x="68" y="40"/>
                      </a:lnTo>
                      <a:lnTo>
                        <a:pt x="78" y="44"/>
                      </a:lnTo>
                      <a:lnTo>
                        <a:pt x="90" y="52"/>
                      </a:lnTo>
                      <a:lnTo>
                        <a:pt x="100" y="60"/>
                      </a:lnTo>
                      <a:lnTo>
                        <a:pt x="110" y="68"/>
                      </a:lnTo>
                      <a:lnTo>
                        <a:pt x="118" y="78"/>
                      </a:lnTo>
                      <a:lnTo>
                        <a:pt x="126" y="88"/>
                      </a:lnTo>
                      <a:lnTo>
                        <a:pt x="134" y="100"/>
                      </a:lnTo>
                      <a:lnTo>
                        <a:pt x="138" y="110"/>
                      </a:lnTo>
                      <a:lnTo>
                        <a:pt x="144" y="124"/>
                      </a:lnTo>
                      <a:lnTo>
                        <a:pt x="146" y="136"/>
                      </a:lnTo>
                      <a:lnTo>
                        <a:pt x="148" y="150"/>
                      </a:lnTo>
                      <a:lnTo>
                        <a:pt x="150" y="164"/>
                      </a:lnTo>
                      <a:lnTo>
                        <a:pt x="150" y="164"/>
                      </a:lnTo>
                      <a:lnTo>
                        <a:pt x="150" y="168"/>
                      </a:lnTo>
                      <a:lnTo>
                        <a:pt x="154" y="174"/>
                      </a:lnTo>
                      <a:lnTo>
                        <a:pt x="158" y="176"/>
                      </a:lnTo>
                      <a:lnTo>
                        <a:pt x="164" y="178"/>
                      </a:lnTo>
                      <a:lnTo>
                        <a:pt x="164" y="178"/>
                      </a:lnTo>
                      <a:lnTo>
                        <a:pt x="170" y="176"/>
                      </a:lnTo>
                      <a:lnTo>
                        <a:pt x="174" y="174"/>
                      </a:lnTo>
                      <a:lnTo>
                        <a:pt x="178" y="168"/>
                      </a:lnTo>
                      <a:lnTo>
                        <a:pt x="178" y="164"/>
                      </a:lnTo>
                      <a:lnTo>
                        <a:pt x="178" y="164"/>
                      </a:lnTo>
                      <a:lnTo>
                        <a:pt x="178" y="146"/>
                      </a:lnTo>
                      <a:lnTo>
                        <a:pt x="176" y="130"/>
                      </a:lnTo>
                      <a:lnTo>
                        <a:pt x="172" y="114"/>
                      </a:lnTo>
                      <a:lnTo>
                        <a:pt x="166" y="100"/>
                      </a:lnTo>
                      <a:lnTo>
                        <a:pt x="158" y="86"/>
                      </a:lnTo>
                      <a:lnTo>
                        <a:pt x="150" y="72"/>
                      </a:lnTo>
                      <a:lnTo>
                        <a:pt x="142" y="60"/>
                      </a:lnTo>
                      <a:lnTo>
                        <a:pt x="130" y="48"/>
                      </a:lnTo>
                      <a:lnTo>
                        <a:pt x="118" y="38"/>
                      </a:lnTo>
                      <a:lnTo>
                        <a:pt x="106" y="28"/>
                      </a:lnTo>
                      <a:lnTo>
                        <a:pt x="92" y="20"/>
                      </a:lnTo>
                      <a:lnTo>
                        <a:pt x="78" y="12"/>
                      </a:lnTo>
                      <a:lnTo>
                        <a:pt x="64" y="8"/>
                      </a:lnTo>
                      <a:lnTo>
                        <a:pt x="48" y="4"/>
                      </a:lnTo>
                      <a:lnTo>
                        <a:pt x="32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218">
                    <a:defRPr/>
                  </a:pPr>
                  <a:endParaRPr lang="zh-CN" altLang="en-US" sz="1800" kern="0" dirty="0">
                    <a:cs typeface="Arial" pitchFamily="34" charset="0"/>
                  </a:endParaRPr>
                </a:p>
              </p:txBody>
            </p:sp>
            <p:sp>
              <p:nvSpPr>
                <p:cNvPr id="223" name="Freeform 8"/>
                <p:cNvSpPr>
                  <a:spLocks/>
                </p:cNvSpPr>
                <p:nvPr/>
              </p:nvSpPr>
              <p:spPr bwMode="auto">
                <a:xfrm>
                  <a:off x="12113758" y="3497490"/>
                  <a:ext cx="193675" cy="196850"/>
                </a:xfrm>
                <a:custGeom>
                  <a:avLst/>
                  <a:gdLst/>
                  <a:ahLst/>
                  <a:cxnLst>
                    <a:cxn ang="0">
                      <a:pos x="92" y="110"/>
                    </a:cxn>
                    <a:cxn ang="0">
                      <a:pos x="92" y="110"/>
                    </a:cxn>
                    <a:cxn ang="0">
                      <a:pos x="94" y="114"/>
                    </a:cxn>
                    <a:cxn ang="0">
                      <a:pos x="96" y="120"/>
                    </a:cxn>
                    <a:cxn ang="0">
                      <a:pos x="100" y="122"/>
                    </a:cxn>
                    <a:cxn ang="0">
                      <a:pos x="106" y="124"/>
                    </a:cxn>
                    <a:cxn ang="0">
                      <a:pos x="106" y="124"/>
                    </a:cxn>
                    <a:cxn ang="0">
                      <a:pos x="112" y="122"/>
                    </a:cxn>
                    <a:cxn ang="0">
                      <a:pos x="116" y="120"/>
                    </a:cxn>
                    <a:cxn ang="0">
                      <a:pos x="120" y="114"/>
                    </a:cxn>
                    <a:cxn ang="0">
                      <a:pos x="122" y="110"/>
                    </a:cxn>
                    <a:cxn ang="0">
                      <a:pos x="122" y="110"/>
                    </a:cxn>
                    <a:cxn ang="0">
                      <a:pos x="120" y="88"/>
                    </a:cxn>
                    <a:cxn ang="0">
                      <a:pos x="112" y="68"/>
                    </a:cxn>
                    <a:cxn ang="0">
                      <a:pos x="102" y="48"/>
                    </a:cxn>
                    <a:cxn ang="0">
                      <a:pos x="90" y="32"/>
                    </a:cxn>
                    <a:cxn ang="0">
                      <a:pos x="74" y="20"/>
                    </a:cxn>
                    <a:cxn ang="0">
                      <a:pos x="56" y="10"/>
                    </a:cxn>
                    <a:cxn ang="0">
                      <a:pos x="36" y="2"/>
                    </a:cxn>
                    <a:cxn ang="0">
                      <a:pos x="14" y="0"/>
                    </a:cxn>
                    <a:cxn ang="0">
                      <a:pos x="14" y="0"/>
                    </a:cxn>
                    <a:cxn ang="0">
                      <a:pos x="8" y="2"/>
                    </a:cxn>
                    <a:cxn ang="0">
                      <a:pos x="4" y="4"/>
                    </a:cxn>
                    <a:cxn ang="0">
                      <a:pos x="2" y="10"/>
                    </a:cxn>
                    <a:cxn ang="0">
                      <a:pos x="0" y="14"/>
                    </a:cxn>
                    <a:cxn ang="0">
                      <a:pos x="0" y="14"/>
                    </a:cxn>
                    <a:cxn ang="0">
                      <a:pos x="2" y="20"/>
                    </a:cxn>
                    <a:cxn ang="0">
                      <a:pos x="4" y="26"/>
                    </a:cxn>
                    <a:cxn ang="0">
                      <a:pos x="8" y="28"/>
                    </a:cxn>
                    <a:cxn ang="0">
                      <a:pos x="14" y="30"/>
                    </a:cxn>
                    <a:cxn ang="0">
                      <a:pos x="14" y="30"/>
                    </a:cxn>
                    <a:cxn ang="0">
                      <a:pos x="30" y="30"/>
                    </a:cxn>
                    <a:cxn ang="0">
                      <a:pos x="44" y="36"/>
                    </a:cxn>
                    <a:cxn ang="0">
                      <a:pos x="58" y="42"/>
                    </a:cxn>
                    <a:cxn ang="0">
                      <a:pos x="70" y="52"/>
                    </a:cxn>
                    <a:cxn ang="0">
                      <a:pos x="78" y="64"/>
                    </a:cxn>
                    <a:cxn ang="0">
                      <a:pos x="86" y="78"/>
                    </a:cxn>
                    <a:cxn ang="0">
                      <a:pos x="90" y="94"/>
                    </a:cxn>
                    <a:cxn ang="0">
                      <a:pos x="92" y="110"/>
                    </a:cxn>
                    <a:cxn ang="0">
                      <a:pos x="92" y="110"/>
                    </a:cxn>
                  </a:cxnLst>
                  <a:rect l="0" t="0" r="r" b="b"/>
                  <a:pathLst>
                    <a:path w="122" h="124">
                      <a:moveTo>
                        <a:pt x="92" y="110"/>
                      </a:moveTo>
                      <a:lnTo>
                        <a:pt x="92" y="110"/>
                      </a:lnTo>
                      <a:lnTo>
                        <a:pt x="94" y="114"/>
                      </a:lnTo>
                      <a:lnTo>
                        <a:pt x="96" y="120"/>
                      </a:lnTo>
                      <a:lnTo>
                        <a:pt x="100" y="122"/>
                      </a:lnTo>
                      <a:lnTo>
                        <a:pt x="106" y="124"/>
                      </a:lnTo>
                      <a:lnTo>
                        <a:pt x="106" y="124"/>
                      </a:lnTo>
                      <a:lnTo>
                        <a:pt x="112" y="122"/>
                      </a:lnTo>
                      <a:lnTo>
                        <a:pt x="116" y="120"/>
                      </a:lnTo>
                      <a:lnTo>
                        <a:pt x="120" y="114"/>
                      </a:lnTo>
                      <a:lnTo>
                        <a:pt x="122" y="110"/>
                      </a:lnTo>
                      <a:lnTo>
                        <a:pt x="122" y="110"/>
                      </a:lnTo>
                      <a:lnTo>
                        <a:pt x="120" y="88"/>
                      </a:lnTo>
                      <a:lnTo>
                        <a:pt x="112" y="68"/>
                      </a:lnTo>
                      <a:lnTo>
                        <a:pt x="102" y="48"/>
                      </a:lnTo>
                      <a:lnTo>
                        <a:pt x="90" y="32"/>
                      </a:lnTo>
                      <a:lnTo>
                        <a:pt x="74" y="20"/>
                      </a:lnTo>
                      <a:lnTo>
                        <a:pt x="56" y="10"/>
                      </a:lnTo>
                      <a:lnTo>
                        <a:pt x="36" y="2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8" y="2"/>
                      </a:lnTo>
                      <a:lnTo>
                        <a:pt x="4" y="4"/>
                      </a:lnTo>
                      <a:lnTo>
                        <a:pt x="2" y="10"/>
                      </a:ln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2" y="20"/>
                      </a:lnTo>
                      <a:lnTo>
                        <a:pt x="4" y="26"/>
                      </a:lnTo>
                      <a:lnTo>
                        <a:pt x="8" y="2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30" y="30"/>
                      </a:lnTo>
                      <a:lnTo>
                        <a:pt x="44" y="36"/>
                      </a:lnTo>
                      <a:lnTo>
                        <a:pt x="58" y="42"/>
                      </a:lnTo>
                      <a:lnTo>
                        <a:pt x="70" y="52"/>
                      </a:lnTo>
                      <a:lnTo>
                        <a:pt x="78" y="64"/>
                      </a:lnTo>
                      <a:lnTo>
                        <a:pt x="86" y="78"/>
                      </a:lnTo>
                      <a:lnTo>
                        <a:pt x="90" y="94"/>
                      </a:lnTo>
                      <a:lnTo>
                        <a:pt x="92" y="110"/>
                      </a:lnTo>
                      <a:lnTo>
                        <a:pt x="92" y="11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218">
                    <a:defRPr/>
                  </a:pPr>
                  <a:endParaRPr lang="zh-CN" altLang="en-US" sz="1800" kern="0" dirty="0">
                    <a:cs typeface="Arial" pitchFamily="34" charset="0"/>
                  </a:endParaRPr>
                </a:p>
              </p:txBody>
            </p:sp>
            <p:sp>
              <p:nvSpPr>
                <p:cNvPr id="224" name="Freeform 9"/>
                <p:cNvSpPr>
                  <a:spLocks/>
                </p:cNvSpPr>
                <p:nvPr/>
              </p:nvSpPr>
              <p:spPr bwMode="auto">
                <a:xfrm>
                  <a:off x="11897858" y="3446690"/>
                  <a:ext cx="454025" cy="457200"/>
                </a:xfrm>
                <a:custGeom>
                  <a:avLst/>
                  <a:gdLst/>
                  <a:ahLst/>
                  <a:cxnLst>
                    <a:cxn ang="0">
                      <a:pos x="244" y="188"/>
                    </a:cxn>
                    <a:cxn ang="0">
                      <a:pos x="244" y="188"/>
                    </a:cxn>
                    <a:cxn ang="0">
                      <a:pos x="238" y="182"/>
                    </a:cxn>
                    <a:cxn ang="0">
                      <a:pos x="230" y="180"/>
                    </a:cxn>
                    <a:cxn ang="0">
                      <a:pos x="224" y="182"/>
                    </a:cxn>
                    <a:cxn ang="0">
                      <a:pos x="218" y="184"/>
                    </a:cxn>
                    <a:cxn ang="0">
                      <a:pos x="198" y="206"/>
                    </a:cxn>
                    <a:cxn ang="0">
                      <a:pos x="82" y="92"/>
                    </a:cxn>
                    <a:cxn ang="0">
                      <a:pos x="106" y="68"/>
                    </a:cxn>
                    <a:cxn ang="0">
                      <a:pos x="106" y="68"/>
                    </a:cxn>
                    <a:cxn ang="0">
                      <a:pos x="108" y="62"/>
                    </a:cxn>
                    <a:cxn ang="0">
                      <a:pos x="110" y="56"/>
                    </a:cxn>
                    <a:cxn ang="0">
                      <a:pos x="108" y="50"/>
                    </a:cxn>
                    <a:cxn ang="0">
                      <a:pos x="102" y="42"/>
                    </a:cxn>
                    <a:cxn ang="0">
                      <a:pos x="66" y="6"/>
                    </a:cxn>
                    <a:cxn ang="0">
                      <a:pos x="66" y="6"/>
                    </a:cxn>
                    <a:cxn ang="0">
                      <a:pos x="60" y="2"/>
                    </a:cxn>
                    <a:cxn ang="0">
                      <a:pos x="54" y="0"/>
                    </a:cxn>
                    <a:cxn ang="0">
                      <a:pos x="48" y="0"/>
                    </a:cxn>
                    <a:cxn ang="0">
                      <a:pos x="42" y="4"/>
                    </a:cxn>
                    <a:cxn ang="0">
                      <a:pos x="14" y="32"/>
                    </a:cxn>
                    <a:cxn ang="0">
                      <a:pos x="14" y="32"/>
                    </a:cxn>
                    <a:cxn ang="0">
                      <a:pos x="8" y="38"/>
                    </a:cxn>
                    <a:cxn ang="0">
                      <a:pos x="4" y="46"/>
                    </a:cxn>
                    <a:cxn ang="0">
                      <a:pos x="2" y="54"/>
                    </a:cxn>
                    <a:cxn ang="0">
                      <a:pos x="0" y="62"/>
                    </a:cxn>
                    <a:cxn ang="0">
                      <a:pos x="0" y="72"/>
                    </a:cxn>
                    <a:cxn ang="0">
                      <a:pos x="2" y="80"/>
                    </a:cxn>
                    <a:cxn ang="0">
                      <a:pos x="6" y="90"/>
                    </a:cxn>
                    <a:cxn ang="0">
                      <a:pos x="12" y="98"/>
                    </a:cxn>
                    <a:cxn ang="0">
                      <a:pos x="12" y="98"/>
                    </a:cxn>
                    <a:cxn ang="0">
                      <a:pos x="32" y="128"/>
                    </a:cxn>
                    <a:cxn ang="0">
                      <a:pos x="50" y="154"/>
                    </a:cxn>
                    <a:cxn ang="0">
                      <a:pos x="70" y="178"/>
                    </a:cxn>
                    <a:cxn ang="0">
                      <a:pos x="90" y="200"/>
                    </a:cxn>
                    <a:cxn ang="0">
                      <a:pos x="112" y="220"/>
                    </a:cxn>
                    <a:cxn ang="0">
                      <a:pos x="136" y="240"/>
                    </a:cxn>
                    <a:cxn ang="0">
                      <a:pos x="162" y="258"/>
                    </a:cxn>
                    <a:cxn ang="0">
                      <a:pos x="190" y="278"/>
                    </a:cxn>
                    <a:cxn ang="0">
                      <a:pos x="190" y="278"/>
                    </a:cxn>
                    <a:cxn ang="0">
                      <a:pos x="198" y="282"/>
                    </a:cxn>
                    <a:cxn ang="0">
                      <a:pos x="208" y="286"/>
                    </a:cxn>
                    <a:cxn ang="0">
                      <a:pos x="216" y="288"/>
                    </a:cxn>
                    <a:cxn ang="0">
                      <a:pos x="226" y="288"/>
                    </a:cxn>
                    <a:cxn ang="0">
                      <a:pos x="234" y="286"/>
                    </a:cxn>
                    <a:cxn ang="0">
                      <a:pos x="242" y="284"/>
                    </a:cxn>
                    <a:cxn ang="0">
                      <a:pos x="250" y="280"/>
                    </a:cxn>
                    <a:cxn ang="0">
                      <a:pos x="258" y="274"/>
                    </a:cxn>
                    <a:cxn ang="0">
                      <a:pos x="282" y="248"/>
                    </a:cxn>
                    <a:cxn ang="0">
                      <a:pos x="282" y="248"/>
                    </a:cxn>
                    <a:cxn ang="0">
                      <a:pos x="286" y="244"/>
                    </a:cxn>
                    <a:cxn ang="0">
                      <a:pos x="286" y="236"/>
                    </a:cxn>
                    <a:cxn ang="0">
                      <a:pos x="284" y="230"/>
                    </a:cxn>
                    <a:cxn ang="0">
                      <a:pos x="280" y="224"/>
                    </a:cxn>
                    <a:cxn ang="0">
                      <a:pos x="244" y="188"/>
                    </a:cxn>
                  </a:cxnLst>
                  <a:rect l="0" t="0" r="r" b="b"/>
                  <a:pathLst>
                    <a:path w="286" h="288">
                      <a:moveTo>
                        <a:pt x="244" y="188"/>
                      </a:moveTo>
                      <a:lnTo>
                        <a:pt x="244" y="188"/>
                      </a:lnTo>
                      <a:lnTo>
                        <a:pt x="238" y="182"/>
                      </a:lnTo>
                      <a:lnTo>
                        <a:pt x="230" y="180"/>
                      </a:lnTo>
                      <a:lnTo>
                        <a:pt x="224" y="182"/>
                      </a:lnTo>
                      <a:lnTo>
                        <a:pt x="218" y="184"/>
                      </a:lnTo>
                      <a:lnTo>
                        <a:pt x="198" y="206"/>
                      </a:lnTo>
                      <a:lnTo>
                        <a:pt x="82" y="92"/>
                      </a:lnTo>
                      <a:lnTo>
                        <a:pt x="106" y="68"/>
                      </a:lnTo>
                      <a:lnTo>
                        <a:pt x="106" y="68"/>
                      </a:lnTo>
                      <a:lnTo>
                        <a:pt x="108" y="62"/>
                      </a:lnTo>
                      <a:lnTo>
                        <a:pt x="110" y="56"/>
                      </a:lnTo>
                      <a:lnTo>
                        <a:pt x="108" y="50"/>
                      </a:lnTo>
                      <a:lnTo>
                        <a:pt x="102" y="42"/>
                      </a:lnTo>
                      <a:lnTo>
                        <a:pt x="66" y="6"/>
                      </a:lnTo>
                      <a:lnTo>
                        <a:pt x="66" y="6"/>
                      </a:lnTo>
                      <a:lnTo>
                        <a:pt x="60" y="2"/>
                      </a:lnTo>
                      <a:lnTo>
                        <a:pt x="54" y="0"/>
                      </a:lnTo>
                      <a:lnTo>
                        <a:pt x="48" y="0"/>
                      </a:lnTo>
                      <a:lnTo>
                        <a:pt x="42" y="4"/>
                      </a:lnTo>
                      <a:lnTo>
                        <a:pt x="14" y="32"/>
                      </a:lnTo>
                      <a:lnTo>
                        <a:pt x="14" y="32"/>
                      </a:lnTo>
                      <a:lnTo>
                        <a:pt x="8" y="38"/>
                      </a:lnTo>
                      <a:lnTo>
                        <a:pt x="4" y="46"/>
                      </a:lnTo>
                      <a:lnTo>
                        <a:pt x="2" y="54"/>
                      </a:lnTo>
                      <a:lnTo>
                        <a:pt x="0" y="62"/>
                      </a:lnTo>
                      <a:lnTo>
                        <a:pt x="0" y="72"/>
                      </a:lnTo>
                      <a:lnTo>
                        <a:pt x="2" y="80"/>
                      </a:lnTo>
                      <a:lnTo>
                        <a:pt x="6" y="90"/>
                      </a:lnTo>
                      <a:lnTo>
                        <a:pt x="12" y="98"/>
                      </a:lnTo>
                      <a:lnTo>
                        <a:pt x="12" y="98"/>
                      </a:lnTo>
                      <a:lnTo>
                        <a:pt x="32" y="128"/>
                      </a:lnTo>
                      <a:lnTo>
                        <a:pt x="50" y="154"/>
                      </a:lnTo>
                      <a:lnTo>
                        <a:pt x="70" y="178"/>
                      </a:lnTo>
                      <a:lnTo>
                        <a:pt x="90" y="200"/>
                      </a:lnTo>
                      <a:lnTo>
                        <a:pt x="112" y="220"/>
                      </a:lnTo>
                      <a:lnTo>
                        <a:pt x="136" y="240"/>
                      </a:lnTo>
                      <a:lnTo>
                        <a:pt x="162" y="258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8" y="282"/>
                      </a:lnTo>
                      <a:lnTo>
                        <a:pt x="208" y="286"/>
                      </a:lnTo>
                      <a:lnTo>
                        <a:pt x="216" y="288"/>
                      </a:lnTo>
                      <a:lnTo>
                        <a:pt x="226" y="288"/>
                      </a:lnTo>
                      <a:lnTo>
                        <a:pt x="234" y="286"/>
                      </a:lnTo>
                      <a:lnTo>
                        <a:pt x="242" y="284"/>
                      </a:lnTo>
                      <a:lnTo>
                        <a:pt x="250" y="280"/>
                      </a:lnTo>
                      <a:lnTo>
                        <a:pt x="258" y="274"/>
                      </a:lnTo>
                      <a:lnTo>
                        <a:pt x="282" y="248"/>
                      </a:lnTo>
                      <a:lnTo>
                        <a:pt x="282" y="248"/>
                      </a:lnTo>
                      <a:lnTo>
                        <a:pt x="286" y="244"/>
                      </a:lnTo>
                      <a:lnTo>
                        <a:pt x="286" y="236"/>
                      </a:lnTo>
                      <a:lnTo>
                        <a:pt x="284" y="230"/>
                      </a:lnTo>
                      <a:lnTo>
                        <a:pt x="280" y="224"/>
                      </a:lnTo>
                      <a:lnTo>
                        <a:pt x="244" y="18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218">
                    <a:defRPr/>
                  </a:pPr>
                  <a:endParaRPr lang="zh-CN" altLang="en-US" sz="1800" kern="0" dirty="0"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245" name="TextBox 118"/>
            <p:cNvSpPr txBox="1"/>
            <p:nvPr/>
          </p:nvSpPr>
          <p:spPr>
            <a:xfrm>
              <a:off x="5243787" y="2203989"/>
              <a:ext cx="1007613" cy="271290"/>
            </a:xfrm>
            <a:prstGeom prst="rect">
              <a:avLst/>
            </a:prstGeom>
            <a:solidFill>
              <a:srgbClr val="BD1954"/>
            </a:solidFill>
            <a:ln w="3175">
              <a:solidFill>
                <a:srgbClr val="031A2F"/>
              </a:solidFill>
            </a:ln>
          </p:spPr>
          <p:txBody>
            <a:bodyPr wrap="square" lIns="0" tIns="71984" rIns="0" bIns="71984" rtlCol="0">
              <a:noAutofit/>
            </a:bodyPr>
            <a:lstStyle>
              <a:defPPr>
                <a:defRPr lang="zh-CN"/>
              </a:defPPr>
              <a:lvl1pPr algn="ctr">
                <a:buNone/>
                <a:defRPr sz="900">
                  <a:solidFill>
                    <a:srgbClr val="031A2F"/>
                  </a:solidFill>
                  <a:latin typeface="DINPro-Medium" panose="02000503030000020004" pitchFamily="50" charset="0"/>
                  <a:ea typeface="微软雅黑" panose="020B0503020204020204" pitchFamily="34" charset="-122"/>
                </a:defRPr>
              </a:lvl1pPr>
            </a:lstStyle>
            <a:p>
              <a:pPr defTabSz="914218">
                <a:defRPr/>
              </a:pPr>
              <a:r>
                <a:rPr lang="en-US" altLang="zh-CN" sz="1200" kern="0" dirty="0">
                  <a:solidFill>
                    <a:schemeClr val="tx1"/>
                  </a:solidFill>
                  <a:latin typeface="+mn-lt"/>
                  <a:ea typeface="+mn-ea"/>
                </a:rPr>
                <a:t>NAS</a:t>
              </a:r>
              <a:endParaRPr lang="zh-CN" altLang="en-US" sz="1200" kern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246" name="左右箭头 245"/>
            <p:cNvSpPr/>
            <p:nvPr/>
          </p:nvSpPr>
          <p:spPr bwMode="auto">
            <a:xfrm>
              <a:off x="3036271" y="2516109"/>
              <a:ext cx="670244" cy="171795"/>
            </a:xfrm>
            <a:prstGeom prst="leftRightArrow">
              <a:avLst>
                <a:gd name="adj1" fmla="val 39417"/>
                <a:gd name="adj2" fmla="val 50000"/>
              </a:avLst>
            </a:prstGeom>
            <a:solidFill>
              <a:sysClr val="window" lastClr="FFFFFF">
                <a:lumMod val="65000"/>
              </a:sys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2" tIns="45710" rIns="91422" bIns="45710" numCol="1" rtlCol="0" anchor="t" anchorCtr="0" compatLnSpc="1">
              <a:prstTxWarp prst="textNoShape">
                <a:avLst/>
              </a:prstTxWarp>
            </a:bodyPr>
            <a:lstStyle/>
            <a:p>
              <a:pPr defTabSz="914218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/>
              </a:pPr>
              <a:endParaRPr lang="zh-CN" altLang="en-US" sz="1800" b="1" kern="0" dirty="0"/>
            </a:p>
          </p:txBody>
        </p:sp>
        <p:sp>
          <p:nvSpPr>
            <p:cNvPr id="247" name="左右箭头 246"/>
            <p:cNvSpPr/>
            <p:nvPr/>
          </p:nvSpPr>
          <p:spPr bwMode="auto">
            <a:xfrm>
              <a:off x="3041106" y="2251917"/>
              <a:ext cx="2015226" cy="137436"/>
            </a:xfrm>
            <a:prstGeom prst="leftRightArrow">
              <a:avLst>
                <a:gd name="adj1" fmla="val 50000"/>
                <a:gd name="adj2" fmla="val 54410"/>
              </a:avLst>
            </a:prstGeom>
            <a:solidFill>
              <a:srgbClr val="C00000"/>
            </a:solidFill>
            <a:ln w="9525" cap="flat" cmpd="sng" algn="ctr">
              <a:solidFill>
                <a:srgbClr val="BD195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2" tIns="45710" rIns="91422" bIns="45710" numCol="1" rtlCol="0" anchor="t" anchorCtr="0" compatLnSpc="1">
              <a:prstTxWarp prst="textNoShape">
                <a:avLst/>
              </a:prstTxWarp>
            </a:bodyPr>
            <a:lstStyle/>
            <a:p>
              <a:pPr defTabSz="914218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/>
              </a:pPr>
              <a:endParaRPr lang="zh-CN" altLang="en-US" sz="1800" b="1" kern="0" dirty="0"/>
            </a:p>
          </p:txBody>
        </p:sp>
        <p:sp>
          <p:nvSpPr>
            <p:cNvPr id="248" name="TextBox 126"/>
            <p:cNvSpPr txBox="1"/>
            <p:nvPr/>
          </p:nvSpPr>
          <p:spPr>
            <a:xfrm>
              <a:off x="1981420" y="1932992"/>
              <a:ext cx="1015811" cy="274871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rgbClr val="031A2F"/>
              </a:solidFill>
            </a:ln>
          </p:spPr>
          <p:txBody>
            <a:bodyPr wrap="square" lIns="0" tIns="71984" rIns="0" bIns="35992" rtlCol="0">
              <a:noAutofit/>
            </a:bodyPr>
            <a:lstStyle/>
            <a:p>
              <a:pPr algn="ctr" defTabSz="914218">
                <a:defRPr/>
              </a:pPr>
              <a:r>
                <a:rPr lang="en-US" altLang="zh-CN" sz="1200" kern="0" dirty="0"/>
                <a:t>UDP/IP</a:t>
              </a:r>
              <a:endParaRPr lang="zh-CN" altLang="en-US" sz="1200" kern="0" dirty="0"/>
            </a:p>
          </p:txBody>
        </p:sp>
        <p:sp>
          <p:nvSpPr>
            <p:cNvPr id="249" name="TextBox 127"/>
            <p:cNvSpPr txBox="1"/>
            <p:nvPr/>
          </p:nvSpPr>
          <p:spPr>
            <a:xfrm>
              <a:off x="1981420" y="1661984"/>
              <a:ext cx="1015811" cy="274871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rgbClr val="031A2F"/>
              </a:solidFill>
            </a:ln>
          </p:spPr>
          <p:txBody>
            <a:bodyPr wrap="square" lIns="0" tIns="71984" rIns="0" bIns="35992" rtlCol="0">
              <a:noAutofit/>
            </a:bodyPr>
            <a:lstStyle/>
            <a:p>
              <a:pPr algn="ctr" defTabSz="914218">
                <a:defRPr/>
              </a:pPr>
              <a:r>
                <a:rPr lang="en-US" altLang="zh-CN" sz="1200" kern="0" dirty="0" err="1"/>
                <a:t>CoAP</a:t>
              </a:r>
              <a:endParaRPr lang="zh-CN" altLang="en-US" sz="1200" kern="0" dirty="0"/>
            </a:p>
          </p:txBody>
        </p:sp>
        <p:sp>
          <p:nvSpPr>
            <p:cNvPr id="250" name="TextBox 128"/>
            <p:cNvSpPr txBox="1"/>
            <p:nvPr/>
          </p:nvSpPr>
          <p:spPr>
            <a:xfrm>
              <a:off x="1981409" y="2203989"/>
              <a:ext cx="1015810" cy="274871"/>
            </a:xfrm>
            <a:prstGeom prst="rect">
              <a:avLst/>
            </a:prstGeom>
            <a:solidFill>
              <a:srgbClr val="BD1954"/>
            </a:solidFill>
            <a:ln w="3175">
              <a:solidFill>
                <a:srgbClr val="031A2F"/>
              </a:solidFill>
            </a:ln>
          </p:spPr>
          <p:txBody>
            <a:bodyPr wrap="square" lIns="0" tIns="71984" rIns="0" bIns="71984" rtlCol="0">
              <a:noAutofit/>
            </a:bodyPr>
            <a:lstStyle/>
            <a:p>
              <a:pPr algn="ctr" defTabSz="914218">
                <a:defRPr/>
              </a:pPr>
              <a:r>
                <a:rPr lang="en-US" altLang="zh-CN" sz="1200" kern="0" dirty="0"/>
                <a:t>NAS</a:t>
              </a:r>
              <a:endParaRPr lang="zh-CN" altLang="en-US" sz="1200" kern="0" dirty="0"/>
            </a:p>
          </p:txBody>
        </p:sp>
        <p:sp>
          <p:nvSpPr>
            <p:cNvPr id="251" name="TextBox 129"/>
            <p:cNvSpPr txBox="1"/>
            <p:nvPr/>
          </p:nvSpPr>
          <p:spPr>
            <a:xfrm>
              <a:off x="1981408" y="2474995"/>
              <a:ext cx="1015812" cy="274871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3175">
              <a:solidFill>
                <a:srgbClr val="031A2F"/>
              </a:solidFill>
            </a:ln>
          </p:spPr>
          <p:txBody>
            <a:bodyPr wrap="square" lIns="0" tIns="71984" rIns="0" bIns="71984" rtlCol="0">
              <a:noAutofit/>
            </a:bodyPr>
            <a:lstStyle/>
            <a:p>
              <a:pPr algn="ctr" defTabSz="914218">
                <a:defRPr/>
              </a:pPr>
              <a:r>
                <a:rPr lang="en-US" altLang="zh-CN" sz="1200" kern="0" dirty="0" err="1"/>
                <a:t>Uu</a:t>
              </a:r>
              <a:endParaRPr lang="zh-CN" altLang="en-US" sz="1200" kern="0" dirty="0"/>
            </a:p>
          </p:txBody>
        </p:sp>
        <p:sp>
          <p:nvSpPr>
            <p:cNvPr id="252" name="左右箭头 251"/>
            <p:cNvSpPr/>
            <p:nvPr/>
          </p:nvSpPr>
          <p:spPr bwMode="auto">
            <a:xfrm>
              <a:off x="3041107" y="1962114"/>
              <a:ext cx="3358710" cy="137436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2" tIns="45710" rIns="91422" bIns="45710" numCol="1" rtlCol="0" anchor="t" anchorCtr="0" compatLnSpc="1">
              <a:prstTxWarp prst="textNoShape">
                <a:avLst/>
              </a:prstTxWarp>
            </a:bodyPr>
            <a:lstStyle/>
            <a:p>
              <a:pPr defTabSz="914218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/>
              </a:pPr>
              <a:endParaRPr lang="zh-CN" altLang="en-US" sz="1800" b="1" kern="0" dirty="0"/>
            </a:p>
          </p:txBody>
        </p:sp>
        <p:sp>
          <p:nvSpPr>
            <p:cNvPr id="253" name="TextBox 132"/>
            <p:cNvSpPr txBox="1"/>
            <p:nvPr/>
          </p:nvSpPr>
          <p:spPr>
            <a:xfrm>
              <a:off x="3730196" y="2475006"/>
              <a:ext cx="1007613" cy="273091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wrap="square" lIns="0" tIns="71984" rIns="0" bIns="71984" rtlCol="0">
              <a:noAutofit/>
            </a:bodyPr>
            <a:lstStyle>
              <a:defPPr>
                <a:defRPr lang="zh-CN"/>
              </a:defPPr>
              <a:lvl1pPr algn="ctr">
                <a:buNone/>
                <a:defRPr sz="900">
                  <a:solidFill>
                    <a:srgbClr val="031A2F"/>
                  </a:solidFill>
                  <a:latin typeface="DINPro-Medium" panose="02000503030000020004" pitchFamily="50" charset="0"/>
                  <a:ea typeface="微软雅黑" panose="020B0503020204020204" pitchFamily="34" charset="-122"/>
                </a:defRPr>
              </a:lvl1pPr>
            </a:lstStyle>
            <a:p>
              <a:pPr defTabSz="914218">
                <a:defRPr/>
              </a:pPr>
              <a:r>
                <a:rPr lang="en-US" altLang="zh-CN" sz="1200" kern="0" dirty="0" err="1">
                  <a:solidFill>
                    <a:schemeClr val="tx1"/>
                  </a:solidFill>
                  <a:latin typeface="+mn-lt"/>
                  <a:ea typeface="+mn-ea"/>
                </a:rPr>
                <a:t>Uu</a:t>
              </a:r>
              <a:endParaRPr lang="zh-CN" altLang="en-US" sz="1200" kern="0" dirty="0" err="1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254" name="矩形 253"/>
            <p:cNvSpPr/>
            <p:nvPr/>
          </p:nvSpPr>
          <p:spPr>
            <a:xfrm>
              <a:off x="6679416" y="2770402"/>
              <a:ext cx="556526" cy="276979"/>
            </a:xfrm>
            <a:prstGeom prst="rect">
              <a:avLst/>
            </a:prstGeom>
          </p:spPr>
          <p:txBody>
            <a:bodyPr wrap="none" lIns="91422" tIns="45710" rIns="91422" bIns="45710">
              <a:spAutoFit/>
            </a:bodyPr>
            <a:lstStyle/>
            <a:p>
              <a:pPr algn="ctr" defTabSz="914218">
                <a:spcBef>
                  <a:spcPct val="50000"/>
                </a:spcBef>
                <a:defRPr/>
              </a:pPr>
              <a:r>
                <a:rPr lang="en-US" altLang="zh-CN" sz="1200" kern="0" dirty="0" err="1"/>
                <a:t>CoAP</a:t>
              </a:r>
              <a:endParaRPr lang="en-US" altLang="zh-CN" sz="1200" kern="0" dirty="0"/>
            </a:p>
          </p:txBody>
        </p:sp>
        <p:sp>
          <p:nvSpPr>
            <p:cNvPr id="255" name="TextBox 140"/>
            <p:cNvSpPr txBox="1"/>
            <p:nvPr/>
          </p:nvSpPr>
          <p:spPr>
            <a:xfrm>
              <a:off x="1981408" y="1382788"/>
              <a:ext cx="1015811" cy="274871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31A2F"/>
              </a:solidFill>
            </a:ln>
          </p:spPr>
          <p:txBody>
            <a:bodyPr wrap="square" lIns="0" tIns="71984" rIns="0" bIns="35992" rtlCol="0">
              <a:noAutofit/>
            </a:bodyPr>
            <a:lstStyle/>
            <a:p>
              <a:pPr algn="ctr" defTabSz="914218">
                <a:defRPr/>
              </a:pPr>
              <a:r>
                <a:rPr lang="en-US" altLang="zh-CN" sz="1200" kern="0" dirty="0"/>
                <a:t>Application</a:t>
              </a:r>
              <a:endParaRPr lang="zh-CN" altLang="en-US" sz="1200" kern="0" dirty="0"/>
            </a:p>
          </p:txBody>
        </p:sp>
        <p:sp>
          <p:nvSpPr>
            <p:cNvPr id="256" name="左右箭头 255"/>
            <p:cNvSpPr/>
            <p:nvPr/>
          </p:nvSpPr>
          <p:spPr bwMode="auto">
            <a:xfrm>
              <a:off x="3050405" y="1474453"/>
              <a:ext cx="6515896" cy="137451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2" tIns="45710" rIns="91422" bIns="45710" numCol="1" rtlCol="0" anchor="t" anchorCtr="0" compatLnSpc="1">
              <a:prstTxWarp prst="textNoShape">
                <a:avLst/>
              </a:prstTxWarp>
            </a:bodyPr>
            <a:lstStyle/>
            <a:p>
              <a:pPr defTabSz="914218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/>
              </a:pPr>
              <a:endParaRPr lang="zh-CN" altLang="en-US" sz="1800" b="1" kern="0" dirty="0"/>
            </a:p>
          </p:txBody>
        </p:sp>
        <p:cxnSp>
          <p:nvCxnSpPr>
            <p:cNvPr id="257" name="直接连接符 256"/>
            <p:cNvCxnSpPr/>
            <p:nvPr/>
          </p:nvCxnSpPr>
          <p:spPr bwMode="auto">
            <a:xfrm>
              <a:off x="1141978" y="2203989"/>
              <a:ext cx="795546" cy="0"/>
            </a:xfrm>
            <a:prstGeom prst="line">
              <a:avLst/>
            </a:prstGeom>
            <a:noFill/>
            <a:ln w="3175" cap="flat" cmpd="sng" algn="ctr">
              <a:solidFill>
                <a:sysClr val="window" lastClr="FFFFFF">
                  <a:lumMod val="65000"/>
                  <a:alpha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8" name="直接连接符 257"/>
            <p:cNvCxnSpPr/>
            <p:nvPr/>
          </p:nvCxnSpPr>
          <p:spPr bwMode="auto">
            <a:xfrm>
              <a:off x="1141977" y="2703018"/>
              <a:ext cx="795546" cy="0"/>
            </a:xfrm>
            <a:prstGeom prst="line">
              <a:avLst/>
            </a:prstGeom>
            <a:noFill/>
            <a:ln w="3175" cap="flat" cmpd="sng" algn="ctr">
              <a:solidFill>
                <a:sysClr val="window" lastClr="FFFFFF">
                  <a:lumMod val="65000"/>
                  <a:alpha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9" name="直接连接符 258"/>
            <p:cNvCxnSpPr/>
            <p:nvPr/>
          </p:nvCxnSpPr>
          <p:spPr bwMode="auto">
            <a:xfrm>
              <a:off x="1141978" y="1387682"/>
              <a:ext cx="795546" cy="0"/>
            </a:xfrm>
            <a:prstGeom prst="line">
              <a:avLst/>
            </a:prstGeom>
            <a:noFill/>
            <a:ln w="3175" cap="flat" cmpd="sng" algn="ctr">
              <a:solidFill>
                <a:sysClr val="window" lastClr="FFFFFF">
                  <a:lumMod val="65000"/>
                  <a:alpha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0" name="矩形 259"/>
            <p:cNvSpPr/>
            <p:nvPr/>
          </p:nvSpPr>
          <p:spPr>
            <a:xfrm>
              <a:off x="1211706" y="2258563"/>
              <a:ext cx="675148" cy="276979"/>
            </a:xfrm>
            <a:prstGeom prst="rect">
              <a:avLst/>
            </a:prstGeom>
          </p:spPr>
          <p:txBody>
            <a:bodyPr wrap="none" lIns="91422" tIns="45710" rIns="91422" bIns="45710">
              <a:spAutoFit/>
            </a:bodyPr>
            <a:lstStyle/>
            <a:p>
              <a:pPr algn="ctr" defTabSz="914218">
                <a:defRPr/>
              </a:pPr>
              <a:r>
                <a:rPr lang="zh-CN" altLang="en-US" sz="1200" kern="0" dirty="0" smtClean="0"/>
                <a:t>芯片</a:t>
              </a:r>
              <a:r>
                <a:rPr lang="en-US" altLang="zh-CN" sz="1200" kern="0" dirty="0" smtClean="0"/>
                <a:t>CP</a:t>
              </a:r>
              <a:endParaRPr lang="en-US" altLang="zh-CN" sz="1200" kern="0" dirty="0"/>
            </a:p>
          </p:txBody>
        </p:sp>
        <p:sp>
          <p:nvSpPr>
            <p:cNvPr id="261" name="矩形 260"/>
            <p:cNvSpPr/>
            <p:nvPr/>
          </p:nvSpPr>
          <p:spPr>
            <a:xfrm>
              <a:off x="1197414" y="1847480"/>
              <a:ext cx="681560" cy="276979"/>
            </a:xfrm>
            <a:prstGeom prst="rect">
              <a:avLst/>
            </a:prstGeom>
          </p:spPr>
          <p:txBody>
            <a:bodyPr wrap="none" lIns="91422" tIns="45710" rIns="91422" bIns="45710">
              <a:spAutoFit/>
            </a:bodyPr>
            <a:lstStyle/>
            <a:p>
              <a:pPr algn="ctr" defTabSz="914218">
                <a:defRPr/>
              </a:pPr>
              <a:r>
                <a:rPr lang="zh-CN" altLang="en-US" sz="1200" kern="0" dirty="0" smtClean="0"/>
                <a:t>芯片</a:t>
              </a:r>
              <a:r>
                <a:rPr lang="en-US" altLang="zh-CN" sz="1200" kern="0" dirty="0" smtClean="0"/>
                <a:t>AP</a:t>
              </a:r>
              <a:endParaRPr lang="en-US" altLang="zh-CN" sz="1200" kern="0" dirty="0"/>
            </a:p>
          </p:txBody>
        </p:sp>
        <p:sp>
          <p:nvSpPr>
            <p:cNvPr id="262" name="左右箭头 261"/>
            <p:cNvSpPr/>
            <p:nvPr/>
          </p:nvSpPr>
          <p:spPr bwMode="auto">
            <a:xfrm>
              <a:off x="8512626" y="1954062"/>
              <a:ext cx="983647" cy="137436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2" tIns="45710" rIns="91422" bIns="45710" numCol="1" rtlCol="0" anchor="t" anchorCtr="0" compatLnSpc="1">
              <a:prstTxWarp prst="textNoShape">
                <a:avLst/>
              </a:prstTxWarp>
            </a:bodyPr>
            <a:lstStyle/>
            <a:p>
              <a:pPr defTabSz="914218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/>
              </a:pPr>
              <a:endParaRPr lang="zh-CN" altLang="en-US" sz="1800" b="1" kern="0" dirty="0"/>
            </a:p>
          </p:txBody>
        </p:sp>
        <p:sp>
          <p:nvSpPr>
            <p:cNvPr id="263" name="Rectangle 14"/>
            <p:cNvSpPr>
              <a:spLocks noChangeArrowheads="1"/>
            </p:cNvSpPr>
            <p:nvPr/>
          </p:nvSpPr>
          <p:spPr bwMode="auto">
            <a:xfrm>
              <a:off x="9700299" y="3309306"/>
              <a:ext cx="1093429" cy="27490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1065841" latinLnBrk="1">
                <a:defRPr/>
              </a:pPr>
              <a:r>
                <a:rPr lang="zh-CN" altLang="en-US" sz="1100" kern="0" dirty="0" smtClean="0"/>
                <a:t>第三方</a:t>
              </a:r>
              <a:endParaRPr lang="en-US" altLang="zh-CN" sz="1100" kern="0" dirty="0" smtClean="0"/>
            </a:p>
            <a:p>
              <a:pPr algn="ctr" defTabSz="1065841" latinLnBrk="1">
                <a:defRPr/>
              </a:pPr>
              <a:r>
                <a:rPr lang="en-US" altLang="zh-CN" sz="1100" kern="0" dirty="0" smtClean="0"/>
                <a:t>IoT </a:t>
              </a:r>
              <a:r>
                <a:rPr lang="zh-CN" altLang="en-US" sz="1100" kern="0" dirty="0" smtClean="0"/>
                <a:t>业务服务器</a:t>
              </a:r>
              <a:endParaRPr lang="en-US" altLang="zh-CN" sz="1100" kern="0" dirty="0"/>
            </a:p>
          </p:txBody>
        </p:sp>
        <p:pic>
          <p:nvPicPr>
            <p:cNvPr id="264" name="Picture 628" descr="图片74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0079291" y="2919750"/>
              <a:ext cx="335446" cy="297466"/>
            </a:xfrm>
            <a:prstGeom prst="rect">
              <a:avLst/>
            </a:prstGeom>
            <a:noFill/>
          </p:spPr>
        </p:pic>
        <p:sp>
          <p:nvSpPr>
            <p:cNvPr id="265" name="矩形 72"/>
            <p:cNvSpPr>
              <a:spLocks noChangeArrowheads="1"/>
            </p:cNvSpPr>
            <p:nvPr/>
          </p:nvSpPr>
          <p:spPr bwMode="auto">
            <a:xfrm>
              <a:off x="7508503" y="3403954"/>
              <a:ext cx="1126703" cy="257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5992" tIns="35992" rIns="35992" bIns="35992">
              <a:spAutoFit/>
            </a:bodyPr>
            <a:lstStyle/>
            <a:p>
              <a:pPr algn="ctr" defTabSz="914218">
                <a:spcBef>
                  <a:spcPct val="50000"/>
                </a:spcBef>
                <a:defRPr/>
              </a:pPr>
              <a:r>
                <a:rPr lang="zh-CN" altLang="en-US" sz="1200" kern="0"/>
                <a:t>物</a:t>
              </a:r>
              <a:r>
                <a:rPr lang="zh-CN" altLang="en-US" sz="1200" kern="0" smtClean="0"/>
                <a:t>联网平台</a:t>
              </a:r>
              <a:endParaRPr lang="en-US" altLang="zh-CN" sz="1200" kern="0" dirty="0"/>
            </a:p>
          </p:txBody>
        </p:sp>
        <p:sp>
          <p:nvSpPr>
            <p:cNvPr id="266" name="TextBox 129"/>
            <p:cNvSpPr txBox="1"/>
            <p:nvPr/>
          </p:nvSpPr>
          <p:spPr>
            <a:xfrm>
              <a:off x="1137373" y="3103597"/>
              <a:ext cx="1014801" cy="274871"/>
            </a:xfrm>
            <a:prstGeom prst="rect">
              <a:avLst/>
            </a:prstGeom>
            <a:pattFill prst="wdUpDiag">
              <a:fgClr>
                <a:sysClr val="window" lastClr="FFFFFF">
                  <a:lumMod val="95000"/>
                </a:sysClr>
              </a:fgClr>
              <a:bgClr>
                <a:sysClr val="window" lastClr="FFFFFF">
                  <a:lumMod val="85000"/>
                </a:sysClr>
              </a:bgClr>
            </a:pattFill>
            <a:ln w="19050" cap="rnd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2" tIns="45710" rIns="91422" bIns="4571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914218">
                <a:defRPr/>
              </a:pPr>
              <a:endParaRPr lang="en-US" altLang="zh-CN" sz="1200" kern="0" dirty="0">
                <a:solidFill>
                  <a:schemeClr val="tx1"/>
                </a:solidFill>
              </a:endParaRPr>
            </a:p>
          </p:txBody>
        </p:sp>
        <p:sp>
          <p:nvSpPr>
            <p:cNvPr id="267" name="TextBox 126"/>
            <p:cNvSpPr txBox="1"/>
            <p:nvPr/>
          </p:nvSpPr>
          <p:spPr>
            <a:xfrm>
              <a:off x="6416769" y="1933732"/>
              <a:ext cx="1015811" cy="274871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rgbClr val="031A2F"/>
              </a:solidFill>
            </a:ln>
          </p:spPr>
          <p:txBody>
            <a:bodyPr wrap="square" lIns="0" tIns="71984" rIns="0" bIns="35992" rtlCol="0">
              <a:noAutofit/>
            </a:bodyPr>
            <a:lstStyle/>
            <a:p>
              <a:pPr algn="ctr" defTabSz="914218">
                <a:defRPr/>
              </a:pPr>
              <a:r>
                <a:rPr lang="en-US" altLang="zh-CN" sz="1200" kern="0" dirty="0"/>
                <a:t>UDP/IP</a:t>
              </a:r>
              <a:endParaRPr lang="zh-CN" altLang="en-US" sz="1200" kern="0" dirty="0"/>
            </a:p>
          </p:txBody>
        </p:sp>
        <p:sp>
          <p:nvSpPr>
            <p:cNvPr id="268" name="TextBox 127"/>
            <p:cNvSpPr txBox="1"/>
            <p:nvPr/>
          </p:nvSpPr>
          <p:spPr>
            <a:xfrm>
              <a:off x="6416769" y="1662724"/>
              <a:ext cx="1015811" cy="274871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rgbClr val="031A2F"/>
              </a:solidFill>
            </a:ln>
          </p:spPr>
          <p:txBody>
            <a:bodyPr wrap="square" lIns="0" tIns="71984" rIns="0" bIns="35992" rtlCol="0">
              <a:noAutofit/>
            </a:bodyPr>
            <a:lstStyle/>
            <a:p>
              <a:pPr algn="ctr" defTabSz="914218">
                <a:defRPr/>
              </a:pPr>
              <a:r>
                <a:rPr lang="en-US" altLang="zh-CN" sz="1200" kern="0" dirty="0" err="1"/>
                <a:t>CoAP</a:t>
              </a:r>
              <a:endParaRPr lang="zh-CN" altLang="en-US" sz="1200" kern="0" dirty="0"/>
            </a:p>
          </p:txBody>
        </p:sp>
        <p:sp>
          <p:nvSpPr>
            <p:cNvPr id="269" name="TextBox 126"/>
            <p:cNvSpPr txBox="1"/>
            <p:nvPr/>
          </p:nvSpPr>
          <p:spPr>
            <a:xfrm>
              <a:off x="7426554" y="1933732"/>
              <a:ext cx="1015811" cy="274871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rgbClr val="031A2F"/>
              </a:solidFill>
            </a:ln>
          </p:spPr>
          <p:txBody>
            <a:bodyPr wrap="square" lIns="0" tIns="71984" rIns="0" bIns="35992" rtlCol="0">
              <a:noAutofit/>
            </a:bodyPr>
            <a:lstStyle/>
            <a:p>
              <a:pPr algn="ctr" defTabSz="914218">
                <a:defRPr/>
              </a:pPr>
              <a:r>
                <a:rPr lang="en-US" altLang="zh-CN" sz="1200" kern="0" dirty="0"/>
                <a:t>TCP/IP</a:t>
              </a:r>
            </a:p>
          </p:txBody>
        </p:sp>
        <p:sp>
          <p:nvSpPr>
            <p:cNvPr id="270" name="TextBox 127"/>
            <p:cNvSpPr txBox="1"/>
            <p:nvPr/>
          </p:nvSpPr>
          <p:spPr>
            <a:xfrm>
              <a:off x="7426554" y="1662724"/>
              <a:ext cx="1015811" cy="274871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rgbClr val="031A2F"/>
              </a:solidFill>
            </a:ln>
          </p:spPr>
          <p:txBody>
            <a:bodyPr wrap="square" lIns="0" tIns="71984" rIns="0" bIns="35992" rtlCol="0">
              <a:noAutofit/>
            </a:bodyPr>
            <a:lstStyle/>
            <a:p>
              <a:pPr algn="ctr" defTabSz="914218">
                <a:defRPr/>
              </a:pPr>
              <a:r>
                <a:rPr lang="en-US" altLang="zh-CN" sz="1200" kern="0" dirty="0"/>
                <a:t>HTTP</a:t>
              </a:r>
            </a:p>
          </p:txBody>
        </p:sp>
        <p:sp>
          <p:nvSpPr>
            <p:cNvPr id="271" name="TextBox 126"/>
            <p:cNvSpPr txBox="1"/>
            <p:nvPr/>
          </p:nvSpPr>
          <p:spPr>
            <a:xfrm>
              <a:off x="9561326" y="1933732"/>
              <a:ext cx="1015811" cy="274871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rgbClr val="031A2F"/>
              </a:solidFill>
            </a:ln>
          </p:spPr>
          <p:txBody>
            <a:bodyPr wrap="square" lIns="0" tIns="71984" rIns="0" bIns="35992" rtlCol="0">
              <a:noAutofit/>
            </a:bodyPr>
            <a:lstStyle/>
            <a:p>
              <a:pPr algn="ctr" defTabSz="914218">
                <a:defRPr/>
              </a:pPr>
              <a:r>
                <a:rPr lang="en-US" altLang="zh-CN" sz="1200" kern="0" dirty="0" smtClean="0"/>
                <a:t>TCP/IP</a:t>
              </a:r>
              <a:endParaRPr lang="zh-CN" altLang="en-US" sz="1200" kern="0" dirty="0"/>
            </a:p>
          </p:txBody>
        </p:sp>
        <p:sp>
          <p:nvSpPr>
            <p:cNvPr id="272" name="TextBox 127"/>
            <p:cNvSpPr txBox="1"/>
            <p:nvPr/>
          </p:nvSpPr>
          <p:spPr>
            <a:xfrm>
              <a:off x="9561326" y="1662724"/>
              <a:ext cx="1015811" cy="274871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rgbClr val="031A2F"/>
              </a:solidFill>
            </a:ln>
          </p:spPr>
          <p:txBody>
            <a:bodyPr wrap="square" lIns="0" tIns="71984" rIns="0" bIns="35992" rtlCol="0">
              <a:noAutofit/>
            </a:bodyPr>
            <a:lstStyle/>
            <a:p>
              <a:pPr algn="ctr" defTabSz="914218">
                <a:defRPr/>
              </a:pPr>
              <a:r>
                <a:rPr lang="en-US" altLang="zh-CN" sz="1200" kern="0" dirty="0" smtClean="0"/>
                <a:t>HTTP</a:t>
              </a:r>
              <a:endParaRPr lang="zh-CN" altLang="en-US" sz="1200" kern="0" dirty="0"/>
            </a:p>
          </p:txBody>
        </p:sp>
        <p:sp>
          <p:nvSpPr>
            <p:cNvPr id="273" name="TextBox 140"/>
            <p:cNvSpPr txBox="1"/>
            <p:nvPr/>
          </p:nvSpPr>
          <p:spPr>
            <a:xfrm>
              <a:off x="9561326" y="1391975"/>
              <a:ext cx="1015811" cy="274871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31A2F"/>
              </a:solidFill>
            </a:ln>
          </p:spPr>
          <p:txBody>
            <a:bodyPr wrap="square" lIns="0" tIns="71984" rIns="0" bIns="35992" rtlCol="0">
              <a:noAutofit/>
            </a:bodyPr>
            <a:lstStyle/>
            <a:p>
              <a:pPr algn="ctr" defTabSz="914218">
                <a:defRPr/>
              </a:pPr>
              <a:r>
                <a:rPr lang="en-US" altLang="zh-CN" sz="1200" kern="0" dirty="0"/>
                <a:t>Application</a:t>
              </a:r>
              <a:endParaRPr lang="zh-CN" altLang="en-US" sz="1200" kern="0" dirty="0"/>
            </a:p>
          </p:txBody>
        </p:sp>
        <p:grpSp>
          <p:nvGrpSpPr>
            <p:cNvPr id="274" name="组合 119"/>
            <p:cNvGrpSpPr/>
            <p:nvPr/>
          </p:nvGrpSpPr>
          <p:grpSpPr>
            <a:xfrm>
              <a:off x="4971984" y="3107932"/>
              <a:ext cx="1287336" cy="481399"/>
              <a:chOff x="5163310" y="2635922"/>
              <a:chExt cx="1379818" cy="504392"/>
            </a:xfrm>
          </p:grpSpPr>
          <p:sp>
            <p:nvSpPr>
              <p:cNvPr id="275" name="TextBox 129"/>
              <p:cNvSpPr txBox="1"/>
              <p:nvPr/>
            </p:nvSpPr>
            <p:spPr>
              <a:xfrm>
                <a:off x="5163310" y="2635922"/>
                <a:ext cx="681742" cy="242779"/>
              </a:xfrm>
              <a:prstGeom prst="rect">
                <a:avLst/>
              </a:prstGeom>
              <a:pattFill prst="wdUpDiag">
                <a:fgClr>
                  <a:sysClr val="window" lastClr="FFFFFF">
                    <a:lumMod val="95000"/>
                  </a:sysClr>
                </a:fgClr>
                <a:bgClr>
                  <a:sysClr val="window" lastClr="FFFFFF">
                    <a:lumMod val="85000"/>
                  </a:sysClr>
                </a:bgClr>
              </a:pattFill>
              <a:ln w="19050" cap="rnd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defTabSz="914218">
                  <a:defRPr/>
                </a:pPr>
                <a:r>
                  <a:rPr lang="en-US" altLang="zh-CN" sz="1200" kern="0" dirty="0">
                    <a:solidFill>
                      <a:schemeClr val="tx1"/>
                    </a:solidFill>
                  </a:rPr>
                  <a:t>MME</a:t>
                </a:r>
              </a:p>
            </p:txBody>
          </p:sp>
          <p:sp>
            <p:nvSpPr>
              <p:cNvPr id="276" name="TextBox 129"/>
              <p:cNvSpPr txBox="1"/>
              <p:nvPr/>
            </p:nvSpPr>
            <p:spPr>
              <a:xfrm>
                <a:off x="5861386" y="2635922"/>
                <a:ext cx="681742" cy="242779"/>
              </a:xfrm>
              <a:prstGeom prst="rect">
                <a:avLst/>
              </a:prstGeom>
              <a:pattFill prst="wdUpDiag">
                <a:fgClr>
                  <a:sysClr val="window" lastClr="FFFFFF">
                    <a:lumMod val="95000"/>
                  </a:sysClr>
                </a:fgClr>
                <a:bgClr>
                  <a:sysClr val="window" lastClr="FFFFFF">
                    <a:lumMod val="85000"/>
                  </a:sysClr>
                </a:bgClr>
              </a:pattFill>
              <a:ln w="19050" cap="rnd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defTabSz="914218">
                  <a:defRPr/>
                </a:pPr>
                <a:r>
                  <a:rPr lang="en-US" altLang="zh-CN" sz="1200" kern="0" dirty="0">
                    <a:solidFill>
                      <a:schemeClr val="tx1"/>
                    </a:solidFill>
                  </a:rPr>
                  <a:t>HSS</a:t>
                </a:r>
              </a:p>
            </p:txBody>
          </p:sp>
          <p:sp>
            <p:nvSpPr>
              <p:cNvPr id="277" name="TextBox 129"/>
              <p:cNvSpPr txBox="1"/>
              <p:nvPr/>
            </p:nvSpPr>
            <p:spPr>
              <a:xfrm>
                <a:off x="5163310" y="2897535"/>
                <a:ext cx="681742" cy="242779"/>
              </a:xfrm>
              <a:prstGeom prst="rect">
                <a:avLst/>
              </a:prstGeom>
              <a:pattFill prst="wdUpDiag">
                <a:fgClr>
                  <a:sysClr val="window" lastClr="FFFFFF">
                    <a:lumMod val="95000"/>
                  </a:sysClr>
                </a:fgClr>
                <a:bgClr>
                  <a:sysClr val="window" lastClr="FFFFFF">
                    <a:lumMod val="85000"/>
                  </a:sysClr>
                </a:bgClr>
              </a:pattFill>
              <a:ln w="19050" cap="rnd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defTabSz="914218">
                  <a:defRPr/>
                </a:pPr>
                <a:r>
                  <a:rPr lang="en-US" altLang="zh-CN" sz="1200" kern="0" dirty="0">
                    <a:solidFill>
                      <a:schemeClr val="tx1"/>
                    </a:solidFill>
                  </a:rPr>
                  <a:t>PGW</a:t>
                </a:r>
              </a:p>
            </p:txBody>
          </p:sp>
          <p:sp>
            <p:nvSpPr>
              <p:cNvPr id="278" name="TextBox 129"/>
              <p:cNvSpPr txBox="1"/>
              <p:nvPr/>
            </p:nvSpPr>
            <p:spPr>
              <a:xfrm>
                <a:off x="5861386" y="2897535"/>
                <a:ext cx="681742" cy="242779"/>
              </a:xfrm>
              <a:prstGeom prst="rect">
                <a:avLst/>
              </a:prstGeom>
              <a:pattFill prst="wdUpDiag">
                <a:fgClr>
                  <a:sysClr val="window" lastClr="FFFFFF">
                    <a:lumMod val="95000"/>
                  </a:sysClr>
                </a:fgClr>
                <a:bgClr>
                  <a:sysClr val="window" lastClr="FFFFFF">
                    <a:lumMod val="85000"/>
                  </a:sysClr>
                </a:bgClr>
              </a:pattFill>
              <a:ln w="19050" cap="rnd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defTabSz="914218">
                  <a:defRPr/>
                </a:pPr>
                <a:r>
                  <a:rPr lang="en-US" altLang="zh-CN" sz="1200" kern="0" dirty="0">
                    <a:solidFill>
                      <a:schemeClr val="tx1"/>
                    </a:solidFill>
                  </a:rPr>
                  <a:t>SGW</a:t>
                </a:r>
              </a:p>
            </p:txBody>
          </p:sp>
        </p:grpSp>
        <p:sp>
          <p:nvSpPr>
            <p:cNvPr id="279" name="矩形 278"/>
            <p:cNvSpPr/>
            <p:nvPr/>
          </p:nvSpPr>
          <p:spPr>
            <a:xfrm>
              <a:off x="1141545" y="3074090"/>
              <a:ext cx="1029413" cy="276979"/>
            </a:xfrm>
            <a:prstGeom prst="rect">
              <a:avLst/>
            </a:prstGeom>
          </p:spPr>
          <p:txBody>
            <a:bodyPr wrap="none" lIns="91422" tIns="45710" rIns="91422" bIns="45710">
              <a:spAutoFit/>
            </a:bodyPr>
            <a:lstStyle/>
            <a:p>
              <a:pPr defTabSz="914218">
                <a:defRPr/>
              </a:pPr>
              <a:r>
                <a:rPr lang="en-US" altLang="zh-CN" sz="1200" kern="0" dirty="0"/>
                <a:t>NB-IoT </a:t>
              </a:r>
              <a:r>
                <a:rPr lang="zh-CN" altLang="en-US" sz="1200" kern="0" dirty="0" smtClean="0"/>
                <a:t>终端</a:t>
              </a:r>
              <a:endParaRPr lang="en-US" altLang="zh-CN" sz="1200" kern="0" dirty="0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6198577" y="4689770"/>
              <a:ext cx="2068108" cy="17727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2800" indent="-172800" algn="just" defTabSz="801688" fontAlgn="base">
                <a:lnSpc>
                  <a:spcPct val="140000"/>
                </a:lnSpc>
                <a:spcBef>
                  <a:spcPts val="0"/>
                </a:spcBef>
                <a:buClr>
                  <a:schemeClr val="bg1">
                    <a:lumMod val="50000"/>
                  </a:schemeClr>
                </a:buClr>
                <a:buSzPct val="60000"/>
                <a:buFont typeface="Wingdings" pitchFamily="2" charset="2"/>
                <a:buChar char="l"/>
              </a:pPr>
              <a:r>
                <a:rPr lang="zh-CN" altLang="zh-CN" sz="1300" dirty="0">
                  <a:cs typeface="Arial" panose="020B0604020202020204" pitchFamily="34" charset="0"/>
                </a:rPr>
                <a:t>移动性</a:t>
              </a:r>
              <a:r>
                <a:rPr lang="en-US" altLang="zh-CN" sz="1300" dirty="0">
                  <a:cs typeface="Arial" panose="020B0604020202020204" pitchFamily="34" charset="0"/>
                </a:rPr>
                <a:t>/</a:t>
              </a:r>
              <a:r>
                <a:rPr lang="zh-CN" altLang="en-US" sz="1300" dirty="0">
                  <a:cs typeface="Arial" panose="020B0604020202020204" pitchFamily="34" charset="0"/>
                </a:rPr>
                <a:t>安全</a:t>
              </a:r>
              <a:r>
                <a:rPr lang="en-US" altLang="zh-CN" sz="1300" dirty="0">
                  <a:cs typeface="Arial" panose="020B0604020202020204" pitchFamily="34" charset="0"/>
                </a:rPr>
                <a:t>/</a:t>
              </a:r>
              <a:r>
                <a:rPr lang="zh-CN" altLang="en-US" sz="1300" dirty="0">
                  <a:cs typeface="Arial" panose="020B0604020202020204" pitchFamily="34" charset="0"/>
                </a:rPr>
                <a:t>连接管理</a:t>
              </a:r>
              <a:endParaRPr lang="zh-CN" altLang="zh-CN" sz="1300" dirty="0">
                <a:cs typeface="Arial" panose="020B0604020202020204" pitchFamily="34" charset="0"/>
              </a:endParaRPr>
            </a:p>
            <a:p>
              <a:pPr marL="172800" indent="-172800" algn="just" defTabSz="801688" fontAlgn="base">
                <a:lnSpc>
                  <a:spcPct val="140000"/>
                </a:lnSpc>
                <a:spcBef>
                  <a:spcPts val="0"/>
                </a:spcBef>
                <a:buClr>
                  <a:schemeClr val="bg1">
                    <a:lumMod val="50000"/>
                  </a:schemeClr>
                </a:buClr>
                <a:buSzPct val="60000"/>
                <a:buFont typeface="Wingdings" pitchFamily="2" charset="2"/>
                <a:buChar char="l"/>
              </a:pPr>
              <a:r>
                <a:rPr lang="zh-CN" altLang="en-US" sz="1300" dirty="0">
                  <a:cs typeface="Arial" panose="020B0604020202020204" pitchFamily="34" charset="0"/>
                </a:rPr>
                <a:t>无</a:t>
              </a:r>
              <a:r>
                <a:rPr lang="en-US" altLang="zh-CN" sz="1300" dirty="0">
                  <a:cs typeface="Arial" panose="020B0604020202020204" pitchFamily="34" charset="0"/>
                </a:rPr>
                <a:t>SIM</a:t>
              </a:r>
              <a:r>
                <a:rPr lang="zh-CN" altLang="en-US" sz="1300" dirty="0">
                  <a:cs typeface="Arial" panose="020B0604020202020204" pitchFamily="34" charset="0"/>
                </a:rPr>
                <a:t>卡终端</a:t>
              </a:r>
              <a:r>
                <a:rPr lang="zh-CN" altLang="zh-CN" sz="1300" dirty="0">
                  <a:cs typeface="Arial" panose="020B0604020202020204" pitchFamily="34" charset="0"/>
                </a:rPr>
                <a:t>安全接入</a:t>
              </a:r>
            </a:p>
            <a:p>
              <a:pPr marL="172800" indent="-172800" algn="just" defTabSz="801688" fontAlgn="base">
                <a:lnSpc>
                  <a:spcPct val="140000"/>
                </a:lnSpc>
                <a:spcBef>
                  <a:spcPts val="0"/>
                </a:spcBef>
                <a:buClr>
                  <a:schemeClr val="bg1">
                    <a:lumMod val="50000"/>
                  </a:schemeClr>
                </a:buClr>
                <a:buSzPct val="60000"/>
                <a:buFont typeface="Wingdings" pitchFamily="2" charset="2"/>
                <a:buChar char="l"/>
              </a:pPr>
              <a:r>
                <a:rPr lang="zh-CN" altLang="en-US" sz="1300" dirty="0">
                  <a:cs typeface="Arial" panose="020B0604020202020204" pitchFamily="34" charset="0"/>
                </a:rPr>
                <a:t>终端节能特性</a:t>
              </a:r>
              <a:endParaRPr lang="zh-CN" altLang="zh-CN" sz="1300" dirty="0">
                <a:cs typeface="Arial" panose="020B0604020202020204" pitchFamily="34" charset="0"/>
              </a:endParaRPr>
            </a:p>
            <a:p>
              <a:pPr marL="172800" indent="-172800" algn="just" defTabSz="801688" fontAlgn="base">
                <a:lnSpc>
                  <a:spcPct val="140000"/>
                </a:lnSpc>
                <a:spcBef>
                  <a:spcPts val="0"/>
                </a:spcBef>
                <a:buClr>
                  <a:schemeClr val="bg1">
                    <a:lumMod val="50000"/>
                  </a:schemeClr>
                </a:buClr>
                <a:buSzPct val="60000"/>
                <a:buFont typeface="Wingdings" pitchFamily="2" charset="2"/>
                <a:buChar char="l"/>
              </a:pPr>
              <a:r>
                <a:rPr lang="zh-CN" altLang="en-US" sz="1300" dirty="0">
                  <a:cs typeface="Arial" panose="020B0604020202020204" pitchFamily="34" charset="0"/>
                </a:rPr>
                <a:t>拥塞控制和流量调度</a:t>
              </a:r>
              <a:endParaRPr lang="en-US" altLang="zh-CN" sz="1300" dirty="0">
                <a:cs typeface="Arial" panose="020B0604020202020204" pitchFamily="34" charset="0"/>
              </a:endParaRPr>
            </a:p>
            <a:p>
              <a:pPr marL="172800" indent="-172800" algn="just" defTabSz="801688" fontAlgn="base">
                <a:lnSpc>
                  <a:spcPct val="140000"/>
                </a:lnSpc>
                <a:spcBef>
                  <a:spcPts val="0"/>
                </a:spcBef>
                <a:buClr>
                  <a:schemeClr val="bg1">
                    <a:lumMod val="50000"/>
                  </a:schemeClr>
                </a:buClr>
                <a:buSzPct val="60000"/>
                <a:buFont typeface="Wingdings" pitchFamily="2" charset="2"/>
                <a:buChar char="l"/>
              </a:pPr>
              <a:r>
                <a:rPr lang="zh-CN" altLang="zh-CN" sz="1300" dirty="0">
                  <a:cs typeface="Arial" panose="020B0604020202020204" pitchFamily="34" charset="0"/>
                </a:rPr>
                <a:t>计费</a:t>
              </a:r>
              <a:r>
                <a:rPr lang="zh-CN" altLang="en-US" sz="1300" dirty="0">
                  <a:cs typeface="Arial" panose="020B0604020202020204" pitchFamily="34" charset="0"/>
                </a:rPr>
                <a:t>使能</a:t>
              </a:r>
              <a:endParaRPr lang="en-US" altLang="zh-CN" sz="1300" dirty="0">
                <a:cs typeface="Arial" panose="020B0604020202020204" pitchFamily="34" charset="0"/>
              </a:endParaRPr>
            </a:p>
            <a:p>
              <a:pPr marL="172800" indent="-172800" algn="just" defTabSz="801688" fontAlgn="base">
                <a:lnSpc>
                  <a:spcPct val="140000"/>
                </a:lnSpc>
                <a:spcBef>
                  <a:spcPts val="0"/>
                </a:spcBef>
                <a:buClr>
                  <a:schemeClr val="bg1">
                    <a:lumMod val="50000"/>
                  </a:schemeClr>
                </a:buClr>
                <a:buSzPct val="60000"/>
                <a:buFont typeface="Wingdings" pitchFamily="2" charset="2"/>
                <a:buChar char="l"/>
              </a:pPr>
              <a:r>
                <a:rPr lang="zh-CN" altLang="en-US" sz="1300" dirty="0">
                  <a:cs typeface="Arial" panose="020B0604020202020204" pitchFamily="34" charset="0"/>
                </a:rPr>
                <a:t>支持</a:t>
              </a:r>
              <a:r>
                <a:rPr lang="en-US" altLang="zh-CN" sz="1300" dirty="0">
                  <a:cs typeface="Arial" panose="020B0604020202020204" pitchFamily="34" charset="0"/>
                </a:rPr>
                <a:t>NAS</a:t>
              </a:r>
              <a:r>
                <a:rPr lang="zh-CN" altLang="en-US" sz="1300" dirty="0">
                  <a:cs typeface="Arial" panose="020B0604020202020204" pitchFamily="34" charset="0"/>
                </a:rPr>
                <a:t>数据</a:t>
              </a:r>
              <a:endParaRPr lang="zh-CN" altLang="zh-CN" sz="1300" dirty="0">
                <a:cs typeface="Arial" panose="020B0604020202020204" pitchFamily="34" charset="0"/>
              </a:endParaRPr>
            </a:p>
          </p:txBody>
        </p:sp>
        <p:sp>
          <p:nvSpPr>
            <p:cNvPr id="116" name="矩形 72"/>
            <p:cNvSpPr>
              <a:spLocks noChangeArrowheads="1"/>
            </p:cNvSpPr>
            <p:nvPr/>
          </p:nvSpPr>
          <p:spPr bwMode="auto">
            <a:xfrm>
              <a:off x="4015630" y="3271908"/>
              <a:ext cx="731062" cy="423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26999" tIns="26999" rIns="26999" bIns="26999">
              <a:spAutoFit/>
            </a:bodyPr>
            <a:lstStyle/>
            <a:p>
              <a:pPr algn="ctr" defTabSz="914317" fontAlgn="auto">
                <a:spcBef>
                  <a:spcPts val="48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/>
                <a:t>协议接口</a:t>
              </a:r>
              <a:endParaRPr lang="en-US" altLang="zh-CN" sz="1200" kern="0" dirty="0" smtClean="0"/>
            </a:p>
            <a:p>
              <a:pPr algn="ctr" defTabSz="914317" fontAlgn="auto">
                <a:spcBef>
                  <a:spcPts val="48"/>
                </a:spcBef>
                <a:spcAft>
                  <a:spcPts val="0"/>
                </a:spcAft>
                <a:defRPr/>
              </a:pPr>
              <a:r>
                <a:rPr lang="en-US" altLang="zh-CN" sz="1200" kern="0" dirty="0" smtClean="0"/>
                <a:t>S1-lite</a:t>
              </a:r>
              <a:endParaRPr lang="en-US" altLang="zh-CN" sz="1200" kern="0" dirty="0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1002618" y="1411429"/>
              <a:ext cx="102123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1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/>
                <a:t>智能仪表</a:t>
              </a:r>
              <a:endParaRPr lang="en-US" altLang="zh-CN" sz="1200" kern="0" dirty="0"/>
            </a:p>
            <a:p>
              <a:pPr algn="ctr" defTabSz="91431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/>
                <a:t>MCU</a:t>
              </a:r>
            </a:p>
          </p:txBody>
        </p:sp>
        <p:cxnSp>
          <p:nvCxnSpPr>
            <p:cNvPr id="120" name="直接连接符 119"/>
            <p:cNvCxnSpPr/>
            <p:nvPr/>
          </p:nvCxnSpPr>
          <p:spPr bwMode="auto">
            <a:xfrm>
              <a:off x="1137373" y="1847480"/>
              <a:ext cx="782767" cy="0"/>
            </a:xfrm>
            <a:prstGeom prst="line">
              <a:avLst/>
            </a:prstGeom>
            <a:noFill/>
            <a:ln w="3175" cap="flat" cmpd="sng" algn="ctr">
              <a:solidFill>
                <a:sysClr val="window" lastClr="FFFFFF">
                  <a:lumMod val="65000"/>
                  <a:alpha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1" name="矩形 120"/>
            <p:cNvSpPr/>
            <p:nvPr/>
          </p:nvSpPr>
          <p:spPr>
            <a:xfrm>
              <a:off x="8689645" y="2735196"/>
              <a:ext cx="108234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317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1200" kern="0" dirty="0" smtClean="0"/>
                <a:t>HTTP/HTTPS</a:t>
              </a:r>
              <a:endParaRPr lang="en-US" altLang="zh-CN" sz="1200" kern="0" dirty="0"/>
            </a:p>
          </p:txBody>
        </p:sp>
      </p:grpSp>
    </p:spTree>
    <p:extLst>
      <p:ext uri="{BB962C8B-B14F-4D97-AF65-F5344CB8AC3E}">
        <p14:creationId xmlns:p14="http://schemas.microsoft.com/office/powerpoint/2010/main" val="51295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标题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功能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内容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感谢页模板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5D7106B4-FD24-471A-B326-8B58E27A973B}" vid="{1AA013AF-7C2E-4A39-9796-86760F640C1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333E8A2F07A74D848136A2C03778F8" ma:contentTypeVersion="1" ma:contentTypeDescription="Create a new document." ma:contentTypeScope="" ma:versionID="ee942d4b29dff8ac548774f72a0dae5e">
  <xsd:schema xmlns:xsd="http://www.w3.org/2001/XMLSchema" xmlns:xs="http://www.w3.org/2001/XMLSchema" xmlns:p="http://schemas.microsoft.com/office/2006/metadata/properties" xmlns:ns2="475f1e55-3009-46d8-9566-5d569a2b3a98" targetNamespace="http://schemas.microsoft.com/office/2006/metadata/properties" ma:root="true" ma:fieldsID="1d095aabec1d15598815726bd4b054a7" ns2:_="">
    <xsd:import namespace="475f1e55-3009-46d8-9566-5d569a2b3a98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5f1e55-3009-46d8-9566-5d569a2b3a9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5C3F1E-9734-471A-99D6-5CAA98C1B2B4}"/>
</file>

<file path=customXml/itemProps2.xml><?xml version="1.0" encoding="utf-8"?>
<ds:datastoreItem xmlns:ds="http://schemas.openxmlformats.org/officeDocument/2006/customXml" ds:itemID="{A1A4E927-2E19-40DA-AC21-D3EBC4321306}">
  <ds:schemaRefs>
    <ds:schemaRef ds:uri="http://purl.org/dc/terms/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0C0B7D1-9D1B-4D75-900E-434169096B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5054</TotalTime>
  <Words>6051</Words>
  <Application>Microsoft Office PowerPoint</Application>
  <PresentationFormat>宽屏</PresentationFormat>
  <Paragraphs>838</Paragraphs>
  <Slides>36</Slides>
  <Notes>36</Notes>
  <HiddenSlides>5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36</vt:i4>
      </vt:variant>
    </vt:vector>
  </HeadingPairs>
  <TitlesOfParts>
    <vt:vector size="55" baseType="lpstr">
      <vt:lpstr>Arial Unicode MS</vt:lpstr>
      <vt:lpstr>Gill Sans</vt:lpstr>
      <vt:lpstr>方正兰亭黑简体</vt:lpstr>
      <vt:lpstr>宋体</vt:lpstr>
      <vt:lpstr>Microsoft YaHei</vt:lpstr>
      <vt:lpstr>Microsoft YaHei</vt:lpstr>
      <vt:lpstr>Arial</vt:lpstr>
      <vt:lpstr>Arial Bold</vt:lpstr>
      <vt:lpstr>Arial Narrow</vt:lpstr>
      <vt:lpstr>Calibri</vt:lpstr>
      <vt:lpstr>Calibri Light</vt:lpstr>
      <vt:lpstr>FrutigerNext LT Medium</vt:lpstr>
      <vt:lpstr>Huawei Sans</vt:lpstr>
      <vt:lpstr>Symbol</vt:lpstr>
      <vt:lpstr>Wingdings</vt:lpstr>
      <vt:lpstr>1_标题页模板</vt:lpstr>
      <vt:lpstr>2_功能页模板</vt:lpstr>
      <vt:lpstr>3_内容页模板</vt:lpstr>
      <vt:lpstr>4_感谢页模板</vt:lpstr>
      <vt:lpstr>PowerPoint 演示文稿</vt:lpstr>
      <vt:lpstr>NB-IoT标准及解决方案介绍</vt:lpstr>
      <vt:lpstr>PowerPoint 演示文稿</vt:lpstr>
      <vt:lpstr>PowerPoint 演示文稿</vt:lpstr>
      <vt:lpstr>PowerPoint 演示文稿</vt:lpstr>
      <vt:lpstr>未来IoT连接应用分类</vt:lpstr>
      <vt:lpstr>全球第一款NB-IoT芯片</vt:lpstr>
      <vt:lpstr>PowerPoint 演示文稿</vt:lpstr>
      <vt:lpstr>NB-IoT解决方案总体架构</vt:lpstr>
      <vt:lpstr>PowerPoint 演示文稿</vt:lpstr>
      <vt:lpstr>NB-IoT技术优势</vt:lpstr>
      <vt:lpstr>NB-IoT标准演进</vt:lpstr>
      <vt:lpstr>NB-IoT标准介绍</vt:lpstr>
      <vt:lpstr>NB-IoT物理层介绍</vt:lpstr>
      <vt:lpstr>PowerPoint 演示文稿</vt:lpstr>
      <vt:lpstr>NB-IoT部署方式介绍</vt:lpstr>
      <vt:lpstr>PowerPoint 演示文稿</vt:lpstr>
      <vt:lpstr>NB-IoT关键特性</vt:lpstr>
      <vt:lpstr>超低功耗：PSM省电模式</vt:lpstr>
      <vt:lpstr>超低功耗：eDRX扩展非连续接收</vt:lpstr>
      <vt:lpstr>超低成本：终端芯片低至$1</vt:lpstr>
      <vt:lpstr>超强覆盖：相对GSM/LTE覆盖增益高20dB </vt:lpstr>
      <vt:lpstr>超大连接技术：50k+用户容量*/200kHz小区</vt:lpstr>
      <vt:lpstr>PowerPoint 演示文稿</vt:lpstr>
      <vt:lpstr>华为“IoT全栈” 解决方案</vt:lpstr>
      <vt:lpstr>华为NB-IoT解决方案架构</vt:lpstr>
      <vt:lpstr>NB-IoT应用案例推荐</vt:lpstr>
      <vt:lpstr>NB-IoT为水务提供智能抄表</vt:lpstr>
      <vt:lpstr>NB-IoT助力共享单车运维</vt:lpstr>
      <vt:lpstr>NB-IoT助力白色家电全生命周期管理</vt:lpstr>
      <vt:lpstr>智能烟感 - 提高消防监控覆盖</vt:lpstr>
      <vt:lpstr>智能路灯：基于云服务，创造连接plus价值</vt:lpstr>
      <vt:lpstr>NB-IoT智能环境监测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Tangyan (Sophia)</cp:lastModifiedBy>
  <cp:revision>243</cp:revision>
  <cp:lastPrinted>2020-07-31T09:33:18Z</cp:lastPrinted>
  <dcterms:created xsi:type="dcterms:W3CDTF">2018-11-29T10:16:29Z</dcterms:created>
  <dcterms:modified xsi:type="dcterms:W3CDTF">2020-10-30T09:25:11Z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(3)wnb/MlNWdXAIkDT0KkSx22/WxzyOkMPZngYgHUNcnePVtZGrGJ/V62StdaODzZuoxly/uZ1c
ocNX6V3cEef8tFXxUVywrzcnQcgeqaCecc0hUtksv6kZblaw1zJE1vu9b++X0ZwKLDs9Pm0x
G9gPArzOlzWTTUzw/A809hywOAARBTCdGIWh+6fh0VcN6cChO/IMQx44B9gtdMdc/xK8Rsp1
WoJHcSax50rKg+K166</vt:lpwstr>
  </property>
  <property fmtid="{D5CDD505-2E9C-101B-9397-08002B2CF9AE}" pid="3" name="_2015_ms_pID_7253431">
    <vt:lpwstr>FgojenDKhJKcIj2c1UaqCasuCNnrnsQv4uHIIUH7k2hUE5r9SOGulN
eAYLAey1unHPGE6zMkqmLRJJXMs3jlz57i7BfFsskxKGO+26TU8XylVJNO6AqMMm5zXTPHSy
0EnodgO5lhRysqMiaArJX1S0TxV2Kmbbox2W39JCWac0WcMLC1vkFUvoE7lFFlTVs6UP/ji3
kpuolcGWAHkcxBW3oa1Ztp8qBwmtVLULr22L</vt:lpwstr>
  </property>
  <property fmtid="{D5CDD505-2E9C-101B-9397-08002B2CF9AE}" pid="4" name="_2015_ms_pID_7253432">
    <vt:lpwstr>Sg==</vt:lpwstr>
  </property>
  <property fmtid="{D5CDD505-2E9C-101B-9397-08002B2CF9AE}" pid="5" name="ContentTypeId">
    <vt:lpwstr>0x01010077333E8A2F07A74D848136A2C03778F8</vt:lpwstr>
  </property>
  <property fmtid="{D5CDD505-2E9C-101B-9397-08002B2CF9AE}" pid="6" name="_readonly">
    <vt:lpwstr/>
  </property>
  <property fmtid="{D5CDD505-2E9C-101B-9397-08002B2CF9AE}" pid="7" name="_change">
    <vt:lpwstr/>
  </property>
  <property fmtid="{D5CDD505-2E9C-101B-9397-08002B2CF9AE}" pid="8" name="_full-control">
    <vt:lpwstr/>
  </property>
  <property fmtid="{D5CDD505-2E9C-101B-9397-08002B2CF9AE}" pid="9" name="sflag">
    <vt:lpwstr>1604025720</vt:lpwstr>
  </property>
</Properties>
</file>