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40"/>
  </p:notesMasterIdLst>
  <p:handoutMasterIdLst>
    <p:handoutMasterId r:id="rId41"/>
  </p:handoutMasterIdLst>
  <p:sldIdLst>
    <p:sldId id="256" r:id="rId8"/>
    <p:sldId id="257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53" r:id="rId38"/>
    <p:sldId id="270" r:id="rId39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404040"/>
    <a:srgbClr val="EBEBEB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09" autoAdjust="0"/>
  </p:normalViewPr>
  <p:slideViewPr>
    <p:cSldViewPr snapToGrid="0" snapToObjects="1">
      <p:cViewPr>
        <p:scale>
          <a:sx n="78" d="100"/>
          <a:sy n="78" d="100"/>
        </p:scale>
        <p:origin x="1248" y="3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06" y="6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9/24/2020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8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1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38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11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0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0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66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0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67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64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1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38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37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表一：根据典型基站配置，</a:t>
            </a:r>
            <a:r>
              <a:rPr lang="en-US" altLang="zh-CN" smtClean="0"/>
              <a:t>JJFA</a:t>
            </a:r>
            <a:r>
              <a:rPr lang="zh-CN" altLang="en-US" smtClean="0"/>
              <a:t>提供各个状态时间。</a:t>
            </a:r>
            <a:endParaRPr lang="en-US" altLang="zh-CN" smtClean="0"/>
          </a:p>
          <a:p>
            <a:r>
              <a:rPr lang="zh-CN" altLang="en-US" smtClean="0"/>
              <a:t>电池组实际的放电容量会随着放电电流、温度、使用情况、截止电压以及客户用电器的功耗的不同而变化，电池选型建议寻找专业电池厂家进行评估，以确保容量使用寿命评估准确。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750228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smtClean="0"/>
              <a:t>明确客户重点及硬件布局约束条件，客户重点包括成本，尺寸布局，电气性能，以客户关注重点展开天线设计及选型方案。</a:t>
            </a:r>
          </a:p>
          <a:p>
            <a:r>
              <a:rPr lang="zh-CN" altLang="en-US" sz="1400" smtClean="0"/>
              <a:t>终端产品外壳不能使用全金属材料封闭，最低也要满足天线辐射处金属开窗要求。</a:t>
            </a:r>
          </a:p>
          <a:p>
            <a:r>
              <a:rPr lang="zh-CN" altLang="en-US" sz="1400" smtClean="0"/>
              <a:t>天线布局要满足尽量远离射频器件，电源，金属屏蔽盖器件的原则。</a:t>
            </a:r>
          </a:p>
          <a:p>
            <a:r>
              <a:rPr lang="en-US" altLang="zh-CN" sz="1400" smtClean="0"/>
              <a:t>PCB</a:t>
            </a:r>
            <a:r>
              <a:rPr lang="zh-CN" altLang="en-US" sz="1400" smtClean="0"/>
              <a:t>类的单极子微带天线，天线走线下方的地必须清空，用金属实现的单机子天线，可进行局部折叠以充分利用三维空间节省总体体积。</a:t>
            </a:r>
          </a:p>
          <a:p>
            <a:r>
              <a:rPr lang="en-US" altLang="zh-CN" sz="1400" smtClean="0"/>
              <a:t>PIFA</a:t>
            </a:r>
            <a:r>
              <a:rPr lang="zh-CN" altLang="en-US" sz="1400" smtClean="0"/>
              <a:t>也较常用，设计形式可依托</a:t>
            </a:r>
            <a:r>
              <a:rPr lang="en-US" altLang="zh-CN" sz="1400" smtClean="0"/>
              <a:t>PCB</a:t>
            </a:r>
            <a:r>
              <a:rPr lang="zh-CN" altLang="en-US" sz="1400" smtClean="0"/>
              <a:t>，金属弹片，弹片</a:t>
            </a:r>
            <a:r>
              <a:rPr lang="en-US" altLang="zh-CN" sz="1400" smtClean="0"/>
              <a:t>+</a:t>
            </a:r>
            <a:r>
              <a:rPr lang="zh-CN" altLang="en-US" sz="1400" smtClean="0"/>
              <a:t>支架等不同形式实现，具体选择方式取决于产品空间布局及关注重点。</a:t>
            </a:r>
          </a:p>
          <a:p>
            <a:r>
              <a:rPr lang="en-US" altLang="zh-CN" sz="1400" smtClean="0"/>
              <a:t>NB</a:t>
            </a:r>
            <a:r>
              <a:rPr lang="zh-CN" altLang="en-US" sz="1400" smtClean="0"/>
              <a:t>终端产品应用场景及形态多样，天线实现方式也多样，本文所列几款天线设计参考不能完全包含所有场景，仅适合部分应用场景，针对具体应用场景的设计及选择应紧密结合产品</a:t>
            </a:r>
            <a:r>
              <a:rPr lang="en-US" altLang="zh-CN" sz="1400" smtClean="0"/>
              <a:t>ID</a:t>
            </a:r>
            <a:r>
              <a:rPr lang="zh-CN" altLang="en-US" sz="1400" smtClean="0"/>
              <a:t>及应用进行选择。</a:t>
            </a:r>
            <a:endParaRPr lang="zh-CN" altLang="en-US" sz="140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12295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31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16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73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24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93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40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拥有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CPU</a:t>
            </a:r>
            <a:r>
              <a:rPr lang="zh-CN" altLang="en-US" smtClean="0"/>
              <a:t>。分别为安全核（</a:t>
            </a:r>
            <a:r>
              <a:rPr lang="en-US" altLang="zh-CN" smtClean="0"/>
              <a:t>S</a:t>
            </a:r>
            <a:r>
              <a:rPr lang="zh-CN" altLang="en-US" smtClean="0"/>
              <a:t>核）、协议核（</a:t>
            </a:r>
            <a:r>
              <a:rPr lang="en-US" altLang="zh-CN" smtClean="0"/>
              <a:t>C</a:t>
            </a:r>
            <a:r>
              <a:rPr lang="zh-CN" altLang="en-US" smtClean="0"/>
              <a:t>核）、应用核（</a:t>
            </a:r>
            <a:r>
              <a:rPr lang="en-US" altLang="zh-CN" smtClean="0"/>
              <a:t>A</a:t>
            </a:r>
            <a:r>
              <a:rPr lang="zh-CN" altLang="en-US" smtClean="0"/>
              <a:t>核）。</a:t>
            </a:r>
            <a:endParaRPr lang="en-US" altLang="zh-CN" smtClean="0"/>
          </a:p>
          <a:p>
            <a:r>
              <a:rPr lang="zh-CN" altLang="en-US" smtClean="0"/>
              <a:t>环境适应性试验、可靠性极限测试、长期可靠性测试、小批量可靠性测试。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58610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651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0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8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6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4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mtClean="0"/>
              <a:t>PWM:</a:t>
            </a:r>
            <a:r>
              <a:rPr lang="zh-CN" altLang="en-US" sz="1200" smtClean="0"/>
              <a:t>脉冲宽度调制。</a:t>
            </a:r>
            <a:endParaRPr lang="en-US" altLang="zh-CN" sz="1200" smtClean="0"/>
          </a:p>
          <a:p>
            <a:r>
              <a:rPr lang="en-US" altLang="zh-CN" sz="1200" smtClean="0"/>
              <a:t>ADC:Analog-to-Digital Converter</a:t>
            </a:r>
            <a:r>
              <a:rPr lang="zh-CN" altLang="en-US" sz="1200" smtClean="0"/>
              <a:t>的缩写</a:t>
            </a:r>
            <a:r>
              <a:rPr lang="en-US" altLang="zh-CN" sz="1200" smtClean="0"/>
              <a:t>,</a:t>
            </a:r>
            <a:r>
              <a:rPr lang="zh-CN" altLang="en-US" sz="1200" smtClean="0"/>
              <a:t>指模</a:t>
            </a:r>
            <a:r>
              <a:rPr lang="en-US" altLang="zh-CN" sz="1200" smtClean="0"/>
              <a:t>/</a:t>
            </a:r>
            <a:r>
              <a:rPr lang="zh-CN" altLang="en-US" sz="1200" smtClean="0"/>
              <a:t>数转换器或者模数转换器</a:t>
            </a:r>
            <a:endParaRPr lang="en-US" altLang="zh-CN" sz="1200" smtClean="0"/>
          </a:p>
          <a:p>
            <a:r>
              <a:rPr lang="en-US" altLang="zh-CN" sz="1200" smtClean="0"/>
              <a:t>UART:</a:t>
            </a:r>
            <a:r>
              <a:rPr lang="zh-CN" altLang="en-US" sz="1200" smtClean="0"/>
              <a:t>通用异步收发传输器（</a:t>
            </a:r>
            <a:r>
              <a:rPr lang="en-US" altLang="zh-CN" sz="1200" smtClean="0"/>
              <a:t>Universal Asynchronous Receiver/Transmitter)</a:t>
            </a:r>
            <a:r>
              <a:rPr lang="zh-CN" altLang="en-US" sz="1200" smtClean="0"/>
              <a:t>。它将要传输的资料在串行通信与并行通信之间加以转换。</a:t>
            </a:r>
            <a:endParaRPr lang="en-US" altLang="zh-CN" sz="1200" smtClean="0"/>
          </a:p>
          <a:p>
            <a:r>
              <a:rPr lang="en-US" altLang="zh-CN" sz="1200" smtClean="0"/>
              <a:t>I2C</a:t>
            </a:r>
            <a:r>
              <a:rPr lang="zh-CN" altLang="en-US" sz="1200" smtClean="0"/>
              <a:t>总线是由</a:t>
            </a:r>
            <a:r>
              <a:rPr lang="en-US" altLang="zh-CN" sz="1200" smtClean="0"/>
              <a:t>Philips</a:t>
            </a:r>
            <a:r>
              <a:rPr lang="zh-CN" altLang="en-US" sz="1200" smtClean="0"/>
              <a:t>公司开发的一种简单、双向二线制同步串行总线。</a:t>
            </a:r>
            <a:endParaRPr lang="en-US" altLang="zh-CN" sz="1200" smtClean="0"/>
          </a:p>
          <a:p>
            <a:r>
              <a:rPr lang="en-US" altLang="zh-CN" sz="1200" smtClean="0"/>
              <a:t>AT</a:t>
            </a:r>
            <a:r>
              <a:rPr lang="zh-CN" altLang="en-US" sz="1200" smtClean="0"/>
              <a:t>模块分布在</a:t>
            </a:r>
            <a:r>
              <a:rPr lang="en-US" altLang="zh-CN" sz="1200" smtClean="0"/>
              <a:t>APP</a:t>
            </a:r>
            <a:r>
              <a:rPr lang="zh-CN" altLang="en-US" sz="1200" smtClean="0"/>
              <a:t>核和</a:t>
            </a:r>
            <a:r>
              <a:rPr lang="en-US" altLang="zh-CN" sz="1200" smtClean="0"/>
              <a:t>PROTOCOL</a:t>
            </a:r>
            <a:r>
              <a:rPr lang="zh-CN" altLang="en-US" sz="1200" smtClean="0"/>
              <a:t>核，核间采用</a:t>
            </a:r>
            <a:r>
              <a:rPr lang="en-US" altLang="zh-CN" sz="1200" smtClean="0"/>
              <a:t>RPC</a:t>
            </a:r>
            <a:r>
              <a:rPr lang="zh-CN" altLang="en-US" sz="1200" smtClean="0"/>
              <a:t>通信方式。</a:t>
            </a:r>
            <a:endParaRPr lang="en-US" altLang="zh-CN" sz="1200" smtClean="0"/>
          </a:p>
          <a:p>
            <a:r>
              <a:rPr lang="en-US" altLang="zh-CN" sz="1200" smtClean="0"/>
              <a:t>RPC</a:t>
            </a:r>
            <a:r>
              <a:rPr lang="zh-CN" altLang="en-US" sz="1200" smtClean="0"/>
              <a:t>（</a:t>
            </a:r>
            <a:r>
              <a:rPr lang="en-US" altLang="zh-CN" sz="1200" smtClean="0"/>
              <a:t>Remote Procedure Call</a:t>
            </a:r>
            <a:r>
              <a:rPr lang="zh-CN" altLang="en-US" sz="1200" smtClean="0"/>
              <a:t>）</a:t>
            </a:r>
            <a:r>
              <a:rPr lang="en-US" altLang="zh-CN" sz="1200" smtClean="0"/>
              <a:t>—</a:t>
            </a:r>
            <a:r>
              <a:rPr lang="zh-CN" altLang="en-US" sz="1200" smtClean="0"/>
              <a:t>远程过程调用，它是一种通过网络从远程计算机程序上请求服务，而不需要了解底层网络技术的协议。 </a:t>
            </a:r>
            <a:r>
              <a:rPr lang="en-US" altLang="zh-CN" sz="1200" smtClean="0"/>
              <a:t>RPC</a:t>
            </a:r>
            <a:r>
              <a:rPr lang="zh-CN" altLang="en-US" sz="1200" smtClean="0"/>
              <a:t>协议假定某些传输协议的存在，如</a:t>
            </a:r>
            <a:r>
              <a:rPr lang="en-US" altLang="zh-CN" sz="1200" smtClean="0"/>
              <a:t>TCP</a:t>
            </a:r>
            <a:r>
              <a:rPr lang="zh-CN" altLang="en-US" sz="1200" smtClean="0"/>
              <a:t>或</a:t>
            </a:r>
            <a:r>
              <a:rPr lang="en-US" altLang="zh-CN" sz="1200" smtClean="0"/>
              <a:t>UDP</a:t>
            </a:r>
            <a:r>
              <a:rPr lang="zh-CN" altLang="en-US" sz="1200" smtClean="0"/>
              <a:t>，为通信程序之间携带信息数据。</a:t>
            </a:r>
          </a:p>
          <a:p>
            <a:r>
              <a:rPr lang="en-US" altLang="zh-CN" sz="1200" smtClean="0"/>
              <a:t>APP</a:t>
            </a:r>
            <a:r>
              <a:rPr lang="zh-CN" altLang="en-US" sz="1200" smtClean="0"/>
              <a:t>核负责启动任务，监听队列中从</a:t>
            </a:r>
            <a:r>
              <a:rPr lang="en-US" altLang="zh-CN" sz="1200" smtClean="0"/>
              <a:t>UART</a:t>
            </a:r>
            <a:r>
              <a:rPr lang="zh-CN" altLang="en-US" sz="1200" smtClean="0"/>
              <a:t>接收到的</a:t>
            </a:r>
            <a:r>
              <a:rPr lang="en-US" altLang="zh-CN" sz="1200" smtClean="0"/>
              <a:t>AT</a:t>
            </a:r>
            <a:r>
              <a:rPr lang="zh-CN" altLang="en-US" sz="1200" smtClean="0"/>
              <a:t>命令，并且负责字符解析、参数检查以及执行结果的打印，并通过</a:t>
            </a:r>
            <a:r>
              <a:rPr lang="en-US" altLang="zh-CN" sz="1200" smtClean="0"/>
              <a:t>RPC</a:t>
            </a:r>
            <a:r>
              <a:rPr lang="zh-CN" altLang="en-US" sz="1200" smtClean="0"/>
              <a:t>通信方式将消息传递给</a:t>
            </a:r>
            <a:r>
              <a:rPr lang="en-US" altLang="zh-CN" sz="1200" smtClean="0"/>
              <a:t>PROTOCOL</a:t>
            </a:r>
            <a:r>
              <a:rPr lang="zh-CN" altLang="en-US" sz="1200" smtClean="0"/>
              <a:t>核。</a:t>
            </a:r>
          </a:p>
          <a:p>
            <a:endParaRPr lang="zh-CN" altLang="en-US" sz="120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160307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943818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880567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856403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+mn-ea"/>
                <a:ea typeface="+mn-ea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 fontAlgn="ctr">
              <a:defRPr baseline="0">
                <a:latin typeface="+mn-ea"/>
                <a:ea typeface="+mn-ea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+mn-ea"/>
                <a:ea typeface="+mn-ea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+mn-ea"/>
                <a:ea typeface="+mn-ea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+mn-ea"/>
                <a:ea typeface="+mn-ea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863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806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521739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121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5568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60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  <a:cs typeface="Arial" panose="020B0604020202020204" pitchFamily="34" charset="0"/>
              </a:defRPr>
            </a:lvl1pPr>
            <a:lvl2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2pPr>
            <a:lvl3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3pPr>
            <a:lvl4pPr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4pPr>
            <a:lvl5pPr>
              <a:buNone/>
              <a:defRPr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64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7831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C310A-3496-465B-B3B3-E700BDA8494A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CDD188-B841-4F2D-B0DD-37F672EC7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76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81" r:id="rId2"/>
    <p:sldLayoutId id="2147483882" r:id="rId3"/>
    <p:sldLayoutId id="2147483883" r:id="rId4"/>
    <p:sldLayoutId id="2147483886" r:id="rId5"/>
    <p:sldLayoutId id="2147483887" r:id="rId6"/>
    <p:sldLayoutId id="2147483888" r:id="rId7"/>
    <p:sldLayoutId id="2147483889" r:id="rId8"/>
    <p:sldLayoutId id="2147483891" r:id="rId9"/>
    <p:sldLayoutId id="21474838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+mn-ea"/>
                <a:ea typeface="+mn-ea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+mn-ea"/>
              <a:ea typeface="+mn-ea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6" r:id="rId11"/>
    <p:sldLayoutId id="2147483877" r:id="rId12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IPIoT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844032" y="1986796"/>
            <a:ext cx="2400507" cy="504887"/>
          </a:xfrm>
        </p:spPr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HCIP-IoT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NA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V2.5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唐妍</a:t>
            </a:r>
            <a:r>
              <a:rPr lang="en-US" altLang="zh-CN" smtClean="0">
                <a:latin typeface="+mn-lt"/>
                <a:ea typeface="+mn-ea"/>
              </a:rPr>
              <a:t>/tWX585717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2020.05.01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</a:rPr>
              <a:t>石嘉欣</a:t>
            </a:r>
            <a:r>
              <a:rPr lang="en-US" altLang="zh-CN">
                <a:latin typeface="+mn-lt"/>
                <a:ea typeface="+mn-ea"/>
              </a:rPr>
              <a:t>/s00417407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7"/>
          </p:nvPr>
        </p:nvSpPr>
        <p:spPr>
          <a:xfrm>
            <a:off x="6065045" y="4561079"/>
            <a:ext cx="3023155" cy="468052"/>
          </a:xfrm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7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150</a:t>
            </a:r>
            <a:r>
              <a:rPr lang="zh-CN" altLang="en-US" smtClean="0">
                <a:latin typeface="+mn-lt"/>
                <a:ea typeface="+mn-ea"/>
              </a:rPr>
              <a:t>芯片</a:t>
            </a:r>
            <a:r>
              <a:rPr lang="en-US" altLang="zh-CN">
                <a:latin typeface="+mn-lt"/>
                <a:ea typeface="+mn-ea"/>
              </a:rPr>
              <a:t> </a:t>
            </a:r>
            <a:r>
              <a:rPr lang="en-US" altLang="zh-CN" smtClean="0">
                <a:latin typeface="+mn-lt"/>
                <a:ea typeface="+mn-ea"/>
              </a:rPr>
              <a:t>- </a:t>
            </a:r>
            <a:r>
              <a:rPr lang="zh-CN" altLang="en-US" smtClean="0">
                <a:latin typeface="+mn-lt"/>
                <a:ea typeface="+mn-ea"/>
              </a:rPr>
              <a:t>功能列表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" name="图片 1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7508" y="1637217"/>
            <a:ext cx="3679918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927648" y="5591317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Hi2115</a:t>
            </a:r>
            <a:endParaRPr lang="zh-CN" altLang="en-US" sz="1600" b="1" dirty="0"/>
          </a:p>
        </p:txBody>
      </p:sp>
      <p:sp>
        <p:nvSpPr>
          <p:cNvPr id="7" name="文本占位符 7"/>
          <p:cNvSpPr txBox="1">
            <a:spLocks/>
          </p:cNvSpPr>
          <p:nvPr/>
        </p:nvSpPr>
        <p:spPr>
          <a:xfrm>
            <a:off x="5550196" y="1321184"/>
            <a:ext cx="5922668" cy="5123464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1800" dirty="0"/>
              <a:t>全频段支持： </a:t>
            </a:r>
            <a:r>
              <a:rPr lang="en-US" altLang="zh-CN" sz="1800" dirty="0"/>
              <a:t>698~2180MHz</a:t>
            </a:r>
            <a:r>
              <a:rPr lang="zh-CN" altLang="en-US" sz="1800" dirty="0"/>
              <a:t>，只需一套模组硬件</a:t>
            </a:r>
          </a:p>
          <a:p>
            <a:r>
              <a:rPr lang="zh-CN" altLang="en-US" sz="1800" dirty="0"/>
              <a:t>基于</a:t>
            </a:r>
            <a:r>
              <a:rPr lang="en-US" altLang="zh-CN" sz="1800" dirty="0"/>
              <a:t>ARM Cortex-M0</a:t>
            </a:r>
            <a:r>
              <a:rPr lang="zh-CN" altLang="en-US" sz="1800" dirty="0"/>
              <a:t>架构的，带有片上存储空间的专用应用处理器（</a:t>
            </a:r>
            <a:r>
              <a:rPr lang="en-US" altLang="zh-CN" sz="1800" dirty="0"/>
              <a:t>Application Processor</a:t>
            </a:r>
            <a:r>
              <a:rPr lang="zh-CN" altLang="en-US" sz="1800" dirty="0"/>
              <a:t>）：</a:t>
            </a:r>
          </a:p>
          <a:p>
            <a:pPr lvl="1"/>
            <a:r>
              <a:rPr lang="zh-CN" altLang="en-US" sz="1800" dirty="0"/>
              <a:t>支持二次开发</a:t>
            </a:r>
          </a:p>
          <a:p>
            <a:pPr lvl="1"/>
            <a:r>
              <a:rPr lang="zh-CN" altLang="en-US" sz="1800" dirty="0"/>
              <a:t>更大存储空间：</a:t>
            </a:r>
            <a:r>
              <a:rPr lang="en-US" altLang="zh-CN" sz="1800" dirty="0"/>
              <a:t>256KB Flash</a:t>
            </a:r>
            <a:r>
              <a:rPr lang="zh-CN" altLang="en-US" sz="1800" dirty="0"/>
              <a:t>，</a:t>
            </a:r>
            <a:r>
              <a:rPr lang="en-US" altLang="zh-CN" sz="1800" dirty="0"/>
              <a:t>64KB RAM</a:t>
            </a:r>
          </a:p>
          <a:p>
            <a:pPr lvl="1"/>
            <a:r>
              <a:rPr lang="zh-CN" altLang="en-US" sz="1800" dirty="0"/>
              <a:t>更多外设资源：温度传感器、电容型触摸传感器、</a:t>
            </a:r>
            <a:r>
              <a:rPr lang="en-US" altLang="zh-CN" sz="1800" dirty="0"/>
              <a:t>ADC/DAC</a:t>
            </a:r>
            <a:r>
              <a:rPr lang="zh-CN" altLang="en-US" sz="1800" dirty="0"/>
              <a:t>、可编程的电流源和中断比较器等； </a:t>
            </a:r>
            <a:r>
              <a:rPr lang="en-US" altLang="zh-CN" sz="1800" dirty="0"/>
              <a:t>40</a:t>
            </a:r>
            <a:r>
              <a:rPr lang="zh-CN" altLang="en-US" sz="1800" dirty="0"/>
              <a:t>个</a:t>
            </a:r>
            <a:r>
              <a:rPr lang="en-US" altLang="zh-CN" sz="1800" dirty="0"/>
              <a:t>GPIO</a:t>
            </a:r>
            <a:r>
              <a:rPr lang="zh-CN" altLang="en-US" sz="1800" dirty="0"/>
              <a:t>口，可以被</a:t>
            </a:r>
            <a:r>
              <a:rPr lang="en-US" altLang="zh-CN" sz="1800" dirty="0"/>
              <a:t>SPI/UART/I2C/PWM</a:t>
            </a:r>
            <a:r>
              <a:rPr lang="zh-CN" altLang="en-US" sz="1800" dirty="0"/>
              <a:t>等外设复用</a:t>
            </a:r>
          </a:p>
          <a:p>
            <a:r>
              <a:rPr lang="zh-CN" altLang="en-US" sz="1800" dirty="0"/>
              <a:t>更低功耗：芯片</a:t>
            </a:r>
            <a:r>
              <a:rPr lang="en-US" altLang="zh-CN" sz="1800" dirty="0"/>
              <a:t>sleep</a:t>
            </a:r>
            <a:r>
              <a:rPr lang="zh-CN" altLang="en-US" sz="1800" dirty="0" smtClean="0"/>
              <a:t>态</a:t>
            </a:r>
            <a:r>
              <a:rPr lang="zh-CN" altLang="en-US" sz="1800" dirty="0"/>
              <a:t>约</a:t>
            </a:r>
            <a:r>
              <a:rPr lang="en-US" altLang="zh-CN" sz="1800" dirty="0" smtClean="0"/>
              <a:t>2.5uA</a:t>
            </a:r>
            <a:r>
              <a:rPr lang="zh-CN" altLang="en-US" sz="1800" dirty="0"/>
              <a:t>；模组</a:t>
            </a:r>
            <a:r>
              <a:rPr lang="en-US" altLang="zh-CN" sz="1800" dirty="0"/>
              <a:t>sleep</a:t>
            </a:r>
            <a:r>
              <a:rPr lang="zh-CN" altLang="en-US" sz="1800" dirty="0" smtClean="0"/>
              <a:t>态</a:t>
            </a:r>
            <a:r>
              <a:rPr lang="zh-CN" altLang="en-US" sz="1800" dirty="0"/>
              <a:t>约</a:t>
            </a:r>
            <a:r>
              <a:rPr lang="en-US" altLang="zh-CN" sz="1800" dirty="0" smtClean="0"/>
              <a:t>3.6uA</a:t>
            </a:r>
            <a:endParaRPr lang="en-US" altLang="zh-CN" sz="1800" dirty="0"/>
          </a:p>
          <a:p>
            <a:endParaRPr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4483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芯片介绍</a:t>
            </a:r>
          </a:p>
          <a:p>
            <a:r>
              <a:rPr lang="en-US" altLang="zh-CN" b="1" dirty="0">
                <a:latin typeface="+mn-lt"/>
                <a:ea typeface="+mn-ea"/>
              </a:rPr>
              <a:t>NB-</a:t>
            </a:r>
            <a:r>
              <a:rPr lang="en-US" altLang="zh-CN" b="1" dirty="0" err="1">
                <a:latin typeface="+mn-lt"/>
                <a:ea typeface="+mn-ea"/>
              </a:rPr>
              <a:t>IoT</a:t>
            </a:r>
            <a:r>
              <a:rPr lang="zh-CN" altLang="en-US" b="1" dirty="0">
                <a:latin typeface="+mn-lt"/>
                <a:ea typeface="+mn-ea"/>
              </a:rPr>
              <a:t>模组介绍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电池与天线介绍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NB-</a:t>
            </a:r>
            <a:r>
              <a:rPr lang="en-US" altLang="zh-CN" dirty="0" err="1"/>
              <a:t>IoT</a:t>
            </a:r>
            <a:r>
              <a:rPr lang="zh-CN" altLang="en-US" dirty="0"/>
              <a:t>模组</a:t>
            </a:r>
            <a:r>
              <a:rPr lang="en-US" altLang="zh-CN" dirty="0"/>
              <a:t> - </a:t>
            </a:r>
            <a:r>
              <a:rPr lang="zh-CN" altLang="en-US" dirty="0"/>
              <a:t>总体框图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dirty="0"/>
              <a:t>选择增加</a:t>
            </a:r>
            <a:r>
              <a:rPr lang="en-US" altLang="zh-CN" sz="1800" dirty="0"/>
              <a:t>Load Switch</a:t>
            </a:r>
            <a:r>
              <a:rPr lang="zh-CN" altLang="en-US" sz="1800" dirty="0"/>
              <a:t>开关，</a:t>
            </a:r>
            <a:r>
              <a:rPr lang="en-US" altLang="zh-CN" sz="1800" dirty="0"/>
              <a:t>PSM</a:t>
            </a:r>
            <a:r>
              <a:rPr lang="zh-CN" altLang="en-US" sz="1800" dirty="0"/>
              <a:t>状态关闭射频及其余耗电组件；</a:t>
            </a:r>
          </a:p>
          <a:p>
            <a:r>
              <a:rPr lang="zh-CN" altLang="en-US" sz="1800" dirty="0"/>
              <a:t>为了满足后续日志记录及版本升级，模组可选择增加</a:t>
            </a:r>
            <a:r>
              <a:rPr lang="en-US" altLang="zh-CN" sz="1800" dirty="0"/>
              <a:t>SPI  Flash</a:t>
            </a:r>
            <a:r>
              <a:rPr lang="zh-CN" altLang="en-US" sz="1800" dirty="0"/>
              <a:t>；</a:t>
            </a:r>
          </a:p>
          <a:p>
            <a:r>
              <a:rPr lang="zh-CN" altLang="en-US" sz="1800" dirty="0"/>
              <a:t>其他具体</a:t>
            </a:r>
            <a:r>
              <a:rPr lang="en-US" altLang="zh-CN" sz="1800" dirty="0"/>
              <a:t>CASE</a:t>
            </a:r>
            <a:r>
              <a:rPr lang="zh-CN" altLang="en-US" sz="1800" dirty="0"/>
              <a:t>应用，参考</a:t>
            </a:r>
            <a:r>
              <a:rPr lang="en-US" altLang="zh-CN" sz="1800" dirty="0"/>
              <a:t>hi2110</a:t>
            </a:r>
            <a:r>
              <a:rPr lang="zh-CN" altLang="en-US" sz="1800" dirty="0"/>
              <a:t>器件手册和参考</a:t>
            </a:r>
            <a:r>
              <a:rPr lang="zh-CN" altLang="en-US" sz="1800" dirty="0" smtClean="0"/>
              <a:t>原理图。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6" y="2636912"/>
            <a:ext cx="8722482" cy="35638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2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模组 </a:t>
            </a: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接口设计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91479"/>
              </p:ext>
            </p:extLst>
          </p:nvPr>
        </p:nvGraphicFramePr>
        <p:xfrm>
          <a:off x="901733" y="1105892"/>
          <a:ext cx="10418337" cy="4967821"/>
        </p:xfrm>
        <a:graphic>
          <a:graphicData uri="http://schemas.openxmlformats.org/drawingml/2006/table">
            <a:tbl>
              <a:tblPr firstRow="1" bandRow="1"/>
              <a:tblGrid>
                <a:gridCol w="748370"/>
                <a:gridCol w="5751270"/>
                <a:gridCol w="3918697"/>
              </a:tblGrid>
              <a:tr h="4617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+mn-lt"/>
                        </a:rPr>
                        <a:t>接口</a:t>
                      </a:r>
                      <a:endParaRPr lang="zh-CN" altLang="en-US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+mn-lt"/>
                        </a:rPr>
                        <a:t>功能</a:t>
                      </a:r>
                      <a:endParaRPr lang="zh-CN" altLang="en-US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dirty="0" smtClean="0">
                          <a:latin typeface="+mn-lt"/>
                        </a:rPr>
                        <a:t>备注</a:t>
                      </a:r>
                      <a:endParaRPr lang="zh-CN" altLang="en-US" sz="1400" b="1" dirty="0"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1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供电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整体模组供电范围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3.1~4.2V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，典型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3.6V;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电池供电要考虑实际电池的放电电压，可以考虑增加升压电路；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电池选型务必考虑产品使用温度、电池自放电、钝化、一致性等因素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34281" marB="342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复位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低电平有效，持续至少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10mS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；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串口升级过程需复位模组，建议底板增加模组复位机制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;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一般情况下，建议增加复位按钮，且预留到结构件外围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34281" marB="342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48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串口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err="1" smtClean="0">
                          <a:latin typeface="+mn-lt"/>
                          <a:ea typeface="+mn-ea"/>
                        </a:rPr>
                        <a:t>AT+Log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均为两线串口，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3.0V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逻辑电平；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AT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波特率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9600bps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（升级时切换为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115200bps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）；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Log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波特率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921600bps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；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AT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口建议预留到结构件外围，整机近端升级需要，但是需要考虑会不会影响防护等级。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34281" marB="342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USIM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标准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3.0V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 USIM</a:t>
                      </a:r>
                      <a:r>
                        <a:rPr lang="zh-CN" altLang="en-US" sz="1400" baseline="0" dirty="0" smtClean="0">
                          <a:latin typeface="+mn-lt"/>
                          <a:ea typeface="+mn-ea"/>
                        </a:rPr>
                        <a:t>卡，插拔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USIM</a:t>
                      </a:r>
                      <a:r>
                        <a:rPr lang="zh-CN" altLang="en-US" sz="1400" baseline="0" dirty="0" smtClean="0">
                          <a:latin typeface="+mn-lt"/>
                          <a:ea typeface="+mn-ea"/>
                        </a:rPr>
                        <a:t>人手易触摸，建议增加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TVS</a:t>
                      </a:r>
                      <a:r>
                        <a:rPr lang="zh-CN" altLang="en-US" sz="1400" baseline="0" dirty="0" smtClean="0">
                          <a:latin typeface="+mn-lt"/>
                          <a:ea typeface="+mn-ea"/>
                        </a:rPr>
                        <a:t>管（结电容要小）防护；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DATA</a:t>
                      </a:r>
                      <a:r>
                        <a:rPr lang="zh-CN" altLang="en-US" sz="1400" baseline="0" dirty="0" smtClean="0">
                          <a:latin typeface="+mn-lt"/>
                          <a:ea typeface="+mn-ea"/>
                        </a:rPr>
                        <a:t>信号需要</a:t>
                      </a:r>
                      <a:r>
                        <a:rPr lang="en-US" altLang="zh-CN" sz="1400" baseline="0" dirty="0" smtClean="0">
                          <a:latin typeface="+mn-lt"/>
                          <a:ea typeface="+mn-ea"/>
                        </a:rPr>
                        <a:t>20K</a:t>
                      </a:r>
                      <a:r>
                        <a:rPr lang="zh-CN" altLang="en-US" sz="1400" baseline="0" dirty="0" smtClean="0">
                          <a:latin typeface="+mn-lt"/>
                          <a:ea typeface="+mn-ea"/>
                        </a:rPr>
                        <a:t>上拉；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ADC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ADC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可进行电池电压检测，用于电池电量评估；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ADC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输入范围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0.5V~3.6V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内，精度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&lt;1%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；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2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天线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通过增加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π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滤波直连天线，便于后续天线匹配调试；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62" marR="68562" marT="34281" marB="342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可靠性设计 </a:t>
            </a: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基本理念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准则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：器件是会失效的，设计中需重点关注电源、晶振、新器件、存储器等高失效率器件；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准则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：设计中应避免因器件选型不当、应用不规范、降额不足等导致单板返修率升高 ；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准则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：海量上网设备，需采用必要的设计进行故障检测、隔离和恢复，以减少或消除故障影响 ；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</a:rPr>
              <a:t>准则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：单点故障是系统可靠性的薄弱环节，设计中应通过可靠性</a:t>
            </a:r>
            <a:r>
              <a:rPr lang="en-US" altLang="zh-CN" dirty="0">
                <a:latin typeface="+mn-lt"/>
                <a:ea typeface="+mn-ea"/>
              </a:rPr>
              <a:t>FEMA</a:t>
            </a:r>
            <a:r>
              <a:rPr lang="zh-CN" altLang="en-US" dirty="0">
                <a:latin typeface="+mn-lt"/>
                <a:ea typeface="+mn-ea"/>
              </a:rPr>
              <a:t>分析等方法来识别单点故障，进行设计</a:t>
            </a:r>
            <a:r>
              <a:rPr lang="zh-CN" altLang="en-US" dirty="0" smtClean="0">
                <a:latin typeface="+mn-lt"/>
                <a:ea typeface="+mn-ea"/>
              </a:rPr>
              <a:t>优化。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7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可靠性测试验证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000" dirty="0" smtClean="0">
                <a:latin typeface="+mn-lt"/>
                <a:ea typeface="+mn-ea"/>
              </a:rPr>
              <a:t>研发阶段可靠性试验总体可分为四大类，包括环境适应性试验、可靠性极限测试、长期可靠性测试、小批量可靠性测试，分别说明如下：</a:t>
            </a:r>
          </a:p>
          <a:p>
            <a:pPr lvl="1">
              <a:lnSpc>
                <a:spcPct val="130000"/>
              </a:lnSpc>
            </a:pPr>
            <a:r>
              <a:rPr lang="zh-CN" altLang="zh-CN" sz="1800" b="1" dirty="0" smtClean="0">
                <a:solidFill>
                  <a:srgbClr val="C00000"/>
                </a:solidFill>
                <a:latin typeface="+mn-lt"/>
                <a:ea typeface="+mn-ea"/>
              </a:rPr>
              <a:t>环境适应性试验</a:t>
            </a:r>
            <a:r>
              <a:rPr lang="zh-CN" altLang="zh-CN" sz="1800" dirty="0" smtClean="0">
                <a:latin typeface="+mn-lt"/>
                <a:ea typeface="+mn-ea"/>
              </a:rPr>
              <a:t>：</a:t>
            </a:r>
            <a:endParaRPr lang="en-US" altLang="zh-CN" sz="1800" dirty="0" smtClean="0">
              <a:latin typeface="+mn-lt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zh-CN" altLang="zh-CN" sz="1600" dirty="0" smtClean="0">
                <a:latin typeface="+mn-lt"/>
                <a:ea typeface="+mn-ea"/>
              </a:rPr>
              <a:t>包括高温存储、低温存储、运输试验、高温工作、低温工作、太阳辐射等，主要是保障产品设计满足业界的相关标准，是产品设计的底线。</a:t>
            </a:r>
          </a:p>
          <a:p>
            <a:pPr lvl="1">
              <a:lnSpc>
                <a:spcPct val="130000"/>
              </a:lnSpc>
            </a:pPr>
            <a:r>
              <a:rPr lang="zh-CN" altLang="zh-CN" sz="1800" b="1" dirty="0" smtClean="0">
                <a:solidFill>
                  <a:srgbClr val="C00000"/>
                </a:solidFill>
                <a:latin typeface="+mn-lt"/>
                <a:ea typeface="+mn-ea"/>
              </a:rPr>
              <a:t>可靠性极限测试</a:t>
            </a:r>
            <a:r>
              <a:rPr lang="zh-CN" altLang="zh-CN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zh-CN" altLang="zh-CN" sz="1600" dirty="0" smtClean="0">
                <a:latin typeface="+mn-lt"/>
                <a:ea typeface="+mn-ea"/>
              </a:rPr>
              <a:t>包括</a:t>
            </a:r>
            <a:r>
              <a:rPr lang="en-US" altLang="zh-CN" sz="1600" dirty="0" smtClean="0">
                <a:latin typeface="+mn-lt"/>
                <a:ea typeface="+mn-ea"/>
              </a:rPr>
              <a:t>HALT</a:t>
            </a:r>
            <a:r>
              <a:rPr lang="zh-CN" altLang="zh-CN" sz="1600" dirty="0" smtClean="0">
                <a:latin typeface="+mn-lt"/>
                <a:ea typeface="+mn-ea"/>
              </a:rPr>
              <a:t>、温度应力极限、电应力极限等测试，主要是保障产品设计有一定裕度，提升产品市场竞争力，同时也可以避免硬件离散性导致的质量问题。</a:t>
            </a:r>
          </a:p>
          <a:p>
            <a:pPr lvl="1">
              <a:lnSpc>
                <a:spcPct val="130000"/>
              </a:lnSpc>
            </a:pPr>
            <a:r>
              <a:rPr lang="zh-CN" altLang="zh-CN" sz="1800" b="1" dirty="0" smtClean="0">
                <a:solidFill>
                  <a:srgbClr val="C00000"/>
                </a:solidFill>
                <a:latin typeface="+mn-lt"/>
                <a:ea typeface="+mn-ea"/>
              </a:rPr>
              <a:t>长期可靠性测试</a:t>
            </a:r>
            <a:r>
              <a:rPr lang="zh-CN" altLang="zh-CN" sz="1800" dirty="0" smtClean="0">
                <a:latin typeface="+mn-lt"/>
                <a:ea typeface="+mn-ea"/>
              </a:rPr>
              <a:t>：</a:t>
            </a:r>
            <a:endParaRPr lang="en-US" altLang="zh-CN" sz="1800" dirty="0" smtClean="0">
              <a:latin typeface="+mn-lt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zh-CN" altLang="zh-CN" sz="1600" dirty="0" smtClean="0">
                <a:latin typeface="+mn-lt"/>
                <a:ea typeface="+mn-ea"/>
              </a:rPr>
              <a:t>包括长期温循、长期湿热、长期高温、盐雾腐蚀、气体腐蚀等。</a:t>
            </a:r>
            <a:r>
              <a:rPr lang="zh-CN" altLang="zh-CN" sz="2000" dirty="0" smtClean="0">
                <a:latin typeface="+mn-lt"/>
                <a:ea typeface="+mn-ea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zh-CN" altLang="zh-CN" sz="1800" b="1" dirty="0" smtClean="0">
                <a:solidFill>
                  <a:srgbClr val="C00000"/>
                </a:solidFill>
                <a:latin typeface="+mn-lt"/>
                <a:ea typeface="+mn-ea"/>
              </a:rPr>
              <a:t>小批量可靠性测试</a:t>
            </a:r>
            <a:r>
              <a:rPr lang="zh-CN" altLang="zh-CN" sz="1800" dirty="0" smtClean="0">
                <a:latin typeface="+mn-lt"/>
                <a:ea typeface="+mn-ea"/>
              </a:rPr>
              <a:t>：</a:t>
            </a:r>
            <a:endParaRPr lang="en-US" altLang="zh-CN" sz="1800" dirty="0" smtClean="0">
              <a:latin typeface="+mn-lt"/>
              <a:ea typeface="+mn-ea"/>
            </a:endParaRPr>
          </a:p>
          <a:p>
            <a:pPr lvl="2">
              <a:lnSpc>
                <a:spcPct val="130000"/>
              </a:lnSpc>
            </a:pPr>
            <a:r>
              <a:rPr lang="zh-CN" altLang="zh-CN" sz="1600" dirty="0" smtClean="0">
                <a:latin typeface="+mn-lt"/>
                <a:ea typeface="+mn-ea"/>
              </a:rPr>
              <a:t>主要指小批量温循（高温、低温、温变结合的综合应力），小批量温循的主要目的是发现容差设计类问题。</a:t>
            </a:r>
          </a:p>
        </p:txBody>
      </p:sp>
    </p:spTree>
    <p:extLst>
      <p:ext uri="{BB962C8B-B14F-4D97-AF65-F5344CB8AC3E}">
        <p14:creationId xmlns:p14="http://schemas.microsoft.com/office/powerpoint/2010/main" val="404169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可靠性设计 </a:t>
            </a:r>
            <a:r>
              <a:rPr lang="en-US" altLang="zh-CN" dirty="0" smtClean="0">
                <a:latin typeface="+mn-lt"/>
                <a:ea typeface="+mn-ea"/>
              </a:rPr>
              <a:t>- </a:t>
            </a:r>
            <a:r>
              <a:rPr lang="zh-CN" altLang="en-US" dirty="0" smtClean="0">
                <a:latin typeface="+mn-lt"/>
                <a:ea typeface="+mn-ea"/>
              </a:rPr>
              <a:t>需求和目标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>
                <a:latin typeface="+mn-lt"/>
                <a:ea typeface="+mn-ea"/>
              </a:rPr>
              <a:t>在规定条件下、规定时间内，完成规定功能的能力</a:t>
            </a:r>
            <a:endParaRPr lang="en-US" altLang="zh-CN" sz="1600" dirty="0">
              <a:latin typeface="+mn-lt"/>
              <a:ea typeface="+mn-ea"/>
            </a:endParaRPr>
          </a:p>
          <a:p>
            <a:r>
              <a:rPr lang="zh-CN" altLang="en-US" sz="1600" dirty="0">
                <a:latin typeface="+mn-lt"/>
                <a:ea typeface="+mn-ea"/>
              </a:rPr>
              <a:t>产品在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使用开始之后</a:t>
            </a:r>
            <a:r>
              <a:rPr lang="zh-CN" altLang="en-US" sz="1600" dirty="0">
                <a:latin typeface="+mn-lt"/>
                <a:ea typeface="+mn-ea"/>
              </a:rPr>
              <a:t>表现的特性</a:t>
            </a:r>
            <a:endParaRPr lang="en-US" altLang="zh-CN" sz="1600" dirty="0">
              <a:latin typeface="+mn-lt"/>
              <a:ea typeface="+mn-ea"/>
            </a:endParaRPr>
          </a:p>
          <a:p>
            <a:r>
              <a:rPr lang="zh-CN" altLang="en-US" sz="1600" dirty="0">
                <a:latin typeface="+mn-lt"/>
                <a:ea typeface="+mn-ea"/>
              </a:rPr>
              <a:t>在规定时间内，</a:t>
            </a:r>
            <a:r>
              <a:rPr lang="en-US" altLang="zh-CN" sz="1600" dirty="0">
                <a:latin typeface="+mn-lt"/>
                <a:ea typeface="+mn-ea"/>
              </a:rPr>
              <a:t>NB-</a:t>
            </a:r>
            <a:r>
              <a:rPr lang="en-US" altLang="zh-CN" sz="1600" dirty="0" err="1">
                <a:latin typeface="+mn-lt"/>
                <a:ea typeface="+mn-ea"/>
              </a:rPr>
              <a:t>IoT</a:t>
            </a:r>
            <a:r>
              <a:rPr lang="zh-CN" altLang="en-US" sz="1600" dirty="0">
                <a:latin typeface="+mn-lt"/>
                <a:ea typeface="+mn-ea"/>
              </a:rPr>
              <a:t>物联网硬件可靠运行，不出现批量故障</a:t>
            </a:r>
            <a:endParaRPr lang="en-US" altLang="zh-CN" sz="1600" dirty="0">
              <a:latin typeface="+mn-lt"/>
              <a:ea typeface="+mn-ea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10</a:t>
            </a:r>
            <a:r>
              <a:rPr lang="zh-CN" altLang="en-US" sz="1600" dirty="0">
                <a:solidFill>
                  <a:srgbClr val="C00000"/>
                </a:solidFill>
                <a:latin typeface="+mn-lt"/>
                <a:ea typeface="+mn-ea"/>
              </a:rPr>
              <a:t>年内，单板故障返还率</a:t>
            </a:r>
            <a:r>
              <a:rPr lang="en-US" altLang="zh-CN" sz="1600" dirty="0">
                <a:solidFill>
                  <a:srgbClr val="C00000"/>
                </a:solidFill>
                <a:latin typeface="+mn-lt"/>
                <a:ea typeface="+mn-ea"/>
              </a:rPr>
              <a:t>&lt;X%</a:t>
            </a:r>
          </a:p>
          <a:p>
            <a:endParaRPr lang="en-US" altLang="zh-CN" sz="1600" dirty="0">
              <a:latin typeface="+mn-lt"/>
              <a:ea typeface="+mn-ea"/>
            </a:endParaRPr>
          </a:p>
          <a:p>
            <a:endParaRPr lang="en-US" altLang="zh-CN" sz="1600" dirty="0">
              <a:latin typeface="+mn-lt"/>
              <a:ea typeface="+mn-ea"/>
            </a:endParaRPr>
          </a:p>
          <a:p>
            <a:endParaRPr lang="en-US" altLang="zh-CN" sz="1600" dirty="0">
              <a:latin typeface="+mn-lt"/>
              <a:ea typeface="+mn-ea"/>
            </a:endParaRPr>
          </a:p>
          <a:p>
            <a:endParaRPr lang="en-US" altLang="zh-CN" sz="1600" dirty="0">
              <a:latin typeface="+mn-lt"/>
              <a:ea typeface="+mn-ea"/>
            </a:endParaRPr>
          </a:p>
          <a:p>
            <a:endParaRPr lang="en-US" altLang="zh-CN" sz="1600" dirty="0">
              <a:latin typeface="+mn-lt"/>
              <a:ea typeface="+mn-ea"/>
            </a:endParaRPr>
          </a:p>
          <a:p>
            <a:pPr marL="0" indent="0">
              <a:buNone/>
            </a:pPr>
            <a:endParaRPr lang="en-US" altLang="zh-CN" sz="1600" dirty="0">
              <a:latin typeface="+mn-lt"/>
              <a:ea typeface="+mn-ea"/>
            </a:endParaRPr>
          </a:p>
          <a:p>
            <a:r>
              <a:rPr lang="zh-CN" altLang="en-US" sz="1600" dirty="0">
                <a:latin typeface="+mn-lt"/>
                <a:ea typeface="+mn-ea"/>
              </a:rPr>
              <a:t>可靠性不是一个单一的技术领域，它涵盖了电路、软件、器件、工艺、材料</a:t>
            </a:r>
            <a:r>
              <a:rPr lang="en-US" altLang="zh-CN" sz="1600" dirty="0">
                <a:latin typeface="+mn-lt"/>
                <a:ea typeface="+mn-ea"/>
              </a:rPr>
              <a:t>…</a:t>
            </a:r>
            <a:r>
              <a:rPr lang="zh-CN" altLang="en-US" sz="1600" dirty="0">
                <a:latin typeface="+mn-lt"/>
                <a:ea typeface="+mn-ea"/>
              </a:rPr>
              <a:t>等各个方面，更重要的是，需要基于这些技术之上的一种综合思维。</a:t>
            </a:r>
            <a:endParaRPr lang="en-US" altLang="zh-CN" sz="1600" dirty="0">
              <a:latin typeface="+mn-lt"/>
              <a:ea typeface="+mn-ea"/>
            </a:endParaRPr>
          </a:p>
          <a:p>
            <a:endParaRPr lang="zh-CN" altLang="en-US" sz="2400" dirty="0">
              <a:latin typeface="+mn-lt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0045" y="3032956"/>
            <a:ext cx="3672060" cy="1807898"/>
            <a:chOff x="539552" y="2852936"/>
            <a:chExt cx="5472608" cy="2743200"/>
          </a:xfrm>
        </p:grpSpPr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>
              <a:off x="539552" y="2852936"/>
              <a:ext cx="5472608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none" lIns="68541" tIns="34271" rIns="68541" bIns="34271" anchor="ctr"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B2B2B2"/>
                </a:solidFill>
              </a:endParaRPr>
            </a:p>
          </p:txBody>
        </p:sp>
        <p:sp>
          <p:nvSpPr>
            <p:cNvPr id="6" name="Oval 20"/>
            <p:cNvSpPr>
              <a:spLocks noChangeArrowheads="1"/>
            </p:cNvSpPr>
            <p:nvPr/>
          </p:nvSpPr>
          <p:spPr bwMode="auto">
            <a:xfrm>
              <a:off x="705371" y="4009516"/>
              <a:ext cx="5002213" cy="673029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1333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lIns="68541" tIns="34271" rIns="68541" bIns="34271" anchor="ctr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rgbClr val="B2B2B2"/>
                </a:solidFill>
              </a:endParaRPr>
            </a:p>
          </p:txBody>
        </p:sp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1738072" y="2856132"/>
              <a:ext cx="738186" cy="385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68541" tIns="34271" rIns="68541" bIns="34271" anchor="ctr">
              <a:spAutoFit/>
            </a:bodyPr>
            <a:lstStyle/>
            <a:p>
              <a:pPr algn="ctr" defTabSz="68580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200" b="1" kern="0" dirty="0"/>
                <a:t>设计</a:t>
              </a: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4983690" y="4091779"/>
              <a:ext cx="723894" cy="385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68541" tIns="34271" rIns="68541" bIns="34271" anchor="ctr">
              <a:spAutoFit/>
            </a:bodyPr>
            <a:lstStyle/>
            <a:p>
              <a:pPr algn="ctr" defTabSz="68580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200" b="1" kern="0" dirty="0">
                  <a:solidFill>
                    <a:srgbClr val="000000"/>
                  </a:solidFill>
                </a:rPr>
                <a:t>生产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2934222" y="4451081"/>
              <a:ext cx="755649" cy="385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68541" tIns="34271" rIns="68541" bIns="34271" anchor="ctr">
              <a:spAutoFit/>
            </a:bodyPr>
            <a:lstStyle/>
            <a:p>
              <a:pPr algn="ctr" defTabSz="68580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200" b="1" kern="0" dirty="0"/>
                <a:t>测试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4054532" y="2867301"/>
              <a:ext cx="825499" cy="385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68541" tIns="34271" rIns="68541" bIns="34271" anchor="ctr">
              <a:spAutoFit/>
            </a:bodyPr>
            <a:lstStyle/>
            <a:p>
              <a:pPr algn="ctr" defTabSz="68580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200" b="1" kern="0" dirty="0"/>
                <a:t>管理</a:t>
              </a:r>
            </a:p>
          </p:txBody>
        </p:sp>
        <p:pic>
          <p:nvPicPr>
            <p:cNvPr id="11" name="Picture 26" descr="Slide 5-pic-architec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10235" y="3229226"/>
              <a:ext cx="1106487" cy="758825"/>
            </a:xfrm>
            <a:prstGeom prst="rect">
              <a:avLst/>
            </a:prstGeom>
            <a:noFill/>
          </p:spPr>
        </p:pic>
        <p:pic>
          <p:nvPicPr>
            <p:cNvPr id="12" name="Picture 27" descr="pic-operat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0520" y="3221290"/>
              <a:ext cx="1106488" cy="757237"/>
            </a:xfrm>
            <a:prstGeom prst="rect">
              <a:avLst/>
            </a:prstGeom>
            <a:noFill/>
          </p:spPr>
        </p:pic>
        <p:pic>
          <p:nvPicPr>
            <p:cNvPr id="13" name="Picture 28" descr="Slide 5-pic-build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987" y="4416674"/>
              <a:ext cx="1108075" cy="758825"/>
            </a:xfrm>
            <a:prstGeom prst="rect">
              <a:avLst/>
            </a:prstGeom>
            <a:noFill/>
          </p:spPr>
        </p:pic>
        <p:pic>
          <p:nvPicPr>
            <p:cNvPr id="14" name="Picture 29" descr="图片0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1884" y="4527798"/>
              <a:ext cx="1068387" cy="647700"/>
            </a:xfrm>
            <a:prstGeom prst="rect">
              <a:avLst/>
            </a:prstGeom>
            <a:noFill/>
          </p:spPr>
        </p:pic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960957" y="4178032"/>
              <a:ext cx="777114" cy="385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68541" tIns="34271" rIns="68541" bIns="34271" anchor="ctr">
              <a:spAutoFit/>
            </a:bodyPr>
            <a:lstStyle/>
            <a:p>
              <a:pPr algn="ctr" defTabSz="68580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200" b="1" kern="0" dirty="0">
                  <a:solidFill>
                    <a:srgbClr val="000000"/>
                  </a:solidFill>
                </a:rPr>
                <a:t>维护</a:t>
              </a:r>
            </a:p>
          </p:txBody>
        </p:sp>
        <p:sp>
          <p:nvSpPr>
            <p:cNvPr id="16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2584970" y="3835648"/>
              <a:ext cx="1301750" cy="641350"/>
            </a:xfrm>
            <a:prstGeom prst="rect">
              <a:avLst/>
            </a:prstGeom>
          </p:spPr>
          <p:txBody>
            <a:bodyPr wrap="none" lIns="68541" tIns="34271" rIns="68541" bIns="34271" numCol="1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kern="10" dirty="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可靠性</a:t>
              </a:r>
            </a:p>
          </p:txBody>
        </p:sp>
        <p:pic>
          <p:nvPicPr>
            <p:cNvPr id="17" name="Picture 4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80233" y="4791326"/>
              <a:ext cx="977900" cy="657225"/>
            </a:xfrm>
            <a:prstGeom prst="rect">
              <a:avLst/>
            </a:prstGeom>
            <a:noFill/>
          </p:spPr>
        </p:pic>
      </p:grpSp>
      <p:grpSp>
        <p:nvGrpSpPr>
          <p:cNvPr id="18" name="组合 17"/>
          <p:cNvGrpSpPr/>
          <p:nvPr/>
        </p:nvGrpSpPr>
        <p:grpSpPr>
          <a:xfrm>
            <a:off x="6631178" y="2632498"/>
            <a:ext cx="4082361" cy="2284552"/>
            <a:chOff x="5860524" y="3343490"/>
            <a:chExt cx="3120740" cy="2086242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0524" y="3681354"/>
              <a:ext cx="3120740" cy="1748378"/>
            </a:xfrm>
            <a:prstGeom prst="rect">
              <a:avLst/>
            </a:prstGeom>
            <a:noFill/>
            <a:ln w="9525">
              <a:miter lim="800000"/>
              <a:headEnd/>
              <a:tailEnd/>
            </a:ln>
            <a:effectLst/>
          </p:spPr>
        </p:pic>
        <p:sp>
          <p:nvSpPr>
            <p:cNvPr id="20" name="Rectangle 2"/>
            <p:cNvSpPr>
              <a:spLocks noChangeArrowheads="1"/>
            </p:cNvSpPr>
            <p:nvPr/>
          </p:nvSpPr>
          <p:spPr bwMode="white">
            <a:xfrm>
              <a:off x="6154197" y="3343490"/>
              <a:ext cx="2736304" cy="487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8541" tIns="34271" rIns="68541" bIns="34271" anchor="ctr"/>
            <a:lstStyle/>
            <a:p>
              <a:pPr algn="ctr"/>
              <a:r>
                <a:rPr lang="zh-CN" altLang="en-US" sz="1200" b="1" dirty="0">
                  <a:solidFill>
                    <a:srgbClr val="000000"/>
                  </a:solidFill>
                </a:rPr>
                <a:t>产品缺陷的放大效应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4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可靠性设计 </a:t>
            </a:r>
            <a:r>
              <a:rPr lang="en-US" altLang="zh-CN" dirty="0">
                <a:latin typeface="+mn-lt"/>
                <a:ea typeface="+mn-ea"/>
              </a:rPr>
              <a:t>- </a:t>
            </a:r>
            <a:r>
              <a:rPr lang="zh-CN" altLang="en-US" dirty="0">
                <a:latin typeface="+mn-lt"/>
                <a:ea typeface="+mn-ea"/>
              </a:rPr>
              <a:t>异常处理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异常场景</a:t>
            </a:r>
            <a:r>
              <a:rPr lang="en-US" altLang="zh-CN" sz="2000" dirty="0">
                <a:solidFill>
                  <a:srgbClr val="C7000B"/>
                </a:solidFill>
                <a:latin typeface="+mn-lt"/>
                <a:ea typeface="+mn-ea"/>
              </a:rPr>
              <a:t>1</a:t>
            </a:r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：软件程序</a:t>
            </a:r>
            <a:r>
              <a:rPr lang="zh-CN" altLang="en-US" sz="2000" dirty="0" smtClean="0">
                <a:solidFill>
                  <a:srgbClr val="C7000B"/>
                </a:solidFill>
                <a:latin typeface="+mn-lt"/>
                <a:ea typeface="+mn-ea"/>
              </a:rPr>
              <a:t>异常：</a:t>
            </a:r>
            <a:endParaRPr lang="zh-CN" altLang="en-US" sz="2000" dirty="0">
              <a:solidFill>
                <a:srgbClr val="C7000B"/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措施：</a:t>
            </a:r>
            <a:r>
              <a:rPr lang="en-US" altLang="zh-CN" dirty="0" err="1">
                <a:latin typeface="+mn-lt"/>
                <a:ea typeface="+mn-ea"/>
              </a:rPr>
              <a:t>Boudica</a:t>
            </a:r>
            <a:r>
              <a:rPr lang="zh-CN" altLang="en-US" dirty="0">
                <a:latin typeface="+mn-lt"/>
                <a:ea typeface="+mn-ea"/>
              </a:rPr>
              <a:t>内部有软件看门狗，可软复位</a:t>
            </a:r>
            <a:r>
              <a:rPr lang="en-US" altLang="zh-CN" dirty="0">
                <a:latin typeface="+mn-lt"/>
                <a:ea typeface="+mn-ea"/>
              </a:rPr>
              <a:t>;</a:t>
            </a:r>
          </a:p>
          <a:p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异常场景</a:t>
            </a:r>
            <a:r>
              <a:rPr lang="en-US" altLang="zh-CN" sz="2000" dirty="0">
                <a:solidFill>
                  <a:srgbClr val="C7000B"/>
                </a:solidFill>
                <a:latin typeface="+mn-lt"/>
                <a:ea typeface="+mn-ea"/>
              </a:rPr>
              <a:t>2</a:t>
            </a:r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：芯片硬件状态异常挂死、软件看门狗不起作用：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措施：模组内部如果有</a:t>
            </a:r>
            <a:r>
              <a:rPr lang="en-US" altLang="zh-CN" dirty="0">
                <a:latin typeface="+mn-lt"/>
                <a:ea typeface="+mn-ea"/>
              </a:rPr>
              <a:t>MCU</a:t>
            </a:r>
            <a:r>
              <a:rPr lang="zh-CN" altLang="en-US" dirty="0">
                <a:latin typeface="+mn-lt"/>
                <a:ea typeface="+mn-ea"/>
              </a:rPr>
              <a:t>，访问</a:t>
            </a:r>
            <a:r>
              <a:rPr lang="en-US" altLang="zh-CN" dirty="0" err="1">
                <a:latin typeface="+mn-lt"/>
                <a:ea typeface="+mn-ea"/>
              </a:rPr>
              <a:t>Boudica</a:t>
            </a:r>
            <a:r>
              <a:rPr lang="zh-CN" altLang="en-US" dirty="0">
                <a:latin typeface="+mn-lt"/>
                <a:ea typeface="+mn-ea"/>
              </a:rPr>
              <a:t>无响应，通内部</a:t>
            </a:r>
            <a:r>
              <a:rPr lang="en-US" altLang="zh-CN" dirty="0">
                <a:latin typeface="+mn-lt"/>
                <a:ea typeface="+mn-ea"/>
              </a:rPr>
              <a:t>MCU</a:t>
            </a:r>
            <a:r>
              <a:rPr lang="zh-CN" altLang="en-US" dirty="0">
                <a:latin typeface="+mn-lt"/>
                <a:ea typeface="+mn-ea"/>
              </a:rPr>
              <a:t>硬件复位</a:t>
            </a:r>
            <a:r>
              <a:rPr lang="en-US" altLang="zh-CN" dirty="0" err="1">
                <a:latin typeface="+mn-lt"/>
                <a:ea typeface="+mn-ea"/>
              </a:rPr>
              <a:t>Boudica</a:t>
            </a:r>
            <a:r>
              <a:rPr lang="zh-CN" altLang="en-US" dirty="0">
                <a:latin typeface="+mn-lt"/>
                <a:ea typeface="+mn-ea"/>
              </a:rPr>
              <a:t>；</a:t>
            </a:r>
          </a:p>
          <a:p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异常场景</a:t>
            </a:r>
            <a:r>
              <a:rPr lang="en-US" altLang="zh-CN" sz="2000" dirty="0">
                <a:solidFill>
                  <a:srgbClr val="C7000B"/>
                </a:solidFill>
                <a:latin typeface="+mn-lt"/>
                <a:ea typeface="+mn-ea"/>
              </a:rPr>
              <a:t>3</a:t>
            </a:r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：模组不带</a:t>
            </a:r>
            <a:r>
              <a:rPr lang="en-US" altLang="zh-CN" sz="2000" dirty="0">
                <a:solidFill>
                  <a:srgbClr val="C7000B"/>
                </a:solidFill>
                <a:latin typeface="+mn-lt"/>
                <a:ea typeface="+mn-ea"/>
              </a:rPr>
              <a:t>MCU</a:t>
            </a:r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场景、芯片硬件异常挂</a:t>
            </a:r>
            <a:r>
              <a:rPr lang="zh-CN" altLang="en-US" sz="2000" dirty="0" smtClean="0">
                <a:solidFill>
                  <a:srgbClr val="C7000B"/>
                </a:solidFill>
                <a:latin typeface="+mn-lt"/>
                <a:ea typeface="+mn-ea"/>
              </a:rPr>
              <a:t>死：</a:t>
            </a:r>
            <a:endParaRPr lang="zh-CN" altLang="en-US" sz="2000" dirty="0">
              <a:solidFill>
                <a:srgbClr val="C7000B"/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措施：模组对外提供硬件复位管脚、异常状态由应用</a:t>
            </a:r>
            <a:r>
              <a:rPr lang="en-US" altLang="zh-CN" dirty="0">
                <a:latin typeface="+mn-lt"/>
                <a:ea typeface="+mn-ea"/>
              </a:rPr>
              <a:t>Device</a:t>
            </a:r>
            <a:r>
              <a:rPr lang="zh-CN" altLang="en-US" dirty="0">
                <a:latin typeface="+mn-lt"/>
                <a:ea typeface="+mn-ea"/>
              </a:rPr>
              <a:t>进行模组复位；</a:t>
            </a:r>
          </a:p>
          <a:p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异常场景</a:t>
            </a:r>
            <a:r>
              <a:rPr lang="en-US" altLang="zh-CN" sz="2000" dirty="0">
                <a:solidFill>
                  <a:srgbClr val="C7000B"/>
                </a:solidFill>
                <a:latin typeface="+mn-lt"/>
                <a:ea typeface="+mn-ea"/>
              </a:rPr>
              <a:t>4</a:t>
            </a:r>
            <a:r>
              <a:rPr lang="zh-CN" altLang="en-US" sz="2000" dirty="0">
                <a:solidFill>
                  <a:srgbClr val="C7000B"/>
                </a:solidFill>
                <a:latin typeface="+mn-lt"/>
                <a:ea typeface="+mn-ea"/>
              </a:rPr>
              <a:t>：模组自身运行正常、业务断链</a:t>
            </a:r>
            <a:r>
              <a:rPr lang="zh-CN" altLang="en-US" sz="2000" dirty="0" smtClean="0">
                <a:solidFill>
                  <a:srgbClr val="C7000B"/>
                </a:solidFill>
                <a:latin typeface="+mn-lt"/>
                <a:ea typeface="+mn-ea"/>
              </a:rPr>
              <a:t>场景：</a:t>
            </a:r>
            <a:endParaRPr lang="zh-CN" altLang="en-US" sz="2000" dirty="0">
              <a:solidFill>
                <a:srgbClr val="C7000B"/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措施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 smtClean="0">
              <a:latin typeface="+mn-lt"/>
              <a:ea typeface="+mn-ea"/>
            </a:endParaRPr>
          </a:p>
          <a:p>
            <a:pPr lvl="2"/>
            <a:r>
              <a:rPr lang="zh-CN" altLang="en-US" sz="2000" dirty="0" smtClean="0">
                <a:latin typeface="+mn-lt"/>
                <a:ea typeface="+mn-ea"/>
              </a:rPr>
              <a:t>数据</a:t>
            </a:r>
            <a:r>
              <a:rPr lang="zh-CN" altLang="en-US" sz="2000" dirty="0">
                <a:latin typeface="+mn-lt"/>
                <a:ea typeface="+mn-ea"/>
              </a:rPr>
              <a:t>上传有应答，业务断链情况会进行一次重传；</a:t>
            </a:r>
          </a:p>
          <a:p>
            <a:pPr lvl="2"/>
            <a:r>
              <a:rPr lang="zh-CN" altLang="en-US" sz="2000" dirty="0">
                <a:latin typeface="+mn-lt"/>
                <a:ea typeface="+mn-ea"/>
              </a:rPr>
              <a:t>无应答场景，模组在下一次休眠重启后，会继续上传</a:t>
            </a:r>
            <a:r>
              <a:rPr lang="zh-CN" altLang="en-US" sz="2000" dirty="0" smtClean="0">
                <a:latin typeface="+mn-lt"/>
                <a:ea typeface="+mn-ea"/>
              </a:rPr>
              <a:t>数据</a:t>
            </a:r>
            <a:r>
              <a:rPr lang="zh-CN" altLang="en-US" sz="2000" dirty="0">
                <a:latin typeface="+mn-lt"/>
                <a:ea typeface="+mn-ea"/>
              </a:rPr>
              <a:t>。</a:t>
            </a:r>
          </a:p>
          <a:p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3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芯片介绍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模组介绍</a:t>
            </a:r>
          </a:p>
          <a:p>
            <a:r>
              <a:rPr lang="zh-CN" altLang="en-US" b="1" dirty="0">
                <a:latin typeface="+mn-lt"/>
                <a:ea typeface="+mn-ea"/>
              </a:rPr>
              <a:t>电池与天线介绍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2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模组电池面临的挑战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电池要求高：可靠性、安全性、环境适应性等。</a:t>
            </a: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124167" y="2089844"/>
            <a:ext cx="5851295" cy="3888002"/>
            <a:chOff x="3619502" y="2204864"/>
            <a:chExt cx="4978185" cy="3128067"/>
          </a:xfrm>
        </p:grpSpPr>
        <p:sp>
          <p:nvSpPr>
            <p:cNvPr id="13" name="下箭头 12"/>
            <p:cNvSpPr/>
            <p:nvPr/>
          </p:nvSpPr>
          <p:spPr bwMode="auto">
            <a:xfrm>
              <a:off x="5933981" y="4257092"/>
              <a:ext cx="331945" cy="339828"/>
            </a:xfrm>
            <a:prstGeom prst="downArrow">
              <a:avLst/>
            </a:prstGeom>
            <a:solidFill>
              <a:srgbClr val="8064A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7" name="下箭头 16"/>
            <p:cNvSpPr/>
            <p:nvPr/>
          </p:nvSpPr>
          <p:spPr bwMode="auto">
            <a:xfrm rot="5400000">
              <a:off x="5145702" y="3498208"/>
              <a:ext cx="324038" cy="424430"/>
            </a:xfrm>
            <a:prstGeom prst="downArrow">
              <a:avLst/>
            </a:prstGeom>
            <a:solidFill>
              <a:srgbClr val="49ACC6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下箭头 18"/>
            <p:cNvSpPr/>
            <p:nvPr/>
          </p:nvSpPr>
          <p:spPr bwMode="auto">
            <a:xfrm rot="10800000">
              <a:off x="5933981" y="2991971"/>
              <a:ext cx="324037" cy="298384"/>
            </a:xfrm>
            <a:prstGeom prst="downArrow">
              <a:avLst/>
            </a:prstGeom>
            <a:solidFill>
              <a:srgbClr val="C0504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下箭头 19"/>
            <p:cNvSpPr/>
            <p:nvPr/>
          </p:nvSpPr>
          <p:spPr bwMode="auto">
            <a:xfrm rot="16200000">
              <a:off x="6694190" y="3526278"/>
              <a:ext cx="307971" cy="352225"/>
            </a:xfrm>
            <a:prstGeom prst="downArrow">
              <a:avLst/>
            </a:prstGeom>
            <a:solidFill>
              <a:srgbClr val="9BBB59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619502" y="2204864"/>
              <a:ext cx="4978185" cy="3128067"/>
              <a:chOff x="3619502" y="2204864"/>
              <a:chExt cx="4978185" cy="3128067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5680145" y="3357463"/>
                <a:ext cx="847903" cy="87396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</a:rPr>
                  <a:t>电池要求</a:t>
                </a:r>
              </a:p>
            </p:txBody>
          </p:sp>
          <p:sp>
            <p:nvSpPr>
              <p:cNvPr id="9" name="椭圆 8"/>
              <p:cNvSpPr/>
              <p:nvPr/>
            </p:nvSpPr>
            <p:spPr bwMode="auto">
              <a:xfrm>
                <a:off x="5369025" y="2204864"/>
                <a:ext cx="1519063" cy="720000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环境适应性</a:t>
                </a:r>
              </a:p>
            </p:txBody>
          </p:sp>
          <p:sp>
            <p:nvSpPr>
              <p:cNvPr id="10" name="椭圆 9"/>
              <p:cNvSpPr/>
              <p:nvPr/>
            </p:nvSpPr>
            <p:spPr bwMode="auto">
              <a:xfrm>
                <a:off x="5334595" y="4596920"/>
                <a:ext cx="1440000" cy="720000"/>
              </a:xfrm>
              <a:prstGeom prst="ellipse">
                <a:avLst/>
              </a:prstGeom>
              <a:solidFill>
                <a:srgbClr val="8064A2"/>
              </a:solidFill>
              <a:ln w="38100" cap="flat" cmpd="sng" algn="ctr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基础性能</a:t>
                </a:r>
              </a:p>
            </p:txBody>
          </p:sp>
          <p:sp>
            <p:nvSpPr>
              <p:cNvPr id="11" name="椭圆 10"/>
              <p:cNvSpPr/>
              <p:nvPr/>
            </p:nvSpPr>
            <p:spPr bwMode="auto">
              <a:xfrm>
                <a:off x="7157687" y="3357464"/>
                <a:ext cx="1440000" cy="720000"/>
              </a:xfrm>
              <a:prstGeom prst="ellipse">
                <a:avLst/>
              </a:prstGeom>
              <a:solidFill>
                <a:srgbClr val="9BBB59"/>
              </a:solidFill>
              <a:ln w="38100" cap="flat" cmpd="sng" algn="ctr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机器测试</a:t>
                </a: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3619502" y="3357464"/>
                <a:ext cx="1440000" cy="720000"/>
              </a:xfrm>
              <a:prstGeom prst="ellipse">
                <a:avLst/>
              </a:prstGeom>
              <a:solidFill>
                <a:srgbClr val="49ACC6"/>
              </a:solidFill>
              <a:ln w="38100" cap="flat" cmpd="sng" algn="ctr">
                <a:solidFill>
                  <a:schemeClr val="bg1">
                    <a:lumMod val="9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zh-CN" alt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</a:rPr>
                  <a:t>安全性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 bwMode="auto">
              <a:xfrm>
                <a:off x="7024289" y="2237228"/>
                <a:ext cx="1220086" cy="5913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504D"/>
                    </a:solidFill>
                  </a:rPr>
                  <a:t>高低温循环测试</a:t>
                </a:r>
                <a:endParaRPr lang="en-US" altLang="zh-CN" sz="1400" b="1" dirty="0" smtClean="0">
                  <a:solidFill>
                    <a:srgbClr val="C0504D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C0504D"/>
                    </a:solidFill>
                  </a:rPr>
                  <a:t>高温高湿实验</a:t>
                </a:r>
                <a:endParaRPr lang="en-US" altLang="zh-CN" sz="1400" b="1" dirty="0" smtClean="0">
                  <a:solidFill>
                    <a:srgbClr val="C0504D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C0504D"/>
                    </a:solidFill>
                  </a:rPr>
                  <a:t>热滥用实验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 bwMode="auto">
              <a:xfrm>
                <a:off x="7497038" y="4214586"/>
                <a:ext cx="1067339" cy="7646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9BBB59"/>
                    </a:solidFill>
                  </a:rPr>
                  <a:t>跌落测试</a:t>
                </a:r>
                <a:endParaRPr lang="en-US" altLang="zh-CN" sz="1400" b="1" dirty="0" smtClean="0">
                  <a:solidFill>
                    <a:srgbClr val="9BBB59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9BBB59"/>
                    </a:solidFill>
                  </a:rPr>
                  <a:t>振动测试</a:t>
                </a:r>
                <a:endParaRPr lang="en-US" altLang="zh-CN" sz="1400" b="1" dirty="0" smtClean="0">
                  <a:solidFill>
                    <a:srgbClr val="9BBB59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9BBB59"/>
                    </a:solidFill>
                  </a:rPr>
                  <a:t>冲击测试</a:t>
                </a:r>
                <a:endParaRPr lang="en-US" altLang="zh-CN" sz="1400" b="1" dirty="0" smtClean="0">
                  <a:solidFill>
                    <a:srgbClr val="9BBB59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9BBB59"/>
                    </a:solidFill>
                  </a:rPr>
                  <a:t>重物冲击</a:t>
                </a:r>
                <a:r>
                  <a:rPr lang="zh-CN" altLang="en-US" sz="1400" b="1" dirty="0">
                    <a:solidFill>
                      <a:srgbClr val="9BBB59"/>
                    </a:solidFill>
                  </a:rPr>
                  <a:t>测试</a:t>
                </a:r>
                <a:endParaRPr lang="zh-CN" altLang="en-US" sz="1400" b="1" dirty="0" smtClean="0">
                  <a:solidFill>
                    <a:srgbClr val="9BBB59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 bwMode="auto">
              <a:xfrm>
                <a:off x="4042400" y="4568265"/>
                <a:ext cx="1067339" cy="7646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8064A2"/>
                    </a:solidFill>
                  </a:rPr>
                  <a:t>开路电压测试</a:t>
                </a:r>
                <a:endParaRPr lang="en-US" altLang="zh-CN" sz="1400" b="1" dirty="0" smtClean="0">
                  <a:solidFill>
                    <a:srgbClr val="8064A2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8064A2"/>
                    </a:solidFill>
                  </a:rPr>
                  <a:t>负载电压测试</a:t>
                </a:r>
                <a:endParaRPr lang="en-US" altLang="zh-CN" sz="1400" b="1" dirty="0" smtClean="0">
                  <a:solidFill>
                    <a:srgbClr val="8064A2"/>
                  </a:solidFill>
                </a:endParaRPr>
              </a:p>
              <a:p>
                <a:r>
                  <a:rPr lang="zh-CN" altLang="en-US" sz="1400" b="1" dirty="0">
                    <a:solidFill>
                      <a:srgbClr val="8064A2"/>
                    </a:solidFill>
                  </a:rPr>
                  <a:t>容量</a:t>
                </a:r>
                <a:r>
                  <a:rPr lang="zh-CN" altLang="en-US" sz="1400" b="1" dirty="0" smtClean="0">
                    <a:solidFill>
                      <a:srgbClr val="8064A2"/>
                    </a:solidFill>
                  </a:rPr>
                  <a:t>测试</a:t>
                </a:r>
                <a:endParaRPr lang="en-US" altLang="zh-CN" sz="1400" b="1" dirty="0" smtClean="0">
                  <a:solidFill>
                    <a:srgbClr val="8064A2"/>
                  </a:solidFill>
                </a:endParaRPr>
              </a:p>
              <a:p>
                <a:r>
                  <a:rPr lang="zh-CN" altLang="en-US" sz="1400" b="1" dirty="0">
                    <a:solidFill>
                      <a:srgbClr val="8064A2"/>
                    </a:solidFill>
                  </a:rPr>
                  <a:t>外观</a:t>
                </a:r>
                <a:r>
                  <a:rPr lang="zh-CN" altLang="en-US" sz="1400" b="1" dirty="0" smtClean="0">
                    <a:solidFill>
                      <a:srgbClr val="8064A2"/>
                    </a:solidFill>
                  </a:rPr>
                  <a:t>测试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 bwMode="auto">
              <a:xfrm>
                <a:off x="3789177" y="2510551"/>
                <a:ext cx="1220086" cy="76466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49ACC6"/>
                    </a:solidFill>
                  </a:rPr>
                  <a:t>挤压</a:t>
                </a:r>
                <a:r>
                  <a:rPr lang="zh-CN" altLang="en-US" sz="1400" b="1" dirty="0" smtClean="0">
                    <a:solidFill>
                      <a:srgbClr val="49ACC6"/>
                    </a:solidFill>
                  </a:rPr>
                  <a:t>测试</a:t>
                </a:r>
                <a:endParaRPr lang="en-US" altLang="zh-CN" sz="1400" b="1" dirty="0" smtClean="0">
                  <a:solidFill>
                    <a:srgbClr val="49ACC6"/>
                  </a:solidFill>
                </a:endParaRPr>
              </a:p>
              <a:p>
                <a:r>
                  <a:rPr lang="zh-CN" altLang="en-US" sz="1400" b="1" dirty="0">
                    <a:solidFill>
                      <a:srgbClr val="49ACC6"/>
                    </a:solidFill>
                  </a:rPr>
                  <a:t>短路</a:t>
                </a:r>
                <a:r>
                  <a:rPr lang="zh-CN" altLang="en-US" sz="1400" b="1" dirty="0" smtClean="0">
                    <a:solidFill>
                      <a:srgbClr val="49ACC6"/>
                    </a:solidFill>
                  </a:rPr>
                  <a:t>测试</a:t>
                </a:r>
                <a:endParaRPr lang="en-US" altLang="zh-CN" sz="1400" b="1" dirty="0" smtClean="0">
                  <a:solidFill>
                    <a:srgbClr val="49ACC6"/>
                  </a:solidFill>
                </a:endParaRPr>
              </a:p>
              <a:p>
                <a:r>
                  <a:rPr lang="zh-CN" altLang="en-US" sz="1400" b="1" dirty="0">
                    <a:solidFill>
                      <a:srgbClr val="49ACC6"/>
                    </a:solidFill>
                  </a:rPr>
                  <a:t>非</a:t>
                </a:r>
                <a:r>
                  <a:rPr lang="zh-CN" altLang="en-US" sz="1400" b="1" dirty="0" smtClean="0">
                    <a:solidFill>
                      <a:srgbClr val="49ACC6"/>
                    </a:solidFill>
                  </a:rPr>
                  <a:t>正常充电测试</a:t>
                </a:r>
                <a:endParaRPr lang="en-US" altLang="zh-CN" sz="1400" b="1" dirty="0" smtClean="0">
                  <a:solidFill>
                    <a:srgbClr val="49ACC6"/>
                  </a:solidFill>
                </a:endParaRPr>
              </a:p>
              <a:p>
                <a:r>
                  <a:rPr lang="zh-CN" altLang="en-US" sz="1400" b="1" dirty="0" smtClean="0">
                    <a:solidFill>
                      <a:srgbClr val="49ACC6"/>
                    </a:solidFill>
                  </a:rPr>
                  <a:t>喷射</a:t>
                </a:r>
                <a:r>
                  <a:rPr lang="en-US" altLang="zh-CN" sz="1400" b="1" dirty="0" smtClean="0">
                    <a:solidFill>
                      <a:srgbClr val="49ACC6"/>
                    </a:solidFill>
                  </a:rPr>
                  <a:t>(</a:t>
                </a:r>
                <a:r>
                  <a:rPr lang="zh-CN" altLang="en-US" sz="1400" b="1" dirty="0" smtClean="0">
                    <a:solidFill>
                      <a:srgbClr val="49ACC6"/>
                    </a:solidFill>
                  </a:rPr>
                  <a:t>火烧</a:t>
                </a:r>
                <a:r>
                  <a:rPr lang="en-US" altLang="zh-CN" sz="1400" b="1" dirty="0" smtClean="0">
                    <a:solidFill>
                      <a:srgbClr val="49ACC6"/>
                    </a:solidFill>
                  </a:rPr>
                  <a:t>)</a:t>
                </a:r>
                <a:r>
                  <a:rPr lang="zh-CN" altLang="en-US" sz="1400" b="1" dirty="0" smtClean="0">
                    <a:solidFill>
                      <a:srgbClr val="49ACC6"/>
                    </a:solidFill>
                  </a:rPr>
                  <a:t>测试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71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cs typeface="Huawei Sans" panose="020C0503030203020204" pitchFamily="34" charset="0"/>
              </a:rPr>
              <a:t>华为</a:t>
            </a:r>
            <a:r>
              <a:rPr lang="en-US" altLang="zh-CN">
                <a:cs typeface="Huawei Sans" panose="020C0503030203020204" pitchFamily="34" charset="0"/>
              </a:rPr>
              <a:t>NB-IoT</a:t>
            </a:r>
            <a:r>
              <a:rPr lang="zh-CN" altLang="en-US">
                <a:cs typeface="Huawei Sans" panose="020C0503030203020204" pitchFamily="34" charset="0"/>
              </a:rPr>
              <a:t>芯片与模组介绍</a:t>
            </a: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ea typeface="+mn-ea"/>
              </a:rPr>
              <a:t>电池选型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83438"/>
              </p:ext>
            </p:extLst>
          </p:nvPr>
        </p:nvGraphicFramePr>
        <p:xfrm>
          <a:off x="891099" y="1197032"/>
          <a:ext cx="10464802" cy="4893841"/>
        </p:xfrm>
        <a:graphic>
          <a:graphicData uri="http://schemas.openxmlformats.org/drawingml/2006/table">
            <a:tbl>
              <a:tblPr firstRow="1" firstCol="1" bandRow="1"/>
              <a:tblGrid>
                <a:gridCol w="1588215"/>
                <a:gridCol w="1082873"/>
                <a:gridCol w="1243802"/>
                <a:gridCol w="1279868"/>
                <a:gridCol w="1928144"/>
                <a:gridCol w="1588215"/>
                <a:gridCol w="1753685"/>
              </a:tblGrid>
              <a:tr h="37491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atin typeface="+mn-lt"/>
                          <a:ea typeface="方正兰亭黑简体" panose="02000000000000000000" pitchFamily="2" charset="-122"/>
                        </a:rPr>
                        <a:t>Ideal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200" dirty="0">
                          <a:latin typeface="+mn-lt"/>
                          <a:ea typeface="方正兰亭黑简体" panose="02000000000000000000" pitchFamily="2" charset="-122"/>
                        </a:rPr>
                        <a:t>不可充电的锂电池</a:t>
                      </a:r>
                      <a:r>
                        <a:rPr lang="en-US" sz="1400" b="1" kern="1200" dirty="0">
                          <a:latin typeface="+mn-lt"/>
                          <a:ea typeface="方正兰亭黑简体" panose="02000000000000000000" pitchFamily="2" charset="-122"/>
                        </a:rPr>
                        <a:t>(</a:t>
                      </a:r>
                      <a:r>
                        <a:rPr lang="zh-CN" sz="1400" b="1" kern="1200" dirty="0">
                          <a:latin typeface="+mn-lt"/>
                          <a:ea typeface="方正兰亭黑简体" panose="02000000000000000000" pitchFamily="2" charset="-122"/>
                        </a:rPr>
                        <a:t>一次电池</a:t>
                      </a:r>
                      <a:r>
                        <a:rPr lang="en-US" sz="1400" b="1" kern="1200" dirty="0">
                          <a:latin typeface="+mn-lt"/>
                          <a:ea typeface="方正兰亭黑简体" panose="02000000000000000000" pitchFamily="2" charset="-122"/>
                        </a:rPr>
                        <a:t>)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200" dirty="0">
                          <a:latin typeface="+mn-lt"/>
                          <a:ea typeface="方正兰亭黑简体" panose="02000000000000000000" pitchFamily="2" charset="-122"/>
                        </a:rPr>
                        <a:t>可充电锂电池（二次电池）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721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电池小类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锂</a:t>
                      </a: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锰</a:t>
                      </a:r>
                      <a:endParaRPr lang="en-US" altLang="zh-CN" sz="1400" kern="1200" dirty="0" smtClean="0"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柱式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电池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锂</a:t>
                      </a: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锰</a:t>
                      </a:r>
                      <a:endParaRPr lang="en-US" altLang="zh-CN" sz="1400" kern="1200" dirty="0" smtClean="0">
                        <a:latin typeface="+mn-lt"/>
                        <a:ea typeface="方正兰亭黑简体" panose="02000000000000000000" pitchFamily="2" charset="-122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扣式电池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锂</a:t>
                      </a: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亚电池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镍</a:t>
                      </a: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氢扣式电池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扣式锂离子电池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圆柱锂</a:t>
                      </a: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离子电池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7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举例型号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CR17450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CR2477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ER26500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330H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LIR2477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26650-4500mAh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标称电压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3V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3V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3.6V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1.2V*3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3.6V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3.6V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标称容量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2400mAh 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950mAh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8500mAh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330mAh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220mAh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4500mAh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70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尺寸</a:t>
                      </a:r>
                      <a:r>
                        <a:rPr lang="en-US" alt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(</a:t>
                      </a:r>
                      <a:r>
                        <a:rPr lang="zh-CN" sz="14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直径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*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高度）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17*45mm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24.5*7.7mm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26.2*50mm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25*8.5mm(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单个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24.5mm*7.7mm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26.0mm*65.0mm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重量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26g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9.9g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52g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7.5g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92g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工作温度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-40~60</a:t>
                      </a:r>
                      <a:r>
                        <a:rPr lang="zh-CN" sz="1400" kern="1200">
                          <a:latin typeface="+mn-lt"/>
                          <a:ea typeface="方正兰亭黑简体" panose="02000000000000000000" pitchFamily="2" charset="-122"/>
                        </a:rPr>
                        <a:t>度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-40~60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度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-40~60</a:t>
                      </a:r>
                      <a:r>
                        <a:rPr lang="zh-CN" sz="1400" kern="1200">
                          <a:latin typeface="+mn-lt"/>
                          <a:ea typeface="方正兰亭黑简体" panose="02000000000000000000" pitchFamily="2" charset="-122"/>
                        </a:rPr>
                        <a:t>度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-20 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～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 + 60 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℃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充电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 0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°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C ~ 55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°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C </a:t>
                      </a:r>
                      <a:b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</a:b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放电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 -20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°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C ~ 60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°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C 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允许连续电流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1500mA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3mA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200mA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允许脉冲电流</a:t>
                      </a:r>
                      <a:endParaRPr lang="zh-CN" sz="14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3500mA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20mA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latin typeface="+mn-lt"/>
                          <a:ea typeface="方正兰亭黑简体" panose="02000000000000000000" pitchFamily="2" charset="-122"/>
                        </a:rPr>
                        <a:t>400mA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　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15 A </a:t>
                      </a:r>
                      <a:r>
                        <a:rPr lang="zh-CN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，</a:t>
                      </a:r>
                      <a:r>
                        <a:rPr lang="en-US" sz="1400" kern="1200" dirty="0">
                          <a:latin typeface="+mn-lt"/>
                          <a:ea typeface="方正兰亭黑简体" panose="02000000000000000000" pitchFamily="2" charset="-122"/>
                        </a:rPr>
                        <a:t> 5s 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电池方案设计步骤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86544"/>
              </p:ext>
            </p:extLst>
          </p:nvPr>
        </p:nvGraphicFramePr>
        <p:xfrm>
          <a:off x="912366" y="1329393"/>
          <a:ext cx="10418338" cy="4701669"/>
        </p:xfrm>
        <a:graphic>
          <a:graphicData uri="http://schemas.openxmlformats.org/drawingml/2006/table">
            <a:tbl>
              <a:tblPr firstRow="1" firstCol="1" bandRow="1"/>
              <a:tblGrid>
                <a:gridCol w="735537"/>
                <a:gridCol w="1795561"/>
                <a:gridCol w="6380748"/>
                <a:gridCol w="1506492"/>
              </a:tblGrid>
              <a:tr h="4223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latin typeface="+mn-lt"/>
                          <a:ea typeface="方正兰亭黑简体" panose="02000000000000000000" pitchFamily="2" charset="-122"/>
                        </a:rPr>
                        <a:t>步骤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latin typeface="+mn-lt"/>
                          <a:ea typeface="方正兰亭黑简体" panose="02000000000000000000" pitchFamily="2" charset="-122"/>
                        </a:rPr>
                        <a:t>简介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latin typeface="+mn-lt"/>
                          <a:ea typeface="方正兰亭黑简体" panose="02000000000000000000" pitchFamily="2" charset="-122"/>
                        </a:rPr>
                        <a:t>描述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latin typeface="+mn-lt"/>
                          <a:ea typeface="方正兰亭黑简体" panose="02000000000000000000" pitchFamily="2" charset="-122"/>
                        </a:rPr>
                        <a:t>提供方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010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1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场景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工作环境（温度范围、温度全年时间占比、湿度等）、电池种类、使用寿命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终端客户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0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2</a:t>
                      </a:r>
                      <a:endParaRPr lang="zh-CN" sz="1600" b="1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业务模型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上下行的数据大小、频度、模组工作模式（</a:t>
                      </a: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PSM/DRX/eDRX</a:t>
                      </a: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）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终端客户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10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3</a:t>
                      </a:r>
                      <a:endParaRPr lang="zh-CN" sz="1600" b="1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基站网络配置</a:t>
                      </a: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网络覆盖情况、基站参数配置。</a:t>
                      </a: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运营商</a:t>
                      </a: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4</a:t>
                      </a:r>
                      <a:endParaRPr lang="zh-CN" sz="1600" b="1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时延需求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根据</a:t>
                      </a:r>
                      <a:r>
                        <a:rPr lang="en-US" altLang="zh-CN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NB</a:t>
                      </a:r>
                      <a:r>
                        <a:rPr lang="zh-CN" altLang="en-US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设备业务模型计算每次业务状态、休眠状态的占用时间，主要涉及：</a:t>
                      </a:r>
                      <a:r>
                        <a:rPr lang="en-US" altLang="zh-CN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RX/TX/STANDBY/SLEEP</a:t>
                      </a:r>
                      <a:r>
                        <a:rPr lang="zh-CN" altLang="en-US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。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方正兰亭黑简体" panose="02000000000000000000" pitchFamily="2" charset="-122"/>
                          <a:cs typeface="+mn-cs"/>
                        </a:rPr>
                        <a:t>华为</a:t>
                      </a: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5</a:t>
                      </a:r>
                      <a:endParaRPr lang="zh-CN" sz="1600" b="1" kern="120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模组电压电流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模组工作电压、各种工作状态电流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模组厂家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3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6</a:t>
                      </a:r>
                      <a:endParaRPr lang="zh-CN" sz="1600" b="1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电池厂家评估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1.3.4.5</a:t>
                      </a:r>
                      <a:r>
                        <a:rPr lang="zh-CN" sz="1600" kern="1200" smtClean="0">
                          <a:latin typeface="+mn-lt"/>
                          <a:ea typeface="方正兰亭黑简体" panose="02000000000000000000" pitchFamily="2" charset="-122"/>
                        </a:rPr>
                        <a:t>提供给电池厂家，由电池厂家提供最终电池方案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zh-CN" sz="1600" kern="1200" dirty="0" smtClean="0">
                          <a:latin typeface="+mn-lt"/>
                          <a:ea typeface="方正兰亭黑简体" panose="02000000000000000000" pitchFamily="2" charset="-122"/>
                        </a:rPr>
                        <a:t>电池厂家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+mn-lt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422" marR="51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9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电池方案选型过程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 dirty="0">
                <a:latin typeface="+mn-lt"/>
                <a:ea typeface="+mn-ea"/>
              </a:rPr>
              <a:t>场景</a:t>
            </a:r>
          </a:p>
          <a:p>
            <a:pPr lvl="1"/>
            <a:r>
              <a:rPr lang="zh-CN" altLang="en-US" sz="1600" dirty="0">
                <a:latin typeface="+mn-lt"/>
                <a:ea typeface="+mn-ea"/>
              </a:rPr>
              <a:t>工作环境：</a:t>
            </a:r>
            <a:r>
              <a:rPr lang="en-US" altLang="zh-CN" sz="1600" dirty="0">
                <a:latin typeface="+mn-lt"/>
                <a:ea typeface="+mn-ea"/>
              </a:rPr>
              <a:t>-20~60</a:t>
            </a:r>
            <a:r>
              <a:rPr lang="zh-CN" altLang="en-US" sz="1600" dirty="0">
                <a:latin typeface="+mn-lt"/>
                <a:ea typeface="+mn-ea"/>
              </a:rPr>
              <a:t>度</a:t>
            </a:r>
          </a:p>
          <a:p>
            <a:pPr lvl="1"/>
            <a:r>
              <a:rPr lang="zh-CN" altLang="en-US" sz="1600" dirty="0">
                <a:latin typeface="+mn-lt"/>
                <a:ea typeface="+mn-ea"/>
              </a:rPr>
              <a:t>电池种类：一次电池</a:t>
            </a:r>
          </a:p>
          <a:p>
            <a:pPr lvl="1"/>
            <a:r>
              <a:rPr lang="zh-CN" altLang="en-US" sz="1600" dirty="0">
                <a:latin typeface="+mn-lt"/>
                <a:ea typeface="+mn-ea"/>
              </a:rPr>
              <a:t>使用寿命：</a:t>
            </a:r>
            <a:r>
              <a:rPr lang="en-US" altLang="zh-CN" sz="1600" dirty="0">
                <a:latin typeface="+mn-lt"/>
                <a:ea typeface="+mn-ea"/>
              </a:rPr>
              <a:t>10</a:t>
            </a:r>
            <a:r>
              <a:rPr lang="zh-CN" altLang="en-US" sz="1600" dirty="0">
                <a:latin typeface="+mn-lt"/>
                <a:ea typeface="+mn-ea"/>
              </a:rPr>
              <a:t>年</a:t>
            </a:r>
          </a:p>
          <a:p>
            <a:pPr lvl="1"/>
            <a:r>
              <a:rPr lang="en-US" altLang="zh-CN" sz="1600" dirty="0">
                <a:latin typeface="+mn-lt"/>
                <a:ea typeface="+mn-ea"/>
              </a:rPr>
              <a:t>NB</a:t>
            </a:r>
            <a:r>
              <a:rPr lang="zh-CN" altLang="en-US" sz="1600" dirty="0">
                <a:latin typeface="+mn-lt"/>
                <a:ea typeface="+mn-ea"/>
              </a:rPr>
              <a:t>模组工作模式：</a:t>
            </a:r>
            <a:r>
              <a:rPr lang="en-US" altLang="zh-CN" sz="1600" dirty="0">
                <a:latin typeface="+mn-lt"/>
                <a:ea typeface="+mn-ea"/>
              </a:rPr>
              <a:t>PSM</a:t>
            </a:r>
          </a:p>
          <a:p>
            <a:r>
              <a:rPr lang="zh-CN" altLang="en-US" sz="1800" b="1" dirty="0">
                <a:latin typeface="+mn-lt"/>
                <a:ea typeface="+mn-ea"/>
              </a:rPr>
              <a:t>业务模型</a:t>
            </a:r>
          </a:p>
          <a:p>
            <a:pPr lvl="1"/>
            <a:r>
              <a:rPr lang="en-US" altLang="zh-CN" sz="1600" dirty="0">
                <a:latin typeface="+mn-lt"/>
                <a:ea typeface="+mn-ea"/>
              </a:rPr>
              <a:t>UL</a:t>
            </a:r>
            <a:r>
              <a:rPr lang="zh-CN" altLang="en-US" sz="1600" dirty="0">
                <a:latin typeface="+mn-lt"/>
                <a:ea typeface="+mn-ea"/>
              </a:rPr>
              <a:t>：</a:t>
            </a:r>
            <a:r>
              <a:rPr lang="en-US" altLang="zh-CN" sz="1600" dirty="0">
                <a:latin typeface="+mn-lt"/>
                <a:ea typeface="+mn-ea"/>
              </a:rPr>
              <a:t>200BYTE</a:t>
            </a:r>
            <a:r>
              <a:rPr lang="zh-CN" altLang="en-US" sz="1600" dirty="0">
                <a:latin typeface="+mn-lt"/>
                <a:ea typeface="+mn-ea"/>
              </a:rPr>
              <a:t>，</a:t>
            </a:r>
            <a:r>
              <a:rPr lang="en-US" altLang="zh-CN" sz="1600" dirty="0">
                <a:latin typeface="+mn-lt"/>
                <a:ea typeface="+mn-ea"/>
              </a:rPr>
              <a:t>4</a:t>
            </a:r>
            <a:r>
              <a:rPr lang="zh-CN" altLang="en-US" sz="1600" dirty="0">
                <a:latin typeface="+mn-lt"/>
                <a:ea typeface="+mn-ea"/>
              </a:rPr>
              <a:t>次</a:t>
            </a:r>
            <a:r>
              <a:rPr lang="en-US" altLang="zh-CN" sz="1600" dirty="0">
                <a:latin typeface="+mn-lt"/>
                <a:ea typeface="+mn-ea"/>
              </a:rPr>
              <a:t>/</a:t>
            </a:r>
            <a:r>
              <a:rPr lang="zh-CN" altLang="en-US" sz="1600" dirty="0">
                <a:latin typeface="+mn-lt"/>
                <a:ea typeface="+mn-ea"/>
              </a:rPr>
              <a:t>天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61353"/>
              </p:ext>
            </p:extLst>
          </p:nvPr>
        </p:nvGraphicFramePr>
        <p:xfrm>
          <a:off x="6301875" y="1313353"/>
          <a:ext cx="4942697" cy="2402985"/>
        </p:xfrm>
        <a:graphic>
          <a:graphicData uri="http://schemas.openxmlformats.org/drawingml/2006/table">
            <a:tbl>
              <a:tblPr firstRow="1" bandRow="1"/>
              <a:tblGrid>
                <a:gridCol w="871494"/>
                <a:gridCol w="1384519"/>
                <a:gridCol w="1319608"/>
                <a:gridCol w="1367076"/>
              </a:tblGrid>
              <a:tr h="396353"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基站参数配置</a:t>
                      </a:r>
                      <a:r>
                        <a:rPr lang="en-US" altLang="zh-CN" sz="1400" b="1" baseline="0" dirty="0" smtClean="0">
                          <a:latin typeface="+mn-lt"/>
                          <a:ea typeface="+mn-ea"/>
                        </a:rPr>
                        <a:t>1-1(</a:t>
                      </a:r>
                      <a:r>
                        <a:rPr lang="en-US" altLang="zh-CN" sz="1400" b="1" baseline="0" dirty="0" err="1" smtClean="0">
                          <a:latin typeface="+mn-lt"/>
                          <a:ea typeface="+mn-ea"/>
                        </a:rPr>
                        <a:t>InBand</a:t>
                      </a:r>
                      <a:r>
                        <a:rPr lang="en-US" altLang="zh-CN" sz="1400" b="1" baseline="0" dirty="0" smtClean="0">
                          <a:latin typeface="+mn-lt"/>
                          <a:ea typeface="+mn-ea"/>
                        </a:rPr>
                        <a:t>)</a:t>
                      </a:r>
                      <a:endParaRPr lang="zh-CN" altLang="en-US" sz="1400" b="1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677"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时间</a:t>
                      </a:r>
                      <a:endParaRPr lang="zh-CN" altLang="en-US" sz="1400" b="1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覆盖等级</a:t>
                      </a:r>
                      <a:r>
                        <a:rPr lang="en-US" altLang="zh-CN" sz="1400" b="1" dirty="0" smtClean="0">
                          <a:latin typeface="+mn-lt"/>
                          <a:ea typeface="+mn-ea"/>
                        </a:rPr>
                        <a:t>0</a:t>
                      </a:r>
                      <a:endParaRPr lang="zh-CN" altLang="en-US" sz="1400" b="1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覆盖等级</a:t>
                      </a:r>
                      <a:r>
                        <a:rPr lang="en-US" altLang="zh-CN" sz="1400" b="1" dirty="0" smtClean="0">
                          <a:latin typeface="+mn-lt"/>
                          <a:ea typeface="+mn-ea"/>
                        </a:rPr>
                        <a:t>1</a:t>
                      </a:r>
                      <a:endParaRPr lang="zh-CN" altLang="en-US" sz="1400" b="1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覆盖等级</a:t>
                      </a:r>
                      <a:r>
                        <a:rPr lang="en-US" altLang="zh-CN" sz="1400" b="1" dirty="0" smtClean="0">
                          <a:latin typeface="+mn-lt"/>
                          <a:ea typeface="+mn-ea"/>
                        </a:rPr>
                        <a:t>2</a:t>
                      </a:r>
                      <a:endParaRPr lang="zh-CN" altLang="en-US" sz="1400" b="1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93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b/</a:t>
                      </a:r>
                      <a:r>
                        <a:rPr lang="en-US" altLang="zh-CN" sz="1400" dirty="0" err="1" smtClean="0">
                          <a:latin typeface="+mn-lt"/>
                          <a:ea typeface="+mn-ea"/>
                        </a:rPr>
                        <a:t>ms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763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1505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14241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a/</a:t>
                      </a:r>
                      <a:r>
                        <a:rPr lang="en-US" altLang="zh-CN" sz="1400" dirty="0" err="1" smtClean="0">
                          <a:latin typeface="+mn-lt"/>
                          <a:ea typeface="+mn-ea"/>
                        </a:rPr>
                        <a:t>ms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193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2029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39047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c/</a:t>
                      </a:r>
                      <a:r>
                        <a:rPr lang="en-US" altLang="zh-CN" sz="1400" dirty="0" err="1" smtClean="0">
                          <a:latin typeface="+mn-lt"/>
                          <a:ea typeface="+mn-ea"/>
                        </a:rPr>
                        <a:t>ms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24163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24145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18750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d/</a:t>
                      </a:r>
                      <a:r>
                        <a:rPr lang="en-US" altLang="zh-CN" sz="1400" dirty="0" err="1" smtClean="0">
                          <a:latin typeface="+mn-lt"/>
                          <a:ea typeface="+mn-ea"/>
                        </a:rPr>
                        <a:t>ms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21574881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21572321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21527962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39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t/hour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6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6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6</a:t>
                      </a:r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 descr="C:\Users\z00142656\AppData\Roaming\eSpace_Desktop\UserData\z00391469\imagefiles\F328D5D6-E931-4DCA-AF49-3F1F969D96C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320958"/>
            <a:ext cx="4896544" cy="18410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89177"/>
              </p:ext>
            </p:extLst>
          </p:nvPr>
        </p:nvGraphicFramePr>
        <p:xfrm>
          <a:off x="6301875" y="3897052"/>
          <a:ext cx="4942697" cy="2264993"/>
        </p:xfrm>
        <a:graphic>
          <a:graphicData uri="http://schemas.openxmlformats.org/drawingml/2006/table">
            <a:tbl>
              <a:tblPr firstRow="1" bandRow="1"/>
              <a:tblGrid>
                <a:gridCol w="1222245"/>
                <a:gridCol w="1941748"/>
                <a:gridCol w="1778704"/>
              </a:tblGrid>
              <a:tr h="213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业务模型</a:t>
                      </a:r>
                    </a:p>
                  </a:txBody>
                  <a:tcPr marL="63500" marR="25400" marT="63500" marB="254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UL:200 BYTE</a:t>
                      </a:r>
                    </a:p>
                  </a:txBody>
                  <a:tcPr marL="63500" marR="254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业务模型</a:t>
                      </a:r>
                    </a:p>
                  </a:txBody>
                  <a:tcPr marL="63500" marR="254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3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电流</a:t>
                      </a:r>
                    </a:p>
                  </a:txBody>
                  <a:tcPr marL="63500" marR="63500" marT="63500" marB="254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模组示例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电流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B_RX/Ma</a:t>
                      </a:r>
                    </a:p>
                  </a:txBody>
                  <a:tcPr marL="63500" marR="63500" marT="63500" marB="254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B_RX/Ma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A_TX/Ma</a:t>
                      </a:r>
                    </a:p>
                  </a:txBody>
                  <a:tcPr marL="63500" marR="63500" marT="63500" marB="254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A_TX/Ma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C_STANDBY/mA</a:t>
                      </a:r>
                    </a:p>
                  </a:txBody>
                  <a:tcPr marL="63500" marR="63500" marT="63500" marB="254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C_STANDBY/mA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8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D_SLEEP/Ma</a:t>
                      </a:r>
                    </a:p>
                  </a:txBody>
                  <a:tcPr marL="63500" marR="63500" marT="63500" marB="254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0.008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D_SLEEP/Ma</a:t>
                      </a:r>
                    </a:p>
                  </a:txBody>
                  <a:tcPr marL="63500" marR="63500" marT="635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3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模组天线目前面临的挑战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741" y="999564"/>
            <a:ext cx="3461446" cy="23288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8749" y="1013783"/>
            <a:ext cx="2755888" cy="23968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3971" y="3482488"/>
            <a:ext cx="5091396" cy="27029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63145" y="1456001"/>
            <a:ext cx="2143739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zh-CN" sz="1400" dirty="0"/>
              <a:t>终端形式多样</a:t>
            </a:r>
            <a:r>
              <a:rPr lang="zh-CN" altLang="en-US" sz="1400" dirty="0"/>
              <a:t>化，应用场景多，环境</a:t>
            </a:r>
            <a:r>
              <a:rPr lang="zh-CN" altLang="en-US" sz="1400" dirty="0" smtClean="0"/>
              <a:t>复杂</a:t>
            </a:r>
            <a:r>
              <a:rPr lang="zh-CN" altLang="en-US" sz="1400" smtClean="0"/>
              <a:t>：智能水表</a:t>
            </a:r>
            <a:r>
              <a:rPr lang="zh-CN" altLang="en-US" sz="1400" dirty="0"/>
              <a:t>、智能路灯、共享单车、智能跟踪等</a:t>
            </a:r>
          </a:p>
        </p:txBody>
      </p:sp>
      <p:sp>
        <p:nvSpPr>
          <p:cNvPr id="10" name="矩形 9"/>
          <p:cNvSpPr/>
          <p:nvPr/>
        </p:nvSpPr>
        <p:spPr>
          <a:xfrm>
            <a:off x="4393179" y="1299768"/>
            <a:ext cx="163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400" dirty="0"/>
              <a:t>天线形态</a:t>
            </a:r>
            <a:r>
              <a:rPr lang="zh-CN" altLang="en-US" sz="1400" dirty="0" smtClean="0"/>
              <a:t>多样化：</a:t>
            </a:r>
            <a:r>
              <a:rPr lang="en-US" altLang="zh-CN" sz="1400" dirty="0" smtClean="0"/>
              <a:t>PCB</a:t>
            </a:r>
            <a:r>
              <a:rPr lang="zh-CN" altLang="zh-CN" sz="1400" dirty="0"/>
              <a:t>天线、金属天线、陶瓷天线、</a:t>
            </a:r>
            <a:r>
              <a:rPr lang="en-US" altLang="zh-CN" sz="1400" dirty="0"/>
              <a:t>LDS</a:t>
            </a:r>
            <a:r>
              <a:rPr lang="zh-CN" altLang="zh-CN" sz="1400" dirty="0"/>
              <a:t>天线、鞭状天线</a:t>
            </a:r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6706931" y="4059172"/>
            <a:ext cx="3311121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400" dirty="0"/>
              <a:t>NB-IoT</a:t>
            </a:r>
            <a:r>
              <a:rPr lang="zh-CN" altLang="en-US" sz="1400" dirty="0"/>
              <a:t>频段：天线需要支持单频、多频</a:t>
            </a:r>
            <a:r>
              <a:rPr lang="zh-CN" altLang="en-US" sz="1400"/>
              <a:t>宽</a:t>
            </a:r>
            <a:r>
              <a:rPr lang="zh-CN" altLang="en-US" sz="1400" smtClean="0"/>
              <a:t>频带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72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NB-</a:t>
            </a:r>
            <a:r>
              <a:rPr lang="en-US" altLang="zh-CN" dirty="0" err="1" smtClean="0">
                <a:latin typeface="+mn-lt"/>
                <a:ea typeface="+mn-ea"/>
              </a:rPr>
              <a:t>IoT</a:t>
            </a:r>
            <a:r>
              <a:rPr lang="zh-CN" altLang="en-US" dirty="0" smtClean="0">
                <a:latin typeface="+mn-lt"/>
                <a:ea typeface="+mn-ea"/>
              </a:rPr>
              <a:t>天线应用场景及诉求分解</a:t>
            </a:r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02609"/>
              </p:ext>
            </p:extLst>
          </p:nvPr>
        </p:nvGraphicFramePr>
        <p:xfrm>
          <a:off x="1011993" y="1105893"/>
          <a:ext cx="10414406" cy="5059002"/>
        </p:xfrm>
        <a:graphic>
          <a:graphicData uri="http://schemas.openxmlformats.org/drawingml/2006/table">
            <a:tbl>
              <a:tblPr firstRow="1" bandRow="1"/>
              <a:tblGrid>
                <a:gridCol w="2476780"/>
                <a:gridCol w="3164317"/>
                <a:gridCol w="4773309"/>
              </a:tblGrid>
              <a:tr h="520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应用场景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96" marR="68596" marT="25724" marB="25724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应用特点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96" marR="68596" marT="25724" marB="2572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lt"/>
                          <a:ea typeface="+mn-ea"/>
                        </a:rPr>
                        <a:t>天线诉求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68596" marR="68596" marT="25724" marB="2572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3375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水表、电表、气表等智能抄表类；车检器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位置固定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安装位置偏僻，在楼间角落或楼内表井内，信号衰落大，信号差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车检器埋在地下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内置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增益高，提高信号强度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提高天线效率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低成本</a:t>
                      </a:r>
                      <a:endParaRPr lang="en-US" altLang="zh-CN" sz="1400" u="none" strike="noStrike" baseline="0" dirty="0" smtClean="0">
                        <a:latin typeface="+mn-lt"/>
                        <a:ea typeface="+mn-ea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796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智慧城市类产品：智能路灯，智能垃圾桶等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易安装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共形要求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外置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外形设计考虑防水，密封，防腐蚀，共形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低成本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58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移动类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产品在移动中，信号来源及质量不固定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天线置于模组上或产品内影响终端天线布局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终端天线水平方向全向辐射的要求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低成本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2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追踪类</a:t>
                      </a:r>
                    </a:p>
                    <a:p>
                      <a:pPr algn="l"/>
                      <a:endParaRPr lang="zh-CN" altLang="en-US" sz="1400" dirty="0">
                        <a:latin typeface="+mn-lt"/>
                        <a:ea typeface="+mn-ea"/>
                      </a:endParaRPr>
                    </a:p>
                  </a:txBody>
                  <a:tcPr marL="68596" marR="68596" marT="25724" marB="257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配戴在人或动物身上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产品体积小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提高天线效率，人体或动物的辐射吸收对天线效率影响大</a:t>
                      </a:r>
                    </a:p>
                    <a:p>
                      <a:pPr marL="171450" indent="-171450" algn="l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小体积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ct val="140000"/>
                        </a:lnSpc>
                        <a:buClr>
                          <a:schemeClr val="bg1">
                            <a:lumMod val="50000"/>
                          </a:schemeClr>
                        </a:buClr>
                        <a:buSzPct val="60000"/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低成本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</a:txBody>
                  <a:tcPr marL="68596" marR="68596" marT="25724" marB="2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天线设计</a:t>
            </a:r>
            <a:r>
              <a:rPr lang="zh-CN" altLang="en-US" dirty="0" smtClean="0">
                <a:latin typeface="+mn-lt"/>
                <a:ea typeface="+mn-ea"/>
              </a:rPr>
              <a:t>原则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根据天线技术发展及工艺技术的成熟，</a:t>
            </a:r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类别的天线在终端射频类天线中占重大比例，印制电路板工艺技术的成熟发展，精度的加工技术及高度的一致性，</a:t>
            </a:r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类天线在终端射频天线中占比很大，本文提供几条</a:t>
            </a:r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天线设计的基本原则如下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zh-CN" altLang="en-US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确保传输线的线特性阻抗是</a:t>
            </a:r>
            <a:r>
              <a:rPr lang="en-US" altLang="zh-CN" dirty="0">
                <a:latin typeface="+mn-lt"/>
                <a:ea typeface="+mn-ea"/>
              </a:rPr>
              <a:t>50ohm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 lvl="1"/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走线尽可能短，以减小天线线路损耗。</a:t>
            </a:r>
          </a:p>
          <a:p>
            <a:pPr lvl="1"/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尽可能走直线，避免直角走线，减少或避免通过过孔连接到不同层的情况出现。</a:t>
            </a:r>
          </a:p>
          <a:p>
            <a:pPr lvl="1"/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走线周围要有良好的参考地，避免其它信号线靠近天线走线而没有地隔离。</a:t>
            </a:r>
          </a:p>
        </p:txBody>
      </p:sp>
    </p:spTree>
    <p:extLst>
      <p:ext uri="{BB962C8B-B14F-4D97-AF65-F5344CB8AC3E}">
        <p14:creationId xmlns:p14="http://schemas.microsoft.com/office/powerpoint/2010/main" val="2091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内置天线对于终端整体设计的通用要求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rgbClr val="C7000B"/>
                </a:solidFill>
                <a:latin typeface="+mn-lt"/>
                <a:ea typeface="+mn-ea"/>
              </a:rPr>
              <a:t>走线</a:t>
            </a:r>
            <a:r>
              <a:rPr lang="zh-CN" altLang="en-US" sz="1800" dirty="0">
                <a:latin typeface="+mn-lt"/>
                <a:ea typeface="+mn-ea"/>
              </a:rPr>
              <a:t>：在关联</a:t>
            </a:r>
            <a:r>
              <a:rPr lang="en-US" altLang="zh-CN" sz="1800" dirty="0">
                <a:latin typeface="+mn-lt"/>
                <a:ea typeface="+mn-ea"/>
              </a:rPr>
              <a:t>RF</a:t>
            </a:r>
            <a:r>
              <a:rPr lang="zh-CN" altLang="en-US" sz="1800" dirty="0">
                <a:latin typeface="+mn-lt"/>
                <a:ea typeface="+mn-ea"/>
              </a:rPr>
              <a:t>的布线时要注意转弯处运用</a:t>
            </a:r>
            <a:r>
              <a:rPr lang="en-US" altLang="zh-CN" sz="1800" dirty="0">
                <a:latin typeface="+mn-lt"/>
                <a:ea typeface="+mn-ea"/>
              </a:rPr>
              <a:t>45</a:t>
            </a:r>
            <a:r>
              <a:rPr lang="zh-CN" altLang="en-US" sz="1800" dirty="0">
                <a:latin typeface="+mn-lt"/>
                <a:ea typeface="+mn-ea"/>
              </a:rPr>
              <a:t>度角走线或圆弧处理以减小寄生电容，做好铺地隔离和走线的特性阻抗仿真；</a:t>
            </a:r>
            <a:r>
              <a:rPr lang="en-US" altLang="zh-CN" sz="1800" dirty="0">
                <a:latin typeface="+mn-lt"/>
                <a:ea typeface="+mn-ea"/>
              </a:rPr>
              <a:t>RF</a:t>
            </a:r>
            <a:r>
              <a:rPr lang="zh-CN" altLang="en-US" sz="1800" dirty="0">
                <a:latin typeface="+mn-lt"/>
                <a:ea typeface="+mn-ea"/>
              </a:rPr>
              <a:t>地要合理设计，</a:t>
            </a:r>
            <a:r>
              <a:rPr lang="en-US" altLang="zh-CN" sz="1800" dirty="0">
                <a:latin typeface="+mn-lt"/>
                <a:ea typeface="+mn-ea"/>
              </a:rPr>
              <a:t>RF</a:t>
            </a:r>
            <a:r>
              <a:rPr lang="zh-CN" altLang="en-US" sz="1800" dirty="0">
                <a:latin typeface="+mn-lt"/>
                <a:ea typeface="+mn-ea"/>
              </a:rPr>
              <a:t>信号走线的参考地平面要找对，并保证</a:t>
            </a:r>
            <a:r>
              <a:rPr lang="en-US" altLang="zh-CN" sz="1800" dirty="0">
                <a:latin typeface="+mn-lt"/>
                <a:ea typeface="+mn-ea"/>
              </a:rPr>
              <a:t>RF</a:t>
            </a:r>
            <a:r>
              <a:rPr lang="zh-CN" altLang="en-US" sz="1800" dirty="0">
                <a:latin typeface="+mn-lt"/>
                <a:ea typeface="+mn-ea"/>
              </a:rPr>
              <a:t>信号走线时信号回流路径最短，且</a:t>
            </a:r>
            <a:r>
              <a:rPr lang="en-US" altLang="zh-CN" sz="1800" dirty="0">
                <a:latin typeface="+mn-lt"/>
                <a:ea typeface="+mn-ea"/>
              </a:rPr>
              <a:t>RF</a:t>
            </a:r>
            <a:r>
              <a:rPr lang="zh-CN" altLang="en-US" sz="1800" dirty="0">
                <a:latin typeface="+mn-lt"/>
                <a:ea typeface="+mn-ea"/>
              </a:rPr>
              <a:t>信号线与地之间的相应层没有其它走线影响它（主要是方便</a:t>
            </a:r>
            <a:r>
              <a:rPr lang="en-US" altLang="zh-CN" sz="1800" dirty="0">
                <a:latin typeface="+mn-lt"/>
                <a:ea typeface="+mn-ea"/>
              </a:rPr>
              <a:t>PCB</a:t>
            </a:r>
            <a:r>
              <a:rPr lang="zh-CN" altLang="en-US" sz="1800" dirty="0">
                <a:latin typeface="+mn-lt"/>
                <a:ea typeface="+mn-ea"/>
              </a:rPr>
              <a:t>布线的微带线阻抗的计算和仿真）。</a:t>
            </a:r>
          </a:p>
          <a:p>
            <a:r>
              <a:rPr lang="zh-CN" altLang="en-US" sz="1800" b="1" dirty="0">
                <a:solidFill>
                  <a:srgbClr val="C7000B"/>
                </a:solidFill>
                <a:latin typeface="+mn-lt"/>
                <a:ea typeface="+mn-ea"/>
              </a:rPr>
              <a:t>布局</a:t>
            </a:r>
            <a:r>
              <a:rPr lang="zh-CN" altLang="en-US" sz="1800" dirty="0">
                <a:latin typeface="+mn-lt"/>
                <a:ea typeface="+mn-ea"/>
              </a:rPr>
              <a:t>：布板</a:t>
            </a:r>
            <a:r>
              <a:rPr lang="en-US" altLang="zh-CN" sz="1800" dirty="0">
                <a:latin typeface="+mn-lt"/>
                <a:ea typeface="+mn-ea"/>
              </a:rPr>
              <a:t>RF</a:t>
            </a:r>
            <a:r>
              <a:rPr lang="zh-CN" altLang="en-US" sz="1800" dirty="0">
                <a:latin typeface="+mn-lt"/>
                <a:ea typeface="+mn-ea"/>
              </a:rPr>
              <a:t>模块附近避免安置一些零散的非屏蔽元件，屏蔽盒尽量规整一体，同时少开散热孔，最忌讳长条形状孔槽。</a:t>
            </a:r>
          </a:p>
          <a:p>
            <a:r>
              <a:rPr lang="zh-CN" altLang="en-US" sz="1800" b="1" dirty="0">
                <a:solidFill>
                  <a:srgbClr val="C7000B"/>
                </a:solidFill>
                <a:latin typeface="+mn-lt"/>
                <a:ea typeface="+mn-ea"/>
              </a:rPr>
              <a:t>壳体</a:t>
            </a:r>
            <a:r>
              <a:rPr lang="zh-CN" altLang="en-US" sz="1800" dirty="0">
                <a:latin typeface="+mn-lt"/>
                <a:ea typeface="+mn-ea"/>
              </a:rPr>
              <a:t>：外壳的表面喷涂材料不能含有金属成分，壳体靠近天线的周围不要设计任何金属装饰件或电镀件。若有需要，应采用非金属工艺实现。</a:t>
            </a:r>
          </a:p>
          <a:p>
            <a:r>
              <a:rPr lang="zh-CN" altLang="en-US" sz="1800" b="1" dirty="0">
                <a:solidFill>
                  <a:srgbClr val="C7000B"/>
                </a:solidFill>
                <a:latin typeface="+mn-lt"/>
                <a:ea typeface="+mn-ea"/>
              </a:rPr>
              <a:t>干扰</a:t>
            </a:r>
            <a:r>
              <a:rPr lang="zh-CN" altLang="en-US" sz="1800" dirty="0">
                <a:latin typeface="+mn-lt"/>
                <a:ea typeface="+mn-ea"/>
              </a:rPr>
              <a:t>：为减少其他信号及器件对射频的干扰，射频走线应该远高速数字信号、开关电源、振荡器、滤波器或其他射频器件，射频走线下方严禁有电源走线穿越。</a:t>
            </a:r>
          </a:p>
          <a:p>
            <a:r>
              <a:rPr lang="zh-CN" altLang="en-US" sz="1800" b="1" dirty="0">
                <a:solidFill>
                  <a:srgbClr val="C7000B"/>
                </a:solidFill>
                <a:latin typeface="+mn-lt"/>
                <a:ea typeface="+mn-ea"/>
              </a:rPr>
              <a:t>材料</a:t>
            </a:r>
            <a:r>
              <a:rPr lang="zh-CN" altLang="en-US" sz="1800" dirty="0">
                <a:latin typeface="+mn-lt"/>
                <a:ea typeface="+mn-ea"/>
              </a:rPr>
              <a:t>：外壳的表面喷涂材料不能含有金属成分，壳体靠近天线的周围不要设计任何金属装饰件或电镀件。若有需要，应采用非金属工艺实现。</a:t>
            </a:r>
            <a:endParaRPr lang="en-US" altLang="zh-CN" sz="1800" dirty="0" smtClean="0">
              <a:latin typeface="+mn-lt"/>
              <a:ea typeface="+mn-ea"/>
            </a:endParaRPr>
          </a:p>
          <a:p>
            <a:endParaRPr lang="zh-CN" altLang="zh-CN" dirty="0" smtClean="0">
              <a:latin typeface="+mn-lt"/>
              <a:ea typeface="+mn-ea"/>
            </a:endParaRP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0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pport.huaweicloud.com/devg-IoT/figure/zh-cn_image_014450724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00" y="1844824"/>
            <a:ext cx="3528392" cy="38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</a:t>
            </a:r>
            <a:r>
              <a:rPr lang="zh-CN" altLang="en-US" dirty="0" smtClean="0">
                <a:latin typeface="+mn-lt"/>
                <a:ea typeface="+mn-ea"/>
              </a:rPr>
              <a:t>终端天线使用示例：</a:t>
            </a:r>
            <a:r>
              <a:rPr lang="zh-CN" altLang="en-US" dirty="0">
                <a:latin typeface="+mn-lt"/>
                <a:ea typeface="+mn-ea"/>
              </a:rPr>
              <a:t>水表</a:t>
            </a:r>
            <a:r>
              <a:rPr lang="en-US" altLang="zh-CN" dirty="0">
                <a:latin typeface="+mn-lt"/>
                <a:ea typeface="+mn-ea"/>
              </a:rPr>
              <a:t>+</a:t>
            </a:r>
            <a:r>
              <a:rPr lang="zh-CN" altLang="en-US" dirty="0">
                <a:latin typeface="+mn-lt"/>
                <a:ea typeface="+mn-ea"/>
              </a:rPr>
              <a:t>单极子</a:t>
            </a:r>
            <a:r>
              <a:rPr lang="zh-CN" altLang="en-US" dirty="0" smtClean="0">
                <a:latin typeface="+mn-lt"/>
                <a:ea typeface="+mn-ea"/>
              </a:rPr>
              <a:t>天线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6477036" cy="4879805"/>
          </a:xfrm>
        </p:spPr>
        <p:txBody>
          <a:bodyPr/>
          <a:lstStyle/>
          <a:p>
            <a:r>
              <a:rPr lang="zh-CN" altLang="en-US" sz="1800" dirty="0" smtClean="0">
                <a:latin typeface="+mn-lt"/>
                <a:ea typeface="+mn-ea"/>
              </a:rPr>
              <a:t>红色</a:t>
            </a:r>
            <a:r>
              <a:rPr lang="zh-CN" altLang="en-US" sz="1800" dirty="0">
                <a:latin typeface="+mn-lt"/>
                <a:ea typeface="+mn-ea"/>
              </a:rPr>
              <a:t>框选区域，在某水表结构件顶层上做局部长条凸起处理，水表外壳材料是不屏蔽天线辐射信号的塑料材料。</a:t>
            </a:r>
          </a:p>
          <a:p>
            <a:r>
              <a:rPr lang="zh-CN" altLang="en-US" sz="1800" dirty="0">
                <a:latin typeface="+mn-lt"/>
                <a:ea typeface="+mn-ea"/>
              </a:rPr>
              <a:t>此应用</a:t>
            </a:r>
            <a:r>
              <a:rPr lang="en-US" altLang="zh-CN" sz="1800" dirty="0">
                <a:latin typeface="+mn-lt"/>
                <a:ea typeface="+mn-ea"/>
              </a:rPr>
              <a:t>case</a:t>
            </a:r>
            <a:r>
              <a:rPr lang="zh-CN" altLang="en-US" sz="1800" dirty="0">
                <a:latin typeface="+mn-lt"/>
                <a:ea typeface="+mn-ea"/>
              </a:rPr>
              <a:t>，天线可推荐使用文中</a:t>
            </a:r>
            <a:r>
              <a:rPr lang="en-US" altLang="zh-CN" sz="1800" dirty="0">
                <a:latin typeface="+mn-lt"/>
                <a:ea typeface="+mn-ea"/>
              </a:rPr>
              <a:t>3.31</a:t>
            </a:r>
            <a:r>
              <a:rPr lang="zh-CN" altLang="en-US" sz="1800" dirty="0">
                <a:latin typeface="+mn-lt"/>
                <a:ea typeface="+mn-ea"/>
              </a:rPr>
              <a:t>节所示的金属棒</a:t>
            </a:r>
            <a:r>
              <a:rPr lang="en-US" altLang="zh-CN" sz="1800" dirty="0">
                <a:latin typeface="+mn-lt"/>
                <a:ea typeface="+mn-ea"/>
              </a:rPr>
              <a:t>/</a:t>
            </a:r>
            <a:r>
              <a:rPr lang="zh-CN" altLang="en-US" sz="1800" dirty="0">
                <a:latin typeface="+mn-lt"/>
                <a:ea typeface="+mn-ea"/>
              </a:rPr>
              <a:t>片实现的</a:t>
            </a:r>
            <a:r>
              <a:rPr lang="en-US" altLang="zh-CN" sz="1800" dirty="0">
                <a:latin typeface="+mn-lt"/>
                <a:ea typeface="+mn-ea"/>
              </a:rPr>
              <a:t>1/4</a:t>
            </a:r>
            <a:r>
              <a:rPr lang="zh-CN" altLang="en-US" sz="1800" dirty="0">
                <a:latin typeface="+mn-lt"/>
                <a:ea typeface="+mn-ea"/>
              </a:rPr>
              <a:t>波长单机子天线。</a:t>
            </a:r>
          </a:p>
          <a:p>
            <a:r>
              <a:rPr lang="zh-CN" altLang="en-US" sz="1800" dirty="0">
                <a:latin typeface="+mn-lt"/>
                <a:ea typeface="+mn-ea"/>
              </a:rPr>
              <a:t>在凸起处使用内置</a:t>
            </a:r>
            <a:r>
              <a:rPr lang="en-US" altLang="zh-CN" sz="1800" dirty="0">
                <a:latin typeface="+mn-lt"/>
                <a:ea typeface="+mn-ea"/>
              </a:rPr>
              <a:t>PCB</a:t>
            </a:r>
            <a:r>
              <a:rPr lang="zh-CN" altLang="en-US" sz="1800" dirty="0">
                <a:latin typeface="+mn-lt"/>
                <a:ea typeface="+mn-ea"/>
              </a:rPr>
              <a:t>载体的单极子天线，微带走线折叠可减小天线体积，结构件局部变形要求小。</a:t>
            </a:r>
          </a:p>
          <a:p>
            <a:r>
              <a:rPr lang="zh-CN" altLang="en-US" sz="1800" dirty="0">
                <a:latin typeface="+mn-lt"/>
                <a:ea typeface="+mn-ea"/>
              </a:rPr>
              <a:t>若垂直表盘面方向有足够空间可操作，建议结构件占用更小的水平方向面积但在垂直方向上局部凸起更高，此种</a:t>
            </a:r>
            <a:r>
              <a:rPr lang="en-US" altLang="zh-CN" sz="1800" dirty="0">
                <a:latin typeface="+mn-lt"/>
                <a:ea typeface="+mn-ea"/>
              </a:rPr>
              <a:t>case</a:t>
            </a:r>
            <a:r>
              <a:rPr lang="zh-CN" altLang="en-US" sz="1800" dirty="0">
                <a:latin typeface="+mn-lt"/>
                <a:ea typeface="+mn-ea"/>
              </a:rPr>
              <a:t>可配合使用弹簧天线。辐射面原理射频板，电性能更优。</a:t>
            </a:r>
          </a:p>
        </p:txBody>
      </p:sp>
    </p:spTree>
    <p:extLst>
      <p:ext uri="{BB962C8B-B14F-4D97-AF65-F5344CB8AC3E}">
        <p14:creationId xmlns:p14="http://schemas.microsoft.com/office/powerpoint/2010/main" val="36494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NB</a:t>
            </a:r>
            <a:r>
              <a:rPr lang="zh-CN" altLang="en-US" dirty="0" smtClean="0"/>
              <a:t>终端天线使用</a:t>
            </a:r>
            <a:r>
              <a:rPr lang="zh-CN" altLang="en-US" dirty="0"/>
              <a:t>示例：路灯</a:t>
            </a:r>
            <a:r>
              <a:rPr lang="en-US" altLang="zh-CN" dirty="0"/>
              <a:t>+</a:t>
            </a:r>
            <a:r>
              <a:rPr lang="zh-CN" altLang="en-US" dirty="0"/>
              <a:t>外置胶棒</a:t>
            </a:r>
            <a:r>
              <a:rPr lang="zh-CN" altLang="en-US" dirty="0" smtClean="0"/>
              <a:t>天线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466943" cy="4879805"/>
          </a:xfrm>
        </p:spPr>
        <p:txBody>
          <a:bodyPr/>
          <a:lstStyle/>
          <a:p>
            <a:r>
              <a:rPr lang="zh-CN" altLang="en-US" dirty="0"/>
              <a:t>在路灯罩顶部使用外置胶棒天线，也可在灯罩下方垂直放置。</a:t>
            </a:r>
          </a:p>
          <a:p>
            <a:r>
              <a:rPr lang="zh-CN" altLang="en-US" dirty="0"/>
              <a:t>此种空间布局充足，对环境要求相对略低，不要求天线一定内置的</a:t>
            </a:r>
            <a:r>
              <a:rPr lang="en-US" altLang="zh-CN" dirty="0"/>
              <a:t>case</a:t>
            </a:r>
            <a:r>
              <a:rPr lang="zh-CN" altLang="en-US" dirty="0"/>
              <a:t>情况下，推荐优选外置胶棒天线，可实现最优的辐射性能。</a:t>
            </a:r>
          </a:p>
          <a:p>
            <a:r>
              <a:rPr lang="zh-CN" altLang="en-US" dirty="0"/>
              <a:t>设计需注意外部接口的预留。</a:t>
            </a:r>
          </a:p>
        </p:txBody>
      </p:sp>
      <p:pic>
        <p:nvPicPr>
          <p:cNvPr id="3076" name="Picture 4" descr="https://support.huaweicloud.com/devg-IoT/figure/zh-cn_image_0144507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963" y="1376772"/>
            <a:ext cx="4847207" cy="35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NB</a:t>
            </a:r>
            <a:r>
              <a:rPr lang="zh-CN" altLang="en-US" dirty="0" smtClean="0">
                <a:latin typeface="+mn-lt"/>
                <a:ea typeface="+mn-ea"/>
              </a:rPr>
              <a:t>终端天线使用</a:t>
            </a:r>
            <a:r>
              <a:rPr lang="zh-CN" altLang="en-US" dirty="0">
                <a:latin typeface="+mn-lt"/>
                <a:ea typeface="+mn-ea"/>
              </a:rPr>
              <a:t>示例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r>
              <a:rPr lang="zh-CN" altLang="en-US" dirty="0">
                <a:latin typeface="+mn-lt"/>
                <a:ea typeface="+mn-ea"/>
              </a:rPr>
              <a:t>电表</a:t>
            </a:r>
            <a:r>
              <a:rPr lang="en-US" altLang="zh-CN" dirty="0">
                <a:latin typeface="+mn-lt"/>
                <a:ea typeface="+mn-ea"/>
              </a:rPr>
              <a:t>+PIFA</a:t>
            </a:r>
            <a:r>
              <a:rPr lang="zh-CN" altLang="en-US" dirty="0" smtClean="0">
                <a:latin typeface="+mn-lt"/>
                <a:ea typeface="+mn-ea"/>
              </a:rPr>
              <a:t>天线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5637064" cy="487980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是电柜上的电表，圆柱形状，此种</a:t>
            </a:r>
            <a:r>
              <a:rPr lang="en-US" altLang="zh-CN" dirty="0">
                <a:latin typeface="+mn-lt"/>
                <a:ea typeface="+mn-ea"/>
              </a:rPr>
              <a:t>case</a:t>
            </a:r>
            <a:r>
              <a:rPr lang="zh-CN" altLang="en-US" dirty="0">
                <a:latin typeface="+mn-lt"/>
                <a:ea typeface="+mn-ea"/>
              </a:rPr>
              <a:t>可以使用金属片</a:t>
            </a:r>
            <a:r>
              <a:rPr lang="en-US" altLang="zh-CN" dirty="0">
                <a:latin typeface="+mn-lt"/>
                <a:ea typeface="+mn-ea"/>
              </a:rPr>
              <a:t>+</a:t>
            </a:r>
            <a:r>
              <a:rPr lang="zh-CN" altLang="en-US" dirty="0">
                <a:latin typeface="+mn-lt"/>
                <a:ea typeface="+mn-ea"/>
              </a:rPr>
              <a:t>塑胶材质支撑件来的</a:t>
            </a:r>
            <a:r>
              <a:rPr lang="en-US" altLang="zh-CN" dirty="0">
                <a:latin typeface="+mn-lt"/>
                <a:ea typeface="+mn-ea"/>
              </a:rPr>
              <a:t>PIFA</a:t>
            </a:r>
            <a:r>
              <a:rPr lang="zh-CN" altLang="en-US" dirty="0">
                <a:latin typeface="+mn-lt"/>
                <a:ea typeface="+mn-ea"/>
              </a:rPr>
              <a:t>天线，可充分利用三维立体布局以节省空间。</a:t>
            </a:r>
          </a:p>
          <a:p>
            <a:r>
              <a:rPr lang="zh-CN" altLang="en-US" dirty="0">
                <a:latin typeface="+mn-lt"/>
                <a:ea typeface="+mn-ea"/>
              </a:rPr>
              <a:t>若射频板对面积限制要求不高但对产品高度方向尺寸有要求，则推荐使用微带</a:t>
            </a:r>
            <a:r>
              <a:rPr lang="en-US" altLang="zh-CN" dirty="0">
                <a:latin typeface="+mn-lt"/>
                <a:ea typeface="+mn-ea"/>
              </a:rPr>
              <a:t>PCB</a:t>
            </a:r>
            <a:r>
              <a:rPr lang="zh-CN" altLang="en-US" dirty="0">
                <a:latin typeface="+mn-lt"/>
                <a:ea typeface="+mn-ea"/>
              </a:rPr>
              <a:t>的</a:t>
            </a:r>
            <a:r>
              <a:rPr lang="en-US" altLang="zh-CN" dirty="0">
                <a:latin typeface="+mn-lt"/>
                <a:ea typeface="+mn-ea"/>
              </a:rPr>
              <a:t>PIFA</a:t>
            </a:r>
            <a:r>
              <a:rPr lang="zh-CN" altLang="en-US" dirty="0">
                <a:latin typeface="+mn-lt"/>
                <a:ea typeface="+mn-ea"/>
              </a:rPr>
              <a:t>天线形式。</a:t>
            </a:r>
          </a:p>
        </p:txBody>
      </p:sp>
      <p:pic>
        <p:nvPicPr>
          <p:cNvPr id="4098" name="Picture 2" descr="https://support.huaweicloud.com/devg-IoT/figure/zh-cn_image_01445072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00" y="3789040"/>
            <a:ext cx="4505325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pport.huaweicloud.com/devg-IoT/figure/zh-cn_image_01445072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79" y="1383843"/>
            <a:ext cx="2629720" cy="218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3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NB-IoT</a:t>
            </a:r>
            <a:r>
              <a:rPr lang="zh-CN" altLang="en-US" dirty="0" smtClean="0"/>
              <a:t>产业在全球蓬勃发展，</a:t>
            </a:r>
            <a:r>
              <a:rPr lang="en-US" altLang="zh-CN" dirty="0" smtClean="0"/>
              <a:t>NB-IoT</a:t>
            </a:r>
            <a:r>
              <a:rPr lang="zh-CN" altLang="en-US" dirty="0" smtClean="0"/>
              <a:t>芯片与模组也随之大规模生产。那么</a:t>
            </a:r>
            <a:r>
              <a:rPr lang="en-US" altLang="zh-CN" dirty="0" smtClean="0"/>
              <a:t>NB-IoT</a:t>
            </a:r>
            <a:r>
              <a:rPr lang="zh-CN" altLang="en-US" dirty="0" smtClean="0"/>
              <a:t>芯片与模组如何设计生产？本节课程从</a:t>
            </a:r>
            <a:r>
              <a:rPr lang="en-US" altLang="zh-CN" dirty="0" smtClean="0"/>
              <a:t>NB-IoT</a:t>
            </a:r>
            <a:r>
              <a:rPr lang="zh-CN" altLang="en-US" dirty="0" smtClean="0"/>
              <a:t>芯片与模组架构设计选型展开简述。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5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Boudica</a:t>
            </a:r>
            <a:r>
              <a:rPr lang="zh-CN" altLang="en-US" dirty="0">
                <a:latin typeface="+mn-lt"/>
              </a:rPr>
              <a:t>芯片</a:t>
            </a:r>
            <a:r>
              <a:rPr lang="zh-CN" altLang="en-US" dirty="0" smtClean="0">
                <a:latin typeface="+mn-lt"/>
              </a:rPr>
              <a:t>拥有几个</a:t>
            </a:r>
            <a:r>
              <a:rPr lang="en-US" altLang="zh-CN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？分别是哪些？</a:t>
            </a:r>
            <a:endParaRPr lang="en-US" altLang="zh-CN" dirty="0" smtClean="0">
              <a:latin typeface="+mn-lt"/>
            </a:endParaRPr>
          </a:p>
          <a:p>
            <a:r>
              <a:rPr lang="zh-CN" altLang="zh-CN" dirty="0" smtClean="0">
                <a:latin typeface="+mn-lt"/>
              </a:rPr>
              <a:t>研发阶段可靠性</a:t>
            </a:r>
            <a:r>
              <a:rPr lang="zh-CN" altLang="en-US" dirty="0" smtClean="0">
                <a:latin typeface="+mn-lt"/>
              </a:rPr>
              <a:t>试验可以分为哪几个大类？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6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芯片架构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模组架构</a:t>
            </a:r>
          </a:p>
          <a:p>
            <a:r>
              <a:rPr lang="zh-CN" altLang="en-US" smtClean="0">
                <a:latin typeface="+mn-lt"/>
                <a:ea typeface="+mn-ea"/>
              </a:rPr>
              <a:t>可靠性设计理念</a:t>
            </a:r>
            <a:endParaRPr lang="en-US" altLang="zh-CN" smtClean="0">
              <a:latin typeface="+mn-lt"/>
              <a:ea typeface="+mn-ea"/>
            </a:endParaRPr>
          </a:p>
          <a:p>
            <a:r>
              <a:rPr lang="en-US" altLang="zh-CN" smtClean="0">
                <a:latin typeface="+mn-lt"/>
                <a:ea typeface="+mn-ea"/>
              </a:rPr>
              <a:t>NB-IoT</a:t>
            </a:r>
            <a:r>
              <a:rPr lang="zh-CN" altLang="en-US" smtClean="0">
                <a:latin typeface="+mn-lt"/>
                <a:ea typeface="+mn-ea"/>
              </a:rPr>
              <a:t>模组的电池与天线选型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97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</a:rPr>
              <a:t>学完本课程后，您将能够：</a:t>
            </a:r>
          </a:p>
          <a:p>
            <a:pPr lvl="1"/>
            <a:r>
              <a:rPr lang="zh-CN" altLang="en-US" smtClean="0">
                <a:latin typeface="+mn-lt"/>
              </a:rPr>
              <a:t>描述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芯片架构</a:t>
            </a:r>
          </a:p>
          <a:p>
            <a:pPr lvl="1"/>
            <a:r>
              <a:rPr lang="zh-CN" altLang="en-US" smtClean="0">
                <a:latin typeface="+mn-lt"/>
              </a:rPr>
              <a:t>描述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模组架构</a:t>
            </a:r>
          </a:p>
          <a:p>
            <a:pPr lvl="1"/>
            <a:r>
              <a:rPr lang="zh-CN" altLang="en-US" smtClean="0">
                <a:latin typeface="+mn-lt"/>
              </a:rPr>
              <a:t>描述可靠性设计理念</a:t>
            </a:r>
          </a:p>
          <a:p>
            <a:pPr lvl="1"/>
            <a:r>
              <a:rPr lang="zh-CN" altLang="en-US" smtClean="0">
                <a:latin typeface="+mn-lt"/>
              </a:rPr>
              <a:t>区分</a:t>
            </a:r>
            <a:r>
              <a:rPr lang="en-US" altLang="zh-CN" smtClean="0">
                <a:latin typeface="+mn-lt"/>
              </a:rPr>
              <a:t>NB-IoT</a:t>
            </a:r>
            <a:r>
              <a:rPr lang="zh-CN" altLang="en-US" smtClean="0">
                <a:latin typeface="+mn-lt"/>
              </a:rPr>
              <a:t>模组的电池与天线选型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0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  <a:ea typeface="+mn-ea"/>
              </a:rPr>
              <a:t>NB-</a:t>
            </a:r>
            <a:r>
              <a:rPr lang="en-US" altLang="zh-CN" b="1" dirty="0" err="1">
                <a:latin typeface="+mn-lt"/>
                <a:ea typeface="+mn-ea"/>
              </a:rPr>
              <a:t>IoT</a:t>
            </a:r>
            <a:r>
              <a:rPr lang="zh-CN" altLang="en-US" b="1" dirty="0">
                <a:latin typeface="+mn-lt"/>
                <a:ea typeface="+mn-ea"/>
              </a:rPr>
              <a:t>芯片介绍</a:t>
            </a: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NB-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IoT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模组介绍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电池与天线介绍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0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业界</a:t>
            </a:r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芯片介绍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42274"/>
              </p:ext>
            </p:extLst>
          </p:nvPr>
        </p:nvGraphicFramePr>
        <p:xfrm>
          <a:off x="816669" y="1031462"/>
          <a:ext cx="10581431" cy="5148262"/>
        </p:xfrm>
        <a:graphic>
          <a:graphicData uri="http://schemas.openxmlformats.org/drawingml/2006/table">
            <a:tbl>
              <a:tblPr firstRow="1" bandRow="1"/>
              <a:tblGrid>
                <a:gridCol w="1210555"/>
                <a:gridCol w="2563527"/>
                <a:gridCol w="3133200"/>
                <a:gridCol w="3674149"/>
              </a:tblGrid>
              <a:tr h="37080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500" b="1" u="none" strike="noStrike" dirty="0">
                          <a:effectLst/>
                          <a:latin typeface="+mn-lt"/>
                        </a:rPr>
                        <a:t>公司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500" b="1" u="none" strike="noStrike" dirty="0">
                          <a:effectLst/>
                          <a:latin typeface="+mn-lt"/>
                        </a:rPr>
                        <a:t>主要芯片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500" b="1" u="none" strike="noStrike" dirty="0">
                          <a:effectLst/>
                          <a:latin typeface="+mn-lt"/>
                        </a:rPr>
                        <a:t>规格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500" b="1" u="none" strike="noStrike" dirty="0">
                          <a:effectLst/>
                          <a:latin typeface="+mn-lt"/>
                        </a:rPr>
                        <a:t>备注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57068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altLang="zh-CN" sz="1400" u="none" strike="noStrike" dirty="0" smtClean="0"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华为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Boudica 120/Hi2110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3GPP </a:t>
                      </a:r>
                      <a:r>
                        <a:rPr lang="en-US" altLang="zh-CN" sz="1400" u="none" strike="noStrike" dirty="0" smtClean="0">
                          <a:effectLst/>
                          <a:latin typeface="+mn-lt"/>
                          <a:ea typeface="+mn-ea"/>
                        </a:rPr>
                        <a:t>R13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,698~960MHz,SOC, 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Integrated </a:t>
                      </a: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radio </a:t>
                      </a:r>
                      <a:r>
                        <a:rPr lang="en-US" sz="1400" u="none" strike="noStrike" dirty="0" smtClean="0">
                          <a:effectLst/>
                          <a:latin typeface="+mn-lt"/>
                          <a:ea typeface="+mn-ea"/>
                        </a:rPr>
                        <a:t>transceiver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  <a:latin typeface="+mn-lt"/>
                          <a:ea typeface="+mn-ea"/>
                        </a:rPr>
                        <a:t>SOC：BB+RF+PMU+AP+Memory</a:t>
                      </a: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/>
                      </a:r>
                      <a:b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3 ARM </a:t>
                      </a:r>
                      <a:r>
                        <a:rPr lang="en-US" sz="1400" u="none" strike="noStrike" dirty="0" err="1">
                          <a:effectLst/>
                          <a:latin typeface="+mn-lt"/>
                          <a:ea typeface="+mn-ea"/>
                        </a:rPr>
                        <a:t>Core：AP+CP+SP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8763" marR="8763" marT="8763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Boudica 150/Hi2115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698~960/1800/2100MHz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068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Qualcomm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MDM9206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Cat-M1/Cat-NB1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MDM9206+WTR2965+PMD9607+MCP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11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中兴微电子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Wisefone7100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  <a:latin typeface="+mn-lt"/>
                          <a:ea typeface="+mn-ea"/>
                        </a:rPr>
                        <a:t>Sequans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Monarch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LTE-M/NB-IoT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RDA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RDA8909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3GPP R13,2G/NB-IoT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8763" marR="8763" marT="8763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RDA8910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 err="1">
                          <a:effectLst/>
                          <a:latin typeface="+mn-lt"/>
                          <a:ea typeface="+mn-ea"/>
                        </a:rPr>
                        <a:t>eMTC</a:t>
                      </a: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/NB-IoT/GPRS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NODRIC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+mn-lt"/>
                          <a:ea typeface="+mn-ea"/>
                        </a:rPr>
                        <a:t>nRF91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3GPP R13,LTE-M/NB-IoT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Altair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ALT1250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Cat-M1/Cat-NB1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Intel</a:t>
                      </a:r>
                    </a:p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XMM7115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23">
                <a:tc vMerge="1">
                  <a:txBody>
                    <a:bodyPr/>
                    <a:lstStyle/>
                    <a:p>
                      <a:pPr algn="l" fontAlgn="t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8763" marR="8763" marT="8763" marB="0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XMM7315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2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GCT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GDM72431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lt"/>
                          <a:ea typeface="+mn-ea"/>
                        </a:rPr>
                        <a:t>LTE-M/NB-IoT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+mn-lt"/>
                          <a:ea typeface="+mn-ea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572" marR="6572" marT="6572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华为</a:t>
            </a:r>
            <a:r>
              <a:rPr lang="en-US" altLang="zh-CN" dirty="0">
                <a:latin typeface="+mn-lt"/>
                <a:ea typeface="+mn-ea"/>
              </a:rPr>
              <a:t>NB-</a:t>
            </a:r>
            <a:r>
              <a:rPr lang="en-US" altLang="zh-CN" dirty="0" err="1">
                <a:latin typeface="+mn-lt"/>
                <a:ea typeface="+mn-ea"/>
              </a:rPr>
              <a:t>IoT</a:t>
            </a:r>
            <a:r>
              <a:rPr lang="zh-CN" altLang="en-US" dirty="0">
                <a:latin typeface="+mn-lt"/>
                <a:ea typeface="+mn-ea"/>
              </a:rPr>
              <a:t>芯片介绍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42434" y="1278497"/>
            <a:ext cx="648072" cy="679266"/>
            <a:chOff x="0" y="253146"/>
            <a:chExt cx="750235" cy="748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图片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3146"/>
              <a:ext cx="750235" cy="74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33"/>
            <p:cNvSpPr txBox="1"/>
            <p:nvPr/>
          </p:nvSpPr>
          <p:spPr>
            <a:xfrm>
              <a:off x="25388" y="274895"/>
              <a:ext cx="688266" cy="4424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Boudica</a:t>
              </a: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120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94022" y="1245547"/>
            <a:ext cx="648072" cy="679266"/>
            <a:chOff x="0" y="0"/>
            <a:chExt cx="750234" cy="7485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50234" cy="74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15"/>
            <p:cNvSpPr txBox="1"/>
            <p:nvPr/>
          </p:nvSpPr>
          <p:spPr>
            <a:xfrm>
              <a:off x="32254" y="61627"/>
              <a:ext cx="688266" cy="4424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ctr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Boudica</a:t>
              </a: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150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12"/>
          <p:cNvSpPr txBox="1"/>
          <p:nvPr/>
        </p:nvSpPr>
        <p:spPr>
          <a:xfrm>
            <a:off x="1542434" y="2034167"/>
            <a:ext cx="2955432" cy="341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base">
              <a:buClr>
                <a:srgbClr val="CC9900"/>
              </a:buClr>
              <a:defRPr/>
            </a:pPr>
            <a:r>
              <a:rPr lang="en-US" altLang="zh-CN" sz="1400" b="1" dirty="0">
                <a:cs typeface="Arial Unicode MS" panose="020B0604020202020204" pitchFamily="34" charset="-122"/>
              </a:rPr>
              <a:t>Hi2110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90nm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81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pin</a:t>
            </a:r>
            <a:r>
              <a:rPr lang="zh-CN" altLang="en-US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，</a:t>
            </a: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20GPIOs</a:t>
            </a:r>
            <a:endParaRPr lang="en-US" altLang="zh-CN" sz="1200" dirty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3GPP Rel-13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Single Tone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DL 21.2Kbps/UL 15.6Kbps 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Bands: 698~960MHz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Band:  5/8/20/28</a:t>
            </a:r>
            <a:endParaRPr lang="en-US" altLang="zh-CN" sz="1200" dirty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5.3x5.3 BGA</a:t>
            </a:r>
          </a:p>
          <a:p>
            <a:pPr marL="171450" indent="-171450" rtl="0" eaLnBrk="1" fontAlgn="base" latinLnBrk="0" hangingPunct="1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Soc(CP, SP, AP, Flash/SRAM,PMU,RF)</a:t>
            </a:r>
          </a:p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Active</a:t>
            </a:r>
            <a:r>
              <a:rPr lang="zh-CN" altLang="en-US" sz="1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Standby</a:t>
            </a:r>
            <a:r>
              <a:rPr lang="zh-CN" altLang="en-US" sz="1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Deep-Sleep</a:t>
            </a:r>
          </a:p>
          <a:p>
            <a:pPr marL="171450" indent="-171450" fontAlgn="ctr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/>
              <a:t>In-Band</a:t>
            </a:r>
            <a:r>
              <a:rPr lang="zh-CN" altLang="en-US" sz="1200" dirty="0"/>
              <a:t>、</a:t>
            </a:r>
            <a:r>
              <a:rPr lang="en-US" altLang="zh-CN" sz="1200" dirty="0"/>
              <a:t>Guard-Band</a:t>
            </a:r>
            <a:r>
              <a:rPr lang="zh-CN" altLang="en-US" sz="1200" dirty="0"/>
              <a:t>、</a:t>
            </a:r>
            <a:r>
              <a:rPr lang="en-US" altLang="zh-CN" sz="1200" dirty="0"/>
              <a:t>Stand-Alone</a:t>
            </a:r>
            <a:endParaRPr lang="zh-CN" altLang="zh-CN" sz="1200" dirty="0"/>
          </a:p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PA not included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6201345" y="2001216"/>
            <a:ext cx="2875328" cy="286231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fontAlgn="base">
              <a:buClr>
                <a:srgbClr val="CC9900"/>
              </a:buClr>
              <a:defRPr/>
            </a:pPr>
            <a:r>
              <a:rPr lang="en-US" altLang="zh-CN" sz="1400" b="1" dirty="0">
                <a:cs typeface="Arial Unicode MS" panose="020B0604020202020204" pitchFamily="34" charset="-122"/>
              </a:rPr>
              <a:t>Hi2115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90nm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121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pin</a:t>
            </a:r>
            <a:r>
              <a:rPr lang="zh-CN" altLang="en-US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，</a:t>
            </a: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40 GPIOs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3GPP Rel-13/14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Single Tone/Multi-tone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DL 80Kbps/UL106Kbps</a:t>
            </a:r>
          </a:p>
          <a:p>
            <a:pPr marL="171450" indent="-171450" defTabSz="685800" fontAlgn="base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Bands: 698~960/1800/2100M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Hz</a:t>
            </a:r>
            <a:endParaRPr lang="en-GB" altLang="zh-CN" sz="1200" dirty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 marL="171450" lvl="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Band: 1/3/5/8/20/28</a:t>
            </a:r>
          </a:p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5.8x5.8 BGA</a:t>
            </a:r>
            <a:endParaRPr lang="en-US" altLang="zh-CN" sz="1200" dirty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256KB apps memory </a:t>
            </a:r>
          </a:p>
          <a:p>
            <a:pPr marL="171450" lvl="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GB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Positioning</a:t>
            </a:r>
          </a:p>
          <a:p>
            <a:pPr marL="171450" indent="-171450" eaLnBrk="1" fontAlgn="base" latinLnBrk="0" hangingPunct="1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Soc(CP, SP, AP, Flash/SRAM,PMU,RF)</a:t>
            </a:r>
          </a:p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Active</a:t>
            </a:r>
            <a:r>
              <a:rPr lang="zh-CN" altLang="en-US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Standby</a:t>
            </a:r>
            <a:r>
              <a:rPr lang="zh-CN" altLang="en-US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Deep-Sleep</a:t>
            </a:r>
          </a:p>
          <a:p>
            <a:pPr marL="171450" indent="-171450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In-Band</a:t>
            </a:r>
            <a:r>
              <a:rPr lang="zh-CN" altLang="en-US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Guard-Band</a:t>
            </a:r>
            <a:r>
              <a:rPr lang="zh-CN" altLang="en-US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Stand-Alone</a:t>
            </a:r>
            <a:endParaRPr lang="zh-CN" altLang="zh-CN" sz="1200" dirty="0">
              <a:solidFill>
                <a:srgbClr val="000000"/>
              </a:solidFill>
              <a:cs typeface="Arial Unicode MS" panose="020B0604020202020204" pitchFamily="34" charset="-122"/>
            </a:endParaRPr>
          </a:p>
          <a:p>
            <a:pPr marL="171450" indent="-171450" eaLnBrk="1" fontAlgn="base" latinLnBrk="0" hangingPunct="1">
              <a:lnSpc>
                <a:spcPct val="14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rgbClr val="000000"/>
                </a:solidFill>
                <a:cs typeface="Arial Unicode MS" panose="020B0604020202020204" pitchFamily="34" charset="-122"/>
              </a:rPr>
              <a:t>PA not included</a:t>
            </a:r>
            <a:endParaRPr lang="zh-CN" altLang="zh-CN" sz="1200" dirty="0">
              <a:solidFill>
                <a:srgbClr val="000000"/>
              </a:solidFill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1375" y="1452217"/>
            <a:ext cx="3015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全球第一款正式商用的</a:t>
            </a:r>
            <a:r>
              <a:rPr lang="en-US" altLang="zh-CN" sz="1400" dirty="0">
                <a:solidFill>
                  <a:srgbClr val="C00000"/>
                </a:solidFill>
              </a:rPr>
              <a:t>NB-IoT</a:t>
            </a:r>
            <a:r>
              <a:rPr lang="zh-CN" altLang="en-US" sz="1400" dirty="0">
                <a:solidFill>
                  <a:srgbClr val="C00000"/>
                </a:solidFill>
              </a:rPr>
              <a:t>芯片</a:t>
            </a:r>
          </a:p>
        </p:txBody>
      </p:sp>
      <p:sp>
        <p:nvSpPr>
          <p:cNvPr id="12" name="矩形 11"/>
          <p:cNvSpPr/>
          <p:nvPr/>
        </p:nvSpPr>
        <p:spPr>
          <a:xfrm>
            <a:off x="7034178" y="1323569"/>
            <a:ext cx="4321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定位、多播、速率提升、非锚点载波增强、移动性、</a:t>
            </a:r>
            <a:r>
              <a:rPr lang="en-US" altLang="zh-CN" sz="1400" dirty="0">
                <a:solidFill>
                  <a:srgbClr val="C00000"/>
                </a:solidFill>
              </a:rPr>
              <a:t>UE</a:t>
            </a:r>
            <a:r>
              <a:rPr lang="zh-CN" altLang="en-US" sz="1400" dirty="0">
                <a:solidFill>
                  <a:srgbClr val="C00000"/>
                </a:solidFill>
              </a:rPr>
              <a:t>功率等级</a:t>
            </a:r>
          </a:p>
        </p:txBody>
      </p:sp>
    </p:spTree>
    <p:extLst>
      <p:ext uri="{BB962C8B-B14F-4D97-AF65-F5344CB8AC3E}">
        <p14:creationId xmlns:p14="http://schemas.microsoft.com/office/powerpoint/2010/main" val="22352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ea typeface="+mn-ea"/>
              </a:rPr>
              <a:t>芯片整体框架介绍 </a:t>
            </a:r>
            <a:r>
              <a:rPr lang="en-US" altLang="zh-CN" dirty="0" smtClean="0">
                <a:latin typeface="+mn-lt"/>
                <a:ea typeface="+mn-ea"/>
              </a:rPr>
              <a:t>(1)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000" dirty="0" err="1" smtClean="0">
                <a:latin typeface="+mn-lt"/>
                <a:ea typeface="+mn-ea"/>
              </a:rPr>
              <a:t>Boudica</a:t>
            </a:r>
            <a:r>
              <a:rPr lang="zh-CN" altLang="en-US" sz="2000" dirty="0" smtClean="0">
                <a:latin typeface="+mn-lt"/>
                <a:ea typeface="+mn-ea"/>
              </a:rPr>
              <a:t>芯片拥有</a:t>
            </a:r>
            <a:r>
              <a:rPr lang="en-US" altLang="zh-CN" sz="2000" dirty="0" smtClean="0">
                <a:latin typeface="+mn-lt"/>
                <a:ea typeface="+mn-ea"/>
              </a:rPr>
              <a:t>3</a:t>
            </a:r>
            <a:r>
              <a:rPr lang="zh-CN" altLang="en-US" sz="2000" dirty="0" smtClean="0">
                <a:latin typeface="+mn-lt"/>
                <a:ea typeface="+mn-ea"/>
              </a:rPr>
              <a:t>个</a:t>
            </a:r>
            <a:r>
              <a:rPr lang="en-US" altLang="zh-CN" sz="2000" dirty="0" smtClean="0">
                <a:latin typeface="+mn-lt"/>
                <a:ea typeface="+mn-ea"/>
              </a:rPr>
              <a:t>CPU</a:t>
            </a:r>
            <a:r>
              <a:rPr lang="zh-CN" altLang="en-US" sz="2000" dirty="0" smtClean="0">
                <a:latin typeface="+mn-lt"/>
                <a:ea typeface="+mn-ea"/>
              </a:rPr>
              <a:t>，分别为安全核（</a:t>
            </a:r>
            <a:r>
              <a:rPr lang="en-US" altLang="zh-CN" sz="2000" dirty="0" smtClean="0">
                <a:latin typeface="+mn-lt"/>
                <a:ea typeface="+mn-ea"/>
              </a:rPr>
              <a:t>S</a:t>
            </a:r>
            <a:r>
              <a:rPr lang="zh-CN" altLang="en-US" sz="2000" dirty="0" smtClean="0">
                <a:latin typeface="+mn-lt"/>
                <a:ea typeface="+mn-ea"/>
              </a:rPr>
              <a:t>核）、协议核（</a:t>
            </a:r>
            <a:r>
              <a:rPr lang="en-US" altLang="zh-CN" sz="2000" dirty="0" smtClean="0">
                <a:latin typeface="+mn-lt"/>
                <a:ea typeface="+mn-ea"/>
              </a:rPr>
              <a:t>C</a:t>
            </a:r>
            <a:r>
              <a:rPr lang="zh-CN" altLang="en-US" sz="2000" dirty="0" smtClean="0">
                <a:latin typeface="+mn-lt"/>
                <a:ea typeface="+mn-ea"/>
              </a:rPr>
              <a:t>核）、应用核（</a:t>
            </a:r>
            <a:r>
              <a:rPr lang="en-US" altLang="zh-CN" sz="2000" dirty="0" smtClean="0">
                <a:latin typeface="+mn-lt"/>
                <a:ea typeface="+mn-ea"/>
              </a:rPr>
              <a:t>A</a:t>
            </a:r>
            <a:r>
              <a:rPr lang="zh-CN" altLang="en-US" sz="2000" dirty="0" smtClean="0">
                <a:latin typeface="+mn-lt"/>
                <a:ea typeface="+mn-ea"/>
              </a:rPr>
              <a:t>核），采用共享内存方式实现核间通信。</a:t>
            </a:r>
            <a:endParaRPr lang="en-US" altLang="zh-CN" sz="2000" dirty="0" smtClean="0">
              <a:latin typeface="+mn-lt"/>
              <a:ea typeface="+mn-ea"/>
            </a:endParaRPr>
          </a:p>
          <a:p>
            <a:pPr lvl="1"/>
            <a:r>
              <a:rPr lang="en-US" altLang="zh-CN" sz="1800" dirty="0" smtClean="0">
                <a:solidFill>
                  <a:srgbClr val="C00000"/>
                </a:solidFill>
                <a:latin typeface="+mn-lt"/>
                <a:ea typeface="+mn-ea"/>
              </a:rPr>
              <a:t>S</a:t>
            </a:r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</a:rPr>
              <a:t>核</a:t>
            </a:r>
            <a:r>
              <a:rPr lang="zh-CN" altLang="en-US" sz="1800" dirty="0" smtClean="0">
                <a:latin typeface="+mn-lt"/>
                <a:ea typeface="+mn-ea"/>
              </a:rPr>
              <a:t>：负责启动</a:t>
            </a:r>
            <a:r>
              <a:rPr lang="en-US" altLang="zh-CN" sz="1800" dirty="0" smtClean="0">
                <a:latin typeface="+mn-lt"/>
                <a:ea typeface="+mn-ea"/>
              </a:rPr>
              <a:t>A</a:t>
            </a:r>
            <a:r>
              <a:rPr lang="zh-CN" altLang="en-US" sz="1800" dirty="0" smtClean="0">
                <a:latin typeface="+mn-lt"/>
                <a:ea typeface="+mn-ea"/>
              </a:rPr>
              <a:t>、</a:t>
            </a:r>
            <a:r>
              <a:rPr lang="en-US" altLang="zh-CN" sz="1800" dirty="0" smtClean="0">
                <a:latin typeface="+mn-lt"/>
                <a:ea typeface="+mn-ea"/>
              </a:rPr>
              <a:t>C</a:t>
            </a:r>
            <a:r>
              <a:rPr lang="zh-CN" altLang="en-US" sz="1800" dirty="0" smtClean="0">
                <a:latin typeface="+mn-lt"/>
                <a:ea typeface="+mn-ea"/>
              </a:rPr>
              <a:t>核，拥有擦除和写内置</a:t>
            </a:r>
            <a:r>
              <a:rPr lang="en-US" altLang="zh-CN" sz="1800" dirty="0" smtClean="0">
                <a:latin typeface="+mn-lt"/>
                <a:ea typeface="+mn-ea"/>
              </a:rPr>
              <a:t>flash</a:t>
            </a:r>
            <a:r>
              <a:rPr lang="zh-CN" altLang="en-US" sz="1800" dirty="0" smtClean="0">
                <a:latin typeface="+mn-lt"/>
                <a:ea typeface="+mn-ea"/>
              </a:rPr>
              <a:t>的权限。</a:t>
            </a:r>
            <a:endParaRPr lang="en-US" altLang="zh-CN" sz="1800" dirty="0" smtClean="0">
              <a:latin typeface="+mn-lt"/>
              <a:ea typeface="+mn-ea"/>
            </a:endParaRPr>
          </a:p>
          <a:p>
            <a:pPr lvl="1"/>
            <a:r>
              <a:rPr lang="en-US" altLang="zh-CN" sz="1800" dirty="0" smtClean="0">
                <a:solidFill>
                  <a:srgbClr val="C00000"/>
                </a:solidFill>
                <a:latin typeface="+mn-lt"/>
                <a:ea typeface="+mn-ea"/>
              </a:rPr>
              <a:t>C</a:t>
            </a:r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</a:rPr>
              <a:t>核</a:t>
            </a:r>
            <a:r>
              <a:rPr lang="zh-CN" altLang="en-US" sz="1800" dirty="0" smtClean="0">
                <a:latin typeface="+mn-lt"/>
                <a:ea typeface="+mn-ea"/>
              </a:rPr>
              <a:t>：当前运行</a:t>
            </a:r>
            <a:r>
              <a:rPr lang="en-US" altLang="zh-CN" sz="1800" dirty="0" err="1" smtClean="0">
                <a:latin typeface="+mn-lt"/>
                <a:ea typeface="+mn-ea"/>
              </a:rPr>
              <a:t>FreeRTOS</a:t>
            </a:r>
            <a:r>
              <a:rPr lang="zh-CN" altLang="en-US" sz="1800" dirty="0" smtClean="0">
                <a:latin typeface="+mn-lt"/>
                <a:ea typeface="+mn-ea"/>
              </a:rPr>
              <a:t>（后面会切</a:t>
            </a:r>
            <a:r>
              <a:rPr lang="en-US" altLang="zh-CN" sz="1800" dirty="0" smtClean="0">
                <a:latin typeface="+mn-lt"/>
                <a:ea typeface="+mn-ea"/>
              </a:rPr>
              <a:t>LiteOS</a:t>
            </a:r>
            <a:r>
              <a:rPr lang="zh-CN" altLang="en-US" sz="1800" dirty="0" smtClean="0">
                <a:latin typeface="+mn-lt"/>
                <a:ea typeface="+mn-ea"/>
              </a:rPr>
              <a:t>），主要包含</a:t>
            </a:r>
            <a:r>
              <a:rPr lang="en-US" altLang="zh-CN" sz="1800" dirty="0" smtClean="0">
                <a:latin typeface="+mn-lt"/>
                <a:ea typeface="+mn-ea"/>
              </a:rPr>
              <a:t>NB-</a:t>
            </a:r>
            <a:r>
              <a:rPr lang="en-US" altLang="zh-CN" sz="1800" dirty="0" err="1" smtClean="0">
                <a:latin typeface="+mn-lt"/>
                <a:ea typeface="+mn-ea"/>
              </a:rPr>
              <a:t>IoT</a:t>
            </a:r>
            <a:r>
              <a:rPr lang="zh-CN" altLang="en-US" sz="1800" dirty="0" smtClean="0">
                <a:latin typeface="+mn-lt"/>
                <a:ea typeface="+mn-ea"/>
              </a:rPr>
              <a:t>及</a:t>
            </a:r>
            <a:r>
              <a:rPr lang="en-US" altLang="zh-CN" sz="1800" dirty="0" smtClean="0">
                <a:latin typeface="+mn-lt"/>
                <a:ea typeface="+mn-ea"/>
              </a:rPr>
              <a:t>LWIP</a:t>
            </a:r>
            <a:r>
              <a:rPr lang="zh-CN" altLang="en-US" sz="1800" dirty="0" smtClean="0">
                <a:latin typeface="+mn-lt"/>
                <a:ea typeface="+mn-ea"/>
              </a:rPr>
              <a:t>协议栈</a:t>
            </a:r>
            <a:endParaRPr lang="en-US" altLang="zh-CN" sz="1800" dirty="0" smtClean="0">
              <a:latin typeface="+mn-lt"/>
              <a:ea typeface="+mn-ea"/>
            </a:endParaRPr>
          </a:p>
          <a:p>
            <a:pPr lvl="1"/>
            <a:r>
              <a:rPr lang="en-US" altLang="zh-CN" sz="1800" dirty="0" smtClean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lang="zh-CN" altLang="en-US" sz="1800" dirty="0" smtClean="0">
                <a:solidFill>
                  <a:srgbClr val="C00000"/>
                </a:solidFill>
                <a:latin typeface="+mn-lt"/>
                <a:ea typeface="+mn-ea"/>
              </a:rPr>
              <a:t>核</a:t>
            </a:r>
            <a:r>
              <a:rPr lang="zh-CN" altLang="en-US" sz="1800" dirty="0" smtClean="0">
                <a:latin typeface="+mn-lt"/>
                <a:ea typeface="+mn-ea"/>
              </a:rPr>
              <a:t>：当前运行</a:t>
            </a:r>
            <a:r>
              <a:rPr lang="en-US" altLang="zh-CN" sz="1800" dirty="0" err="1" smtClean="0">
                <a:latin typeface="+mn-lt"/>
                <a:ea typeface="+mn-ea"/>
              </a:rPr>
              <a:t>FreeRTOS</a:t>
            </a:r>
            <a:r>
              <a:rPr lang="zh-CN" altLang="en-US" sz="1800" dirty="0" smtClean="0">
                <a:latin typeface="+mn-lt"/>
                <a:ea typeface="+mn-ea"/>
              </a:rPr>
              <a:t>（后面会切</a:t>
            </a:r>
            <a:r>
              <a:rPr lang="en-US" altLang="zh-CN" sz="1800" dirty="0" smtClean="0">
                <a:latin typeface="+mn-lt"/>
                <a:ea typeface="+mn-ea"/>
              </a:rPr>
              <a:t>LiteOS</a:t>
            </a:r>
            <a:r>
              <a:rPr lang="zh-CN" altLang="en-US" sz="1800" dirty="0" smtClean="0">
                <a:latin typeface="+mn-lt"/>
                <a:ea typeface="+mn-ea"/>
              </a:rPr>
              <a:t>），主要负责</a:t>
            </a:r>
            <a:r>
              <a:rPr lang="en-US" altLang="zh-CN" sz="1800" dirty="0" smtClean="0">
                <a:latin typeface="+mn-lt"/>
                <a:ea typeface="+mn-ea"/>
              </a:rPr>
              <a:t>AT</a:t>
            </a:r>
            <a:r>
              <a:rPr lang="zh-CN" altLang="en-US" sz="1800" dirty="0" smtClean="0">
                <a:latin typeface="+mn-lt"/>
                <a:ea typeface="+mn-ea"/>
              </a:rPr>
              <a:t>命令解析、外置</a:t>
            </a:r>
            <a:r>
              <a:rPr lang="en-US" altLang="zh-CN" sz="1800" dirty="0" smtClean="0">
                <a:latin typeface="+mn-lt"/>
                <a:ea typeface="+mn-ea"/>
              </a:rPr>
              <a:t>flash</a:t>
            </a:r>
            <a:r>
              <a:rPr lang="zh-CN" altLang="en-US" sz="1800" dirty="0" smtClean="0">
                <a:latin typeface="+mn-lt"/>
                <a:ea typeface="+mn-ea"/>
              </a:rPr>
              <a:t>读写以及其他上层应用、协议等</a:t>
            </a:r>
            <a:r>
              <a:rPr lang="zh-CN" altLang="en-US" sz="1800" smtClean="0">
                <a:latin typeface="+mn-lt"/>
                <a:ea typeface="+mn-ea"/>
              </a:rPr>
              <a:t>（</a:t>
            </a:r>
            <a:r>
              <a:rPr lang="en-US" altLang="zh-CN" sz="1800" smtClean="0">
                <a:latin typeface="+mn-lt"/>
                <a:ea typeface="+mn-ea"/>
              </a:rPr>
              <a:t> LwM2M</a:t>
            </a:r>
            <a:r>
              <a:rPr lang="zh-CN" altLang="en-US" sz="1800" dirty="0" smtClean="0">
                <a:latin typeface="+mn-lt"/>
                <a:ea typeface="+mn-ea"/>
              </a:rPr>
              <a:t>、</a:t>
            </a:r>
            <a:r>
              <a:rPr lang="en-US" altLang="zh-CN" sz="1800" dirty="0" smtClean="0">
                <a:latin typeface="+mn-lt"/>
                <a:ea typeface="+mn-ea"/>
              </a:rPr>
              <a:t>FOTA </a:t>
            </a:r>
            <a:r>
              <a:rPr lang="zh-CN" altLang="en-US" sz="1800" dirty="0" smtClean="0">
                <a:latin typeface="+mn-lt"/>
                <a:ea typeface="+mn-ea"/>
              </a:rPr>
              <a:t>）。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3" name="文本占位符 7"/>
          <p:cNvSpPr txBox="1">
            <a:spLocks/>
          </p:cNvSpPr>
          <p:nvPr/>
        </p:nvSpPr>
        <p:spPr>
          <a:xfrm>
            <a:off x="911424" y="1258286"/>
            <a:ext cx="10561439" cy="3682882"/>
          </a:xfrm>
          <a:prstGeom prst="rect">
            <a:avLst/>
          </a:prstGeom>
        </p:spPr>
        <p:txBody>
          <a:bodyPr/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endParaRPr lang="zh-CN" altLang="en-US" sz="1800" kern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99556" y="3967946"/>
            <a:ext cx="8406934" cy="2233362"/>
            <a:chOff x="2099556" y="3355878"/>
            <a:chExt cx="8406934" cy="2233362"/>
          </a:xfrm>
        </p:grpSpPr>
        <p:sp>
          <p:nvSpPr>
            <p:cNvPr id="8" name="矩形 7"/>
            <p:cNvSpPr/>
            <p:nvPr/>
          </p:nvSpPr>
          <p:spPr bwMode="auto">
            <a:xfrm>
              <a:off x="2099556" y="5157192"/>
              <a:ext cx="8406934" cy="4320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IPC</a:t>
              </a: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（</a:t>
              </a:r>
              <a:r>
                <a:rPr lang="en-US" altLang="zh-CN" b="1" smtClean="0">
                  <a:solidFill>
                    <a:schemeClr val="bg1"/>
                  </a:solidFill>
                </a:rPr>
                <a:t>shared memory</a:t>
              </a:r>
              <a:r>
                <a:rPr kumimoji="0" lang="zh-CN" altLang="en-US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）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V="1">
              <a:off x="3107668" y="4437112"/>
              <a:ext cx="0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V="1">
              <a:off x="6276020" y="4437112"/>
              <a:ext cx="0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9444372" y="4437112"/>
              <a:ext cx="0" cy="7200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矩形 11"/>
            <p:cNvSpPr/>
            <p:nvPr/>
          </p:nvSpPr>
          <p:spPr bwMode="auto">
            <a:xfrm>
              <a:off x="2099556" y="3356992"/>
              <a:ext cx="2124236" cy="108012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Security Processor</a:t>
              </a:r>
              <a:endParaRPr kumimoji="0" lang="zh-CN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231904" y="3355878"/>
              <a:ext cx="2124236" cy="108012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Protocol Processor</a:t>
              </a:r>
              <a:endParaRPr kumimoji="0" lang="zh-CN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8382254" y="3356992"/>
              <a:ext cx="2124236" cy="108012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Application Processor</a:t>
              </a:r>
              <a:endParaRPr kumimoji="0" lang="zh-CN" altLang="en-US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00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芯片整体框架介绍 </a:t>
            </a:r>
            <a:r>
              <a:rPr lang="en-US" altLang="zh-CN" dirty="0">
                <a:latin typeface="+mn-lt"/>
                <a:ea typeface="+mn-ea"/>
              </a:rPr>
              <a:t>(2)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42" y="1233487"/>
            <a:ext cx="10411896" cy="48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7333E8A2F07A74D848136A2C03778F8" ma:contentTypeVersion="1" ma:contentTypeDescription="新建文档。" ma:contentTypeScope="" ma:versionID="32df6459cfb251e4db0ad1491a0e774c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e872da27d3e632afd91cf7694db677c0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4E927-2E19-40DA-AC21-D3EBC4321306}">
  <ds:schemaRefs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B6C95DB-336B-4548-B061-45CC25237C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</TotalTime>
  <Words>3109</Words>
  <Application>Microsoft Office PowerPoint</Application>
  <PresentationFormat>宽屏</PresentationFormat>
  <Paragraphs>456</Paragraphs>
  <Slides>32</Slides>
  <Notes>32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 Unicode MS</vt:lpstr>
      <vt:lpstr>方正兰亭黑简体</vt:lpstr>
      <vt:lpstr>宋体</vt:lpstr>
      <vt:lpstr>微软雅黑</vt:lpstr>
      <vt:lpstr>微软雅黑</vt:lpstr>
      <vt:lpstr>Arial</vt:lpstr>
      <vt:lpstr>Calibri</vt:lpstr>
      <vt:lpstr>Calibri Light</vt:lpstr>
      <vt:lpstr>Huawei Sans</vt:lpstr>
      <vt:lpstr>Segoe UI</vt:lpstr>
      <vt:lpstr>Times New Roman</vt:lpstr>
      <vt:lpstr>Wingdings</vt:lpstr>
      <vt:lpstr>1_标题页模板</vt:lpstr>
      <vt:lpstr>2_功能页模板</vt:lpstr>
      <vt:lpstr>3_内容页模板</vt:lpstr>
      <vt:lpstr>4_感谢页模板</vt:lpstr>
      <vt:lpstr>PowerPoint 演示文稿</vt:lpstr>
      <vt:lpstr>华为NB-IoT芯片与模组介绍</vt:lpstr>
      <vt:lpstr>PowerPoint 演示文稿</vt:lpstr>
      <vt:lpstr>PowerPoint 演示文稿</vt:lpstr>
      <vt:lpstr>PowerPoint 演示文稿</vt:lpstr>
      <vt:lpstr>业界NB-IoT芯片介绍</vt:lpstr>
      <vt:lpstr>华为NB-IoT芯片介绍</vt:lpstr>
      <vt:lpstr>芯片整体框架介绍 (1)</vt:lpstr>
      <vt:lpstr>芯片整体框架介绍 (2)</vt:lpstr>
      <vt:lpstr>150芯片 - 功能列表</vt:lpstr>
      <vt:lpstr>PowerPoint 演示文稿</vt:lpstr>
      <vt:lpstr>NB-IoT模组 - 总体框图</vt:lpstr>
      <vt:lpstr>NB-IoT模组 - 接口设计</vt:lpstr>
      <vt:lpstr>可靠性设计 - 基本理念</vt:lpstr>
      <vt:lpstr>可靠性测试验证</vt:lpstr>
      <vt:lpstr>可靠性设计 - 需求和目标</vt:lpstr>
      <vt:lpstr>可靠性设计 - 异常处理</vt:lpstr>
      <vt:lpstr>PowerPoint 演示文稿</vt:lpstr>
      <vt:lpstr>NB-IoT模组电池面临的挑战</vt:lpstr>
      <vt:lpstr>电池选型</vt:lpstr>
      <vt:lpstr>电池方案设计步骤</vt:lpstr>
      <vt:lpstr>电池方案选型过程</vt:lpstr>
      <vt:lpstr>NB-IoT模组天线目前面临的挑战</vt:lpstr>
      <vt:lpstr>NB-IoT天线应用场景及诉求分解</vt:lpstr>
      <vt:lpstr>PCB天线设计原则</vt:lpstr>
      <vt:lpstr>内置天线对于终端整体设计的通用要求</vt:lpstr>
      <vt:lpstr>NB终端天线使用示例：水表+单极子天线</vt:lpstr>
      <vt:lpstr>NB终端天线使用示例：路灯+外置胶棒天线</vt:lpstr>
      <vt:lpstr>NB终端天线使用示例：电表+PIFA天线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Tangyan (Sophia)</cp:lastModifiedBy>
  <cp:revision>214</cp:revision>
  <cp:lastPrinted>2020-07-31T09:33:18Z</cp:lastPrinted>
  <dcterms:created xsi:type="dcterms:W3CDTF">2018-11-29T10:16:29Z</dcterms:created>
  <dcterms:modified xsi:type="dcterms:W3CDTF">2020-09-24T03:50:23Z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(3)wnb/MlNWdXAIkDT0KkSx22/WxzyOkMPZngYgHUNcnePVtZGrGJ/V62StdaODzZuoxly/uZ1c
ocNX6V3cEef8tFXxUVywrzcnQcgeqaCecc0hUtksv6kZblaw1zJE1vu9b++X0ZwKLDs9Pm0x
G9gPArzOlzWTTUzw/A809hywOAARBTCdGIWh+6fh0VcN6cChO/IMQx44B9gtdMdc/xK8Rsp1
WoJHcSax50rKg+K166</vt:lpwstr>
  </property>
  <property fmtid="{D5CDD505-2E9C-101B-9397-08002B2CF9AE}" pid="3" name="_2015_ms_pID_7253431">
    <vt:lpwstr>FgojenDKhJKcIj2c1UaqCasuCNnrnsQv4uHIIUH7k2hUE5r9SOGulN
eAYLAey1unHPGE6zMkqmLRJJXMs3jlz57i7BfFsskxKGO+26TU8XylVJNO6AqMMm5zXTPHSy
0EnodgO5lhRysqMiaArJX1S0TxV2Kmbbox2W39JCWac0WcMLC1vkFUvoE7lFFlTVs6UP/ji3
kpuolcGWAHkcxBW3oa1Ztp8qBwmtVLULr22L</vt:lpwstr>
  </property>
  <property fmtid="{D5CDD505-2E9C-101B-9397-08002B2CF9AE}" pid="4" name="_2015_ms_pID_7253432">
    <vt:lpwstr>Sg==</vt:lpwstr>
  </property>
  <property fmtid="{D5CDD505-2E9C-101B-9397-08002B2CF9AE}" pid="5" name="ContentTypeId">
    <vt:lpwstr>0x01010077333E8A2F07A74D848136A2C03778F8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1600849753</vt:lpwstr>
  </property>
</Properties>
</file>