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32"/>
  </p:notesMasterIdLst>
  <p:handoutMasterIdLst>
    <p:handoutMasterId r:id="rId33"/>
  </p:handoutMasterIdLst>
  <p:sldIdLst>
    <p:sldId id="256" r:id="rId8"/>
    <p:sldId id="257" r:id="rId9"/>
    <p:sldId id="536" r:id="rId10"/>
    <p:sldId id="457" r:id="rId11"/>
    <p:sldId id="473" r:id="rId12"/>
    <p:sldId id="474" r:id="rId13"/>
    <p:sldId id="466" r:id="rId14"/>
    <p:sldId id="476" r:id="rId15"/>
    <p:sldId id="467" r:id="rId16"/>
    <p:sldId id="468" r:id="rId17"/>
    <p:sldId id="539" r:id="rId18"/>
    <p:sldId id="458" r:id="rId19"/>
    <p:sldId id="538" r:id="rId20"/>
    <p:sldId id="460" r:id="rId21"/>
    <p:sldId id="537" r:id="rId22"/>
    <p:sldId id="462" r:id="rId23"/>
    <p:sldId id="477" r:id="rId24"/>
    <p:sldId id="478" r:id="rId25"/>
    <p:sldId id="479" r:id="rId26"/>
    <p:sldId id="480" r:id="rId27"/>
    <p:sldId id="481" r:id="rId28"/>
    <p:sldId id="471" r:id="rId29"/>
    <p:sldId id="540" r:id="rId30"/>
    <p:sldId id="270" r:id="rId31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C7000B"/>
    <a:srgbClr val="EBEBEB"/>
    <a:srgbClr val="151515"/>
    <a:srgbClr val="575756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09" autoAdjust="0"/>
  </p:normalViewPr>
  <p:slideViewPr>
    <p:cSldViewPr snapToGrid="0" snapToObjects="1">
      <p:cViewPr varScale="1">
        <p:scale>
          <a:sx n="91" d="100"/>
          <a:sy n="91" d="100"/>
        </p:scale>
        <p:origin x="22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06" y="6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9/16/2020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接口的具体功能是由一系列的操作来实现的，</a:t>
            </a:r>
            <a:r>
              <a:rPr lang="en-US" altLang="zh-CN" smtClean="0"/>
              <a:t>LwM2M</a:t>
            </a:r>
            <a:r>
              <a:rPr lang="zh-CN" altLang="en-US" smtClean="0"/>
              <a:t>的</a:t>
            </a:r>
            <a:r>
              <a:rPr lang="en-US" altLang="zh-CN" smtClean="0"/>
              <a:t>4</a:t>
            </a:r>
            <a:r>
              <a:rPr lang="zh-CN" altLang="en-US" smtClean="0"/>
              <a:t>种接口被分为上行操作和下行操作。</a:t>
            </a:r>
          </a:p>
          <a:p>
            <a:r>
              <a:rPr lang="zh-CN" altLang="en-US" smtClean="0"/>
              <a:t>上行操作：</a:t>
            </a:r>
            <a:r>
              <a:rPr lang="en-US" altLang="zh-CN" smtClean="0"/>
              <a:t>LwM2M Client -&gt; LwM2M Server</a:t>
            </a:r>
          </a:p>
          <a:p>
            <a:r>
              <a:rPr lang="zh-CN" altLang="en-US" smtClean="0"/>
              <a:t>下行操作：</a:t>
            </a:r>
            <a:r>
              <a:rPr lang="en-US" altLang="zh-CN" smtClean="0"/>
              <a:t>LwM2M Server -&gt; LwM2M Client</a:t>
            </a:r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06300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3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TCP</a:t>
            </a:r>
            <a:r>
              <a:rPr lang="zh-CN" altLang="en-US" smtClean="0"/>
              <a:t>传输控制协议（</a:t>
            </a:r>
            <a:r>
              <a:rPr lang="en-US" altLang="zh-CN" smtClean="0"/>
              <a:t>TCP</a:t>
            </a:r>
            <a:r>
              <a:rPr lang="zh-CN" altLang="en-US" smtClean="0"/>
              <a:t>，</a:t>
            </a:r>
            <a:r>
              <a:rPr lang="en-US" altLang="zh-CN" smtClean="0"/>
              <a:t>Transmission Control Protocol</a:t>
            </a:r>
            <a:r>
              <a:rPr lang="zh-CN" altLang="en-US" smtClean="0"/>
              <a:t>） 传输层协议</a:t>
            </a:r>
          </a:p>
          <a:p>
            <a:r>
              <a:rPr lang="en-US" altLang="zh-CN" smtClean="0"/>
              <a:t>TCP</a:t>
            </a:r>
            <a:r>
              <a:rPr lang="zh-CN" altLang="en-US" smtClean="0"/>
              <a:t>面向连接（如打电话要先拨号建立连接）。</a:t>
            </a:r>
          </a:p>
          <a:p>
            <a:r>
              <a:rPr lang="zh-CN" altLang="en-US" smtClean="0"/>
              <a:t>提供可靠的服务，</a:t>
            </a:r>
          </a:p>
          <a:p>
            <a:r>
              <a:rPr lang="zh-CN" altLang="en-US" smtClean="0"/>
              <a:t>通过</a:t>
            </a:r>
            <a:r>
              <a:rPr lang="en-US" altLang="zh-CN" smtClean="0"/>
              <a:t>TCP</a:t>
            </a:r>
            <a:r>
              <a:rPr lang="zh-CN" altLang="en-US" smtClean="0"/>
              <a:t>连接传送的数据，无差错，不丢失，不重复，且按序到达。传输效率相对较低。</a:t>
            </a:r>
          </a:p>
          <a:p>
            <a:r>
              <a:rPr lang="zh-CN" altLang="en-US" smtClean="0"/>
              <a:t>连接只能是点到点、一对一的</a:t>
            </a:r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35730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一旦客户端发送了</a:t>
            </a:r>
            <a:r>
              <a:rPr lang="en-US" altLang="zh-CN" smtClean="0"/>
              <a:t>ClientHello</a:t>
            </a:r>
            <a:r>
              <a:rPr lang="zh-CN" altLang="zh-CN" smtClean="0"/>
              <a:t>消息，它会等待从服务端发来的</a:t>
            </a:r>
            <a:r>
              <a:rPr lang="en-US" altLang="zh-CN" smtClean="0"/>
              <a:t>HelloVerifyRequest</a:t>
            </a:r>
            <a:r>
              <a:rPr lang="zh-CN" altLang="zh-CN" smtClean="0"/>
              <a:t>消息。如果没有收到这个消息，客户端就会知道</a:t>
            </a:r>
            <a:r>
              <a:rPr lang="en-US" altLang="zh-CN" smtClean="0"/>
              <a:t>ClientHello</a:t>
            </a:r>
            <a:r>
              <a:rPr lang="zh-CN" altLang="zh-CN" smtClean="0"/>
              <a:t>或者</a:t>
            </a:r>
            <a:r>
              <a:rPr lang="en-US" altLang="zh-CN" smtClean="0"/>
              <a:t>HelloVerifyRequest</a:t>
            </a:r>
            <a:r>
              <a:rPr lang="zh-CN" altLang="zh-CN" smtClean="0"/>
              <a:t>已经丢失，然后会重新发送</a:t>
            </a:r>
            <a:r>
              <a:rPr lang="en-US" altLang="zh-CN" smtClean="0"/>
              <a:t>ClientHello</a:t>
            </a:r>
            <a:r>
              <a:rPr lang="zh-CN" altLang="zh-CN" smtClean="0"/>
              <a:t>消息。当服务端收到重传的数据包时，它就会知道发省了重新传输。服务端也维持了一个重传定时器，当其超时后会重传消息。</a:t>
            </a:r>
          </a:p>
          <a:p>
            <a:r>
              <a:rPr lang="zh-CN" altLang="zh-CN" smtClean="0"/>
              <a:t>需要注意的是超时和重传并不应用于</a:t>
            </a:r>
            <a:r>
              <a:rPr lang="en-US" altLang="zh-CN" smtClean="0"/>
              <a:t>HelloVerifyRequest</a:t>
            </a:r>
            <a:r>
              <a:rPr lang="zh-CN" altLang="zh-CN" smtClean="0"/>
              <a:t>，也就是说当服务端发送了这个消息后，不会为其设置一个单独的重传定时器。</a:t>
            </a:r>
            <a:r>
              <a:rPr lang="en-US" altLang="zh-CN" smtClean="0"/>
              <a:t>HelloVerifyRequest</a:t>
            </a:r>
            <a:r>
              <a:rPr lang="zh-CN" altLang="zh-CN" smtClean="0"/>
              <a:t>被设计的足够小以避免自身被分片</a:t>
            </a:r>
            <a:r>
              <a:rPr lang="en-US" altLang="zh-CN" smtClean="0"/>
              <a:t>,</a:t>
            </a:r>
            <a:r>
              <a:rPr lang="zh-CN" altLang="zh-CN" smtClean="0"/>
              <a:t>因此可以不用考虑多个</a:t>
            </a:r>
            <a:r>
              <a:rPr lang="en-US" altLang="zh-CN" smtClean="0"/>
              <a:t>HelloVerifyRequest</a:t>
            </a:r>
            <a:r>
              <a:rPr lang="zh-CN" altLang="zh-CN" smtClean="0"/>
              <a:t>交叉的情况。</a:t>
            </a:r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32565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3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UDP</a:t>
            </a:r>
            <a:r>
              <a:rPr lang="zh-CN" altLang="en-US" smtClean="0"/>
              <a:t>的类似</a:t>
            </a:r>
            <a:r>
              <a:rPr lang="en-US" altLang="zh-CN" smtClean="0"/>
              <a:t>HTTP</a:t>
            </a:r>
            <a:r>
              <a:rPr lang="zh-CN" altLang="en-US" smtClean="0"/>
              <a:t>的</a:t>
            </a:r>
            <a:r>
              <a:rPr lang="en-US" altLang="zh-CN" smtClean="0"/>
              <a:t>Client/Server</a:t>
            </a:r>
            <a:r>
              <a:rPr lang="zh-CN" altLang="en-US" smtClean="0"/>
              <a:t>交互模型</a:t>
            </a:r>
          </a:p>
          <a:p>
            <a:r>
              <a:rPr lang="en-US" altLang="zh-CN" smtClean="0"/>
              <a:t>Client</a:t>
            </a:r>
            <a:r>
              <a:rPr lang="zh-CN" altLang="en-US" smtClean="0"/>
              <a:t>发送</a:t>
            </a:r>
            <a:r>
              <a:rPr lang="en-US" altLang="zh-CN" smtClean="0"/>
              <a:t>Request(</a:t>
            </a:r>
            <a:r>
              <a:rPr lang="zh-CN" altLang="en-US" smtClean="0"/>
              <a:t>携带不同</a:t>
            </a:r>
            <a:r>
              <a:rPr lang="en-US" altLang="zh-CN" smtClean="0"/>
              <a:t>method)</a:t>
            </a:r>
            <a:r>
              <a:rPr lang="zh-CN" altLang="en-US" smtClean="0"/>
              <a:t>请求对资源</a:t>
            </a:r>
            <a:r>
              <a:rPr lang="en-US" altLang="zh-CN" smtClean="0"/>
              <a:t>(</a:t>
            </a:r>
            <a:r>
              <a:rPr lang="zh-CN" altLang="en-US" smtClean="0"/>
              <a:t>通过</a:t>
            </a:r>
            <a:r>
              <a:rPr lang="en-US" altLang="zh-CN" smtClean="0"/>
              <a:t>URI</a:t>
            </a:r>
            <a:r>
              <a:rPr lang="zh-CN" altLang="en-US" smtClean="0"/>
              <a:t>表示</a:t>
            </a:r>
            <a:r>
              <a:rPr lang="en-US" altLang="zh-CN" smtClean="0"/>
              <a:t>)</a:t>
            </a:r>
            <a:r>
              <a:rPr lang="zh-CN" altLang="en-US" smtClean="0"/>
              <a:t>的操作，</a:t>
            </a:r>
            <a:r>
              <a:rPr lang="en-US" altLang="zh-CN" smtClean="0"/>
              <a:t>Server</a:t>
            </a:r>
            <a:r>
              <a:rPr lang="zh-CN" altLang="en-US" smtClean="0"/>
              <a:t>返回</a:t>
            </a:r>
            <a:r>
              <a:rPr lang="en-US" altLang="zh-CN" smtClean="0"/>
              <a:t>Response(</a:t>
            </a:r>
            <a:r>
              <a:rPr lang="zh-CN" altLang="en-US" smtClean="0"/>
              <a:t>携带资源的</a:t>
            </a:r>
            <a:r>
              <a:rPr lang="en-US" altLang="zh-CN" smtClean="0"/>
              <a:t>representation)</a:t>
            </a:r>
            <a:r>
              <a:rPr lang="zh-CN" altLang="en-US" smtClean="0"/>
              <a:t>和状态码</a:t>
            </a:r>
          </a:p>
          <a:p>
            <a:r>
              <a:rPr lang="zh-CN" altLang="en-US" smtClean="0"/>
              <a:t>在物联网应用场景，</a:t>
            </a:r>
            <a:r>
              <a:rPr lang="en-US" altLang="zh-CN" smtClean="0"/>
              <a:t>Endpoint</a:t>
            </a:r>
            <a:r>
              <a:rPr lang="zh-CN" altLang="en-US" smtClean="0"/>
              <a:t>既可以是</a:t>
            </a:r>
            <a:r>
              <a:rPr lang="en-US" altLang="zh-CN" smtClean="0"/>
              <a:t>Server</a:t>
            </a:r>
            <a:r>
              <a:rPr lang="zh-CN" altLang="en-US" smtClean="0"/>
              <a:t>，也可以是</a:t>
            </a:r>
            <a:r>
              <a:rPr lang="en-US" altLang="zh-CN" smtClean="0"/>
              <a:t>Client</a:t>
            </a:r>
          </a:p>
          <a:p>
            <a:r>
              <a:rPr lang="en-US" altLang="zh-CN" smtClean="0"/>
              <a:t>CoAP</a:t>
            </a:r>
            <a:r>
              <a:rPr lang="zh-CN" altLang="zh-CN" smtClean="0"/>
              <a:t>的双层处理方式，使得</a:t>
            </a:r>
            <a:r>
              <a:rPr lang="en-US" altLang="zh-CN" smtClean="0"/>
              <a:t>CoAP</a:t>
            </a:r>
            <a:r>
              <a:rPr lang="zh-CN" altLang="zh-CN" smtClean="0"/>
              <a:t>没有采用</a:t>
            </a:r>
            <a:r>
              <a:rPr lang="en-US" altLang="zh-CN" smtClean="0"/>
              <a:t>TCP</a:t>
            </a:r>
            <a:r>
              <a:rPr lang="zh-CN" altLang="zh-CN" smtClean="0"/>
              <a:t>协议，也可以提供可靠的传输机制。</a:t>
            </a:r>
            <a:r>
              <a:rPr lang="zh-CN" altLang="en-US" smtClean="0"/>
              <a:t>通过消息（</a:t>
            </a:r>
            <a:r>
              <a:rPr lang="en-US" altLang="zh-CN" smtClean="0"/>
              <a:t>Messages</a:t>
            </a:r>
            <a:r>
              <a:rPr lang="zh-CN" altLang="en-US" smtClean="0"/>
              <a:t>）层的重传机制实现数据的可靠传输</a:t>
            </a:r>
            <a:endParaRPr lang="en-US" altLang="zh-CN" smtClean="0"/>
          </a:p>
          <a:p>
            <a:pPr lvl="0"/>
            <a:r>
              <a:rPr lang="zh-CN" altLang="en-US" smtClean="0"/>
              <a:t>注：</a:t>
            </a:r>
            <a:r>
              <a:rPr lang="en-US" altLang="zh-CN" smtClean="0"/>
              <a:t>COAP</a:t>
            </a:r>
            <a:r>
              <a:rPr lang="zh-CN" altLang="en-US" smtClean="0"/>
              <a:t>协议通信是通过在</a:t>
            </a:r>
            <a:r>
              <a:rPr lang="en-US" altLang="zh-CN" smtClean="0"/>
              <a:t>UDP</a:t>
            </a:r>
            <a:r>
              <a:rPr lang="zh-CN" altLang="en-US" smtClean="0"/>
              <a:t>上传输消息完成的。</a:t>
            </a:r>
            <a:r>
              <a:rPr lang="en-US" altLang="zh-CN" smtClean="0"/>
              <a:t>UDP</a:t>
            </a:r>
            <a:r>
              <a:rPr lang="zh-CN" altLang="en-US" smtClean="0"/>
              <a:t>比作公路的话，消息</a:t>
            </a:r>
            <a:r>
              <a:rPr lang="en-US" altLang="zh-CN" smtClean="0"/>
              <a:t>Messages</a:t>
            </a:r>
            <a:r>
              <a:rPr lang="zh-CN" altLang="en-US" smtClean="0"/>
              <a:t>就是公路上的汽车，资源请求及响应层好比汽车上货物。 资源请求及响应内容最终会被放在</a:t>
            </a:r>
            <a:r>
              <a:rPr lang="en-US" altLang="zh-CN" smtClean="0"/>
              <a:t>CoAP</a:t>
            </a:r>
            <a:r>
              <a:rPr lang="zh-CN" altLang="en-US" smtClean="0"/>
              <a:t>消息包里面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400214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23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5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1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10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62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</a:t>
            </a:r>
          </a:p>
          <a:p>
            <a:r>
              <a:rPr lang="en-US" altLang="zh-CN" smtClean="0"/>
              <a:t>ABCD</a:t>
            </a:r>
          </a:p>
          <a:p>
            <a:r>
              <a:rPr lang="en-US" altLang="zh-CN" smtClean="0"/>
              <a:t>C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44498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4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2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23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7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8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3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LwM2M</a:t>
            </a:r>
            <a:r>
              <a:rPr lang="zh-CN" altLang="en-US" smtClean="0"/>
              <a:t>协议采用了具备</a:t>
            </a:r>
            <a:r>
              <a:rPr lang="en-US" altLang="zh-CN" smtClean="0"/>
              <a:t>REST</a:t>
            </a:r>
            <a:r>
              <a:rPr lang="zh-CN" altLang="en-US" smtClean="0"/>
              <a:t>的风格的</a:t>
            </a:r>
            <a:r>
              <a:rPr lang="en-US" altLang="zh-CN" smtClean="0"/>
              <a:t>CoAP</a:t>
            </a:r>
            <a:r>
              <a:rPr lang="zh-CN" altLang="en-US" smtClean="0"/>
              <a:t>来完成消息和数据传递，同时使用了基于</a:t>
            </a:r>
            <a:r>
              <a:rPr lang="en-US" altLang="zh-CN" smtClean="0"/>
              <a:t>UDP</a:t>
            </a:r>
            <a:r>
              <a:rPr lang="zh-CN" altLang="en-US" smtClean="0"/>
              <a:t>的</a:t>
            </a:r>
            <a:r>
              <a:rPr lang="en-US" altLang="zh-CN" smtClean="0"/>
              <a:t>DTLS</a:t>
            </a:r>
            <a:r>
              <a:rPr lang="zh-CN" altLang="en-US" smtClean="0"/>
              <a:t>安全传输协议。</a:t>
            </a:r>
            <a:endParaRPr lang="en-US" altLang="zh-CN" smtClean="0"/>
          </a:p>
          <a:p>
            <a:r>
              <a:rPr lang="zh-CN" altLang="en-US" smtClean="0"/>
              <a:t>协议最主要的实体包括</a:t>
            </a:r>
            <a:r>
              <a:rPr lang="en-US" altLang="zh-CN" smtClean="0"/>
              <a:t>LwM2M Server</a:t>
            </a:r>
            <a:r>
              <a:rPr lang="zh-CN" altLang="en-US" smtClean="0"/>
              <a:t>和</a:t>
            </a:r>
            <a:r>
              <a:rPr lang="en-US" altLang="zh-CN" smtClean="0"/>
              <a:t>LwM2M Client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en-US" altLang="zh-CN" smtClean="0"/>
              <a:t>LwM2M Serve</a:t>
            </a:r>
            <a:r>
              <a:rPr lang="zh-CN" altLang="en-US" smtClean="0"/>
              <a:t>作为服务器，部署在</a:t>
            </a:r>
            <a:r>
              <a:rPr lang="en-US" altLang="zh-CN" smtClean="0"/>
              <a:t>M2M</a:t>
            </a:r>
            <a:r>
              <a:rPr lang="zh-CN" altLang="en-US" smtClean="0"/>
              <a:t>服务供应商处或网络服务供应商处。</a:t>
            </a:r>
            <a:br>
              <a:rPr lang="zh-CN" altLang="en-US" smtClean="0"/>
            </a:br>
            <a:r>
              <a:rPr lang="en-US" altLang="zh-CN" smtClean="0"/>
              <a:t>LwM2M Client</a:t>
            </a:r>
            <a:r>
              <a:rPr lang="zh-CN" altLang="en-US" smtClean="0"/>
              <a:t>作为客户端，部署在各个</a:t>
            </a:r>
            <a:r>
              <a:rPr lang="en-US" altLang="zh-CN" smtClean="0"/>
              <a:t>LwM2M</a:t>
            </a:r>
            <a:r>
              <a:rPr lang="zh-CN" altLang="en-US" smtClean="0"/>
              <a:t>设备上。</a:t>
            </a:r>
          </a:p>
          <a:p>
            <a:endParaRPr lang="zh-CN" altLang="en-US" smtClean="0"/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05698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943818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880567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856403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+mn-ea"/>
                <a:ea typeface="+mn-ea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86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1752039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4074087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121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556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0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64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78317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C310A-3496-465B-B3B3-E700BDA8494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CDD188-B841-4F2D-B0DD-37F672EC7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76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81" r:id="rId2"/>
    <p:sldLayoutId id="2147483882" r:id="rId3"/>
    <p:sldLayoutId id="2147483883" r:id="rId4"/>
    <p:sldLayoutId id="2147483886" r:id="rId5"/>
    <p:sldLayoutId id="2147483887" r:id="rId6"/>
    <p:sldLayoutId id="2147483888" r:id="rId7"/>
    <p:sldLayoutId id="2147483889" r:id="rId8"/>
    <p:sldLayoutId id="2147483891" r:id="rId9"/>
    <p:sldLayoutId id="21474838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+mn-ea"/>
              <a:ea typeface="+mn-ea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  <p:sldLayoutId id="2147483894" r:id="rId6"/>
    <p:sldLayoutId id="2147483897" r:id="rId7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IPIoT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844032" y="1986796"/>
            <a:ext cx="2400507" cy="504887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HCIP-IoT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NA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V2.5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唐妍</a:t>
            </a:r>
            <a:r>
              <a:rPr lang="en-US" altLang="zh-CN" smtClean="0">
                <a:latin typeface="+mn-lt"/>
                <a:ea typeface="+mn-ea"/>
              </a:rPr>
              <a:t>/tWX585717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2020.05.01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石嘉欣</a:t>
            </a:r>
            <a:r>
              <a:rPr lang="en-US" altLang="zh-CN">
                <a:latin typeface="+mn-lt"/>
                <a:ea typeface="+mn-ea"/>
              </a:rPr>
              <a:t>/s00417407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7"/>
          </p:nvPr>
        </p:nvSpPr>
        <p:spPr>
          <a:xfrm>
            <a:off x="6065045" y="4561079"/>
            <a:ext cx="3023155" cy="468052"/>
          </a:xfrm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7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LwM2M</a:t>
            </a:r>
            <a:r>
              <a:rPr lang="zh-CN" altLang="en-US" smtClean="0">
                <a:latin typeface="+mn-lt"/>
                <a:ea typeface="+mn-ea"/>
              </a:rPr>
              <a:t>逻辑接口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1"/>
            <a:r>
              <a:rPr lang="en-US" altLang="zh-CN" sz="2000" smtClean="0">
                <a:solidFill>
                  <a:srgbClr val="C7000B"/>
                </a:solidFill>
                <a:latin typeface="+mn-lt"/>
                <a:ea typeface="+mn-ea"/>
              </a:rPr>
              <a:t>Bootstraping</a:t>
            </a:r>
            <a:r>
              <a:rPr lang="zh-CN" altLang="en-US" sz="2000" smtClean="0">
                <a:latin typeface="+mn-lt"/>
                <a:ea typeface="+mn-ea"/>
              </a:rPr>
              <a:t>：引导接口，可以</a:t>
            </a:r>
            <a:r>
              <a:rPr lang="zh-CN" altLang="en-US" sz="2000">
                <a:latin typeface="+mn-lt"/>
                <a:ea typeface="+mn-ea"/>
              </a:rPr>
              <a:t>向客户端提供注册到服务器的必要信息，如服务器访问信息、客户端支持的资源信息等</a:t>
            </a:r>
            <a:r>
              <a:rPr lang="zh-CN" altLang="en-US" sz="2000" smtClean="0">
                <a:latin typeface="+mn-lt"/>
                <a:ea typeface="+mn-ea"/>
              </a:rPr>
              <a:t>，</a:t>
            </a:r>
            <a:r>
              <a:rPr lang="zh-CN" altLang="en-US" sz="2000">
                <a:latin typeface="+mn-lt"/>
                <a:ea typeface="+mn-ea"/>
              </a:rPr>
              <a:t>这些引导信息可以是由生产厂家预先存储在设备中，也可以通过上文提到的</a:t>
            </a:r>
            <a:r>
              <a:rPr lang="en-US" altLang="zh-CN" sz="2000">
                <a:latin typeface="+mn-lt"/>
                <a:ea typeface="+mn-ea"/>
              </a:rPr>
              <a:t>LwM2M</a:t>
            </a:r>
            <a:r>
              <a:rPr lang="zh-CN" altLang="en-US" sz="2000">
                <a:latin typeface="+mn-lt"/>
                <a:ea typeface="+mn-ea"/>
              </a:rPr>
              <a:t>引导服务器或者智能卡提前写入</a:t>
            </a:r>
            <a:r>
              <a:rPr lang="zh-CN" altLang="en-US" sz="2000" smtClean="0">
                <a:latin typeface="+mn-lt"/>
                <a:ea typeface="+mn-ea"/>
              </a:rPr>
              <a:t>设备。</a:t>
            </a:r>
            <a:endParaRPr lang="zh-CN" altLang="en-US" sz="2000">
              <a:latin typeface="+mn-lt"/>
              <a:ea typeface="+mn-ea"/>
            </a:endParaRPr>
          </a:p>
          <a:p>
            <a:pPr latinLnBrk="1"/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Registration</a:t>
            </a:r>
            <a:r>
              <a:rPr lang="zh-CN" altLang="en-US" sz="2000">
                <a:latin typeface="+mn-lt"/>
                <a:ea typeface="+mn-ea"/>
              </a:rPr>
              <a:t>：客户端注册接口，实现客户端与服务器互联，通知服务器客户端的“存在”和支持的功能。支持</a:t>
            </a:r>
            <a:r>
              <a:rPr lang="en-US" altLang="zh-CN" sz="2000">
                <a:latin typeface="+mn-lt"/>
                <a:ea typeface="+mn-ea"/>
              </a:rPr>
              <a:t>FOTA</a:t>
            </a:r>
            <a:r>
              <a:rPr lang="zh-CN" altLang="en-US" sz="2000">
                <a:latin typeface="+mn-lt"/>
                <a:ea typeface="+mn-ea"/>
              </a:rPr>
              <a:t>和</a:t>
            </a:r>
            <a:r>
              <a:rPr lang="en-US" altLang="zh-CN" sz="2000">
                <a:latin typeface="+mn-lt"/>
                <a:ea typeface="+mn-ea"/>
              </a:rPr>
              <a:t>SOTA</a:t>
            </a:r>
            <a:r>
              <a:rPr lang="zh-CN" altLang="en-US" sz="2000">
                <a:latin typeface="+mn-lt"/>
                <a:ea typeface="+mn-ea"/>
              </a:rPr>
              <a:t>。</a:t>
            </a:r>
          </a:p>
          <a:p>
            <a:pPr latinLnBrk="1"/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Object/Resource Access</a:t>
            </a:r>
            <a:r>
              <a:rPr lang="en-US" altLang="zh-CN" sz="2000">
                <a:latin typeface="+mn-lt"/>
                <a:ea typeface="+mn-ea"/>
              </a:rPr>
              <a:t> </a:t>
            </a:r>
            <a:r>
              <a:rPr lang="zh-CN" altLang="en-US" sz="2000">
                <a:latin typeface="+mn-lt"/>
                <a:ea typeface="+mn-ea"/>
              </a:rPr>
              <a:t>：设备管理和服务启用接口，</a:t>
            </a:r>
            <a:r>
              <a:rPr lang="en-US" altLang="zh-CN" sz="2000">
                <a:latin typeface="+mn-lt"/>
                <a:ea typeface="+mn-ea"/>
              </a:rPr>
              <a:t>LwM2M</a:t>
            </a:r>
            <a:r>
              <a:rPr lang="zh-CN" altLang="en-US" sz="2000">
                <a:latin typeface="+mn-lt"/>
                <a:ea typeface="+mn-ea"/>
              </a:rPr>
              <a:t>允许提供程序访问对象实例和资源，从而使他可以更改设备设置和参数。设备管理与服务实现接口的主控方为</a:t>
            </a:r>
            <a:r>
              <a:rPr lang="en-US" altLang="zh-CN" sz="2000">
                <a:latin typeface="+mn-lt"/>
                <a:ea typeface="+mn-ea"/>
              </a:rPr>
              <a:t>LwM2M</a:t>
            </a:r>
            <a:r>
              <a:rPr lang="zh-CN" altLang="en-US" sz="2000">
                <a:latin typeface="+mn-lt"/>
                <a:ea typeface="+mn-ea"/>
              </a:rPr>
              <a:t>服务器，服务器向客户端发送指令，客户端对指令做出回应并将回应消息发送给服务器。</a:t>
            </a:r>
          </a:p>
          <a:p>
            <a:pPr latinLnBrk="1"/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Reporting</a:t>
            </a:r>
            <a:r>
              <a:rPr lang="zh-CN" altLang="en-US" sz="2000">
                <a:latin typeface="+mn-lt"/>
                <a:ea typeface="+mn-ea"/>
              </a:rPr>
              <a:t>：信息上报接口</a:t>
            </a:r>
            <a:r>
              <a:rPr lang="zh-CN" altLang="en-US" sz="2000" smtClean="0">
                <a:latin typeface="+mn-lt"/>
                <a:ea typeface="+mn-ea"/>
              </a:rPr>
              <a:t>，用于客户端上报资源信息。用户</a:t>
            </a:r>
            <a:r>
              <a:rPr lang="zh-CN" altLang="en-US" sz="2000">
                <a:latin typeface="+mn-lt"/>
                <a:ea typeface="+mn-ea"/>
              </a:rPr>
              <a:t>能够从设备</a:t>
            </a:r>
            <a:r>
              <a:rPr lang="zh-CN" altLang="en-US" sz="2000" smtClean="0">
                <a:latin typeface="+mn-lt"/>
                <a:ea typeface="+mn-ea"/>
              </a:rPr>
              <a:t>获取日志以及发送设备的状态。</a:t>
            </a:r>
            <a:endParaRPr lang="zh-CN" altLang="en-US" sz="2000">
              <a:latin typeface="+mn-lt"/>
              <a:ea typeface="+mn-ea"/>
            </a:endParaRPr>
          </a:p>
          <a:p>
            <a:endParaRPr lang="zh-CN" altLang="en-US" sz="20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7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LwM2M</a:t>
            </a:r>
            <a:r>
              <a:rPr lang="zh-CN" altLang="en-US" smtClean="0">
                <a:latin typeface="+mn-lt"/>
                <a:ea typeface="+mn-ea"/>
              </a:rPr>
              <a:t>接口模型</a:t>
            </a:r>
            <a:endParaRPr lang="zh-CN" altLang="en-US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91" y="1112567"/>
            <a:ext cx="5989441" cy="50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UDP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</a:rPr>
              <a:t>UDP </a:t>
            </a:r>
            <a:r>
              <a:rPr lang="zh-CN" altLang="en-US">
                <a:latin typeface="+mn-lt"/>
                <a:ea typeface="+mn-ea"/>
              </a:rPr>
              <a:t>用户数据报协议（</a:t>
            </a:r>
            <a:r>
              <a:rPr lang="en-US" altLang="zh-CN">
                <a:latin typeface="+mn-lt"/>
                <a:ea typeface="+mn-ea"/>
              </a:rPr>
              <a:t>UDP</a:t>
            </a:r>
            <a:r>
              <a:rPr lang="zh-CN" altLang="en-US">
                <a:latin typeface="+mn-lt"/>
                <a:ea typeface="+mn-ea"/>
              </a:rPr>
              <a:t>，</a:t>
            </a:r>
            <a:r>
              <a:rPr lang="en-US" altLang="zh-CN">
                <a:latin typeface="+mn-lt"/>
                <a:ea typeface="+mn-ea"/>
              </a:rPr>
              <a:t>User Datagram Protocol</a:t>
            </a:r>
            <a:r>
              <a:rPr lang="zh-CN" altLang="en-US">
                <a:latin typeface="+mn-lt"/>
                <a:ea typeface="+mn-ea"/>
              </a:rPr>
              <a:t>） 传输层协议</a:t>
            </a: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1</a:t>
            </a:r>
            <a:r>
              <a:rPr lang="zh-CN" altLang="en-US" smtClean="0">
                <a:latin typeface="+mn-lt"/>
                <a:ea typeface="+mn-ea"/>
              </a:rPr>
              <a:t>、是</a:t>
            </a:r>
            <a:r>
              <a:rPr lang="zh-CN" altLang="en-US">
                <a:latin typeface="+mn-lt"/>
                <a:ea typeface="+mn-ea"/>
              </a:rPr>
              <a:t>无连接的，即发送数据之前不需要建立连接。</a:t>
            </a: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2</a:t>
            </a:r>
            <a:r>
              <a:rPr lang="zh-CN" altLang="en-US" smtClean="0">
                <a:latin typeface="+mn-lt"/>
                <a:ea typeface="+mn-ea"/>
              </a:rPr>
              <a:t>、尽</a:t>
            </a:r>
            <a:r>
              <a:rPr lang="zh-CN" altLang="en-US">
                <a:latin typeface="+mn-lt"/>
                <a:ea typeface="+mn-ea"/>
              </a:rPr>
              <a:t>最大努力交付，即不保证可靠交付</a:t>
            </a: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3</a:t>
            </a:r>
            <a:r>
              <a:rPr lang="zh-CN" altLang="en-US" smtClean="0">
                <a:latin typeface="+mn-lt"/>
                <a:ea typeface="+mn-ea"/>
              </a:rPr>
              <a:t>、传输</a:t>
            </a:r>
            <a:r>
              <a:rPr lang="zh-CN" altLang="en-US">
                <a:latin typeface="+mn-lt"/>
                <a:ea typeface="+mn-ea"/>
              </a:rPr>
              <a:t>效率高，适用于对高速传输和实时性有较高的通信或广播通信。</a:t>
            </a: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4</a:t>
            </a:r>
            <a:r>
              <a:rPr lang="zh-CN" altLang="en-US" smtClean="0">
                <a:latin typeface="+mn-lt"/>
                <a:ea typeface="+mn-ea"/>
              </a:rPr>
              <a:t>、支持</a:t>
            </a:r>
            <a:r>
              <a:rPr lang="zh-CN" altLang="en-US">
                <a:latin typeface="+mn-lt"/>
                <a:ea typeface="+mn-ea"/>
              </a:rPr>
              <a:t>一对一，一对多，多对一和多对多的交互通信。</a:t>
            </a:r>
          </a:p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8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DTLS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DTLS</a:t>
            </a:r>
            <a:r>
              <a:rPr lang="zh-CN" altLang="en-US" smtClean="0">
                <a:latin typeface="+mn-lt"/>
                <a:ea typeface="+mn-ea"/>
              </a:rPr>
              <a:t>使用一个简单的重传定时器来处理包的丢失。</a:t>
            </a: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30867" y="1910790"/>
            <a:ext cx="9506922" cy="4058708"/>
            <a:chOff x="1112108" y="1622854"/>
            <a:chExt cx="9901881" cy="4577921"/>
          </a:xfrm>
        </p:grpSpPr>
        <p:sp>
          <p:nvSpPr>
            <p:cNvPr id="7" name="矩形 6"/>
            <p:cNvSpPr/>
            <p:nvPr/>
          </p:nvSpPr>
          <p:spPr>
            <a:xfrm>
              <a:off x="1112108" y="1622854"/>
              <a:ext cx="9901881" cy="4577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85784" y="1622854"/>
              <a:ext cx="2079595" cy="45463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b="1" smtClean="0">
                  <a:solidFill>
                    <a:schemeClr val="bg1"/>
                  </a:solidFill>
                </a:rPr>
                <a:t>客户端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106033" y="1622854"/>
              <a:ext cx="2240234" cy="45463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服务端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3775909" y="3188042"/>
              <a:ext cx="3871784" cy="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945394" y="4015946"/>
              <a:ext cx="2524898" cy="551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HelloVerifyRequest</a:t>
              </a: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丢失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3847071" y="4291914"/>
              <a:ext cx="3772929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657386" y="4040660"/>
              <a:ext cx="1952368" cy="527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等待超时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28554" y="5387977"/>
              <a:ext cx="2010032" cy="551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ClientHello</a:t>
              </a:r>
            </a:p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重新发送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3789405" y="5740359"/>
              <a:ext cx="3830595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379308" y="4160108"/>
              <a:ext cx="840260" cy="2883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rgbClr val="00B0F0"/>
                  </a:solidFill>
                </a:rPr>
                <a:t>丢失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25116" y="2912075"/>
              <a:ext cx="1416908" cy="551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ClientHello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CoAP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>
                <a:latin typeface="+mn-lt"/>
                <a:ea typeface="+mn-ea"/>
              </a:rPr>
              <a:t>CoAP </a:t>
            </a:r>
            <a:r>
              <a:rPr lang="zh-CN" altLang="en-US" sz="2000">
                <a:latin typeface="+mn-lt"/>
                <a:ea typeface="+mn-ea"/>
              </a:rPr>
              <a:t>约束应用协议（</a:t>
            </a:r>
            <a:r>
              <a:rPr lang="en-US" altLang="zh-CN" sz="2000">
                <a:latin typeface="+mn-lt"/>
                <a:ea typeface="+mn-ea"/>
              </a:rPr>
              <a:t>CoAP The Constrained Application Protocol</a:t>
            </a:r>
            <a:r>
              <a:rPr lang="zh-CN" altLang="en-US" sz="2000">
                <a:latin typeface="+mn-lt"/>
                <a:ea typeface="+mn-ea"/>
              </a:rPr>
              <a:t>）应用层协议</a:t>
            </a:r>
          </a:p>
          <a:p>
            <a:r>
              <a:rPr lang="zh-CN" altLang="en-US" sz="2000">
                <a:latin typeface="+mn-lt"/>
                <a:ea typeface="+mn-ea"/>
              </a:rPr>
              <a:t>基于</a:t>
            </a:r>
            <a:r>
              <a:rPr lang="en-US" altLang="zh-CN" sz="2000">
                <a:latin typeface="+mn-lt"/>
                <a:ea typeface="+mn-ea"/>
              </a:rPr>
              <a:t>REST</a:t>
            </a:r>
            <a:r>
              <a:rPr lang="zh-CN" altLang="en-US" sz="2000">
                <a:latin typeface="+mn-lt"/>
                <a:ea typeface="+mn-ea"/>
              </a:rPr>
              <a:t>架构的</a:t>
            </a:r>
            <a:r>
              <a:rPr lang="en-US" altLang="zh-CN" sz="2000">
                <a:latin typeface="+mn-lt"/>
                <a:ea typeface="+mn-ea"/>
              </a:rPr>
              <a:t>CoAP</a:t>
            </a:r>
            <a:r>
              <a:rPr lang="zh-CN" altLang="en-US" sz="2000" smtClean="0">
                <a:latin typeface="+mn-lt"/>
                <a:ea typeface="+mn-ea"/>
              </a:rPr>
              <a:t>协议</a:t>
            </a:r>
            <a:endParaRPr lang="zh-CN" altLang="en-US" sz="2000">
              <a:latin typeface="+mn-lt"/>
              <a:ea typeface="+mn-ea"/>
            </a:endParaRPr>
          </a:p>
          <a:p>
            <a:r>
              <a:rPr lang="zh-CN" altLang="en-US" sz="2000">
                <a:latin typeface="+mn-lt"/>
                <a:ea typeface="+mn-ea"/>
              </a:rPr>
              <a:t>工作在 </a:t>
            </a:r>
            <a:r>
              <a:rPr lang="en-US" altLang="zh-CN" sz="2000">
                <a:latin typeface="+mn-lt"/>
                <a:ea typeface="+mn-ea"/>
              </a:rPr>
              <a:t>UDP</a:t>
            </a:r>
            <a:r>
              <a:rPr lang="zh-CN" altLang="en-US" sz="2000">
                <a:latin typeface="+mn-lt"/>
                <a:ea typeface="+mn-ea"/>
              </a:rPr>
              <a:t>协议族</a:t>
            </a:r>
          </a:p>
          <a:p>
            <a:r>
              <a:rPr lang="en-US" altLang="zh-CN" sz="2000" smtClean="0">
                <a:latin typeface="+mn-lt"/>
                <a:ea typeface="+mn-ea"/>
              </a:rPr>
              <a:t>CoAP</a:t>
            </a:r>
            <a:r>
              <a:rPr lang="zh-CN" altLang="en-US" sz="2000">
                <a:latin typeface="+mn-lt"/>
                <a:ea typeface="+mn-ea"/>
              </a:rPr>
              <a:t>是二进制格式</a:t>
            </a:r>
            <a:r>
              <a:rPr lang="zh-CN" altLang="en-US" sz="2000" smtClean="0">
                <a:latin typeface="+mn-lt"/>
                <a:ea typeface="+mn-ea"/>
              </a:rPr>
              <a:t>的</a:t>
            </a:r>
            <a:endParaRPr lang="zh-CN" altLang="en-US" sz="2000">
              <a:latin typeface="+mn-lt"/>
              <a:ea typeface="+mn-ea"/>
            </a:endParaRPr>
          </a:p>
          <a:p>
            <a:r>
              <a:rPr lang="en-US" altLang="zh-CN" sz="2000">
                <a:latin typeface="+mn-lt"/>
                <a:ea typeface="+mn-ea"/>
              </a:rPr>
              <a:t>HTTP</a:t>
            </a:r>
            <a:r>
              <a:rPr lang="zh-CN" altLang="en-US" sz="2000">
                <a:latin typeface="+mn-lt"/>
                <a:ea typeface="+mn-ea"/>
              </a:rPr>
              <a:t>是文本格式的，</a:t>
            </a:r>
            <a:r>
              <a:rPr lang="en-US" altLang="zh-CN" sz="2000" smtClean="0">
                <a:latin typeface="+mn-lt"/>
                <a:ea typeface="+mn-ea"/>
              </a:rPr>
              <a:t>CoAP</a:t>
            </a:r>
            <a:r>
              <a:rPr lang="zh-CN" altLang="en-US" sz="2000">
                <a:latin typeface="+mn-lt"/>
                <a:ea typeface="+mn-ea"/>
              </a:rPr>
              <a:t>比</a:t>
            </a:r>
            <a:r>
              <a:rPr lang="en-US" altLang="zh-CN" sz="2000">
                <a:latin typeface="+mn-lt"/>
                <a:ea typeface="+mn-ea"/>
              </a:rPr>
              <a:t>HTTP</a:t>
            </a:r>
            <a:r>
              <a:rPr lang="zh-CN" altLang="en-US" sz="2000">
                <a:latin typeface="+mn-lt"/>
                <a:ea typeface="+mn-ea"/>
              </a:rPr>
              <a:t>更加</a:t>
            </a:r>
            <a:r>
              <a:rPr lang="zh-CN" altLang="en-US" sz="2000" smtClean="0">
                <a:latin typeface="+mn-lt"/>
                <a:ea typeface="+mn-ea"/>
              </a:rPr>
              <a:t>紧凑</a:t>
            </a:r>
            <a:endParaRPr lang="zh-CN" altLang="en-US" sz="2000">
              <a:latin typeface="+mn-lt"/>
              <a:ea typeface="+mn-ea"/>
            </a:endParaRPr>
          </a:p>
          <a:p>
            <a:r>
              <a:rPr lang="zh-CN" altLang="en-US" sz="2000">
                <a:latin typeface="+mn-lt"/>
                <a:ea typeface="+mn-ea"/>
              </a:rPr>
              <a:t>轻量化，</a:t>
            </a:r>
            <a:r>
              <a:rPr lang="en-US" altLang="zh-CN" sz="2000" smtClean="0">
                <a:latin typeface="+mn-lt"/>
                <a:ea typeface="+mn-ea"/>
              </a:rPr>
              <a:t>CoAP</a:t>
            </a:r>
            <a:r>
              <a:rPr lang="zh-CN" altLang="en-US" sz="2000">
                <a:latin typeface="+mn-lt"/>
                <a:ea typeface="+mn-ea"/>
              </a:rPr>
              <a:t>最小长度仅仅</a:t>
            </a:r>
            <a:r>
              <a:rPr lang="en-US" altLang="zh-CN" sz="2000">
                <a:latin typeface="+mn-lt"/>
                <a:ea typeface="+mn-ea"/>
              </a:rPr>
              <a:t>4B</a:t>
            </a:r>
            <a:r>
              <a:rPr lang="zh-CN" altLang="en-US" sz="2000">
                <a:latin typeface="+mn-lt"/>
                <a:ea typeface="+mn-ea"/>
              </a:rPr>
              <a:t>，一个</a:t>
            </a:r>
            <a:r>
              <a:rPr lang="en-US" altLang="zh-CN" sz="2000">
                <a:latin typeface="+mn-lt"/>
                <a:ea typeface="+mn-ea"/>
              </a:rPr>
              <a:t>HTTP</a:t>
            </a:r>
            <a:r>
              <a:rPr lang="zh-CN" altLang="en-US" sz="2000">
                <a:latin typeface="+mn-lt"/>
                <a:ea typeface="+mn-ea"/>
              </a:rPr>
              <a:t>的头都几十个</a:t>
            </a:r>
            <a:r>
              <a:rPr lang="en-US" altLang="zh-CN" sz="2000">
                <a:latin typeface="+mn-lt"/>
                <a:ea typeface="+mn-ea"/>
              </a:rPr>
              <a:t>B</a:t>
            </a:r>
          </a:p>
          <a:p>
            <a:r>
              <a:rPr lang="zh-CN" altLang="en-US" sz="2000">
                <a:latin typeface="+mn-lt"/>
                <a:ea typeface="+mn-ea"/>
              </a:rPr>
              <a:t>支持可靠传输，数据重传，</a:t>
            </a:r>
            <a:r>
              <a:rPr lang="zh-CN" altLang="en-US" sz="2000" smtClean="0">
                <a:latin typeface="+mn-lt"/>
                <a:ea typeface="+mn-ea"/>
              </a:rPr>
              <a:t>块传输</a:t>
            </a:r>
            <a:endParaRPr lang="zh-CN" altLang="en-US" sz="2000">
              <a:latin typeface="+mn-lt"/>
              <a:ea typeface="+mn-ea"/>
            </a:endParaRPr>
          </a:p>
          <a:p>
            <a:r>
              <a:rPr lang="zh-CN" altLang="en-US" sz="2000">
                <a:latin typeface="+mn-lt"/>
                <a:ea typeface="+mn-ea"/>
              </a:rPr>
              <a:t>确保数据可靠到达支持</a:t>
            </a:r>
            <a:r>
              <a:rPr lang="en-US" altLang="zh-CN" sz="2000">
                <a:latin typeface="+mn-lt"/>
                <a:ea typeface="+mn-ea"/>
              </a:rPr>
              <a:t>IP</a:t>
            </a:r>
            <a:r>
              <a:rPr lang="zh-CN" altLang="en-US" sz="2000">
                <a:latin typeface="+mn-lt"/>
                <a:ea typeface="+mn-ea"/>
              </a:rPr>
              <a:t>多播</a:t>
            </a:r>
            <a:r>
              <a:rPr lang="en-US" altLang="zh-CN" sz="2000">
                <a:latin typeface="+mn-lt"/>
                <a:ea typeface="+mn-ea"/>
              </a:rPr>
              <a:t>, </a:t>
            </a:r>
            <a:r>
              <a:rPr lang="zh-CN" altLang="en-US" sz="2000">
                <a:latin typeface="+mn-lt"/>
                <a:ea typeface="+mn-ea"/>
              </a:rPr>
              <a:t>即可以同时向多个设备发送</a:t>
            </a:r>
            <a:r>
              <a:rPr lang="zh-CN" altLang="en-US" sz="2000" smtClean="0">
                <a:latin typeface="+mn-lt"/>
                <a:ea typeface="+mn-ea"/>
              </a:rPr>
              <a:t>请求</a:t>
            </a:r>
            <a:endParaRPr lang="zh-CN" altLang="en-US" sz="2000">
              <a:latin typeface="+mn-lt"/>
              <a:ea typeface="+mn-ea"/>
            </a:endParaRPr>
          </a:p>
          <a:p>
            <a:r>
              <a:rPr lang="zh-CN" altLang="en-US" sz="2000">
                <a:latin typeface="+mn-lt"/>
                <a:ea typeface="+mn-ea"/>
              </a:rPr>
              <a:t>非长连接通信，适用于低功耗物联网</a:t>
            </a:r>
            <a:r>
              <a:rPr lang="zh-CN" altLang="en-US" sz="2000" smtClean="0">
                <a:latin typeface="+mn-lt"/>
                <a:ea typeface="+mn-ea"/>
              </a:rPr>
              <a:t>场景</a:t>
            </a:r>
            <a:endParaRPr lang="zh-CN" altLang="en-US" sz="2000">
              <a:latin typeface="+mn-lt"/>
              <a:ea typeface="+mn-ea"/>
            </a:endParaRPr>
          </a:p>
          <a:p>
            <a:endParaRPr lang="zh-CN" altLang="en-US" sz="20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4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CoAP</a:t>
            </a:r>
            <a:r>
              <a:rPr lang="zh-CN" altLang="en-US" dirty="0" smtClean="0"/>
              <a:t>协议逻辑分层模型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  <a:ea typeface="+mn-ea"/>
              </a:rPr>
              <a:t>CoAP</a:t>
            </a:r>
            <a:r>
              <a:rPr lang="zh-CN" altLang="en-US" dirty="0" smtClean="0">
                <a:latin typeface="+mn-lt"/>
                <a:ea typeface="+mn-ea"/>
              </a:rPr>
              <a:t>协议模型如下图所示</a:t>
            </a:r>
            <a:r>
              <a:rPr lang="zh-CN" altLang="en-US" dirty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endParaRPr lang="en-US" altLang="zh-CN" dirty="0" smtClean="0">
              <a:latin typeface="+mn-lt"/>
              <a:ea typeface="+mn-ea"/>
            </a:endParaRPr>
          </a:p>
          <a:p>
            <a:endParaRPr lang="en-US" altLang="zh-CN" dirty="0" smtClean="0">
              <a:latin typeface="+mn-lt"/>
              <a:ea typeface="+mn-ea"/>
            </a:endParaRPr>
          </a:p>
          <a:p>
            <a:endParaRPr lang="en-US" altLang="zh-CN" dirty="0" smtClean="0">
              <a:latin typeface="+mn-lt"/>
              <a:ea typeface="+mn-ea"/>
            </a:endParaRPr>
          </a:p>
          <a:p>
            <a:endParaRPr lang="en-US" altLang="zh-CN" dirty="0" smtClean="0">
              <a:latin typeface="+mn-lt"/>
              <a:ea typeface="+mn-ea"/>
            </a:endParaRPr>
          </a:p>
          <a:p>
            <a:r>
              <a:rPr lang="en-US" altLang="zh-CN" dirty="0" err="1" smtClean="0">
                <a:latin typeface="+mn-lt"/>
                <a:ea typeface="+mn-ea"/>
              </a:rPr>
              <a:t>CoAP</a:t>
            </a:r>
            <a:r>
              <a:rPr lang="zh-CN" altLang="en-US" dirty="0" smtClean="0">
                <a:latin typeface="+mn-lt"/>
                <a:ea typeface="+mn-ea"/>
              </a:rPr>
              <a:t>逻辑上分为两层：</a:t>
            </a:r>
            <a:r>
              <a:rPr lang="zh-CN" altLang="en-US" dirty="0" smtClean="0">
                <a:solidFill>
                  <a:srgbClr val="C7000B"/>
                </a:solidFill>
                <a:latin typeface="+mn-lt"/>
                <a:ea typeface="+mn-ea"/>
              </a:rPr>
              <a:t>资源请求</a:t>
            </a:r>
            <a:r>
              <a:rPr lang="en-US" altLang="zh-CN" dirty="0" smtClean="0">
                <a:solidFill>
                  <a:srgbClr val="C7000B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rgbClr val="C7000B"/>
                </a:solidFill>
                <a:latin typeface="+mn-lt"/>
                <a:ea typeface="+mn-ea"/>
              </a:rPr>
              <a:t>响应层</a:t>
            </a:r>
            <a:r>
              <a:rPr lang="en-US" altLang="zh-CN" dirty="0" smtClean="0">
                <a:solidFill>
                  <a:srgbClr val="C7000B"/>
                </a:solidFill>
                <a:latin typeface="+mn-lt"/>
                <a:ea typeface="+mn-ea"/>
              </a:rPr>
              <a:t>(Request/Response)</a:t>
            </a:r>
            <a:r>
              <a:rPr lang="zh-CN" altLang="en-US" dirty="0" smtClean="0">
                <a:solidFill>
                  <a:srgbClr val="C7000B"/>
                </a:solidFill>
                <a:latin typeface="+mn-lt"/>
                <a:ea typeface="+mn-ea"/>
              </a:rPr>
              <a:t>和消息层（</a:t>
            </a:r>
            <a:r>
              <a:rPr lang="en-US" altLang="zh-CN" dirty="0" smtClean="0">
                <a:solidFill>
                  <a:srgbClr val="C7000B"/>
                </a:solidFill>
                <a:latin typeface="+mn-lt"/>
                <a:ea typeface="+mn-ea"/>
              </a:rPr>
              <a:t>Messages</a:t>
            </a:r>
            <a:r>
              <a:rPr lang="zh-CN" altLang="en-US" dirty="0" smtClean="0">
                <a:solidFill>
                  <a:srgbClr val="C7000B"/>
                </a:solidFill>
                <a:latin typeface="+mn-lt"/>
                <a:ea typeface="+mn-ea"/>
              </a:rPr>
              <a:t>）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r>
              <a:rPr lang="en-US" altLang="zh-CN" dirty="0" smtClean="0">
                <a:latin typeface="+mn-lt"/>
                <a:ea typeface="+mn-ea"/>
              </a:rPr>
              <a:t>Messages</a:t>
            </a:r>
            <a:r>
              <a:rPr lang="zh-CN" altLang="en-US" dirty="0" smtClean="0">
                <a:latin typeface="+mn-lt"/>
                <a:ea typeface="+mn-ea"/>
              </a:rPr>
              <a:t>层只负责控制端到端的报文交互；资源请求</a:t>
            </a:r>
            <a:r>
              <a:rPr lang="en-US" altLang="zh-CN" dirty="0" smtClean="0">
                <a:latin typeface="+mn-lt"/>
                <a:ea typeface="+mn-ea"/>
              </a:rPr>
              <a:t>/</a:t>
            </a:r>
            <a:r>
              <a:rPr lang="zh-CN" altLang="en-US" dirty="0" smtClean="0">
                <a:latin typeface="+mn-lt"/>
                <a:ea typeface="+mn-ea"/>
              </a:rPr>
              <a:t>响应层负责传输资源操作的请求和响应。</a:t>
            </a:r>
          </a:p>
          <a:p>
            <a:endParaRPr lang="en-US" altLang="zh-CN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4" y="1655354"/>
            <a:ext cx="3592271" cy="22847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LwM2M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</a:rPr>
              <a:t>LwM2M </a:t>
            </a:r>
            <a:r>
              <a:rPr lang="zh-CN" altLang="en-US">
                <a:latin typeface="+mn-lt"/>
                <a:ea typeface="+mn-ea"/>
              </a:rPr>
              <a:t>轻量级机器到机器 （</a:t>
            </a:r>
            <a:r>
              <a:rPr lang="en-US" altLang="zh-CN">
                <a:latin typeface="+mn-lt"/>
                <a:ea typeface="+mn-ea"/>
              </a:rPr>
              <a:t>Lightweight Machine-To-Machine</a:t>
            </a:r>
            <a:r>
              <a:rPr lang="zh-CN" altLang="en-US">
                <a:latin typeface="+mn-lt"/>
                <a:ea typeface="+mn-ea"/>
              </a:rPr>
              <a:t>）应用层协议</a:t>
            </a:r>
          </a:p>
          <a:p>
            <a:r>
              <a:rPr lang="zh-CN" altLang="en-US">
                <a:latin typeface="+mn-lt"/>
                <a:ea typeface="+mn-ea"/>
              </a:rPr>
              <a:t>协议基于</a:t>
            </a:r>
            <a:r>
              <a:rPr lang="en-US" altLang="zh-CN">
                <a:latin typeface="+mn-lt"/>
                <a:ea typeface="+mn-ea"/>
              </a:rPr>
              <a:t>REST</a:t>
            </a:r>
            <a:r>
              <a:rPr lang="zh-CN" altLang="en-US">
                <a:latin typeface="+mn-lt"/>
                <a:ea typeface="+mn-ea"/>
              </a:rPr>
              <a:t>架构。</a:t>
            </a:r>
          </a:p>
          <a:p>
            <a:r>
              <a:rPr lang="zh-CN" altLang="en-US">
                <a:latin typeface="+mn-lt"/>
                <a:ea typeface="+mn-ea"/>
              </a:rPr>
              <a:t>协议的消息传递是通过</a:t>
            </a:r>
            <a:r>
              <a:rPr lang="en-US" altLang="zh-CN">
                <a:latin typeface="+mn-lt"/>
                <a:ea typeface="+mn-ea"/>
              </a:rPr>
              <a:t>CoAP</a:t>
            </a:r>
            <a:r>
              <a:rPr lang="zh-CN" altLang="en-US">
                <a:latin typeface="+mn-lt"/>
                <a:ea typeface="+mn-ea"/>
              </a:rPr>
              <a:t>协议来达成的。</a:t>
            </a:r>
          </a:p>
          <a:p>
            <a:r>
              <a:rPr lang="zh-CN" altLang="en-US">
                <a:latin typeface="+mn-lt"/>
                <a:ea typeface="+mn-ea"/>
              </a:rPr>
              <a:t>协议定义了一个紧凑高效又不乏扩展性的数据模型</a:t>
            </a:r>
          </a:p>
          <a:p>
            <a:r>
              <a:rPr lang="zh-CN" altLang="en-US">
                <a:latin typeface="+mn-lt"/>
                <a:ea typeface="+mn-ea"/>
              </a:rPr>
              <a:t>协议最主要的实体包括</a:t>
            </a:r>
            <a:r>
              <a:rPr lang="en-US" altLang="zh-CN">
                <a:latin typeface="+mn-lt"/>
                <a:ea typeface="+mn-ea"/>
              </a:rPr>
              <a:t>LwM2M Server</a:t>
            </a:r>
            <a:r>
              <a:rPr lang="zh-CN" altLang="en-US">
                <a:latin typeface="+mn-lt"/>
                <a:ea typeface="+mn-ea"/>
              </a:rPr>
              <a:t>和</a:t>
            </a:r>
            <a:r>
              <a:rPr lang="en-US" altLang="zh-CN">
                <a:latin typeface="+mn-lt"/>
                <a:ea typeface="+mn-ea"/>
              </a:rPr>
              <a:t>LwM2M Client</a:t>
            </a:r>
            <a:r>
              <a:rPr lang="zh-CN" altLang="en-US">
                <a:latin typeface="+mn-lt"/>
                <a:ea typeface="+mn-ea"/>
              </a:rPr>
              <a:t>。</a:t>
            </a:r>
            <a:br>
              <a:rPr lang="zh-CN" altLang="en-US">
                <a:latin typeface="+mn-lt"/>
                <a:ea typeface="+mn-ea"/>
              </a:rPr>
            </a:br>
            <a:r>
              <a:rPr lang="en-US" altLang="zh-CN">
                <a:latin typeface="+mn-lt"/>
                <a:ea typeface="+mn-ea"/>
              </a:rPr>
              <a:t>LwM2M Serve</a:t>
            </a:r>
            <a:r>
              <a:rPr lang="zh-CN" altLang="en-US">
                <a:latin typeface="+mn-lt"/>
                <a:ea typeface="+mn-ea"/>
              </a:rPr>
              <a:t>作为服务器，部署在</a:t>
            </a:r>
            <a:r>
              <a:rPr lang="en-US" altLang="zh-CN">
                <a:latin typeface="+mn-lt"/>
                <a:ea typeface="+mn-ea"/>
              </a:rPr>
              <a:t>M2M</a:t>
            </a:r>
            <a:r>
              <a:rPr lang="zh-CN" altLang="en-US">
                <a:latin typeface="+mn-lt"/>
                <a:ea typeface="+mn-ea"/>
              </a:rPr>
              <a:t>服务供应商处或网络服务供应商处。</a:t>
            </a:r>
            <a:br>
              <a:rPr lang="zh-CN" altLang="en-US">
                <a:latin typeface="+mn-lt"/>
                <a:ea typeface="+mn-ea"/>
              </a:rPr>
            </a:br>
            <a:r>
              <a:rPr lang="en-US" altLang="zh-CN">
                <a:latin typeface="+mn-lt"/>
                <a:ea typeface="+mn-ea"/>
              </a:rPr>
              <a:t>LwM2M Client</a:t>
            </a:r>
            <a:r>
              <a:rPr lang="zh-CN" altLang="en-US">
                <a:latin typeface="+mn-lt"/>
                <a:ea typeface="+mn-ea"/>
              </a:rPr>
              <a:t>作为客户端，部署在各个</a:t>
            </a:r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设备上。</a:t>
            </a:r>
          </a:p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66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协议是什么？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协议特性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体系架构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b="1" smtClean="0">
                <a:latin typeface="+mn-lt"/>
                <a:ea typeface="+mn-ea"/>
              </a:rPr>
              <a:t>LwM2M</a:t>
            </a:r>
            <a:r>
              <a:rPr lang="zh-CN" altLang="en-US" b="1" smtClean="0">
                <a:latin typeface="+mn-lt"/>
                <a:ea typeface="+mn-ea"/>
              </a:rPr>
              <a:t>对象定义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资源定义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2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LwM2M</a:t>
            </a:r>
            <a:r>
              <a:rPr lang="zh-CN" altLang="en-US" smtClean="0">
                <a:latin typeface="+mn-lt"/>
                <a:ea typeface="+mn-ea"/>
              </a:rPr>
              <a:t>对象定义 </a:t>
            </a:r>
            <a:r>
              <a:rPr lang="en-US" altLang="zh-CN" smtClean="0">
                <a:latin typeface="+mn-lt"/>
                <a:ea typeface="+mn-ea"/>
              </a:rPr>
              <a:t>(1)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对象是逻辑上用于特定目的的一组资源的集合。</a:t>
            </a:r>
            <a:r>
              <a:rPr lang="zh-CN" altLang="en-US">
                <a:latin typeface="+mn-lt"/>
                <a:ea typeface="+mn-ea"/>
              </a:rPr>
              <a:t>例如固件更新对象，它就包含了用于固件更新目的的所有资源，例如固件包、固件</a:t>
            </a:r>
            <a:r>
              <a:rPr lang="en-US" altLang="zh-CN">
                <a:latin typeface="+mn-lt"/>
                <a:ea typeface="+mn-ea"/>
              </a:rPr>
              <a:t>URL</a:t>
            </a:r>
            <a:r>
              <a:rPr lang="zh-CN" altLang="en-US">
                <a:latin typeface="+mn-lt"/>
                <a:ea typeface="+mn-ea"/>
              </a:rPr>
              <a:t>、执行更新、更新结果等。</a:t>
            </a:r>
          </a:p>
          <a:p>
            <a:r>
              <a:rPr lang="zh-CN" altLang="en-US">
                <a:latin typeface="+mn-lt"/>
                <a:ea typeface="+mn-ea"/>
              </a:rPr>
              <a:t>使用对象的功能之前，必须对该对象进行实例化，对象可以有多个对象实例，对象实例的编号从</a:t>
            </a:r>
            <a:r>
              <a:rPr lang="en-US" altLang="zh-CN">
                <a:latin typeface="+mn-lt"/>
                <a:ea typeface="+mn-ea"/>
              </a:rPr>
              <a:t>0</a:t>
            </a:r>
            <a:r>
              <a:rPr lang="zh-CN" altLang="en-US">
                <a:latin typeface="+mn-lt"/>
                <a:ea typeface="+mn-ea"/>
              </a:rPr>
              <a:t>开始递增。</a:t>
            </a:r>
          </a:p>
          <a:p>
            <a:r>
              <a:rPr lang="en-US" altLang="zh-CN">
                <a:latin typeface="+mn-lt"/>
                <a:ea typeface="+mn-ea"/>
              </a:rPr>
              <a:t>OMA</a:t>
            </a:r>
            <a:r>
              <a:rPr lang="zh-CN" altLang="en-US">
                <a:latin typeface="+mn-lt"/>
                <a:ea typeface="+mn-ea"/>
              </a:rPr>
              <a:t>定义了一些标准对象，</a:t>
            </a:r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协议为这些对象及其资源已经定义了固定的</a:t>
            </a:r>
            <a:r>
              <a:rPr lang="en-US" altLang="zh-CN">
                <a:latin typeface="+mn-lt"/>
                <a:ea typeface="+mn-ea"/>
              </a:rPr>
              <a:t>ID</a:t>
            </a:r>
            <a:r>
              <a:rPr lang="zh-CN" altLang="en-US">
                <a:latin typeface="+mn-lt"/>
                <a:ea typeface="+mn-ea"/>
              </a:rPr>
              <a:t>。例如：固件更新对象的对象</a:t>
            </a:r>
            <a:r>
              <a:rPr lang="en-US" altLang="zh-CN">
                <a:latin typeface="+mn-lt"/>
                <a:ea typeface="+mn-ea"/>
              </a:rPr>
              <a:t>ID</a:t>
            </a:r>
            <a:r>
              <a:rPr lang="zh-CN" altLang="en-US">
                <a:latin typeface="+mn-lt"/>
                <a:ea typeface="+mn-ea"/>
              </a:rPr>
              <a:t>为</a:t>
            </a:r>
            <a:r>
              <a:rPr lang="en-US" altLang="zh-CN">
                <a:latin typeface="+mn-lt"/>
                <a:ea typeface="+mn-ea"/>
              </a:rPr>
              <a:t>5</a:t>
            </a:r>
            <a:r>
              <a:rPr lang="zh-CN" altLang="en-US">
                <a:latin typeface="+mn-lt"/>
                <a:ea typeface="+mn-ea"/>
              </a:rPr>
              <a:t>，该对象内部有</a:t>
            </a:r>
            <a:r>
              <a:rPr lang="en-US" altLang="zh-CN">
                <a:latin typeface="+mn-lt"/>
                <a:ea typeface="+mn-ea"/>
              </a:rPr>
              <a:t>8</a:t>
            </a:r>
            <a:r>
              <a:rPr lang="zh-CN" altLang="en-US">
                <a:latin typeface="+mn-lt"/>
                <a:ea typeface="+mn-ea"/>
              </a:rPr>
              <a:t>个资源，资源</a:t>
            </a:r>
            <a:r>
              <a:rPr lang="en-US" altLang="zh-CN">
                <a:latin typeface="+mn-lt"/>
                <a:ea typeface="+mn-ea"/>
              </a:rPr>
              <a:t>ID</a:t>
            </a:r>
            <a:r>
              <a:rPr lang="zh-CN" altLang="en-US">
                <a:latin typeface="+mn-lt"/>
                <a:ea typeface="+mn-ea"/>
              </a:rPr>
              <a:t>分别为</a:t>
            </a:r>
            <a:r>
              <a:rPr lang="en-US" altLang="zh-CN">
                <a:latin typeface="+mn-lt"/>
                <a:ea typeface="+mn-ea"/>
              </a:rPr>
              <a:t>0~7</a:t>
            </a:r>
            <a:r>
              <a:rPr lang="zh-CN" altLang="en-US">
                <a:latin typeface="+mn-lt"/>
                <a:ea typeface="+mn-ea"/>
              </a:rPr>
              <a:t>，其中“固件包名字”这个资源的</a:t>
            </a:r>
            <a:r>
              <a:rPr lang="en-US" altLang="zh-CN">
                <a:latin typeface="+mn-lt"/>
                <a:ea typeface="+mn-ea"/>
              </a:rPr>
              <a:t>ID</a:t>
            </a:r>
            <a:r>
              <a:rPr lang="zh-CN" altLang="en-US">
                <a:latin typeface="+mn-lt"/>
                <a:ea typeface="+mn-ea"/>
              </a:rPr>
              <a:t>为</a:t>
            </a:r>
            <a:r>
              <a:rPr lang="en-US" altLang="zh-CN">
                <a:latin typeface="+mn-lt"/>
                <a:ea typeface="+mn-ea"/>
              </a:rPr>
              <a:t>6</a:t>
            </a:r>
            <a:r>
              <a:rPr lang="zh-CN" altLang="en-US">
                <a:latin typeface="+mn-lt"/>
                <a:ea typeface="+mn-ea"/>
              </a:rPr>
              <a:t>。因此，</a:t>
            </a:r>
            <a:r>
              <a:rPr lang="en-US" altLang="zh-CN">
                <a:latin typeface="+mn-lt"/>
                <a:ea typeface="+mn-ea"/>
              </a:rPr>
              <a:t>URI 5/0/6</a:t>
            </a:r>
            <a:r>
              <a:rPr lang="zh-CN" altLang="en-US">
                <a:latin typeface="+mn-lt"/>
                <a:ea typeface="+mn-ea"/>
              </a:rPr>
              <a:t>表示：固件更新对象第</a:t>
            </a:r>
            <a:r>
              <a:rPr lang="en-US" altLang="zh-CN">
                <a:latin typeface="+mn-lt"/>
                <a:ea typeface="+mn-ea"/>
              </a:rPr>
              <a:t>0</a:t>
            </a:r>
            <a:r>
              <a:rPr lang="zh-CN" altLang="en-US">
                <a:latin typeface="+mn-lt"/>
                <a:ea typeface="+mn-ea"/>
              </a:rPr>
              <a:t>个实例的固件包名字这个资源。</a:t>
            </a:r>
          </a:p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22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对象定义 </a:t>
            </a:r>
            <a:r>
              <a:rPr lang="en-US" altLang="zh-CN" smtClean="0">
                <a:latin typeface="+mn-lt"/>
                <a:ea typeface="+mn-ea"/>
              </a:rPr>
              <a:t>(2)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</a:rPr>
              <a:t>OMA</a:t>
            </a:r>
            <a:r>
              <a:rPr lang="zh-CN" altLang="en-US">
                <a:latin typeface="+mn-lt"/>
                <a:ea typeface="+mn-ea"/>
              </a:rPr>
              <a:t>的</a:t>
            </a:r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规范中定义</a:t>
            </a:r>
            <a:r>
              <a:rPr lang="zh-CN" altLang="en-US" smtClean="0">
                <a:latin typeface="+mn-lt"/>
                <a:ea typeface="+mn-ea"/>
              </a:rPr>
              <a:t>了</a:t>
            </a:r>
            <a:r>
              <a:rPr lang="en-US" altLang="zh-CN">
                <a:latin typeface="+mn-lt"/>
                <a:ea typeface="+mn-ea"/>
              </a:rPr>
              <a:t>8</a:t>
            </a:r>
            <a:r>
              <a:rPr lang="zh-CN" altLang="en-US" smtClean="0">
                <a:latin typeface="+mn-lt"/>
                <a:ea typeface="+mn-ea"/>
              </a:rPr>
              <a:t>个</a:t>
            </a:r>
            <a:r>
              <a:rPr lang="zh-CN" altLang="en-US">
                <a:latin typeface="+mn-lt"/>
                <a:ea typeface="+mn-ea"/>
              </a:rPr>
              <a:t>标准对象：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61724"/>
              </p:ext>
            </p:extLst>
          </p:nvPr>
        </p:nvGraphicFramePr>
        <p:xfrm>
          <a:off x="1233378" y="1599474"/>
          <a:ext cx="9888278" cy="4439971"/>
        </p:xfrm>
        <a:graphic>
          <a:graphicData uri="http://schemas.openxmlformats.org/drawingml/2006/table">
            <a:tbl>
              <a:tblPr/>
              <a:tblGrid>
                <a:gridCol w="2596663"/>
                <a:gridCol w="998715"/>
                <a:gridCol w="6292900"/>
              </a:tblGrid>
              <a:tr h="54343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Object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25328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object id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25328" marT="63321" marB="25328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description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25328" marT="63321" marB="25328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102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LwM2M Security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</a:rPr>
                        <a:t>0</a:t>
                      </a:r>
                      <a:endParaRPr lang="en-US" altLang="zh-CN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LwM2M (bootstrap) server</a:t>
                      </a:r>
                      <a:r>
                        <a:rPr lang="zh-CN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URI，payload</a:t>
                      </a:r>
                      <a:r>
                        <a:rPr lang="zh-CN" altLang="en-US" sz="1500">
                          <a:effectLst/>
                        </a:rPr>
                        <a:t>的安全模式，一些算法</a:t>
                      </a:r>
                      <a:r>
                        <a:rPr lang="en-US" altLang="zh-CN" sz="1500">
                          <a:effectLst/>
                        </a:rPr>
                        <a:t>/</a:t>
                      </a:r>
                      <a:r>
                        <a:rPr lang="zh-CN" altLang="en-US" sz="1500">
                          <a:effectLst/>
                        </a:rPr>
                        <a:t>密钥，</a:t>
                      </a:r>
                      <a:r>
                        <a:rPr lang="en-US" sz="1500">
                          <a:effectLst/>
                        </a:rPr>
                        <a:t>server</a:t>
                      </a:r>
                      <a:r>
                        <a:rPr lang="zh-CN" altLang="en-US" sz="1500">
                          <a:effectLst/>
                        </a:rPr>
                        <a:t>的短</a:t>
                      </a:r>
                      <a:r>
                        <a:rPr lang="en-US" sz="1500">
                          <a:effectLst/>
                        </a:rPr>
                        <a:t>ID</a:t>
                      </a:r>
                      <a:r>
                        <a:rPr lang="zh-CN" altLang="en-US" sz="1500">
                          <a:effectLst/>
                        </a:rPr>
                        <a:t>等信息。</a:t>
                      </a:r>
                      <a:endParaRPr lang="zh-CN" alt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43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LwM2M Server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</a:rPr>
                        <a:t>1</a:t>
                      </a:r>
                      <a:endParaRPr lang="en-US" altLang="zh-CN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server</a:t>
                      </a:r>
                      <a:r>
                        <a:rPr lang="zh-CN" altLang="en-US" sz="1500">
                          <a:effectLst/>
                        </a:rPr>
                        <a:t>的短</a:t>
                      </a:r>
                      <a:r>
                        <a:rPr lang="en-US" sz="1500">
                          <a:effectLst/>
                        </a:rPr>
                        <a:t>ID，</a:t>
                      </a:r>
                      <a:r>
                        <a:rPr lang="zh-CN" altLang="en-US" sz="1500">
                          <a:effectLst/>
                        </a:rPr>
                        <a:t>注册的生命周期，</a:t>
                      </a:r>
                      <a:r>
                        <a:rPr lang="en-US" sz="1500">
                          <a:effectLst/>
                        </a:rPr>
                        <a:t>observe</a:t>
                      </a:r>
                      <a:r>
                        <a:rPr lang="zh-CN" altLang="en-US" sz="1500">
                          <a:effectLst/>
                        </a:rPr>
                        <a:t>的最小</a:t>
                      </a:r>
                      <a:r>
                        <a:rPr lang="en-US" altLang="zh-CN" sz="1500">
                          <a:effectLst/>
                        </a:rPr>
                        <a:t>/</a:t>
                      </a:r>
                      <a:r>
                        <a:rPr lang="zh-CN" altLang="en-US" sz="1500">
                          <a:effectLst/>
                        </a:rPr>
                        <a:t>最大周期， 绑定模型等。</a:t>
                      </a:r>
                      <a:endParaRPr lang="zh-CN" alt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584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Access Control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</a:rPr>
                        <a:t>2</a:t>
                      </a:r>
                      <a:endParaRPr lang="en-US" altLang="zh-CN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</a:rPr>
                        <a:t>每个</a:t>
                      </a:r>
                      <a:r>
                        <a:rPr lang="en-US" altLang="zh-CN" sz="1500">
                          <a:effectLst/>
                        </a:rPr>
                        <a:t>Object</a:t>
                      </a:r>
                      <a:r>
                        <a:rPr lang="zh-CN" altLang="en-US" sz="1500">
                          <a:effectLst/>
                        </a:rPr>
                        <a:t>的访问控制权限。</a:t>
                      </a:r>
                      <a:endParaRPr lang="zh-CN" alt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43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Device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</a:rPr>
                        <a:t>3</a:t>
                      </a:r>
                      <a:endParaRPr lang="en-US" altLang="zh-CN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</a:rPr>
                        <a:t>设备的制造商，型号，序列号，电量，内存等信息。</a:t>
                      </a:r>
                      <a:endParaRPr lang="zh-CN" alt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43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Connectivity Monitoring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</a:rPr>
                        <a:t>4</a:t>
                      </a:r>
                      <a:endParaRPr lang="en-US" altLang="zh-CN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</a:rPr>
                        <a:t>网络制式，链路质量，</a:t>
                      </a:r>
                      <a:r>
                        <a:rPr lang="en-US" altLang="zh-CN" sz="1500">
                          <a:effectLst/>
                        </a:rPr>
                        <a:t>IP</a:t>
                      </a:r>
                      <a:r>
                        <a:rPr lang="zh-CN" altLang="en-US" sz="1500">
                          <a:effectLst/>
                        </a:rPr>
                        <a:t>地址等信息。</a:t>
                      </a:r>
                      <a:endParaRPr lang="zh-CN" alt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584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Firmware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</a:rPr>
                        <a:t>5</a:t>
                      </a:r>
                      <a:endParaRPr lang="en-US" altLang="zh-CN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</a:rPr>
                        <a:t>固件包，包的</a:t>
                      </a:r>
                      <a:r>
                        <a:rPr lang="en-US" altLang="zh-CN" sz="1500">
                          <a:effectLst/>
                        </a:rPr>
                        <a:t>URI</a:t>
                      </a:r>
                      <a:r>
                        <a:rPr lang="zh-CN" altLang="en-US" sz="1500">
                          <a:effectLst/>
                        </a:rPr>
                        <a:t>，状态，更新结果等。</a:t>
                      </a:r>
                      <a:endParaRPr lang="zh-CN" alt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5848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Location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</a:rPr>
                        <a:t>6</a:t>
                      </a:r>
                      <a:endParaRPr lang="en-US" altLang="zh-CN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</a:rPr>
                        <a:t>经纬度，海拔，时间戳等。</a:t>
                      </a:r>
                      <a:endParaRPr lang="zh-CN" alt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343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Connectivity Statistics</a:t>
                      </a:r>
                      <a:endParaRPr 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>
                          <a:effectLst/>
                        </a:rPr>
                        <a:t>7</a:t>
                      </a:r>
                      <a:endParaRPr lang="en-US" altLang="zh-CN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 anchor="ctr" anchorCtr="1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>
                          <a:effectLst/>
                        </a:rPr>
                        <a:t>收集期间的收发数据量，包大小等信息。</a:t>
                      </a:r>
                      <a:endParaRPr lang="zh-CN" altLang="en-US" sz="1500">
                        <a:solidFill>
                          <a:srgbClr val="3D3F43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21" marR="63321" marT="63321" marB="2532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8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LwM2M</a:t>
            </a:r>
            <a:r>
              <a:rPr lang="zh-CN" altLang="en-US" smtClean="0"/>
              <a:t>协议</a:t>
            </a:r>
            <a:r>
              <a:rPr lang="zh-CN" altLang="en-US"/>
              <a:t>技术原理</a:t>
            </a: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协议是什么？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协议特性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体系架构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对象定义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b="1" smtClean="0">
                <a:latin typeface="+mn-lt"/>
                <a:ea typeface="+mn-ea"/>
              </a:rPr>
              <a:t>LwM2M</a:t>
            </a:r>
            <a:r>
              <a:rPr lang="zh-CN" altLang="en-US" b="1" smtClean="0">
                <a:latin typeface="+mn-lt"/>
                <a:ea typeface="+mn-ea"/>
              </a:rPr>
              <a:t>资源定义</a:t>
            </a:r>
            <a:endParaRPr lang="en-US" altLang="zh-CN" b="1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91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LwM2M</a:t>
            </a:r>
            <a:r>
              <a:rPr lang="zh-CN" altLang="en-US" smtClean="0">
                <a:latin typeface="+mn-lt"/>
                <a:ea typeface="+mn-ea"/>
              </a:rPr>
              <a:t>资源定义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5880629" cy="4879805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定义了一个资源模型，所有信息都可以抽象为资源以提供访问。资源是对象的内在组成，隶属于对象，</a:t>
            </a:r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客户端可以拥有任意数量的资源。和对象一样，资源也可以有多个实例。</a:t>
            </a:r>
          </a:p>
          <a:p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客户端、对象以及资源的关系如图所示：</a:t>
            </a:r>
          </a:p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70026" y="1247774"/>
            <a:ext cx="3381155" cy="4582632"/>
            <a:chOff x="4253022" y="1711842"/>
            <a:chExt cx="3381155" cy="4582632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>
            <a:xfrm>
              <a:off x="4253022" y="1711842"/>
              <a:ext cx="3381155" cy="45826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mtClean="0">
                  <a:solidFill>
                    <a:schemeClr val="tx1"/>
                  </a:solidFill>
                </a:rPr>
                <a:t>LwM2M Client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10223" y="2211571"/>
              <a:ext cx="2402971" cy="18236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400" b="1" smtClean="0">
                  <a:solidFill>
                    <a:schemeClr val="tx1"/>
                  </a:solidFill>
                </a:rPr>
                <a:t>Object 0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61111" y="4690716"/>
              <a:ext cx="2381693" cy="14655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915800" y="4520597"/>
              <a:ext cx="2381693" cy="14655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10223" y="4129278"/>
              <a:ext cx="2402971" cy="1739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400" b="1" smtClean="0">
                  <a:solidFill>
                    <a:schemeClr val="tx1"/>
                  </a:solidFill>
                </a:rPr>
                <a:t>Object 1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99323" y="2541180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Resource 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99323" y="2893800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Resource 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99323" y="3235360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Resource 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51722" y="3692467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273753" y="3633120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195784" y="3577167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Resource 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06629" y="4438819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Resource 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06629" y="4778058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Resource 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06629" y="5117297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Resource 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06629" y="5456535"/>
              <a:ext cx="1552353" cy="266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Resource 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1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LwM2M</a:t>
            </a:r>
            <a:r>
              <a:rPr lang="zh-CN" altLang="en-US" smtClean="0"/>
              <a:t>定义了一个资源模型，所有信息都可以抽象为资源以提供访问。</a:t>
            </a:r>
            <a:endParaRPr lang="en-US" altLang="zh-CN" smtClean="0"/>
          </a:p>
          <a:p>
            <a:r>
              <a:rPr lang="en-US" altLang="zh-CN" smtClean="0"/>
              <a:t>LwM2M</a:t>
            </a:r>
            <a:r>
              <a:rPr lang="zh-CN" altLang="en-US" smtClean="0"/>
              <a:t>为客户端和服务器提供了（     ）接口</a:t>
            </a:r>
            <a:r>
              <a:rPr lang="zh-CN" altLang="en-US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A. </a:t>
            </a:r>
            <a:r>
              <a:rPr lang="zh-CN" altLang="en-US" smtClean="0"/>
              <a:t>设备发现注册     </a:t>
            </a:r>
            <a:r>
              <a:rPr lang="en-US" altLang="zh-CN" smtClean="0"/>
              <a:t>B. </a:t>
            </a:r>
            <a:r>
              <a:rPr lang="zh-CN" altLang="en-US" smtClean="0"/>
              <a:t>引导程序</a:t>
            </a:r>
            <a:r>
              <a:rPr lang="en-US" altLang="zh-CN" smtClean="0"/>
              <a:t>       C. </a:t>
            </a:r>
            <a:r>
              <a:rPr lang="zh-CN" altLang="en-US" smtClean="0"/>
              <a:t>设备管理和服务实现</a:t>
            </a:r>
            <a:r>
              <a:rPr lang="en-US" altLang="zh-CN" smtClean="0"/>
              <a:t>      D. </a:t>
            </a:r>
            <a:r>
              <a:rPr lang="zh-CN" altLang="en-US" smtClean="0"/>
              <a:t>信息上报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3.   UDP</a:t>
            </a:r>
            <a:r>
              <a:rPr lang="zh-CN" altLang="en-US" smtClean="0"/>
              <a:t>属于（     ）协议</a:t>
            </a:r>
            <a:r>
              <a:rPr lang="zh-CN" altLang="en-US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物理层             </a:t>
            </a:r>
            <a:r>
              <a:rPr lang="en-US" altLang="zh-CN" smtClean="0"/>
              <a:t>B. </a:t>
            </a:r>
            <a:r>
              <a:rPr lang="zh-CN" altLang="en-US" smtClean="0"/>
              <a:t>应用层          </a:t>
            </a:r>
            <a:r>
              <a:rPr lang="en-US" altLang="zh-CN" smtClean="0"/>
              <a:t>C. </a:t>
            </a:r>
            <a:r>
              <a:rPr lang="zh-CN" altLang="en-US" smtClean="0"/>
              <a:t>传输层              </a:t>
            </a:r>
            <a:r>
              <a:rPr lang="en-US" altLang="zh-CN" smtClean="0"/>
              <a:t>D.</a:t>
            </a:r>
            <a:r>
              <a:rPr lang="zh-CN" altLang="en-US" smtClean="0"/>
              <a:t>平台层</a:t>
            </a:r>
            <a:r>
              <a:rPr lang="en-US" altLang="zh-CN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本章重点介绍了</a:t>
            </a:r>
            <a:r>
              <a:rPr lang="en-US" altLang="zh-CN" smtClean="0"/>
              <a:t>LwM2M</a:t>
            </a:r>
            <a:r>
              <a:rPr lang="zh-CN" altLang="en-US" smtClean="0"/>
              <a:t>协议的特点，</a:t>
            </a:r>
            <a:r>
              <a:rPr lang="en-US" altLang="zh-CN"/>
              <a:t>LwM2M</a:t>
            </a:r>
            <a:r>
              <a:rPr lang="zh-CN" altLang="en-US"/>
              <a:t>协议实现的功能以及它的体系架构</a:t>
            </a:r>
            <a:r>
              <a:rPr lang="zh-CN" altLang="en-US" smtClean="0"/>
              <a:t>。它是建立在</a:t>
            </a:r>
            <a:r>
              <a:rPr lang="en-US" altLang="zh-CN" smtClean="0"/>
              <a:t>CoAP</a:t>
            </a:r>
            <a:r>
              <a:rPr lang="zh-CN" altLang="en-US" smtClean="0"/>
              <a:t>上的应用层协议，有助于我们顺利的接入华为云物联网平台。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</a:rPr>
              <a:t>LwM2M</a:t>
            </a:r>
            <a:r>
              <a:rPr lang="zh-CN" altLang="en-US" smtClean="0">
                <a:latin typeface="+mn-lt"/>
              </a:rPr>
              <a:t>（</a:t>
            </a:r>
            <a:r>
              <a:rPr lang="en-US" altLang="zh-CN" smtClean="0">
                <a:latin typeface="+mn-lt"/>
              </a:rPr>
              <a:t>Lightweight Machine-To-Machine</a:t>
            </a:r>
            <a:r>
              <a:rPr lang="zh-CN" altLang="en-US" smtClean="0">
                <a:latin typeface="+mn-lt"/>
              </a:rPr>
              <a:t>）协议是由</a:t>
            </a:r>
            <a:r>
              <a:rPr lang="en-US" altLang="zh-CN" smtClean="0">
                <a:latin typeface="+mn-lt"/>
              </a:rPr>
              <a:t>OMA</a:t>
            </a:r>
            <a:r>
              <a:rPr lang="zh-CN" altLang="en-US" smtClean="0">
                <a:latin typeface="+mn-lt"/>
              </a:rPr>
              <a:t>提出并定义的一个适用于资源有限的终端设备的轻量级物联网协议。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9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smtClean="0">
                <a:latin typeface="+mn-lt"/>
                <a:ea typeface="+mn-ea"/>
              </a:rPr>
              <a:t>LwM2M</a:t>
            </a:r>
            <a:r>
              <a:rPr lang="zh-CN" altLang="en-US" b="1" smtClean="0">
                <a:latin typeface="+mn-lt"/>
                <a:ea typeface="+mn-ea"/>
              </a:rPr>
              <a:t>协议是什么</a:t>
            </a:r>
            <a:endParaRPr lang="en-US" altLang="zh-CN" b="1" dirty="0" smtClean="0"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协议特性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体系架构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对象定义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资源定义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9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LwM2M</a:t>
            </a:r>
            <a:r>
              <a:rPr lang="zh-CN" altLang="en-US" smtClean="0">
                <a:latin typeface="+mn-lt"/>
                <a:ea typeface="+mn-ea"/>
              </a:rPr>
              <a:t>协议是什么？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（</a:t>
            </a:r>
            <a:r>
              <a:rPr lang="en-US" altLang="zh-CN">
                <a:latin typeface="+mn-lt"/>
                <a:ea typeface="+mn-ea"/>
              </a:rPr>
              <a:t>Lightweight M2M</a:t>
            </a:r>
            <a:r>
              <a:rPr lang="zh-CN" altLang="en-US">
                <a:latin typeface="+mn-lt"/>
                <a:ea typeface="+mn-ea"/>
              </a:rPr>
              <a:t>，轻量级</a:t>
            </a:r>
            <a:r>
              <a:rPr lang="en-US" altLang="zh-CN">
                <a:latin typeface="+mn-lt"/>
                <a:ea typeface="+mn-ea"/>
              </a:rPr>
              <a:t>M2M</a:t>
            </a:r>
            <a:r>
              <a:rPr lang="zh-CN" altLang="en-US">
                <a:latin typeface="+mn-lt"/>
                <a:ea typeface="+mn-ea"/>
              </a:rPr>
              <a:t>），由开发移动联盟（</a:t>
            </a:r>
            <a:r>
              <a:rPr lang="en-US" altLang="zh-CN">
                <a:latin typeface="+mn-lt"/>
                <a:ea typeface="+mn-ea"/>
              </a:rPr>
              <a:t>OMA</a:t>
            </a:r>
            <a:r>
              <a:rPr lang="zh-CN" altLang="en-US">
                <a:latin typeface="+mn-lt"/>
                <a:ea typeface="+mn-ea"/>
              </a:rPr>
              <a:t>）提出，是一种轻量级的、标准通用的物联网设备管理协议，可用于快速部署客户端</a:t>
            </a:r>
            <a:r>
              <a:rPr lang="en-US" altLang="zh-CN">
                <a:latin typeface="+mn-lt"/>
                <a:ea typeface="+mn-ea"/>
              </a:rPr>
              <a:t>/</a:t>
            </a:r>
            <a:r>
              <a:rPr lang="zh-CN" altLang="en-US">
                <a:latin typeface="+mn-lt"/>
                <a:ea typeface="+mn-ea"/>
              </a:rPr>
              <a:t>服务器模式的物联网业务。</a:t>
            </a:r>
          </a:p>
          <a:p>
            <a:r>
              <a:rPr lang="en-US" altLang="zh-CN">
                <a:latin typeface="+mn-lt"/>
                <a:ea typeface="+mn-ea"/>
              </a:rPr>
              <a:t>LwM2M</a:t>
            </a:r>
            <a:r>
              <a:rPr lang="zh-CN" altLang="en-US">
                <a:latin typeface="+mn-lt"/>
                <a:ea typeface="+mn-ea"/>
              </a:rPr>
              <a:t>为物联网设备的管理和应用建立了一套标准，它提供了轻便小巧的安全通信接口及高效的数据模型，以实现</a:t>
            </a:r>
            <a:r>
              <a:rPr lang="en-US" altLang="zh-CN">
                <a:latin typeface="+mn-lt"/>
                <a:ea typeface="+mn-ea"/>
              </a:rPr>
              <a:t>M2M</a:t>
            </a:r>
            <a:r>
              <a:rPr lang="zh-CN" altLang="en-US">
                <a:latin typeface="+mn-lt"/>
                <a:ea typeface="+mn-ea"/>
              </a:rPr>
              <a:t>设备管理和服务支持。</a:t>
            </a:r>
          </a:p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3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协议是什么？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b="1" smtClean="0">
                <a:latin typeface="+mn-lt"/>
                <a:ea typeface="+mn-ea"/>
              </a:rPr>
              <a:t>LwM2M</a:t>
            </a:r>
            <a:r>
              <a:rPr lang="zh-CN" altLang="en-US" b="1" smtClean="0">
                <a:latin typeface="+mn-lt"/>
                <a:ea typeface="+mn-ea"/>
              </a:rPr>
              <a:t>协议特性</a:t>
            </a:r>
            <a:endParaRPr lang="en-US" altLang="zh-CN" b="1" dirty="0" smtClean="0"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体系架构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对象定义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资源定义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60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LwM2M</a:t>
            </a:r>
            <a:r>
              <a:rPr lang="zh-CN" altLang="en-US" smtClean="0">
                <a:latin typeface="+mn-lt"/>
                <a:ea typeface="+mn-ea"/>
              </a:rPr>
              <a:t>协议特性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zh-CN" altLang="en-US" sz="1800" smtClean="0">
                <a:latin typeface="+mn-lt"/>
                <a:ea typeface="+mn-ea"/>
              </a:rPr>
              <a:t>基于</a:t>
            </a:r>
            <a:r>
              <a:rPr lang="zh-CN" altLang="en-US" sz="1800">
                <a:latin typeface="+mn-lt"/>
                <a:ea typeface="+mn-ea"/>
              </a:rPr>
              <a:t>资源模型的简单</a:t>
            </a:r>
            <a:r>
              <a:rPr lang="zh-CN" altLang="en-US" sz="1800" smtClean="0">
                <a:latin typeface="+mn-lt"/>
                <a:ea typeface="+mn-ea"/>
              </a:rPr>
              <a:t>对象</a:t>
            </a:r>
            <a:endParaRPr lang="en-US" altLang="zh-CN" sz="1800" smtClean="0">
              <a:latin typeface="+mn-lt"/>
              <a:ea typeface="+mn-ea"/>
            </a:endParaRPr>
          </a:p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zh-CN" altLang="en-US" sz="1800" smtClean="0">
                <a:latin typeface="+mn-lt"/>
                <a:ea typeface="+mn-ea"/>
              </a:rPr>
              <a:t>资源</a:t>
            </a:r>
            <a:r>
              <a:rPr lang="zh-CN" altLang="en-US" sz="1800">
                <a:latin typeface="+mn-lt"/>
                <a:ea typeface="+mn-ea"/>
              </a:rPr>
              <a:t>操作：创建</a:t>
            </a:r>
            <a:r>
              <a:rPr lang="en-US" altLang="zh-CN" sz="1800">
                <a:latin typeface="+mn-lt"/>
                <a:ea typeface="+mn-ea"/>
              </a:rPr>
              <a:t>/</a:t>
            </a:r>
            <a:r>
              <a:rPr lang="zh-CN" altLang="en-US" sz="1800">
                <a:latin typeface="+mn-lt"/>
                <a:ea typeface="+mn-ea"/>
              </a:rPr>
              <a:t>检索</a:t>
            </a:r>
            <a:r>
              <a:rPr lang="en-US" altLang="zh-CN" sz="1800">
                <a:latin typeface="+mn-lt"/>
                <a:ea typeface="+mn-ea"/>
              </a:rPr>
              <a:t>/</a:t>
            </a:r>
            <a:r>
              <a:rPr lang="zh-CN" altLang="en-US" sz="1800">
                <a:latin typeface="+mn-lt"/>
                <a:ea typeface="+mn-ea"/>
              </a:rPr>
              <a:t>更新</a:t>
            </a:r>
            <a:r>
              <a:rPr lang="en-US" altLang="zh-CN" sz="1800">
                <a:latin typeface="+mn-lt"/>
                <a:ea typeface="+mn-ea"/>
              </a:rPr>
              <a:t>/</a:t>
            </a:r>
            <a:r>
              <a:rPr lang="zh-CN" altLang="en-US" sz="1800">
                <a:latin typeface="+mn-lt"/>
                <a:ea typeface="+mn-ea"/>
              </a:rPr>
              <a:t>删除</a:t>
            </a:r>
            <a:r>
              <a:rPr lang="en-US" altLang="zh-CN" sz="1800">
                <a:latin typeface="+mn-lt"/>
                <a:ea typeface="+mn-ea"/>
              </a:rPr>
              <a:t>/</a:t>
            </a:r>
            <a:r>
              <a:rPr lang="zh-CN" altLang="en-US" sz="1800">
                <a:latin typeface="+mn-lt"/>
                <a:ea typeface="+mn-ea"/>
              </a:rPr>
              <a:t>属性</a:t>
            </a:r>
            <a:r>
              <a:rPr lang="zh-CN" altLang="en-US" sz="1800" smtClean="0">
                <a:latin typeface="+mn-lt"/>
                <a:ea typeface="+mn-ea"/>
              </a:rPr>
              <a:t>配置</a:t>
            </a:r>
            <a:endParaRPr lang="en-US" altLang="zh-CN" sz="1800">
              <a:latin typeface="+mn-lt"/>
              <a:ea typeface="+mn-ea"/>
            </a:endParaRPr>
          </a:p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zh-CN" altLang="en-US" sz="1800" smtClean="0">
                <a:latin typeface="+mn-lt"/>
                <a:ea typeface="+mn-ea"/>
              </a:rPr>
              <a:t>资源</a:t>
            </a:r>
            <a:r>
              <a:rPr lang="zh-CN" altLang="en-US" sz="1800">
                <a:latin typeface="+mn-lt"/>
                <a:ea typeface="+mn-ea"/>
              </a:rPr>
              <a:t>的观察</a:t>
            </a:r>
            <a:r>
              <a:rPr lang="en-US" altLang="zh-CN" sz="1800">
                <a:latin typeface="+mn-lt"/>
                <a:ea typeface="+mn-ea"/>
              </a:rPr>
              <a:t>/</a:t>
            </a:r>
            <a:r>
              <a:rPr lang="zh-CN" altLang="en-US" sz="1800" smtClean="0">
                <a:latin typeface="+mn-lt"/>
                <a:ea typeface="+mn-ea"/>
              </a:rPr>
              <a:t>通知</a:t>
            </a:r>
            <a:endParaRPr lang="en-US" altLang="zh-CN" sz="1800" smtClean="0">
              <a:latin typeface="+mn-lt"/>
              <a:ea typeface="+mn-ea"/>
            </a:endParaRPr>
          </a:p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zh-CN" altLang="en-US" sz="1800" smtClean="0">
                <a:latin typeface="+mn-lt"/>
                <a:ea typeface="+mn-ea"/>
              </a:rPr>
              <a:t>支持</a:t>
            </a:r>
            <a:r>
              <a:rPr lang="zh-CN" altLang="en-US" sz="1800">
                <a:latin typeface="+mn-lt"/>
                <a:ea typeface="+mn-ea"/>
              </a:rPr>
              <a:t>的数据格式：</a:t>
            </a:r>
            <a:r>
              <a:rPr lang="en-US" altLang="zh-CN" sz="1800" smtClean="0">
                <a:latin typeface="+mn-lt"/>
                <a:ea typeface="+mn-ea"/>
              </a:rPr>
              <a:t>TLV/JSON/Plain Text/Opaque</a:t>
            </a:r>
          </a:p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zh-CN" altLang="en-US" sz="1800" smtClean="0">
                <a:latin typeface="+mn-lt"/>
                <a:ea typeface="+mn-ea"/>
              </a:rPr>
              <a:t>传输</a:t>
            </a:r>
            <a:r>
              <a:rPr lang="zh-CN" altLang="en-US" sz="1800">
                <a:latin typeface="+mn-lt"/>
                <a:ea typeface="+mn-ea"/>
              </a:rPr>
              <a:t>层协议：</a:t>
            </a:r>
            <a:r>
              <a:rPr lang="en-US" altLang="zh-CN" sz="1800" smtClean="0">
                <a:latin typeface="+mn-lt"/>
                <a:ea typeface="+mn-ea"/>
              </a:rPr>
              <a:t>UDP/SMS</a:t>
            </a:r>
            <a:endParaRPr lang="en-US" altLang="zh-CN" sz="1800">
              <a:latin typeface="+mn-lt"/>
              <a:ea typeface="+mn-ea"/>
            </a:endParaRPr>
          </a:p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zh-CN" altLang="en-US" sz="1800" smtClean="0">
                <a:latin typeface="+mn-lt"/>
                <a:ea typeface="+mn-ea"/>
              </a:rPr>
              <a:t>安全</a:t>
            </a:r>
            <a:r>
              <a:rPr lang="zh-CN" altLang="en-US" sz="1800">
                <a:latin typeface="+mn-lt"/>
                <a:ea typeface="+mn-ea"/>
              </a:rPr>
              <a:t>协议：</a:t>
            </a:r>
            <a:r>
              <a:rPr lang="en-US" altLang="zh-CN" sz="1800" smtClean="0">
                <a:latin typeface="+mn-lt"/>
                <a:ea typeface="+mn-ea"/>
              </a:rPr>
              <a:t>DTLS</a:t>
            </a:r>
            <a:endParaRPr lang="en-US" altLang="zh-CN" sz="1800">
              <a:latin typeface="+mn-lt"/>
              <a:ea typeface="+mn-ea"/>
            </a:endParaRPr>
          </a:p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en-US" altLang="zh-CN" sz="1800" smtClean="0">
                <a:latin typeface="+mn-lt"/>
                <a:ea typeface="+mn-ea"/>
              </a:rPr>
              <a:t>NAT</a:t>
            </a:r>
            <a:r>
              <a:rPr lang="en-US" altLang="zh-CN" sz="1800">
                <a:latin typeface="+mn-lt"/>
                <a:ea typeface="+mn-ea"/>
              </a:rPr>
              <a:t>/</a:t>
            </a:r>
            <a:r>
              <a:rPr lang="zh-CN" altLang="en-US" sz="1800">
                <a:latin typeface="+mn-lt"/>
                <a:ea typeface="+mn-ea"/>
              </a:rPr>
              <a:t>防火墙应对方案</a:t>
            </a:r>
            <a:r>
              <a:rPr lang="en-US" altLang="zh-CN" sz="1800">
                <a:latin typeface="+mn-lt"/>
                <a:ea typeface="+mn-ea"/>
              </a:rPr>
              <a:t>: Queue</a:t>
            </a:r>
            <a:r>
              <a:rPr lang="zh-CN" altLang="en-US" sz="1800" smtClean="0">
                <a:latin typeface="+mn-lt"/>
                <a:ea typeface="+mn-ea"/>
              </a:rPr>
              <a:t>模式</a:t>
            </a:r>
            <a:endParaRPr lang="en-US" altLang="zh-CN" sz="1800" smtClean="0">
              <a:latin typeface="+mn-lt"/>
              <a:ea typeface="+mn-ea"/>
            </a:endParaRPr>
          </a:p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zh-CN" altLang="en-US" sz="1800" smtClean="0">
                <a:latin typeface="+mn-lt"/>
                <a:ea typeface="+mn-ea"/>
              </a:rPr>
              <a:t>支持</a:t>
            </a:r>
            <a:r>
              <a:rPr lang="zh-CN" altLang="en-US" sz="1800">
                <a:latin typeface="+mn-lt"/>
                <a:ea typeface="+mn-ea"/>
              </a:rPr>
              <a:t>多</a:t>
            </a:r>
            <a:r>
              <a:rPr lang="en-US" altLang="zh-CN" sz="1800">
                <a:latin typeface="+mn-lt"/>
                <a:ea typeface="+mn-ea"/>
              </a:rPr>
              <a:t>LwM2M </a:t>
            </a:r>
            <a:r>
              <a:rPr lang="en-US" altLang="zh-CN" sz="1800" smtClean="0">
                <a:latin typeface="+mn-lt"/>
                <a:ea typeface="+mn-ea"/>
              </a:rPr>
              <a:t>Server</a:t>
            </a:r>
          </a:p>
          <a:p>
            <a:pPr marL="342900" indent="-342900" latinLnBrk="1">
              <a:buSzPct val="100000"/>
              <a:buFont typeface="+mj-lt"/>
              <a:buAutoNum type="arabicPeriod"/>
            </a:pPr>
            <a:r>
              <a:rPr lang="zh-CN" altLang="en-US" sz="1800" smtClean="0">
                <a:latin typeface="+mn-lt"/>
                <a:ea typeface="+mn-ea"/>
              </a:rPr>
              <a:t>基本</a:t>
            </a:r>
            <a:r>
              <a:rPr lang="zh-CN" altLang="en-US" sz="1800">
                <a:latin typeface="+mn-lt"/>
                <a:ea typeface="+mn-ea"/>
              </a:rPr>
              <a:t>的</a:t>
            </a:r>
            <a:r>
              <a:rPr lang="en-US" altLang="zh-CN" sz="1800">
                <a:latin typeface="+mn-lt"/>
                <a:ea typeface="+mn-ea"/>
              </a:rPr>
              <a:t>M2M</a:t>
            </a:r>
            <a:r>
              <a:rPr lang="zh-CN" altLang="en-US" sz="1800">
                <a:latin typeface="+mn-lt"/>
                <a:ea typeface="+mn-ea"/>
              </a:rPr>
              <a:t>功能：</a:t>
            </a:r>
            <a:r>
              <a:rPr lang="en-US" altLang="zh-CN" sz="1800">
                <a:latin typeface="+mn-lt"/>
                <a:ea typeface="+mn-ea"/>
              </a:rPr>
              <a:t>LwM2M Server</a:t>
            </a:r>
            <a:r>
              <a:rPr lang="zh-CN" altLang="en-US" sz="1800">
                <a:latin typeface="+mn-lt"/>
                <a:ea typeface="+mn-ea"/>
              </a:rPr>
              <a:t>，访问控制，设备，网络连接监测，固件更新，位置和定位服务，统计</a:t>
            </a:r>
          </a:p>
          <a:p>
            <a:pPr marL="0" indent="0"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74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协议是什么？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协议特性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b="1" smtClean="0">
                <a:latin typeface="+mn-lt"/>
                <a:ea typeface="+mn-ea"/>
              </a:rPr>
              <a:t>LwM2M</a:t>
            </a:r>
            <a:r>
              <a:rPr lang="zh-CN" altLang="en-US" b="1" smtClean="0">
                <a:latin typeface="+mn-lt"/>
                <a:ea typeface="+mn-ea"/>
              </a:rPr>
              <a:t>体系架构</a:t>
            </a:r>
            <a:endParaRPr lang="en-US" altLang="zh-CN" b="1"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对象定义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LwM2M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资源定义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66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LwM2M</a:t>
            </a:r>
            <a:r>
              <a:rPr lang="zh-CN" altLang="en-US" smtClean="0">
                <a:latin typeface="+mn-lt"/>
                <a:ea typeface="+mn-ea"/>
              </a:rPr>
              <a:t>体系架构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647728" y="2453728"/>
            <a:ext cx="2448272" cy="7560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rPr>
              <a:t>LwM2M Server</a:t>
            </a: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415480" y="1229592"/>
            <a:ext cx="1512168" cy="61206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rPr>
              <a:t>Device Management</a:t>
            </a:r>
            <a:r>
              <a:rPr kumimoji="0" lang="en-US" altLang="zh-CN" sz="1200" b="1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</a:rPr>
              <a:t> Application</a:t>
            </a: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15780" y="1229592"/>
            <a:ext cx="1512168" cy="61206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smtClean="0">
                <a:solidFill>
                  <a:schemeClr val="bg1"/>
                </a:solidFill>
              </a:rPr>
              <a:t>M2M Web Application</a:t>
            </a: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52084" y="1212639"/>
            <a:ext cx="1512168" cy="61206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smtClean="0">
                <a:solidFill>
                  <a:schemeClr val="bg1"/>
                </a:solidFill>
              </a:rPr>
              <a:t>M2M Web Application</a:t>
            </a: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651548" y="4505956"/>
            <a:ext cx="2444452" cy="136815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b="1">
              <a:solidFill>
                <a:schemeClr val="bg1"/>
              </a:solidFill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b="1">
              <a:solidFill>
                <a:schemeClr val="bg1"/>
              </a:solidFill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rPr>
              <a:t> Object</a:t>
            </a: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75584" y="4633414"/>
            <a:ext cx="183620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LwM2M Client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2" name="直接箭头连接符 11"/>
          <p:cNvCxnSpPr>
            <a:stCxn id="4" idx="2"/>
          </p:cNvCxnSpPr>
          <p:nvPr/>
        </p:nvCxnSpPr>
        <p:spPr bwMode="auto">
          <a:xfrm>
            <a:off x="4871864" y="3209812"/>
            <a:ext cx="0" cy="1224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183496" y="3298773"/>
            <a:ext cx="1584176" cy="1224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C7000B"/>
                </a:solidFill>
                <a:effectLst/>
              </a:rPr>
              <a:t>Interfaces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/>
              <a:t>Bootstrapping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Registration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/>
              <a:t>Object/Resource Access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39915" y="3317662"/>
            <a:ext cx="1789017" cy="12052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C7000B"/>
                </a:solidFill>
                <a:effectLst/>
              </a:rPr>
              <a:t>Stack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/>
              <a:t>Efficient Payload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CoAP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 Protocol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aseline="0" smtClean="0"/>
              <a:t>DTLS</a:t>
            </a:r>
            <a:r>
              <a:rPr lang="en-US" altLang="zh-CN" sz="1200" smtClean="0"/>
              <a:t> Security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UDP</a:t>
            </a:r>
            <a:r>
              <a:rPr kumimoji="0" lang="en-US" altLang="zh-CN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 Or SMS Bearer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423592" y="1913668"/>
            <a:ext cx="1332148" cy="3960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5663952" y="1896715"/>
            <a:ext cx="1764196" cy="4680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" name="直接箭头连接符 19"/>
          <p:cNvCxnSpPr>
            <a:stCxn id="6" idx="2"/>
            <a:endCxn id="4" idx="0"/>
          </p:cNvCxnSpPr>
          <p:nvPr/>
        </p:nvCxnSpPr>
        <p:spPr bwMode="auto">
          <a:xfrm>
            <a:off x="4871864" y="1841660"/>
            <a:ext cx="0" cy="612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4223792" y="5874108"/>
            <a:ext cx="1587996" cy="25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M2M Device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932204" y="4181920"/>
            <a:ext cx="1080120" cy="46805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UDP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932204" y="3587854"/>
            <a:ext cx="2448272" cy="46805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/>
              <a:t>DTLS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300356" y="4181920"/>
            <a:ext cx="1080120" cy="46805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/>
              <a:t>SMS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932204" y="2849610"/>
            <a:ext cx="2448272" cy="46805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/>
              <a:t>CoAP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932204" y="2219702"/>
            <a:ext cx="2448272" cy="46805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/>
              <a:t>LwM2M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077706" y="1744281"/>
            <a:ext cx="792088" cy="7200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881366" y="1196292"/>
            <a:ext cx="972108" cy="3409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Objects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9966430" y="1616635"/>
            <a:ext cx="79208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9812796" y="1493042"/>
            <a:ext cx="79208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5606" y="5266410"/>
            <a:ext cx="349894" cy="30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16946" y="5203626"/>
            <a:ext cx="349894" cy="308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18286" y="5120451"/>
            <a:ext cx="349894" cy="308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32238" y="5220645"/>
            <a:ext cx="349894" cy="308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633578" y="5137470"/>
            <a:ext cx="349894" cy="308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360840" y="5174816"/>
            <a:ext cx="349894" cy="308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7333E8A2F07A74D848136A2C03778F8" ma:contentTypeVersion="1" ma:contentTypeDescription="新建文档。" ma:contentTypeScope="" ma:versionID="32df6459cfb251e4db0ad1491a0e774c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e872da27d3e632afd91cf7694db677c0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ACD484C-37B7-4DDA-A37C-E571540EC80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8346</TotalTime>
  <Words>1673</Words>
  <Application>Microsoft Office PowerPoint</Application>
  <PresentationFormat>宽屏</PresentationFormat>
  <Paragraphs>195</Paragraphs>
  <Slides>24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方正兰亭黑简体</vt:lpstr>
      <vt:lpstr>宋体</vt:lpstr>
      <vt:lpstr>Microsoft YaHei</vt:lpstr>
      <vt:lpstr>Microsoft YaHei</vt:lpstr>
      <vt:lpstr>Arial</vt:lpstr>
      <vt:lpstr>Calibri</vt:lpstr>
      <vt:lpstr>Calibri Light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PowerPoint 演示文稿</vt:lpstr>
      <vt:lpstr>LwM2M协议技术原理</vt:lpstr>
      <vt:lpstr>PowerPoint 演示文稿</vt:lpstr>
      <vt:lpstr>PowerPoint 演示文稿</vt:lpstr>
      <vt:lpstr>LwM2M协议是什么？</vt:lpstr>
      <vt:lpstr>PowerPoint 演示文稿</vt:lpstr>
      <vt:lpstr>LwM2M协议特性</vt:lpstr>
      <vt:lpstr>PowerPoint 演示文稿</vt:lpstr>
      <vt:lpstr>LwM2M体系架构</vt:lpstr>
      <vt:lpstr>LwM2M逻辑接口</vt:lpstr>
      <vt:lpstr>LwM2M接口模型</vt:lpstr>
      <vt:lpstr>UDP</vt:lpstr>
      <vt:lpstr>DTLS</vt:lpstr>
      <vt:lpstr>CoAP</vt:lpstr>
      <vt:lpstr>CoAP协议逻辑分层模型</vt:lpstr>
      <vt:lpstr>LwM2M</vt:lpstr>
      <vt:lpstr>PowerPoint 演示文稿</vt:lpstr>
      <vt:lpstr>LwM2M对象定义 (1)</vt:lpstr>
      <vt:lpstr>LwM2M对象定义 (2)</vt:lpstr>
      <vt:lpstr>PowerPoint 演示文稿</vt:lpstr>
      <vt:lpstr>LwM2M资源定义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lengjiafa (A)</cp:lastModifiedBy>
  <cp:revision>272</cp:revision>
  <cp:lastPrinted>2020-07-31T09:33:18Z</cp:lastPrinted>
  <dcterms:created xsi:type="dcterms:W3CDTF">2018-11-29T10:16:29Z</dcterms:created>
  <dcterms:modified xsi:type="dcterms:W3CDTF">2020-09-16T08:03:37Z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(3)J77WqQLJ6dW7NSKiH8D6h+OvrbBXuB2PANwnG6iw1FgCSXeEOxVWTsEFJbl6QNM4ilNzlEKz
LRqHJ+YMNn3/RT3hQZsSRVM9hqEKsw7F5RY2bins8zJdUb+Tkyptckt1fR1OQXrndszWjuVk
TeKX85foBiQwvLcut5bWhuXn1BqoWhim67IIs5ovY+1m6Ebo/GaAQTBB2o7BgzpwvPHlTuAr
lAr7b83j4F/iK/Girz</vt:lpwstr>
  </property>
  <property fmtid="{D5CDD505-2E9C-101B-9397-08002B2CF9AE}" pid="3" name="_2015_ms_pID_7253431">
    <vt:lpwstr>n20ZvWu+6pb+fs6fbmxiVW8jS20Cd2fI3C2vDIMZINt/8IxDB4dca+
2/mkYKGcrm8bfKk3xdCn9cMW2ccvvOjdBjzj4Hy+HbpYah+JdpffqdYLTyzW6H/dn9xJHtq2
upuMpi2yO5bc91DVJ712LBZLgxXBFgf8QxfGbcRvGvc+DRUR7/t4YcOfopsT1zwu0kjXAsLx
AuuAihNgZNZEHjr2+ER8N1VX5zSaiRdFfsm2</vt:lpwstr>
  </property>
  <property fmtid="{D5CDD505-2E9C-101B-9397-08002B2CF9AE}" pid="4" name="_2015_ms_pID_7253432">
    <vt:lpwstr>9g==</vt:lpwstr>
  </property>
  <property fmtid="{D5CDD505-2E9C-101B-9397-08002B2CF9AE}" pid="5" name="ContentTypeId">
    <vt:lpwstr>0x01010077333E8A2F07A74D848136A2C03778F8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1599463785</vt:lpwstr>
  </property>
</Properties>
</file>