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47"/>
  </p:notesMasterIdLst>
  <p:handoutMasterIdLst>
    <p:handoutMasterId r:id="rId48"/>
  </p:handoutMasterIdLst>
  <p:sldIdLst>
    <p:sldId id="256" r:id="rId8"/>
    <p:sldId id="257"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270" r:id="rId46"/>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000B"/>
    <a:srgbClr val="404040"/>
    <a:srgbClr val="EBEBEB"/>
    <a:srgbClr val="151515"/>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09" autoAdjust="0"/>
  </p:normalViewPr>
  <p:slideViewPr>
    <p:cSldViewPr snapToGrid="0" snapToObjects="1">
      <p:cViewPr varScale="1">
        <p:scale>
          <a:sx n="93" d="100"/>
          <a:sy n="93" d="100"/>
        </p:scale>
        <p:origin x="82"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6" d="100"/>
          <a:sy n="66" d="100"/>
        </p:scale>
        <p:origin x="3106" y="6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9/9/2020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6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12980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72172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与请求</a:t>
            </a:r>
            <a:r>
              <a:rPr lang="en-US" altLang="zh-CN" smtClean="0"/>
              <a:t>/</a:t>
            </a:r>
            <a:r>
              <a:rPr lang="zh-CN" altLang="en-US" smtClean="0"/>
              <a:t>回答这种同步模式不同，发布</a:t>
            </a:r>
            <a:r>
              <a:rPr lang="en-US" altLang="zh-CN" smtClean="0"/>
              <a:t>/</a:t>
            </a:r>
            <a:r>
              <a:rPr lang="zh-CN" altLang="en-US" smtClean="0"/>
              <a:t>定义模式解耦了发布消息的客户（发布者）与订阅消息的客户（订阅者）之间的关系，这意味着发布者和订阅者之间并不需要直接建立联系。打个比方，你打电话给朋友，一直要等到朋友接电话了才能够开始交流，是一个典型的同步请求</a:t>
            </a:r>
            <a:r>
              <a:rPr lang="en-US" altLang="zh-CN" smtClean="0"/>
              <a:t>/</a:t>
            </a:r>
            <a:r>
              <a:rPr lang="zh-CN" altLang="en-US" smtClean="0"/>
              <a:t>回答的场景；而给一个好友邮件列表发电子邮件就不一样，你发好电子邮件该干嘛干嘛，好友们到有空了去查看邮件就是了，是一个典型的异步发布</a:t>
            </a:r>
            <a:r>
              <a:rPr lang="en-US" altLang="zh-CN" smtClean="0"/>
              <a:t>/</a:t>
            </a:r>
            <a:r>
              <a:rPr lang="zh-CN" altLang="en-US" smtClean="0"/>
              <a:t>订阅的场景。</a:t>
            </a:r>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868527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注意，</a:t>
            </a:r>
            <a:r>
              <a:rPr lang="en-US" altLang="zh-CN" smtClean="0"/>
              <a:t>MQTT</a:t>
            </a:r>
            <a:r>
              <a:rPr lang="zh-CN" altLang="en-US" smtClean="0"/>
              <a:t>允许使用通配符订阅主题，但是并不允许使用通配符广播。</a:t>
            </a:r>
            <a:endParaRPr lang="en-US" altLang="zh-CN" smtClean="0"/>
          </a:p>
          <a:p>
            <a:r>
              <a:rPr lang="zh-CN" altLang="en-US" smtClean="0"/>
              <a:t>单级</a:t>
            </a:r>
            <a:r>
              <a:rPr lang="en-US" altLang="zh-CN" smtClean="0"/>
              <a:t>: + </a:t>
            </a:r>
          </a:p>
          <a:p>
            <a:pPr lvl="1"/>
            <a:r>
              <a:rPr lang="zh-CN" altLang="en-US" smtClean="0"/>
              <a:t>只能用于单个主题层级匹配的通配符。</a:t>
            </a:r>
            <a:endParaRPr lang="en-US" altLang="zh-CN" smtClean="0"/>
          </a:p>
          <a:p>
            <a:pPr lvl="1"/>
            <a:r>
              <a:rPr lang="zh-CN" altLang="en-US" smtClean="0"/>
              <a:t>对于“</a:t>
            </a:r>
            <a:r>
              <a:rPr lang="en-US" altLang="zh-CN" smtClean="0"/>
              <a:t>huawei/+/humidity</a:t>
            </a:r>
            <a:r>
              <a:rPr lang="zh-CN" altLang="en-US" smtClean="0"/>
              <a:t>”</a:t>
            </a:r>
            <a:r>
              <a:rPr lang="en-US" altLang="zh-CN" smtClean="0"/>
              <a:t> </a:t>
            </a:r>
            <a:r>
              <a:rPr lang="zh-CN" altLang="en-US" smtClean="0"/>
              <a:t>的订阅匹配</a:t>
            </a:r>
            <a:r>
              <a:rPr lang="en-US" altLang="zh-CN" smtClean="0"/>
              <a:t> </a:t>
            </a:r>
            <a:r>
              <a:rPr lang="zh-CN" altLang="en-US" smtClean="0"/>
              <a:t>“</a:t>
            </a:r>
            <a:r>
              <a:rPr lang="en-US" altLang="zh-CN" smtClean="0"/>
              <a:t>huawei/livingroom/humidity</a:t>
            </a:r>
            <a:r>
              <a:rPr lang="zh-CN" altLang="en-US" smtClean="0"/>
              <a:t>”和“</a:t>
            </a:r>
            <a:r>
              <a:rPr lang="en-US" altLang="zh-CN" smtClean="0"/>
              <a:t>huawei/bathroom/humidity</a:t>
            </a:r>
            <a:r>
              <a:rPr lang="zh-CN" altLang="en-US" smtClean="0"/>
              <a:t>”但是不匹配 </a:t>
            </a:r>
            <a:r>
              <a:rPr lang="en-US" altLang="zh-CN" smtClean="0"/>
              <a:t>“huawei/home/livingroom/ humidity” </a:t>
            </a:r>
            <a:r>
              <a:rPr lang="zh-CN" altLang="en-US" smtClean="0"/>
              <a:t>。</a:t>
            </a:r>
            <a:endParaRPr lang="en-US" altLang="zh-CN" smtClean="0"/>
          </a:p>
          <a:p>
            <a:r>
              <a:rPr lang="zh-CN" altLang="en-US" smtClean="0"/>
              <a:t>多级</a:t>
            </a:r>
            <a:r>
              <a:rPr lang="en-US" altLang="zh-CN" smtClean="0"/>
              <a:t>: #</a:t>
            </a:r>
          </a:p>
          <a:p>
            <a:pPr lvl="1"/>
            <a:r>
              <a:rPr lang="zh-CN" altLang="en-US" smtClean="0"/>
              <a:t>用于匹配主题中任意层级的通配符。 </a:t>
            </a:r>
            <a:endParaRPr lang="en-US" altLang="zh-CN" smtClean="0"/>
          </a:p>
          <a:p>
            <a:pPr lvl="1"/>
            <a:r>
              <a:rPr lang="zh-CN" altLang="en-US" smtClean="0"/>
              <a:t>它都必须是主题过滤器的最后一个字符 ，并且确保它前面是正斜杠。</a:t>
            </a:r>
            <a:endParaRPr lang="en-US" altLang="zh-CN" smtClean="0"/>
          </a:p>
          <a:p>
            <a:pPr lvl="1"/>
            <a:r>
              <a:rPr lang="zh-CN" altLang="en-US" smtClean="0"/>
              <a:t>订阅主题 “</a:t>
            </a:r>
            <a:r>
              <a:rPr lang="en-US" altLang="zh-CN" smtClean="0"/>
              <a:t>huawei/home/#</a:t>
            </a:r>
            <a:r>
              <a:rPr lang="zh-CN" altLang="en-US" smtClean="0"/>
              <a:t>“，它会收到使用下列主题名发布的消息：”</a:t>
            </a:r>
            <a:r>
              <a:rPr lang="en-US" altLang="zh-CN" smtClean="0"/>
              <a:t>huawei/home/livingroom</a:t>
            </a:r>
            <a:r>
              <a:rPr lang="zh-CN" altLang="en-US" smtClean="0"/>
              <a:t>”和“</a:t>
            </a:r>
            <a:r>
              <a:rPr lang="en-US" altLang="zh-CN" smtClean="0"/>
              <a:t>Huawei/home/bathroom</a:t>
            </a:r>
            <a:r>
              <a:rPr lang="zh-CN" altLang="en-US" smtClean="0"/>
              <a:t>”</a:t>
            </a:r>
            <a:endParaRPr lang="en-US" altLang="zh-CN" smtClean="0"/>
          </a:p>
          <a:p>
            <a:pPr lvl="1"/>
            <a:endParaRPr lang="en-US" altLang="zh-CN" smtClean="0"/>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84029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至多一次”</a:t>
            </a:r>
            <a:r>
              <a:rPr lang="en-US" altLang="zh-CN" smtClean="0"/>
              <a:t>(QoS==0)</a:t>
            </a:r>
            <a:br>
              <a:rPr lang="en-US" altLang="zh-CN" smtClean="0"/>
            </a:br>
            <a:r>
              <a:rPr lang="zh-CN" altLang="en-US" smtClean="0"/>
              <a:t>消息发布完全依赖底层 </a:t>
            </a:r>
            <a:r>
              <a:rPr lang="en-US" altLang="zh-CN" smtClean="0"/>
              <a:t>TCP/IP </a:t>
            </a:r>
            <a:r>
              <a:rPr lang="zh-CN" altLang="en-US" smtClean="0"/>
              <a:t>网络。会发生消息丢失或重复。这一级别可用于如下情况，环境传感器数据，丢失一次读记录无所谓，因为不久后还会有第二次发送。</a:t>
            </a:r>
          </a:p>
          <a:p>
            <a:r>
              <a:rPr lang="zh-CN" altLang="en-US" smtClean="0"/>
              <a:t>至少一次”</a:t>
            </a:r>
            <a:r>
              <a:rPr lang="en-US" altLang="zh-CN" smtClean="0"/>
              <a:t>(QoS==1)</a:t>
            </a:r>
            <a:br>
              <a:rPr lang="en-US" altLang="zh-CN" smtClean="0"/>
            </a:br>
            <a:r>
              <a:rPr lang="zh-CN" altLang="en-US" smtClean="0"/>
              <a:t>确保消息到达，但消息重复可能会发生。</a:t>
            </a:r>
          </a:p>
          <a:p>
            <a:r>
              <a:rPr lang="zh-CN" altLang="en-US" smtClean="0"/>
              <a:t>只有一次”</a:t>
            </a:r>
            <a:r>
              <a:rPr lang="en-US" altLang="zh-CN" smtClean="0"/>
              <a:t>(QoS==2)</a:t>
            </a:r>
            <a:br>
              <a:rPr lang="en-US" altLang="zh-CN" smtClean="0"/>
            </a:br>
            <a:r>
              <a:rPr lang="zh-CN" altLang="en-US" smtClean="0"/>
              <a:t>确保消息到达一次。这一级别可用于如下情况，在计费系统中，消息重复或丢失会导致不正确的结果。</a:t>
            </a:r>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10884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62984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22340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490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剩余长度等于可变报头的长度（</a:t>
            </a:r>
            <a:r>
              <a:rPr lang="en-US" altLang="zh-CN" smtClean="0"/>
              <a:t>10</a:t>
            </a:r>
            <a:r>
              <a:rPr lang="zh-CN" altLang="en-US" smtClean="0"/>
              <a:t>字节）加上有效载荷的长度。</a:t>
            </a:r>
            <a:endParaRPr lang="en-US" altLang="zh-CN" smtClean="0"/>
          </a:p>
          <a:p>
            <a:r>
              <a:rPr lang="en-US" altLang="zh-CN" smtClean="0"/>
              <a:t>10 2C</a:t>
            </a:r>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866479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64164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79213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初始化一个连接是从客户端发到代理服务器的。如果</a:t>
            </a:r>
            <a:r>
              <a:rPr lang="en-US" altLang="zh-CN" smtClean="0"/>
              <a:t>CONNECT</a:t>
            </a:r>
            <a:r>
              <a:rPr lang="zh-CN" altLang="en-US" smtClean="0"/>
              <a:t>消息不正确（根据</a:t>
            </a:r>
            <a:r>
              <a:rPr lang="en-US" altLang="zh-CN" smtClean="0"/>
              <a:t>MQTT</a:t>
            </a:r>
            <a:r>
              <a:rPr lang="zh-CN" altLang="en-US" smtClean="0"/>
              <a:t>规范）或者从网络</a:t>
            </a:r>
            <a:r>
              <a:rPr lang="en-US" altLang="zh-CN" smtClean="0"/>
              <a:t>socket</a:t>
            </a:r>
            <a:r>
              <a:rPr lang="zh-CN" altLang="en-US" smtClean="0"/>
              <a:t>打开到消息发出花费太多时间的话，代理服务器将关闭连接。为了避免那些恶意的客户端拖垮代理服务器，这样的行为也是合理的。</a:t>
            </a:r>
            <a:endParaRPr lang="en-US" altLang="zh-CN"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79632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08142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37257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07664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00371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7988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当使用保留消息时，此主题的一个新订阅者在订阅后会立即收到设备的当前状态。对于那些周期性地发送数据，如温度，</a:t>
            </a:r>
            <a:r>
              <a:rPr lang="en-US" altLang="zh-CN" smtClean="0"/>
              <a:t>GPS</a:t>
            </a:r>
            <a:r>
              <a:rPr lang="zh-CN" altLang="en-US" smtClean="0"/>
              <a:t>坐标或其他数据的客户端也一样。如果不使用保留信息，订阅者在发布者发送间隔期将对当前状态一无所知。而使用保留信息可以立即提供一个有效数据给新客户端。</a:t>
            </a:r>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164156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遗嘱是为了在发布者连接丢失时通知订阅者而设计的。在实际使用中，遗嘱经常和保留消息一起使用，以便于通过主题来存储客户端当前的状态。例如，在客户端刚连接上</a:t>
            </a:r>
            <a:r>
              <a:rPr lang="en-US" altLang="zh-CN" smtClean="0"/>
              <a:t>broker</a:t>
            </a:r>
            <a:r>
              <a:rPr lang="zh-CN" altLang="en-US" smtClean="0"/>
              <a:t>时，它会向主题</a:t>
            </a:r>
            <a:r>
              <a:rPr lang="en-US" altLang="zh-CN" smtClean="0"/>
              <a:t>client/status</a:t>
            </a:r>
            <a:r>
              <a:rPr lang="zh-CN" altLang="en-US" smtClean="0"/>
              <a:t>发送一个消息体为“</a:t>
            </a:r>
            <a:r>
              <a:rPr lang="en-US" altLang="zh-CN" smtClean="0"/>
              <a:t>online”</a:t>
            </a:r>
            <a:r>
              <a:rPr lang="zh-CN" altLang="en-US" smtClean="0"/>
              <a:t>的保留消息。然后在连接过程中，客户端再发送一个消息体为“</a:t>
            </a:r>
            <a:r>
              <a:rPr lang="en-US" altLang="zh-CN" smtClean="0"/>
              <a:t>offline”</a:t>
            </a:r>
            <a:r>
              <a:rPr lang="zh-CN" altLang="en-US" smtClean="0"/>
              <a:t>的遗嘱消息，并将此消息设为保留消息。如果客户端此时意外断开连接，那么</a:t>
            </a:r>
            <a:r>
              <a:rPr lang="en-US" altLang="zh-CN" smtClean="0"/>
              <a:t>broker</a:t>
            </a:r>
            <a:r>
              <a:rPr lang="zh-CN" altLang="en-US" smtClean="0"/>
              <a:t>将发布此消息体为“</a:t>
            </a:r>
            <a:r>
              <a:rPr lang="en-US" altLang="zh-CN" smtClean="0"/>
              <a:t>offline”</a:t>
            </a:r>
            <a:r>
              <a:rPr lang="zh-CN" altLang="en-US" smtClean="0"/>
              <a:t>的保留消息。这种模式允许其他客户端通过一个主题来观察此客户端的状态，并且因为它是个保留消息，所以新连上来的客户端也会立刻就知道此设备的状态。</a:t>
            </a:r>
            <a:endParaRPr lang="en-US" altLang="zh-CN" dirty="0" smtClean="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688133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94351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心跳机制可以确认连接仍然是打开的，并且</a:t>
            </a:r>
            <a:r>
              <a:rPr lang="en-US" altLang="zh-CN" smtClean="0"/>
              <a:t>broker</a:t>
            </a:r>
            <a:r>
              <a:rPr lang="zh-CN" altLang="en-US" smtClean="0"/>
              <a:t>和客户端都连接上了对方。因此客户端可以设定一个几秒钟的时间间隔，并在连建立后按此间隔来发送消息给</a:t>
            </a:r>
            <a:r>
              <a:rPr lang="en-US" altLang="zh-CN" smtClean="0"/>
              <a:t>broker</a:t>
            </a:r>
            <a:r>
              <a:rPr lang="zh-CN" altLang="en-US" smtClean="0"/>
              <a:t>。心跳的间隔时间是</a:t>
            </a:r>
            <a:r>
              <a:rPr lang="en-US" altLang="zh-CN" smtClean="0"/>
              <a:t>broker</a:t>
            </a:r>
            <a:r>
              <a:rPr lang="zh-CN" altLang="en-US" smtClean="0"/>
              <a:t>和客户端所能接受的最长的通信周期。</a:t>
            </a:r>
            <a:endParaRPr lang="en-US" altLang="zh-CN" smtClean="0"/>
          </a:p>
          <a:p>
            <a:r>
              <a:rPr lang="zh-CN" altLang="en-US" smtClean="0"/>
              <a:t>最长的心跳周期是</a:t>
            </a:r>
            <a:r>
              <a:rPr lang="en-US" altLang="zh-CN" smtClean="0"/>
              <a:t>18</a:t>
            </a:r>
            <a:r>
              <a:rPr lang="zh-CN" altLang="en-US" smtClean="0"/>
              <a:t>小时</a:t>
            </a:r>
            <a:r>
              <a:rPr lang="en-US" altLang="zh-CN" smtClean="0"/>
              <a:t>12</a:t>
            </a:r>
            <a:r>
              <a:rPr lang="zh-CN" altLang="en-US" smtClean="0"/>
              <a:t>分</a:t>
            </a:r>
            <a:r>
              <a:rPr lang="en-US" altLang="zh-CN" smtClean="0"/>
              <a:t>15</a:t>
            </a:r>
            <a:r>
              <a:rPr lang="zh-CN" altLang="en-US" smtClean="0"/>
              <a:t>秒。如果心跳周期为</a:t>
            </a:r>
            <a:r>
              <a:rPr lang="en-US" altLang="zh-CN" smtClean="0"/>
              <a:t>0</a:t>
            </a:r>
            <a:r>
              <a:rPr lang="zh-CN" altLang="en-US" smtClean="0"/>
              <a:t>，那么心跳机制就是无效的</a:t>
            </a:r>
            <a:endParaRPr lang="en-US" altLang="zh-CN" smtClean="0"/>
          </a:p>
          <a:p>
            <a:r>
              <a:rPr lang="zh-CN" altLang="en-US" smtClean="0"/>
              <a:t>客户端发送</a:t>
            </a:r>
            <a:r>
              <a:rPr lang="en-US" altLang="zh-CN" smtClean="0"/>
              <a:t>PINGREQ</a:t>
            </a:r>
            <a:r>
              <a:rPr lang="zh-CN" altLang="en-US" smtClean="0"/>
              <a:t>报文给服务端的。用于：</a:t>
            </a:r>
            <a:endParaRPr lang="en-US" altLang="zh-CN" smtClean="0"/>
          </a:p>
          <a:p>
            <a:pPr lvl="1"/>
            <a:r>
              <a:rPr lang="zh-CN" altLang="en-US" smtClean="0"/>
              <a:t>在没有任何其它控制报文从客户端发给服务的时候，告知服务端客户端还活着。 </a:t>
            </a:r>
          </a:p>
          <a:p>
            <a:pPr lvl="1"/>
            <a:r>
              <a:rPr lang="zh-CN" altLang="en-US" smtClean="0"/>
              <a:t>请求服务端发送 响应确认它还活着。 </a:t>
            </a:r>
          </a:p>
          <a:p>
            <a:pPr lvl="1"/>
            <a:r>
              <a:rPr lang="zh-CN" altLang="en-US" smtClean="0"/>
              <a:t>使用网络以确认网络连接没有断开。 </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417854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93022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现在浏览器还不支持直接用</a:t>
            </a:r>
            <a:r>
              <a:rPr lang="en-US" altLang="zh-CN" smtClean="0"/>
              <a:t>MQTT</a:t>
            </a:r>
            <a:r>
              <a:rPr lang="zh-CN" altLang="en-US" smtClean="0"/>
              <a:t>，主要是因为浏览器不支持最基本的</a:t>
            </a:r>
            <a:r>
              <a:rPr lang="en-US" altLang="zh-CN" smtClean="0"/>
              <a:t>TCP</a:t>
            </a:r>
            <a:r>
              <a:rPr lang="zh-CN" altLang="en-US" smtClean="0"/>
              <a:t>连接。</a:t>
            </a:r>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723990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6358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95354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777230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36048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32914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9464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参考答案：</a:t>
            </a:r>
            <a:endParaRPr lang="en-US" altLang="zh-CN" smtClean="0"/>
          </a:p>
          <a:p>
            <a:pPr lvl="1"/>
            <a:r>
              <a:rPr lang="en-US" altLang="zh-CN" smtClean="0"/>
              <a:t>TCP,</a:t>
            </a:r>
            <a:r>
              <a:rPr lang="zh-CN" altLang="en-US" smtClean="0"/>
              <a:t>发布</a:t>
            </a:r>
            <a:r>
              <a:rPr lang="en-US" altLang="zh-CN" smtClean="0"/>
              <a:t>/</a:t>
            </a:r>
            <a:r>
              <a:rPr lang="zh-CN" altLang="en-US" smtClean="0"/>
              <a:t>订阅</a:t>
            </a:r>
            <a:endParaRPr lang="en-US" altLang="zh-CN" smtClean="0"/>
          </a:p>
          <a:p>
            <a:pPr lvl="1"/>
            <a:r>
              <a:rPr lang="en-US" altLang="zh-CN" smtClean="0"/>
              <a:t>B</a:t>
            </a:r>
          </a:p>
          <a:p>
            <a:pPr lvl="1"/>
            <a:r>
              <a:rPr lang="en-US" altLang="zh-CN" smtClean="0"/>
              <a:t>ABC</a:t>
            </a:r>
          </a:p>
          <a:p>
            <a:pPr lvl="1"/>
            <a:r>
              <a:rPr lang="zh-CN" altLang="en-US" smtClean="0"/>
              <a:t>错</a:t>
            </a:r>
            <a:endParaRPr lang="en-US" altLang="zh-CN" smtClean="0"/>
          </a:p>
          <a:p>
            <a:pPr lvl="1"/>
            <a:endParaRPr lang="en-US" altLang="zh-CN" smtClean="0"/>
          </a:p>
          <a:p>
            <a:pPr lvl="1"/>
            <a:endParaRPr lang="zh-CN" altLang="en-US" smtClean="0"/>
          </a:p>
          <a:p>
            <a:pPr lvl="1"/>
            <a:endParaRPr lang="en-US" altLang="zh-CN" smtClean="0"/>
          </a:p>
          <a:p>
            <a:pPr lvl="1"/>
            <a:endParaRPr lang="en-US" altLang="zh-CN" smtClean="0"/>
          </a:p>
          <a:p>
            <a:pPr lvl="1"/>
            <a:endParaRPr lang="en-US" altLang="zh-CN" smtClean="0"/>
          </a:p>
          <a:p>
            <a:pPr lvl="1"/>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9261396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2562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89346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63318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63954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MQTT</a:t>
            </a:r>
            <a:r>
              <a:rPr lang="zh-CN" altLang="en-US" smtClean="0"/>
              <a:t>由</a:t>
            </a:r>
            <a:r>
              <a:rPr lang="en-US" altLang="zh-CN" smtClean="0"/>
              <a:t>Andy Stanford-Clark</a:t>
            </a:r>
            <a:r>
              <a:rPr lang="zh-CN" altLang="en-US" smtClean="0"/>
              <a:t>（</a:t>
            </a:r>
            <a:r>
              <a:rPr lang="en-US" altLang="zh-CN" smtClean="0"/>
              <a:t>IBM</a:t>
            </a:r>
            <a:r>
              <a:rPr lang="zh-CN" altLang="en-US" smtClean="0"/>
              <a:t>）以及</a:t>
            </a:r>
            <a:r>
              <a:rPr lang="en-US" altLang="zh-CN" smtClean="0"/>
              <a:t>Arlen Nipper</a:t>
            </a:r>
            <a:r>
              <a:rPr lang="zh-CN" altLang="en-US" smtClean="0"/>
              <a:t>（</a:t>
            </a:r>
            <a:r>
              <a:rPr lang="en-US" altLang="zh-CN" smtClean="0"/>
              <a:t>Arcom</a:t>
            </a:r>
            <a:r>
              <a:rPr lang="zh-CN" altLang="en-US" smtClean="0"/>
              <a:t>，现</a:t>
            </a:r>
            <a:r>
              <a:rPr lang="en-US" altLang="zh-CN" smtClean="0"/>
              <a:t>Cirrus Link</a:t>
            </a:r>
            <a:r>
              <a:rPr lang="zh-CN" altLang="en-US" smtClean="0"/>
              <a:t>）发明于</a:t>
            </a:r>
            <a:r>
              <a:rPr lang="en-US" altLang="zh-CN" smtClean="0"/>
              <a:t>1999</a:t>
            </a:r>
            <a:r>
              <a:rPr lang="zh-CN" altLang="en-US" smtClean="0"/>
              <a:t>年，当时他们是为了创造一种新协议，以应用在要求低耗电、低带宽的石油管道和卫星通信的实际场景中。他们制定了需要在将来的协议中实现的技术目标：</a:t>
            </a:r>
          </a:p>
          <a:p>
            <a:pPr lvl="1"/>
            <a:r>
              <a:rPr lang="zh-CN" altLang="en-US" smtClean="0"/>
              <a:t>易于实施和部署</a:t>
            </a:r>
          </a:p>
          <a:p>
            <a:pPr lvl="1"/>
            <a:r>
              <a:rPr lang="zh-CN" altLang="en-US" smtClean="0"/>
              <a:t>提供高质量的服务器消息分发功能</a:t>
            </a:r>
          </a:p>
          <a:p>
            <a:pPr lvl="1"/>
            <a:r>
              <a:rPr lang="zh-CN" altLang="en-US" smtClean="0"/>
              <a:t>轻量高效低带宽</a:t>
            </a:r>
          </a:p>
          <a:p>
            <a:pPr lvl="1"/>
            <a:r>
              <a:rPr lang="zh-CN" altLang="en-US" smtClean="0"/>
              <a:t>数据不可探听（消息加密）</a:t>
            </a:r>
          </a:p>
          <a:p>
            <a:pPr lvl="1"/>
            <a:r>
              <a:rPr lang="zh-CN" altLang="en-US" smtClean="0"/>
              <a:t>可持续会话</a:t>
            </a:r>
            <a:endParaRPr lang="en-US" altLang="zh-CN" smtClean="0"/>
          </a:p>
          <a:p>
            <a:pPr lvl="0"/>
            <a:r>
              <a:rPr lang="zh-CN" altLang="en-US" smtClean="0"/>
              <a:t>大约在首次版本发布后的三年后，</a:t>
            </a:r>
            <a:r>
              <a:rPr lang="en-US" altLang="zh-CN" smtClean="0"/>
              <a:t>MQTT</a:t>
            </a:r>
            <a:r>
              <a:rPr lang="zh-CN" altLang="en-US" smtClean="0"/>
              <a:t>被宣布将会在</a:t>
            </a:r>
            <a:r>
              <a:rPr lang="en-US" altLang="zh-CN" smtClean="0"/>
              <a:t>OASIS</a:t>
            </a:r>
            <a:r>
              <a:rPr lang="zh-CN" altLang="en-US" smtClean="0"/>
              <a:t>进行标准化进程，</a:t>
            </a:r>
            <a:r>
              <a:rPr lang="en-US" altLang="zh-CN" smtClean="0"/>
              <a:t>OASIS</a:t>
            </a:r>
            <a:r>
              <a:rPr lang="zh-CN" altLang="en-US" smtClean="0"/>
              <a:t>是一个致力于推进高端标准化的开放组织</a:t>
            </a:r>
            <a:endParaRPr lang="en-US" altLang="zh-CN" smtClean="0"/>
          </a:p>
          <a:p>
            <a:pPr lvl="0"/>
            <a:r>
              <a:rPr lang="en-US" altLang="zh-CN" smtClean="0"/>
              <a:t>MQTT</a:t>
            </a:r>
            <a:r>
              <a:rPr lang="zh-CN" altLang="en-US" smtClean="0"/>
              <a:t>标准化进程持续大约一年时间</a:t>
            </a:r>
            <a:r>
              <a:rPr lang="en-US" altLang="zh-CN" smtClean="0"/>
              <a:t>,2014</a:t>
            </a:r>
            <a:r>
              <a:rPr lang="zh-CN" altLang="en-US" smtClean="0"/>
              <a:t>年</a:t>
            </a:r>
            <a:r>
              <a:rPr lang="en-US" altLang="zh-CN" smtClean="0"/>
              <a:t>10</a:t>
            </a:r>
            <a:r>
              <a:rPr lang="zh-CN" altLang="en-US" smtClean="0"/>
              <a:t>月</a:t>
            </a:r>
            <a:r>
              <a:rPr lang="en-US" altLang="zh-CN" smtClean="0"/>
              <a:t>29</a:t>
            </a:r>
            <a:r>
              <a:rPr lang="zh-CN" altLang="en-US" smtClean="0"/>
              <a:t>日，</a:t>
            </a:r>
            <a:r>
              <a:rPr lang="en-US" altLang="zh-CN" smtClean="0"/>
              <a:t>MQTT</a:t>
            </a:r>
            <a:r>
              <a:rPr lang="zh-CN" altLang="en-US" smtClean="0"/>
              <a:t>成为正式批准的</a:t>
            </a:r>
            <a:r>
              <a:rPr lang="en-US" altLang="zh-CN" smtClean="0"/>
              <a:t>OASIS</a:t>
            </a:r>
            <a:r>
              <a:rPr lang="zh-CN" altLang="en-US" smtClean="0"/>
              <a:t>标准</a:t>
            </a:r>
            <a:endParaRPr lang="en-US" altLang="zh-CN"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540623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1551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24816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a:prstGeom prst="rect">
            <a:avLst/>
          </a:prstGeo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9438183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3338805676"/>
              </p:ext>
            </p:extLst>
          </p:nvPr>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8462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648564038"/>
              </p:ext>
            </p:extLst>
          </p:nvPr>
        </p:nvGraphicFramePr>
        <p:xfrm>
          <a:off x="1007140" y="2920836"/>
          <a:ext cx="10177327"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67692">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mn-ea"/>
                <a:ea typeface="+mn-ea"/>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mn-ea"/>
                <a:ea typeface="+mn-ea"/>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mn-ea"/>
                <a:ea typeface="+mn-ea"/>
              </a:defRPr>
            </a:lvl3pPr>
            <a:lvl4pPr fontAlgn="ctr">
              <a:defRPr baseline="0">
                <a:latin typeface="+mn-ea"/>
                <a:ea typeface="+mn-ea"/>
              </a:defRPr>
            </a:lvl4pPr>
            <a:lvl5pPr marL="1802879" indent="-201519" fontAlgn="ctr">
              <a:buClrTx/>
              <a:buFont typeface="Huawei Sans" panose="020C0503030203020204" pitchFamily="34" charset="0"/>
              <a:buChar char="~"/>
              <a:defRPr baseline="0">
                <a:latin typeface="+mn-ea"/>
                <a:ea typeface="+mn-ea"/>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mn-ea"/>
                <a:ea typeface="+mn-ea"/>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mn-ea"/>
                <a:ea typeface="+mn-ea"/>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mn-ea"/>
                <a:ea typeface="+mn-ea"/>
              </a:defRPr>
            </a:lvl3pPr>
            <a:lvl4pPr fontAlgn="ctr">
              <a:defRPr baseline="0">
                <a:latin typeface="+mn-ea"/>
                <a:ea typeface="+mn-ea"/>
              </a:defRPr>
            </a:lvl4pPr>
            <a:lvl5pPr marL="1802879" indent="-201519" fontAlgn="ctr">
              <a:buClrTx/>
              <a:buFont typeface="Huawei Sans" panose="020C0503030203020204" pitchFamily="34" charset="0"/>
              <a:buChar char="~"/>
              <a:defRPr baseline="0">
                <a:latin typeface="+mn-ea"/>
                <a:ea typeface="+mn-ea"/>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xmlns=""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mn-ea"/>
                <a:ea typeface="+mn-ea"/>
                <a:cs typeface="Huawei Sans" panose="020C0503030203020204" pitchFamily="34" charset="0"/>
              </a:defRPr>
            </a:lvl1pPr>
            <a:lvl2pPr marL="744537" indent="-342900" algn="just" fontAlgn="ctr">
              <a:buSzPct val="100000"/>
              <a:buFont typeface="+mj-lt"/>
              <a:buAutoNum type="alphaUcPeriod"/>
              <a:defRPr sz="1800" baseline="0">
                <a:latin typeface="+mn-ea"/>
                <a:ea typeface="+mn-ea"/>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方正兰亭黑简体" panose="02000000000000000000" pitchFamily="2" charset="-122"/>
                <a:ea typeface="方正兰亭黑简体" panose="02000000000000000000" pitchFamily="2" charset="-122"/>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前言</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34368632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73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a:prstGeom prst="rect">
            <a:avLst/>
          </a:prstGeom>
        </p:spPr>
        <p:txBody>
          <a:bodyPr lIns="100800" tIns="50400" rIns="100800" bIns="50400" anchor="t" anchorCtr="0"/>
          <a:lstStyle>
            <a:lvl1pPr>
              <a:defRPr b="1">
                <a:latin typeface="方正兰亭黑简体" panose="02000000000000000000" pitchFamily="2" charset="-122"/>
                <a:ea typeface="方正兰亭黑简体" panose="02000000000000000000" pitchFamily="2"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39780647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a:prstGeom prst="rect">
            <a:avLst/>
          </a:prstGeom>
        </p:spPr>
        <p:txBody>
          <a:bodyPr lIns="100800" tIns="50400" rIns="100800" bIns="50400" anchor="t" anchorCtr="0"/>
          <a:lstStyle>
            <a:lvl1pPr>
              <a:defRPr b="1">
                <a:latin typeface="方正兰亭黑简体" panose="02000000000000000000" pitchFamily="2" charset="-122"/>
                <a:ea typeface="方正兰亭黑简体" panose="02000000000000000000" pitchFamily="2" charset="-122"/>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a:prstGeom prst="rect">
            <a:avLst/>
          </a:prstGeo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52173997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16699121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51364381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xmlns=""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a:prstGeom prst="rect">
            <a:avLst/>
          </a:prstGeom>
        </p:spPr>
        <p:txBody>
          <a:bodyPr/>
          <a:lstStyle>
            <a:lvl1pPr algn="just">
              <a:defRPr>
                <a:latin typeface="方正兰亭黑简体" panose="02000000000000000000" pitchFamily="2" charset="-122"/>
                <a:ea typeface="方正兰亭黑简体" panose="02000000000000000000" pitchFamily="2" charset="-122"/>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前言</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25957858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73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方正兰亭黑简体" panose="02000000000000000000" pitchFamily="2" charset="-122"/>
                <a:ea typeface="方正兰亭黑简体" panose="02000000000000000000" pitchFamily="2" charset="-122"/>
                <a:cs typeface="Arial" panose="020B0604020202020204" pitchFamily="34" charset="0"/>
              </a:defRPr>
            </a:lvl1pPr>
            <a:lvl2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2pPr>
            <a:lvl3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3pPr>
            <a:lvl4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4pPr>
            <a:lvl5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目标</a:t>
            </a:r>
            <a:endParaRPr lang="en-US" altLang="zh-CN"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14241214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a:prstGeom prst="rect">
            <a:avLst/>
          </a:prstGeo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方正兰亭黑简体" panose="02000000000000000000" pitchFamily="2" charset="-122"/>
                <a:ea typeface="方正兰亭黑简体" panose="02000000000000000000" pitchFamily="2" charset="-122"/>
                <a:cs typeface="Arial" panose="020B0604020202020204" pitchFamily="34" charset="0"/>
              </a:defRPr>
            </a:lvl1pPr>
            <a:lvl2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2pPr>
            <a:lvl3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3pPr>
            <a:lvl4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4pPr>
            <a:lvl5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目标</a:t>
            </a:r>
            <a:endParaRPr lang="en-US" altLang="zh-CN"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296651332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a:prstGeom prst="rect">
            <a:avLst/>
          </a:prstGeo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方正兰亭黑简体" panose="02000000000000000000" pitchFamily="2" charset="-122"/>
                <a:ea typeface="方正兰亭黑简体" panose="02000000000000000000" pitchFamily="2" charset="-122"/>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目录</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9"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0"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10711056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方正兰亭黑简体" panose="02000000000000000000" pitchFamily="2" charset="-122"/>
                <a:ea typeface="方正兰亭黑简体" panose="02000000000000000000" pitchFamily="2" charset="-122"/>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a:prstGeom prst="rect">
            <a:avLst/>
          </a:prstGeom>
        </p:spPr>
        <p:txBody>
          <a:bodyPr/>
          <a:lstStyle>
            <a:lvl1pPr algn="just">
              <a:defRPr>
                <a:latin typeface="方正兰亭黑简体" panose="02000000000000000000" pitchFamily="2" charset="-122"/>
                <a:ea typeface="方正兰亭黑简体" panose="02000000000000000000" pitchFamily="2" charset="-122"/>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7934556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方正兰亭黑简体" panose="02000000000000000000" pitchFamily="2" charset="-122"/>
                <a:ea typeface="方正兰亭黑简体" panose="02000000000000000000" pitchFamily="2"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26923851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a:prstGeom prst="rect">
            <a:avLst/>
          </a:prstGeo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5"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6"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266581297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本章总结</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a:prstGeom prst="rect">
            <a:avLst/>
          </a:prstGeom>
        </p:spPr>
        <p:txBody>
          <a:bodyPr/>
          <a:lstStyle>
            <a:lvl1pPr algn="just">
              <a:defRPr>
                <a:latin typeface="方正兰亭黑简体" panose="02000000000000000000" pitchFamily="2" charset="-122"/>
                <a:ea typeface="方正兰亭黑简体" panose="02000000000000000000" pitchFamily="2" charset="-122"/>
                <a:cs typeface="Arial" panose="020B0604020202020204" pitchFamily="34" charset="0"/>
              </a:defRPr>
            </a:lvl1pPr>
            <a:lvl2pPr>
              <a:defRPr>
                <a:latin typeface="方正兰亭黑简体" panose="02000000000000000000" pitchFamily="2" charset="-122"/>
                <a:ea typeface="方正兰亭黑简体" panose="02000000000000000000" pitchFamily="2" charset="-122"/>
              </a:defRPr>
            </a:lvl2pPr>
            <a:lvl3pPr>
              <a:defRPr>
                <a:latin typeface="方正兰亭黑简体" panose="02000000000000000000" pitchFamily="2" charset="-122"/>
                <a:ea typeface="方正兰亭黑简体" panose="02000000000000000000" pitchFamily="2" charset="-122"/>
              </a:defRPr>
            </a:lvl3pPr>
            <a:lvl4pPr>
              <a:defRPr>
                <a:latin typeface="方正兰亭黑简体" panose="02000000000000000000" pitchFamily="2" charset="-122"/>
                <a:ea typeface="方正兰亭黑简体" panose="02000000000000000000" pitchFamily="2" charset="-122"/>
              </a:defRPr>
            </a:lvl4pPr>
            <a:lvl5pPr>
              <a:buNone/>
              <a:defRPr>
                <a:latin typeface="方正兰亭黑简体" panose="02000000000000000000" pitchFamily="2" charset="-122"/>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08601686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方正兰亭黑简体" panose="02000000000000000000" pitchFamily="2" charset="-122"/>
                <a:ea typeface="方正兰亭黑简体" panose="02000000000000000000" pitchFamily="2" charset="-122"/>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目录</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9"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0"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332055689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方正兰亭黑简体" panose="02000000000000000000" pitchFamily="2" charset="-122"/>
                <a:ea typeface="方正兰亭黑简体" panose="02000000000000000000" pitchFamily="2" charset="-122"/>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5"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6"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41406084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本章总结</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方正兰亭黑简体" panose="02000000000000000000" pitchFamily="2" charset="-122"/>
                <a:ea typeface="方正兰亭黑简体" panose="02000000000000000000" pitchFamily="2" charset="-122"/>
                <a:cs typeface="Arial" panose="020B0604020202020204" pitchFamily="34" charset="0"/>
              </a:defRPr>
            </a:lvl1pPr>
            <a:lvl2pPr>
              <a:defRPr>
                <a:latin typeface="方正兰亭黑简体" panose="02000000000000000000" pitchFamily="2" charset="-122"/>
                <a:ea typeface="方正兰亭黑简体" panose="02000000000000000000" pitchFamily="2" charset="-122"/>
              </a:defRPr>
            </a:lvl2pPr>
            <a:lvl3pPr>
              <a:defRPr>
                <a:latin typeface="方正兰亭黑简体" panose="02000000000000000000" pitchFamily="2" charset="-122"/>
                <a:ea typeface="方正兰亭黑简体" panose="02000000000000000000" pitchFamily="2" charset="-122"/>
              </a:defRPr>
            </a:lvl3pPr>
            <a:lvl4pPr>
              <a:defRPr>
                <a:latin typeface="方正兰亭黑简体" panose="02000000000000000000" pitchFamily="2" charset="-122"/>
                <a:ea typeface="方正兰亭黑简体" panose="02000000000000000000" pitchFamily="2" charset="-122"/>
              </a:defRPr>
            </a:lvl4pPr>
            <a:lvl5pPr>
              <a:buNone/>
              <a:defRPr>
                <a:latin typeface="方正兰亭黑简体" panose="02000000000000000000" pitchFamily="2" charset="-122"/>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621645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xmlns=""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4783178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9EC310A-3496-465B-B3B3-E700BDA8494A}" type="datetimeFigureOut">
              <a:rPr lang="zh-CN" altLang="en-US" smtClean="0"/>
              <a:t>2020/9/9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3CDD188-B841-4F2D-B0DD-37F672EC7E71}" type="slidenum">
              <a:rPr lang="zh-CN" altLang="en-US" smtClean="0"/>
              <a:t>‹#›</a:t>
            </a:fld>
            <a:endParaRPr lang="zh-CN" altLang="en-US"/>
          </a:p>
        </p:txBody>
      </p:sp>
    </p:spTree>
    <p:extLst>
      <p:ext uri="{BB962C8B-B14F-4D97-AF65-F5344CB8AC3E}">
        <p14:creationId xmlns:p14="http://schemas.microsoft.com/office/powerpoint/2010/main" val="44256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a:prstGeom prst="rect">
            <a:avLst/>
          </a:prstGeom>
        </p:spPr>
        <p:txBody>
          <a:bodyPr lIns="100800" tIns="50400" rIns="100800" bIns="50400" anchor="t" anchorCtr="0"/>
          <a:lstStyle>
            <a:lvl1pPr>
              <a:defRPr b="1">
                <a:latin typeface="方正兰亭黑简体" panose="02000000000000000000" pitchFamily="2" charset="-122"/>
                <a:ea typeface="方正兰亭黑简体" panose="02000000000000000000" pitchFamily="2"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3397656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image" Target="../media/image1.png"/><Relationship Id="rId4" Type="http://schemas.openxmlformats.org/officeDocument/2006/relationships/slideLayout" Target="../slideLayouts/slideLayout3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xmlns=""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 id="2147483881" r:id="rId2"/>
    <p:sldLayoutId id="2147483882" r:id="rId3"/>
    <p:sldLayoutId id="2147483883" r:id="rId4"/>
    <p:sldLayoutId id="2147483886" r:id="rId5"/>
    <p:sldLayoutId id="2147483887" r:id="rId6"/>
    <p:sldLayoutId id="2147483888" r:id="rId7"/>
    <p:sldLayoutId id="2147483889" r:id="rId8"/>
    <p:sldLayoutId id="2147483891" r:id="rId9"/>
    <p:sldLayoutId id="214748389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mn-ea"/>
                <a:ea typeface="+mn-ea"/>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mn-ea"/>
                <a:ea typeface="+mn-ea"/>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mn-ea"/>
              <a:ea typeface="+mn-ea"/>
              <a:cs typeface="Huawei Sans" panose="020C0503030203020204" pitchFamily="34" charset="0"/>
            </a:endParaRPr>
          </a:p>
        </p:txBody>
      </p:sp>
      <p:pic>
        <p:nvPicPr>
          <p:cNvPr id="25" name="图片 2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 id="2147483876" r:id="rId11"/>
    <p:sldLayoutId id="2147483877" r:id="rId12"/>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461"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xmlns=""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xmlns=""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xmlns=""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xmlns=""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 id="2147483894" r:id="rId2"/>
    <p:sldLayoutId id="2147483895" r:id="rId3"/>
    <p:sldLayoutId id="2147483896" r:id="rId4"/>
    <p:sldLayoutId id="2147483897" r:id="rId5"/>
    <p:sldLayoutId id="2147483898" r:id="rId6"/>
    <p:sldLayoutId id="2147483899" r:id="rId7"/>
    <p:sldLayoutId id="2147483900" r:id="rId8"/>
  </p:sldLayoutIdLst>
  <p:timing>
    <p:tnLst>
      <p:par>
        <p:cTn id="1" dur="indefinite" restart="never" nodeType="tmRoot"/>
      </p:par>
    </p:tnLst>
  </p:timing>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占位符 5"/>
          <p:cNvSpPr>
            <a:spLocks noGrp="1"/>
          </p:cNvSpPr>
          <p:nvPr>
            <p:ph type="body" sz="quarter" idx="17"/>
          </p:nvPr>
        </p:nvSpPr>
        <p:spPr/>
        <p:txBody>
          <a:bodyPr/>
          <a:lstStyle/>
          <a:p>
            <a:r>
              <a:rPr lang="en-US" altLang="zh-CN" smtClean="0">
                <a:latin typeface="+mn-lt"/>
                <a:ea typeface="+mn-ea"/>
              </a:rPr>
              <a:t>IPIoT</a:t>
            </a:r>
            <a:endParaRPr lang="zh-CN" altLang="en-US">
              <a:latin typeface="+mn-lt"/>
              <a:ea typeface="+mn-ea"/>
            </a:endParaRPr>
          </a:p>
        </p:txBody>
      </p:sp>
      <p:sp>
        <p:nvSpPr>
          <p:cNvPr id="7" name="文本占位符 6"/>
          <p:cNvSpPr>
            <a:spLocks noGrp="1"/>
          </p:cNvSpPr>
          <p:nvPr>
            <p:ph type="body" sz="quarter" idx="18"/>
          </p:nvPr>
        </p:nvSpPr>
        <p:spPr>
          <a:xfrm>
            <a:off x="3844032" y="1986796"/>
            <a:ext cx="2400507" cy="504887"/>
          </a:xfrm>
        </p:spPr>
        <p:txBody>
          <a:bodyPr/>
          <a:lstStyle/>
          <a:p>
            <a:r>
              <a:rPr lang="en-US" altLang="zh-CN" smtClean="0">
                <a:latin typeface="+mn-lt"/>
                <a:ea typeface="+mn-ea"/>
              </a:rPr>
              <a:t>HCIP-IoT</a:t>
            </a:r>
            <a:endParaRPr lang="zh-CN" altLang="en-US">
              <a:latin typeface="+mn-lt"/>
              <a:ea typeface="+mn-ea"/>
            </a:endParaRPr>
          </a:p>
        </p:txBody>
      </p:sp>
      <p:sp>
        <p:nvSpPr>
          <p:cNvPr id="8" name="文本占位符 7"/>
          <p:cNvSpPr>
            <a:spLocks noGrp="1"/>
          </p:cNvSpPr>
          <p:nvPr>
            <p:ph type="body" sz="quarter" idx="19"/>
          </p:nvPr>
        </p:nvSpPr>
        <p:spPr/>
        <p:txBody>
          <a:bodyPr/>
          <a:lstStyle/>
          <a:p>
            <a:r>
              <a:rPr lang="en-US" altLang="zh-CN" smtClean="0">
                <a:latin typeface="+mn-lt"/>
                <a:ea typeface="+mn-ea"/>
              </a:rPr>
              <a:t>NA</a:t>
            </a:r>
            <a:endParaRPr lang="zh-CN" altLang="en-US">
              <a:latin typeface="+mn-lt"/>
              <a:ea typeface="+mn-ea"/>
            </a:endParaRPr>
          </a:p>
        </p:txBody>
      </p:sp>
      <p:sp>
        <p:nvSpPr>
          <p:cNvPr id="9" name="文本占位符 8"/>
          <p:cNvSpPr>
            <a:spLocks noGrp="1"/>
          </p:cNvSpPr>
          <p:nvPr>
            <p:ph type="body" sz="quarter" idx="20"/>
          </p:nvPr>
        </p:nvSpPr>
        <p:spPr/>
        <p:txBody>
          <a:bodyPr/>
          <a:lstStyle/>
          <a:p>
            <a:r>
              <a:rPr lang="en-US" altLang="zh-CN" smtClean="0">
                <a:latin typeface="+mn-lt"/>
                <a:ea typeface="+mn-ea"/>
              </a:rPr>
              <a:t>V2.5</a:t>
            </a:r>
            <a:endParaRPr lang="zh-CN" altLang="en-US">
              <a:latin typeface="+mn-lt"/>
              <a:ea typeface="+mn-ea"/>
            </a:endParaRPr>
          </a:p>
        </p:txBody>
      </p:sp>
      <p:sp>
        <p:nvSpPr>
          <p:cNvPr id="2" name="文本占位符 1"/>
          <p:cNvSpPr>
            <a:spLocks noGrp="1"/>
          </p:cNvSpPr>
          <p:nvPr>
            <p:ph type="body" sz="quarter" idx="13"/>
          </p:nvPr>
        </p:nvSpPr>
        <p:spPr/>
        <p:txBody>
          <a:bodyPr/>
          <a:lstStyle/>
          <a:p>
            <a:r>
              <a:rPr lang="zh-CN" altLang="en-US" smtClean="0">
                <a:latin typeface="+mn-lt"/>
                <a:ea typeface="+mn-ea"/>
              </a:rPr>
              <a:t>唐妍</a:t>
            </a:r>
            <a:r>
              <a:rPr lang="en-US" altLang="zh-CN" smtClean="0">
                <a:latin typeface="+mn-lt"/>
                <a:ea typeface="+mn-ea"/>
              </a:rPr>
              <a:t>/tWX585717</a:t>
            </a:r>
            <a:endParaRPr lang="zh-CN" altLang="en-US">
              <a:latin typeface="+mn-lt"/>
              <a:ea typeface="+mn-ea"/>
            </a:endParaRPr>
          </a:p>
        </p:txBody>
      </p:sp>
      <p:sp>
        <p:nvSpPr>
          <p:cNvPr id="3" name="文本占位符 2"/>
          <p:cNvSpPr>
            <a:spLocks noGrp="1"/>
          </p:cNvSpPr>
          <p:nvPr>
            <p:ph type="body" sz="quarter" idx="14"/>
          </p:nvPr>
        </p:nvSpPr>
        <p:spPr/>
        <p:txBody>
          <a:bodyPr/>
          <a:lstStyle/>
          <a:p>
            <a:r>
              <a:rPr lang="en-US" altLang="zh-CN" smtClean="0">
                <a:latin typeface="+mn-lt"/>
                <a:ea typeface="+mn-ea"/>
              </a:rPr>
              <a:t>2020.05.01</a:t>
            </a:r>
            <a:endParaRPr lang="zh-CN" altLang="en-US">
              <a:latin typeface="+mn-lt"/>
              <a:ea typeface="+mn-ea"/>
            </a:endParaRPr>
          </a:p>
        </p:txBody>
      </p:sp>
      <p:sp>
        <p:nvSpPr>
          <p:cNvPr id="4" name="文本占位符 3"/>
          <p:cNvSpPr>
            <a:spLocks noGrp="1"/>
          </p:cNvSpPr>
          <p:nvPr>
            <p:ph type="body" sz="quarter" idx="15"/>
          </p:nvPr>
        </p:nvSpPr>
        <p:spPr/>
        <p:txBody>
          <a:bodyPr/>
          <a:lstStyle/>
          <a:p>
            <a:r>
              <a:rPr lang="zh-CN" altLang="en-US">
                <a:latin typeface="+mn-lt"/>
                <a:ea typeface="+mn-ea"/>
              </a:rPr>
              <a:t>石嘉欣</a:t>
            </a:r>
            <a:r>
              <a:rPr lang="en-US" altLang="zh-CN">
                <a:latin typeface="+mn-lt"/>
                <a:ea typeface="+mn-ea"/>
              </a:rPr>
              <a:t>/s00417407</a:t>
            </a:r>
            <a:endParaRPr lang="zh-CN" altLang="en-US" dirty="0">
              <a:latin typeface="+mn-lt"/>
              <a:ea typeface="+mn-ea"/>
            </a:endParaRPr>
          </a:p>
        </p:txBody>
      </p:sp>
      <p:sp>
        <p:nvSpPr>
          <p:cNvPr id="5" name="文本占位符 4"/>
          <p:cNvSpPr>
            <a:spLocks noGrp="1"/>
          </p:cNvSpPr>
          <p:nvPr>
            <p:ph type="body" sz="quarter" idx="16"/>
          </p:nvPr>
        </p:nvSpPr>
        <p:spPr/>
        <p:txBody>
          <a:bodyPr/>
          <a:lstStyle/>
          <a:p>
            <a:endParaRPr lang="zh-CN" altLang="en-US">
              <a:latin typeface="+mn-lt"/>
              <a:ea typeface="+mn-ea"/>
            </a:endParaRPr>
          </a:p>
        </p:txBody>
      </p:sp>
      <p:sp>
        <p:nvSpPr>
          <p:cNvPr id="10" name="文本占位符 9"/>
          <p:cNvSpPr>
            <a:spLocks noGrp="1"/>
          </p:cNvSpPr>
          <p:nvPr>
            <p:ph type="body" sz="quarter" idx="21"/>
          </p:nvPr>
        </p:nvSpPr>
        <p:spPr/>
        <p:txBody>
          <a:bodyPr/>
          <a:lstStyle/>
          <a:p>
            <a:endParaRPr lang="zh-CN" altLang="en-US">
              <a:latin typeface="+mn-lt"/>
              <a:ea typeface="+mn-ea"/>
            </a:endParaRPr>
          </a:p>
        </p:txBody>
      </p:sp>
      <p:sp>
        <p:nvSpPr>
          <p:cNvPr id="11" name="文本占位符 10"/>
          <p:cNvSpPr>
            <a:spLocks noGrp="1"/>
          </p:cNvSpPr>
          <p:nvPr>
            <p:ph type="body" sz="quarter" idx="22"/>
          </p:nvPr>
        </p:nvSpPr>
        <p:spPr/>
        <p:txBody>
          <a:bodyPr/>
          <a:lstStyle/>
          <a:p>
            <a:endParaRPr lang="zh-CN" altLang="en-US">
              <a:latin typeface="+mn-lt"/>
              <a:ea typeface="+mn-ea"/>
            </a:endParaRPr>
          </a:p>
        </p:txBody>
      </p:sp>
      <p:sp>
        <p:nvSpPr>
          <p:cNvPr id="12" name="文本占位符 11"/>
          <p:cNvSpPr>
            <a:spLocks noGrp="1"/>
          </p:cNvSpPr>
          <p:nvPr>
            <p:ph type="body" sz="quarter" idx="23"/>
          </p:nvPr>
        </p:nvSpPr>
        <p:spPr/>
        <p:txBody>
          <a:bodyPr/>
          <a:lstStyle/>
          <a:p>
            <a:endParaRPr lang="zh-CN" altLang="en-US">
              <a:latin typeface="+mn-lt"/>
              <a:ea typeface="+mn-ea"/>
            </a:endParaRPr>
          </a:p>
        </p:txBody>
      </p:sp>
      <p:sp>
        <p:nvSpPr>
          <p:cNvPr id="13" name="文本占位符 12"/>
          <p:cNvSpPr>
            <a:spLocks noGrp="1"/>
          </p:cNvSpPr>
          <p:nvPr>
            <p:ph type="body" sz="quarter" idx="24"/>
          </p:nvPr>
        </p:nvSpPr>
        <p:spPr/>
        <p:txBody>
          <a:bodyPr/>
          <a:lstStyle/>
          <a:p>
            <a:endParaRPr lang="zh-CN" altLang="en-US">
              <a:latin typeface="+mn-lt"/>
              <a:ea typeface="+mn-ea"/>
            </a:endParaRPr>
          </a:p>
        </p:txBody>
      </p:sp>
      <p:sp>
        <p:nvSpPr>
          <p:cNvPr id="14" name="文本占位符 13"/>
          <p:cNvSpPr>
            <a:spLocks noGrp="1"/>
          </p:cNvSpPr>
          <p:nvPr>
            <p:ph type="body" sz="quarter" idx="25"/>
          </p:nvPr>
        </p:nvSpPr>
        <p:spPr/>
        <p:txBody>
          <a:bodyPr/>
          <a:lstStyle/>
          <a:p>
            <a:endParaRPr lang="zh-CN" altLang="en-US">
              <a:latin typeface="+mn-lt"/>
              <a:ea typeface="+mn-ea"/>
            </a:endParaRPr>
          </a:p>
        </p:txBody>
      </p:sp>
      <p:sp>
        <p:nvSpPr>
          <p:cNvPr id="15" name="文本占位符 14"/>
          <p:cNvSpPr>
            <a:spLocks noGrp="1"/>
          </p:cNvSpPr>
          <p:nvPr>
            <p:ph type="body" sz="quarter" idx="26"/>
          </p:nvPr>
        </p:nvSpPr>
        <p:spPr/>
        <p:txBody>
          <a:bodyPr/>
          <a:lstStyle/>
          <a:p>
            <a:endParaRPr lang="zh-CN" altLang="en-US">
              <a:latin typeface="+mn-lt"/>
              <a:ea typeface="+mn-ea"/>
            </a:endParaRPr>
          </a:p>
        </p:txBody>
      </p:sp>
      <p:sp>
        <p:nvSpPr>
          <p:cNvPr id="16" name="文本占位符 15"/>
          <p:cNvSpPr>
            <a:spLocks noGrp="1"/>
          </p:cNvSpPr>
          <p:nvPr>
            <p:ph type="body" sz="quarter" idx="27"/>
          </p:nvPr>
        </p:nvSpPr>
        <p:spPr>
          <a:xfrm>
            <a:off x="6065045" y="4561079"/>
            <a:ext cx="3023155" cy="468052"/>
          </a:xfrm>
        </p:spPr>
        <p:txBody>
          <a:bodyPr/>
          <a:lstStyle/>
          <a:p>
            <a:endParaRPr lang="zh-CN" altLang="en-US">
              <a:latin typeface="+mn-lt"/>
              <a:ea typeface="+mn-ea"/>
            </a:endParaRPr>
          </a:p>
        </p:txBody>
      </p:sp>
      <p:sp>
        <p:nvSpPr>
          <p:cNvPr id="17" name="文本占位符 16"/>
          <p:cNvSpPr>
            <a:spLocks noGrp="1"/>
          </p:cNvSpPr>
          <p:nvPr>
            <p:ph type="body" sz="quarter" idx="28"/>
          </p:nvPr>
        </p:nvSpPr>
        <p:spPr/>
        <p:txBody>
          <a:bodyPr/>
          <a:lstStyle/>
          <a:p>
            <a:endParaRPr lang="zh-CN" altLang="en-US">
              <a:latin typeface="+mn-lt"/>
              <a:ea typeface="+mn-ea"/>
            </a:endParaRPr>
          </a:p>
        </p:txBody>
      </p:sp>
      <p:sp>
        <p:nvSpPr>
          <p:cNvPr id="18" name="文本占位符 17"/>
          <p:cNvSpPr>
            <a:spLocks noGrp="1"/>
          </p:cNvSpPr>
          <p:nvPr>
            <p:ph type="body" sz="quarter" idx="29"/>
          </p:nvPr>
        </p:nvSpPr>
        <p:spPr/>
        <p:txBody>
          <a:bodyPr/>
          <a:lstStyle/>
          <a:p>
            <a:endParaRPr lang="zh-CN" altLang="en-US">
              <a:latin typeface="+mn-lt"/>
              <a:ea typeface="+mn-ea"/>
            </a:endParaRPr>
          </a:p>
        </p:txBody>
      </p:sp>
      <p:sp>
        <p:nvSpPr>
          <p:cNvPr id="19" name="文本占位符 18"/>
          <p:cNvSpPr>
            <a:spLocks noGrp="1"/>
          </p:cNvSpPr>
          <p:nvPr>
            <p:ph type="body" sz="quarter" idx="30"/>
          </p:nvPr>
        </p:nvSpPr>
        <p:spPr/>
        <p:txBody>
          <a:bodyPr/>
          <a:lstStyle/>
          <a:p>
            <a:endParaRPr lang="zh-CN" altLang="en-US">
              <a:latin typeface="+mn-lt"/>
              <a:ea typeface="+mn-ea"/>
            </a:endParaRPr>
          </a:p>
        </p:txBody>
      </p:sp>
      <p:sp>
        <p:nvSpPr>
          <p:cNvPr id="20" name="文本占位符 19"/>
          <p:cNvSpPr>
            <a:spLocks noGrp="1"/>
          </p:cNvSpPr>
          <p:nvPr>
            <p:ph type="body" sz="quarter" idx="31"/>
          </p:nvPr>
        </p:nvSpPr>
        <p:spPr/>
        <p:txBody>
          <a:bodyPr/>
          <a:lstStyle/>
          <a:p>
            <a:endParaRPr lang="zh-CN" altLang="en-US">
              <a:latin typeface="+mn-lt"/>
              <a:ea typeface="+mn-ea"/>
            </a:endParaRPr>
          </a:p>
        </p:txBody>
      </p:sp>
      <p:sp>
        <p:nvSpPr>
          <p:cNvPr id="21" name="文本占位符 20"/>
          <p:cNvSpPr>
            <a:spLocks noGrp="1"/>
          </p:cNvSpPr>
          <p:nvPr>
            <p:ph type="body" sz="quarter" idx="32"/>
          </p:nvPr>
        </p:nvSpPr>
        <p:spPr/>
        <p:txBody>
          <a:bodyPr/>
          <a:lstStyle/>
          <a:p>
            <a:endParaRPr lang="zh-CN" altLang="en-US">
              <a:latin typeface="+mn-lt"/>
              <a:ea typeface="+mn-ea"/>
            </a:endParaRPr>
          </a:p>
        </p:txBody>
      </p:sp>
      <p:sp>
        <p:nvSpPr>
          <p:cNvPr id="22" name="文本占位符 21"/>
          <p:cNvSpPr>
            <a:spLocks noGrp="1"/>
          </p:cNvSpPr>
          <p:nvPr>
            <p:ph type="body" sz="quarter" idx="33"/>
          </p:nvPr>
        </p:nvSpPr>
        <p:spPr/>
        <p:txBody>
          <a:bodyPr/>
          <a:lstStyle/>
          <a:p>
            <a:endParaRPr lang="zh-CN" altLang="en-US">
              <a:latin typeface="+mn-lt"/>
              <a:ea typeface="+mn-ea"/>
            </a:endParaRPr>
          </a:p>
        </p:txBody>
      </p:sp>
      <p:sp>
        <p:nvSpPr>
          <p:cNvPr id="23" name="文本占位符 22"/>
          <p:cNvSpPr>
            <a:spLocks noGrp="1"/>
          </p:cNvSpPr>
          <p:nvPr>
            <p:ph type="body" sz="quarter" idx="34"/>
          </p:nvPr>
        </p:nvSpPr>
        <p:spPr/>
        <p:txBody>
          <a:bodyPr/>
          <a:lstStyle/>
          <a:p>
            <a:endParaRPr lang="zh-CN" altLang="en-US">
              <a:latin typeface="+mn-lt"/>
              <a:ea typeface="+mn-ea"/>
            </a:endParaRPr>
          </a:p>
        </p:txBody>
      </p:sp>
      <p:sp>
        <p:nvSpPr>
          <p:cNvPr id="24" name="文本占位符 23"/>
          <p:cNvSpPr>
            <a:spLocks noGrp="1"/>
          </p:cNvSpPr>
          <p:nvPr>
            <p:ph type="body" sz="quarter" idx="35"/>
          </p:nvPr>
        </p:nvSpPr>
        <p:spPr/>
        <p:txBody>
          <a:bodyPr/>
          <a:lstStyle/>
          <a:p>
            <a:endParaRPr lang="zh-CN" altLang="en-US">
              <a:latin typeface="+mn-lt"/>
              <a:ea typeface="+mn-ea"/>
            </a:endParaRPr>
          </a:p>
        </p:txBody>
      </p:sp>
      <p:sp>
        <p:nvSpPr>
          <p:cNvPr id="25" name="文本占位符 24"/>
          <p:cNvSpPr>
            <a:spLocks noGrp="1"/>
          </p:cNvSpPr>
          <p:nvPr>
            <p:ph type="body" sz="quarter" idx="36"/>
          </p:nvPr>
        </p:nvSpPr>
        <p:spPr/>
        <p:txBody>
          <a:bodyPr/>
          <a:lstStyle/>
          <a:p>
            <a:endParaRPr lang="zh-CN" altLang="en-US">
              <a:latin typeface="+mn-lt"/>
              <a:ea typeface="+mn-ea"/>
            </a:endParaRPr>
          </a:p>
        </p:txBody>
      </p:sp>
    </p:spTree>
    <p:extLst>
      <p:ext uri="{BB962C8B-B14F-4D97-AF65-F5344CB8AC3E}">
        <p14:creationId xmlns:p14="http://schemas.microsoft.com/office/powerpoint/2010/main" val="1149700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概述和发展历程</a:t>
            </a:r>
            <a:endParaRPr lang="en-US" altLang="zh-CN" dirty="0" smtClean="0">
              <a:solidFill>
                <a:schemeClr val="bg1">
                  <a:lumMod val="50000"/>
                </a:schemeClr>
              </a:solidFill>
              <a:latin typeface="+mn-lt"/>
              <a:ea typeface="+mn-ea"/>
            </a:endParaRPr>
          </a:p>
          <a:p>
            <a:r>
              <a:rPr lang="en-US" altLang="zh-CN" b="1" dirty="0" smtClean="0">
                <a:latin typeface="+mn-lt"/>
                <a:ea typeface="+mn-ea"/>
              </a:rPr>
              <a:t>MQTT</a:t>
            </a:r>
            <a:r>
              <a:rPr lang="zh-CN" altLang="en-US" b="1" dirty="0" smtClean="0">
                <a:latin typeface="+mn-lt"/>
                <a:ea typeface="+mn-ea"/>
              </a:rPr>
              <a:t>发布</a:t>
            </a:r>
            <a:r>
              <a:rPr lang="zh-CN" altLang="en-US" b="1" dirty="0">
                <a:latin typeface="+mn-lt"/>
                <a:ea typeface="+mn-ea"/>
              </a:rPr>
              <a:t>与</a:t>
            </a:r>
            <a:r>
              <a:rPr lang="zh-CN" altLang="en-US" b="1" dirty="0" smtClean="0">
                <a:latin typeface="+mn-lt"/>
                <a:ea typeface="+mn-ea"/>
              </a:rPr>
              <a:t>订阅模式</a:t>
            </a:r>
            <a:endParaRPr lang="en-US" altLang="zh-CN" b="1" dirty="0" smtClean="0">
              <a:latin typeface="+mn-lt"/>
              <a:ea typeface="+mn-ea"/>
            </a:endParaRPr>
          </a:p>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主题和服务质量 </a:t>
            </a:r>
            <a:r>
              <a:rPr lang="en-US" altLang="zh-CN" dirty="0" smtClean="0">
                <a:solidFill>
                  <a:schemeClr val="bg1">
                    <a:lumMod val="50000"/>
                  </a:schemeClr>
                </a:solidFill>
                <a:latin typeface="+mn-lt"/>
                <a:ea typeface="+mn-ea"/>
              </a:rPr>
              <a:t>0</a:t>
            </a:r>
            <a:r>
              <a:rPr lang="zh-CN" altLang="en-US" dirty="0" smtClean="0">
                <a:solidFill>
                  <a:schemeClr val="bg1">
                    <a:lumMod val="50000"/>
                  </a:schemeClr>
                </a:solidFill>
                <a:latin typeface="+mn-lt"/>
                <a:ea typeface="+mn-ea"/>
              </a:rPr>
              <a:t>、</a:t>
            </a:r>
            <a:r>
              <a:rPr lang="en-US" altLang="zh-CN" dirty="0" smtClean="0">
                <a:solidFill>
                  <a:schemeClr val="bg1">
                    <a:lumMod val="50000"/>
                  </a:schemeClr>
                </a:solidFill>
                <a:latin typeface="+mn-lt"/>
                <a:ea typeface="+mn-ea"/>
              </a:rPr>
              <a:t>1</a:t>
            </a:r>
            <a:r>
              <a:rPr lang="zh-CN" altLang="en-US" dirty="0" smtClean="0">
                <a:solidFill>
                  <a:schemeClr val="bg1">
                    <a:lumMod val="50000"/>
                  </a:schemeClr>
                </a:solidFill>
                <a:latin typeface="+mn-lt"/>
                <a:ea typeface="+mn-ea"/>
              </a:rPr>
              <a:t>、</a:t>
            </a:r>
            <a:r>
              <a:rPr lang="en-US" altLang="zh-CN" dirty="0" smtClean="0">
                <a:solidFill>
                  <a:schemeClr val="bg1">
                    <a:lumMod val="50000"/>
                  </a:schemeClr>
                </a:solidFill>
                <a:latin typeface="+mn-lt"/>
                <a:ea typeface="+mn-ea"/>
              </a:rPr>
              <a:t>2</a:t>
            </a:r>
          </a:p>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协议报文结构、连接的建立</a:t>
            </a:r>
            <a:endParaRPr lang="en-US" altLang="zh-CN" dirty="0" smtClean="0">
              <a:solidFill>
                <a:schemeClr val="bg1">
                  <a:lumMod val="50000"/>
                </a:schemeClr>
              </a:solidFill>
              <a:latin typeface="+mn-lt"/>
              <a:ea typeface="+mn-ea"/>
            </a:endParaRPr>
          </a:p>
          <a:p>
            <a:r>
              <a:rPr lang="en-US" altLang="zh-CN" dirty="0">
                <a:solidFill>
                  <a:schemeClr val="bg1">
                    <a:lumMod val="50000"/>
                  </a:schemeClr>
                </a:solidFill>
                <a:latin typeface="+mn-lt"/>
                <a:ea typeface="+mn-ea"/>
              </a:rPr>
              <a:t>MQTT</a:t>
            </a:r>
            <a:r>
              <a:rPr lang="zh-CN" altLang="en-US" dirty="0">
                <a:solidFill>
                  <a:schemeClr val="bg1">
                    <a:lumMod val="50000"/>
                  </a:schemeClr>
                </a:solidFill>
                <a:latin typeface="+mn-lt"/>
                <a:ea typeface="+mn-ea"/>
              </a:rPr>
              <a:t>保留消息、遗嘱</a:t>
            </a:r>
            <a:r>
              <a:rPr lang="zh-CN" altLang="en-US">
                <a:solidFill>
                  <a:schemeClr val="bg1">
                    <a:lumMod val="50000"/>
                  </a:schemeClr>
                </a:solidFill>
                <a:latin typeface="+mn-lt"/>
                <a:ea typeface="+mn-ea"/>
              </a:rPr>
              <a:t>和</a:t>
            </a:r>
            <a:r>
              <a:rPr lang="zh-CN" altLang="en-US" smtClean="0">
                <a:solidFill>
                  <a:schemeClr val="bg1">
                    <a:lumMod val="50000"/>
                  </a:schemeClr>
                </a:solidFill>
                <a:latin typeface="+mn-lt"/>
                <a:ea typeface="+mn-ea"/>
              </a:rPr>
              <a:t>心跳</a:t>
            </a:r>
            <a:endParaRPr lang="en-US" altLang="zh-CN" dirty="0">
              <a:solidFill>
                <a:schemeClr val="bg1">
                  <a:lumMod val="50000"/>
                </a:schemeClr>
              </a:solidFill>
              <a:latin typeface="+mn-lt"/>
              <a:ea typeface="+mn-ea"/>
            </a:endParaRPr>
          </a:p>
          <a:p>
            <a:pPr marL="0" indent="0">
              <a:buNone/>
            </a:pPr>
            <a:endParaRPr lang="en-US" altLang="zh-CN" dirty="0" smtClean="0">
              <a:solidFill>
                <a:schemeClr val="bg1">
                  <a:lumMod val="50000"/>
                </a:schemeClr>
              </a:solidFill>
              <a:latin typeface="+mn-lt"/>
              <a:ea typeface="+mn-ea"/>
            </a:endParaRPr>
          </a:p>
          <a:p>
            <a:endParaRPr lang="en-US" altLang="zh-CN" dirty="0" smtClean="0">
              <a:latin typeface="+mn-lt"/>
              <a:ea typeface="+mn-ea"/>
            </a:endParaRPr>
          </a:p>
        </p:txBody>
      </p:sp>
    </p:spTree>
    <p:extLst>
      <p:ext uri="{BB962C8B-B14F-4D97-AF65-F5344CB8AC3E}">
        <p14:creationId xmlns:p14="http://schemas.microsoft.com/office/powerpoint/2010/main" val="1563106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latin typeface="+mn-lt"/>
                <a:ea typeface="+mn-ea"/>
              </a:rPr>
              <a:t>发布</a:t>
            </a:r>
            <a:r>
              <a:rPr lang="en-US" altLang="zh-CN" smtClean="0">
                <a:latin typeface="+mn-lt"/>
                <a:ea typeface="+mn-ea"/>
              </a:rPr>
              <a:t>/</a:t>
            </a:r>
            <a:r>
              <a:rPr lang="zh-CN" altLang="en-US" smtClean="0">
                <a:latin typeface="+mn-lt"/>
                <a:ea typeface="+mn-ea"/>
              </a:rPr>
              <a:t>订阅模式</a:t>
            </a:r>
            <a:endParaRPr lang="zh-CN" altLang="en-US">
              <a:latin typeface="+mn-lt"/>
              <a:ea typeface="+mn-ea"/>
            </a:endParaRPr>
          </a:p>
        </p:txBody>
      </p:sp>
      <p:grpSp>
        <p:nvGrpSpPr>
          <p:cNvPr id="9" name="Group 4"/>
          <p:cNvGrpSpPr/>
          <p:nvPr/>
        </p:nvGrpSpPr>
        <p:grpSpPr>
          <a:xfrm>
            <a:off x="1636576" y="3464921"/>
            <a:ext cx="1456356" cy="1982046"/>
            <a:chOff x="1636576" y="3464921"/>
            <a:chExt cx="1456356" cy="1982046"/>
          </a:xfrm>
        </p:grpSpPr>
        <p:sp>
          <p:nvSpPr>
            <p:cNvPr id="10" name="Freeform 110"/>
            <p:cNvSpPr/>
            <p:nvPr/>
          </p:nvSpPr>
          <p:spPr>
            <a:xfrm rot="10800000">
              <a:off x="1640870" y="3733068"/>
              <a:ext cx="1447572" cy="1713899"/>
            </a:xfrm>
            <a:custGeom>
              <a:avLst/>
              <a:gdLst/>
              <a:ahLst/>
              <a:cxnLst/>
              <a:rect l="l" t="t" r="r" b="b"/>
              <a:pathLst>
                <a:path w="1447572" h="1713899">
                  <a:moveTo>
                    <a:pt x="723786" y="0"/>
                  </a:moveTo>
                  <a:lnTo>
                    <a:pt x="0" y="1713899"/>
                  </a:lnTo>
                  <a:lnTo>
                    <a:pt x="1447572" y="1713899"/>
                  </a:lnTo>
                  <a:lnTo>
                    <a:pt x="723786" y="0"/>
                  </a:lnTo>
                  <a:close/>
                </a:path>
              </a:pathLst>
            </a:custGeom>
            <a:solidFill>
              <a:srgbClr val="00264D"/>
            </a:solidFill>
          </p:spPr>
          <p:txBody>
            <a:bodyPr lIns="127000" rIns="127000" rtlCol="0" anchor="ctr"/>
            <a:lstStyle/>
            <a:p>
              <a:pPr algn="l"/>
              <a:endParaRPr lang="en-US" sz="1100"/>
            </a:p>
          </p:txBody>
        </p:sp>
        <p:pic>
          <p:nvPicPr>
            <p:cNvPr id="11" name="Picture 111"/>
            <p:cNvPicPr>
              <a:picLocks noChangeAspect="1"/>
            </p:cNvPicPr>
            <p:nvPr/>
          </p:nvPicPr>
          <p:blipFill>
            <a:blip r:embed="rId3"/>
            <a:stretch>
              <a:fillRect/>
            </a:stretch>
          </p:blipFill>
          <p:spPr>
            <a:xfrm>
              <a:off x="1636576" y="3464921"/>
              <a:ext cx="1456356" cy="474997"/>
            </a:xfrm>
            <a:prstGeom prst="rect">
              <a:avLst/>
            </a:prstGeom>
          </p:spPr>
        </p:pic>
      </p:grpSp>
      <p:grpSp>
        <p:nvGrpSpPr>
          <p:cNvPr id="12" name="Group 5"/>
          <p:cNvGrpSpPr/>
          <p:nvPr/>
        </p:nvGrpSpPr>
        <p:grpSpPr>
          <a:xfrm>
            <a:off x="4078953" y="2493172"/>
            <a:ext cx="1456356" cy="1982045"/>
            <a:chOff x="4078953" y="2493172"/>
            <a:chExt cx="1456356" cy="1982045"/>
          </a:xfrm>
        </p:grpSpPr>
        <p:sp>
          <p:nvSpPr>
            <p:cNvPr id="13" name="Freeform 113"/>
            <p:cNvSpPr/>
            <p:nvPr/>
          </p:nvSpPr>
          <p:spPr>
            <a:xfrm rot="10800000">
              <a:off x="4083247" y="2761318"/>
              <a:ext cx="1447572" cy="1713899"/>
            </a:xfrm>
            <a:custGeom>
              <a:avLst/>
              <a:gdLst/>
              <a:ahLst/>
              <a:cxnLst/>
              <a:rect l="l" t="t" r="r" b="b"/>
              <a:pathLst>
                <a:path w="1447572" h="1713899">
                  <a:moveTo>
                    <a:pt x="723786" y="0"/>
                  </a:moveTo>
                  <a:lnTo>
                    <a:pt x="0" y="1713900"/>
                  </a:lnTo>
                  <a:lnTo>
                    <a:pt x="1447572" y="1713900"/>
                  </a:lnTo>
                  <a:lnTo>
                    <a:pt x="723786" y="0"/>
                  </a:lnTo>
                  <a:close/>
                </a:path>
              </a:pathLst>
            </a:custGeom>
            <a:solidFill>
              <a:srgbClr val="00264D"/>
            </a:solidFill>
          </p:spPr>
          <p:txBody>
            <a:bodyPr lIns="127000" rIns="127000" rtlCol="0" anchor="ctr"/>
            <a:lstStyle/>
            <a:p>
              <a:pPr algn="l"/>
              <a:endParaRPr lang="en-US" sz="1100"/>
            </a:p>
          </p:txBody>
        </p:sp>
        <p:pic>
          <p:nvPicPr>
            <p:cNvPr id="14" name="Picture 114"/>
            <p:cNvPicPr>
              <a:picLocks noChangeAspect="1"/>
            </p:cNvPicPr>
            <p:nvPr/>
          </p:nvPicPr>
          <p:blipFill>
            <a:blip r:embed="rId3"/>
            <a:stretch>
              <a:fillRect/>
            </a:stretch>
          </p:blipFill>
          <p:spPr>
            <a:xfrm>
              <a:off x="4078953" y="2493172"/>
              <a:ext cx="1456356" cy="474997"/>
            </a:xfrm>
            <a:prstGeom prst="rect">
              <a:avLst/>
            </a:prstGeom>
          </p:spPr>
        </p:pic>
      </p:grpSp>
      <p:grpSp>
        <p:nvGrpSpPr>
          <p:cNvPr id="15" name="Group 6"/>
          <p:cNvGrpSpPr/>
          <p:nvPr/>
        </p:nvGrpSpPr>
        <p:grpSpPr>
          <a:xfrm>
            <a:off x="6570073" y="1493321"/>
            <a:ext cx="1456356" cy="1982045"/>
            <a:chOff x="6570073" y="1493321"/>
            <a:chExt cx="1456356" cy="1982045"/>
          </a:xfrm>
        </p:grpSpPr>
        <p:sp>
          <p:nvSpPr>
            <p:cNvPr id="16" name="Freeform 116"/>
            <p:cNvSpPr/>
            <p:nvPr/>
          </p:nvSpPr>
          <p:spPr>
            <a:xfrm rot="10800000">
              <a:off x="6574367" y="1761467"/>
              <a:ext cx="1447572" cy="1713899"/>
            </a:xfrm>
            <a:custGeom>
              <a:avLst/>
              <a:gdLst/>
              <a:ahLst/>
              <a:cxnLst/>
              <a:rect l="l" t="t" r="r" b="b"/>
              <a:pathLst>
                <a:path w="1447572" h="1713899">
                  <a:moveTo>
                    <a:pt x="723786" y="0"/>
                  </a:moveTo>
                  <a:lnTo>
                    <a:pt x="0" y="1713900"/>
                  </a:lnTo>
                  <a:lnTo>
                    <a:pt x="1447572" y="1713900"/>
                  </a:lnTo>
                  <a:lnTo>
                    <a:pt x="723786" y="0"/>
                  </a:lnTo>
                  <a:close/>
                </a:path>
              </a:pathLst>
            </a:custGeom>
            <a:solidFill>
              <a:srgbClr val="00264D"/>
            </a:solidFill>
          </p:spPr>
          <p:txBody>
            <a:bodyPr lIns="127000" rIns="127000" rtlCol="0" anchor="ctr"/>
            <a:lstStyle/>
            <a:p>
              <a:pPr algn="l"/>
              <a:endParaRPr lang="en-US" sz="1100"/>
            </a:p>
          </p:txBody>
        </p:sp>
        <p:pic>
          <p:nvPicPr>
            <p:cNvPr id="17" name="Picture 117"/>
            <p:cNvPicPr>
              <a:picLocks noChangeAspect="1"/>
            </p:cNvPicPr>
            <p:nvPr/>
          </p:nvPicPr>
          <p:blipFill>
            <a:blip r:embed="rId3"/>
            <a:stretch>
              <a:fillRect/>
            </a:stretch>
          </p:blipFill>
          <p:spPr>
            <a:xfrm>
              <a:off x="6570073" y="1493321"/>
              <a:ext cx="1456356" cy="474997"/>
            </a:xfrm>
            <a:prstGeom prst="rect">
              <a:avLst/>
            </a:prstGeom>
          </p:spPr>
        </p:pic>
      </p:grpSp>
      <p:grpSp>
        <p:nvGrpSpPr>
          <p:cNvPr id="18" name="Group 7"/>
          <p:cNvGrpSpPr/>
          <p:nvPr/>
        </p:nvGrpSpPr>
        <p:grpSpPr>
          <a:xfrm>
            <a:off x="2063808" y="3379134"/>
            <a:ext cx="665162" cy="535531"/>
            <a:chOff x="2063808" y="3379134"/>
            <a:chExt cx="665162" cy="535531"/>
          </a:xfrm>
        </p:grpSpPr>
        <p:sp>
          <p:nvSpPr>
            <p:cNvPr id="19" name="TextBox 119"/>
            <p:cNvSpPr txBox="1"/>
            <p:nvPr/>
          </p:nvSpPr>
          <p:spPr>
            <a:xfrm>
              <a:off x="2063808" y="3379134"/>
              <a:ext cx="665162" cy="535531"/>
            </a:xfrm>
            <a:prstGeom prst="rect">
              <a:avLst/>
            </a:prstGeom>
          </p:spPr>
          <p:txBody>
            <a:bodyPr lIns="0" tIns="0" rIns="0" bIns="0" rtlCol="0" anchor="ctr">
              <a:spAutoFit/>
            </a:bodyPr>
            <a:lstStyle/>
            <a:p>
              <a:pPr algn="ctr" latinLnBrk="1">
                <a:lnSpc>
                  <a:spcPct val="116199"/>
                </a:lnSpc>
              </a:pPr>
              <a:r>
                <a:rPr lang="en-US" sz="3000" b="1">
                  <a:solidFill>
                    <a:srgbClr val="7F7F7F"/>
                  </a:solidFill>
                </a:rPr>
                <a:t>01</a:t>
              </a:r>
              <a:endParaRPr lang="en-US" sz="1100"/>
            </a:p>
          </p:txBody>
        </p:sp>
      </p:grpSp>
      <p:grpSp>
        <p:nvGrpSpPr>
          <p:cNvPr id="20" name="Group 8"/>
          <p:cNvGrpSpPr/>
          <p:nvPr/>
        </p:nvGrpSpPr>
        <p:grpSpPr>
          <a:xfrm>
            <a:off x="4508737" y="2376127"/>
            <a:ext cx="665162" cy="535531"/>
            <a:chOff x="4508737" y="2376127"/>
            <a:chExt cx="665162" cy="535531"/>
          </a:xfrm>
        </p:grpSpPr>
        <p:sp>
          <p:nvSpPr>
            <p:cNvPr id="21" name="TextBox 121"/>
            <p:cNvSpPr txBox="1"/>
            <p:nvPr/>
          </p:nvSpPr>
          <p:spPr>
            <a:xfrm>
              <a:off x="4508737" y="2376127"/>
              <a:ext cx="665162" cy="535531"/>
            </a:xfrm>
            <a:prstGeom prst="rect">
              <a:avLst/>
            </a:prstGeom>
          </p:spPr>
          <p:txBody>
            <a:bodyPr lIns="0" tIns="0" rIns="0" bIns="0" rtlCol="0" anchor="ctr">
              <a:spAutoFit/>
            </a:bodyPr>
            <a:lstStyle/>
            <a:p>
              <a:pPr algn="ctr" latinLnBrk="1">
                <a:lnSpc>
                  <a:spcPct val="116199"/>
                </a:lnSpc>
              </a:pPr>
              <a:r>
                <a:rPr lang="en-US" sz="3000" b="1">
                  <a:solidFill>
                    <a:srgbClr val="7F7F7F"/>
                  </a:solidFill>
                </a:rPr>
                <a:t>02</a:t>
              </a:r>
              <a:endParaRPr lang="en-US" sz="1100"/>
            </a:p>
          </p:txBody>
        </p:sp>
      </p:grpSp>
      <p:grpSp>
        <p:nvGrpSpPr>
          <p:cNvPr id="22" name="Group 9"/>
          <p:cNvGrpSpPr/>
          <p:nvPr/>
        </p:nvGrpSpPr>
        <p:grpSpPr>
          <a:xfrm>
            <a:off x="7000453" y="1378671"/>
            <a:ext cx="665162" cy="535531"/>
            <a:chOff x="7000453" y="1378671"/>
            <a:chExt cx="665162" cy="535531"/>
          </a:xfrm>
        </p:grpSpPr>
        <p:sp>
          <p:nvSpPr>
            <p:cNvPr id="23" name="TextBox 123"/>
            <p:cNvSpPr txBox="1"/>
            <p:nvPr/>
          </p:nvSpPr>
          <p:spPr>
            <a:xfrm>
              <a:off x="7000453" y="1378671"/>
              <a:ext cx="665162" cy="535531"/>
            </a:xfrm>
            <a:prstGeom prst="rect">
              <a:avLst/>
            </a:prstGeom>
          </p:spPr>
          <p:txBody>
            <a:bodyPr lIns="0" tIns="0" rIns="0" bIns="0" rtlCol="0" anchor="ctr">
              <a:spAutoFit/>
            </a:bodyPr>
            <a:lstStyle/>
            <a:p>
              <a:pPr algn="ctr" latinLnBrk="1">
                <a:lnSpc>
                  <a:spcPct val="116199"/>
                </a:lnSpc>
              </a:pPr>
              <a:r>
                <a:rPr lang="en-US" sz="3000" b="1">
                  <a:solidFill>
                    <a:srgbClr val="7F7F7F"/>
                  </a:solidFill>
                </a:rPr>
                <a:t>03</a:t>
              </a:r>
              <a:endParaRPr lang="en-US" sz="1100"/>
            </a:p>
          </p:txBody>
        </p:sp>
      </p:grpSp>
      <p:grpSp>
        <p:nvGrpSpPr>
          <p:cNvPr id="24" name="Group 10"/>
          <p:cNvGrpSpPr/>
          <p:nvPr/>
        </p:nvGrpSpPr>
        <p:grpSpPr>
          <a:xfrm>
            <a:off x="5475579" y="3638359"/>
            <a:ext cx="2433141" cy="856773"/>
            <a:chOff x="5422937" y="3856829"/>
            <a:chExt cx="2433141" cy="856773"/>
          </a:xfrm>
        </p:grpSpPr>
        <p:sp>
          <p:nvSpPr>
            <p:cNvPr id="25" name="TextBox 125"/>
            <p:cNvSpPr txBox="1"/>
            <p:nvPr/>
          </p:nvSpPr>
          <p:spPr>
            <a:xfrm>
              <a:off x="5422937" y="3856829"/>
              <a:ext cx="2433141" cy="856773"/>
            </a:xfrm>
            <a:prstGeom prst="rect">
              <a:avLst/>
            </a:prstGeom>
          </p:spPr>
          <p:txBody>
            <a:bodyPr lIns="0" tIns="0" rIns="0" bIns="0" rtlCol="0" anchor="ctr">
              <a:spAutoFit/>
            </a:bodyPr>
            <a:lstStyle/>
            <a:p>
              <a:pPr latinLnBrk="1">
                <a:lnSpc>
                  <a:spcPct val="116199"/>
                </a:lnSpc>
              </a:pPr>
              <a:r>
                <a:rPr lang="zh-CN" altLang="en-US" sz="1600"/>
                <a:t>发布者和订阅者不需要交互，发布者无需等待订阅者确认而导致</a:t>
              </a:r>
              <a:r>
                <a:rPr lang="zh-CN" altLang="en-US" sz="1600" smtClean="0"/>
                <a:t>锁定</a:t>
              </a:r>
              <a:r>
                <a:rPr lang="en-US" sz="1600" smtClean="0">
                  <a:solidFill>
                    <a:srgbClr val="7F7F7F"/>
                  </a:solidFill>
                </a:rPr>
                <a:t>。</a:t>
              </a:r>
              <a:endParaRPr lang="en-US" sz="1400"/>
            </a:p>
          </p:txBody>
        </p:sp>
      </p:grpSp>
      <p:grpSp>
        <p:nvGrpSpPr>
          <p:cNvPr id="28" name="Group 12"/>
          <p:cNvGrpSpPr/>
          <p:nvPr/>
        </p:nvGrpSpPr>
        <p:grpSpPr>
          <a:xfrm>
            <a:off x="2803942" y="4690414"/>
            <a:ext cx="2298529" cy="942842"/>
            <a:chOff x="2803942" y="4690414"/>
            <a:chExt cx="2298529" cy="942842"/>
          </a:xfrm>
        </p:grpSpPr>
        <p:sp>
          <p:nvSpPr>
            <p:cNvPr id="29" name="Freeform 129"/>
            <p:cNvSpPr/>
            <p:nvPr/>
          </p:nvSpPr>
          <p:spPr>
            <a:xfrm>
              <a:off x="2852263" y="4754508"/>
              <a:ext cx="0" cy="842183"/>
            </a:xfrm>
            <a:custGeom>
              <a:avLst/>
              <a:gdLst/>
              <a:ahLst/>
              <a:cxnLst/>
              <a:rect l="l" t="t" r="r" b="b"/>
              <a:pathLst>
                <a:path h="842183">
                  <a:moveTo>
                    <a:pt x="0" y="842183"/>
                  </a:moveTo>
                  <a:lnTo>
                    <a:pt x="0" y="0"/>
                  </a:lnTo>
                </a:path>
              </a:pathLst>
            </a:custGeom>
            <a:solidFill>
              <a:srgbClr val="D8D8D8"/>
            </a:solidFill>
            <a:ln w="6350">
              <a:solidFill>
                <a:srgbClr val="D8D8D8"/>
              </a:solidFill>
              <a:prstDash val="solid"/>
              <a:headEnd type="none" w="med" len="med"/>
              <a:tailEnd type="none" w="med" len="med"/>
            </a:ln>
          </p:spPr>
        </p:sp>
        <p:sp>
          <p:nvSpPr>
            <p:cNvPr id="30" name="Freeform 130"/>
            <p:cNvSpPr/>
            <p:nvPr/>
          </p:nvSpPr>
          <p:spPr>
            <a:xfrm>
              <a:off x="2803942" y="4690414"/>
              <a:ext cx="101122" cy="101122"/>
            </a:xfrm>
            <a:custGeom>
              <a:avLst/>
              <a:gdLst/>
              <a:ahLst/>
              <a:cxnLst/>
              <a:rect l="l" t="t" r="r" b="b"/>
              <a:pathLst>
                <a:path w="101122" h="101122">
                  <a:moveTo>
                    <a:pt x="101121" y="50561"/>
                  </a:moveTo>
                  <a:cubicBezTo>
                    <a:pt x="101121" y="78485"/>
                    <a:pt x="78485" y="101121"/>
                    <a:pt x="50561" y="101121"/>
                  </a:cubicBezTo>
                  <a:cubicBezTo>
                    <a:pt x="22636" y="101121"/>
                    <a:pt x="0" y="78485"/>
                    <a:pt x="0" y="50561"/>
                  </a:cubicBezTo>
                  <a:cubicBezTo>
                    <a:pt x="0" y="22636"/>
                    <a:pt x="22636" y="0"/>
                    <a:pt x="50561" y="0"/>
                  </a:cubicBezTo>
                  <a:cubicBezTo>
                    <a:pt x="78485" y="0"/>
                    <a:pt x="101121" y="22636"/>
                    <a:pt x="101121" y="50561"/>
                  </a:cubicBezTo>
                  <a:close/>
                </a:path>
              </a:pathLst>
            </a:custGeom>
            <a:solidFill>
              <a:srgbClr val="D8D8D8"/>
            </a:solidFill>
          </p:spPr>
          <p:txBody>
            <a:bodyPr lIns="127000" rIns="127000" rtlCol="0" anchor="ctr"/>
            <a:lstStyle/>
            <a:p>
              <a:pPr algn="l"/>
              <a:endParaRPr lang="en-US" sz="1100"/>
            </a:p>
          </p:txBody>
        </p:sp>
        <p:sp>
          <p:nvSpPr>
            <p:cNvPr id="31" name="Freeform 131"/>
            <p:cNvSpPr/>
            <p:nvPr/>
          </p:nvSpPr>
          <p:spPr>
            <a:xfrm>
              <a:off x="2857598" y="5580462"/>
              <a:ext cx="2192162" cy="0"/>
            </a:xfrm>
            <a:custGeom>
              <a:avLst/>
              <a:gdLst/>
              <a:ahLst/>
              <a:cxnLst/>
              <a:rect l="l" t="t" r="r" b="b"/>
              <a:pathLst>
                <a:path w="2192162">
                  <a:moveTo>
                    <a:pt x="0" y="0"/>
                  </a:moveTo>
                  <a:lnTo>
                    <a:pt x="2192162" y="0"/>
                  </a:lnTo>
                </a:path>
              </a:pathLst>
            </a:custGeom>
            <a:solidFill>
              <a:srgbClr val="D8D8D8"/>
            </a:solidFill>
            <a:ln w="6350">
              <a:solidFill>
                <a:srgbClr val="D8D8D8"/>
              </a:solidFill>
              <a:prstDash val="solid"/>
              <a:headEnd type="none" w="med" len="med"/>
              <a:tailEnd type="none" w="med" len="med"/>
            </a:ln>
          </p:spPr>
        </p:sp>
        <p:sp>
          <p:nvSpPr>
            <p:cNvPr id="32" name="Freeform 132"/>
            <p:cNvSpPr/>
            <p:nvPr/>
          </p:nvSpPr>
          <p:spPr>
            <a:xfrm rot="5400000">
              <a:off x="5001349" y="5532134"/>
              <a:ext cx="101122" cy="101122"/>
            </a:xfrm>
            <a:custGeom>
              <a:avLst/>
              <a:gdLst/>
              <a:ahLst/>
              <a:cxnLst/>
              <a:rect l="l" t="t" r="r" b="b"/>
              <a:pathLst>
                <a:path w="101122" h="101122">
                  <a:moveTo>
                    <a:pt x="101122" y="50561"/>
                  </a:moveTo>
                  <a:cubicBezTo>
                    <a:pt x="101122" y="78486"/>
                    <a:pt x="78485" y="101122"/>
                    <a:pt x="50561" y="101122"/>
                  </a:cubicBezTo>
                  <a:cubicBezTo>
                    <a:pt x="22637" y="101122"/>
                    <a:pt x="0" y="78486"/>
                    <a:pt x="0" y="50561"/>
                  </a:cubicBezTo>
                  <a:cubicBezTo>
                    <a:pt x="0" y="22637"/>
                    <a:pt x="22637" y="0"/>
                    <a:pt x="50561" y="0"/>
                  </a:cubicBezTo>
                  <a:cubicBezTo>
                    <a:pt x="78485" y="0"/>
                    <a:pt x="101122" y="22637"/>
                    <a:pt x="101122" y="50561"/>
                  </a:cubicBezTo>
                  <a:close/>
                </a:path>
              </a:pathLst>
            </a:custGeom>
            <a:solidFill>
              <a:srgbClr val="D8D8D8"/>
            </a:solidFill>
          </p:spPr>
          <p:txBody>
            <a:bodyPr lIns="127000" rIns="127000" rtlCol="0" anchor="ctr"/>
            <a:lstStyle/>
            <a:p>
              <a:pPr algn="l"/>
              <a:endParaRPr lang="en-US" sz="1100"/>
            </a:p>
          </p:txBody>
        </p:sp>
      </p:grpSp>
      <p:grpSp>
        <p:nvGrpSpPr>
          <p:cNvPr id="33" name="Group 13"/>
          <p:cNvGrpSpPr/>
          <p:nvPr/>
        </p:nvGrpSpPr>
        <p:grpSpPr>
          <a:xfrm>
            <a:off x="5264676" y="3721653"/>
            <a:ext cx="2298530" cy="942843"/>
            <a:chOff x="5264676" y="3721653"/>
            <a:chExt cx="2298530" cy="942843"/>
          </a:xfrm>
        </p:grpSpPr>
        <p:sp>
          <p:nvSpPr>
            <p:cNvPr id="34" name="Freeform 134"/>
            <p:cNvSpPr/>
            <p:nvPr/>
          </p:nvSpPr>
          <p:spPr>
            <a:xfrm>
              <a:off x="5312998" y="3785747"/>
              <a:ext cx="0" cy="842183"/>
            </a:xfrm>
            <a:custGeom>
              <a:avLst/>
              <a:gdLst/>
              <a:ahLst/>
              <a:cxnLst/>
              <a:rect l="l" t="t" r="r" b="b"/>
              <a:pathLst>
                <a:path h="842183">
                  <a:moveTo>
                    <a:pt x="0" y="842183"/>
                  </a:moveTo>
                  <a:lnTo>
                    <a:pt x="0" y="0"/>
                  </a:lnTo>
                </a:path>
              </a:pathLst>
            </a:custGeom>
            <a:solidFill>
              <a:srgbClr val="D8D8D8"/>
            </a:solidFill>
            <a:ln w="6350">
              <a:solidFill>
                <a:srgbClr val="D8D8D8"/>
              </a:solidFill>
              <a:prstDash val="solid"/>
              <a:headEnd type="none" w="med" len="med"/>
              <a:tailEnd type="none" w="med" len="med"/>
            </a:ln>
          </p:spPr>
        </p:sp>
        <p:sp>
          <p:nvSpPr>
            <p:cNvPr id="35" name="Freeform 135"/>
            <p:cNvSpPr/>
            <p:nvPr/>
          </p:nvSpPr>
          <p:spPr>
            <a:xfrm>
              <a:off x="5264676" y="3721653"/>
              <a:ext cx="101122" cy="101122"/>
            </a:xfrm>
            <a:custGeom>
              <a:avLst/>
              <a:gdLst/>
              <a:ahLst/>
              <a:cxnLst/>
              <a:rect l="l" t="t" r="r" b="b"/>
              <a:pathLst>
                <a:path w="101122" h="101122">
                  <a:moveTo>
                    <a:pt x="101122" y="50561"/>
                  </a:moveTo>
                  <a:cubicBezTo>
                    <a:pt x="101122" y="78485"/>
                    <a:pt x="78485" y="101122"/>
                    <a:pt x="50561" y="101122"/>
                  </a:cubicBezTo>
                  <a:cubicBezTo>
                    <a:pt x="22637" y="101122"/>
                    <a:pt x="0" y="78485"/>
                    <a:pt x="0" y="50561"/>
                  </a:cubicBezTo>
                  <a:cubicBezTo>
                    <a:pt x="0" y="22637"/>
                    <a:pt x="22637" y="0"/>
                    <a:pt x="50561" y="0"/>
                  </a:cubicBezTo>
                  <a:cubicBezTo>
                    <a:pt x="78485" y="0"/>
                    <a:pt x="101122" y="22637"/>
                    <a:pt x="101122" y="50561"/>
                  </a:cubicBezTo>
                  <a:close/>
                </a:path>
              </a:pathLst>
            </a:custGeom>
            <a:solidFill>
              <a:srgbClr val="D8D8D8"/>
            </a:solidFill>
          </p:spPr>
          <p:txBody>
            <a:bodyPr lIns="127000" rIns="127000" rtlCol="0" anchor="ctr"/>
            <a:lstStyle/>
            <a:p>
              <a:pPr algn="l"/>
              <a:endParaRPr lang="en-US" sz="1100"/>
            </a:p>
          </p:txBody>
        </p:sp>
        <p:sp>
          <p:nvSpPr>
            <p:cNvPr id="36" name="Freeform 136"/>
            <p:cNvSpPr/>
            <p:nvPr/>
          </p:nvSpPr>
          <p:spPr>
            <a:xfrm>
              <a:off x="5318333" y="4611701"/>
              <a:ext cx="2192162" cy="0"/>
            </a:xfrm>
            <a:custGeom>
              <a:avLst/>
              <a:gdLst/>
              <a:ahLst/>
              <a:cxnLst/>
              <a:rect l="l" t="t" r="r" b="b"/>
              <a:pathLst>
                <a:path w="2192162">
                  <a:moveTo>
                    <a:pt x="0" y="0"/>
                  </a:moveTo>
                  <a:lnTo>
                    <a:pt x="2192162" y="0"/>
                  </a:lnTo>
                </a:path>
              </a:pathLst>
            </a:custGeom>
            <a:solidFill>
              <a:srgbClr val="D8D8D8"/>
            </a:solidFill>
            <a:ln w="6350">
              <a:solidFill>
                <a:srgbClr val="D8D8D8"/>
              </a:solidFill>
              <a:prstDash val="solid"/>
              <a:headEnd type="none" w="med" len="med"/>
              <a:tailEnd type="none" w="med" len="med"/>
            </a:ln>
          </p:spPr>
        </p:sp>
        <p:sp>
          <p:nvSpPr>
            <p:cNvPr id="37" name="Freeform 137"/>
            <p:cNvSpPr/>
            <p:nvPr/>
          </p:nvSpPr>
          <p:spPr>
            <a:xfrm rot="5400000">
              <a:off x="7462084" y="4563374"/>
              <a:ext cx="101122" cy="101122"/>
            </a:xfrm>
            <a:custGeom>
              <a:avLst/>
              <a:gdLst/>
              <a:ahLst/>
              <a:cxnLst/>
              <a:rect l="l" t="t" r="r" b="b"/>
              <a:pathLst>
                <a:path w="101122" h="101122">
                  <a:moveTo>
                    <a:pt x="101122" y="50561"/>
                  </a:moveTo>
                  <a:cubicBezTo>
                    <a:pt x="101122" y="78485"/>
                    <a:pt x="78485" y="101122"/>
                    <a:pt x="50561" y="101122"/>
                  </a:cubicBezTo>
                  <a:cubicBezTo>
                    <a:pt x="22637" y="101122"/>
                    <a:pt x="0" y="78485"/>
                    <a:pt x="0" y="50561"/>
                  </a:cubicBezTo>
                  <a:cubicBezTo>
                    <a:pt x="0" y="22636"/>
                    <a:pt x="22637" y="0"/>
                    <a:pt x="50561" y="0"/>
                  </a:cubicBezTo>
                  <a:cubicBezTo>
                    <a:pt x="78485" y="0"/>
                    <a:pt x="101122" y="22636"/>
                    <a:pt x="101122" y="50561"/>
                  </a:cubicBezTo>
                  <a:close/>
                </a:path>
              </a:pathLst>
            </a:custGeom>
            <a:solidFill>
              <a:srgbClr val="D8D8D8"/>
            </a:solidFill>
          </p:spPr>
          <p:txBody>
            <a:bodyPr lIns="127000" rIns="127000" rtlCol="0" anchor="ctr"/>
            <a:lstStyle/>
            <a:p>
              <a:pPr algn="l"/>
              <a:endParaRPr lang="en-US" sz="1100"/>
            </a:p>
          </p:txBody>
        </p:sp>
      </p:grpSp>
      <p:grpSp>
        <p:nvGrpSpPr>
          <p:cNvPr id="38" name="Group 14"/>
          <p:cNvGrpSpPr/>
          <p:nvPr/>
        </p:nvGrpSpPr>
        <p:grpSpPr>
          <a:xfrm>
            <a:off x="7705893" y="2773691"/>
            <a:ext cx="2298530" cy="942842"/>
            <a:chOff x="7705893" y="2773691"/>
            <a:chExt cx="2298530" cy="942842"/>
          </a:xfrm>
        </p:grpSpPr>
        <p:sp>
          <p:nvSpPr>
            <p:cNvPr id="39" name="Freeform 139"/>
            <p:cNvSpPr/>
            <p:nvPr/>
          </p:nvSpPr>
          <p:spPr>
            <a:xfrm>
              <a:off x="7754215" y="2837785"/>
              <a:ext cx="0" cy="842183"/>
            </a:xfrm>
            <a:custGeom>
              <a:avLst/>
              <a:gdLst/>
              <a:ahLst/>
              <a:cxnLst/>
              <a:rect l="l" t="t" r="r" b="b"/>
              <a:pathLst>
                <a:path h="842183">
                  <a:moveTo>
                    <a:pt x="0" y="842184"/>
                  </a:moveTo>
                  <a:lnTo>
                    <a:pt x="0" y="0"/>
                  </a:lnTo>
                </a:path>
              </a:pathLst>
            </a:custGeom>
            <a:solidFill>
              <a:srgbClr val="D8D8D8"/>
            </a:solidFill>
            <a:ln w="6350">
              <a:solidFill>
                <a:srgbClr val="D8D8D8"/>
              </a:solidFill>
              <a:prstDash val="solid"/>
              <a:headEnd type="none" w="med" len="med"/>
              <a:tailEnd type="none" w="med" len="med"/>
            </a:ln>
          </p:spPr>
        </p:sp>
        <p:sp>
          <p:nvSpPr>
            <p:cNvPr id="40" name="Freeform 140"/>
            <p:cNvSpPr/>
            <p:nvPr/>
          </p:nvSpPr>
          <p:spPr>
            <a:xfrm>
              <a:off x="7705893" y="2773691"/>
              <a:ext cx="101122" cy="101122"/>
            </a:xfrm>
            <a:custGeom>
              <a:avLst/>
              <a:gdLst/>
              <a:ahLst/>
              <a:cxnLst/>
              <a:rect l="l" t="t" r="r" b="b"/>
              <a:pathLst>
                <a:path w="101122" h="101122">
                  <a:moveTo>
                    <a:pt x="101122" y="50561"/>
                  </a:moveTo>
                  <a:cubicBezTo>
                    <a:pt x="101122" y="78485"/>
                    <a:pt x="78485" y="101122"/>
                    <a:pt x="50561" y="101122"/>
                  </a:cubicBezTo>
                  <a:cubicBezTo>
                    <a:pt x="22637" y="101122"/>
                    <a:pt x="0" y="78485"/>
                    <a:pt x="0" y="50561"/>
                  </a:cubicBezTo>
                  <a:cubicBezTo>
                    <a:pt x="0" y="22637"/>
                    <a:pt x="22637" y="0"/>
                    <a:pt x="50561" y="0"/>
                  </a:cubicBezTo>
                  <a:cubicBezTo>
                    <a:pt x="78485" y="0"/>
                    <a:pt x="101122" y="22637"/>
                    <a:pt x="101122" y="50561"/>
                  </a:cubicBezTo>
                  <a:close/>
                </a:path>
              </a:pathLst>
            </a:custGeom>
            <a:solidFill>
              <a:srgbClr val="D8D8D8"/>
            </a:solidFill>
          </p:spPr>
          <p:txBody>
            <a:bodyPr lIns="127000" rIns="127000" rtlCol="0" anchor="ctr"/>
            <a:lstStyle/>
            <a:p>
              <a:pPr algn="l"/>
              <a:endParaRPr lang="en-US" sz="1100"/>
            </a:p>
          </p:txBody>
        </p:sp>
        <p:sp>
          <p:nvSpPr>
            <p:cNvPr id="41" name="Freeform 141"/>
            <p:cNvSpPr/>
            <p:nvPr/>
          </p:nvSpPr>
          <p:spPr>
            <a:xfrm>
              <a:off x="7759550" y="3663740"/>
              <a:ext cx="2192162" cy="0"/>
            </a:xfrm>
            <a:custGeom>
              <a:avLst/>
              <a:gdLst/>
              <a:ahLst/>
              <a:cxnLst/>
              <a:rect l="l" t="t" r="r" b="b"/>
              <a:pathLst>
                <a:path w="2192162">
                  <a:moveTo>
                    <a:pt x="0" y="0"/>
                  </a:moveTo>
                  <a:lnTo>
                    <a:pt x="2192162" y="0"/>
                  </a:lnTo>
                </a:path>
              </a:pathLst>
            </a:custGeom>
            <a:solidFill>
              <a:srgbClr val="D8D8D8"/>
            </a:solidFill>
            <a:ln w="6350">
              <a:solidFill>
                <a:srgbClr val="D8D8D8"/>
              </a:solidFill>
              <a:prstDash val="solid"/>
              <a:headEnd type="none" w="med" len="med"/>
              <a:tailEnd type="none" w="med" len="med"/>
            </a:ln>
          </p:spPr>
        </p:sp>
        <p:sp>
          <p:nvSpPr>
            <p:cNvPr id="42" name="Freeform 142"/>
            <p:cNvSpPr/>
            <p:nvPr/>
          </p:nvSpPr>
          <p:spPr>
            <a:xfrm rot="5400000">
              <a:off x="9903301" y="3615411"/>
              <a:ext cx="101122" cy="101122"/>
            </a:xfrm>
            <a:custGeom>
              <a:avLst/>
              <a:gdLst/>
              <a:ahLst/>
              <a:cxnLst/>
              <a:rect l="l" t="t" r="r" b="b"/>
              <a:pathLst>
                <a:path w="101122" h="101122">
                  <a:moveTo>
                    <a:pt x="101122" y="50561"/>
                  </a:moveTo>
                  <a:cubicBezTo>
                    <a:pt x="101122" y="78486"/>
                    <a:pt x="78485" y="101122"/>
                    <a:pt x="50561" y="101122"/>
                  </a:cubicBezTo>
                  <a:cubicBezTo>
                    <a:pt x="22637" y="101122"/>
                    <a:pt x="0" y="78486"/>
                    <a:pt x="0" y="50561"/>
                  </a:cubicBezTo>
                  <a:cubicBezTo>
                    <a:pt x="0" y="22637"/>
                    <a:pt x="22637" y="0"/>
                    <a:pt x="50561" y="0"/>
                  </a:cubicBezTo>
                  <a:cubicBezTo>
                    <a:pt x="78485" y="0"/>
                    <a:pt x="101122" y="22637"/>
                    <a:pt x="101122" y="50561"/>
                  </a:cubicBezTo>
                  <a:close/>
                </a:path>
              </a:pathLst>
            </a:custGeom>
            <a:solidFill>
              <a:srgbClr val="D8D8D8"/>
            </a:solidFill>
          </p:spPr>
          <p:txBody>
            <a:bodyPr lIns="127000" rIns="127000" rtlCol="0" anchor="ctr"/>
            <a:lstStyle/>
            <a:p>
              <a:pPr algn="l"/>
              <a:endParaRPr lang="en-US" sz="1100"/>
            </a:p>
          </p:txBody>
        </p:sp>
      </p:grpSp>
      <p:grpSp>
        <p:nvGrpSpPr>
          <p:cNvPr id="43" name="Group 15"/>
          <p:cNvGrpSpPr/>
          <p:nvPr/>
        </p:nvGrpSpPr>
        <p:grpSpPr>
          <a:xfrm>
            <a:off x="2984150" y="4616527"/>
            <a:ext cx="2433141" cy="856773"/>
            <a:chOff x="2984150" y="4616527"/>
            <a:chExt cx="2433141" cy="856773"/>
          </a:xfrm>
        </p:grpSpPr>
        <p:sp>
          <p:nvSpPr>
            <p:cNvPr id="44" name="TextBox 144"/>
            <p:cNvSpPr txBox="1"/>
            <p:nvPr/>
          </p:nvSpPr>
          <p:spPr>
            <a:xfrm>
              <a:off x="2984150" y="4616527"/>
              <a:ext cx="2433141" cy="856773"/>
            </a:xfrm>
            <a:prstGeom prst="rect">
              <a:avLst/>
            </a:prstGeom>
          </p:spPr>
          <p:txBody>
            <a:bodyPr lIns="0" tIns="0" rIns="0" bIns="0" rtlCol="0" anchor="ctr">
              <a:spAutoFit/>
            </a:bodyPr>
            <a:lstStyle/>
            <a:p>
              <a:pPr latinLnBrk="1">
                <a:lnSpc>
                  <a:spcPct val="116199"/>
                </a:lnSpc>
              </a:pPr>
              <a:r>
                <a:rPr lang="zh-CN" altLang="en-US" sz="1600"/>
                <a:t>发布者与订阅者</a:t>
              </a:r>
              <a:r>
                <a:rPr lang="zh-CN" altLang="en-US" sz="1600" smtClean="0"/>
                <a:t>不必了解</a:t>
              </a:r>
              <a:r>
                <a:rPr lang="zh-CN" altLang="en-US" sz="1600"/>
                <a:t>彼此，只要认识同一个消息代理即可。</a:t>
              </a:r>
              <a:endParaRPr lang="en-US" sz="1400"/>
            </a:p>
          </p:txBody>
        </p:sp>
      </p:grpSp>
      <p:grpSp>
        <p:nvGrpSpPr>
          <p:cNvPr id="47" name="Group 17"/>
          <p:cNvGrpSpPr/>
          <p:nvPr/>
        </p:nvGrpSpPr>
        <p:grpSpPr>
          <a:xfrm>
            <a:off x="7928829" y="2734473"/>
            <a:ext cx="2433141" cy="856773"/>
            <a:chOff x="7855252" y="2865815"/>
            <a:chExt cx="2433141" cy="856773"/>
          </a:xfrm>
        </p:grpSpPr>
        <p:sp>
          <p:nvSpPr>
            <p:cNvPr id="48" name="TextBox 148"/>
            <p:cNvSpPr txBox="1"/>
            <p:nvPr/>
          </p:nvSpPr>
          <p:spPr>
            <a:xfrm>
              <a:off x="7855252" y="2865815"/>
              <a:ext cx="2433141" cy="856773"/>
            </a:xfrm>
            <a:prstGeom prst="rect">
              <a:avLst/>
            </a:prstGeom>
          </p:spPr>
          <p:txBody>
            <a:bodyPr lIns="0" tIns="0" rIns="0" bIns="0" rtlCol="0" anchor="ctr">
              <a:spAutoFit/>
            </a:bodyPr>
            <a:lstStyle/>
            <a:p>
              <a:pPr latinLnBrk="1">
                <a:lnSpc>
                  <a:spcPct val="116199"/>
                </a:lnSpc>
              </a:pPr>
              <a:r>
                <a:rPr lang="zh-CN" altLang="en-US" sz="1600"/>
                <a:t>发布者和订阅者不需要同时在线，可以自由选择时间来消费</a:t>
              </a:r>
              <a:r>
                <a:rPr lang="zh-CN" altLang="en-US" sz="1600" smtClean="0"/>
                <a:t>消息。</a:t>
              </a:r>
              <a:endParaRPr lang="en-US" sz="1600"/>
            </a:p>
          </p:txBody>
        </p:sp>
      </p:grpSp>
    </p:spTree>
    <p:extLst>
      <p:ext uri="{BB962C8B-B14F-4D97-AF65-F5344CB8AC3E}">
        <p14:creationId xmlns:p14="http://schemas.microsoft.com/office/powerpoint/2010/main" val="193556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0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5" grpId="0" animBg="1"/>
      <p:bldP spid="18" grpId="0" animBg="1"/>
      <p:bldP spid="20" grpId="0" animBg="1"/>
      <p:bldP spid="22" grpId="0" animBg="1"/>
      <p:bldP spid="24" grpId="0" animBg="1"/>
      <p:bldP spid="28" grpId="0" animBg="1"/>
      <p:bldP spid="33" grpId="0" animBg="1"/>
      <p:bldP spid="38" grpId="0" animBg="1"/>
      <p:bldP spid="43" grpId="0" animBg="1"/>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latin typeface="+mn-lt"/>
                <a:ea typeface="+mn-ea"/>
              </a:rPr>
              <a:t>主题</a:t>
            </a:r>
            <a:endParaRPr lang="zh-CN" altLang="en-US">
              <a:latin typeface="+mn-lt"/>
              <a:ea typeface="+mn-ea"/>
            </a:endParaRPr>
          </a:p>
        </p:txBody>
      </p:sp>
      <p:sp>
        <p:nvSpPr>
          <p:cNvPr id="3" name="文本占位符 2"/>
          <p:cNvSpPr>
            <a:spLocks noGrp="1"/>
          </p:cNvSpPr>
          <p:nvPr>
            <p:ph type="body" sz="quarter" idx="10"/>
          </p:nvPr>
        </p:nvSpPr>
        <p:spPr/>
        <p:txBody>
          <a:bodyPr/>
          <a:lstStyle/>
          <a:p>
            <a:r>
              <a:rPr lang="en-US" altLang="zh-CN">
                <a:latin typeface="+mn-lt"/>
                <a:ea typeface="+mn-ea"/>
              </a:rPr>
              <a:t>MQTT</a:t>
            </a:r>
            <a:r>
              <a:rPr lang="zh-CN" altLang="en-US">
                <a:latin typeface="+mn-lt"/>
                <a:ea typeface="+mn-ea"/>
              </a:rPr>
              <a:t>是通过主题对消息进行分类的，本质上就是一个</a:t>
            </a:r>
            <a:r>
              <a:rPr lang="en-US" altLang="zh-CN">
                <a:latin typeface="+mn-lt"/>
                <a:ea typeface="+mn-ea"/>
              </a:rPr>
              <a:t>UTF-8</a:t>
            </a:r>
            <a:r>
              <a:rPr lang="zh-CN" altLang="en-US">
                <a:latin typeface="+mn-lt"/>
                <a:ea typeface="+mn-ea"/>
              </a:rPr>
              <a:t>的字符串，不过可以通过反斜杠表示多个层级关系。主题并不需要创建</a:t>
            </a:r>
            <a:r>
              <a:rPr lang="zh-CN" altLang="en-US" smtClean="0">
                <a:latin typeface="+mn-lt"/>
                <a:ea typeface="+mn-ea"/>
              </a:rPr>
              <a:t>，可以直接使用。</a:t>
            </a:r>
            <a:endParaRPr lang="zh-CN" altLang="en-US">
              <a:latin typeface="+mn-lt"/>
              <a:ea typeface="+mn-ea"/>
            </a:endParaRPr>
          </a:p>
          <a:p>
            <a:r>
              <a:rPr lang="zh-CN" altLang="en-US">
                <a:latin typeface="+mn-lt"/>
                <a:ea typeface="+mn-ea"/>
              </a:rPr>
              <a:t>主题还可以通过通配符进行过滤。其中，</a:t>
            </a:r>
            <a:r>
              <a:rPr lang="en-US" altLang="zh-CN">
                <a:latin typeface="+mn-lt"/>
                <a:ea typeface="+mn-ea"/>
              </a:rPr>
              <a:t>+</a:t>
            </a:r>
            <a:r>
              <a:rPr lang="zh-CN" altLang="en-US">
                <a:latin typeface="+mn-lt"/>
                <a:ea typeface="+mn-ea"/>
              </a:rPr>
              <a:t>可以过滤一个层级，</a:t>
            </a:r>
            <a:r>
              <a:rPr lang="zh-CN" altLang="en-US" smtClean="0">
                <a:latin typeface="+mn-lt"/>
                <a:ea typeface="+mn-ea"/>
              </a:rPr>
              <a:t>而</a:t>
            </a:r>
            <a:r>
              <a:rPr lang="en-US" altLang="zh-CN" smtClean="0">
                <a:latin typeface="+mn-lt"/>
                <a:ea typeface="+mn-ea"/>
              </a:rPr>
              <a:t>#</a:t>
            </a:r>
            <a:r>
              <a:rPr lang="zh-CN" altLang="en-US" smtClean="0">
                <a:latin typeface="+mn-lt"/>
                <a:ea typeface="+mn-ea"/>
              </a:rPr>
              <a:t>只能</a:t>
            </a:r>
            <a:r>
              <a:rPr lang="zh-CN" altLang="en-US">
                <a:latin typeface="+mn-lt"/>
                <a:ea typeface="+mn-ea"/>
              </a:rPr>
              <a:t>出现在主题最后表示过滤任意级别的层级。</a:t>
            </a:r>
          </a:p>
          <a:p>
            <a:endParaRPr lang="zh-CN" altLang="en-US">
              <a:latin typeface="+mn-lt"/>
              <a:ea typeface="+mn-ea"/>
            </a:endParaRPr>
          </a:p>
        </p:txBody>
      </p:sp>
      <p:sp>
        <p:nvSpPr>
          <p:cNvPr id="4" name="矩形 3"/>
          <p:cNvSpPr/>
          <p:nvPr/>
        </p:nvSpPr>
        <p:spPr bwMode="auto">
          <a:xfrm>
            <a:off x="1799471" y="3645024"/>
            <a:ext cx="8785676" cy="1800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smtClean="0">
              <a:solidFill>
                <a:srgbClr val="00B050"/>
              </a:solidFill>
            </a:endParaRPr>
          </a:p>
          <a:p>
            <a:r>
              <a:rPr lang="en-US" altLang="zh-CN" sz="1600" smtClean="0">
                <a:solidFill>
                  <a:srgbClr val="00B050"/>
                </a:solidFill>
              </a:rPr>
              <a:t>building-b/floor-5</a:t>
            </a:r>
            <a:r>
              <a:rPr lang="zh-CN" altLang="en-US" sz="1600">
                <a:solidFill>
                  <a:srgbClr val="00B050"/>
                </a:solidFill>
              </a:rPr>
              <a:t>：代表</a:t>
            </a:r>
            <a:r>
              <a:rPr lang="en-US" altLang="zh-CN" sz="1600">
                <a:solidFill>
                  <a:srgbClr val="00B050"/>
                </a:solidFill>
              </a:rPr>
              <a:t>B</a:t>
            </a:r>
            <a:r>
              <a:rPr lang="zh-CN" altLang="en-US" sz="1600">
                <a:solidFill>
                  <a:srgbClr val="00B050"/>
                </a:solidFill>
              </a:rPr>
              <a:t>楼</a:t>
            </a:r>
            <a:r>
              <a:rPr lang="en-US" altLang="zh-CN" sz="1600">
                <a:solidFill>
                  <a:srgbClr val="00B050"/>
                </a:solidFill>
              </a:rPr>
              <a:t>5</a:t>
            </a:r>
            <a:r>
              <a:rPr lang="zh-CN" altLang="en-US" sz="1600">
                <a:solidFill>
                  <a:srgbClr val="00B050"/>
                </a:solidFill>
              </a:rPr>
              <a:t>层的设备</a:t>
            </a:r>
            <a:r>
              <a:rPr lang="zh-CN" altLang="en-US" sz="1600" smtClean="0">
                <a:solidFill>
                  <a:srgbClr val="00B050"/>
                </a:solidFill>
              </a:rPr>
              <a:t>。</a:t>
            </a:r>
            <a:endParaRPr lang="en-US" altLang="zh-CN" sz="1600" smtClean="0">
              <a:solidFill>
                <a:srgbClr val="00B050"/>
              </a:solidFill>
            </a:endParaRPr>
          </a:p>
          <a:p>
            <a:endParaRPr lang="zh-CN" altLang="en-US" sz="1600">
              <a:solidFill>
                <a:srgbClr val="00B050"/>
              </a:solidFill>
            </a:endParaRPr>
          </a:p>
          <a:p>
            <a:r>
              <a:rPr lang="en-US" altLang="zh-CN" sz="1600">
                <a:solidFill>
                  <a:srgbClr val="00B050"/>
                </a:solidFill>
              </a:rPr>
              <a:t>+/floor-5</a:t>
            </a:r>
            <a:r>
              <a:rPr lang="zh-CN" altLang="en-US" sz="1600">
                <a:solidFill>
                  <a:srgbClr val="00B050"/>
                </a:solidFill>
              </a:rPr>
              <a:t>：代表任何一个楼的</a:t>
            </a:r>
            <a:r>
              <a:rPr lang="en-US" altLang="zh-CN" sz="1600">
                <a:solidFill>
                  <a:srgbClr val="00B050"/>
                </a:solidFill>
              </a:rPr>
              <a:t>5</a:t>
            </a:r>
            <a:r>
              <a:rPr lang="zh-CN" altLang="en-US" sz="1600">
                <a:solidFill>
                  <a:srgbClr val="00B050"/>
                </a:solidFill>
              </a:rPr>
              <a:t>层的设备</a:t>
            </a:r>
            <a:r>
              <a:rPr lang="zh-CN" altLang="en-US" sz="1600" smtClean="0">
                <a:solidFill>
                  <a:srgbClr val="00B050"/>
                </a:solidFill>
              </a:rPr>
              <a:t>。</a:t>
            </a:r>
            <a:endParaRPr lang="en-US" altLang="zh-CN" sz="1600" smtClean="0">
              <a:solidFill>
                <a:srgbClr val="00B050"/>
              </a:solidFill>
            </a:endParaRPr>
          </a:p>
          <a:p>
            <a:endParaRPr lang="zh-CN" altLang="en-US" sz="1600">
              <a:solidFill>
                <a:srgbClr val="00B050"/>
              </a:solidFill>
            </a:endParaRPr>
          </a:p>
          <a:p>
            <a:r>
              <a:rPr lang="en-US" altLang="zh-CN" sz="1600">
                <a:solidFill>
                  <a:srgbClr val="00B050"/>
                </a:solidFill>
              </a:rPr>
              <a:t>building-b/#</a:t>
            </a:r>
            <a:r>
              <a:rPr lang="zh-CN" altLang="en-US" sz="1600">
                <a:solidFill>
                  <a:srgbClr val="00B050"/>
                </a:solidFill>
              </a:rPr>
              <a:t>：代表</a:t>
            </a:r>
            <a:r>
              <a:rPr lang="en-US" altLang="zh-CN" sz="1600">
                <a:solidFill>
                  <a:srgbClr val="00B050"/>
                </a:solidFill>
              </a:rPr>
              <a:t>B</a:t>
            </a:r>
            <a:r>
              <a:rPr lang="zh-CN" altLang="en-US" sz="1600">
                <a:solidFill>
                  <a:srgbClr val="00B050"/>
                </a:solidFill>
              </a:rPr>
              <a:t>楼所有的设备。</a:t>
            </a:r>
          </a:p>
        </p:txBody>
      </p:sp>
    </p:spTree>
    <p:extLst>
      <p:ext uri="{BB962C8B-B14F-4D97-AF65-F5344CB8AC3E}">
        <p14:creationId xmlns:p14="http://schemas.microsoft.com/office/powerpoint/2010/main" val="2496355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latin typeface="+mn-lt"/>
                <a:ea typeface="+mn-ea"/>
              </a:rPr>
              <a:t>服务质量</a:t>
            </a:r>
            <a:endParaRPr lang="zh-CN" altLang="en-US">
              <a:latin typeface="+mn-lt"/>
              <a:ea typeface="+mn-ea"/>
            </a:endParaRPr>
          </a:p>
        </p:txBody>
      </p:sp>
      <p:sp>
        <p:nvSpPr>
          <p:cNvPr id="3" name="文本占位符 2"/>
          <p:cNvSpPr>
            <a:spLocks noGrp="1"/>
          </p:cNvSpPr>
          <p:nvPr>
            <p:ph type="body" sz="quarter" idx="10"/>
          </p:nvPr>
        </p:nvSpPr>
        <p:spPr/>
        <p:txBody>
          <a:bodyPr/>
          <a:lstStyle/>
          <a:p>
            <a:r>
              <a:rPr lang="zh-CN" altLang="en-US" sz="1800">
                <a:latin typeface="+mn-lt"/>
                <a:ea typeface="+mn-ea"/>
              </a:rPr>
              <a:t>为了满足不同的场景，</a:t>
            </a:r>
            <a:r>
              <a:rPr lang="en-US" altLang="zh-CN" sz="1800">
                <a:latin typeface="+mn-lt"/>
                <a:ea typeface="+mn-ea"/>
              </a:rPr>
              <a:t>MQTT</a:t>
            </a:r>
            <a:r>
              <a:rPr lang="zh-CN" altLang="en-US" sz="1800">
                <a:latin typeface="+mn-lt"/>
                <a:ea typeface="+mn-ea"/>
              </a:rPr>
              <a:t>支持三种不同级别的服务质量（</a:t>
            </a:r>
            <a:r>
              <a:rPr lang="en-US" altLang="zh-CN" sz="1800">
                <a:latin typeface="+mn-lt"/>
                <a:ea typeface="+mn-ea"/>
              </a:rPr>
              <a:t>Quality of Service</a:t>
            </a:r>
            <a:r>
              <a:rPr lang="zh-CN" altLang="en-US" sz="1800">
                <a:latin typeface="+mn-lt"/>
                <a:ea typeface="+mn-ea"/>
              </a:rPr>
              <a:t>，</a:t>
            </a:r>
            <a:r>
              <a:rPr lang="en-US" altLang="zh-CN" sz="1800">
                <a:latin typeface="+mn-lt"/>
                <a:ea typeface="+mn-ea"/>
              </a:rPr>
              <a:t>QoS</a:t>
            </a:r>
            <a:r>
              <a:rPr lang="zh-CN" altLang="en-US" sz="1800">
                <a:latin typeface="+mn-lt"/>
                <a:ea typeface="+mn-ea"/>
              </a:rPr>
              <a:t>）为不同场景提供消息</a:t>
            </a:r>
            <a:r>
              <a:rPr lang="zh-CN" altLang="en-US" sz="1800" smtClean="0">
                <a:latin typeface="+mn-lt"/>
                <a:ea typeface="+mn-ea"/>
              </a:rPr>
              <a:t>可靠性：</a:t>
            </a:r>
            <a:endParaRPr lang="en-US" altLang="zh-CN" sz="1800" smtClean="0">
              <a:latin typeface="+mn-lt"/>
              <a:ea typeface="+mn-ea"/>
            </a:endParaRPr>
          </a:p>
          <a:p>
            <a:endParaRPr lang="en-US" altLang="zh-CN">
              <a:latin typeface="+mn-lt"/>
              <a:ea typeface="+mn-ea"/>
            </a:endParaRPr>
          </a:p>
          <a:p>
            <a:endParaRPr lang="en-US" altLang="zh-CN" smtClean="0">
              <a:latin typeface="+mn-lt"/>
              <a:ea typeface="+mn-ea"/>
            </a:endParaRPr>
          </a:p>
          <a:p>
            <a:endParaRPr lang="en-US" altLang="zh-CN">
              <a:latin typeface="+mn-lt"/>
              <a:ea typeface="+mn-ea"/>
            </a:endParaRPr>
          </a:p>
          <a:p>
            <a:pPr marL="0" indent="0">
              <a:buNone/>
            </a:pPr>
            <a:endParaRPr lang="en-US" altLang="zh-CN" sz="1800" smtClean="0">
              <a:latin typeface="+mn-lt"/>
              <a:ea typeface="+mn-ea"/>
            </a:endParaRPr>
          </a:p>
          <a:p>
            <a:r>
              <a:rPr lang="zh-CN" altLang="en-US" sz="1800" smtClean="0">
                <a:latin typeface="+mn-lt"/>
                <a:ea typeface="+mn-ea"/>
              </a:rPr>
              <a:t>级别</a:t>
            </a:r>
            <a:r>
              <a:rPr lang="en-US" altLang="zh-CN" sz="1800">
                <a:latin typeface="+mn-lt"/>
                <a:ea typeface="+mn-ea"/>
              </a:rPr>
              <a:t>2</a:t>
            </a:r>
            <a:r>
              <a:rPr lang="zh-CN" altLang="en-US" sz="1800">
                <a:latin typeface="+mn-lt"/>
                <a:ea typeface="+mn-ea"/>
              </a:rPr>
              <a:t>所提供的不重不丢很多情况下是最理想的，不过往返多次的确认一定对并发和延迟带来影响。级别</a:t>
            </a:r>
            <a:r>
              <a:rPr lang="en-US" altLang="zh-CN" sz="1800">
                <a:latin typeface="+mn-lt"/>
                <a:ea typeface="+mn-ea"/>
              </a:rPr>
              <a:t>1</a:t>
            </a:r>
            <a:r>
              <a:rPr lang="zh-CN" altLang="en-US" sz="1800">
                <a:latin typeface="+mn-lt"/>
                <a:ea typeface="+mn-ea"/>
              </a:rPr>
              <a:t>提供的至少一次语义在日志处理这种场景下是</a:t>
            </a:r>
            <a:r>
              <a:rPr lang="zh-CN" altLang="en-US" sz="1800" smtClean="0">
                <a:latin typeface="+mn-lt"/>
                <a:ea typeface="+mn-ea"/>
              </a:rPr>
              <a:t>完全</a:t>
            </a:r>
            <a:r>
              <a:rPr lang="zh-CN" altLang="en-US" sz="1800">
                <a:latin typeface="+mn-lt"/>
                <a:ea typeface="+mn-ea"/>
              </a:rPr>
              <a:t>可以</a:t>
            </a:r>
            <a:r>
              <a:rPr lang="zh-CN" altLang="en-US" sz="1800" smtClean="0">
                <a:latin typeface="+mn-lt"/>
                <a:ea typeface="+mn-ea"/>
              </a:rPr>
              <a:t>的</a:t>
            </a:r>
            <a:r>
              <a:rPr lang="zh-CN" altLang="en-US" sz="1800">
                <a:latin typeface="+mn-lt"/>
                <a:ea typeface="+mn-ea"/>
              </a:rPr>
              <a:t>，所以像</a:t>
            </a:r>
            <a:r>
              <a:rPr lang="en-US" altLang="zh-CN" sz="1800">
                <a:latin typeface="+mn-lt"/>
                <a:ea typeface="+mn-ea"/>
              </a:rPr>
              <a:t>Kafka</a:t>
            </a:r>
            <a:r>
              <a:rPr lang="zh-CN" altLang="en-US" sz="1800">
                <a:latin typeface="+mn-lt"/>
                <a:ea typeface="+mn-ea"/>
              </a:rPr>
              <a:t>这类的系统利用这一特点减少确认从而大大提高了并发。级别</a:t>
            </a:r>
            <a:r>
              <a:rPr lang="en-US" altLang="zh-CN" sz="1800" smtClean="0">
                <a:latin typeface="+mn-lt"/>
                <a:ea typeface="+mn-ea"/>
              </a:rPr>
              <a:t>0</a:t>
            </a:r>
            <a:r>
              <a:rPr lang="zh-CN" altLang="en-US" sz="1800" smtClean="0">
                <a:latin typeface="+mn-lt"/>
                <a:ea typeface="+mn-ea"/>
              </a:rPr>
              <a:t>一般</a:t>
            </a:r>
            <a:r>
              <a:rPr lang="zh-CN" altLang="en-US" sz="1800">
                <a:latin typeface="+mn-lt"/>
                <a:ea typeface="+mn-ea"/>
              </a:rPr>
              <a:t>是在数据不怎么重要，或者发送周期比较短暂的</a:t>
            </a:r>
            <a:r>
              <a:rPr lang="zh-CN" altLang="en-US" sz="1800" smtClean="0">
                <a:latin typeface="+mn-lt"/>
                <a:ea typeface="+mn-ea"/>
              </a:rPr>
              <a:t>情况，</a:t>
            </a:r>
            <a:r>
              <a:rPr lang="zh-CN" altLang="en-US" sz="1800">
                <a:latin typeface="+mn-lt"/>
                <a:ea typeface="+mn-ea"/>
              </a:rPr>
              <a:t>这种情况下丢帧是无所谓的。</a:t>
            </a:r>
            <a:endParaRPr lang="en-US" altLang="zh-CN" sz="1800">
              <a:latin typeface="+mn-lt"/>
              <a:ea typeface="+mn-ea"/>
            </a:endParaRPr>
          </a:p>
          <a:p>
            <a:endParaRPr lang="zh-CN" altLang="en-US">
              <a:latin typeface="+mn-lt"/>
              <a:ea typeface="+mn-ea"/>
            </a:endParaRPr>
          </a:p>
        </p:txBody>
      </p:sp>
      <p:sp>
        <p:nvSpPr>
          <p:cNvPr id="4" name="矩形 3"/>
          <p:cNvSpPr/>
          <p:nvPr/>
        </p:nvSpPr>
        <p:spPr bwMode="auto">
          <a:xfrm>
            <a:off x="1003793" y="2030657"/>
            <a:ext cx="10334956" cy="2196244"/>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800" b="1">
                <a:solidFill>
                  <a:srgbClr val="C7000B"/>
                </a:solidFill>
              </a:rPr>
              <a:t>级别</a:t>
            </a:r>
            <a:r>
              <a:rPr lang="en-US" altLang="zh-CN" sz="1800" b="1">
                <a:solidFill>
                  <a:srgbClr val="C7000B"/>
                </a:solidFill>
              </a:rPr>
              <a:t>0</a:t>
            </a:r>
            <a:r>
              <a:rPr lang="zh-CN" altLang="en-US" sz="1800"/>
              <a:t>：尽力而为。消息发送者会想尽办法发送消息，但是遇到意外并不会重试</a:t>
            </a:r>
            <a:r>
              <a:rPr lang="zh-CN" altLang="en-US" sz="1800" smtClean="0"/>
              <a:t>。</a:t>
            </a:r>
            <a:endParaRPr lang="en-US" altLang="zh-CN" sz="1800" smtClean="0"/>
          </a:p>
          <a:p>
            <a:endParaRPr lang="zh-CN" altLang="en-US" sz="1800"/>
          </a:p>
          <a:p>
            <a:r>
              <a:rPr lang="zh-CN" altLang="en-US" sz="1800" b="1">
                <a:solidFill>
                  <a:srgbClr val="C7000B"/>
                </a:solidFill>
              </a:rPr>
              <a:t>级别</a:t>
            </a:r>
            <a:r>
              <a:rPr lang="en-US" altLang="zh-CN" sz="1800" b="1">
                <a:solidFill>
                  <a:srgbClr val="C7000B"/>
                </a:solidFill>
              </a:rPr>
              <a:t>1</a:t>
            </a:r>
            <a:r>
              <a:rPr lang="zh-CN" altLang="en-US" sz="1800"/>
              <a:t>：至少一次。消息接收者如果没有知会或者知会本身丢失，消息发送者会再次发送以保证消息接收者至少会收到一次，当然可能造成重复消息</a:t>
            </a:r>
            <a:r>
              <a:rPr lang="zh-CN" altLang="en-US" sz="1800" smtClean="0"/>
              <a:t>。</a:t>
            </a:r>
            <a:endParaRPr lang="en-US" altLang="zh-CN" sz="1800" smtClean="0"/>
          </a:p>
          <a:p>
            <a:endParaRPr lang="zh-CN" altLang="en-US" sz="1800" b="1">
              <a:solidFill>
                <a:srgbClr val="C7000B"/>
              </a:solidFill>
            </a:endParaRPr>
          </a:p>
          <a:p>
            <a:r>
              <a:rPr lang="zh-CN" altLang="en-US" sz="1800" b="1">
                <a:solidFill>
                  <a:srgbClr val="C7000B"/>
                </a:solidFill>
              </a:rPr>
              <a:t>级别</a:t>
            </a:r>
            <a:r>
              <a:rPr lang="en-US" altLang="zh-CN" sz="1800" b="1">
                <a:solidFill>
                  <a:srgbClr val="C7000B"/>
                </a:solidFill>
              </a:rPr>
              <a:t>2</a:t>
            </a:r>
            <a:r>
              <a:rPr lang="zh-CN" altLang="en-US" sz="1800"/>
              <a:t>：恰好一次</a:t>
            </a:r>
            <a:r>
              <a:rPr lang="zh-CN" altLang="en-US" sz="1800" smtClean="0"/>
              <a:t>。</a:t>
            </a:r>
            <a:r>
              <a:rPr lang="zh-CN" altLang="en-US" sz="1800"/>
              <a:t>最高等级的服务</a:t>
            </a:r>
            <a:r>
              <a:rPr lang="zh-CN" altLang="en-US" sz="1800" smtClean="0"/>
              <a:t>质量，消息丢失或者重复消息是不可接受的，在可以减少并发或者增加延时的情况下，级别</a:t>
            </a:r>
            <a:r>
              <a:rPr lang="en-US" altLang="zh-CN" sz="1800"/>
              <a:t>2</a:t>
            </a:r>
            <a:r>
              <a:rPr lang="zh-CN" altLang="en-US" sz="1800"/>
              <a:t>是最合适的。</a:t>
            </a:r>
            <a:br>
              <a:rPr lang="zh-CN" altLang="en-US" sz="1800"/>
            </a:br>
            <a:endParaRPr lang="zh-CN" altLang="en-US" sz="1800"/>
          </a:p>
        </p:txBody>
      </p:sp>
    </p:spTree>
    <p:extLst>
      <p:ext uri="{BB962C8B-B14F-4D97-AF65-F5344CB8AC3E}">
        <p14:creationId xmlns:p14="http://schemas.microsoft.com/office/powerpoint/2010/main" val="1558314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latin typeface="+mn-lt"/>
                <a:ea typeface="+mn-ea"/>
              </a:rPr>
              <a:t>消息类型</a:t>
            </a:r>
            <a:endParaRPr lang="zh-CN" altLang="en-US">
              <a:latin typeface="+mn-lt"/>
              <a:ea typeface="+mn-ea"/>
            </a:endParaRPr>
          </a:p>
        </p:txBody>
      </p:sp>
      <p:cxnSp>
        <p:nvCxnSpPr>
          <p:cNvPr id="74" name="Connector 484"/>
          <p:cNvCxnSpPr/>
          <p:nvPr/>
        </p:nvCxnSpPr>
        <p:spPr>
          <a:xfrm flipV="1">
            <a:off x="1019436" y="3607125"/>
            <a:ext cx="9973108" cy="7598"/>
          </a:xfrm>
          <a:prstGeom prst="straightConnector1">
            <a:avLst/>
          </a:prstGeom>
          <a:solidFill>
            <a:srgbClr val="BFBFBF"/>
          </a:solidFill>
          <a:ln w="63500">
            <a:solidFill>
              <a:srgbClr val="BFBFBF"/>
            </a:solidFill>
            <a:prstDash val="solid"/>
            <a:headEnd type="none" w="med" len="med"/>
            <a:tailEnd type="none" w="med" len="med"/>
          </a:ln>
        </p:spPr>
      </p:cxnSp>
      <p:sp>
        <p:nvSpPr>
          <p:cNvPr id="75" name="Freeform 485"/>
          <p:cNvSpPr/>
          <p:nvPr/>
        </p:nvSpPr>
        <p:spPr>
          <a:xfrm rot="5400000">
            <a:off x="10843381" y="3400931"/>
            <a:ext cx="396403" cy="405978"/>
          </a:xfrm>
          <a:custGeom>
            <a:avLst/>
            <a:gdLst/>
            <a:ahLst/>
            <a:cxnLst/>
            <a:rect l="l" t="t" r="r" b="b"/>
            <a:pathLst>
              <a:path w="396403" h="405978">
                <a:moveTo>
                  <a:pt x="198201" y="0"/>
                </a:moveTo>
                <a:lnTo>
                  <a:pt x="0" y="405978"/>
                </a:lnTo>
                <a:lnTo>
                  <a:pt x="396403" y="405978"/>
                </a:lnTo>
                <a:lnTo>
                  <a:pt x="198201" y="0"/>
                </a:lnTo>
                <a:close/>
              </a:path>
            </a:pathLst>
          </a:custGeom>
          <a:solidFill>
            <a:srgbClr val="BFBFBF"/>
          </a:solidFill>
        </p:spPr>
        <p:txBody>
          <a:bodyPr lIns="127000" rIns="127000" rtlCol="0" anchor="ctr"/>
          <a:lstStyle/>
          <a:p>
            <a:pPr algn="l"/>
            <a:endParaRPr lang="en-US" sz="1100"/>
          </a:p>
        </p:txBody>
      </p:sp>
      <p:grpSp>
        <p:nvGrpSpPr>
          <p:cNvPr id="100" name="Group 13"/>
          <p:cNvGrpSpPr/>
          <p:nvPr/>
        </p:nvGrpSpPr>
        <p:grpSpPr>
          <a:xfrm>
            <a:off x="1363750" y="1114331"/>
            <a:ext cx="1110640" cy="642676"/>
            <a:chOff x="4217208" y="234002"/>
            <a:chExt cx="1110640" cy="642676"/>
          </a:xfrm>
        </p:grpSpPr>
        <p:sp>
          <p:nvSpPr>
            <p:cNvPr id="101" name="TextBox 511"/>
            <p:cNvSpPr txBox="1"/>
            <p:nvPr/>
          </p:nvSpPr>
          <p:spPr>
            <a:xfrm>
              <a:off x="4217208" y="234002"/>
              <a:ext cx="1110640" cy="642676"/>
            </a:xfrm>
            <a:prstGeom prst="rect">
              <a:avLst/>
            </a:prstGeom>
          </p:spPr>
          <p:txBody>
            <a:bodyPr wrap="square" lIns="0" tIns="0" rIns="0" bIns="0" rtlCol="0" anchor="ctr">
              <a:spAutoFit/>
            </a:bodyPr>
            <a:lstStyle/>
            <a:p>
              <a:pPr algn="l" latinLnBrk="1">
                <a:lnSpc>
                  <a:spcPct val="116199"/>
                </a:lnSpc>
              </a:pPr>
              <a:r>
                <a:rPr lang="en-US" sz="1200" b="1" smtClean="0">
                  <a:solidFill>
                    <a:srgbClr val="C7000B">
                      <a:alpha val="74902"/>
                    </a:srgbClr>
                  </a:solidFill>
                </a:rPr>
                <a:t>CONNECT</a:t>
              </a:r>
            </a:p>
            <a:p>
              <a:pPr algn="l" latinLnBrk="1">
                <a:lnSpc>
                  <a:spcPct val="116199"/>
                </a:lnSpc>
              </a:pPr>
              <a:r>
                <a:rPr lang="en-US" sz="1200" smtClean="0">
                  <a:solidFill>
                    <a:srgbClr val="000000">
                      <a:alpha val="74902"/>
                    </a:srgbClr>
                  </a:solidFill>
                </a:rPr>
                <a:t>客户端连接到</a:t>
              </a:r>
            </a:p>
            <a:p>
              <a:pPr algn="l" latinLnBrk="1">
                <a:lnSpc>
                  <a:spcPct val="116199"/>
                </a:lnSpc>
              </a:pPr>
              <a:r>
                <a:rPr lang="en-US" sz="1200" smtClean="0">
                  <a:solidFill>
                    <a:srgbClr val="000000">
                      <a:alpha val="74902"/>
                    </a:srgbClr>
                  </a:solidFill>
                </a:rPr>
                <a:t>MQTT代理</a:t>
              </a:r>
              <a:endParaRPr lang="en-US" sz="1200"/>
            </a:p>
          </p:txBody>
        </p:sp>
      </p:grpSp>
      <p:grpSp>
        <p:nvGrpSpPr>
          <p:cNvPr id="156" name="组合 155"/>
          <p:cNvGrpSpPr/>
          <p:nvPr/>
        </p:nvGrpSpPr>
        <p:grpSpPr>
          <a:xfrm>
            <a:off x="1008063" y="2702343"/>
            <a:ext cx="8984315" cy="310846"/>
            <a:chOff x="1008063" y="2552624"/>
            <a:chExt cx="8984315" cy="310846"/>
          </a:xfrm>
        </p:grpSpPr>
        <p:cxnSp>
          <p:nvCxnSpPr>
            <p:cNvPr id="64" name="Connector 474"/>
            <p:cNvCxnSpPr/>
            <p:nvPr/>
          </p:nvCxnSpPr>
          <p:spPr>
            <a:xfrm>
              <a:off x="1008063" y="2711602"/>
              <a:ext cx="8838114" cy="21857"/>
            </a:xfrm>
            <a:prstGeom prst="straightConnector1">
              <a:avLst/>
            </a:prstGeom>
            <a:solidFill>
              <a:srgbClr val="003366"/>
            </a:solidFill>
            <a:ln w="63500">
              <a:solidFill>
                <a:srgbClr val="003366"/>
              </a:solidFill>
              <a:prstDash val="solid"/>
              <a:headEnd type="none" w="med" len="med"/>
              <a:tailEnd type="none" w="med" len="med"/>
            </a:ln>
          </p:spPr>
        </p:cxnSp>
        <p:grpSp>
          <p:nvGrpSpPr>
            <p:cNvPr id="155" name="组合 154"/>
            <p:cNvGrpSpPr/>
            <p:nvPr/>
          </p:nvGrpSpPr>
          <p:grpSpPr>
            <a:xfrm>
              <a:off x="1590614" y="2552624"/>
              <a:ext cx="8401764" cy="310846"/>
              <a:chOff x="1590614" y="2552624"/>
              <a:chExt cx="8401764" cy="310846"/>
            </a:xfrm>
          </p:grpSpPr>
          <p:sp>
            <p:nvSpPr>
              <p:cNvPr id="65" name="Freeform 475"/>
              <p:cNvSpPr/>
              <p:nvPr/>
            </p:nvSpPr>
            <p:spPr>
              <a:xfrm>
                <a:off x="2942174" y="2565400"/>
                <a:ext cx="292402" cy="292402"/>
              </a:xfrm>
              <a:custGeom>
                <a:avLst/>
                <a:gdLst/>
                <a:ahLst/>
                <a:cxnLst/>
                <a:rect l="l" t="t" r="r" b="b"/>
                <a:pathLst>
                  <a:path w="292402" h="292402">
                    <a:moveTo>
                      <a:pt x="292402" y="146201"/>
                    </a:moveTo>
                    <a:cubicBezTo>
                      <a:pt x="292402" y="226946"/>
                      <a:pt x="226946" y="292402"/>
                      <a:pt x="146201" y="292402"/>
                    </a:cubicBezTo>
                    <a:cubicBezTo>
                      <a:pt x="65456" y="292402"/>
                      <a:pt x="0" y="226946"/>
                      <a:pt x="0" y="146201"/>
                    </a:cubicBezTo>
                    <a:cubicBezTo>
                      <a:pt x="0" y="65456"/>
                      <a:pt x="65456" y="0"/>
                      <a:pt x="146201" y="0"/>
                    </a:cubicBezTo>
                    <a:cubicBezTo>
                      <a:pt x="226946" y="0"/>
                      <a:pt x="292402" y="65456"/>
                      <a:pt x="292402" y="146201"/>
                    </a:cubicBezTo>
                    <a:close/>
                  </a:path>
                </a:pathLst>
              </a:custGeom>
              <a:solidFill>
                <a:srgbClr val="003366"/>
              </a:solidFill>
            </p:spPr>
            <p:txBody>
              <a:bodyPr lIns="127000" rIns="127000" rtlCol="0" anchor="ctr"/>
              <a:lstStyle/>
              <a:p>
                <a:pPr algn="l"/>
                <a:endParaRPr lang="en-US" sz="1100"/>
              </a:p>
            </p:txBody>
          </p:sp>
          <p:sp>
            <p:nvSpPr>
              <p:cNvPr id="66" name="Freeform 476"/>
              <p:cNvSpPr/>
              <p:nvPr/>
            </p:nvSpPr>
            <p:spPr>
              <a:xfrm>
                <a:off x="5645294" y="2552700"/>
                <a:ext cx="292402" cy="292402"/>
              </a:xfrm>
              <a:custGeom>
                <a:avLst/>
                <a:gdLst/>
                <a:ahLst/>
                <a:cxnLst/>
                <a:rect l="l" t="t" r="r" b="b"/>
                <a:pathLst>
                  <a:path w="292402" h="292402">
                    <a:moveTo>
                      <a:pt x="292402" y="146201"/>
                    </a:moveTo>
                    <a:cubicBezTo>
                      <a:pt x="292402" y="226946"/>
                      <a:pt x="226946" y="292402"/>
                      <a:pt x="146201" y="292402"/>
                    </a:cubicBezTo>
                    <a:cubicBezTo>
                      <a:pt x="65456" y="292402"/>
                      <a:pt x="0" y="226946"/>
                      <a:pt x="0" y="146201"/>
                    </a:cubicBezTo>
                    <a:cubicBezTo>
                      <a:pt x="0" y="65456"/>
                      <a:pt x="65456" y="0"/>
                      <a:pt x="146201" y="0"/>
                    </a:cubicBezTo>
                    <a:cubicBezTo>
                      <a:pt x="226946" y="0"/>
                      <a:pt x="292402" y="65456"/>
                      <a:pt x="292402" y="146201"/>
                    </a:cubicBezTo>
                    <a:close/>
                  </a:path>
                </a:pathLst>
              </a:custGeom>
              <a:solidFill>
                <a:srgbClr val="003366"/>
              </a:solidFill>
            </p:spPr>
            <p:txBody>
              <a:bodyPr lIns="127000" rIns="127000" rtlCol="0" anchor="ctr"/>
              <a:lstStyle/>
              <a:p>
                <a:pPr algn="l"/>
                <a:endParaRPr lang="en-US" sz="1100"/>
              </a:p>
            </p:txBody>
          </p:sp>
          <p:sp>
            <p:nvSpPr>
              <p:cNvPr id="67" name="Freeform 477"/>
              <p:cNvSpPr/>
              <p:nvPr/>
            </p:nvSpPr>
            <p:spPr>
              <a:xfrm>
                <a:off x="8348414" y="2565400"/>
                <a:ext cx="292402" cy="292402"/>
              </a:xfrm>
              <a:custGeom>
                <a:avLst/>
                <a:gdLst/>
                <a:ahLst/>
                <a:cxnLst/>
                <a:rect l="l" t="t" r="r" b="b"/>
                <a:pathLst>
                  <a:path w="292402" h="292402">
                    <a:moveTo>
                      <a:pt x="292402" y="146201"/>
                    </a:moveTo>
                    <a:cubicBezTo>
                      <a:pt x="292402" y="226946"/>
                      <a:pt x="226946" y="292402"/>
                      <a:pt x="146201" y="292402"/>
                    </a:cubicBezTo>
                    <a:cubicBezTo>
                      <a:pt x="65456" y="292402"/>
                      <a:pt x="0" y="226946"/>
                      <a:pt x="0" y="146201"/>
                    </a:cubicBezTo>
                    <a:cubicBezTo>
                      <a:pt x="0" y="65456"/>
                      <a:pt x="65456" y="0"/>
                      <a:pt x="146201" y="0"/>
                    </a:cubicBezTo>
                    <a:cubicBezTo>
                      <a:pt x="226946" y="0"/>
                      <a:pt x="292402" y="65456"/>
                      <a:pt x="292402" y="146201"/>
                    </a:cubicBezTo>
                    <a:close/>
                  </a:path>
                </a:pathLst>
              </a:custGeom>
              <a:solidFill>
                <a:srgbClr val="003366"/>
              </a:solidFill>
            </p:spPr>
            <p:txBody>
              <a:bodyPr lIns="127000" rIns="127000" rtlCol="0" anchor="ctr"/>
              <a:lstStyle/>
              <a:p>
                <a:pPr algn="l"/>
                <a:endParaRPr lang="en-US" sz="1100"/>
              </a:p>
            </p:txBody>
          </p:sp>
          <p:sp>
            <p:nvSpPr>
              <p:cNvPr id="68" name="Freeform 478"/>
              <p:cNvSpPr/>
              <p:nvPr/>
            </p:nvSpPr>
            <p:spPr>
              <a:xfrm>
                <a:off x="9699976" y="2571068"/>
                <a:ext cx="292402" cy="292402"/>
              </a:xfrm>
              <a:custGeom>
                <a:avLst/>
                <a:gdLst/>
                <a:ahLst/>
                <a:cxnLst/>
                <a:rect l="l" t="t" r="r" b="b"/>
                <a:pathLst>
                  <a:path w="292402" h="292402">
                    <a:moveTo>
                      <a:pt x="292402" y="146201"/>
                    </a:moveTo>
                    <a:cubicBezTo>
                      <a:pt x="292402" y="226946"/>
                      <a:pt x="226946" y="292402"/>
                      <a:pt x="146201" y="292402"/>
                    </a:cubicBezTo>
                    <a:cubicBezTo>
                      <a:pt x="65456" y="292402"/>
                      <a:pt x="0" y="226946"/>
                      <a:pt x="0" y="146201"/>
                    </a:cubicBezTo>
                    <a:cubicBezTo>
                      <a:pt x="0" y="65456"/>
                      <a:pt x="65456" y="0"/>
                      <a:pt x="146201" y="0"/>
                    </a:cubicBezTo>
                    <a:cubicBezTo>
                      <a:pt x="226946" y="0"/>
                      <a:pt x="292402" y="65456"/>
                      <a:pt x="292402" y="146201"/>
                    </a:cubicBezTo>
                    <a:close/>
                  </a:path>
                </a:pathLst>
              </a:custGeom>
              <a:solidFill>
                <a:srgbClr val="003366"/>
              </a:solidFill>
            </p:spPr>
            <p:txBody>
              <a:bodyPr lIns="127000" rIns="127000" rtlCol="0" anchor="ctr"/>
              <a:lstStyle/>
              <a:p>
                <a:pPr algn="l"/>
                <a:endParaRPr lang="en-US" sz="1100"/>
              </a:p>
            </p:txBody>
          </p:sp>
          <p:sp>
            <p:nvSpPr>
              <p:cNvPr id="132" name="Freeform 29"/>
              <p:cNvSpPr/>
              <p:nvPr/>
            </p:nvSpPr>
            <p:spPr>
              <a:xfrm>
                <a:off x="4293734" y="2565400"/>
                <a:ext cx="292402" cy="292402"/>
              </a:xfrm>
              <a:custGeom>
                <a:avLst/>
                <a:gdLst/>
                <a:ahLst/>
                <a:cxnLst/>
                <a:rect l="l" t="t" r="r" b="b"/>
                <a:pathLst>
                  <a:path w="292402" h="292402">
                    <a:moveTo>
                      <a:pt x="292402" y="146201"/>
                    </a:moveTo>
                    <a:cubicBezTo>
                      <a:pt x="292402" y="226946"/>
                      <a:pt x="226946" y="292402"/>
                      <a:pt x="146201" y="292402"/>
                    </a:cubicBezTo>
                    <a:cubicBezTo>
                      <a:pt x="65455" y="292402"/>
                      <a:pt x="0" y="226946"/>
                      <a:pt x="0" y="146201"/>
                    </a:cubicBezTo>
                    <a:cubicBezTo>
                      <a:pt x="0" y="65456"/>
                      <a:pt x="65455" y="0"/>
                      <a:pt x="146201" y="0"/>
                    </a:cubicBezTo>
                    <a:cubicBezTo>
                      <a:pt x="226946" y="0"/>
                      <a:pt x="292402" y="65456"/>
                      <a:pt x="292402" y="146201"/>
                    </a:cubicBezTo>
                    <a:close/>
                  </a:path>
                </a:pathLst>
              </a:custGeom>
              <a:solidFill>
                <a:srgbClr val="003366"/>
              </a:solidFill>
            </p:spPr>
            <p:txBody>
              <a:bodyPr lIns="127000" rIns="127000" rtlCol="0" anchor="ctr"/>
              <a:lstStyle/>
              <a:p>
                <a:pPr algn="l"/>
                <a:endParaRPr lang="en-US" sz="1100"/>
              </a:p>
            </p:txBody>
          </p:sp>
          <p:sp>
            <p:nvSpPr>
              <p:cNvPr id="133" name="Freeform 30"/>
              <p:cNvSpPr/>
              <p:nvPr/>
            </p:nvSpPr>
            <p:spPr>
              <a:xfrm>
                <a:off x="1590614" y="2552700"/>
                <a:ext cx="292402" cy="292402"/>
              </a:xfrm>
              <a:custGeom>
                <a:avLst/>
                <a:gdLst/>
                <a:ahLst/>
                <a:cxnLst/>
                <a:rect l="l" t="t" r="r" b="b"/>
                <a:pathLst>
                  <a:path w="292402" h="292402">
                    <a:moveTo>
                      <a:pt x="292402" y="146201"/>
                    </a:moveTo>
                    <a:cubicBezTo>
                      <a:pt x="292402" y="226946"/>
                      <a:pt x="226946" y="292402"/>
                      <a:pt x="146201" y="292402"/>
                    </a:cubicBezTo>
                    <a:cubicBezTo>
                      <a:pt x="65456" y="292402"/>
                      <a:pt x="0" y="226946"/>
                      <a:pt x="0" y="146201"/>
                    </a:cubicBezTo>
                    <a:cubicBezTo>
                      <a:pt x="0" y="65456"/>
                      <a:pt x="65456" y="0"/>
                      <a:pt x="146201" y="0"/>
                    </a:cubicBezTo>
                    <a:cubicBezTo>
                      <a:pt x="226946" y="0"/>
                      <a:pt x="292402" y="65456"/>
                      <a:pt x="292402" y="146201"/>
                    </a:cubicBezTo>
                    <a:close/>
                  </a:path>
                </a:pathLst>
              </a:custGeom>
              <a:solidFill>
                <a:srgbClr val="003366"/>
              </a:solidFill>
            </p:spPr>
            <p:txBody>
              <a:bodyPr lIns="127000" rIns="127000" rtlCol="0" anchor="ctr"/>
              <a:lstStyle/>
              <a:p>
                <a:pPr algn="l"/>
                <a:endParaRPr lang="en-US" sz="1100"/>
              </a:p>
            </p:txBody>
          </p:sp>
          <p:sp>
            <p:nvSpPr>
              <p:cNvPr id="134" name="Freeform 31"/>
              <p:cNvSpPr/>
              <p:nvPr/>
            </p:nvSpPr>
            <p:spPr>
              <a:xfrm>
                <a:off x="6996854" y="2552624"/>
                <a:ext cx="292402" cy="292402"/>
              </a:xfrm>
              <a:custGeom>
                <a:avLst/>
                <a:gdLst/>
                <a:ahLst/>
                <a:cxnLst/>
                <a:rect l="l" t="t" r="r" b="b"/>
                <a:pathLst>
                  <a:path w="292402" h="292402">
                    <a:moveTo>
                      <a:pt x="292402" y="146201"/>
                    </a:moveTo>
                    <a:cubicBezTo>
                      <a:pt x="292402" y="226946"/>
                      <a:pt x="226947" y="292402"/>
                      <a:pt x="146201" y="292402"/>
                    </a:cubicBezTo>
                    <a:cubicBezTo>
                      <a:pt x="65456" y="292402"/>
                      <a:pt x="0" y="226946"/>
                      <a:pt x="0" y="146201"/>
                    </a:cubicBezTo>
                    <a:cubicBezTo>
                      <a:pt x="0" y="65455"/>
                      <a:pt x="65456" y="0"/>
                      <a:pt x="146201" y="0"/>
                    </a:cubicBezTo>
                    <a:cubicBezTo>
                      <a:pt x="226947" y="0"/>
                      <a:pt x="292402" y="65455"/>
                      <a:pt x="292402" y="146201"/>
                    </a:cubicBezTo>
                    <a:close/>
                  </a:path>
                </a:pathLst>
              </a:custGeom>
              <a:solidFill>
                <a:srgbClr val="003366"/>
              </a:solidFill>
            </p:spPr>
            <p:txBody>
              <a:bodyPr lIns="127000" rIns="127000" rtlCol="0" anchor="ctr"/>
              <a:lstStyle/>
              <a:p>
                <a:pPr algn="l"/>
                <a:endParaRPr lang="en-US" sz="1100"/>
              </a:p>
            </p:txBody>
          </p:sp>
        </p:grpSp>
      </p:grpSp>
      <p:grpSp>
        <p:nvGrpSpPr>
          <p:cNvPr id="88" name="Group 9"/>
          <p:cNvGrpSpPr/>
          <p:nvPr/>
        </p:nvGrpSpPr>
        <p:grpSpPr>
          <a:xfrm>
            <a:off x="1019436" y="2096800"/>
            <a:ext cx="1438846" cy="545815"/>
            <a:chOff x="1966468" y="2603797"/>
            <a:chExt cx="1438846" cy="545815"/>
          </a:xfrm>
        </p:grpSpPr>
        <p:sp>
          <p:nvSpPr>
            <p:cNvPr id="89" name="Freeform 499"/>
            <p:cNvSpPr/>
            <p:nvPr/>
          </p:nvSpPr>
          <p:spPr>
            <a:xfrm>
              <a:off x="2413000" y="2603797"/>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90" name="TextBox 500"/>
            <p:cNvSpPr txBox="1"/>
            <p:nvPr/>
          </p:nvSpPr>
          <p:spPr>
            <a:xfrm>
              <a:off x="1966468" y="2777224"/>
              <a:ext cx="1438846" cy="215444"/>
            </a:xfrm>
            <a:prstGeom prst="rect">
              <a:avLst/>
            </a:prstGeom>
          </p:spPr>
          <p:txBody>
            <a:bodyPr lIns="0" tIns="0" rIns="0" bIns="0" rtlCol="0" anchor="ctr">
              <a:spAutoFit/>
            </a:bodyPr>
            <a:lstStyle/>
            <a:p>
              <a:pPr algn="ctr" latinLnBrk="1"/>
              <a:r>
                <a:rPr lang="en-US" sz="1400">
                  <a:solidFill>
                    <a:srgbClr val="FFFFFF"/>
                  </a:solidFill>
                </a:rPr>
                <a:t>1</a:t>
              </a:r>
              <a:endParaRPr lang="en-US" sz="1100"/>
            </a:p>
          </p:txBody>
        </p:sp>
      </p:grpSp>
      <p:grpSp>
        <p:nvGrpSpPr>
          <p:cNvPr id="91" name="Group 10"/>
          <p:cNvGrpSpPr/>
          <p:nvPr/>
        </p:nvGrpSpPr>
        <p:grpSpPr>
          <a:xfrm>
            <a:off x="2388902" y="2096800"/>
            <a:ext cx="1438846" cy="545815"/>
            <a:chOff x="3945821" y="1854200"/>
            <a:chExt cx="1438846" cy="545815"/>
          </a:xfrm>
        </p:grpSpPr>
        <p:sp>
          <p:nvSpPr>
            <p:cNvPr id="92" name="Freeform 502"/>
            <p:cNvSpPr/>
            <p:nvPr/>
          </p:nvSpPr>
          <p:spPr>
            <a:xfrm>
              <a:off x="4381500" y="1854200"/>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93" name="TextBox 503"/>
            <p:cNvSpPr txBox="1"/>
            <p:nvPr/>
          </p:nvSpPr>
          <p:spPr>
            <a:xfrm>
              <a:off x="3945821" y="2003971"/>
              <a:ext cx="1438846" cy="215444"/>
            </a:xfrm>
            <a:prstGeom prst="rect">
              <a:avLst/>
            </a:prstGeom>
          </p:spPr>
          <p:txBody>
            <a:bodyPr lIns="0" tIns="0" rIns="0" bIns="0" rtlCol="0" anchor="ctr">
              <a:spAutoFit/>
            </a:bodyPr>
            <a:lstStyle/>
            <a:p>
              <a:pPr algn="ctr" latinLnBrk="1"/>
              <a:r>
                <a:rPr lang="en-US" sz="1400">
                  <a:solidFill>
                    <a:srgbClr val="FFFFFF"/>
                  </a:solidFill>
                </a:rPr>
                <a:t>2</a:t>
              </a:r>
              <a:endParaRPr lang="en-US" sz="1100"/>
            </a:p>
          </p:txBody>
        </p:sp>
      </p:grpSp>
      <p:grpSp>
        <p:nvGrpSpPr>
          <p:cNvPr id="94" name="Group 11"/>
          <p:cNvGrpSpPr/>
          <p:nvPr/>
        </p:nvGrpSpPr>
        <p:grpSpPr>
          <a:xfrm>
            <a:off x="3683732" y="2096800"/>
            <a:ext cx="1438846" cy="545815"/>
            <a:chOff x="5901499" y="1854200"/>
            <a:chExt cx="1438846" cy="545815"/>
          </a:xfrm>
        </p:grpSpPr>
        <p:sp>
          <p:nvSpPr>
            <p:cNvPr id="95" name="Freeform 505"/>
            <p:cNvSpPr/>
            <p:nvPr/>
          </p:nvSpPr>
          <p:spPr>
            <a:xfrm>
              <a:off x="6337300" y="1854200"/>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96" name="TextBox 506"/>
            <p:cNvSpPr txBox="1"/>
            <p:nvPr/>
          </p:nvSpPr>
          <p:spPr>
            <a:xfrm>
              <a:off x="5901499" y="2003971"/>
              <a:ext cx="1438846" cy="215444"/>
            </a:xfrm>
            <a:prstGeom prst="rect">
              <a:avLst/>
            </a:prstGeom>
          </p:spPr>
          <p:txBody>
            <a:bodyPr lIns="0" tIns="0" rIns="0" bIns="0" rtlCol="0" anchor="ctr">
              <a:spAutoFit/>
            </a:bodyPr>
            <a:lstStyle/>
            <a:p>
              <a:pPr algn="ctr" latinLnBrk="1"/>
              <a:r>
                <a:rPr lang="en-US" sz="1400">
                  <a:solidFill>
                    <a:srgbClr val="FFFFFF"/>
                  </a:solidFill>
                </a:rPr>
                <a:t>3</a:t>
              </a:r>
              <a:endParaRPr lang="en-US" sz="1100"/>
            </a:p>
          </p:txBody>
        </p:sp>
      </p:grpSp>
      <p:grpSp>
        <p:nvGrpSpPr>
          <p:cNvPr id="97" name="Group 12"/>
          <p:cNvGrpSpPr/>
          <p:nvPr/>
        </p:nvGrpSpPr>
        <p:grpSpPr>
          <a:xfrm>
            <a:off x="9126754" y="2096800"/>
            <a:ext cx="1438846" cy="545815"/>
            <a:chOff x="7842021" y="1854200"/>
            <a:chExt cx="1438846" cy="545815"/>
          </a:xfrm>
        </p:grpSpPr>
        <p:sp>
          <p:nvSpPr>
            <p:cNvPr id="98" name="Freeform 508"/>
            <p:cNvSpPr/>
            <p:nvPr/>
          </p:nvSpPr>
          <p:spPr>
            <a:xfrm>
              <a:off x="8280400" y="1854200"/>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99" name="TextBox 509"/>
            <p:cNvSpPr txBox="1"/>
            <p:nvPr/>
          </p:nvSpPr>
          <p:spPr>
            <a:xfrm>
              <a:off x="7842021" y="2031466"/>
              <a:ext cx="1438846" cy="215444"/>
            </a:xfrm>
            <a:prstGeom prst="rect">
              <a:avLst/>
            </a:prstGeom>
          </p:spPr>
          <p:txBody>
            <a:bodyPr lIns="0" tIns="0" rIns="0" bIns="0" rtlCol="0" anchor="ctr">
              <a:spAutoFit/>
            </a:bodyPr>
            <a:lstStyle/>
            <a:p>
              <a:pPr algn="ctr" latinLnBrk="1"/>
              <a:r>
                <a:rPr lang="en-US" sz="1400">
                  <a:solidFill>
                    <a:srgbClr val="FFFFFF"/>
                  </a:solidFill>
                </a:rPr>
                <a:t>7</a:t>
              </a:r>
              <a:endParaRPr lang="en-US" sz="1100"/>
            </a:p>
          </p:txBody>
        </p:sp>
      </p:grpSp>
      <p:grpSp>
        <p:nvGrpSpPr>
          <p:cNvPr id="135" name="Group 9"/>
          <p:cNvGrpSpPr/>
          <p:nvPr/>
        </p:nvGrpSpPr>
        <p:grpSpPr>
          <a:xfrm>
            <a:off x="5089202" y="2096800"/>
            <a:ext cx="1438846" cy="545815"/>
            <a:chOff x="1966468" y="1854200"/>
            <a:chExt cx="1438846" cy="545815"/>
          </a:xfrm>
        </p:grpSpPr>
        <p:sp>
          <p:nvSpPr>
            <p:cNvPr id="136" name="Freeform 499"/>
            <p:cNvSpPr/>
            <p:nvPr/>
          </p:nvSpPr>
          <p:spPr>
            <a:xfrm>
              <a:off x="2413000" y="1854200"/>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137" name="TextBox 500"/>
            <p:cNvSpPr txBox="1"/>
            <p:nvPr/>
          </p:nvSpPr>
          <p:spPr>
            <a:xfrm>
              <a:off x="1966468" y="2019376"/>
              <a:ext cx="1438846" cy="215444"/>
            </a:xfrm>
            <a:prstGeom prst="rect">
              <a:avLst/>
            </a:prstGeom>
          </p:spPr>
          <p:txBody>
            <a:bodyPr lIns="0" tIns="0" rIns="0" bIns="0" rtlCol="0" anchor="ctr">
              <a:spAutoFit/>
            </a:bodyPr>
            <a:lstStyle/>
            <a:p>
              <a:pPr algn="ctr" latinLnBrk="1"/>
              <a:r>
                <a:rPr lang="en-US" sz="1400">
                  <a:solidFill>
                    <a:srgbClr val="FFFFFF"/>
                  </a:solidFill>
                </a:rPr>
                <a:t>4</a:t>
              </a:r>
              <a:endParaRPr lang="en-US" sz="1100"/>
            </a:p>
          </p:txBody>
        </p:sp>
      </p:grpSp>
      <p:grpSp>
        <p:nvGrpSpPr>
          <p:cNvPr id="138" name="Group 9"/>
          <p:cNvGrpSpPr/>
          <p:nvPr/>
        </p:nvGrpSpPr>
        <p:grpSpPr>
          <a:xfrm>
            <a:off x="6421350" y="2096800"/>
            <a:ext cx="1438846" cy="545815"/>
            <a:chOff x="1966468" y="1854200"/>
            <a:chExt cx="1438846" cy="545815"/>
          </a:xfrm>
        </p:grpSpPr>
        <p:sp>
          <p:nvSpPr>
            <p:cNvPr id="139" name="Freeform 499"/>
            <p:cNvSpPr/>
            <p:nvPr/>
          </p:nvSpPr>
          <p:spPr>
            <a:xfrm>
              <a:off x="2413000" y="1854200"/>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140" name="TextBox 500"/>
            <p:cNvSpPr txBox="1"/>
            <p:nvPr/>
          </p:nvSpPr>
          <p:spPr>
            <a:xfrm>
              <a:off x="1966468" y="2019376"/>
              <a:ext cx="1438846" cy="215444"/>
            </a:xfrm>
            <a:prstGeom prst="rect">
              <a:avLst/>
            </a:prstGeom>
          </p:spPr>
          <p:txBody>
            <a:bodyPr lIns="0" tIns="0" rIns="0" bIns="0" rtlCol="0" anchor="ctr">
              <a:spAutoFit/>
            </a:bodyPr>
            <a:lstStyle/>
            <a:p>
              <a:pPr algn="ctr" latinLnBrk="1"/>
              <a:r>
                <a:rPr lang="en-US" sz="1400">
                  <a:solidFill>
                    <a:srgbClr val="FFFFFF"/>
                  </a:solidFill>
                </a:rPr>
                <a:t>5</a:t>
              </a:r>
              <a:endParaRPr lang="en-US" sz="1100"/>
            </a:p>
          </p:txBody>
        </p:sp>
      </p:grpSp>
      <p:grpSp>
        <p:nvGrpSpPr>
          <p:cNvPr id="141" name="Group 9"/>
          <p:cNvGrpSpPr/>
          <p:nvPr/>
        </p:nvGrpSpPr>
        <p:grpSpPr>
          <a:xfrm>
            <a:off x="7762983" y="2096800"/>
            <a:ext cx="1438846" cy="545815"/>
            <a:chOff x="1966468" y="1854200"/>
            <a:chExt cx="1438846" cy="545815"/>
          </a:xfrm>
        </p:grpSpPr>
        <p:sp>
          <p:nvSpPr>
            <p:cNvPr id="142" name="Freeform 499"/>
            <p:cNvSpPr/>
            <p:nvPr/>
          </p:nvSpPr>
          <p:spPr>
            <a:xfrm>
              <a:off x="2413000" y="1854200"/>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143" name="TextBox 500"/>
            <p:cNvSpPr txBox="1"/>
            <p:nvPr/>
          </p:nvSpPr>
          <p:spPr>
            <a:xfrm>
              <a:off x="1966468" y="2019376"/>
              <a:ext cx="1438846" cy="215444"/>
            </a:xfrm>
            <a:prstGeom prst="rect">
              <a:avLst/>
            </a:prstGeom>
          </p:spPr>
          <p:txBody>
            <a:bodyPr lIns="0" tIns="0" rIns="0" bIns="0" rtlCol="0" anchor="ctr">
              <a:spAutoFit/>
            </a:bodyPr>
            <a:lstStyle/>
            <a:p>
              <a:pPr algn="ctr" latinLnBrk="1"/>
              <a:r>
                <a:rPr lang="en-US" sz="1400">
                  <a:solidFill>
                    <a:srgbClr val="FFFFFF"/>
                  </a:solidFill>
                </a:rPr>
                <a:t>6</a:t>
              </a:r>
              <a:endParaRPr lang="en-US" sz="1100"/>
            </a:p>
          </p:txBody>
        </p:sp>
      </p:grpSp>
      <p:grpSp>
        <p:nvGrpSpPr>
          <p:cNvPr id="157" name="组合 156"/>
          <p:cNvGrpSpPr/>
          <p:nvPr/>
        </p:nvGrpSpPr>
        <p:grpSpPr>
          <a:xfrm>
            <a:off x="1008063" y="4210027"/>
            <a:ext cx="8984315" cy="310846"/>
            <a:chOff x="1008063" y="2552624"/>
            <a:chExt cx="8984315" cy="310846"/>
          </a:xfrm>
        </p:grpSpPr>
        <p:cxnSp>
          <p:nvCxnSpPr>
            <p:cNvPr id="158" name="Connector 474"/>
            <p:cNvCxnSpPr/>
            <p:nvPr/>
          </p:nvCxnSpPr>
          <p:spPr>
            <a:xfrm>
              <a:off x="1008063" y="2711602"/>
              <a:ext cx="8838114" cy="21857"/>
            </a:xfrm>
            <a:prstGeom prst="straightConnector1">
              <a:avLst/>
            </a:prstGeom>
            <a:solidFill>
              <a:srgbClr val="003366"/>
            </a:solidFill>
            <a:ln w="63500">
              <a:solidFill>
                <a:srgbClr val="003366"/>
              </a:solidFill>
              <a:prstDash val="solid"/>
              <a:headEnd type="none" w="med" len="med"/>
              <a:tailEnd type="none" w="med" len="med"/>
            </a:ln>
          </p:spPr>
        </p:cxnSp>
        <p:grpSp>
          <p:nvGrpSpPr>
            <p:cNvPr id="159" name="组合 158"/>
            <p:cNvGrpSpPr/>
            <p:nvPr/>
          </p:nvGrpSpPr>
          <p:grpSpPr>
            <a:xfrm>
              <a:off x="1590614" y="2552624"/>
              <a:ext cx="8401764" cy="310846"/>
              <a:chOff x="1590614" y="2552624"/>
              <a:chExt cx="8401764" cy="310846"/>
            </a:xfrm>
          </p:grpSpPr>
          <p:sp>
            <p:nvSpPr>
              <p:cNvPr id="160" name="Freeform 475"/>
              <p:cNvSpPr/>
              <p:nvPr/>
            </p:nvSpPr>
            <p:spPr>
              <a:xfrm>
                <a:off x="2942174" y="2565400"/>
                <a:ext cx="292402" cy="292402"/>
              </a:xfrm>
              <a:custGeom>
                <a:avLst/>
                <a:gdLst/>
                <a:ahLst/>
                <a:cxnLst/>
                <a:rect l="l" t="t" r="r" b="b"/>
                <a:pathLst>
                  <a:path w="292402" h="292402">
                    <a:moveTo>
                      <a:pt x="292402" y="146201"/>
                    </a:moveTo>
                    <a:cubicBezTo>
                      <a:pt x="292402" y="226946"/>
                      <a:pt x="226946" y="292402"/>
                      <a:pt x="146201" y="292402"/>
                    </a:cubicBezTo>
                    <a:cubicBezTo>
                      <a:pt x="65456" y="292402"/>
                      <a:pt x="0" y="226946"/>
                      <a:pt x="0" y="146201"/>
                    </a:cubicBezTo>
                    <a:cubicBezTo>
                      <a:pt x="0" y="65456"/>
                      <a:pt x="65456" y="0"/>
                      <a:pt x="146201" y="0"/>
                    </a:cubicBezTo>
                    <a:cubicBezTo>
                      <a:pt x="226946" y="0"/>
                      <a:pt x="292402" y="65456"/>
                      <a:pt x="292402" y="146201"/>
                    </a:cubicBezTo>
                    <a:close/>
                  </a:path>
                </a:pathLst>
              </a:custGeom>
              <a:solidFill>
                <a:srgbClr val="003366"/>
              </a:solidFill>
            </p:spPr>
            <p:txBody>
              <a:bodyPr lIns="127000" rIns="127000" rtlCol="0" anchor="ctr"/>
              <a:lstStyle/>
              <a:p>
                <a:pPr algn="l"/>
                <a:endParaRPr lang="en-US" sz="1100"/>
              </a:p>
            </p:txBody>
          </p:sp>
          <p:sp>
            <p:nvSpPr>
              <p:cNvPr id="161" name="Freeform 476"/>
              <p:cNvSpPr/>
              <p:nvPr/>
            </p:nvSpPr>
            <p:spPr>
              <a:xfrm>
                <a:off x="5645294" y="2552700"/>
                <a:ext cx="292402" cy="292402"/>
              </a:xfrm>
              <a:custGeom>
                <a:avLst/>
                <a:gdLst/>
                <a:ahLst/>
                <a:cxnLst/>
                <a:rect l="l" t="t" r="r" b="b"/>
                <a:pathLst>
                  <a:path w="292402" h="292402">
                    <a:moveTo>
                      <a:pt x="292402" y="146201"/>
                    </a:moveTo>
                    <a:cubicBezTo>
                      <a:pt x="292402" y="226946"/>
                      <a:pt x="226946" y="292402"/>
                      <a:pt x="146201" y="292402"/>
                    </a:cubicBezTo>
                    <a:cubicBezTo>
                      <a:pt x="65456" y="292402"/>
                      <a:pt x="0" y="226946"/>
                      <a:pt x="0" y="146201"/>
                    </a:cubicBezTo>
                    <a:cubicBezTo>
                      <a:pt x="0" y="65456"/>
                      <a:pt x="65456" y="0"/>
                      <a:pt x="146201" y="0"/>
                    </a:cubicBezTo>
                    <a:cubicBezTo>
                      <a:pt x="226946" y="0"/>
                      <a:pt x="292402" y="65456"/>
                      <a:pt x="292402" y="146201"/>
                    </a:cubicBezTo>
                    <a:close/>
                  </a:path>
                </a:pathLst>
              </a:custGeom>
              <a:solidFill>
                <a:srgbClr val="003366"/>
              </a:solidFill>
            </p:spPr>
            <p:txBody>
              <a:bodyPr lIns="127000" rIns="127000" rtlCol="0" anchor="ctr"/>
              <a:lstStyle/>
              <a:p>
                <a:pPr algn="l"/>
                <a:endParaRPr lang="en-US" sz="1100"/>
              </a:p>
            </p:txBody>
          </p:sp>
          <p:sp>
            <p:nvSpPr>
              <p:cNvPr id="162" name="Freeform 477"/>
              <p:cNvSpPr/>
              <p:nvPr/>
            </p:nvSpPr>
            <p:spPr>
              <a:xfrm>
                <a:off x="8348414" y="2565400"/>
                <a:ext cx="292402" cy="292402"/>
              </a:xfrm>
              <a:custGeom>
                <a:avLst/>
                <a:gdLst/>
                <a:ahLst/>
                <a:cxnLst/>
                <a:rect l="l" t="t" r="r" b="b"/>
                <a:pathLst>
                  <a:path w="292402" h="292402">
                    <a:moveTo>
                      <a:pt x="292402" y="146201"/>
                    </a:moveTo>
                    <a:cubicBezTo>
                      <a:pt x="292402" y="226946"/>
                      <a:pt x="226946" y="292402"/>
                      <a:pt x="146201" y="292402"/>
                    </a:cubicBezTo>
                    <a:cubicBezTo>
                      <a:pt x="65456" y="292402"/>
                      <a:pt x="0" y="226946"/>
                      <a:pt x="0" y="146201"/>
                    </a:cubicBezTo>
                    <a:cubicBezTo>
                      <a:pt x="0" y="65456"/>
                      <a:pt x="65456" y="0"/>
                      <a:pt x="146201" y="0"/>
                    </a:cubicBezTo>
                    <a:cubicBezTo>
                      <a:pt x="226946" y="0"/>
                      <a:pt x="292402" y="65456"/>
                      <a:pt x="292402" y="146201"/>
                    </a:cubicBezTo>
                    <a:close/>
                  </a:path>
                </a:pathLst>
              </a:custGeom>
              <a:solidFill>
                <a:srgbClr val="003366"/>
              </a:solidFill>
            </p:spPr>
            <p:txBody>
              <a:bodyPr lIns="127000" rIns="127000" rtlCol="0" anchor="ctr"/>
              <a:lstStyle/>
              <a:p>
                <a:pPr algn="l"/>
                <a:endParaRPr lang="en-US" sz="1100"/>
              </a:p>
            </p:txBody>
          </p:sp>
          <p:sp>
            <p:nvSpPr>
              <p:cNvPr id="163" name="Freeform 478"/>
              <p:cNvSpPr/>
              <p:nvPr/>
            </p:nvSpPr>
            <p:spPr>
              <a:xfrm>
                <a:off x="9699976" y="2571068"/>
                <a:ext cx="292402" cy="292402"/>
              </a:xfrm>
              <a:custGeom>
                <a:avLst/>
                <a:gdLst/>
                <a:ahLst/>
                <a:cxnLst/>
                <a:rect l="l" t="t" r="r" b="b"/>
                <a:pathLst>
                  <a:path w="292402" h="292402">
                    <a:moveTo>
                      <a:pt x="292402" y="146201"/>
                    </a:moveTo>
                    <a:cubicBezTo>
                      <a:pt x="292402" y="226946"/>
                      <a:pt x="226946" y="292402"/>
                      <a:pt x="146201" y="292402"/>
                    </a:cubicBezTo>
                    <a:cubicBezTo>
                      <a:pt x="65456" y="292402"/>
                      <a:pt x="0" y="226946"/>
                      <a:pt x="0" y="146201"/>
                    </a:cubicBezTo>
                    <a:cubicBezTo>
                      <a:pt x="0" y="65456"/>
                      <a:pt x="65456" y="0"/>
                      <a:pt x="146201" y="0"/>
                    </a:cubicBezTo>
                    <a:cubicBezTo>
                      <a:pt x="226946" y="0"/>
                      <a:pt x="292402" y="65456"/>
                      <a:pt x="292402" y="146201"/>
                    </a:cubicBezTo>
                    <a:close/>
                  </a:path>
                </a:pathLst>
              </a:custGeom>
              <a:solidFill>
                <a:srgbClr val="003366"/>
              </a:solidFill>
            </p:spPr>
            <p:txBody>
              <a:bodyPr lIns="127000" rIns="127000" rtlCol="0" anchor="ctr"/>
              <a:lstStyle/>
              <a:p>
                <a:pPr algn="l"/>
                <a:endParaRPr lang="en-US" sz="1100"/>
              </a:p>
            </p:txBody>
          </p:sp>
          <p:sp>
            <p:nvSpPr>
              <p:cNvPr id="164" name="Freeform 29"/>
              <p:cNvSpPr/>
              <p:nvPr/>
            </p:nvSpPr>
            <p:spPr>
              <a:xfrm>
                <a:off x="4293734" y="2565400"/>
                <a:ext cx="292402" cy="292402"/>
              </a:xfrm>
              <a:custGeom>
                <a:avLst/>
                <a:gdLst/>
                <a:ahLst/>
                <a:cxnLst/>
                <a:rect l="l" t="t" r="r" b="b"/>
                <a:pathLst>
                  <a:path w="292402" h="292402">
                    <a:moveTo>
                      <a:pt x="292402" y="146201"/>
                    </a:moveTo>
                    <a:cubicBezTo>
                      <a:pt x="292402" y="226946"/>
                      <a:pt x="226946" y="292402"/>
                      <a:pt x="146201" y="292402"/>
                    </a:cubicBezTo>
                    <a:cubicBezTo>
                      <a:pt x="65455" y="292402"/>
                      <a:pt x="0" y="226946"/>
                      <a:pt x="0" y="146201"/>
                    </a:cubicBezTo>
                    <a:cubicBezTo>
                      <a:pt x="0" y="65456"/>
                      <a:pt x="65455" y="0"/>
                      <a:pt x="146201" y="0"/>
                    </a:cubicBezTo>
                    <a:cubicBezTo>
                      <a:pt x="226946" y="0"/>
                      <a:pt x="292402" y="65456"/>
                      <a:pt x="292402" y="146201"/>
                    </a:cubicBezTo>
                    <a:close/>
                  </a:path>
                </a:pathLst>
              </a:custGeom>
              <a:solidFill>
                <a:srgbClr val="003366"/>
              </a:solidFill>
            </p:spPr>
            <p:txBody>
              <a:bodyPr lIns="127000" rIns="127000" rtlCol="0" anchor="ctr"/>
              <a:lstStyle/>
              <a:p>
                <a:pPr algn="l"/>
                <a:endParaRPr lang="en-US" sz="1100"/>
              </a:p>
            </p:txBody>
          </p:sp>
          <p:sp>
            <p:nvSpPr>
              <p:cNvPr id="165" name="Freeform 30"/>
              <p:cNvSpPr/>
              <p:nvPr/>
            </p:nvSpPr>
            <p:spPr>
              <a:xfrm>
                <a:off x="1590614" y="2552700"/>
                <a:ext cx="292402" cy="292402"/>
              </a:xfrm>
              <a:custGeom>
                <a:avLst/>
                <a:gdLst/>
                <a:ahLst/>
                <a:cxnLst/>
                <a:rect l="l" t="t" r="r" b="b"/>
                <a:pathLst>
                  <a:path w="292402" h="292402">
                    <a:moveTo>
                      <a:pt x="292402" y="146201"/>
                    </a:moveTo>
                    <a:cubicBezTo>
                      <a:pt x="292402" y="226946"/>
                      <a:pt x="226946" y="292402"/>
                      <a:pt x="146201" y="292402"/>
                    </a:cubicBezTo>
                    <a:cubicBezTo>
                      <a:pt x="65456" y="292402"/>
                      <a:pt x="0" y="226946"/>
                      <a:pt x="0" y="146201"/>
                    </a:cubicBezTo>
                    <a:cubicBezTo>
                      <a:pt x="0" y="65456"/>
                      <a:pt x="65456" y="0"/>
                      <a:pt x="146201" y="0"/>
                    </a:cubicBezTo>
                    <a:cubicBezTo>
                      <a:pt x="226946" y="0"/>
                      <a:pt x="292402" y="65456"/>
                      <a:pt x="292402" y="146201"/>
                    </a:cubicBezTo>
                    <a:close/>
                  </a:path>
                </a:pathLst>
              </a:custGeom>
              <a:solidFill>
                <a:srgbClr val="003366"/>
              </a:solidFill>
            </p:spPr>
            <p:txBody>
              <a:bodyPr lIns="127000" rIns="127000" rtlCol="0" anchor="ctr"/>
              <a:lstStyle/>
              <a:p>
                <a:pPr algn="l"/>
                <a:endParaRPr lang="en-US" sz="1100"/>
              </a:p>
            </p:txBody>
          </p:sp>
          <p:sp>
            <p:nvSpPr>
              <p:cNvPr id="166" name="Freeform 31"/>
              <p:cNvSpPr/>
              <p:nvPr/>
            </p:nvSpPr>
            <p:spPr>
              <a:xfrm>
                <a:off x="6996854" y="2552624"/>
                <a:ext cx="292402" cy="292402"/>
              </a:xfrm>
              <a:custGeom>
                <a:avLst/>
                <a:gdLst/>
                <a:ahLst/>
                <a:cxnLst/>
                <a:rect l="l" t="t" r="r" b="b"/>
                <a:pathLst>
                  <a:path w="292402" h="292402">
                    <a:moveTo>
                      <a:pt x="292402" y="146201"/>
                    </a:moveTo>
                    <a:cubicBezTo>
                      <a:pt x="292402" y="226946"/>
                      <a:pt x="226947" y="292402"/>
                      <a:pt x="146201" y="292402"/>
                    </a:cubicBezTo>
                    <a:cubicBezTo>
                      <a:pt x="65456" y="292402"/>
                      <a:pt x="0" y="226946"/>
                      <a:pt x="0" y="146201"/>
                    </a:cubicBezTo>
                    <a:cubicBezTo>
                      <a:pt x="0" y="65455"/>
                      <a:pt x="65456" y="0"/>
                      <a:pt x="146201" y="0"/>
                    </a:cubicBezTo>
                    <a:cubicBezTo>
                      <a:pt x="226947" y="0"/>
                      <a:pt x="292402" y="65455"/>
                      <a:pt x="292402" y="146201"/>
                    </a:cubicBezTo>
                    <a:close/>
                  </a:path>
                </a:pathLst>
              </a:custGeom>
              <a:solidFill>
                <a:srgbClr val="003366"/>
              </a:solidFill>
            </p:spPr>
            <p:txBody>
              <a:bodyPr lIns="127000" rIns="127000" rtlCol="0" anchor="ctr"/>
              <a:lstStyle/>
              <a:p>
                <a:pPr algn="l"/>
                <a:endParaRPr lang="en-US" sz="1100"/>
              </a:p>
            </p:txBody>
          </p:sp>
        </p:grpSp>
      </p:grpSp>
      <p:grpSp>
        <p:nvGrpSpPr>
          <p:cNvPr id="168" name="组合 167"/>
          <p:cNvGrpSpPr/>
          <p:nvPr/>
        </p:nvGrpSpPr>
        <p:grpSpPr>
          <a:xfrm>
            <a:off x="1035543" y="4698645"/>
            <a:ext cx="9546164" cy="545815"/>
            <a:chOff x="1019436" y="1947081"/>
            <a:chExt cx="9546164" cy="545815"/>
          </a:xfrm>
        </p:grpSpPr>
        <p:grpSp>
          <p:nvGrpSpPr>
            <p:cNvPr id="169" name="Group 9"/>
            <p:cNvGrpSpPr/>
            <p:nvPr/>
          </p:nvGrpSpPr>
          <p:grpSpPr>
            <a:xfrm>
              <a:off x="1019436" y="1947081"/>
              <a:ext cx="1438846" cy="545815"/>
              <a:chOff x="1966468" y="2603797"/>
              <a:chExt cx="1438846" cy="545815"/>
            </a:xfrm>
          </p:grpSpPr>
          <p:sp>
            <p:nvSpPr>
              <p:cNvPr id="188" name="Freeform 499"/>
              <p:cNvSpPr/>
              <p:nvPr/>
            </p:nvSpPr>
            <p:spPr>
              <a:xfrm>
                <a:off x="2413000" y="2603797"/>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189" name="TextBox 500"/>
              <p:cNvSpPr txBox="1"/>
              <p:nvPr/>
            </p:nvSpPr>
            <p:spPr>
              <a:xfrm>
                <a:off x="1966468" y="2777224"/>
                <a:ext cx="1438846" cy="215444"/>
              </a:xfrm>
              <a:prstGeom prst="rect">
                <a:avLst/>
              </a:prstGeom>
            </p:spPr>
            <p:txBody>
              <a:bodyPr lIns="0" tIns="0" rIns="0" bIns="0" rtlCol="0" anchor="ctr">
                <a:spAutoFit/>
              </a:bodyPr>
              <a:lstStyle/>
              <a:p>
                <a:pPr algn="ctr" latinLnBrk="1"/>
                <a:r>
                  <a:rPr lang="en-US" sz="1400">
                    <a:solidFill>
                      <a:srgbClr val="FFFFFF"/>
                    </a:solidFill>
                  </a:rPr>
                  <a:t>8</a:t>
                </a:r>
                <a:endParaRPr lang="en-US" sz="1100"/>
              </a:p>
            </p:txBody>
          </p:sp>
        </p:grpSp>
        <p:grpSp>
          <p:nvGrpSpPr>
            <p:cNvPr id="170" name="Group 10"/>
            <p:cNvGrpSpPr/>
            <p:nvPr/>
          </p:nvGrpSpPr>
          <p:grpSpPr>
            <a:xfrm>
              <a:off x="2388902" y="1947081"/>
              <a:ext cx="1438846" cy="545815"/>
              <a:chOff x="3945821" y="1854200"/>
              <a:chExt cx="1438846" cy="545815"/>
            </a:xfrm>
          </p:grpSpPr>
          <p:sp>
            <p:nvSpPr>
              <p:cNvPr id="186" name="Freeform 502"/>
              <p:cNvSpPr/>
              <p:nvPr/>
            </p:nvSpPr>
            <p:spPr>
              <a:xfrm>
                <a:off x="4381500" y="1854200"/>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187" name="TextBox 503"/>
              <p:cNvSpPr txBox="1"/>
              <p:nvPr/>
            </p:nvSpPr>
            <p:spPr>
              <a:xfrm>
                <a:off x="3945821" y="2003971"/>
                <a:ext cx="1438846" cy="215444"/>
              </a:xfrm>
              <a:prstGeom prst="rect">
                <a:avLst/>
              </a:prstGeom>
            </p:spPr>
            <p:txBody>
              <a:bodyPr lIns="0" tIns="0" rIns="0" bIns="0" rtlCol="0" anchor="ctr">
                <a:spAutoFit/>
              </a:bodyPr>
              <a:lstStyle/>
              <a:p>
                <a:pPr algn="ctr" latinLnBrk="1"/>
                <a:r>
                  <a:rPr lang="en-US" sz="1400" smtClean="0">
                    <a:solidFill>
                      <a:srgbClr val="FFFFFF"/>
                    </a:solidFill>
                  </a:rPr>
                  <a:t>9</a:t>
                </a:r>
                <a:endParaRPr lang="en-US" sz="1100"/>
              </a:p>
            </p:txBody>
          </p:sp>
        </p:grpSp>
        <p:grpSp>
          <p:nvGrpSpPr>
            <p:cNvPr id="171" name="Group 11"/>
            <p:cNvGrpSpPr/>
            <p:nvPr/>
          </p:nvGrpSpPr>
          <p:grpSpPr>
            <a:xfrm>
              <a:off x="3757054" y="1947081"/>
              <a:ext cx="1438846" cy="545815"/>
              <a:chOff x="5901499" y="1854200"/>
              <a:chExt cx="1438846" cy="545815"/>
            </a:xfrm>
          </p:grpSpPr>
          <p:sp>
            <p:nvSpPr>
              <p:cNvPr id="184" name="Freeform 505"/>
              <p:cNvSpPr/>
              <p:nvPr/>
            </p:nvSpPr>
            <p:spPr>
              <a:xfrm>
                <a:off x="6337300" y="1854200"/>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185" name="TextBox 506"/>
              <p:cNvSpPr txBox="1"/>
              <p:nvPr/>
            </p:nvSpPr>
            <p:spPr>
              <a:xfrm>
                <a:off x="5901499" y="2003971"/>
                <a:ext cx="1438846" cy="215444"/>
              </a:xfrm>
              <a:prstGeom prst="rect">
                <a:avLst/>
              </a:prstGeom>
            </p:spPr>
            <p:txBody>
              <a:bodyPr lIns="0" tIns="0" rIns="0" bIns="0" rtlCol="0" anchor="ctr">
                <a:spAutoFit/>
              </a:bodyPr>
              <a:lstStyle/>
              <a:p>
                <a:pPr algn="ctr" latinLnBrk="1"/>
                <a:r>
                  <a:rPr lang="en-US" sz="1400" smtClean="0">
                    <a:solidFill>
                      <a:srgbClr val="FFFFFF"/>
                    </a:solidFill>
                  </a:rPr>
                  <a:t>10</a:t>
                </a:r>
                <a:endParaRPr lang="en-US" sz="1100"/>
              </a:p>
            </p:txBody>
          </p:sp>
        </p:grpSp>
        <p:grpSp>
          <p:nvGrpSpPr>
            <p:cNvPr id="172" name="Group 12"/>
            <p:cNvGrpSpPr/>
            <p:nvPr/>
          </p:nvGrpSpPr>
          <p:grpSpPr>
            <a:xfrm>
              <a:off x="9126754" y="1947081"/>
              <a:ext cx="1438846" cy="545815"/>
              <a:chOff x="7842021" y="1854200"/>
              <a:chExt cx="1438846" cy="545815"/>
            </a:xfrm>
          </p:grpSpPr>
          <p:sp>
            <p:nvSpPr>
              <p:cNvPr id="182" name="Freeform 508"/>
              <p:cNvSpPr/>
              <p:nvPr/>
            </p:nvSpPr>
            <p:spPr>
              <a:xfrm>
                <a:off x="8280400" y="1854200"/>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183" name="TextBox 509"/>
              <p:cNvSpPr txBox="1"/>
              <p:nvPr/>
            </p:nvSpPr>
            <p:spPr>
              <a:xfrm>
                <a:off x="7842021" y="2031466"/>
                <a:ext cx="1438846" cy="215444"/>
              </a:xfrm>
              <a:prstGeom prst="rect">
                <a:avLst/>
              </a:prstGeom>
            </p:spPr>
            <p:txBody>
              <a:bodyPr lIns="0" tIns="0" rIns="0" bIns="0" rtlCol="0" anchor="ctr">
                <a:spAutoFit/>
              </a:bodyPr>
              <a:lstStyle/>
              <a:p>
                <a:pPr algn="ctr" latinLnBrk="1"/>
                <a:r>
                  <a:rPr lang="en-US" sz="1400" smtClean="0">
                    <a:solidFill>
                      <a:srgbClr val="FFFFFF"/>
                    </a:solidFill>
                  </a:rPr>
                  <a:t>14</a:t>
                </a:r>
                <a:endParaRPr lang="en-US" sz="1100"/>
              </a:p>
            </p:txBody>
          </p:sp>
        </p:grpSp>
        <p:grpSp>
          <p:nvGrpSpPr>
            <p:cNvPr id="173" name="Group 9"/>
            <p:cNvGrpSpPr/>
            <p:nvPr/>
          </p:nvGrpSpPr>
          <p:grpSpPr>
            <a:xfrm>
              <a:off x="5089202" y="1947081"/>
              <a:ext cx="1438846" cy="545815"/>
              <a:chOff x="1966468" y="1854200"/>
              <a:chExt cx="1438846" cy="545815"/>
            </a:xfrm>
          </p:grpSpPr>
          <p:sp>
            <p:nvSpPr>
              <p:cNvPr id="180" name="Freeform 499"/>
              <p:cNvSpPr/>
              <p:nvPr/>
            </p:nvSpPr>
            <p:spPr>
              <a:xfrm>
                <a:off x="2413000" y="1854200"/>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181" name="TextBox 500"/>
              <p:cNvSpPr txBox="1"/>
              <p:nvPr/>
            </p:nvSpPr>
            <p:spPr>
              <a:xfrm>
                <a:off x="1966468" y="2019376"/>
                <a:ext cx="1438846" cy="215444"/>
              </a:xfrm>
              <a:prstGeom prst="rect">
                <a:avLst/>
              </a:prstGeom>
            </p:spPr>
            <p:txBody>
              <a:bodyPr lIns="0" tIns="0" rIns="0" bIns="0" rtlCol="0" anchor="ctr">
                <a:spAutoFit/>
              </a:bodyPr>
              <a:lstStyle/>
              <a:p>
                <a:pPr algn="ctr" latinLnBrk="1"/>
                <a:r>
                  <a:rPr lang="en-US" sz="1400" smtClean="0">
                    <a:solidFill>
                      <a:srgbClr val="FFFFFF"/>
                    </a:solidFill>
                  </a:rPr>
                  <a:t>11</a:t>
                </a:r>
                <a:endParaRPr lang="en-US" sz="1100"/>
              </a:p>
            </p:txBody>
          </p:sp>
        </p:grpSp>
        <p:grpSp>
          <p:nvGrpSpPr>
            <p:cNvPr id="174" name="Group 9"/>
            <p:cNvGrpSpPr/>
            <p:nvPr/>
          </p:nvGrpSpPr>
          <p:grpSpPr>
            <a:xfrm>
              <a:off x="6421350" y="1947081"/>
              <a:ext cx="1438846" cy="545815"/>
              <a:chOff x="1966468" y="1854200"/>
              <a:chExt cx="1438846" cy="545815"/>
            </a:xfrm>
          </p:grpSpPr>
          <p:sp>
            <p:nvSpPr>
              <p:cNvPr id="178" name="Freeform 499"/>
              <p:cNvSpPr/>
              <p:nvPr/>
            </p:nvSpPr>
            <p:spPr>
              <a:xfrm>
                <a:off x="2413000" y="1854200"/>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179" name="TextBox 500"/>
              <p:cNvSpPr txBox="1"/>
              <p:nvPr/>
            </p:nvSpPr>
            <p:spPr>
              <a:xfrm>
                <a:off x="1966468" y="2019376"/>
                <a:ext cx="1438846" cy="215444"/>
              </a:xfrm>
              <a:prstGeom prst="rect">
                <a:avLst/>
              </a:prstGeom>
            </p:spPr>
            <p:txBody>
              <a:bodyPr lIns="0" tIns="0" rIns="0" bIns="0" rtlCol="0" anchor="ctr">
                <a:spAutoFit/>
              </a:bodyPr>
              <a:lstStyle/>
              <a:p>
                <a:pPr algn="ctr" latinLnBrk="1"/>
                <a:r>
                  <a:rPr lang="en-US" sz="1400" smtClean="0">
                    <a:solidFill>
                      <a:srgbClr val="FFFFFF"/>
                    </a:solidFill>
                  </a:rPr>
                  <a:t>12</a:t>
                </a:r>
                <a:endParaRPr lang="en-US" sz="1100"/>
              </a:p>
            </p:txBody>
          </p:sp>
        </p:grpSp>
        <p:grpSp>
          <p:nvGrpSpPr>
            <p:cNvPr id="175" name="Group 9"/>
            <p:cNvGrpSpPr/>
            <p:nvPr/>
          </p:nvGrpSpPr>
          <p:grpSpPr>
            <a:xfrm>
              <a:off x="7762983" y="1947081"/>
              <a:ext cx="1438846" cy="545815"/>
              <a:chOff x="1966468" y="1854200"/>
              <a:chExt cx="1438846" cy="545815"/>
            </a:xfrm>
          </p:grpSpPr>
          <p:sp>
            <p:nvSpPr>
              <p:cNvPr id="176" name="Freeform 499"/>
              <p:cNvSpPr/>
              <p:nvPr/>
            </p:nvSpPr>
            <p:spPr>
              <a:xfrm>
                <a:off x="2413000" y="1854200"/>
                <a:ext cx="545815" cy="545815"/>
              </a:xfrm>
              <a:custGeom>
                <a:avLst/>
                <a:gdLst/>
                <a:ahLst/>
                <a:cxnLst/>
                <a:rect l="l" t="t" r="r" b="b"/>
                <a:pathLst>
                  <a:path w="545815" h="545815">
                    <a:moveTo>
                      <a:pt x="545815" y="272908"/>
                    </a:moveTo>
                    <a:cubicBezTo>
                      <a:pt x="545815" y="423632"/>
                      <a:pt x="423632" y="545815"/>
                      <a:pt x="272908" y="545815"/>
                    </a:cubicBezTo>
                    <a:cubicBezTo>
                      <a:pt x="122183" y="545815"/>
                      <a:pt x="0" y="423632"/>
                      <a:pt x="0" y="272908"/>
                    </a:cubicBezTo>
                    <a:cubicBezTo>
                      <a:pt x="0" y="122183"/>
                      <a:pt x="122183" y="0"/>
                      <a:pt x="272908" y="0"/>
                    </a:cubicBezTo>
                    <a:cubicBezTo>
                      <a:pt x="423632" y="0"/>
                      <a:pt x="545815" y="122183"/>
                      <a:pt x="545815" y="272908"/>
                    </a:cubicBezTo>
                    <a:close/>
                  </a:path>
                </a:pathLst>
              </a:custGeom>
              <a:solidFill>
                <a:srgbClr val="003366"/>
              </a:solidFill>
            </p:spPr>
            <p:txBody>
              <a:bodyPr lIns="127000" rIns="127000" rtlCol="0" anchor="ctr"/>
              <a:lstStyle/>
              <a:p>
                <a:pPr algn="l"/>
                <a:endParaRPr lang="en-US" sz="1100"/>
              </a:p>
            </p:txBody>
          </p:sp>
          <p:sp>
            <p:nvSpPr>
              <p:cNvPr id="177" name="TextBox 500"/>
              <p:cNvSpPr txBox="1"/>
              <p:nvPr/>
            </p:nvSpPr>
            <p:spPr>
              <a:xfrm>
                <a:off x="1966468" y="2019376"/>
                <a:ext cx="1438846" cy="215444"/>
              </a:xfrm>
              <a:prstGeom prst="rect">
                <a:avLst/>
              </a:prstGeom>
            </p:spPr>
            <p:txBody>
              <a:bodyPr lIns="0" tIns="0" rIns="0" bIns="0" rtlCol="0" anchor="ctr">
                <a:spAutoFit/>
              </a:bodyPr>
              <a:lstStyle/>
              <a:p>
                <a:pPr algn="ctr" latinLnBrk="1"/>
                <a:r>
                  <a:rPr lang="en-US" sz="1400" smtClean="0">
                    <a:solidFill>
                      <a:srgbClr val="FFFFFF"/>
                    </a:solidFill>
                  </a:rPr>
                  <a:t>13</a:t>
                </a:r>
                <a:endParaRPr lang="en-US" sz="1100"/>
              </a:p>
            </p:txBody>
          </p:sp>
        </p:grpSp>
      </p:grpSp>
      <p:grpSp>
        <p:nvGrpSpPr>
          <p:cNvPr id="192" name="Group 13"/>
          <p:cNvGrpSpPr/>
          <p:nvPr/>
        </p:nvGrpSpPr>
        <p:grpSpPr>
          <a:xfrm>
            <a:off x="2679256" y="1114331"/>
            <a:ext cx="1110640" cy="428451"/>
            <a:chOff x="4217208" y="341114"/>
            <a:chExt cx="1110640" cy="428451"/>
          </a:xfrm>
        </p:grpSpPr>
        <p:sp>
          <p:nvSpPr>
            <p:cNvPr id="193" name="TextBox 511"/>
            <p:cNvSpPr txBox="1"/>
            <p:nvPr/>
          </p:nvSpPr>
          <p:spPr>
            <a:xfrm>
              <a:off x="4217208" y="341114"/>
              <a:ext cx="1110640" cy="428451"/>
            </a:xfrm>
            <a:prstGeom prst="rect">
              <a:avLst/>
            </a:prstGeom>
          </p:spPr>
          <p:txBody>
            <a:bodyPr wrap="square" lIns="0" tIns="0" rIns="0" bIns="0" rtlCol="0" anchor="ctr">
              <a:spAutoFit/>
            </a:bodyPr>
            <a:lstStyle/>
            <a:p>
              <a:pPr latinLnBrk="1">
                <a:lnSpc>
                  <a:spcPct val="116199"/>
                </a:lnSpc>
              </a:pPr>
              <a:r>
                <a:rPr lang="en-US" altLang="zh-CN" sz="1200" b="1">
                  <a:solidFill>
                    <a:srgbClr val="C7000B"/>
                  </a:solidFill>
                </a:rPr>
                <a:t>CONNACK </a:t>
              </a:r>
              <a:endParaRPr lang="en-US" altLang="zh-CN" sz="1200" b="1" smtClean="0">
                <a:solidFill>
                  <a:srgbClr val="C7000B"/>
                </a:solidFill>
              </a:endParaRPr>
            </a:p>
            <a:p>
              <a:pPr latinLnBrk="1">
                <a:lnSpc>
                  <a:spcPct val="116199"/>
                </a:lnSpc>
              </a:pPr>
              <a:r>
                <a:rPr lang="zh-CN" altLang="en-US" sz="1200" smtClean="0">
                  <a:solidFill>
                    <a:srgbClr val="000000">
                      <a:alpha val="74902"/>
                    </a:srgbClr>
                  </a:solidFill>
                </a:rPr>
                <a:t>连接确认</a:t>
              </a:r>
              <a:endParaRPr lang="en-US" sz="1200" smtClean="0">
                <a:solidFill>
                  <a:srgbClr val="000000">
                    <a:alpha val="74902"/>
                  </a:srgbClr>
                </a:solidFill>
              </a:endParaRPr>
            </a:p>
          </p:txBody>
        </p:sp>
      </p:grpSp>
      <p:grpSp>
        <p:nvGrpSpPr>
          <p:cNvPr id="194" name="Group 13"/>
          <p:cNvGrpSpPr/>
          <p:nvPr/>
        </p:nvGrpSpPr>
        <p:grpSpPr>
          <a:xfrm>
            <a:off x="3935760" y="1114331"/>
            <a:ext cx="1110640" cy="428451"/>
            <a:chOff x="4324523" y="384695"/>
            <a:chExt cx="1110640" cy="428451"/>
          </a:xfrm>
        </p:grpSpPr>
        <p:sp>
          <p:nvSpPr>
            <p:cNvPr id="195" name="TextBox 511"/>
            <p:cNvSpPr txBox="1"/>
            <p:nvPr/>
          </p:nvSpPr>
          <p:spPr>
            <a:xfrm>
              <a:off x="4324523" y="384695"/>
              <a:ext cx="1110640" cy="428451"/>
            </a:xfrm>
            <a:prstGeom prst="rect">
              <a:avLst/>
            </a:prstGeom>
          </p:spPr>
          <p:txBody>
            <a:bodyPr wrap="square" lIns="0" tIns="0" rIns="0" bIns="0" rtlCol="0" anchor="ctr">
              <a:spAutoFit/>
            </a:bodyPr>
            <a:lstStyle/>
            <a:p>
              <a:pPr latinLnBrk="1">
                <a:lnSpc>
                  <a:spcPct val="116199"/>
                </a:lnSpc>
              </a:pPr>
              <a:r>
                <a:rPr lang="en-US" altLang="zh-CN" sz="1200" b="1" smtClean="0">
                  <a:solidFill>
                    <a:srgbClr val="C7000B"/>
                  </a:solidFill>
                </a:rPr>
                <a:t>PUBLISH</a:t>
              </a:r>
              <a:r>
                <a:rPr lang="en-US" altLang="zh-CN" sz="1200" b="1" smtClean="0">
                  <a:solidFill>
                    <a:srgbClr val="FF0000"/>
                  </a:solidFill>
                </a:rPr>
                <a:t> </a:t>
              </a:r>
            </a:p>
            <a:p>
              <a:pPr latinLnBrk="1">
                <a:lnSpc>
                  <a:spcPct val="116199"/>
                </a:lnSpc>
              </a:pPr>
              <a:r>
                <a:rPr lang="zh-CN" altLang="en-US" sz="1200" smtClean="0">
                  <a:solidFill>
                    <a:schemeClr val="tx1">
                      <a:alpha val="74902"/>
                    </a:schemeClr>
                  </a:solidFill>
                </a:rPr>
                <a:t>新发布消息</a:t>
              </a:r>
              <a:endParaRPr lang="en-US" altLang="zh-CN" sz="1200" smtClean="0">
                <a:solidFill>
                  <a:schemeClr val="tx1">
                    <a:alpha val="74902"/>
                  </a:schemeClr>
                </a:solidFill>
              </a:endParaRPr>
            </a:p>
          </p:txBody>
        </p:sp>
      </p:grpSp>
      <p:grpSp>
        <p:nvGrpSpPr>
          <p:cNvPr id="199" name="Group 13"/>
          <p:cNvGrpSpPr/>
          <p:nvPr/>
        </p:nvGrpSpPr>
        <p:grpSpPr>
          <a:xfrm>
            <a:off x="5267909" y="1114331"/>
            <a:ext cx="1188131" cy="803233"/>
            <a:chOff x="4324524" y="197304"/>
            <a:chExt cx="788316" cy="803233"/>
          </a:xfrm>
        </p:grpSpPr>
        <p:sp>
          <p:nvSpPr>
            <p:cNvPr id="200" name="TextBox 511"/>
            <p:cNvSpPr txBox="1"/>
            <p:nvPr/>
          </p:nvSpPr>
          <p:spPr>
            <a:xfrm>
              <a:off x="4324524" y="197304"/>
              <a:ext cx="788316" cy="803233"/>
            </a:xfrm>
            <a:prstGeom prst="rect">
              <a:avLst/>
            </a:prstGeom>
          </p:spPr>
          <p:txBody>
            <a:bodyPr wrap="square" lIns="0" tIns="0" rIns="0" bIns="0" rtlCol="0" anchor="ctr">
              <a:spAutoFit/>
            </a:bodyPr>
            <a:lstStyle/>
            <a:p>
              <a:pPr latinLnBrk="1">
                <a:lnSpc>
                  <a:spcPct val="116199"/>
                </a:lnSpc>
              </a:pPr>
              <a:r>
                <a:rPr lang="en-US" altLang="zh-CN" sz="1200" b="1" smtClean="0">
                  <a:solidFill>
                    <a:srgbClr val="C7000B"/>
                  </a:solidFill>
                </a:rPr>
                <a:t>PUBACK</a:t>
              </a:r>
              <a:r>
                <a:rPr lang="en-US" altLang="zh-CN" sz="1200" b="1" smtClean="0">
                  <a:solidFill>
                    <a:srgbClr val="FF0000"/>
                  </a:solidFill>
                </a:rPr>
                <a:t> </a:t>
              </a:r>
            </a:p>
            <a:p>
              <a:pPr latinLnBrk="1">
                <a:lnSpc>
                  <a:spcPct val="116199"/>
                </a:lnSpc>
              </a:pPr>
              <a:r>
                <a:rPr lang="zh-CN" altLang="en-US" sz="1100" smtClean="0">
                  <a:solidFill>
                    <a:srgbClr val="000000">
                      <a:alpha val="74902"/>
                    </a:srgbClr>
                  </a:solidFill>
                </a:rPr>
                <a:t>新发布消息确认，是</a:t>
              </a:r>
              <a:r>
                <a:rPr lang="en-US" altLang="zh-CN" sz="1100" smtClean="0">
                  <a:solidFill>
                    <a:srgbClr val="000000">
                      <a:alpha val="74902"/>
                    </a:srgbClr>
                  </a:solidFill>
                </a:rPr>
                <a:t>QoS 1</a:t>
              </a:r>
              <a:r>
                <a:rPr lang="zh-CN" altLang="en-US" sz="1100" smtClean="0">
                  <a:solidFill>
                    <a:srgbClr val="000000">
                      <a:alpha val="74902"/>
                    </a:srgbClr>
                  </a:solidFill>
                </a:rPr>
                <a:t>给</a:t>
              </a:r>
              <a:r>
                <a:rPr lang="en-US" altLang="zh-CN" sz="1100" smtClean="0">
                  <a:solidFill>
                    <a:srgbClr val="000000">
                      <a:alpha val="74902"/>
                    </a:srgbClr>
                  </a:solidFill>
                </a:rPr>
                <a:t>PUBLISH</a:t>
              </a:r>
              <a:r>
                <a:rPr lang="zh-CN" altLang="en-US" sz="1100" smtClean="0">
                  <a:solidFill>
                    <a:srgbClr val="000000">
                      <a:alpha val="74902"/>
                    </a:srgbClr>
                  </a:solidFill>
                </a:rPr>
                <a:t>消息的回复</a:t>
              </a:r>
              <a:endParaRPr lang="en-US" altLang="zh-CN" sz="1100" smtClean="0">
                <a:solidFill>
                  <a:srgbClr val="000000">
                    <a:alpha val="74902"/>
                  </a:srgbClr>
                </a:solidFill>
              </a:endParaRPr>
            </a:p>
          </p:txBody>
        </p:sp>
      </p:grpSp>
      <p:grpSp>
        <p:nvGrpSpPr>
          <p:cNvPr id="203" name="Group 13"/>
          <p:cNvGrpSpPr/>
          <p:nvPr/>
        </p:nvGrpSpPr>
        <p:grpSpPr>
          <a:xfrm>
            <a:off x="8185575" y="1114331"/>
            <a:ext cx="1171723" cy="722057"/>
            <a:chOff x="4273804" y="237893"/>
            <a:chExt cx="777429" cy="722057"/>
          </a:xfrm>
        </p:grpSpPr>
        <p:sp>
          <p:nvSpPr>
            <p:cNvPr id="204" name="TextBox 511"/>
            <p:cNvSpPr txBox="1"/>
            <p:nvPr/>
          </p:nvSpPr>
          <p:spPr>
            <a:xfrm>
              <a:off x="4273804" y="237893"/>
              <a:ext cx="777429" cy="722057"/>
            </a:xfrm>
            <a:prstGeom prst="rect">
              <a:avLst/>
            </a:prstGeom>
          </p:spPr>
          <p:txBody>
            <a:bodyPr wrap="square" lIns="0" tIns="0" rIns="0" bIns="0" rtlCol="0" anchor="ctr">
              <a:spAutoFit/>
            </a:bodyPr>
            <a:lstStyle/>
            <a:p>
              <a:pPr latinLnBrk="1">
                <a:lnSpc>
                  <a:spcPct val="116199"/>
                </a:lnSpc>
              </a:pPr>
              <a:r>
                <a:rPr lang="en-US" altLang="zh-CN" sz="1200" b="1" smtClean="0">
                  <a:solidFill>
                    <a:srgbClr val="C7000B"/>
                  </a:solidFill>
                </a:rPr>
                <a:t>PUBREL</a:t>
              </a:r>
            </a:p>
            <a:p>
              <a:r>
                <a:rPr lang="en-US" altLang="zh-CN" sz="1100"/>
                <a:t>QoS 2</a:t>
              </a:r>
              <a:r>
                <a:rPr lang="zh-CN" altLang="en-US" sz="1100"/>
                <a:t>消息流的第二部分，表示消息发布已释放</a:t>
              </a:r>
            </a:p>
          </p:txBody>
        </p:sp>
      </p:grpSp>
      <p:grpSp>
        <p:nvGrpSpPr>
          <p:cNvPr id="206" name="Group 13"/>
          <p:cNvGrpSpPr/>
          <p:nvPr/>
        </p:nvGrpSpPr>
        <p:grpSpPr>
          <a:xfrm>
            <a:off x="6896472" y="1114331"/>
            <a:ext cx="1171723" cy="722057"/>
            <a:chOff x="4273804" y="237893"/>
            <a:chExt cx="777429" cy="722057"/>
          </a:xfrm>
        </p:grpSpPr>
        <p:sp>
          <p:nvSpPr>
            <p:cNvPr id="207" name="TextBox 511"/>
            <p:cNvSpPr txBox="1"/>
            <p:nvPr/>
          </p:nvSpPr>
          <p:spPr>
            <a:xfrm>
              <a:off x="4273804" y="237893"/>
              <a:ext cx="777429" cy="722057"/>
            </a:xfrm>
            <a:prstGeom prst="rect">
              <a:avLst/>
            </a:prstGeom>
          </p:spPr>
          <p:txBody>
            <a:bodyPr wrap="square" lIns="0" tIns="0" rIns="0" bIns="0" rtlCol="0" anchor="ctr">
              <a:spAutoFit/>
            </a:bodyPr>
            <a:lstStyle/>
            <a:p>
              <a:pPr latinLnBrk="1">
                <a:lnSpc>
                  <a:spcPct val="116199"/>
                </a:lnSpc>
              </a:pPr>
              <a:r>
                <a:rPr lang="en-US" altLang="zh-CN" sz="1200" b="1" smtClean="0">
                  <a:solidFill>
                    <a:srgbClr val="C7000B"/>
                  </a:solidFill>
                </a:rPr>
                <a:t>PUBREC</a:t>
              </a:r>
            </a:p>
            <a:p>
              <a:r>
                <a:rPr lang="en-US" altLang="zh-CN" sz="1100"/>
                <a:t>QoS 2</a:t>
              </a:r>
              <a:r>
                <a:rPr lang="zh-CN" altLang="en-US" sz="1100"/>
                <a:t>消息流的第一部分，表示消息发布已记录</a:t>
              </a:r>
            </a:p>
          </p:txBody>
        </p:sp>
      </p:grpSp>
      <p:grpSp>
        <p:nvGrpSpPr>
          <p:cNvPr id="209" name="Group 13"/>
          <p:cNvGrpSpPr/>
          <p:nvPr/>
        </p:nvGrpSpPr>
        <p:grpSpPr>
          <a:xfrm>
            <a:off x="9555052" y="1114331"/>
            <a:ext cx="1171723" cy="722057"/>
            <a:chOff x="4273804" y="237893"/>
            <a:chExt cx="777429" cy="722057"/>
          </a:xfrm>
        </p:grpSpPr>
        <p:sp>
          <p:nvSpPr>
            <p:cNvPr id="210" name="TextBox 511"/>
            <p:cNvSpPr txBox="1"/>
            <p:nvPr/>
          </p:nvSpPr>
          <p:spPr>
            <a:xfrm>
              <a:off x="4273804" y="237893"/>
              <a:ext cx="777429" cy="722057"/>
            </a:xfrm>
            <a:prstGeom prst="rect">
              <a:avLst/>
            </a:prstGeom>
          </p:spPr>
          <p:txBody>
            <a:bodyPr wrap="square" lIns="0" tIns="0" rIns="0" bIns="0" rtlCol="0" anchor="ctr">
              <a:spAutoFit/>
            </a:bodyPr>
            <a:lstStyle/>
            <a:p>
              <a:pPr latinLnBrk="1">
                <a:lnSpc>
                  <a:spcPct val="116199"/>
                </a:lnSpc>
              </a:pPr>
              <a:r>
                <a:rPr lang="en-US" altLang="zh-CN" sz="1200" b="1" smtClean="0">
                  <a:solidFill>
                    <a:srgbClr val="C7000B"/>
                  </a:solidFill>
                </a:rPr>
                <a:t>PUBCOMP</a:t>
              </a:r>
            </a:p>
            <a:p>
              <a:r>
                <a:rPr lang="en-US" altLang="zh-CN" sz="1100"/>
                <a:t>QoS 2</a:t>
              </a:r>
              <a:r>
                <a:rPr lang="zh-CN" altLang="en-US" sz="1100"/>
                <a:t>消息流的第三部分，表示消息发布完成</a:t>
              </a:r>
            </a:p>
          </p:txBody>
        </p:sp>
      </p:grpSp>
      <p:grpSp>
        <p:nvGrpSpPr>
          <p:cNvPr id="211" name="Group 13"/>
          <p:cNvGrpSpPr/>
          <p:nvPr/>
        </p:nvGrpSpPr>
        <p:grpSpPr>
          <a:xfrm>
            <a:off x="1266935" y="5333521"/>
            <a:ext cx="1110640" cy="583558"/>
            <a:chOff x="4217208" y="263561"/>
            <a:chExt cx="1110640" cy="583558"/>
          </a:xfrm>
        </p:grpSpPr>
        <p:sp>
          <p:nvSpPr>
            <p:cNvPr id="212" name="TextBox 511"/>
            <p:cNvSpPr txBox="1"/>
            <p:nvPr/>
          </p:nvSpPr>
          <p:spPr>
            <a:xfrm>
              <a:off x="4217208" y="263561"/>
              <a:ext cx="1110640" cy="583558"/>
            </a:xfrm>
            <a:prstGeom prst="rect">
              <a:avLst/>
            </a:prstGeom>
          </p:spPr>
          <p:txBody>
            <a:bodyPr wrap="square" lIns="0" tIns="0" rIns="0" bIns="0" rtlCol="0" anchor="ctr">
              <a:spAutoFit/>
            </a:bodyPr>
            <a:lstStyle/>
            <a:p>
              <a:pPr algn="l" latinLnBrk="1">
                <a:lnSpc>
                  <a:spcPct val="116199"/>
                </a:lnSpc>
              </a:pPr>
              <a:r>
                <a:rPr lang="en-US" sz="1200" b="1" smtClean="0">
                  <a:solidFill>
                    <a:srgbClr val="C7000B">
                      <a:alpha val="74902"/>
                    </a:srgbClr>
                  </a:solidFill>
                </a:rPr>
                <a:t>SUBSCRIBE</a:t>
              </a:r>
            </a:p>
            <a:p>
              <a:r>
                <a:rPr lang="zh-CN" altLang="en-US" sz="1200"/>
                <a:t>客户端订阅某个主题</a:t>
              </a:r>
            </a:p>
          </p:txBody>
        </p:sp>
      </p:grpSp>
      <p:grpSp>
        <p:nvGrpSpPr>
          <p:cNvPr id="214" name="Group 13"/>
          <p:cNvGrpSpPr/>
          <p:nvPr/>
        </p:nvGrpSpPr>
        <p:grpSpPr>
          <a:xfrm>
            <a:off x="2644080" y="5333521"/>
            <a:ext cx="1199775" cy="583558"/>
            <a:chOff x="4217207" y="263561"/>
            <a:chExt cx="1363687" cy="583558"/>
          </a:xfrm>
        </p:grpSpPr>
        <p:sp>
          <p:nvSpPr>
            <p:cNvPr id="215" name="TextBox 511"/>
            <p:cNvSpPr txBox="1"/>
            <p:nvPr/>
          </p:nvSpPr>
          <p:spPr>
            <a:xfrm>
              <a:off x="4217207" y="263561"/>
              <a:ext cx="1363687" cy="583558"/>
            </a:xfrm>
            <a:prstGeom prst="rect">
              <a:avLst/>
            </a:prstGeom>
          </p:spPr>
          <p:txBody>
            <a:bodyPr wrap="square" lIns="0" tIns="0" rIns="0" bIns="0" rtlCol="0" anchor="ctr">
              <a:spAutoFit/>
            </a:bodyPr>
            <a:lstStyle/>
            <a:p>
              <a:pPr algn="l" latinLnBrk="1">
                <a:lnSpc>
                  <a:spcPct val="116199"/>
                </a:lnSpc>
              </a:pPr>
              <a:r>
                <a:rPr lang="en-US" sz="1200" b="1" smtClean="0">
                  <a:solidFill>
                    <a:srgbClr val="C7000B">
                      <a:alpha val="74902"/>
                    </a:srgbClr>
                  </a:solidFill>
                </a:rPr>
                <a:t>SUBACK</a:t>
              </a:r>
            </a:p>
            <a:p>
              <a:r>
                <a:rPr lang="zh-CN" altLang="en-US" sz="1200"/>
                <a:t>对于</a:t>
              </a:r>
              <a:r>
                <a:rPr lang="en-US" altLang="zh-CN" sz="1200"/>
                <a:t>SUBSCRIBE</a:t>
              </a:r>
              <a:r>
                <a:rPr lang="zh-CN" altLang="en-US" sz="1200"/>
                <a:t>消息的确认</a:t>
              </a:r>
            </a:p>
          </p:txBody>
        </p:sp>
      </p:grpSp>
      <p:grpSp>
        <p:nvGrpSpPr>
          <p:cNvPr id="218" name="Group 13"/>
          <p:cNvGrpSpPr/>
          <p:nvPr/>
        </p:nvGrpSpPr>
        <p:grpSpPr>
          <a:xfrm>
            <a:off x="4063433" y="5333521"/>
            <a:ext cx="1363687" cy="583558"/>
            <a:chOff x="4217207" y="263561"/>
            <a:chExt cx="1363687" cy="583558"/>
          </a:xfrm>
        </p:grpSpPr>
        <p:sp>
          <p:nvSpPr>
            <p:cNvPr id="219" name="TextBox 511"/>
            <p:cNvSpPr txBox="1"/>
            <p:nvPr/>
          </p:nvSpPr>
          <p:spPr>
            <a:xfrm>
              <a:off x="4217207" y="263561"/>
              <a:ext cx="1363687" cy="583558"/>
            </a:xfrm>
            <a:prstGeom prst="rect">
              <a:avLst/>
            </a:prstGeom>
          </p:spPr>
          <p:txBody>
            <a:bodyPr wrap="square" lIns="0" tIns="0" rIns="0" bIns="0" rtlCol="0" anchor="ctr">
              <a:spAutoFit/>
            </a:bodyPr>
            <a:lstStyle/>
            <a:p>
              <a:pPr algn="l" latinLnBrk="1">
                <a:lnSpc>
                  <a:spcPct val="116199"/>
                </a:lnSpc>
              </a:pPr>
              <a:r>
                <a:rPr lang="en-US" sz="1200" b="1" smtClean="0">
                  <a:solidFill>
                    <a:srgbClr val="C7000B">
                      <a:alpha val="74902"/>
                    </a:srgbClr>
                  </a:solidFill>
                </a:rPr>
                <a:t>UNSUBSCRIBE</a:t>
              </a:r>
            </a:p>
            <a:p>
              <a:r>
                <a:rPr lang="zh-CN" altLang="en-US" sz="1200"/>
                <a:t>客户端终止订阅的消息</a:t>
              </a:r>
            </a:p>
          </p:txBody>
        </p:sp>
      </p:grpSp>
      <p:grpSp>
        <p:nvGrpSpPr>
          <p:cNvPr id="221" name="Group 13"/>
          <p:cNvGrpSpPr/>
          <p:nvPr/>
        </p:nvGrpSpPr>
        <p:grpSpPr>
          <a:xfrm>
            <a:off x="6937172" y="5333521"/>
            <a:ext cx="1363687" cy="398892"/>
            <a:chOff x="4217207" y="355894"/>
            <a:chExt cx="1363687" cy="398892"/>
          </a:xfrm>
        </p:grpSpPr>
        <p:sp>
          <p:nvSpPr>
            <p:cNvPr id="222" name="TextBox 511"/>
            <p:cNvSpPr txBox="1"/>
            <p:nvPr/>
          </p:nvSpPr>
          <p:spPr>
            <a:xfrm>
              <a:off x="4217207" y="355894"/>
              <a:ext cx="1363687" cy="398892"/>
            </a:xfrm>
            <a:prstGeom prst="rect">
              <a:avLst/>
            </a:prstGeom>
          </p:spPr>
          <p:txBody>
            <a:bodyPr wrap="square" lIns="0" tIns="0" rIns="0" bIns="0" rtlCol="0" anchor="ctr">
              <a:spAutoFit/>
            </a:bodyPr>
            <a:lstStyle/>
            <a:p>
              <a:pPr algn="l" latinLnBrk="1">
                <a:lnSpc>
                  <a:spcPct val="116199"/>
                </a:lnSpc>
              </a:pPr>
              <a:r>
                <a:rPr lang="en-US" sz="1200" b="1" smtClean="0">
                  <a:solidFill>
                    <a:srgbClr val="C7000B">
                      <a:alpha val="74902"/>
                    </a:srgbClr>
                  </a:solidFill>
                </a:rPr>
                <a:t>PINGREQ</a:t>
              </a:r>
            </a:p>
            <a:p>
              <a:r>
                <a:rPr lang="zh-CN" altLang="en-US" sz="1200"/>
                <a:t>心跳</a:t>
              </a:r>
            </a:p>
          </p:txBody>
        </p:sp>
      </p:grpSp>
      <p:grpSp>
        <p:nvGrpSpPr>
          <p:cNvPr id="224" name="Group 13"/>
          <p:cNvGrpSpPr/>
          <p:nvPr/>
        </p:nvGrpSpPr>
        <p:grpSpPr>
          <a:xfrm>
            <a:off x="5566556" y="5352472"/>
            <a:ext cx="1124603" cy="768224"/>
            <a:chOff x="4217207" y="171228"/>
            <a:chExt cx="1124603" cy="768224"/>
          </a:xfrm>
        </p:grpSpPr>
        <p:sp>
          <p:nvSpPr>
            <p:cNvPr id="225" name="TextBox 511"/>
            <p:cNvSpPr txBox="1"/>
            <p:nvPr/>
          </p:nvSpPr>
          <p:spPr>
            <a:xfrm>
              <a:off x="4217207" y="171228"/>
              <a:ext cx="1124603" cy="768224"/>
            </a:xfrm>
            <a:prstGeom prst="rect">
              <a:avLst/>
            </a:prstGeom>
          </p:spPr>
          <p:txBody>
            <a:bodyPr wrap="square" lIns="0" tIns="0" rIns="0" bIns="0" rtlCol="0" anchor="ctr">
              <a:spAutoFit/>
            </a:bodyPr>
            <a:lstStyle/>
            <a:p>
              <a:pPr algn="l" latinLnBrk="1">
                <a:lnSpc>
                  <a:spcPct val="116199"/>
                </a:lnSpc>
              </a:pPr>
              <a:r>
                <a:rPr lang="en-US" sz="1200" b="1" smtClean="0">
                  <a:solidFill>
                    <a:srgbClr val="C7000B">
                      <a:alpha val="74902"/>
                    </a:srgbClr>
                  </a:solidFill>
                </a:rPr>
                <a:t>UNSUBACK</a:t>
              </a:r>
            </a:p>
            <a:p>
              <a:r>
                <a:rPr lang="zh-CN" altLang="en-US" sz="1200"/>
                <a:t>对于</a:t>
              </a:r>
              <a:r>
                <a:rPr lang="en-US" altLang="zh-CN" sz="1200"/>
                <a:t>UNSUBSCRIBE</a:t>
              </a:r>
              <a:r>
                <a:rPr lang="zh-CN" altLang="en-US" sz="1200"/>
                <a:t>消息的确认</a:t>
              </a:r>
            </a:p>
          </p:txBody>
        </p:sp>
      </p:grpSp>
      <p:grpSp>
        <p:nvGrpSpPr>
          <p:cNvPr id="227" name="Group 13"/>
          <p:cNvGrpSpPr/>
          <p:nvPr/>
        </p:nvGrpSpPr>
        <p:grpSpPr>
          <a:xfrm>
            <a:off x="8068195" y="5333521"/>
            <a:ext cx="1363687" cy="398892"/>
            <a:chOff x="4217207" y="355894"/>
            <a:chExt cx="1363687" cy="398892"/>
          </a:xfrm>
        </p:grpSpPr>
        <p:sp>
          <p:nvSpPr>
            <p:cNvPr id="228" name="TextBox 511"/>
            <p:cNvSpPr txBox="1"/>
            <p:nvPr/>
          </p:nvSpPr>
          <p:spPr>
            <a:xfrm>
              <a:off x="4217207" y="355894"/>
              <a:ext cx="1363687" cy="398892"/>
            </a:xfrm>
            <a:prstGeom prst="rect">
              <a:avLst/>
            </a:prstGeom>
          </p:spPr>
          <p:txBody>
            <a:bodyPr wrap="square" lIns="0" tIns="0" rIns="0" bIns="0" rtlCol="0" anchor="ctr">
              <a:spAutoFit/>
            </a:bodyPr>
            <a:lstStyle/>
            <a:p>
              <a:pPr algn="l" latinLnBrk="1">
                <a:lnSpc>
                  <a:spcPct val="116199"/>
                </a:lnSpc>
              </a:pPr>
              <a:r>
                <a:rPr lang="en-US" sz="1200" b="1" smtClean="0">
                  <a:solidFill>
                    <a:srgbClr val="C7000B">
                      <a:alpha val="74902"/>
                    </a:srgbClr>
                  </a:solidFill>
                </a:rPr>
                <a:t>PINGRESP</a:t>
              </a:r>
            </a:p>
            <a:p>
              <a:r>
                <a:rPr lang="zh-CN" altLang="en-US" sz="1200"/>
                <a:t>确认</a:t>
              </a:r>
              <a:r>
                <a:rPr lang="zh-CN" altLang="en-US" sz="1200" smtClean="0"/>
                <a:t>心跳</a:t>
              </a:r>
              <a:endParaRPr lang="zh-CN" altLang="en-US" sz="1200"/>
            </a:p>
          </p:txBody>
        </p:sp>
      </p:grpSp>
      <p:grpSp>
        <p:nvGrpSpPr>
          <p:cNvPr id="229" name="Group 13"/>
          <p:cNvGrpSpPr/>
          <p:nvPr/>
        </p:nvGrpSpPr>
        <p:grpSpPr>
          <a:xfrm>
            <a:off x="9562563" y="5333521"/>
            <a:ext cx="1363687" cy="583558"/>
            <a:chOff x="4217207" y="263561"/>
            <a:chExt cx="1363687" cy="583558"/>
          </a:xfrm>
        </p:grpSpPr>
        <p:sp>
          <p:nvSpPr>
            <p:cNvPr id="230" name="TextBox 511"/>
            <p:cNvSpPr txBox="1"/>
            <p:nvPr/>
          </p:nvSpPr>
          <p:spPr>
            <a:xfrm>
              <a:off x="4217207" y="263561"/>
              <a:ext cx="1363687" cy="583558"/>
            </a:xfrm>
            <a:prstGeom prst="rect">
              <a:avLst/>
            </a:prstGeom>
          </p:spPr>
          <p:txBody>
            <a:bodyPr wrap="square" lIns="0" tIns="0" rIns="0" bIns="0" rtlCol="0" anchor="ctr">
              <a:spAutoFit/>
            </a:bodyPr>
            <a:lstStyle/>
            <a:p>
              <a:pPr algn="l" latinLnBrk="1">
                <a:lnSpc>
                  <a:spcPct val="116199"/>
                </a:lnSpc>
              </a:pPr>
              <a:r>
                <a:rPr lang="en-US" sz="1200" b="1" smtClean="0">
                  <a:solidFill>
                    <a:srgbClr val="C7000B">
                      <a:alpha val="74902"/>
                    </a:srgbClr>
                  </a:solidFill>
                </a:rPr>
                <a:t>DISCONNECT</a:t>
              </a:r>
            </a:p>
            <a:p>
              <a:r>
                <a:rPr lang="zh-CN" altLang="en-US" sz="1200"/>
                <a:t>客户端终止连接</a:t>
              </a:r>
              <a:r>
                <a:rPr lang="zh-CN" altLang="en-US" sz="1200" smtClean="0"/>
                <a:t>前通知</a:t>
              </a:r>
              <a:r>
                <a:rPr lang="en-US" altLang="zh-CN" sz="1200"/>
                <a:t>MQTT</a:t>
              </a:r>
              <a:r>
                <a:rPr lang="zh-CN" altLang="en-US" sz="1200"/>
                <a:t>代理</a:t>
              </a:r>
            </a:p>
          </p:txBody>
        </p:sp>
      </p:grpSp>
    </p:spTree>
    <p:extLst>
      <p:ext uri="{BB962C8B-B14F-4D97-AF65-F5344CB8AC3E}">
        <p14:creationId xmlns:p14="http://schemas.microsoft.com/office/powerpoint/2010/main" val="19469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2"/>
                                        </p:tgtEl>
                                        <p:attrNameLst>
                                          <p:attrName>style.visibility</p:attrName>
                                        </p:attrNameLst>
                                      </p:cBhvr>
                                      <p:to>
                                        <p:strVal val="visible"/>
                                      </p:to>
                                    </p:set>
                                    <p:animEffect transition="in" filter="fade">
                                      <p:cBhvr>
                                        <p:cTn id="10" dur="1000"/>
                                        <p:tgtEl>
                                          <p:spTgt spid="1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
                                        </p:tgtEl>
                                        <p:attrNameLst>
                                          <p:attrName>style.visibility</p:attrName>
                                        </p:attrNameLst>
                                      </p:cBhvr>
                                      <p:to>
                                        <p:strVal val="visible"/>
                                      </p:to>
                                    </p:set>
                                    <p:animEffect transition="in" filter="fade">
                                      <p:cBhvr>
                                        <p:cTn id="13" dur="1000"/>
                                        <p:tgtEl>
                                          <p:spTgt spid="19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9"/>
                                        </p:tgtEl>
                                        <p:attrNameLst>
                                          <p:attrName>style.visibility</p:attrName>
                                        </p:attrNameLst>
                                      </p:cBhvr>
                                      <p:to>
                                        <p:strVal val="visible"/>
                                      </p:to>
                                    </p:set>
                                    <p:animEffect transition="in" filter="fade">
                                      <p:cBhvr>
                                        <p:cTn id="16" dur="1000"/>
                                        <p:tgtEl>
                                          <p:spTgt spid="19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3"/>
                                        </p:tgtEl>
                                        <p:attrNameLst>
                                          <p:attrName>style.visibility</p:attrName>
                                        </p:attrNameLst>
                                      </p:cBhvr>
                                      <p:to>
                                        <p:strVal val="visible"/>
                                      </p:to>
                                    </p:set>
                                    <p:animEffect transition="in" filter="fade">
                                      <p:cBhvr>
                                        <p:cTn id="19" dur="1000"/>
                                        <p:tgtEl>
                                          <p:spTgt spid="20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fade">
                                      <p:cBhvr>
                                        <p:cTn id="22" dur="1000"/>
                                        <p:tgtEl>
                                          <p:spTgt spid="20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9"/>
                                        </p:tgtEl>
                                        <p:attrNameLst>
                                          <p:attrName>style.visibility</p:attrName>
                                        </p:attrNameLst>
                                      </p:cBhvr>
                                      <p:to>
                                        <p:strVal val="visible"/>
                                      </p:to>
                                    </p:set>
                                    <p:animEffect transition="in" filter="fade">
                                      <p:cBhvr>
                                        <p:cTn id="25" dur="1000"/>
                                        <p:tgtEl>
                                          <p:spTgt spid="20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1"/>
                                        </p:tgtEl>
                                        <p:attrNameLst>
                                          <p:attrName>style.visibility</p:attrName>
                                        </p:attrNameLst>
                                      </p:cBhvr>
                                      <p:to>
                                        <p:strVal val="visible"/>
                                      </p:to>
                                    </p:set>
                                    <p:animEffect transition="in" filter="fade">
                                      <p:cBhvr>
                                        <p:cTn id="28" dur="1000"/>
                                        <p:tgtEl>
                                          <p:spTgt spid="2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4"/>
                                        </p:tgtEl>
                                        <p:attrNameLst>
                                          <p:attrName>style.visibility</p:attrName>
                                        </p:attrNameLst>
                                      </p:cBhvr>
                                      <p:to>
                                        <p:strVal val="visible"/>
                                      </p:to>
                                    </p:set>
                                    <p:animEffect transition="in" filter="fade">
                                      <p:cBhvr>
                                        <p:cTn id="31" dur="1000"/>
                                        <p:tgtEl>
                                          <p:spTgt spid="2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8"/>
                                        </p:tgtEl>
                                        <p:attrNameLst>
                                          <p:attrName>style.visibility</p:attrName>
                                        </p:attrNameLst>
                                      </p:cBhvr>
                                      <p:to>
                                        <p:strVal val="visible"/>
                                      </p:to>
                                    </p:set>
                                    <p:animEffect transition="in" filter="fade">
                                      <p:cBhvr>
                                        <p:cTn id="34" dur="1000"/>
                                        <p:tgtEl>
                                          <p:spTgt spid="2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1"/>
                                        </p:tgtEl>
                                        <p:attrNameLst>
                                          <p:attrName>style.visibility</p:attrName>
                                        </p:attrNameLst>
                                      </p:cBhvr>
                                      <p:to>
                                        <p:strVal val="visible"/>
                                      </p:to>
                                    </p:set>
                                    <p:animEffect transition="in" filter="fade">
                                      <p:cBhvr>
                                        <p:cTn id="37" dur="1000"/>
                                        <p:tgtEl>
                                          <p:spTgt spid="2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4"/>
                                        </p:tgtEl>
                                        <p:attrNameLst>
                                          <p:attrName>style.visibility</p:attrName>
                                        </p:attrNameLst>
                                      </p:cBhvr>
                                      <p:to>
                                        <p:strVal val="visible"/>
                                      </p:to>
                                    </p:set>
                                    <p:animEffect transition="in" filter="fade">
                                      <p:cBhvr>
                                        <p:cTn id="40" dur="1000"/>
                                        <p:tgtEl>
                                          <p:spTgt spid="2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7"/>
                                        </p:tgtEl>
                                        <p:attrNameLst>
                                          <p:attrName>style.visibility</p:attrName>
                                        </p:attrNameLst>
                                      </p:cBhvr>
                                      <p:to>
                                        <p:strVal val="visible"/>
                                      </p:to>
                                    </p:set>
                                    <p:animEffect transition="in" filter="fade">
                                      <p:cBhvr>
                                        <p:cTn id="43" dur="1000"/>
                                        <p:tgtEl>
                                          <p:spTgt spid="2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9"/>
                                        </p:tgtEl>
                                        <p:attrNameLst>
                                          <p:attrName>style.visibility</p:attrName>
                                        </p:attrNameLst>
                                      </p:cBhvr>
                                      <p:to>
                                        <p:strVal val="visible"/>
                                      </p:to>
                                    </p:set>
                                    <p:animEffect transition="in" filter="fade">
                                      <p:cBhvr>
                                        <p:cTn id="46"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92" grpId="0" animBg="1"/>
      <p:bldP spid="194" grpId="0" animBg="1"/>
      <p:bldP spid="199" grpId="0" animBg="1"/>
      <p:bldP spid="203" grpId="0" animBg="1"/>
      <p:bldP spid="206" grpId="0" animBg="1"/>
      <p:bldP spid="209" grpId="0" animBg="1"/>
      <p:bldP spid="211" grpId="0" animBg="1"/>
      <p:bldP spid="214" grpId="0" animBg="1"/>
      <p:bldP spid="218" grpId="0" animBg="1"/>
      <p:bldP spid="221" grpId="0" animBg="1"/>
      <p:bldP spid="224" grpId="0" animBg="1"/>
      <p:bldP spid="227" grpId="0" animBg="1"/>
      <p:bldP spid="2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n-lt"/>
                <a:ea typeface="+mn-ea"/>
              </a:rPr>
              <a:t>客户端、代理</a:t>
            </a:r>
            <a:endParaRPr lang="zh-CN" altLang="en-US" dirty="0">
              <a:latin typeface="+mn-lt"/>
              <a:ea typeface="+mn-ea"/>
            </a:endParaRPr>
          </a:p>
        </p:txBody>
      </p:sp>
      <p:sp>
        <p:nvSpPr>
          <p:cNvPr id="3" name="文本占位符 2"/>
          <p:cNvSpPr>
            <a:spLocks noGrp="1"/>
          </p:cNvSpPr>
          <p:nvPr>
            <p:ph type="body" sz="quarter" idx="10"/>
          </p:nvPr>
        </p:nvSpPr>
        <p:spPr/>
        <p:txBody>
          <a:bodyPr/>
          <a:lstStyle/>
          <a:p>
            <a:r>
              <a:rPr lang="zh-CN" altLang="en-US" b="1" dirty="0" smtClean="0">
                <a:latin typeface="+mn-lt"/>
                <a:ea typeface="+mn-ea"/>
              </a:rPr>
              <a:t>客户端</a:t>
            </a:r>
            <a:r>
              <a:rPr lang="zh-CN" altLang="en-US" dirty="0" smtClean="0">
                <a:latin typeface="+mn-lt"/>
                <a:ea typeface="+mn-ea"/>
              </a:rPr>
              <a:t>（</a:t>
            </a:r>
            <a:r>
              <a:rPr lang="en-US" altLang="zh-CN" dirty="0" smtClean="0">
                <a:latin typeface="+mn-lt"/>
                <a:ea typeface="+mn-ea"/>
              </a:rPr>
              <a:t>Client</a:t>
            </a:r>
            <a:r>
              <a:rPr lang="zh-CN" altLang="en-US" dirty="0" smtClean="0">
                <a:latin typeface="+mn-lt"/>
                <a:ea typeface="+mn-ea"/>
              </a:rPr>
              <a:t>）</a:t>
            </a:r>
            <a:endParaRPr lang="en-US" altLang="zh-CN" dirty="0" smtClean="0">
              <a:latin typeface="+mn-lt"/>
              <a:ea typeface="+mn-ea"/>
            </a:endParaRPr>
          </a:p>
          <a:p>
            <a:pPr lvl="1"/>
            <a:r>
              <a:rPr lang="zh-CN" altLang="en-US" dirty="0" smtClean="0">
                <a:solidFill>
                  <a:srgbClr val="C00000"/>
                </a:solidFill>
                <a:latin typeface="+mn-lt"/>
                <a:ea typeface="+mn-ea"/>
              </a:rPr>
              <a:t>包括发布者或订阅者</a:t>
            </a:r>
            <a:r>
              <a:rPr lang="zh-CN" altLang="en-US" dirty="0" smtClean="0">
                <a:latin typeface="+mn-lt"/>
                <a:ea typeface="+mn-ea"/>
              </a:rPr>
              <a:t>，两者都是</a:t>
            </a:r>
            <a:r>
              <a:rPr lang="en-US" altLang="zh-CN" dirty="0" smtClean="0">
                <a:latin typeface="+mn-lt"/>
                <a:ea typeface="+mn-ea"/>
              </a:rPr>
              <a:t>MQTT</a:t>
            </a:r>
            <a:r>
              <a:rPr lang="zh-CN" altLang="en-US" dirty="0" smtClean="0">
                <a:latin typeface="+mn-lt"/>
                <a:ea typeface="+mn-ea"/>
              </a:rPr>
              <a:t>客户端，分别负责发布或订阅。</a:t>
            </a:r>
            <a:endParaRPr lang="en-US" altLang="zh-CN" dirty="0" smtClean="0">
              <a:latin typeface="+mn-lt"/>
              <a:ea typeface="+mn-ea"/>
            </a:endParaRPr>
          </a:p>
          <a:p>
            <a:pPr lvl="1"/>
            <a:r>
              <a:rPr lang="zh-CN" altLang="en-US" dirty="0" smtClean="0">
                <a:latin typeface="+mn-lt"/>
                <a:ea typeface="+mn-ea"/>
              </a:rPr>
              <a:t>可以是从微控制器到一个完全成熟的服务器，在设备上运行着</a:t>
            </a:r>
            <a:r>
              <a:rPr lang="en-US" altLang="zh-CN" dirty="0" smtClean="0">
                <a:latin typeface="+mn-lt"/>
                <a:ea typeface="+mn-ea"/>
              </a:rPr>
              <a:t>MQTT</a:t>
            </a:r>
            <a:r>
              <a:rPr lang="zh-CN" altLang="en-US" dirty="0" smtClean="0">
                <a:latin typeface="+mn-lt"/>
                <a:ea typeface="+mn-ea"/>
              </a:rPr>
              <a:t>库并且可以通过任何网络连接到</a:t>
            </a:r>
            <a:r>
              <a:rPr lang="en-US" altLang="zh-CN" dirty="0" smtClean="0">
                <a:latin typeface="+mn-lt"/>
                <a:ea typeface="+mn-ea"/>
              </a:rPr>
              <a:t>MQTT</a:t>
            </a:r>
            <a:r>
              <a:rPr lang="zh-CN" altLang="en-US" dirty="0" smtClean="0">
                <a:latin typeface="+mn-lt"/>
                <a:ea typeface="+mn-ea"/>
              </a:rPr>
              <a:t>代理服务器。</a:t>
            </a:r>
            <a:endParaRPr lang="en-US" altLang="zh-CN" dirty="0" smtClean="0">
              <a:latin typeface="+mn-lt"/>
              <a:ea typeface="+mn-ea"/>
            </a:endParaRPr>
          </a:p>
          <a:p>
            <a:r>
              <a:rPr lang="zh-CN" altLang="en-US" b="1" dirty="0" smtClean="0">
                <a:latin typeface="+mn-lt"/>
                <a:ea typeface="+mn-ea"/>
              </a:rPr>
              <a:t>代理服务器</a:t>
            </a:r>
            <a:r>
              <a:rPr lang="zh-CN" altLang="en-US" dirty="0" smtClean="0">
                <a:latin typeface="+mn-lt"/>
                <a:ea typeface="+mn-ea"/>
              </a:rPr>
              <a:t>（</a:t>
            </a:r>
            <a:r>
              <a:rPr lang="en-US" altLang="zh-CN" dirty="0" smtClean="0">
                <a:latin typeface="+mn-lt"/>
                <a:ea typeface="+mn-ea"/>
              </a:rPr>
              <a:t>Broker</a:t>
            </a:r>
            <a:r>
              <a:rPr lang="zh-CN" altLang="en-US" dirty="0" smtClean="0">
                <a:latin typeface="+mn-lt"/>
                <a:ea typeface="+mn-ea"/>
              </a:rPr>
              <a:t>）</a:t>
            </a:r>
          </a:p>
          <a:p>
            <a:pPr lvl="1"/>
            <a:r>
              <a:rPr lang="zh-CN" altLang="en-US" dirty="0" smtClean="0">
                <a:latin typeface="+mn-lt"/>
                <a:ea typeface="+mn-ea"/>
              </a:rPr>
              <a:t>是任何</a:t>
            </a:r>
            <a:r>
              <a:rPr lang="zh-CN" altLang="en-US" dirty="0" smtClean="0">
                <a:solidFill>
                  <a:srgbClr val="C00000"/>
                </a:solidFill>
                <a:latin typeface="+mn-lt"/>
                <a:ea typeface="+mn-ea"/>
              </a:rPr>
              <a:t>发布</a:t>
            </a:r>
            <a:r>
              <a:rPr lang="en-US" altLang="zh-CN" dirty="0" smtClean="0">
                <a:solidFill>
                  <a:srgbClr val="C00000"/>
                </a:solidFill>
                <a:latin typeface="+mn-lt"/>
                <a:ea typeface="+mn-ea"/>
              </a:rPr>
              <a:t>/</a:t>
            </a:r>
            <a:r>
              <a:rPr lang="zh-CN" altLang="en-US" dirty="0" smtClean="0">
                <a:solidFill>
                  <a:srgbClr val="C00000"/>
                </a:solidFill>
                <a:latin typeface="+mn-lt"/>
                <a:ea typeface="+mn-ea"/>
              </a:rPr>
              <a:t>订阅协议的核心</a:t>
            </a:r>
            <a:r>
              <a:rPr lang="zh-CN" altLang="en-US" dirty="0" smtClean="0">
                <a:latin typeface="+mn-lt"/>
                <a:ea typeface="+mn-ea"/>
              </a:rPr>
              <a:t>，可以处理多达成千上万的</a:t>
            </a:r>
            <a:r>
              <a:rPr lang="en-US" altLang="zh-CN" dirty="0" smtClean="0">
                <a:latin typeface="+mn-lt"/>
                <a:ea typeface="+mn-ea"/>
              </a:rPr>
              <a:t>MQTT</a:t>
            </a:r>
            <a:r>
              <a:rPr lang="zh-CN" altLang="en-US" dirty="0" smtClean="0">
                <a:latin typeface="+mn-lt"/>
                <a:ea typeface="+mn-ea"/>
              </a:rPr>
              <a:t>客户的并发连接。</a:t>
            </a:r>
            <a:endParaRPr lang="en-US" altLang="zh-CN" dirty="0" smtClean="0">
              <a:latin typeface="+mn-lt"/>
              <a:ea typeface="+mn-ea"/>
            </a:endParaRPr>
          </a:p>
          <a:p>
            <a:pPr lvl="1"/>
            <a:r>
              <a:rPr lang="zh-CN" altLang="en-US" dirty="0" smtClean="0">
                <a:latin typeface="+mn-lt"/>
                <a:ea typeface="+mn-ea"/>
              </a:rPr>
              <a:t>代理服务器主要负责接收所有消息，将消息发送给所有订阅的客户端。</a:t>
            </a:r>
            <a:endParaRPr lang="en-US" altLang="zh-CN" dirty="0" smtClean="0">
              <a:latin typeface="+mn-lt"/>
              <a:ea typeface="+mn-ea"/>
            </a:endParaRPr>
          </a:p>
          <a:p>
            <a:pPr lvl="1"/>
            <a:r>
              <a:rPr lang="zh-CN" altLang="en-US" dirty="0" smtClean="0">
                <a:latin typeface="+mn-lt"/>
                <a:ea typeface="+mn-ea"/>
              </a:rPr>
              <a:t>一个职责是保持所有持续连接的客户端的会话，包括订阅和丢失的消息。</a:t>
            </a:r>
            <a:endParaRPr lang="en-US" altLang="zh-CN" dirty="0" smtClean="0">
              <a:latin typeface="+mn-lt"/>
              <a:ea typeface="+mn-ea"/>
            </a:endParaRPr>
          </a:p>
          <a:p>
            <a:pPr lvl="1"/>
            <a:r>
              <a:rPr lang="zh-CN" altLang="en-US" dirty="0" smtClean="0">
                <a:latin typeface="+mn-lt"/>
                <a:ea typeface="+mn-ea"/>
              </a:rPr>
              <a:t>另一个职责是对客户端的认证和授权。</a:t>
            </a:r>
            <a:endParaRPr lang="en-US" altLang="zh-CN" dirty="0" smtClean="0">
              <a:latin typeface="+mn-lt"/>
              <a:ea typeface="+mn-ea"/>
            </a:endParaRPr>
          </a:p>
          <a:p>
            <a:pPr lvl="1"/>
            <a:endParaRPr lang="zh-CN" altLang="en-US" dirty="0">
              <a:latin typeface="+mn-lt"/>
              <a:ea typeface="+mn-ea"/>
            </a:endParaRPr>
          </a:p>
        </p:txBody>
      </p:sp>
    </p:spTree>
    <p:extLst>
      <p:ext uri="{BB962C8B-B14F-4D97-AF65-F5344CB8AC3E}">
        <p14:creationId xmlns:p14="http://schemas.microsoft.com/office/powerpoint/2010/main" val="1215043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概述和发展历程</a:t>
            </a:r>
            <a:endParaRPr lang="en-US" altLang="zh-CN" dirty="0" smtClean="0">
              <a:solidFill>
                <a:schemeClr val="bg1">
                  <a:lumMod val="50000"/>
                </a:schemeClr>
              </a:solidFill>
              <a:latin typeface="+mn-lt"/>
              <a:ea typeface="+mn-ea"/>
            </a:endParaRPr>
          </a:p>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发布</a:t>
            </a:r>
            <a:r>
              <a:rPr lang="zh-CN" altLang="en-US" dirty="0">
                <a:solidFill>
                  <a:schemeClr val="bg1">
                    <a:lumMod val="50000"/>
                  </a:schemeClr>
                </a:solidFill>
                <a:latin typeface="+mn-lt"/>
                <a:ea typeface="+mn-ea"/>
              </a:rPr>
              <a:t>与</a:t>
            </a:r>
            <a:r>
              <a:rPr lang="zh-CN" altLang="en-US" dirty="0" smtClean="0">
                <a:solidFill>
                  <a:schemeClr val="bg1">
                    <a:lumMod val="50000"/>
                  </a:schemeClr>
                </a:solidFill>
                <a:latin typeface="+mn-lt"/>
                <a:ea typeface="+mn-ea"/>
              </a:rPr>
              <a:t>订阅模式</a:t>
            </a:r>
            <a:endParaRPr lang="en-US" altLang="zh-CN" dirty="0" smtClean="0">
              <a:solidFill>
                <a:schemeClr val="bg1">
                  <a:lumMod val="50000"/>
                </a:schemeClr>
              </a:solidFill>
              <a:latin typeface="+mn-lt"/>
              <a:ea typeface="+mn-ea"/>
            </a:endParaRPr>
          </a:p>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主题和服务质量 </a:t>
            </a:r>
            <a:r>
              <a:rPr lang="en-US" altLang="zh-CN" dirty="0" smtClean="0">
                <a:solidFill>
                  <a:schemeClr val="bg1">
                    <a:lumMod val="50000"/>
                  </a:schemeClr>
                </a:solidFill>
                <a:latin typeface="+mn-lt"/>
                <a:ea typeface="+mn-ea"/>
              </a:rPr>
              <a:t>0</a:t>
            </a:r>
            <a:r>
              <a:rPr lang="zh-CN" altLang="en-US" dirty="0" smtClean="0">
                <a:solidFill>
                  <a:schemeClr val="bg1">
                    <a:lumMod val="50000"/>
                  </a:schemeClr>
                </a:solidFill>
                <a:latin typeface="+mn-lt"/>
                <a:ea typeface="+mn-ea"/>
              </a:rPr>
              <a:t>、</a:t>
            </a:r>
            <a:r>
              <a:rPr lang="en-US" altLang="zh-CN" dirty="0" smtClean="0">
                <a:solidFill>
                  <a:schemeClr val="bg1">
                    <a:lumMod val="50000"/>
                  </a:schemeClr>
                </a:solidFill>
                <a:latin typeface="+mn-lt"/>
                <a:ea typeface="+mn-ea"/>
              </a:rPr>
              <a:t>1</a:t>
            </a:r>
            <a:r>
              <a:rPr lang="zh-CN" altLang="en-US" dirty="0" smtClean="0">
                <a:solidFill>
                  <a:schemeClr val="bg1">
                    <a:lumMod val="50000"/>
                  </a:schemeClr>
                </a:solidFill>
                <a:latin typeface="+mn-lt"/>
                <a:ea typeface="+mn-ea"/>
              </a:rPr>
              <a:t>、</a:t>
            </a:r>
            <a:r>
              <a:rPr lang="en-US" altLang="zh-CN" dirty="0" smtClean="0">
                <a:solidFill>
                  <a:schemeClr val="bg1">
                    <a:lumMod val="50000"/>
                  </a:schemeClr>
                </a:solidFill>
                <a:latin typeface="+mn-lt"/>
                <a:ea typeface="+mn-ea"/>
              </a:rPr>
              <a:t>2</a:t>
            </a:r>
          </a:p>
          <a:p>
            <a:r>
              <a:rPr lang="en-US" altLang="zh-CN" b="1" dirty="0">
                <a:latin typeface="+mn-lt"/>
                <a:ea typeface="+mn-ea"/>
              </a:rPr>
              <a:t>MQTT</a:t>
            </a:r>
            <a:r>
              <a:rPr lang="zh-CN" altLang="en-US" b="1" dirty="0">
                <a:latin typeface="+mn-lt"/>
                <a:ea typeface="+mn-ea"/>
              </a:rPr>
              <a:t>协议报文结构、连接的</a:t>
            </a:r>
            <a:r>
              <a:rPr lang="zh-CN" altLang="en-US" b="1" dirty="0" smtClean="0">
                <a:latin typeface="+mn-lt"/>
                <a:ea typeface="+mn-ea"/>
              </a:rPr>
              <a:t>建立</a:t>
            </a:r>
            <a:endParaRPr lang="en-US" altLang="zh-CN" dirty="0" smtClean="0">
              <a:solidFill>
                <a:schemeClr val="bg1">
                  <a:lumMod val="50000"/>
                </a:schemeClr>
              </a:solidFill>
              <a:latin typeface="+mn-lt"/>
              <a:ea typeface="+mn-ea"/>
            </a:endParaRPr>
          </a:p>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保留消息、遗嘱和心跳</a:t>
            </a:r>
            <a:endParaRPr lang="en-US" altLang="zh-CN" dirty="0" smtClean="0">
              <a:solidFill>
                <a:schemeClr val="bg1">
                  <a:lumMod val="50000"/>
                </a:schemeClr>
              </a:solidFill>
              <a:latin typeface="+mn-lt"/>
              <a:ea typeface="+mn-ea"/>
            </a:endParaRPr>
          </a:p>
          <a:p>
            <a:endParaRPr lang="en-US" altLang="zh-CN" dirty="0" smtClean="0">
              <a:latin typeface="+mn-lt"/>
              <a:ea typeface="+mn-ea"/>
            </a:endParaRPr>
          </a:p>
        </p:txBody>
      </p:sp>
    </p:spTree>
    <p:extLst>
      <p:ext uri="{BB962C8B-B14F-4D97-AF65-F5344CB8AC3E}">
        <p14:creationId xmlns:p14="http://schemas.microsoft.com/office/powerpoint/2010/main" val="1498149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ea typeface="+mn-ea"/>
              </a:rPr>
              <a:t>MQTT</a:t>
            </a:r>
            <a:r>
              <a:rPr lang="zh-CN" altLang="en-US" dirty="0" smtClean="0">
                <a:latin typeface="+mn-lt"/>
                <a:ea typeface="+mn-ea"/>
              </a:rPr>
              <a:t>控制报文</a:t>
            </a:r>
            <a:endParaRPr lang="zh-CN" altLang="en-US" dirty="0">
              <a:latin typeface="+mn-lt"/>
              <a:ea typeface="+mn-ea"/>
            </a:endParaRPr>
          </a:p>
        </p:txBody>
      </p:sp>
      <p:sp>
        <p:nvSpPr>
          <p:cNvPr id="3" name="文本占位符 2"/>
          <p:cNvSpPr>
            <a:spLocks noGrp="1"/>
          </p:cNvSpPr>
          <p:nvPr>
            <p:ph type="body" sz="quarter" idx="10"/>
          </p:nvPr>
        </p:nvSpPr>
        <p:spPr/>
        <p:txBody>
          <a:bodyPr/>
          <a:lstStyle/>
          <a:p>
            <a:r>
              <a:rPr lang="en-US" altLang="zh-CN" dirty="0" smtClean="0">
                <a:latin typeface="+mn-lt"/>
                <a:ea typeface="+mn-ea"/>
              </a:rPr>
              <a:t>MQTT</a:t>
            </a:r>
            <a:r>
              <a:rPr lang="zh-CN" altLang="en-US" dirty="0" smtClean="0">
                <a:latin typeface="+mn-lt"/>
                <a:ea typeface="+mn-ea"/>
              </a:rPr>
              <a:t>控制报文</a:t>
            </a:r>
            <a:r>
              <a:rPr lang="zh-CN" altLang="en-US" smtClean="0">
                <a:latin typeface="+mn-lt"/>
                <a:ea typeface="+mn-ea"/>
              </a:rPr>
              <a:t>的结构：</a:t>
            </a:r>
            <a:endParaRPr lang="en-US" altLang="zh-CN" dirty="0" smtClean="0">
              <a:latin typeface="+mn-lt"/>
              <a:ea typeface="+mn-ea"/>
            </a:endParaRPr>
          </a:p>
          <a:p>
            <a:pPr lvl="1"/>
            <a:r>
              <a:rPr lang="zh-CN" altLang="en-US" dirty="0" smtClean="0">
                <a:latin typeface="+mn-lt"/>
                <a:ea typeface="+mn-ea"/>
              </a:rPr>
              <a:t>在</a:t>
            </a:r>
            <a:r>
              <a:rPr lang="en-US" altLang="zh-CN" dirty="0" smtClean="0">
                <a:latin typeface="+mn-lt"/>
                <a:ea typeface="+mn-ea"/>
              </a:rPr>
              <a:t>MQTT</a:t>
            </a:r>
            <a:r>
              <a:rPr lang="zh-CN" altLang="en-US" dirty="0" smtClean="0">
                <a:latin typeface="+mn-lt"/>
                <a:ea typeface="+mn-ea"/>
              </a:rPr>
              <a:t>协议中，一个</a:t>
            </a:r>
            <a:r>
              <a:rPr lang="en-US" altLang="zh-CN" dirty="0" smtClean="0">
                <a:latin typeface="+mn-lt"/>
                <a:ea typeface="+mn-ea"/>
              </a:rPr>
              <a:t>MQTT</a:t>
            </a:r>
            <a:r>
              <a:rPr lang="zh-CN" altLang="en-US" dirty="0" smtClean="0">
                <a:latin typeface="+mn-lt"/>
                <a:ea typeface="+mn-ea"/>
              </a:rPr>
              <a:t>数据包由：固定头（</a:t>
            </a:r>
            <a:r>
              <a:rPr lang="en-US" altLang="zh-CN" dirty="0" smtClean="0">
                <a:latin typeface="+mn-lt"/>
                <a:ea typeface="+mn-ea"/>
              </a:rPr>
              <a:t>Fixed header</a:t>
            </a:r>
            <a:r>
              <a:rPr lang="zh-CN" altLang="en-US" dirty="0" smtClean="0">
                <a:latin typeface="+mn-lt"/>
                <a:ea typeface="+mn-ea"/>
              </a:rPr>
              <a:t>）、可变头（</a:t>
            </a:r>
            <a:r>
              <a:rPr lang="en-US" altLang="zh-CN" dirty="0" smtClean="0">
                <a:latin typeface="+mn-lt"/>
                <a:ea typeface="+mn-ea"/>
              </a:rPr>
              <a:t>Variable header</a:t>
            </a:r>
            <a:r>
              <a:rPr lang="zh-CN" altLang="en-US" dirty="0" smtClean="0">
                <a:latin typeface="+mn-lt"/>
                <a:ea typeface="+mn-ea"/>
              </a:rPr>
              <a:t>）、消息体（</a:t>
            </a:r>
            <a:r>
              <a:rPr lang="en-US" altLang="zh-CN" dirty="0" smtClean="0">
                <a:latin typeface="+mn-lt"/>
                <a:ea typeface="+mn-ea"/>
              </a:rPr>
              <a:t>payload</a:t>
            </a:r>
            <a:r>
              <a:rPr lang="zh-CN" altLang="en-US" dirty="0" smtClean="0">
                <a:latin typeface="+mn-lt"/>
                <a:ea typeface="+mn-ea"/>
              </a:rPr>
              <a:t>）三部分构成。</a:t>
            </a:r>
            <a:r>
              <a:rPr lang="en-US" altLang="zh-CN" dirty="0" smtClean="0">
                <a:latin typeface="+mn-lt"/>
                <a:ea typeface="+mn-ea"/>
              </a:rPr>
              <a:t>MQTT</a:t>
            </a:r>
            <a:r>
              <a:rPr lang="zh-CN" altLang="en-US" dirty="0" smtClean="0">
                <a:latin typeface="+mn-lt"/>
                <a:ea typeface="+mn-ea"/>
              </a:rPr>
              <a:t>数据包结构如下：</a:t>
            </a:r>
          </a:p>
          <a:p>
            <a:r>
              <a:rPr lang="zh-CN" altLang="en-US" dirty="0" smtClean="0">
                <a:latin typeface="+mn-lt"/>
                <a:ea typeface="+mn-ea"/>
              </a:rPr>
              <a:t/>
            </a:r>
            <a:br>
              <a:rPr lang="zh-CN" altLang="en-US" dirty="0" smtClean="0">
                <a:latin typeface="+mn-lt"/>
                <a:ea typeface="+mn-ea"/>
              </a:rPr>
            </a:br>
            <a:endParaRPr lang="en-US" altLang="zh-CN" dirty="0" smtClean="0">
              <a:latin typeface="+mn-lt"/>
              <a:ea typeface="+mn-ea"/>
            </a:endParaRPr>
          </a:p>
          <a:p>
            <a:endParaRPr lang="en-US" altLang="zh-CN" dirty="0" smtClean="0">
              <a:latin typeface="+mn-lt"/>
              <a:ea typeface="+mn-ea"/>
            </a:endParaRPr>
          </a:p>
          <a:p>
            <a:r>
              <a:rPr lang="zh-CN" altLang="en-US" dirty="0" smtClean="0">
                <a:latin typeface="+mn-lt"/>
                <a:ea typeface="+mn-ea"/>
              </a:rPr>
              <a:t>固定报头</a:t>
            </a:r>
            <a:r>
              <a:rPr lang="zh-CN" altLang="en-US" smtClean="0">
                <a:latin typeface="+mn-lt"/>
                <a:ea typeface="+mn-ea"/>
              </a:rPr>
              <a:t>的格式：</a:t>
            </a:r>
            <a:endParaRPr lang="zh-CN" altLang="en-US" dirty="0">
              <a:latin typeface="+mn-lt"/>
              <a:ea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3401687768"/>
              </p:ext>
            </p:extLst>
          </p:nvPr>
        </p:nvGraphicFramePr>
        <p:xfrm>
          <a:off x="1943836" y="4796860"/>
          <a:ext cx="8496945" cy="1118040"/>
        </p:xfrm>
        <a:graphic>
          <a:graphicData uri="http://schemas.openxmlformats.org/drawingml/2006/table">
            <a:tbl>
              <a:tblPr firstRow="1" bandRow="1"/>
              <a:tblGrid>
                <a:gridCol w="944105"/>
                <a:gridCol w="944105"/>
                <a:gridCol w="944105"/>
                <a:gridCol w="944105"/>
                <a:gridCol w="944105"/>
                <a:gridCol w="944105"/>
                <a:gridCol w="944105"/>
                <a:gridCol w="944105"/>
                <a:gridCol w="944105"/>
              </a:tblGrid>
              <a:tr h="372680">
                <a:tc>
                  <a:txBody>
                    <a:bodyPr/>
                    <a:lstStyle/>
                    <a:p>
                      <a:pPr algn="ctr"/>
                      <a:r>
                        <a:rPr lang="en-US" altLang="zh-CN" b="1" dirty="0" smtClean="0"/>
                        <a:t>Bit</a:t>
                      </a:r>
                      <a:endParaRPr lang="zh-CN" altLang="en-US" b="1"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smtClean="0"/>
                        <a:t>7</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smtClean="0"/>
                        <a:t>6</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smtClean="0"/>
                        <a:t>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smtClean="0"/>
                        <a:t>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smtClean="0"/>
                        <a:t>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smtClean="0"/>
                        <a:t>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2680">
                <a:tc>
                  <a:txBody>
                    <a:bodyPr/>
                    <a:lstStyle/>
                    <a:p>
                      <a:pPr algn="ctr"/>
                      <a:r>
                        <a:rPr lang="en-US" altLang="zh-CN" dirty="0" smtClean="0"/>
                        <a:t>Byte 1</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altLang="zh-CN" dirty="0" smtClean="0"/>
                        <a:t>MQTT</a:t>
                      </a:r>
                      <a:r>
                        <a:rPr lang="zh-CN" altLang="en-US" dirty="0" smtClean="0"/>
                        <a:t>控制报文类型</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gridSpan="4">
                  <a:txBody>
                    <a:bodyPr/>
                    <a:lstStyle/>
                    <a:p>
                      <a:pPr algn="ctr"/>
                      <a:r>
                        <a:rPr lang="zh-CN" altLang="en-US" dirty="0" smtClean="0"/>
                        <a:t>用于指定控制报文的标志位</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r>
              <a:tr h="3726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Byte 2</a:t>
                      </a:r>
                      <a:endParaRPr lang="zh-CN" altLang="en-US" dirty="0" smtClean="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8">
                  <a:txBody>
                    <a:bodyPr/>
                    <a:lstStyle/>
                    <a:p>
                      <a:pPr algn="ctr"/>
                      <a:r>
                        <a:rPr lang="zh-CN" altLang="en-US" dirty="0" smtClean="0"/>
                        <a:t>剩余长度</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r>
            </a:tbl>
          </a:graphicData>
        </a:graphic>
      </p:graphicFrame>
      <p:sp>
        <p:nvSpPr>
          <p:cNvPr id="6" name="矩形 5"/>
          <p:cNvSpPr/>
          <p:nvPr/>
        </p:nvSpPr>
        <p:spPr bwMode="auto">
          <a:xfrm>
            <a:off x="3251684" y="2784201"/>
            <a:ext cx="5688632" cy="341671"/>
          </a:xfrm>
          <a:prstGeom prst="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500" dirty="0">
                <a:solidFill>
                  <a:schemeClr val="bg1"/>
                </a:solidFill>
              </a:rPr>
              <a:t>Fixed header</a:t>
            </a:r>
            <a:r>
              <a:rPr lang="zh-CN" altLang="en-US" sz="1500" dirty="0">
                <a:solidFill>
                  <a:schemeClr val="bg1"/>
                </a:solidFill>
              </a:rPr>
              <a:t>固定报头， 所有控制报文都包含</a:t>
            </a:r>
          </a:p>
        </p:txBody>
      </p:sp>
      <p:sp>
        <p:nvSpPr>
          <p:cNvPr id="8" name="矩形 7"/>
          <p:cNvSpPr/>
          <p:nvPr/>
        </p:nvSpPr>
        <p:spPr bwMode="auto">
          <a:xfrm>
            <a:off x="3251684" y="3249421"/>
            <a:ext cx="5688632" cy="341671"/>
          </a:xfrm>
          <a:prstGeom prst="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500" dirty="0">
                <a:solidFill>
                  <a:schemeClr val="bg1"/>
                </a:solidFill>
              </a:rPr>
              <a:t>Variable header</a:t>
            </a:r>
            <a:r>
              <a:rPr lang="zh-CN" altLang="en-US" sz="1500" dirty="0">
                <a:solidFill>
                  <a:schemeClr val="bg1"/>
                </a:solidFill>
              </a:rPr>
              <a:t>可变报头，部分控制报文包含</a:t>
            </a:r>
          </a:p>
        </p:txBody>
      </p:sp>
      <p:sp>
        <p:nvSpPr>
          <p:cNvPr id="9" name="矩形 8"/>
          <p:cNvSpPr/>
          <p:nvPr/>
        </p:nvSpPr>
        <p:spPr bwMode="auto">
          <a:xfrm>
            <a:off x="3251684" y="3702082"/>
            <a:ext cx="5688632" cy="341671"/>
          </a:xfrm>
          <a:prstGeom prst="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500" dirty="0">
                <a:solidFill>
                  <a:schemeClr val="bg1"/>
                </a:solidFill>
              </a:rPr>
              <a:t>Payload</a:t>
            </a:r>
            <a:r>
              <a:rPr lang="zh-CN" altLang="en-US" sz="1500" dirty="0">
                <a:solidFill>
                  <a:schemeClr val="bg1"/>
                </a:solidFill>
              </a:rPr>
              <a:t>有效载荷，部分控制报文包含</a:t>
            </a:r>
          </a:p>
        </p:txBody>
      </p:sp>
    </p:spTree>
    <p:extLst>
      <p:ext uri="{BB962C8B-B14F-4D97-AF65-F5344CB8AC3E}">
        <p14:creationId xmlns:p14="http://schemas.microsoft.com/office/powerpoint/2010/main" val="2499637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MQTT</a:t>
            </a:r>
            <a:r>
              <a:rPr lang="zh-CN" altLang="en-US" dirty="0" smtClean="0"/>
              <a:t>控制报文的类型 </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653437733"/>
              </p:ext>
            </p:extLst>
          </p:nvPr>
        </p:nvGraphicFramePr>
        <p:xfrm>
          <a:off x="2307275" y="978296"/>
          <a:ext cx="7497528" cy="5181600"/>
        </p:xfrm>
        <a:graphic>
          <a:graphicData uri="http://schemas.openxmlformats.org/drawingml/2006/table">
            <a:tbl>
              <a:tblPr firstRow="1" bandRow="1"/>
              <a:tblGrid>
                <a:gridCol w="1633708"/>
                <a:gridCol w="1077481"/>
                <a:gridCol w="2234776"/>
                <a:gridCol w="2551563"/>
              </a:tblGrid>
              <a:tr h="296460">
                <a:tc>
                  <a:txBody>
                    <a:bodyPr/>
                    <a:lstStyle/>
                    <a:p>
                      <a:pPr algn="ctr">
                        <a:lnSpc>
                          <a:spcPct val="100000"/>
                        </a:lnSpc>
                      </a:pPr>
                      <a:r>
                        <a:rPr lang="zh-CN" altLang="en-US" sz="1400" b="1" dirty="0" smtClean="0">
                          <a:latin typeface="+mn-lt"/>
                          <a:ea typeface="+mn-ea"/>
                        </a:rPr>
                        <a:t>名字</a:t>
                      </a:r>
                      <a:endParaRPr lang="zh-CN" altLang="en-US" sz="1400" b="1"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pPr>
                      <a:r>
                        <a:rPr lang="zh-CN" altLang="en-US" sz="1400" b="1" dirty="0" smtClean="0">
                          <a:latin typeface="+mn-lt"/>
                          <a:ea typeface="+mn-ea"/>
                        </a:rPr>
                        <a:t>值</a:t>
                      </a:r>
                      <a:endParaRPr lang="zh-CN" altLang="en-US" sz="1400" b="1"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pPr>
                      <a:r>
                        <a:rPr lang="zh-CN" altLang="en-US" sz="1400" b="1" dirty="0" smtClean="0">
                          <a:latin typeface="+mn-lt"/>
                          <a:ea typeface="+mn-ea"/>
                        </a:rPr>
                        <a:t>报文流动方向</a:t>
                      </a:r>
                      <a:endParaRPr lang="zh-CN" altLang="en-US" sz="1400" b="1"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pPr>
                      <a:r>
                        <a:rPr lang="zh-CN" altLang="en-US" sz="1400" b="1" dirty="0" smtClean="0">
                          <a:latin typeface="+mn-lt"/>
                          <a:ea typeface="+mn-ea"/>
                        </a:rPr>
                        <a:t>描述</a:t>
                      </a:r>
                      <a:endParaRPr lang="zh-CN" altLang="en-US" sz="1400" b="1"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96460">
                <a:tc>
                  <a:txBody>
                    <a:bodyPr/>
                    <a:lstStyle/>
                    <a:p>
                      <a:pPr algn="l">
                        <a:lnSpc>
                          <a:spcPct val="100000"/>
                        </a:lnSpc>
                      </a:pPr>
                      <a:r>
                        <a:rPr lang="en-US" altLang="zh-CN" sz="1400" dirty="0" smtClean="0">
                          <a:latin typeface="+mn-lt"/>
                          <a:ea typeface="+mn-ea"/>
                        </a:rPr>
                        <a:t>Reserved</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0</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禁止</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保留</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CONNECT</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1</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客户端到服务器</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客户端请求连接服务器</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CONNACK</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2</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服务器到客户端</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连接报文确定</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PUBLISH</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3</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两个方向都允许</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发布消息</a:t>
                      </a:r>
                      <a:endParaRPr lang="en-US" altLang="zh-CN" sz="1400" dirty="0" smtClean="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PUBACK</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4</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两个方向都允许</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en-US" altLang="zh-CN" sz="1400" dirty="0" smtClean="0">
                          <a:latin typeface="+mn-lt"/>
                          <a:ea typeface="+mn-ea"/>
                        </a:rPr>
                        <a:t>QoS1</a:t>
                      </a:r>
                      <a:r>
                        <a:rPr lang="zh-CN" altLang="en-US" sz="1400" dirty="0" smtClean="0">
                          <a:latin typeface="+mn-lt"/>
                          <a:ea typeface="+mn-ea"/>
                        </a:rPr>
                        <a:t>消息发布收到确定</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PUBREC</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5</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两个方向都允许</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发布收到</a:t>
                      </a:r>
                      <a:r>
                        <a:rPr lang="en-US" altLang="zh-CN" sz="1400" dirty="0" smtClean="0">
                          <a:latin typeface="+mn-lt"/>
                          <a:ea typeface="+mn-ea"/>
                        </a:rPr>
                        <a:t>(</a:t>
                      </a:r>
                      <a:r>
                        <a:rPr lang="zh-CN" altLang="en-US" sz="1400" dirty="0" smtClean="0">
                          <a:latin typeface="+mn-lt"/>
                          <a:ea typeface="+mn-ea"/>
                        </a:rPr>
                        <a:t>保证交付第一步</a:t>
                      </a:r>
                      <a:r>
                        <a:rPr lang="en-US" altLang="zh-CN" sz="1400" dirty="0" smtClean="0">
                          <a:latin typeface="+mn-lt"/>
                          <a:ea typeface="+mn-ea"/>
                        </a:rPr>
                        <a:t>)</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PUBREL</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6</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两个方向都允许</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发布释放</a:t>
                      </a:r>
                      <a:r>
                        <a:rPr lang="en-US" altLang="zh-CN" sz="1400" dirty="0" smtClean="0">
                          <a:latin typeface="+mn-lt"/>
                          <a:ea typeface="+mn-ea"/>
                        </a:rPr>
                        <a:t>(</a:t>
                      </a:r>
                      <a:r>
                        <a:rPr lang="zh-CN" altLang="en-US" sz="1400" dirty="0" smtClean="0">
                          <a:latin typeface="+mn-lt"/>
                          <a:ea typeface="+mn-ea"/>
                        </a:rPr>
                        <a:t>保证交付第二步</a:t>
                      </a:r>
                      <a:r>
                        <a:rPr lang="en-US" altLang="zh-CN" sz="1400" dirty="0" smtClean="0">
                          <a:latin typeface="+mn-lt"/>
                          <a:ea typeface="+mn-ea"/>
                        </a:rPr>
                        <a:t>)</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PUBCOMP</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smtClean="0">
                          <a:latin typeface="+mn-lt"/>
                          <a:ea typeface="+mn-ea"/>
                        </a:rPr>
                        <a:t>7</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两个方向都允许</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en-US" altLang="zh-CN" sz="1400" dirty="0" err="1" smtClean="0">
                          <a:latin typeface="+mn-lt"/>
                          <a:ea typeface="+mn-ea"/>
                        </a:rPr>
                        <a:t>QoS</a:t>
                      </a:r>
                      <a:r>
                        <a:rPr lang="en-US" altLang="zh-CN" sz="1400" dirty="0" smtClean="0">
                          <a:latin typeface="+mn-lt"/>
                          <a:ea typeface="+mn-ea"/>
                        </a:rPr>
                        <a:t> 2</a:t>
                      </a:r>
                      <a:r>
                        <a:rPr lang="zh-CN" altLang="en-US" sz="1400" dirty="0" smtClean="0">
                          <a:latin typeface="+mn-lt"/>
                          <a:ea typeface="+mn-ea"/>
                        </a:rPr>
                        <a:t>消息发布完成</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SUBSCRIBE</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8</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客户端到服务器</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客户端订阅请求</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SUBACK</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9</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服务器到客户端</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订阅请求报文确认</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UNSUBSCRIBE</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10</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客户端到服务器</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客户端取消订阅请求</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UNSUBACK</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11</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服务器到客户端</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取消订阅报文确认</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PINGREQ</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12</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客户端到服务器</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心跳请求</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PINGRESP</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13</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服务器到客户端</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心跳响应</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DISCONNECT</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14</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客户端到服务器</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客户端断开连接</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460">
                <a:tc>
                  <a:txBody>
                    <a:bodyPr/>
                    <a:lstStyle/>
                    <a:p>
                      <a:pPr algn="l">
                        <a:lnSpc>
                          <a:spcPct val="100000"/>
                        </a:lnSpc>
                      </a:pPr>
                      <a:r>
                        <a:rPr lang="en-US" altLang="zh-CN" sz="1400" dirty="0" smtClean="0">
                          <a:latin typeface="+mn-lt"/>
                          <a:ea typeface="+mn-ea"/>
                        </a:rPr>
                        <a:t>Reserved</a:t>
                      </a:r>
                      <a:endParaRPr lang="zh-CN" altLang="en-US" sz="1400" dirty="0">
                        <a:latin typeface="+mn-lt"/>
                        <a:ea typeface="+mn-ea"/>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1400" dirty="0" smtClean="0">
                          <a:latin typeface="+mn-lt"/>
                          <a:ea typeface="+mn-ea"/>
                        </a:rPr>
                        <a:t>15</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禁止</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pPr>
                      <a:r>
                        <a:rPr lang="zh-CN" altLang="en-US" sz="1400" dirty="0" smtClean="0">
                          <a:latin typeface="+mn-lt"/>
                          <a:ea typeface="+mn-ea"/>
                        </a:rPr>
                        <a:t>保留</a:t>
                      </a:r>
                      <a:endParaRPr lang="zh-CN" altLang="en-US" sz="1400" dirty="0">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3049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n-lt"/>
                <a:ea typeface="+mn-ea"/>
              </a:rPr>
              <a:t>MQTT</a:t>
            </a:r>
            <a:r>
              <a:rPr lang="zh-CN" altLang="en-US" dirty="0">
                <a:latin typeface="+mn-lt"/>
                <a:ea typeface="+mn-ea"/>
              </a:rPr>
              <a:t>连接</a:t>
            </a:r>
          </a:p>
        </p:txBody>
      </p:sp>
      <p:sp>
        <p:nvSpPr>
          <p:cNvPr id="3" name="文本占位符 2"/>
          <p:cNvSpPr>
            <a:spLocks noGrp="1"/>
          </p:cNvSpPr>
          <p:nvPr>
            <p:ph type="body" sz="quarter" idx="10"/>
          </p:nvPr>
        </p:nvSpPr>
        <p:spPr/>
        <p:txBody>
          <a:bodyPr/>
          <a:lstStyle/>
          <a:p>
            <a:r>
              <a:rPr lang="en-US" altLang="zh-CN" dirty="0">
                <a:latin typeface="+mn-lt"/>
                <a:ea typeface="+mn-ea"/>
              </a:rPr>
              <a:t>MQTT</a:t>
            </a:r>
            <a:r>
              <a:rPr lang="zh-CN" altLang="en-US" dirty="0">
                <a:latin typeface="+mn-lt"/>
                <a:ea typeface="+mn-ea"/>
              </a:rPr>
              <a:t>协议是基于</a:t>
            </a:r>
            <a:r>
              <a:rPr lang="en-US" altLang="zh-CN" dirty="0">
                <a:latin typeface="+mn-lt"/>
                <a:ea typeface="+mn-ea"/>
              </a:rPr>
              <a:t>TCP/IP</a:t>
            </a:r>
            <a:r>
              <a:rPr lang="zh-CN" altLang="en-US" dirty="0">
                <a:latin typeface="+mn-lt"/>
                <a:ea typeface="+mn-ea"/>
              </a:rPr>
              <a:t>之上的，客户端和代理服务器都需要</a:t>
            </a:r>
            <a:r>
              <a:rPr lang="en-US" altLang="zh-CN" dirty="0">
                <a:latin typeface="+mn-lt"/>
                <a:ea typeface="+mn-ea"/>
              </a:rPr>
              <a:t>TCP/IP</a:t>
            </a:r>
            <a:r>
              <a:rPr lang="zh-CN" altLang="en-US" dirty="0">
                <a:latin typeface="+mn-lt"/>
                <a:ea typeface="+mn-ea"/>
              </a:rPr>
              <a:t>栈</a:t>
            </a:r>
            <a:r>
              <a:rPr lang="zh-CN" altLang="en-US" dirty="0" smtClean="0">
                <a:latin typeface="+mn-lt"/>
                <a:ea typeface="+mn-ea"/>
              </a:rPr>
              <a:t>。</a:t>
            </a:r>
            <a:endParaRPr lang="en-US" altLang="zh-CN" dirty="0" smtClean="0">
              <a:latin typeface="+mn-lt"/>
              <a:ea typeface="+mn-ea"/>
            </a:endParaRPr>
          </a:p>
          <a:p>
            <a:endParaRPr lang="en-US" altLang="zh-CN" dirty="0" smtClean="0">
              <a:latin typeface="+mn-lt"/>
              <a:ea typeface="+mn-ea"/>
            </a:endParaRPr>
          </a:p>
          <a:p>
            <a:endParaRPr lang="en-US" altLang="zh-CN" dirty="0">
              <a:latin typeface="+mn-lt"/>
              <a:ea typeface="+mn-ea"/>
            </a:endParaRPr>
          </a:p>
          <a:p>
            <a:r>
              <a:rPr lang="en-US" altLang="zh-CN" dirty="0">
                <a:latin typeface="+mn-lt"/>
                <a:ea typeface="+mn-ea"/>
              </a:rPr>
              <a:t>MQTT</a:t>
            </a:r>
            <a:r>
              <a:rPr lang="zh-CN" altLang="en-US" dirty="0" smtClean="0">
                <a:latin typeface="+mn-lt"/>
                <a:ea typeface="+mn-ea"/>
              </a:rPr>
              <a:t>连接是</a:t>
            </a:r>
            <a:r>
              <a:rPr lang="zh-CN" altLang="en-US" dirty="0">
                <a:latin typeface="+mn-lt"/>
                <a:ea typeface="+mn-ea"/>
              </a:rPr>
              <a:t>在</a:t>
            </a:r>
            <a:r>
              <a:rPr lang="zh-CN" altLang="en-US" b="1" dirty="0">
                <a:solidFill>
                  <a:srgbClr val="C00000"/>
                </a:solidFill>
                <a:latin typeface="+mn-lt"/>
                <a:ea typeface="+mn-ea"/>
              </a:rPr>
              <a:t>客户端和代理服务器</a:t>
            </a:r>
            <a:r>
              <a:rPr lang="zh-CN" altLang="en-US" dirty="0" smtClean="0">
                <a:latin typeface="+mn-lt"/>
                <a:ea typeface="+mn-ea"/>
              </a:rPr>
              <a:t>之间</a:t>
            </a:r>
            <a:r>
              <a:rPr lang="zh-CN" altLang="en-US" b="1" dirty="0" smtClean="0">
                <a:latin typeface="+mn-lt"/>
                <a:ea typeface="+mn-ea"/>
              </a:rPr>
              <a:t>。</a:t>
            </a:r>
            <a:r>
              <a:rPr lang="zh-CN" altLang="en-US" dirty="0">
                <a:latin typeface="+mn-lt"/>
                <a:ea typeface="+mn-ea"/>
              </a:rPr>
              <a:t>连接是通过客户端向代理发送连接</a:t>
            </a:r>
            <a:r>
              <a:rPr lang="zh-CN" altLang="en-US" dirty="0" smtClean="0">
                <a:latin typeface="+mn-lt"/>
                <a:ea typeface="+mn-ea"/>
              </a:rPr>
              <a:t>消息（</a:t>
            </a:r>
            <a:r>
              <a:rPr lang="en-US" altLang="zh-CN" dirty="0" smtClean="0">
                <a:latin typeface="+mn-lt"/>
                <a:ea typeface="+mn-ea"/>
              </a:rPr>
              <a:t>CONNECT</a:t>
            </a:r>
            <a:r>
              <a:rPr lang="zh-CN" altLang="en-US" dirty="0" smtClean="0">
                <a:latin typeface="+mn-lt"/>
                <a:ea typeface="+mn-ea"/>
              </a:rPr>
              <a:t>）发起</a:t>
            </a:r>
            <a:r>
              <a:rPr lang="zh-CN" altLang="en-US" dirty="0">
                <a:latin typeface="+mn-lt"/>
                <a:ea typeface="+mn-ea"/>
              </a:rPr>
              <a:t>的。代理会响应一个</a:t>
            </a:r>
            <a:r>
              <a:rPr lang="en-US" altLang="zh-CN" dirty="0">
                <a:latin typeface="+mn-lt"/>
                <a:ea typeface="+mn-ea"/>
              </a:rPr>
              <a:t>CONNACK</a:t>
            </a:r>
            <a:r>
              <a:rPr lang="zh-CN" altLang="en-US" dirty="0">
                <a:latin typeface="+mn-lt"/>
                <a:ea typeface="+mn-ea"/>
              </a:rPr>
              <a:t>消息和状态码。一旦连接建立，只要客户端不发送断开连接的命令或失去联系，代理将使连接保持。</a:t>
            </a:r>
            <a:endParaRPr lang="en-US" altLang="zh-CN" dirty="0" smtClean="0">
              <a:latin typeface="+mn-lt"/>
              <a:ea typeface="+mn-ea"/>
            </a:endParaRPr>
          </a:p>
        </p:txBody>
      </p:sp>
      <p:sp>
        <p:nvSpPr>
          <p:cNvPr id="10" name="矩形 9"/>
          <p:cNvSpPr/>
          <p:nvPr/>
        </p:nvSpPr>
        <p:spPr bwMode="auto">
          <a:xfrm>
            <a:off x="5392222" y="1647169"/>
            <a:ext cx="1332148" cy="360040"/>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bg1"/>
                </a:solidFill>
                <a:effectLst/>
              </a:rPr>
              <a:t>MQTT</a:t>
            </a:r>
            <a:endParaRPr kumimoji="0" lang="zh-CN" altLang="en-US" sz="1300" b="0" i="0" u="none" strike="noStrike" cap="none" normalizeH="0" baseline="0" dirty="0" smtClean="0">
              <a:ln>
                <a:noFill/>
              </a:ln>
              <a:solidFill>
                <a:schemeClr val="bg1"/>
              </a:solidFill>
              <a:effectLst/>
            </a:endParaRPr>
          </a:p>
        </p:txBody>
      </p:sp>
      <p:sp>
        <p:nvSpPr>
          <p:cNvPr id="11" name="矩形 10"/>
          <p:cNvSpPr/>
          <p:nvPr/>
        </p:nvSpPr>
        <p:spPr bwMode="auto">
          <a:xfrm>
            <a:off x="5392222" y="2055197"/>
            <a:ext cx="1332148" cy="360040"/>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bg1"/>
                </a:solidFill>
                <a:effectLst/>
              </a:rPr>
              <a:t>TCP</a:t>
            </a:r>
            <a:endParaRPr kumimoji="0" lang="zh-CN" altLang="en-US" sz="1300" b="0" i="0" u="none" strike="noStrike" cap="none" normalizeH="0" baseline="0" dirty="0" smtClean="0">
              <a:ln>
                <a:noFill/>
              </a:ln>
              <a:solidFill>
                <a:schemeClr val="bg1"/>
              </a:solidFill>
              <a:effectLst/>
            </a:endParaRPr>
          </a:p>
        </p:txBody>
      </p:sp>
      <p:sp>
        <p:nvSpPr>
          <p:cNvPr id="12" name="矩形 11"/>
          <p:cNvSpPr/>
          <p:nvPr/>
        </p:nvSpPr>
        <p:spPr bwMode="auto">
          <a:xfrm>
            <a:off x="5384308" y="2463225"/>
            <a:ext cx="1332148" cy="360040"/>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300" dirty="0">
                <a:solidFill>
                  <a:schemeClr val="bg1"/>
                </a:solidFill>
              </a:rPr>
              <a:t>IP</a:t>
            </a:r>
            <a:endParaRPr kumimoji="0" lang="zh-CN" altLang="en-US" sz="1300" b="0" i="0" u="none" strike="noStrike" cap="none" normalizeH="0" baseline="0" dirty="0" smtClean="0">
              <a:ln>
                <a:noFill/>
              </a:ln>
              <a:solidFill>
                <a:schemeClr val="bg1"/>
              </a:solidFill>
              <a:effectLst/>
            </a:endParaRPr>
          </a:p>
        </p:txBody>
      </p:sp>
      <p:grpSp>
        <p:nvGrpSpPr>
          <p:cNvPr id="4" name="组合 3"/>
          <p:cNvGrpSpPr/>
          <p:nvPr/>
        </p:nvGrpSpPr>
        <p:grpSpPr>
          <a:xfrm>
            <a:off x="3990875" y="4761148"/>
            <a:ext cx="4463140" cy="1275625"/>
            <a:chOff x="1525953" y="4728442"/>
            <a:chExt cx="4463140" cy="1275625"/>
          </a:xfrm>
        </p:grpSpPr>
        <p:cxnSp>
          <p:nvCxnSpPr>
            <p:cNvPr id="16" name="直接箭头连接符 15"/>
            <p:cNvCxnSpPr/>
            <p:nvPr/>
          </p:nvCxnSpPr>
          <p:spPr bwMode="auto">
            <a:xfrm>
              <a:off x="3077248" y="5121188"/>
              <a:ext cx="1499573" cy="0"/>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22" name="直接箭头连接符 21"/>
            <p:cNvCxnSpPr/>
            <p:nvPr/>
          </p:nvCxnSpPr>
          <p:spPr bwMode="auto">
            <a:xfrm flipH="1">
              <a:off x="3061163" y="5445224"/>
              <a:ext cx="1515658" cy="0"/>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
          <p:nvSpPr>
            <p:cNvPr id="31" name="文本框 30"/>
            <p:cNvSpPr txBox="1"/>
            <p:nvPr/>
          </p:nvSpPr>
          <p:spPr bwMode="auto">
            <a:xfrm>
              <a:off x="3323692" y="4742561"/>
              <a:ext cx="953172" cy="28871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300" b="1" dirty="0" smtClean="0">
                  <a:solidFill>
                    <a:srgbClr val="00B0F0"/>
                  </a:solidFill>
                </a:rPr>
                <a:t>CONNECT</a:t>
              </a:r>
              <a:endParaRPr lang="zh-CN" altLang="en-US" sz="1300" b="1" dirty="0" smtClean="0">
                <a:solidFill>
                  <a:srgbClr val="00B0F0"/>
                </a:solidFill>
              </a:endParaRPr>
            </a:p>
          </p:txBody>
        </p:sp>
        <p:sp>
          <p:nvSpPr>
            <p:cNvPr id="32" name="文本框 31"/>
            <p:cNvSpPr txBox="1"/>
            <p:nvPr/>
          </p:nvSpPr>
          <p:spPr bwMode="auto">
            <a:xfrm>
              <a:off x="3310634" y="5555708"/>
              <a:ext cx="978820" cy="28871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300" b="1" dirty="0" smtClean="0">
                  <a:solidFill>
                    <a:srgbClr val="00B0F0"/>
                  </a:solidFill>
                </a:rPr>
                <a:t>CONNACK</a:t>
              </a:r>
              <a:endParaRPr lang="zh-CN" altLang="en-US" sz="1300" b="1" dirty="0" smtClean="0">
                <a:solidFill>
                  <a:srgbClr val="00B0F0"/>
                </a:solidFill>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1163" y="4728442"/>
              <a:ext cx="268424" cy="268424"/>
            </a:xfrm>
            <a:prstGeom prst="rect">
              <a:avLst/>
            </a:prstGeom>
          </p:spPr>
        </p:pic>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1499" y="5571969"/>
              <a:ext cx="306900" cy="306900"/>
            </a:xfrm>
            <a:prstGeom prst="rect">
              <a:avLst/>
            </a:prstGeom>
          </p:spPr>
        </p:pic>
        <p:grpSp>
          <p:nvGrpSpPr>
            <p:cNvPr id="144" name="组合 52412"/>
            <p:cNvGrpSpPr>
              <a:grpSpLocks/>
            </p:cNvGrpSpPr>
            <p:nvPr/>
          </p:nvGrpSpPr>
          <p:grpSpPr bwMode="auto">
            <a:xfrm>
              <a:off x="4736556" y="4742561"/>
              <a:ext cx="1252537" cy="1252538"/>
              <a:chOff x="6424613" y="3521075"/>
              <a:chExt cx="1116013" cy="1117600"/>
            </a:xfrm>
          </p:grpSpPr>
          <p:sp>
            <p:nvSpPr>
              <p:cNvPr id="145" name="Freeform 132"/>
              <p:cNvSpPr>
                <a:spLocks/>
              </p:cNvSpPr>
              <p:nvPr/>
            </p:nvSpPr>
            <p:spPr bwMode="auto">
              <a:xfrm>
                <a:off x="6424613" y="3521075"/>
                <a:ext cx="1116013" cy="1117600"/>
              </a:xfrm>
              <a:custGeom>
                <a:avLst/>
                <a:gdLst>
                  <a:gd name="T0" fmla="*/ 2147483647 w 2659"/>
                  <a:gd name="T1" fmla="*/ 2147483647 h 2659"/>
                  <a:gd name="T2" fmla="*/ 2147483647 w 2659"/>
                  <a:gd name="T3" fmla="*/ 2147483647 h 2659"/>
                  <a:gd name="T4" fmla="*/ 2147483647 w 2659"/>
                  <a:gd name="T5" fmla="*/ 2147483647 h 2659"/>
                  <a:gd name="T6" fmla="*/ 0 w 2659"/>
                  <a:gd name="T7" fmla="*/ 2147483647 h 2659"/>
                  <a:gd name="T8" fmla="*/ 2147483647 w 2659"/>
                  <a:gd name="T9" fmla="*/ 0 h 2659"/>
                  <a:gd name="T10" fmla="*/ 2147483647 w 2659"/>
                  <a:gd name="T11" fmla="*/ 2147483647 h 2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59" h="2659">
                    <a:moveTo>
                      <a:pt x="2659" y="1330"/>
                    </a:moveTo>
                    <a:lnTo>
                      <a:pt x="2659" y="1330"/>
                    </a:lnTo>
                    <a:cubicBezTo>
                      <a:pt x="2659" y="2064"/>
                      <a:pt x="2064" y="2659"/>
                      <a:pt x="1330" y="2659"/>
                    </a:cubicBezTo>
                    <a:cubicBezTo>
                      <a:pt x="596" y="2659"/>
                      <a:pt x="0" y="2064"/>
                      <a:pt x="0" y="1330"/>
                    </a:cubicBezTo>
                    <a:cubicBezTo>
                      <a:pt x="0" y="595"/>
                      <a:pt x="596" y="0"/>
                      <a:pt x="1330" y="0"/>
                    </a:cubicBezTo>
                    <a:cubicBezTo>
                      <a:pt x="2064" y="0"/>
                      <a:pt x="2659" y="595"/>
                      <a:pt x="2659" y="1330"/>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46" name="组合 52391"/>
              <p:cNvGrpSpPr>
                <a:grpSpLocks/>
              </p:cNvGrpSpPr>
              <p:nvPr/>
            </p:nvGrpSpPr>
            <p:grpSpPr bwMode="auto">
              <a:xfrm>
                <a:off x="6718300" y="3813175"/>
                <a:ext cx="525463" cy="533401"/>
                <a:chOff x="6718300" y="3813175"/>
                <a:chExt cx="525463" cy="533401"/>
              </a:xfrm>
            </p:grpSpPr>
            <p:sp>
              <p:nvSpPr>
                <p:cNvPr id="147" name="Freeform 133"/>
                <p:cNvSpPr>
                  <a:spLocks noEditPoints="1"/>
                </p:cNvSpPr>
                <p:nvPr/>
              </p:nvSpPr>
              <p:spPr bwMode="auto">
                <a:xfrm>
                  <a:off x="6718300" y="3813175"/>
                  <a:ext cx="525463" cy="150813"/>
                </a:xfrm>
                <a:custGeom>
                  <a:avLst/>
                  <a:gdLst>
                    <a:gd name="T0" fmla="*/ 2147483647 w 1255"/>
                    <a:gd name="T1" fmla="*/ 2147483647 h 358"/>
                    <a:gd name="T2" fmla="*/ 2147483647 w 1255"/>
                    <a:gd name="T3" fmla="*/ 2147483647 h 358"/>
                    <a:gd name="T4" fmla="*/ 2147483647 w 1255"/>
                    <a:gd name="T5" fmla="*/ 2147483647 h 358"/>
                    <a:gd name="T6" fmla="*/ 2147483647 w 1255"/>
                    <a:gd name="T7" fmla="*/ 2147483647 h 358"/>
                    <a:gd name="T8" fmla="*/ 2147483647 w 1255"/>
                    <a:gd name="T9" fmla="*/ 2147483647 h 358"/>
                    <a:gd name="T10" fmla="*/ 2147483647 w 1255"/>
                    <a:gd name="T11" fmla="*/ 2147483647 h 358"/>
                    <a:gd name="T12" fmla="*/ 2147483647 w 1255"/>
                    <a:gd name="T13" fmla="*/ 2147483647 h 358"/>
                    <a:gd name="T14" fmla="*/ 2147483647 w 1255"/>
                    <a:gd name="T15" fmla="*/ 2147483647 h 358"/>
                    <a:gd name="T16" fmla="*/ 2147483647 w 1255"/>
                    <a:gd name="T17" fmla="*/ 2147483647 h 358"/>
                    <a:gd name="T18" fmla="*/ 2147483647 w 1255"/>
                    <a:gd name="T19" fmla="*/ 2147483647 h 358"/>
                    <a:gd name="T20" fmla="*/ 2147483647 w 1255"/>
                    <a:gd name="T21" fmla="*/ 2147483647 h 358"/>
                    <a:gd name="T22" fmla="*/ 2147483647 w 1255"/>
                    <a:gd name="T23" fmla="*/ 2147483647 h 358"/>
                    <a:gd name="T24" fmla="*/ 2147483647 w 1255"/>
                    <a:gd name="T25" fmla="*/ 2147483647 h 358"/>
                    <a:gd name="T26" fmla="*/ 0 w 1255"/>
                    <a:gd name="T27" fmla="*/ 2147483647 h 358"/>
                    <a:gd name="T28" fmla="*/ 0 w 1255"/>
                    <a:gd name="T29" fmla="*/ 2147483647 h 358"/>
                    <a:gd name="T30" fmla="*/ 2147483647 w 1255"/>
                    <a:gd name="T31" fmla="*/ 0 h 358"/>
                    <a:gd name="T32" fmla="*/ 2147483647 w 1255"/>
                    <a:gd name="T33" fmla="*/ 0 h 358"/>
                    <a:gd name="T34" fmla="*/ 2147483647 w 1255"/>
                    <a:gd name="T35" fmla="*/ 2147483647 h 358"/>
                    <a:gd name="T36" fmla="*/ 2147483647 w 1255"/>
                    <a:gd name="T37" fmla="*/ 2147483647 h 358"/>
                    <a:gd name="T38" fmla="*/ 2147483647 w 1255"/>
                    <a:gd name="T39" fmla="*/ 2147483647 h 3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55" h="358">
                      <a:moveTo>
                        <a:pt x="73" y="66"/>
                      </a:moveTo>
                      <a:lnTo>
                        <a:pt x="73" y="66"/>
                      </a:lnTo>
                      <a:cubicBezTo>
                        <a:pt x="69" y="66"/>
                        <a:pt x="66" y="69"/>
                        <a:pt x="66" y="73"/>
                      </a:cubicBezTo>
                      <a:lnTo>
                        <a:pt x="66" y="285"/>
                      </a:lnTo>
                      <a:cubicBezTo>
                        <a:pt x="66" y="288"/>
                        <a:pt x="69" y="291"/>
                        <a:pt x="73" y="291"/>
                      </a:cubicBezTo>
                      <a:lnTo>
                        <a:pt x="1182" y="291"/>
                      </a:lnTo>
                      <a:cubicBezTo>
                        <a:pt x="1186" y="291"/>
                        <a:pt x="1189" y="288"/>
                        <a:pt x="1189" y="285"/>
                      </a:cubicBezTo>
                      <a:lnTo>
                        <a:pt x="1189" y="73"/>
                      </a:lnTo>
                      <a:cubicBezTo>
                        <a:pt x="1189" y="69"/>
                        <a:pt x="1186" y="66"/>
                        <a:pt x="1182" y="66"/>
                      </a:cubicBezTo>
                      <a:lnTo>
                        <a:pt x="73" y="66"/>
                      </a:lnTo>
                      <a:close/>
                      <a:moveTo>
                        <a:pt x="1182" y="358"/>
                      </a:moveTo>
                      <a:lnTo>
                        <a:pt x="1182" y="358"/>
                      </a:lnTo>
                      <a:lnTo>
                        <a:pt x="73" y="358"/>
                      </a:lnTo>
                      <a:cubicBezTo>
                        <a:pt x="33" y="358"/>
                        <a:pt x="0" y="325"/>
                        <a:pt x="0" y="285"/>
                      </a:cubicBezTo>
                      <a:lnTo>
                        <a:pt x="0" y="73"/>
                      </a:lnTo>
                      <a:cubicBezTo>
                        <a:pt x="0" y="32"/>
                        <a:pt x="33" y="0"/>
                        <a:pt x="73" y="0"/>
                      </a:cubicBezTo>
                      <a:lnTo>
                        <a:pt x="1182" y="0"/>
                      </a:lnTo>
                      <a:cubicBezTo>
                        <a:pt x="1222" y="0"/>
                        <a:pt x="1255" y="32"/>
                        <a:pt x="1255" y="73"/>
                      </a:cubicBezTo>
                      <a:lnTo>
                        <a:pt x="1255" y="285"/>
                      </a:lnTo>
                      <a:cubicBezTo>
                        <a:pt x="1255" y="325"/>
                        <a:pt x="1222" y="358"/>
                        <a:pt x="1182" y="358"/>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34"/>
                <p:cNvSpPr>
                  <a:spLocks/>
                </p:cNvSpPr>
                <p:nvPr/>
              </p:nvSpPr>
              <p:spPr bwMode="auto">
                <a:xfrm>
                  <a:off x="7008813" y="3871913"/>
                  <a:ext cx="177800" cy="33338"/>
                </a:xfrm>
                <a:custGeom>
                  <a:avLst/>
                  <a:gdLst>
                    <a:gd name="T0" fmla="*/ 2147483647 w 423"/>
                    <a:gd name="T1" fmla="*/ 2147483647 h 82"/>
                    <a:gd name="T2" fmla="*/ 2147483647 w 423"/>
                    <a:gd name="T3" fmla="*/ 2147483647 h 82"/>
                    <a:gd name="T4" fmla="*/ 0 w 423"/>
                    <a:gd name="T5" fmla="*/ 2147483647 h 82"/>
                    <a:gd name="T6" fmla="*/ 0 w 423"/>
                    <a:gd name="T7" fmla="*/ 0 h 82"/>
                    <a:gd name="T8" fmla="*/ 2147483647 w 423"/>
                    <a:gd name="T9" fmla="*/ 0 h 82"/>
                    <a:gd name="T10" fmla="*/ 2147483647 w 423"/>
                    <a:gd name="T11" fmla="*/ 2147483647 h 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3" h="82">
                      <a:moveTo>
                        <a:pt x="423" y="82"/>
                      </a:moveTo>
                      <a:lnTo>
                        <a:pt x="423" y="82"/>
                      </a:lnTo>
                      <a:lnTo>
                        <a:pt x="0" y="82"/>
                      </a:lnTo>
                      <a:lnTo>
                        <a:pt x="0" y="0"/>
                      </a:lnTo>
                      <a:lnTo>
                        <a:pt x="423" y="0"/>
                      </a:lnTo>
                      <a:lnTo>
                        <a:pt x="423" y="8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35"/>
                <p:cNvSpPr>
                  <a:spLocks/>
                </p:cNvSpPr>
                <p:nvPr/>
              </p:nvSpPr>
              <p:spPr bwMode="auto">
                <a:xfrm>
                  <a:off x="6775450" y="3871913"/>
                  <a:ext cx="28575" cy="33338"/>
                </a:xfrm>
                <a:custGeom>
                  <a:avLst/>
                  <a:gdLst>
                    <a:gd name="T0" fmla="*/ 2147483647 w 69"/>
                    <a:gd name="T1" fmla="*/ 2147483647 h 82"/>
                    <a:gd name="T2" fmla="*/ 2147483647 w 69"/>
                    <a:gd name="T3" fmla="*/ 2147483647 h 82"/>
                    <a:gd name="T4" fmla="*/ 0 w 69"/>
                    <a:gd name="T5" fmla="*/ 2147483647 h 82"/>
                    <a:gd name="T6" fmla="*/ 0 w 69"/>
                    <a:gd name="T7" fmla="*/ 0 h 82"/>
                    <a:gd name="T8" fmla="*/ 2147483647 w 69"/>
                    <a:gd name="T9" fmla="*/ 0 h 82"/>
                    <a:gd name="T10" fmla="*/ 2147483647 w 69"/>
                    <a:gd name="T11" fmla="*/ 2147483647 h 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 h="82">
                      <a:moveTo>
                        <a:pt x="69" y="82"/>
                      </a:moveTo>
                      <a:lnTo>
                        <a:pt x="69" y="82"/>
                      </a:lnTo>
                      <a:lnTo>
                        <a:pt x="0" y="82"/>
                      </a:lnTo>
                      <a:lnTo>
                        <a:pt x="0" y="0"/>
                      </a:lnTo>
                      <a:lnTo>
                        <a:pt x="69" y="0"/>
                      </a:lnTo>
                      <a:lnTo>
                        <a:pt x="69" y="8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36"/>
                <p:cNvSpPr>
                  <a:spLocks/>
                </p:cNvSpPr>
                <p:nvPr/>
              </p:nvSpPr>
              <p:spPr bwMode="auto">
                <a:xfrm>
                  <a:off x="6818313" y="3871913"/>
                  <a:ext cx="17463" cy="33338"/>
                </a:xfrm>
                <a:custGeom>
                  <a:avLst/>
                  <a:gdLst>
                    <a:gd name="T0" fmla="*/ 2147483647 w 44"/>
                    <a:gd name="T1" fmla="*/ 2147483647 h 82"/>
                    <a:gd name="T2" fmla="*/ 2147483647 w 44"/>
                    <a:gd name="T3" fmla="*/ 2147483647 h 82"/>
                    <a:gd name="T4" fmla="*/ 0 w 44"/>
                    <a:gd name="T5" fmla="*/ 2147483647 h 82"/>
                    <a:gd name="T6" fmla="*/ 0 w 44"/>
                    <a:gd name="T7" fmla="*/ 0 h 82"/>
                    <a:gd name="T8" fmla="*/ 2147483647 w 44"/>
                    <a:gd name="T9" fmla="*/ 0 h 82"/>
                    <a:gd name="T10" fmla="*/ 2147483647 w 44"/>
                    <a:gd name="T11" fmla="*/ 2147483647 h 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 h="82">
                      <a:moveTo>
                        <a:pt x="44" y="82"/>
                      </a:moveTo>
                      <a:lnTo>
                        <a:pt x="44" y="82"/>
                      </a:lnTo>
                      <a:lnTo>
                        <a:pt x="0" y="82"/>
                      </a:lnTo>
                      <a:lnTo>
                        <a:pt x="0" y="0"/>
                      </a:lnTo>
                      <a:lnTo>
                        <a:pt x="44" y="0"/>
                      </a:lnTo>
                      <a:lnTo>
                        <a:pt x="44" y="8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Freeform 137"/>
                <p:cNvSpPr>
                  <a:spLocks noEditPoints="1"/>
                </p:cNvSpPr>
                <p:nvPr/>
              </p:nvSpPr>
              <p:spPr bwMode="auto">
                <a:xfrm>
                  <a:off x="6718300" y="3935413"/>
                  <a:ext cx="525463" cy="150813"/>
                </a:xfrm>
                <a:custGeom>
                  <a:avLst/>
                  <a:gdLst>
                    <a:gd name="T0" fmla="*/ 2147483647 w 1255"/>
                    <a:gd name="T1" fmla="*/ 2147483647 h 359"/>
                    <a:gd name="T2" fmla="*/ 2147483647 w 1255"/>
                    <a:gd name="T3" fmla="*/ 2147483647 h 359"/>
                    <a:gd name="T4" fmla="*/ 2147483647 w 1255"/>
                    <a:gd name="T5" fmla="*/ 2147483647 h 359"/>
                    <a:gd name="T6" fmla="*/ 2147483647 w 1255"/>
                    <a:gd name="T7" fmla="*/ 2147483647 h 359"/>
                    <a:gd name="T8" fmla="*/ 2147483647 w 1255"/>
                    <a:gd name="T9" fmla="*/ 2147483647 h 359"/>
                    <a:gd name="T10" fmla="*/ 2147483647 w 1255"/>
                    <a:gd name="T11" fmla="*/ 2147483647 h 359"/>
                    <a:gd name="T12" fmla="*/ 2147483647 w 1255"/>
                    <a:gd name="T13" fmla="*/ 2147483647 h 359"/>
                    <a:gd name="T14" fmla="*/ 2147483647 w 1255"/>
                    <a:gd name="T15" fmla="*/ 2147483647 h 359"/>
                    <a:gd name="T16" fmla="*/ 2147483647 w 1255"/>
                    <a:gd name="T17" fmla="*/ 2147483647 h 359"/>
                    <a:gd name="T18" fmla="*/ 2147483647 w 1255"/>
                    <a:gd name="T19" fmla="*/ 2147483647 h 359"/>
                    <a:gd name="T20" fmla="*/ 2147483647 w 1255"/>
                    <a:gd name="T21" fmla="*/ 2147483647 h 359"/>
                    <a:gd name="T22" fmla="*/ 2147483647 w 1255"/>
                    <a:gd name="T23" fmla="*/ 2147483647 h 359"/>
                    <a:gd name="T24" fmla="*/ 2147483647 w 1255"/>
                    <a:gd name="T25" fmla="*/ 2147483647 h 359"/>
                    <a:gd name="T26" fmla="*/ 0 w 1255"/>
                    <a:gd name="T27" fmla="*/ 2147483647 h 359"/>
                    <a:gd name="T28" fmla="*/ 0 w 1255"/>
                    <a:gd name="T29" fmla="*/ 2147483647 h 359"/>
                    <a:gd name="T30" fmla="*/ 2147483647 w 1255"/>
                    <a:gd name="T31" fmla="*/ 0 h 359"/>
                    <a:gd name="T32" fmla="*/ 2147483647 w 1255"/>
                    <a:gd name="T33" fmla="*/ 0 h 359"/>
                    <a:gd name="T34" fmla="*/ 2147483647 w 1255"/>
                    <a:gd name="T35" fmla="*/ 2147483647 h 359"/>
                    <a:gd name="T36" fmla="*/ 2147483647 w 1255"/>
                    <a:gd name="T37" fmla="*/ 2147483647 h 359"/>
                    <a:gd name="T38" fmla="*/ 2147483647 w 1255"/>
                    <a:gd name="T39" fmla="*/ 2147483647 h 3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55" h="359">
                      <a:moveTo>
                        <a:pt x="73" y="67"/>
                      </a:moveTo>
                      <a:lnTo>
                        <a:pt x="73" y="67"/>
                      </a:lnTo>
                      <a:cubicBezTo>
                        <a:pt x="69" y="67"/>
                        <a:pt x="66" y="70"/>
                        <a:pt x="66" y="74"/>
                      </a:cubicBezTo>
                      <a:lnTo>
                        <a:pt x="66" y="285"/>
                      </a:lnTo>
                      <a:cubicBezTo>
                        <a:pt x="66" y="289"/>
                        <a:pt x="69" y="292"/>
                        <a:pt x="73" y="292"/>
                      </a:cubicBezTo>
                      <a:lnTo>
                        <a:pt x="1182" y="292"/>
                      </a:lnTo>
                      <a:cubicBezTo>
                        <a:pt x="1186" y="292"/>
                        <a:pt x="1189" y="289"/>
                        <a:pt x="1189" y="285"/>
                      </a:cubicBezTo>
                      <a:lnTo>
                        <a:pt x="1189" y="74"/>
                      </a:lnTo>
                      <a:cubicBezTo>
                        <a:pt x="1189" y="70"/>
                        <a:pt x="1186" y="67"/>
                        <a:pt x="1182" y="67"/>
                      </a:cubicBezTo>
                      <a:lnTo>
                        <a:pt x="73" y="67"/>
                      </a:lnTo>
                      <a:close/>
                      <a:moveTo>
                        <a:pt x="1182" y="359"/>
                      </a:moveTo>
                      <a:lnTo>
                        <a:pt x="1182" y="359"/>
                      </a:lnTo>
                      <a:lnTo>
                        <a:pt x="73" y="359"/>
                      </a:lnTo>
                      <a:cubicBezTo>
                        <a:pt x="33" y="359"/>
                        <a:pt x="0" y="326"/>
                        <a:pt x="0" y="285"/>
                      </a:cubicBezTo>
                      <a:lnTo>
                        <a:pt x="0" y="74"/>
                      </a:lnTo>
                      <a:cubicBezTo>
                        <a:pt x="0" y="33"/>
                        <a:pt x="33" y="0"/>
                        <a:pt x="73" y="0"/>
                      </a:cubicBezTo>
                      <a:lnTo>
                        <a:pt x="1182" y="0"/>
                      </a:lnTo>
                      <a:cubicBezTo>
                        <a:pt x="1222" y="0"/>
                        <a:pt x="1255" y="33"/>
                        <a:pt x="1255" y="74"/>
                      </a:cubicBezTo>
                      <a:lnTo>
                        <a:pt x="1255" y="285"/>
                      </a:lnTo>
                      <a:cubicBezTo>
                        <a:pt x="1255" y="326"/>
                        <a:pt x="1222" y="359"/>
                        <a:pt x="1182" y="359"/>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2" name="Freeform 138"/>
                <p:cNvSpPr>
                  <a:spLocks/>
                </p:cNvSpPr>
                <p:nvPr/>
              </p:nvSpPr>
              <p:spPr bwMode="auto">
                <a:xfrm>
                  <a:off x="7008813" y="3994150"/>
                  <a:ext cx="177800" cy="33338"/>
                </a:xfrm>
                <a:custGeom>
                  <a:avLst/>
                  <a:gdLst>
                    <a:gd name="T0" fmla="*/ 2147483647 w 423"/>
                    <a:gd name="T1" fmla="*/ 2147483647 h 81"/>
                    <a:gd name="T2" fmla="*/ 2147483647 w 423"/>
                    <a:gd name="T3" fmla="*/ 2147483647 h 81"/>
                    <a:gd name="T4" fmla="*/ 0 w 423"/>
                    <a:gd name="T5" fmla="*/ 2147483647 h 81"/>
                    <a:gd name="T6" fmla="*/ 0 w 423"/>
                    <a:gd name="T7" fmla="*/ 0 h 81"/>
                    <a:gd name="T8" fmla="*/ 2147483647 w 423"/>
                    <a:gd name="T9" fmla="*/ 0 h 81"/>
                    <a:gd name="T10" fmla="*/ 2147483647 w 423"/>
                    <a:gd name="T11" fmla="*/ 2147483647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3" h="81">
                      <a:moveTo>
                        <a:pt x="423" y="81"/>
                      </a:moveTo>
                      <a:lnTo>
                        <a:pt x="423" y="81"/>
                      </a:lnTo>
                      <a:lnTo>
                        <a:pt x="0" y="81"/>
                      </a:lnTo>
                      <a:lnTo>
                        <a:pt x="0" y="0"/>
                      </a:lnTo>
                      <a:lnTo>
                        <a:pt x="423" y="0"/>
                      </a:lnTo>
                      <a:lnTo>
                        <a:pt x="423" y="8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3" name="Freeform 139"/>
                <p:cNvSpPr>
                  <a:spLocks/>
                </p:cNvSpPr>
                <p:nvPr/>
              </p:nvSpPr>
              <p:spPr bwMode="auto">
                <a:xfrm>
                  <a:off x="6775450" y="3994150"/>
                  <a:ext cx="28575" cy="33338"/>
                </a:xfrm>
                <a:custGeom>
                  <a:avLst/>
                  <a:gdLst>
                    <a:gd name="T0" fmla="*/ 2147483647 w 69"/>
                    <a:gd name="T1" fmla="*/ 2147483647 h 81"/>
                    <a:gd name="T2" fmla="*/ 2147483647 w 69"/>
                    <a:gd name="T3" fmla="*/ 2147483647 h 81"/>
                    <a:gd name="T4" fmla="*/ 0 w 69"/>
                    <a:gd name="T5" fmla="*/ 2147483647 h 81"/>
                    <a:gd name="T6" fmla="*/ 0 w 69"/>
                    <a:gd name="T7" fmla="*/ 0 h 81"/>
                    <a:gd name="T8" fmla="*/ 2147483647 w 69"/>
                    <a:gd name="T9" fmla="*/ 0 h 81"/>
                    <a:gd name="T10" fmla="*/ 2147483647 w 69"/>
                    <a:gd name="T11" fmla="*/ 2147483647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 h="81">
                      <a:moveTo>
                        <a:pt x="69" y="81"/>
                      </a:moveTo>
                      <a:lnTo>
                        <a:pt x="69" y="81"/>
                      </a:lnTo>
                      <a:lnTo>
                        <a:pt x="0" y="81"/>
                      </a:lnTo>
                      <a:lnTo>
                        <a:pt x="0" y="0"/>
                      </a:lnTo>
                      <a:lnTo>
                        <a:pt x="69" y="0"/>
                      </a:lnTo>
                      <a:lnTo>
                        <a:pt x="69" y="8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40"/>
                <p:cNvSpPr>
                  <a:spLocks/>
                </p:cNvSpPr>
                <p:nvPr/>
              </p:nvSpPr>
              <p:spPr bwMode="auto">
                <a:xfrm>
                  <a:off x="6818313" y="3994150"/>
                  <a:ext cx="17463" cy="33338"/>
                </a:xfrm>
                <a:custGeom>
                  <a:avLst/>
                  <a:gdLst>
                    <a:gd name="T0" fmla="*/ 2147483647 w 44"/>
                    <a:gd name="T1" fmla="*/ 2147483647 h 81"/>
                    <a:gd name="T2" fmla="*/ 2147483647 w 44"/>
                    <a:gd name="T3" fmla="*/ 2147483647 h 81"/>
                    <a:gd name="T4" fmla="*/ 0 w 44"/>
                    <a:gd name="T5" fmla="*/ 2147483647 h 81"/>
                    <a:gd name="T6" fmla="*/ 0 w 44"/>
                    <a:gd name="T7" fmla="*/ 0 h 81"/>
                    <a:gd name="T8" fmla="*/ 2147483647 w 44"/>
                    <a:gd name="T9" fmla="*/ 0 h 81"/>
                    <a:gd name="T10" fmla="*/ 2147483647 w 44"/>
                    <a:gd name="T11" fmla="*/ 2147483647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 h="81">
                      <a:moveTo>
                        <a:pt x="44" y="81"/>
                      </a:moveTo>
                      <a:lnTo>
                        <a:pt x="44" y="81"/>
                      </a:lnTo>
                      <a:lnTo>
                        <a:pt x="0" y="81"/>
                      </a:lnTo>
                      <a:lnTo>
                        <a:pt x="0" y="0"/>
                      </a:lnTo>
                      <a:lnTo>
                        <a:pt x="44" y="0"/>
                      </a:lnTo>
                      <a:lnTo>
                        <a:pt x="44" y="81"/>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41"/>
                <p:cNvSpPr>
                  <a:spLocks noEditPoints="1"/>
                </p:cNvSpPr>
                <p:nvPr/>
              </p:nvSpPr>
              <p:spPr bwMode="auto">
                <a:xfrm>
                  <a:off x="6718300" y="4057650"/>
                  <a:ext cx="525463" cy="150813"/>
                </a:xfrm>
                <a:custGeom>
                  <a:avLst/>
                  <a:gdLst>
                    <a:gd name="T0" fmla="*/ 2147483647 w 1255"/>
                    <a:gd name="T1" fmla="*/ 2147483647 h 358"/>
                    <a:gd name="T2" fmla="*/ 2147483647 w 1255"/>
                    <a:gd name="T3" fmla="*/ 2147483647 h 358"/>
                    <a:gd name="T4" fmla="*/ 2147483647 w 1255"/>
                    <a:gd name="T5" fmla="*/ 2147483647 h 358"/>
                    <a:gd name="T6" fmla="*/ 2147483647 w 1255"/>
                    <a:gd name="T7" fmla="*/ 2147483647 h 358"/>
                    <a:gd name="T8" fmla="*/ 2147483647 w 1255"/>
                    <a:gd name="T9" fmla="*/ 2147483647 h 358"/>
                    <a:gd name="T10" fmla="*/ 2147483647 w 1255"/>
                    <a:gd name="T11" fmla="*/ 2147483647 h 358"/>
                    <a:gd name="T12" fmla="*/ 2147483647 w 1255"/>
                    <a:gd name="T13" fmla="*/ 2147483647 h 358"/>
                    <a:gd name="T14" fmla="*/ 2147483647 w 1255"/>
                    <a:gd name="T15" fmla="*/ 2147483647 h 358"/>
                    <a:gd name="T16" fmla="*/ 2147483647 w 1255"/>
                    <a:gd name="T17" fmla="*/ 2147483647 h 358"/>
                    <a:gd name="T18" fmla="*/ 2147483647 w 1255"/>
                    <a:gd name="T19" fmla="*/ 2147483647 h 358"/>
                    <a:gd name="T20" fmla="*/ 2147483647 w 1255"/>
                    <a:gd name="T21" fmla="*/ 2147483647 h 358"/>
                    <a:gd name="T22" fmla="*/ 2147483647 w 1255"/>
                    <a:gd name="T23" fmla="*/ 2147483647 h 358"/>
                    <a:gd name="T24" fmla="*/ 2147483647 w 1255"/>
                    <a:gd name="T25" fmla="*/ 2147483647 h 358"/>
                    <a:gd name="T26" fmla="*/ 0 w 1255"/>
                    <a:gd name="T27" fmla="*/ 2147483647 h 358"/>
                    <a:gd name="T28" fmla="*/ 0 w 1255"/>
                    <a:gd name="T29" fmla="*/ 2147483647 h 358"/>
                    <a:gd name="T30" fmla="*/ 2147483647 w 1255"/>
                    <a:gd name="T31" fmla="*/ 0 h 358"/>
                    <a:gd name="T32" fmla="*/ 2147483647 w 1255"/>
                    <a:gd name="T33" fmla="*/ 0 h 358"/>
                    <a:gd name="T34" fmla="*/ 2147483647 w 1255"/>
                    <a:gd name="T35" fmla="*/ 2147483647 h 358"/>
                    <a:gd name="T36" fmla="*/ 2147483647 w 1255"/>
                    <a:gd name="T37" fmla="*/ 2147483647 h 358"/>
                    <a:gd name="T38" fmla="*/ 2147483647 w 1255"/>
                    <a:gd name="T39" fmla="*/ 2147483647 h 3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55" h="358">
                      <a:moveTo>
                        <a:pt x="73" y="67"/>
                      </a:moveTo>
                      <a:lnTo>
                        <a:pt x="73" y="67"/>
                      </a:lnTo>
                      <a:cubicBezTo>
                        <a:pt x="69" y="67"/>
                        <a:pt x="66" y="70"/>
                        <a:pt x="66" y="73"/>
                      </a:cubicBezTo>
                      <a:lnTo>
                        <a:pt x="66" y="285"/>
                      </a:lnTo>
                      <a:cubicBezTo>
                        <a:pt x="66" y="289"/>
                        <a:pt x="69" y="292"/>
                        <a:pt x="73" y="292"/>
                      </a:cubicBezTo>
                      <a:lnTo>
                        <a:pt x="1182" y="292"/>
                      </a:lnTo>
                      <a:cubicBezTo>
                        <a:pt x="1186" y="292"/>
                        <a:pt x="1189" y="289"/>
                        <a:pt x="1189" y="285"/>
                      </a:cubicBezTo>
                      <a:lnTo>
                        <a:pt x="1189" y="73"/>
                      </a:lnTo>
                      <a:cubicBezTo>
                        <a:pt x="1189" y="70"/>
                        <a:pt x="1186" y="67"/>
                        <a:pt x="1182" y="67"/>
                      </a:cubicBezTo>
                      <a:lnTo>
                        <a:pt x="73" y="67"/>
                      </a:lnTo>
                      <a:close/>
                      <a:moveTo>
                        <a:pt x="1182" y="358"/>
                      </a:moveTo>
                      <a:lnTo>
                        <a:pt x="1182" y="358"/>
                      </a:lnTo>
                      <a:lnTo>
                        <a:pt x="73" y="358"/>
                      </a:lnTo>
                      <a:cubicBezTo>
                        <a:pt x="33" y="358"/>
                        <a:pt x="0" y="326"/>
                        <a:pt x="0" y="285"/>
                      </a:cubicBezTo>
                      <a:lnTo>
                        <a:pt x="0" y="73"/>
                      </a:lnTo>
                      <a:cubicBezTo>
                        <a:pt x="0" y="33"/>
                        <a:pt x="33" y="0"/>
                        <a:pt x="73" y="0"/>
                      </a:cubicBezTo>
                      <a:lnTo>
                        <a:pt x="1182" y="0"/>
                      </a:lnTo>
                      <a:cubicBezTo>
                        <a:pt x="1222" y="0"/>
                        <a:pt x="1255" y="33"/>
                        <a:pt x="1255" y="73"/>
                      </a:cubicBezTo>
                      <a:lnTo>
                        <a:pt x="1255" y="285"/>
                      </a:lnTo>
                      <a:cubicBezTo>
                        <a:pt x="1255" y="326"/>
                        <a:pt x="1222" y="358"/>
                        <a:pt x="1182" y="358"/>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42"/>
                <p:cNvSpPr>
                  <a:spLocks/>
                </p:cNvSpPr>
                <p:nvPr/>
              </p:nvSpPr>
              <p:spPr bwMode="auto">
                <a:xfrm>
                  <a:off x="7008813" y="4116388"/>
                  <a:ext cx="177800" cy="34925"/>
                </a:xfrm>
                <a:custGeom>
                  <a:avLst/>
                  <a:gdLst>
                    <a:gd name="T0" fmla="*/ 2147483647 w 423"/>
                    <a:gd name="T1" fmla="*/ 2147483647 h 82"/>
                    <a:gd name="T2" fmla="*/ 2147483647 w 423"/>
                    <a:gd name="T3" fmla="*/ 2147483647 h 82"/>
                    <a:gd name="T4" fmla="*/ 0 w 423"/>
                    <a:gd name="T5" fmla="*/ 2147483647 h 82"/>
                    <a:gd name="T6" fmla="*/ 0 w 423"/>
                    <a:gd name="T7" fmla="*/ 0 h 82"/>
                    <a:gd name="T8" fmla="*/ 2147483647 w 423"/>
                    <a:gd name="T9" fmla="*/ 0 h 82"/>
                    <a:gd name="T10" fmla="*/ 2147483647 w 423"/>
                    <a:gd name="T11" fmla="*/ 2147483647 h 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3" h="82">
                      <a:moveTo>
                        <a:pt x="423" y="82"/>
                      </a:moveTo>
                      <a:lnTo>
                        <a:pt x="423" y="82"/>
                      </a:lnTo>
                      <a:lnTo>
                        <a:pt x="0" y="82"/>
                      </a:lnTo>
                      <a:lnTo>
                        <a:pt x="0" y="0"/>
                      </a:lnTo>
                      <a:lnTo>
                        <a:pt x="423" y="0"/>
                      </a:lnTo>
                      <a:lnTo>
                        <a:pt x="423" y="8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43"/>
                <p:cNvSpPr>
                  <a:spLocks/>
                </p:cNvSpPr>
                <p:nvPr/>
              </p:nvSpPr>
              <p:spPr bwMode="auto">
                <a:xfrm>
                  <a:off x="6775450" y="4116388"/>
                  <a:ext cx="28575" cy="34925"/>
                </a:xfrm>
                <a:custGeom>
                  <a:avLst/>
                  <a:gdLst>
                    <a:gd name="T0" fmla="*/ 2147483647 w 69"/>
                    <a:gd name="T1" fmla="*/ 2147483647 h 82"/>
                    <a:gd name="T2" fmla="*/ 2147483647 w 69"/>
                    <a:gd name="T3" fmla="*/ 2147483647 h 82"/>
                    <a:gd name="T4" fmla="*/ 0 w 69"/>
                    <a:gd name="T5" fmla="*/ 2147483647 h 82"/>
                    <a:gd name="T6" fmla="*/ 0 w 69"/>
                    <a:gd name="T7" fmla="*/ 0 h 82"/>
                    <a:gd name="T8" fmla="*/ 2147483647 w 69"/>
                    <a:gd name="T9" fmla="*/ 0 h 82"/>
                    <a:gd name="T10" fmla="*/ 2147483647 w 69"/>
                    <a:gd name="T11" fmla="*/ 2147483647 h 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 h="82">
                      <a:moveTo>
                        <a:pt x="69" y="82"/>
                      </a:moveTo>
                      <a:lnTo>
                        <a:pt x="69" y="82"/>
                      </a:lnTo>
                      <a:lnTo>
                        <a:pt x="0" y="82"/>
                      </a:lnTo>
                      <a:lnTo>
                        <a:pt x="0" y="0"/>
                      </a:lnTo>
                      <a:lnTo>
                        <a:pt x="69" y="0"/>
                      </a:lnTo>
                      <a:lnTo>
                        <a:pt x="69" y="8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44"/>
                <p:cNvSpPr>
                  <a:spLocks/>
                </p:cNvSpPr>
                <p:nvPr/>
              </p:nvSpPr>
              <p:spPr bwMode="auto">
                <a:xfrm>
                  <a:off x="6818313" y="4116388"/>
                  <a:ext cx="17463" cy="34925"/>
                </a:xfrm>
                <a:custGeom>
                  <a:avLst/>
                  <a:gdLst>
                    <a:gd name="T0" fmla="*/ 2147483647 w 44"/>
                    <a:gd name="T1" fmla="*/ 2147483647 h 82"/>
                    <a:gd name="T2" fmla="*/ 2147483647 w 44"/>
                    <a:gd name="T3" fmla="*/ 2147483647 h 82"/>
                    <a:gd name="T4" fmla="*/ 0 w 44"/>
                    <a:gd name="T5" fmla="*/ 2147483647 h 82"/>
                    <a:gd name="T6" fmla="*/ 0 w 44"/>
                    <a:gd name="T7" fmla="*/ 0 h 82"/>
                    <a:gd name="T8" fmla="*/ 2147483647 w 44"/>
                    <a:gd name="T9" fmla="*/ 0 h 82"/>
                    <a:gd name="T10" fmla="*/ 2147483647 w 44"/>
                    <a:gd name="T11" fmla="*/ 2147483647 h 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 h="82">
                      <a:moveTo>
                        <a:pt x="44" y="82"/>
                      </a:moveTo>
                      <a:lnTo>
                        <a:pt x="44" y="82"/>
                      </a:lnTo>
                      <a:lnTo>
                        <a:pt x="0" y="82"/>
                      </a:lnTo>
                      <a:lnTo>
                        <a:pt x="0" y="0"/>
                      </a:lnTo>
                      <a:lnTo>
                        <a:pt x="44" y="0"/>
                      </a:lnTo>
                      <a:lnTo>
                        <a:pt x="44" y="82"/>
                      </a:ln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45"/>
                <p:cNvSpPr>
                  <a:spLocks/>
                </p:cNvSpPr>
                <p:nvPr/>
              </p:nvSpPr>
              <p:spPr bwMode="auto">
                <a:xfrm>
                  <a:off x="6718300" y="4181475"/>
                  <a:ext cx="525463" cy="149225"/>
                </a:xfrm>
                <a:custGeom>
                  <a:avLst/>
                  <a:gdLst>
                    <a:gd name="T0" fmla="*/ 2147483647 w 1255"/>
                    <a:gd name="T1" fmla="*/ 2147483647 h 358"/>
                    <a:gd name="T2" fmla="*/ 2147483647 w 1255"/>
                    <a:gd name="T3" fmla="*/ 2147483647 h 358"/>
                    <a:gd name="T4" fmla="*/ 2147483647 w 1255"/>
                    <a:gd name="T5" fmla="*/ 2147483647 h 358"/>
                    <a:gd name="T6" fmla="*/ 2147483647 w 1255"/>
                    <a:gd name="T7" fmla="*/ 2147483647 h 358"/>
                    <a:gd name="T8" fmla="*/ 2147483647 w 1255"/>
                    <a:gd name="T9" fmla="*/ 2147483647 h 358"/>
                    <a:gd name="T10" fmla="*/ 2147483647 w 1255"/>
                    <a:gd name="T11" fmla="*/ 2147483647 h 358"/>
                    <a:gd name="T12" fmla="*/ 2147483647 w 1255"/>
                    <a:gd name="T13" fmla="*/ 2147483647 h 358"/>
                    <a:gd name="T14" fmla="*/ 2147483647 w 1255"/>
                    <a:gd name="T15" fmla="*/ 2147483647 h 358"/>
                    <a:gd name="T16" fmla="*/ 2147483647 w 1255"/>
                    <a:gd name="T17" fmla="*/ 2147483647 h 358"/>
                    <a:gd name="T18" fmla="*/ 2147483647 w 1255"/>
                    <a:gd name="T19" fmla="*/ 2147483647 h 358"/>
                    <a:gd name="T20" fmla="*/ 2147483647 w 1255"/>
                    <a:gd name="T21" fmla="*/ 2147483647 h 358"/>
                    <a:gd name="T22" fmla="*/ 2147483647 w 1255"/>
                    <a:gd name="T23" fmla="*/ 2147483647 h 358"/>
                    <a:gd name="T24" fmla="*/ 2147483647 w 1255"/>
                    <a:gd name="T25" fmla="*/ 2147483647 h 358"/>
                    <a:gd name="T26" fmla="*/ 2147483647 w 1255"/>
                    <a:gd name="T27" fmla="*/ 2147483647 h 358"/>
                    <a:gd name="T28" fmla="*/ 2147483647 w 1255"/>
                    <a:gd name="T29" fmla="*/ 2147483647 h 358"/>
                    <a:gd name="T30" fmla="*/ 2147483647 w 1255"/>
                    <a:gd name="T31" fmla="*/ 2147483647 h 358"/>
                    <a:gd name="T32" fmla="*/ 2147483647 w 1255"/>
                    <a:gd name="T33" fmla="*/ 2147483647 h 358"/>
                    <a:gd name="T34" fmla="*/ 0 w 1255"/>
                    <a:gd name="T35" fmla="*/ 2147483647 h 358"/>
                    <a:gd name="T36" fmla="*/ 0 w 1255"/>
                    <a:gd name="T37" fmla="*/ 2147483647 h 358"/>
                    <a:gd name="T38" fmla="*/ 2147483647 w 1255"/>
                    <a:gd name="T39" fmla="*/ 0 h 358"/>
                    <a:gd name="T40" fmla="*/ 2147483647 w 1255"/>
                    <a:gd name="T41" fmla="*/ 0 h 358"/>
                    <a:gd name="T42" fmla="*/ 2147483647 w 1255"/>
                    <a:gd name="T43" fmla="*/ 2147483647 h 358"/>
                    <a:gd name="T44" fmla="*/ 2147483647 w 1255"/>
                    <a:gd name="T45" fmla="*/ 2147483647 h 358"/>
                    <a:gd name="T46" fmla="*/ 2147483647 w 1255"/>
                    <a:gd name="T47" fmla="*/ 2147483647 h 3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55" h="358">
                      <a:moveTo>
                        <a:pt x="1182" y="358"/>
                      </a:moveTo>
                      <a:lnTo>
                        <a:pt x="1182" y="358"/>
                      </a:lnTo>
                      <a:lnTo>
                        <a:pt x="733" y="358"/>
                      </a:lnTo>
                      <a:cubicBezTo>
                        <a:pt x="715" y="358"/>
                        <a:pt x="700" y="343"/>
                        <a:pt x="700" y="325"/>
                      </a:cubicBezTo>
                      <a:cubicBezTo>
                        <a:pt x="700" y="306"/>
                        <a:pt x="715" y="291"/>
                        <a:pt x="733" y="291"/>
                      </a:cubicBezTo>
                      <a:lnTo>
                        <a:pt x="1182" y="291"/>
                      </a:lnTo>
                      <a:cubicBezTo>
                        <a:pt x="1186" y="291"/>
                        <a:pt x="1189" y="288"/>
                        <a:pt x="1189" y="285"/>
                      </a:cubicBezTo>
                      <a:lnTo>
                        <a:pt x="1189" y="73"/>
                      </a:lnTo>
                      <a:cubicBezTo>
                        <a:pt x="1189" y="69"/>
                        <a:pt x="1186" y="66"/>
                        <a:pt x="1182" y="66"/>
                      </a:cubicBezTo>
                      <a:lnTo>
                        <a:pt x="73" y="66"/>
                      </a:lnTo>
                      <a:cubicBezTo>
                        <a:pt x="69" y="66"/>
                        <a:pt x="66" y="69"/>
                        <a:pt x="66" y="73"/>
                      </a:cubicBezTo>
                      <a:lnTo>
                        <a:pt x="66" y="285"/>
                      </a:lnTo>
                      <a:cubicBezTo>
                        <a:pt x="66" y="288"/>
                        <a:pt x="69" y="291"/>
                        <a:pt x="73" y="291"/>
                      </a:cubicBezTo>
                      <a:lnTo>
                        <a:pt x="525" y="291"/>
                      </a:lnTo>
                      <a:cubicBezTo>
                        <a:pt x="543" y="291"/>
                        <a:pt x="558" y="306"/>
                        <a:pt x="558" y="325"/>
                      </a:cubicBezTo>
                      <a:cubicBezTo>
                        <a:pt x="558" y="343"/>
                        <a:pt x="543" y="358"/>
                        <a:pt x="525" y="358"/>
                      </a:cubicBezTo>
                      <a:lnTo>
                        <a:pt x="73" y="358"/>
                      </a:lnTo>
                      <a:cubicBezTo>
                        <a:pt x="33" y="358"/>
                        <a:pt x="0" y="325"/>
                        <a:pt x="0" y="285"/>
                      </a:cubicBezTo>
                      <a:lnTo>
                        <a:pt x="0" y="73"/>
                      </a:lnTo>
                      <a:cubicBezTo>
                        <a:pt x="0" y="33"/>
                        <a:pt x="33" y="0"/>
                        <a:pt x="73" y="0"/>
                      </a:cubicBezTo>
                      <a:lnTo>
                        <a:pt x="1182" y="0"/>
                      </a:lnTo>
                      <a:cubicBezTo>
                        <a:pt x="1222" y="0"/>
                        <a:pt x="1255" y="33"/>
                        <a:pt x="1255" y="73"/>
                      </a:cubicBezTo>
                      <a:lnTo>
                        <a:pt x="1255" y="285"/>
                      </a:lnTo>
                      <a:cubicBezTo>
                        <a:pt x="1255" y="325"/>
                        <a:pt x="1222" y="358"/>
                        <a:pt x="1182" y="358"/>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46"/>
                <p:cNvSpPr>
                  <a:spLocks/>
                </p:cNvSpPr>
                <p:nvPr/>
              </p:nvSpPr>
              <p:spPr bwMode="auto">
                <a:xfrm>
                  <a:off x="6907213" y="4287838"/>
                  <a:ext cx="58738" cy="5873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47"/>
                <p:cNvSpPr>
                  <a:spLocks/>
                </p:cNvSpPr>
                <p:nvPr/>
              </p:nvSpPr>
              <p:spPr bwMode="auto">
                <a:xfrm>
                  <a:off x="6996113" y="4287838"/>
                  <a:ext cx="58738" cy="5873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9" h="139">
                      <a:moveTo>
                        <a:pt x="69" y="139"/>
                      </a:moveTo>
                      <a:lnTo>
                        <a:pt x="69" y="139"/>
                      </a:lnTo>
                      <a:cubicBezTo>
                        <a:pt x="31" y="139"/>
                        <a:pt x="0" y="108"/>
                        <a:pt x="0" y="69"/>
                      </a:cubicBezTo>
                      <a:cubicBezTo>
                        <a:pt x="0" y="31"/>
                        <a:pt x="31" y="0"/>
                        <a:pt x="69" y="0"/>
                      </a:cubicBezTo>
                      <a:cubicBezTo>
                        <a:pt x="108" y="0"/>
                        <a:pt x="139" y="31"/>
                        <a:pt x="139" y="69"/>
                      </a:cubicBezTo>
                      <a:cubicBezTo>
                        <a:pt x="139" y="108"/>
                        <a:pt x="108" y="139"/>
                        <a:pt x="69" y="139"/>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grpSp>
          <p:nvGrpSpPr>
            <p:cNvPr id="162" name="组合 53396"/>
            <p:cNvGrpSpPr>
              <a:grpSpLocks/>
            </p:cNvGrpSpPr>
            <p:nvPr/>
          </p:nvGrpSpPr>
          <p:grpSpPr bwMode="auto">
            <a:xfrm>
              <a:off x="1525953" y="4751267"/>
              <a:ext cx="1252538" cy="1252800"/>
              <a:chOff x="6418263" y="1290638"/>
              <a:chExt cx="1116013" cy="1119084"/>
            </a:xfrm>
          </p:grpSpPr>
          <p:sp>
            <p:nvSpPr>
              <p:cNvPr id="163" name="Freeform 44"/>
              <p:cNvSpPr>
                <a:spLocks/>
              </p:cNvSpPr>
              <p:nvPr/>
            </p:nvSpPr>
            <p:spPr bwMode="auto">
              <a:xfrm>
                <a:off x="6418263" y="1290638"/>
                <a:ext cx="1116013" cy="1119084"/>
              </a:xfrm>
              <a:custGeom>
                <a:avLst/>
                <a:gdLst>
                  <a:gd name="T0" fmla="*/ 2147483647 w 2659"/>
                  <a:gd name="T1" fmla="*/ 2147483647 h 2659"/>
                  <a:gd name="T2" fmla="*/ 2147483647 w 2659"/>
                  <a:gd name="T3" fmla="*/ 2147483647 h 2659"/>
                  <a:gd name="T4" fmla="*/ 2147483647 w 2659"/>
                  <a:gd name="T5" fmla="*/ 2147483647 h 2659"/>
                  <a:gd name="T6" fmla="*/ 0 w 2659"/>
                  <a:gd name="T7" fmla="*/ 2147483647 h 2659"/>
                  <a:gd name="T8" fmla="*/ 2147483647 w 2659"/>
                  <a:gd name="T9" fmla="*/ 0 h 2659"/>
                  <a:gd name="T10" fmla="*/ 2147483647 w 2659"/>
                  <a:gd name="T11" fmla="*/ 2147483647 h 2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59" h="2659">
                    <a:moveTo>
                      <a:pt x="2659" y="1330"/>
                    </a:moveTo>
                    <a:lnTo>
                      <a:pt x="2659" y="1330"/>
                    </a:lnTo>
                    <a:cubicBezTo>
                      <a:pt x="2659" y="2064"/>
                      <a:pt x="2063" y="2659"/>
                      <a:pt x="1329" y="2659"/>
                    </a:cubicBezTo>
                    <a:cubicBezTo>
                      <a:pt x="595" y="2659"/>
                      <a:pt x="0" y="2064"/>
                      <a:pt x="0" y="1330"/>
                    </a:cubicBezTo>
                    <a:cubicBezTo>
                      <a:pt x="0" y="595"/>
                      <a:pt x="595" y="0"/>
                      <a:pt x="1329" y="0"/>
                    </a:cubicBezTo>
                    <a:cubicBezTo>
                      <a:pt x="2063" y="0"/>
                      <a:pt x="2659" y="595"/>
                      <a:pt x="2659" y="1330"/>
                    </a:cubicBezTo>
                    <a:close/>
                  </a:path>
                </a:pathLst>
              </a:custGeom>
              <a:solidFill>
                <a:srgbClr val="15B0E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64" name="组合 53384"/>
              <p:cNvGrpSpPr>
                <a:grpSpLocks/>
              </p:cNvGrpSpPr>
              <p:nvPr/>
            </p:nvGrpSpPr>
            <p:grpSpPr bwMode="auto">
              <a:xfrm>
                <a:off x="6716713" y="1512888"/>
                <a:ext cx="519113" cy="673100"/>
                <a:chOff x="6716713" y="1512888"/>
                <a:chExt cx="519113" cy="673100"/>
              </a:xfrm>
            </p:grpSpPr>
            <p:sp>
              <p:nvSpPr>
                <p:cNvPr id="165" name="Freeform 45"/>
                <p:cNvSpPr>
                  <a:spLocks/>
                </p:cNvSpPr>
                <p:nvPr/>
              </p:nvSpPr>
              <p:spPr bwMode="auto">
                <a:xfrm>
                  <a:off x="6716713" y="1512888"/>
                  <a:ext cx="519113" cy="673100"/>
                </a:xfrm>
                <a:custGeom>
                  <a:avLst/>
                  <a:gdLst>
                    <a:gd name="T0" fmla="*/ 2147483647 w 1236"/>
                    <a:gd name="T1" fmla="*/ 0 h 1601"/>
                    <a:gd name="T2" fmla="*/ 2147483647 w 1236"/>
                    <a:gd name="T3" fmla="*/ 0 h 1601"/>
                    <a:gd name="T4" fmla="*/ 2147483647 w 1236"/>
                    <a:gd name="T5" fmla="*/ 0 h 1601"/>
                    <a:gd name="T6" fmla="*/ 0 w 1236"/>
                    <a:gd name="T7" fmla="*/ 2147483647 h 1601"/>
                    <a:gd name="T8" fmla="*/ 0 w 1236"/>
                    <a:gd name="T9" fmla="*/ 2147483647 h 1601"/>
                    <a:gd name="T10" fmla="*/ 2147483647 w 1236"/>
                    <a:gd name="T11" fmla="*/ 2147483647 h 1601"/>
                    <a:gd name="T12" fmla="*/ 2147483647 w 1236"/>
                    <a:gd name="T13" fmla="*/ 2147483647 h 1601"/>
                    <a:gd name="T14" fmla="*/ 2147483647 w 1236"/>
                    <a:gd name="T15" fmla="*/ 2147483647 h 1601"/>
                    <a:gd name="T16" fmla="*/ 2147483647 w 1236"/>
                    <a:gd name="T17" fmla="*/ 2147483647 h 1601"/>
                    <a:gd name="T18" fmla="*/ 2147483647 w 1236"/>
                    <a:gd name="T19" fmla="*/ 2147483647 h 1601"/>
                    <a:gd name="T20" fmla="*/ 2147483647 w 1236"/>
                    <a:gd name="T21" fmla="*/ 2147483647 h 1601"/>
                    <a:gd name="T22" fmla="*/ 2147483647 w 1236"/>
                    <a:gd name="T23" fmla="*/ 2147483647 h 1601"/>
                    <a:gd name="T24" fmla="*/ 2147483647 w 1236"/>
                    <a:gd name="T25" fmla="*/ 2147483647 h 1601"/>
                    <a:gd name="T26" fmla="*/ 2147483647 w 1236"/>
                    <a:gd name="T27" fmla="*/ 2147483647 h 1601"/>
                    <a:gd name="T28" fmla="*/ 2147483647 w 1236"/>
                    <a:gd name="T29" fmla="*/ 2147483647 h 1601"/>
                    <a:gd name="T30" fmla="*/ 2147483647 w 1236"/>
                    <a:gd name="T31" fmla="*/ 2147483647 h 1601"/>
                    <a:gd name="T32" fmla="*/ 2147483647 w 1236"/>
                    <a:gd name="T33" fmla="*/ 2147483647 h 1601"/>
                    <a:gd name="T34" fmla="*/ 2147483647 w 1236"/>
                    <a:gd name="T35" fmla="*/ 2147483647 h 1601"/>
                    <a:gd name="T36" fmla="*/ 2147483647 w 1236"/>
                    <a:gd name="T37" fmla="*/ 2147483647 h 1601"/>
                    <a:gd name="T38" fmla="*/ 2147483647 w 1236"/>
                    <a:gd name="T39" fmla="*/ 2147483647 h 1601"/>
                    <a:gd name="T40" fmla="*/ 2147483647 w 1236"/>
                    <a:gd name="T41" fmla="*/ 2147483647 h 1601"/>
                    <a:gd name="T42" fmla="*/ 2147483647 w 1236"/>
                    <a:gd name="T43" fmla="*/ 2147483647 h 1601"/>
                    <a:gd name="T44" fmla="*/ 2147483647 w 1236"/>
                    <a:gd name="T45" fmla="*/ 2147483647 h 1601"/>
                    <a:gd name="T46" fmla="*/ 2147483647 w 1236"/>
                    <a:gd name="T47" fmla="*/ 2147483647 h 1601"/>
                    <a:gd name="T48" fmla="*/ 2147483647 w 1236"/>
                    <a:gd name="T49" fmla="*/ 2147483647 h 1601"/>
                    <a:gd name="T50" fmla="*/ 2147483647 w 1236"/>
                    <a:gd name="T51" fmla="*/ 2147483647 h 1601"/>
                    <a:gd name="T52" fmla="*/ 2147483647 w 1236"/>
                    <a:gd name="T53" fmla="*/ 2147483647 h 1601"/>
                    <a:gd name="T54" fmla="*/ 2147483647 w 1236"/>
                    <a:gd name="T55" fmla="*/ 0 h 16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36" h="1601">
                      <a:moveTo>
                        <a:pt x="1120" y="0"/>
                      </a:moveTo>
                      <a:lnTo>
                        <a:pt x="1120" y="0"/>
                      </a:lnTo>
                      <a:lnTo>
                        <a:pt x="116" y="0"/>
                      </a:lnTo>
                      <a:cubicBezTo>
                        <a:pt x="52" y="0"/>
                        <a:pt x="0" y="48"/>
                        <a:pt x="0" y="107"/>
                      </a:cubicBezTo>
                      <a:lnTo>
                        <a:pt x="0" y="1461"/>
                      </a:lnTo>
                      <a:cubicBezTo>
                        <a:pt x="0" y="1521"/>
                        <a:pt x="52" y="1569"/>
                        <a:pt x="116" y="1569"/>
                      </a:cubicBezTo>
                      <a:lnTo>
                        <a:pt x="678" y="1569"/>
                      </a:lnTo>
                      <a:cubicBezTo>
                        <a:pt x="690" y="1588"/>
                        <a:pt x="711" y="1601"/>
                        <a:pt x="736" y="1601"/>
                      </a:cubicBezTo>
                      <a:cubicBezTo>
                        <a:pt x="774" y="1601"/>
                        <a:pt x="806" y="1570"/>
                        <a:pt x="806" y="1532"/>
                      </a:cubicBezTo>
                      <a:cubicBezTo>
                        <a:pt x="806" y="1493"/>
                        <a:pt x="774" y="1462"/>
                        <a:pt x="736" y="1462"/>
                      </a:cubicBezTo>
                      <a:cubicBezTo>
                        <a:pt x="708" y="1462"/>
                        <a:pt x="685" y="1479"/>
                        <a:pt x="674" y="1502"/>
                      </a:cubicBezTo>
                      <a:lnTo>
                        <a:pt x="116" y="1502"/>
                      </a:lnTo>
                      <a:cubicBezTo>
                        <a:pt x="89" y="1502"/>
                        <a:pt x="67" y="1484"/>
                        <a:pt x="67" y="1461"/>
                      </a:cubicBezTo>
                      <a:lnTo>
                        <a:pt x="67" y="107"/>
                      </a:lnTo>
                      <a:cubicBezTo>
                        <a:pt x="67" y="85"/>
                        <a:pt x="89" y="67"/>
                        <a:pt x="116" y="67"/>
                      </a:cubicBezTo>
                      <a:lnTo>
                        <a:pt x="1120" y="67"/>
                      </a:lnTo>
                      <a:cubicBezTo>
                        <a:pt x="1148" y="67"/>
                        <a:pt x="1170" y="85"/>
                        <a:pt x="1170" y="107"/>
                      </a:cubicBezTo>
                      <a:lnTo>
                        <a:pt x="1170" y="1461"/>
                      </a:lnTo>
                      <a:cubicBezTo>
                        <a:pt x="1170" y="1484"/>
                        <a:pt x="1148" y="1502"/>
                        <a:pt x="1120" y="1502"/>
                      </a:cubicBezTo>
                      <a:lnTo>
                        <a:pt x="1013" y="1502"/>
                      </a:lnTo>
                      <a:cubicBezTo>
                        <a:pt x="1002" y="1478"/>
                        <a:pt x="978" y="1461"/>
                        <a:pt x="950" y="1461"/>
                      </a:cubicBezTo>
                      <a:cubicBezTo>
                        <a:pt x="911" y="1461"/>
                        <a:pt x="881" y="1493"/>
                        <a:pt x="881" y="1531"/>
                      </a:cubicBezTo>
                      <a:cubicBezTo>
                        <a:pt x="881" y="1569"/>
                        <a:pt x="911" y="1600"/>
                        <a:pt x="950" y="1600"/>
                      </a:cubicBezTo>
                      <a:cubicBezTo>
                        <a:pt x="974" y="1600"/>
                        <a:pt x="996" y="1588"/>
                        <a:pt x="1008" y="1569"/>
                      </a:cubicBezTo>
                      <a:lnTo>
                        <a:pt x="1120" y="1569"/>
                      </a:lnTo>
                      <a:cubicBezTo>
                        <a:pt x="1184" y="1569"/>
                        <a:pt x="1236" y="1521"/>
                        <a:pt x="1236" y="1461"/>
                      </a:cubicBezTo>
                      <a:lnTo>
                        <a:pt x="1236" y="107"/>
                      </a:lnTo>
                      <a:cubicBezTo>
                        <a:pt x="1236" y="48"/>
                        <a:pt x="1184" y="0"/>
                        <a:pt x="1120"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6" name="Freeform 46"/>
                <p:cNvSpPr>
                  <a:spLocks noEditPoints="1"/>
                </p:cNvSpPr>
                <p:nvPr/>
              </p:nvSpPr>
              <p:spPr bwMode="auto">
                <a:xfrm>
                  <a:off x="6808788" y="1804988"/>
                  <a:ext cx="334963" cy="239713"/>
                </a:xfrm>
                <a:custGeom>
                  <a:avLst/>
                  <a:gdLst>
                    <a:gd name="T0" fmla="*/ 2147483647 w 800"/>
                    <a:gd name="T1" fmla="*/ 2147483647 h 571"/>
                    <a:gd name="T2" fmla="*/ 2147483647 w 800"/>
                    <a:gd name="T3" fmla="*/ 2147483647 h 571"/>
                    <a:gd name="T4" fmla="*/ 2147483647 w 800"/>
                    <a:gd name="T5" fmla="*/ 2147483647 h 571"/>
                    <a:gd name="T6" fmla="*/ 2147483647 w 800"/>
                    <a:gd name="T7" fmla="*/ 2147483647 h 571"/>
                    <a:gd name="T8" fmla="*/ 2147483647 w 800"/>
                    <a:gd name="T9" fmla="*/ 2147483647 h 571"/>
                    <a:gd name="T10" fmla="*/ 2147483647 w 800"/>
                    <a:gd name="T11" fmla="*/ 2147483647 h 571"/>
                    <a:gd name="T12" fmla="*/ 2147483647 w 800"/>
                    <a:gd name="T13" fmla="*/ 2147483647 h 571"/>
                    <a:gd name="T14" fmla="*/ 2147483647 w 800"/>
                    <a:gd name="T15" fmla="*/ 2147483647 h 571"/>
                    <a:gd name="T16" fmla="*/ 2147483647 w 800"/>
                    <a:gd name="T17" fmla="*/ 2147483647 h 571"/>
                    <a:gd name="T18" fmla="*/ 2147483647 w 800"/>
                    <a:gd name="T19" fmla="*/ 2147483647 h 571"/>
                    <a:gd name="T20" fmla="*/ 2147483647 w 800"/>
                    <a:gd name="T21" fmla="*/ 2147483647 h 571"/>
                    <a:gd name="T22" fmla="*/ 2147483647 w 800"/>
                    <a:gd name="T23" fmla="*/ 2147483647 h 571"/>
                    <a:gd name="T24" fmla="*/ 2147483647 w 800"/>
                    <a:gd name="T25" fmla="*/ 2147483647 h 571"/>
                    <a:gd name="T26" fmla="*/ 2147483647 w 800"/>
                    <a:gd name="T27" fmla="*/ 2147483647 h 571"/>
                    <a:gd name="T28" fmla="*/ 2147483647 w 800"/>
                    <a:gd name="T29" fmla="*/ 2147483647 h 571"/>
                    <a:gd name="T30" fmla="*/ 2147483647 w 800"/>
                    <a:gd name="T31" fmla="*/ 2147483647 h 571"/>
                    <a:gd name="T32" fmla="*/ 2147483647 w 800"/>
                    <a:gd name="T33" fmla="*/ 2147483647 h 571"/>
                    <a:gd name="T34" fmla="*/ 2147483647 w 800"/>
                    <a:gd name="T35" fmla="*/ 2147483647 h 571"/>
                    <a:gd name="T36" fmla="*/ 2147483647 w 800"/>
                    <a:gd name="T37" fmla="*/ 2147483647 h 571"/>
                    <a:gd name="T38" fmla="*/ 2147483647 w 800"/>
                    <a:gd name="T39" fmla="*/ 2147483647 h 571"/>
                    <a:gd name="T40" fmla="*/ 2147483647 w 800"/>
                    <a:gd name="T41" fmla="*/ 2147483647 h 571"/>
                    <a:gd name="T42" fmla="*/ 2147483647 w 800"/>
                    <a:gd name="T43" fmla="*/ 2147483647 h 571"/>
                    <a:gd name="T44" fmla="*/ 2147483647 w 800"/>
                    <a:gd name="T45" fmla="*/ 2147483647 h 571"/>
                    <a:gd name="T46" fmla="*/ 2147483647 w 800"/>
                    <a:gd name="T47" fmla="*/ 2147483647 h 571"/>
                    <a:gd name="T48" fmla="*/ 2147483647 w 800"/>
                    <a:gd name="T49" fmla="*/ 2147483647 h 571"/>
                    <a:gd name="T50" fmla="*/ 2147483647 w 800"/>
                    <a:gd name="T51" fmla="*/ 2147483647 h 571"/>
                    <a:gd name="T52" fmla="*/ 2147483647 w 800"/>
                    <a:gd name="T53" fmla="*/ 2147483647 h 571"/>
                    <a:gd name="T54" fmla="*/ 2147483647 w 800"/>
                    <a:gd name="T55" fmla="*/ 2147483647 h 571"/>
                    <a:gd name="T56" fmla="*/ 2147483647 w 800"/>
                    <a:gd name="T57" fmla="*/ 2147483647 h 571"/>
                    <a:gd name="T58" fmla="*/ 2147483647 w 800"/>
                    <a:gd name="T59" fmla="*/ 2147483647 h 571"/>
                    <a:gd name="T60" fmla="*/ 2147483647 w 800"/>
                    <a:gd name="T61" fmla="*/ 2147483647 h 571"/>
                    <a:gd name="T62" fmla="*/ 2147483647 w 800"/>
                    <a:gd name="T63" fmla="*/ 2147483647 h 571"/>
                    <a:gd name="T64" fmla="*/ 2147483647 w 800"/>
                    <a:gd name="T65" fmla="*/ 2147483647 h 571"/>
                    <a:gd name="T66" fmla="*/ 0 w 800"/>
                    <a:gd name="T67" fmla="*/ 2147483647 h 571"/>
                    <a:gd name="T68" fmla="*/ 0 w 800"/>
                    <a:gd name="T69" fmla="*/ 2147483647 h 571"/>
                    <a:gd name="T70" fmla="*/ 2147483647 w 800"/>
                    <a:gd name="T71" fmla="*/ 2147483647 h 5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00" h="571">
                      <a:moveTo>
                        <a:pt x="67" y="314"/>
                      </a:moveTo>
                      <a:lnTo>
                        <a:pt x="67" y="314"/>
                      </a:lnTo>
                      <a:cubicBezTo>
                        <a:pt x="67" y="296"/>
                        <a:pt x="81" y="281"/>
                        <a:pt x="100" y="281"/>
                      </a:cubicBezTo>
                      <a:lnTo>
                        <a:pt x="182" y="281"/>
                      </a:lnTo>
                      <a:lnTo>
                        <a:pt x="619" y="281"/>
                      </a:lnTo>
                      <a:lnTo>
                        <a:pt x="700" y="281"/>
                      </a:lnTo>
                      <a:cubicBezTo>
                        <a:pt x="719" y="281"/>
                        <a:pt x="734" y="296"/>
                        <a:pt x="734" y="314"/>
                      </a:cubicBezTo>
                      <a:lnTo>
                        <a:pt x="734" y="471"/>
                      </a:lnTo>
                      <a:cubicBezTo>
                        <a:pt x="734" y="489"/>
                        <a:pt x="719" y="504"/>
                        <a:pt x="700" y="504"/>
                      </a:cubicBezTo>
                      <a:lnTo>
                        <a:pt x="100" y="504"/>
                      </a:lnTo>
                      <a:cubicBezTo>
                        <a:pt x="81" y="504"/>
                        <a:pt x="67" y="489"/>
                        <a:pt x="67" y="471"/>
                      </a:cubicBezTo>
                      <a:lnTo>
                        <a:pt x="67" y="314"/>
                      </a:lnTo>
                      <a:close/>
                      <a:moveTo>
                        <a:pt x="100" y="571"/>
                      </a:moveTo>
                      <a:lnTo>
                        <a:pt x="100" y="571"/>
                      </a:lnTo>
                      <a:lnTo>
                        <a:pt x="700" y="571"/>
                      </a:lnTo>
                      <a:cubicBezTo>
                        <a:pt x="756" y="571"/>
                        <a:pt x="800" y="526"/>
                        <a:pt x="800" y="471"/>
                      </a:cubicBezTo>
                      <a:lnTo>
                        <a:pt x="800" y="314"/>
                      </a:lnTo>
                      <a:cubicBezTo>
                        <a:pt x="800" y="259"/>
                        <a:pt x="756" y="214"/>
                        <a:pt x="700" y="214"/>
                      </a:cubicBezTo>
                      <a:lnTo>
                        <a:pt x="669" y="214"/>
                      </a:lnTo>
                      <a:lnTo>
                        <a:pt x="740" y="51"/>
                      </a:lnTo>
                      <a:cubicBezTo>
                        <a:pt x="747" y="34"/>
                        <a:pt x="739" y="14"/>
                        <a:pt x="722" y="7"/>
                      </a:cubicBezTo>
                      <a:cubicBezTo>
                        <a:pt x="705" y="0"/>
                        <a:pt x="686" y="8"/>
                        <a:pt x="679" y="24"/>
                      </a:cubicBezTo>
                      <a:lnTo>
                        <a:pt x="597" y="214"/>
                      </a:lnTo>
                      <a:lnTo>
                        <a:pt x="203" y="214"/>
                      </a:lnTo>
                      <a:lnTo>
                        <a:pt x="122" y="24"/>
                      </a:lnTo>
                      <a:cubicBezTo>
                        <a:pt x="115" y="8"/>
                        <a:pt x="95" y="0"/>
                        <a:pt x="78" y="7"/>
                      </a:cubicBezTo>
                      <a:cubicBezTo>
                        <a:pt x="61" y="14"/>
                        <a:pt x="53" y="34"/>
                        <a:pt x="61" y="51"/>
                      </a:cubicBezTo>
                      <a:lnTo>
                        <a:pt x="131" y="214"/>
                      </a:lnTo>
                      <a:lnTo>
                        <a:pt x="100" y="214"/>
                      </a:lnTo>
                      <a:cubicBezTo>
                        <a:pt x="45" y="214"/>
                        <a:pt x="0" y="259"/>
                        <a:pt x="0" y="314"/>
                      </a:cubicBezTo>
                      <a:lnTo>
                        <a:pt x="0" y="471"/>
                      </a:lnTo>
                      <a:cubicBezTo>
                        <a:pt x="0" y="526"/>
                        <a:pt x="45" y="571"/>
                        <a:pt x="100" y="57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47"/>
                <p:cNvSpPr>
                  <a:spLocks/>
                </p:cNvSpPr>
                <p:nvPr/>
              </p:nvSpPr>
              <p:spPr bwMode="auto">
                <a:xfrm>
                  <a:off x="6904038" y="1751013"/>
                  <a:ext cx="146050" cy="50800"/>
                </a:xfrm>
                <a:custGeom>
                  <a:avLst/>
                  <a:gdLst>
                    <a:gd name="T0" fmla="*/ 2147483647 w 348"/>
                    <a:gd name="T1" fmla="*/ 2147483647 h 121"/>
                    <a:gd name="T2" fmla="*/ 2147483647 w 348"/>
                    <a:gd name="T3" fmla="*/ 2147483647 h 121"/>
                    <a:gd name="T4" fmla="*/ 2147483647 w 348"/>
                    <a:gd name="T5" fmla="*/ 2147483647 h 121"/>
                    <a:gd name="T6" fmla="*/ 2147483647 w 348"/>
                    <a:gd name="T7" fmla="*/ 2147483647 h 121"/>
                    <a:gd name="T8" fmla="*/ 2147483647 w 348"/>
                    <a:gd name="T9" fmla="*/ 0 h 121"/>
                    <a:gd name="T10" fmla="*/ 2147483647 w 348"/>
                    <a:gd name="T11" fmla="*/ 0 h 121"/>
                    <a:gd name="T12" fmla="*/ 2147483647 w 348"/>
                    <a:gd name="T13" fmla="*/ 2147483647 h 121"/>
                    <a:gd name="T14" fmla="*/ 2147483647 w 348"/>
                    <a:gd name="T15" fmla="*/ 2147483647 h 121"/>
                    <a:gd name="T16" fmla="*/ 2147483647 w 348"/>
                    <a:gd name="T17" fmla="*/ 2147483647 h 121"/>
                    <a:gd name="T18" fmla="*/ 2147483647 w 348"/>
                    <a:gd name="T19" fmla="*/ 2147483647 h 121"/>
                    <a:gd name="T20" fmla="*/ 2147483647 w 348"/>
                    <a:gd name="T21" fmla="*/ 2147483647 h 121"/>
                    <a:gd name="T22" fmla="*/ 2147483647 w 348"/>
                    <a:gd name="T23" fmla="*/ 2147483647 h 121"/>
                    <a:gd name="T24" fmla="*/ 2147483647 w 348"/>
                    <a:gd name="T25" fmla="*/ 2147483647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48" h="121">
                      <a:moveTo>
                        <a:pt x="318" y="118"/>
                      </a:moveTo>
                      <a:lnTo>
                        <a:pt x="318" y="118"/>
                      </a:lnTo>
                      <a:cubicBezTo>
                        <a:pt x="324" y="118"/>
                        <a:pt x="331" y="116"/>
                        <a:pt x="336" y="112"/>
                      </a:cubicBezTo>
                      <a:cubicBezTo>
                        <a:pt x="347" y="102"/>
                        <a:pt x="348" y="85"/>
                        <a:pt x="338" y="74"/>
                      </a:cubicBezTo>
                      <a:cubicBezTo>
                        <a:pt x="298" y="27"/>
                        <a:pt x="238" y="0"/>
                        <a:pt x="175" y="0"/>
                      </a:cubicBezTo>
                      <a:cubicBezTo>
                        <a:pt x="174" y="0"/>
                        <a:pt x="174" y="0"/>
                        <a:pt x="174" y="0"/>
                      </a:cubicBezTo>
                      <a:cubicBezTo>
                        <a:pt x="110" y="0"/>
                        <a:pt x="51" y="27"/>
                        <a:pt x="10" y="74"/>
                      </a:cubicBezTo>
                      <a:cubicBezTo>
                        <a:pt x="0" y="85"/>
                        <a:pt x="1" y="102"/>
                        <a:pt x="13" y="112"/>
                      </a:cubicBezTo>
                      <a:cubicBezTo>
                        <a:pt x="24" y="121"/>
                        <a:pt x="41" y="120"/>
                        <a:pt x="50" y="109"/>
                      </a:cubicBezTo>
                      <a:cubicBezTo>
                        <a:pt x="81" y="74"/>
                        <a:pt x="126" y="53"/>
                        <a:pt x="174" y="53"/>
                      </a:cubicBezTo>
                      <a:cubicBezTo>
                        <a:pt x="174" y="53"/>
                        <a:pt x="174" y="53"/>
                        <a:pt x="174" y="53"/>
                      </a:cubicBezTo>
                      <a:cubicBezTo>
                        <a:pt x="222" y="53"/>
                        <a:pt x="267" y="74"/>
                        <a:pt x="298" y="109"/>
                      </a:cubicBezTo>
                      <a:cubicBezTo>
                        <a:pt x="303" y="115"/>
                        <a:pt x="311" y="118"/>
                        <a:pt x="318" y="118"/>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48"/>
                <p:cNvSpPr>
                  <a:spLocks/>
                </p:cNvSpPr>
                <p:nvPr/>
              </p:nvSpPr>
              <p:spPr bwMode="auto">
                <a:xfrm>
                  <a:off x="6924675" y="1792288"/>
                  <a:ext cx="103188" cy="44450"/>
                </a:xfrm>
                <a:custGeom>
                  <a:avLst/>
                  <a:gdLst>
                    <a:gd name="T0" fmla="*/ 2147483647 w 244"/>
                    <a:gd name="T1" fmla="*/ 2147483647 h 105"/>
                    <a:gd name="T2" fmla="*/ 2147483647 w 244"/>
                    <a:gd name="T3" fmla="*/ 2147483647 h 105"/>
                    <a:gd name="T4" fmla="*/ 2147483647 w 244"/>
                    <a:gd name="T5" fmla="*/ 2147483647 h 105"/>
                    <a:gd name="T6" fmla="*/ 2147483647 w 244"/>
                    <a:gd name="T7" fmla="*/ 2147483647 h 105"/>
                    <a:gd name="T8" fmla="*/ 2147483647 w 244"/>
                    <a:gd name="T9" fmla="*/ 2147483647 h 105"/>
                    <a:gd name="T10" fmla="*/ 2147483647 w 244"/>
                    <a:gd name="T11" fmla="*/ 0 h 105"/>
                    <a:gd name="T12" fmla="*/ 2147483647 w 244"/>
                    <a:gd name="T13" fmla="*/ 0 h 105"/>
                    <a:gd name="T14" fmla="*/ 2147483647 w 244"/>
                    <a:gd name="T15" fmla="*/ 2147483647 h 105"/>
                    <a:gd name="T16" fmla="*/ 2147483647 w 244"/>
                    <a:gd name="T17" fmla="*/ 2147483647 h 105"/>
                    <a:gd name="T18" fmla="*/ 2147483647 w 244"/>
                    <a:gd name="T19" fmla="*/ 2147483647 h 105"/>
                    <a:gd name="T20" fmla="*/ 2147483647 w 244"/>
                    <a:gd name="T21" fmla="*/ 2147483647 h 105"/>
                    <a:gd name="T22" fmla="*/ 2147483647 w 244"/>
                    <a:gd name="T23" fmla="*/ 2147483647 h 105"/>
                    <a:gd name="T24" fmla="*/ 2147483647 w 244"/>
                    <a:gd name="T25" fmla="*/ 2147483647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44" h="105">
                      <a:moveTo>
                        <a:pt x="191" y="89"/>
                      </a:moveTo>
                      <a:lnTo>
                        <a:pt x="191" y="89"/>
                      </a:lnTo>
                      <a:cubicBezTo>
                        <a:pt x="196" y="97"/>
                        <a:pt x="205" y="101"/>
                        <a:pt x="214" y="101"/>
                      </a:cubicBezTo>
                      <a:cubicBezTo>
                        <a:pt x="219" y="101"/>
                        <a:pt x="224" y="100"/>
                        <a:pt x="228" y="97"/>
                      </a:cubicBezTo>
                      <a:cubicBezTo>
                        <a:pt x="241" y="89"/>
                        <a:pt x="244" y="72"/>
                        <a:pt x="236" y="60"/>
                      </a:cubicBezTo>
                      <a:cubicBezTo>
                        <a:pt x="211" y="22"/>
                        <a:pt x="168" y="0"/>
                        <a:pt x="122" y="0"/>
                      </a:cubicBezTo>
                      <a:cubicBezTo>
                        <a:pt x="76" y="0"/>
                        <a:pt x="34" y="22"/>
                        <a:pt x="9" y="60"/>
                      </a:cubicBezTo>
                      <a:cubicBezTo>
                        <a:pt x="0" y="72"/>
                        <a:pt x="4" y="89"/>
                        <a:pt x="16" y="97"/>
                      </a:cubicBezTo>
                      <a:cubicBezTo>
                        <a:pt x="28" y="105"/>
                        <a:pt x="45" y="102"/>
                        <a:pt x="53" y="89"/>
                      </a:cubicBezTo>
                      <a:cubicBezTo>
                        <a:pt x="68" y="67"/>
                        <a:pt x="94" y="53"/>
                        <a:pt x="122" y="53"/>
                      </a:cubicBezTo>
                      <a:cubicBezTo>
                        <a:pt x="150" y="53"/>
                        <a:pt x="176" y="67"/>
                        <a:pt x="191" y="89"/>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49"/>
                <p:cNvSpPr>
                  <a:spLocks/>
                </p:cNvSpPr>
                <p:nvPr/>
              </p:nvSpPr>
              <p:spPr bwMode="auto">
                <a:xfrm>
                  <a:off x="6959600" y="1835150"/>
                  <a:ext cx="34925" cy="36513"/>
                </a:xfrm>
                <a:custGeom>
                  <a:avLst/>
                  <a:gdLst>
                    <a:gd name="T0" fmla="*/ 0 w 85"/>
                    <a:gd name="T1" fmla="*/ 2147483647 h 85"/>
                    <a:gd name="T2" fmla="*/ 0 w 85"/>
                    <a:gd name="T3" fmla="*/ 2147483647 h 85"/>
                    <a:gd name="T4" fmla="*/ 2147483647 w 85"/>
                    <a:gd name="T5" fmla="*/ 2147483647 h 85"/>
                    <a:gd name="T6" fmla="*/ 2147483647 w 85"/>
                    <a:gd name="T7" fmla="*/ 2147483647 h 85"/>
                    <a:gd name="T8" fmla="*/ 2147483647 w 85"/>
                    <a:gd name="T9" fmla="*/ 0 h 85"/>
                    <a:gd name="T10" fmla="*/ 0 w 85"/>
                    <a:gd name="T11" fmla="*/ 2147483647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5" h="85">
                      <a:moveTo>
                        <a:pt x="0" y="43"/>
                      </a:moveTo>
                      <a:lnTo>
                        <a:pt x="0" y="43"/>
                      </a:lnTo>
                      <a:cubicBezTo>
                        <a:pt x="0" y="66"/>
                        <a:pt x="19" y="85"/>
                        <a:pt x="42" y="85"/>
                      </a:cubicBezTo>
                      <a:cubicBezTo>
                        <a:pt x="66" y="85"/>
                        <a:pt x="85" y="66"/>
                        <a:pt x="85" y="43"/>
                      </a:cubicBezTo>
                      <a:cubicBezTo>
                        <a:pt x="85" y="19"/>
                        <a:pt x="66" y="0"/>
                        <a:pt x="42" y="0"/>
                      </a:cubicBezTo>
                      <a:cubicBezTo>
                        <a:pt x="19" y="0"/>
                        <a:pt x="0" y="19"/>
                        <a:pt x="0" y="4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50"/>
                <p:cNvSpPr>
                  <a:spLocks/>
                </p:cNvSpPr>
                <p:nvPr/>
              </p:nvSpPr>
              <p:spPr bwMode="auto">
                <a:xfrm>
                  <a:off x="6778625" y="1662113"/>
                  <a:ext cx="396875" cy="109538"/>
                </a:xfrm>
                <a:custGeom>
                  <a:avLst/>
                  <a:gdLst>
                    <a:gd name="T0" fmla="*/ 2147483647 w 945"/>
                    <a:gd name="T1" fmla="*/ 2147483647 h 261"/>
                    <a:gd name="T2" fmla="*/ 2147483647 w 945"/>
                    <a:gd name="T3" fmla="*/ 2147483647 h 261"/>
                    <a:gd name="T4" fmla="*/ 2147483647 w 945"/>
                    <a:gd name="T5" fmla="*/ 2147483647 h 261"/>
                    <a:gd name="T6" fmla="*/ 2147483647 w 945"/>
                    <a:gd name="T7" fmla="*/ 2147483647 h 261"/>
                    <a:gd name="T8" fmla="*/ 2147483647 w 945"/>
                    <a:gd name="T9" fmla="*/ 2147483647 h 261"/>
                    <a:gd name="T10" fmla="*/ 2147483647 w 945"/>
                    <a:gd name="T11" fmla="*/ 2147483647 h 261"/>
                    <a:gd name="T12" fmla="*/ 2147483647 w 945"/>
                    <a:gd name="T13" fmla="*/ 2147483647 h 261"/>
                    <a:gd name="T14" fmla="*/ 2147483647 w 945"/>
                    <a:gd name="T15" fmla="*/ 2147483647 h 261"/>
                    <a:gd name="T16" fmla="*/ 2147483647 w 945"/>
                    <a:gd name="T17" fmla="*/ 2147483647 h 261"/>
                    <a:gd name="T18" fmla="*/ 2147483647 w 945"/>
                    <a:gd name="T19" fmla="*/ 2147483647 h 261"/>
                    <a:gd name="T20" fmla="*/ 2147483647 w 945"/>
                    <a:gd name="T21" fmla="*/ 2147483647 h 261"/>
                    <a:gd name="T22" fmla="*/ 2147483647 w 945"/>
                    <a:gd name="T23" fmla="*/ 2147483647 h 261"/>
                    <a:gd name="T24" fmla="*/ 2147483647 w 945"/>
                    <a:gd name="T25" fmla="*/ 0 h 261"/>
                    <a:gd name="T26" fmla="*/ 2147483647 w 945"/>
                    <a:gd name="T27" fmla="*/ 2147483647 h 261"/>
                    <a:gd name="T28" fmla="*/ 2147483647 w 945"/>
                    <a:gd name="T29" fmla="*/ 2147483647 h 261"/>
                    <a:gd name="T30" fmla="*/ 2147483647 w 945"/>
                    <a:gd name="T31" fmla="*/ 2147483647 h 2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45" h="261">
                      <a:moveTo>
                        <a:pt x="158" y="23"/>
                      </a:moveTo>
                      <a:lnTo>
                        <a:pt x="158" y="23"/>
                      </a:lnTo>
                      <a:cubicBezTo>
                        <a:pt x="139" y="23"/>
                        <a:pt x="124" y="38"/>
                        <a:pt x="124" y="56"/>
                      </a:cubicBezTo>
                      <a:lnTo>
                        <a:pt x="124" y="149"/>
                      </a:lnTo>
                      <a:lnTo>
                        <a:pt x="24" y="192"/>
                      </a:lnTo>
                      <a:cubicBezTo>
                        <a:pt x="8" y="199"/>
                        <a:pt x="0" y="219"/>
                        <a:pt x="7" y="236"/>
                      </a:cubicBezTo>
                      <a:cubicBezTo>
                        <a:pt x="14" y="253"/>
                        <a:pt x="34" y="261"/>
                        <a:pt x="51" y="253"/>
                      </a:cubicBezTo>
                      <a:lnTo>
                        <a:pt x="472" y="72"/>
                      </a:lnTo>
                      <a:lnTo>
                        <a:pt x="894" y="253"/>
                      </a:lnTo>
                      <a:cubicBezTo>
                        <a:pt x="898" y="255"/>
                        <a:pt x="902" y="256"/>
                        <a:pt x="907" y="256"/>
                      </a:cubicBezTo>
                      <a:cubicBezTo>
                        <a:pt x="920" y="256"/>
                        <a:pt x="932" y="249"/>
                        <a:pt x="937" y="236"/>
                      </a:cubicBezTo>
                      <a:cubicBezTo>
                        <a:pt x="945" y="219"/>
                        <a:pt x="937" y="199"/>
                        <a:pt x="920" y="192"/>
                      </a:cubicBezTo>
                      <a:lnTo>
                        <a:pt x="472" y="0"/>
                      </a:lnTo>
                      <a:lnTo>
                        <a:pt x="191" y="121"/>
                      </a:lnTo>
                      <a:lnTo>
                        <a:pt x="191" y="56"/>
                      </a:lnTo>
                      <a:cubicBezTo>
                        <a:pt x="191" y="38"/>
                        <a:pt x="176" y="23"/>
                        <a:pt x="158" y="2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grpSp>
    </p:spTree>
    <p:extLst>
      <p:ext uri="{BB962C8B-B14F-4D97-AF65-F5344CB8AC3E}">
        <p14:creationId xmlns:p14="http://schemas.microsoft.com/office/powerpoint/2010/main" val="2029111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MQTT</a:t>
            </a:r>
            <a:r>
              <a:rPr lang="zh-CN" altLang="en-US" smtClean="0"/>
              <a:t>协议</a:t>
            </a:r>
            <a:r>
              <a:rPr lang="zh-CN" altLang="en-US"/>
              <a:t>技术原理</a:t>
            </a:r>
          </a:p>
        </p:txBody>
      </p:sp>
    </p:spTree>
    <p:extLst>
      <p:ext uri="{BB962C8B-B14F-4D97-AF65-F5344CB8AC3E}">
        <p14:creationId xmlns:p14="http://schemas.microsoft.com/office/powerpoint/2010/main" val="208028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CONNECT</a:t>
            </a:r>
            <a:r>
              <a:rPr lang="zh-CN" altLang="en-US" smtClean="0"/>
              <a:t>消息 </a:t>
            </a:r>
            <a:r>
              <a:rPr lang="en-US" altLang="zh-CN" smtClean="0"/>
              <a:t>(1)</a:t>
            </a:r>
            <a:endParaRPr lang="zh-CN" altLang="en-US" dirty="0"/>
          </a:p>
        </p:txBody>
      </p:sp>
      <p:sp>
        <p:nvSpPr>
          <p:cNvPr id="3" name="文本占位符 2"/>
          <p:cNvSpPr>
            <a:spLocks noGrp="1"/>
          </p:cNvSpPr>
          <p:nvPr>
            <p:ph type="body" sz="quarter" idx="10"/>
          </p:nvPr>
        </p:nvSpPr>
        <p:spPr/>
        <p:txBody>
          <a:bodyPr/>
          <a:lstStyle/>
          <a:p>
            <a:r>
              <a:rPr lang="en-US" altLang="zh-CN" b="1" dirty="0" err="1" smtClean="0">
                <a:latin typeface="+mn-lt"/>
                <a:ea typeface="+mn-ea"/>
              </a:rPr>
              <a:t>ClientId</a:t>
            </a:r>
            <a:endParaRPr lang="en-US" altLang="zh-CN" b="1" dirty="0">
              <a:latin typeface="+mn-lt"/>
              <a:ea typeface="+mn-ea"/>
            </a:endParaRPr>
          </a:p>
          <a:p>
            <a:pPr lvl="1"/>
            <a:r>
              <a:rPr lang="zh-CN" altLang="en-US" dirty="0">
                <a:solidFill>
                  <a:srgbClr val="C00000"/>
                </a:solidFill>
                <a:latin typeface="+mn-lt"/>
                <a:ea typeface="+mn-ea"/>
              </a:rPr>
              <a:t>客户端标识符</a:t>
            </a:r>
            <a:r>
              <a:rPr lang="zh-CN" altLang="en-US" dirty="0">
                <a:latin typeface="+mn-lt"/>
                <a:ea typeface="+mn-ea"/>
              </a:rPr>
              <a:t>（简称</a:t>
            </a:r>
            <a:r>
              <a:rPr lang="en-US" altLang="zh-CN" dirty="0" err="1">
                <a:latin typeface="+mn-lt"/>
                <a:ea typeface="+mn-ea"/>
              </a:rPr>
              <a:t>ClientID</a:t>
            </a:r>
            <a:r>
              <a:rPr lang="zh-CN" altLang="en-US" dirty="0">
                <a:latin typeface="+mn-lt"/>
                <a:ea typeface="+mn-ea"/>
              </a:rPr>
              <a:t>）是每个连接到</a:t>
            </a:r>
            <a:r>
              <a:rPr lang="en-US" altLang="zh-CN" dirty="0">
                <a:latin typeface="+mn-lt"/>
                <a:ea typeface="+mn-ea"/>
              </a:rPr>
              <a:t>MQTT</a:t>
            </a:r>
            <a:r>
              <a:rPr lang="zh-CN" altLang="en-US" dirty="0">
                <a:latin typeface="+mn-lt"/>
                <a:ea typeface="+mn-ea"/>
              </a:rPr>
              <a:t>代理服务器的</a:t>
            </a:r>
            <a:r>
              <a:rPr lang="en-US" altLang="zh-CN" dirty="0">
                <a:latin typeface="+mn-lt"/>
                <a:ea typeface="+mn-ea"/>
              </a:rPr>
              <a:t>MQTT</a:t>
            </a:r>
            <a:r>
              <a:rPr lang="zh-CN" altLang="en-US" dirty="0">
                <a:latin typeface="+mn-lt"/>
                <a:ea typeface="+mn-ea"/>
              </a:rPr>
              <a:t>客户端的编号。</a:t>
            </a:r>
          </a:p>
          <a:p>
            <a:r>
              <a:rPr lang="en-US" altLang="zh-CN" b="1" dirty="0">
                <a:latin typeface="+mn-lt"/>
                <a:ea typeface="+mn-ea"/>
              </a:rPr>
              <a:t>Clean Session</a:t>
            </a:r>
          </a:p>
          <a:p>
            <a:pPr lvl="1"/>
            <a:r>
              <a:rPr lang="en-US" altLang="zh-CN">
                <a:latin typeface="+mn-lt"/>
                <a:ea typeface="+mn-ea"/>
              </a:rPr>
              <a:t>C</a:t>
            </a:r>
            <a:r>
              <a:rPr lang="en-US" altLang="zh-CN" smtClean="0">
                <a:latin typeface="+mn-lt"/>
                <a:ea typeface="+mn-ea"/>
              </a:rPr>
              <a:t>lean Session</a:t>
            </a:r>
            <a:r>
              <a:rPr lang="zh-CN" altLang="en-US" dirty="0">
                <a:latin typeface="+mn-lt"/>
                <a:ea typeface="+mn-ea"/>
              </a:rPr>
              <a:t>标志位向代理服务器表明客户端是否要建立持续的会话</a:t>
            </a:r>
            <a:r>
              <a:rPr lang="zh-CN" altLang="en-US" dirty="0" smtClean="0">
                <a:latin typeface="+mn-lt"/>
                <a:ea typeface="+mn-ea"/>
              </a:rPr>
              <a:t>。</a:t>
            </a:r>
            <a:endParaRPr lang="en-US" altLang="zh-CN" dirty="0" smtClean="0">
              <a:latin typeface="+mn-lt"/>
              <a:ea typeface="+mn-ea"/>
            </a:endParaRPr>
          </a:p>
          <a:p>
            <a:pPr lvl="1"/>
            <a:r>
              <a:rPr lang="en-US" altLang="zh-CN" smtClean="0">
                <a:latin typeface="+mn-lt"/>
                <a:ea typeface="+mn-ea"/>
              </a:rPr>
              <a:t>Clean Session</a:t>
            </a:r>
            <a:r>
              <a:rPr lang="zh-CN" altLang="en-US" dirty="0">
                <a:latin typeface="+mn-lt"/>
                <a:ea typeface="+mn-ea"/>
              </a:rPr>
              <a:t>设置为</a:t>
            </a:r>
            <a:r>
              <a:rPr lang="en-US" altLang="zh-CN" dirty="0" smtClean="0">
                <a:latin typeface="+mn-lt"/>
                <a:ea typeface="+mn-ea"/>
              </a:rPr>
              <a:t>false</a:t>
            </a:r>
            <a:r>
              <a:rPr lang="zh-CN" altLang="en-US" dirty="0" smtClean="0">
                <a:latin typeface="+mn-lt"/>
                <a:ea typeface="+mn-ea"/>
              </a:rPr>
              <a:t>是</a:t>
            </a:r>
            <a:r>
              <a:rPr lang="zh-CN" altLang="en-US" dirty="0">
                <a:latin typeface="+mn-lt"/>
                <a:ea typeface="+mn-ea"/>
              </a:rPr>
              <a:t>代理将存储所有</a:t>
            </a:r>
            <a:r>
              <a:rPr lang="zh-CN" altLang="en-US" dirty="0">
                <a:solidFill>
                  <a:srgbClr val="C00000"/>
                </a:solidFill>
                <a:latin typeface="+mn-lt"/>
                <a:ea typeface="+mn-ea"/>
              </a:rPr>
              <a:t>服务质量 </a:t>
            </a:r>
            <a:r>
              <a:rPr lang="en-US" altLang="zh-CN" dirty="0">
                <a:solidFill>
                  <a:srgbClr val="C00000"/>
                </a:solidFill>
                <a:latin typeface="+mn-lt"/>
                <a:ea typeface="+mn-ea"/>
              </a:rPr>
              <a:t>(</a:t>
            </a:r>
            <a:r>
              <a:rPr lang="en-US" altLang="zh-CN" dirty="0" err="1">
                <a:solidFill>
                  <a:srgbClr val="C00000"/>
                </a:solidFill>
                <a:latin typeface="+mn-lt"/>
                <a:ea typeface="+mn-ea"/>
              </a:rPr>
              <a:t>QoS</a:t>
            </a:r>
            <a:r>
              <a:rPr lang="en-US" altLang="zh-CN" dirty="0">
                <a:solidFill>
                  <a:srgbClr val="C00000"/>
                </a:solidFill>
                <a:latin typeface="+mn-lt"/>
                <a:ea typeface="+mn-ea"/>
              </a:rPr>
              <a:t>) </a:t>
            </a:r>
            <a:r>
              <a:rPr lang="zh-CN" altLang="en-US" dirty="0">
                <a:latin typeface="+mn-lt"/>
                <a:ea typeface="+mn-ea"/>
              </a:rPr>
              <a:t>为</a:t>
            </a:r>
            <a:r>
              <a:rPr lang="en-US" altLang="zh-CN" dirty="0">
                <a:latin typeface="+mn-lt"/>
                <a:ea typeface="+mn-ea"/>
              </a:rPr>
              <a:t>1</a:t>
            </a:r>
            <a:r>
              <a:rPr lang="zh-CN" altLang="en-US" dirty="0">
                <a:latin typeface="+mn-lt"/>
                <a:ea typeface="+mn-ea"/>
              </a:rPr>
              <a:t>或</a:t>
            </a:r>
            <a:r>
              <a:rPr lang="en-US" altLang="zh-CN" dirty="0">
                <a:latin typeface="+mn-lt"/>
                <a:ea typeface="+mn-ea"/>
              </a:rPr>
              <a:t>2</a:t>
            </a:r>
            <a:r>
              <a:rPr lang="zh-CN" altLang="en-US" dirty="0">
                <a:latin typeface="+mn-lt"/>
                <a:ea typeface="+mn-ea"/>
              </a:rPr>
              <a:t>的客户端的订阅信息以及所有错过的消息</a:t>
            </a:r>
            <a:r>
              <a:rPr lang="zh-CN" altLang="en-US" dirty="0" smtClean="0">
                <a:latin typeface="+mn-lt"/>
                <a:ea typeface="+mn-ea"/>
              </a:rPr>
              <a:t>。</a:t>
            </a:r>
            <a:endParaRPr lang="en-US" altLang="zh-CN" dirty="0" smtClean="0">
              <a:latin typeface="+mn-lt"/>
              <a:ea typeface="+mn-ea"/>
            </a:endParaRPr>
          </a:p>
          <a:p>
            <a:pPr lvl="1"/>
            <a:r>
              <a:rPr lang="en-US" altLang="zh-CN">
                <a:latin typeface="+mn-lt"/>
                <a:ea typeface="+mn-ea"/>
              </a:rPr>
              <a:t>C</a:t>
            </a:r>
            <a:r>
              <a:rPr lang="en-US" altLang="zh-CN" smtClean="0">
                <a:latin typeface="+mn-lt"/>
                <a:ea typeface="+mn-ea"/>
              </a:rPr>
              <a:t>lean </a:t>
            </a:r>
            <a:r>
              <a:rPr lang="en-US" altLang="zh-CN" dirty="0">
                <a:latin typeface="+mn-lt"/>
                <a:ea typeface="+mn-ea"/>
              </a:rPr>
              <a:t>S</a:t>
            </a:r>
            <a:r>
              <a:rPr lang="en-US" altLang="zh-CN" smtClean="0">
                <a:latin typeface="+mn-lt"/>
                <a:ea typeface="+mn-ea"/>
              </a:rPr>
              <a:t>ession</a:t>
            </a:r>
            <a:r>
              <a:rPr lang="zh-CN" altLang="en-US" dirty="0">
                <a:latin typeface="+mn-lt"/>
                <a:ea typeface="+mn-ea"/>
              </a:rPr>
              <a:t>设置为</a:t>
            </a:r>
            <a:r>
              <a:rPr lang="en-US" altLang="zh-CN" dirty="0" smtClean="0">
                <a:latin typeface="+mn-lt"/>
                <a:ea typeface="+mn-ea"/>
              </a:rPr>
              <a:t>true</a:t>
            </a:r>
            <a:r>
              <a:rPr lang="zh-CN" altLang="en-US" dirty="0" smtClean="0">
                <a:latin typeface="+mn-lt"/>
                <a:ea typeface="+mn-ea"/>
              </a:rPr>
              <a:t>是代理</a:t>
            </a:r>
            <a:r>
              <a:rPr lang="zh-CN" altLang="en-US" dirty="0">
                <a:latin typeface="+mn-lt"/>
                <a:ea typeface="+mn-ea"/>
              </a:rPr>
              <a:t>将不会存储客户端的任何信息，并将清除之前持续会话的所有信息</a:t>
            </a:r>
            <a:r>
              <a:rPr lang="zh-CN" altLang="en-US" dirty="0" smtClean="0">
                <a:latin typeface="+mn-lt"/>
                <a:ea typeface="+mn-ea"/>
              </a:rPr>
              <a:t>。</a:t>
            </a:r>
            <a:r>
              <a:rPr lang="zh-CN" altLang="en-US" dirty="0">
                <a:latin typeface="+mn-lt"/>
                <a:ea typeface="+mn-ea"/>
              </a:rPr>
              <a:t/>
            </a:r>
            <a:br>
              <a:rPr lang="zh-CN" altLang="en-US" dirty="0">
                <a:latin typeface="+mn-lt"/>
                <a:ea typeface="+mn-ea"/>
              </a:rPr>
            </a:br>
            <a:endParaRPr lang="zh-CN" altLang="en-US" dirty="0">
              <a:latin typeface="+mn-lt"/>
              <a:ea typeface="+mn-ea"/>
            </a:endParaRPr>
          </a:p>
          <a:p>
            <a:endParaRPr lang="zh-CN" altLang="en-US" dirty="0">
              <a:latin typeface="+mn-lt"/>
              <a:ea typeface="+mn-ea"/>
            </a:endParaRPr>
          </a:p>
        </p:txBody>
      </p:sp>
    </p:spTree>
    <p:extLst>
      <p:ext uri="{BB962C8B-B14F-4D97-AF65-F5344CB8AC3E}">
        <p14:creationId xmlns:p14="http://schemas.microsoft.com/office/powerpoint/2010/main" val="4018247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CONNECT</a:t>
            </a:r>
            <a:r>
              <a:rPr lang="zh-CN" altLang="en-US" smtClean="0"/>
              <a:t>消息 </a:t>
            </a:r>
            <a:r>
              <a:rPr lang="en-US" altLang="zh-CN" smtClean="0"/>
              <a:t>(2)</a:t>
            </a:r>
            <a:endParaRPr lang="zh-CN" altLang="en-US" dirty="0"/>
          </a:p>
        </p:txBody>
      </p:sp>
      <p:sp>
        <p:nvSpPr>
          <p:cNvPr id="3" name="文本占位符 2"/>
          <p:cNvSpPr>
            <a:spLocks noGrp="1"/>
          </p:cNvSpPr>
          <p:nvPr>
            <p:ph type="body" sz="quarter" idx="10"/>
          </p:nvPr>
        </p:nvSpPr>
        <p:spPr/>
        <p:txBody>
          <a:bodyPr/>
          <a:lstStyle/>
          <a:p>
            <a:r>
              <a:rPr lang="zh-CN" altLang="en-US" b="1" dirty="0">
                <a:latin typeface="+mn-lt"/>
                <a:ea typeface="+mn-ea"/>
              </a:rPr>
              <a:t>（用户名</a:t>
            </a:r>
            <a:r>
              <a:rPr lang="en-US" altLang="zh-CN" b="1" dirty="0">
                <a:latin typeface="+mn-lt"/>
                <a:ea typeface="+mn-ea"/>
              </a:rPr>
              <a:t>/</a:t>
            </a:r>
            <a:r>
              <a:rPr lang="zh-CN" altLang="en-US" b="1" dirty="0">
                <a:latin typeface="+mn-lt"/>
                <a:ea typeface="+mn-ea"/>
              </a:rPr>
              <a:t>密码）</a:t>
            </a:r>
            <a:r>
              <a:rPr lang="en-US" altLang="zh-CN" b="1" dirty="0" smtClean="0">
                <a:latin typeface="+mn-lt"/>
                <a:ea typeface="+mn-ea"/>
              </a:rPr>
              <a:t>Username/Password</a:t>
            </a:r>
          </a:p>
          <a:p>
            <a:pPr lvl="1"/>
            <a:r>
              <a:rPr lang="en-US" altLang="zh-CN" dirty="0">
                <a:latin typeface="+mn-lt"/>
                <a:ea typeface="+mn-ea"/>
              </a:rPr>
              <a:t>MQTT</a:t>
            </a:r>
            <a:r>
              <a:rPr lang="zh-CN" altLang="en-US" dirty="0">
                <a:latin typeface="+mn-lt"/>
                <a:ea typeface="+mn-ea"/>
              </a:rPr>
              <a:t>允许发送用户名和密码以便验证客户端的身份和进行授权</a:t>
            </a:r>
            <a:r>
              <a:rPr lang="zh-CN" altLang="en-US" dirty="0" smtClean="0">
                <a:latin typeface="+mn-lt"/>
                <a:ea typeface="+mn-ea"/>
              </a:rPr>
              <a:t>。</a:t>
            </a:r>
            <a:endParaRPr lang="en-US" altLang="zh-CN" dirty="0" smtClean="0">
              <a:latin typeface="+mn-lt"/>
              <a:ea typeface="+mn-ea"/>
            </a:endParaRPr>
          </a:p>
          <a:p>
            <a:r>
              <a:rPr lang="zh-CN" altLang="en-US" b="1" dirty="0" smtClean="0">
                <a:latin typeface="+mn-lt"/>
                <a:ea typeface="+mn-ea"/>
              </a:rPr>
              <a:t>（</a:t>
            </a:r>
            <a:r>
              <a:rPr lang="zh-CN" altLang="en-US" b="1" dirty="0">
                <a:latin typeface="+mn-lt"/>
                <a:ea typeface="+mn-ea"/>
              </a:rPr>
              <a:t>遗嘱消息）</a:t>
            </a:r>
            <a:r>
              <a:rPr lang="en-US" altLang="zh-CN" b="1" dirty="0">
                <a:latin typeface="+mn-lt"/>
                <a:ea typeface="+mn-ea"/>
              </a:rPr>
              <a:t>Will Message</a:t>
            </a:r>
          </a:p>
          <a:p>
            <a:pPr lvl="1"/>
            <a:r>
              <a:rPr lang="zh-CN" altLang="en-US" sz="1800" dirty="0">
                <a:latin typeface="+mn-lt"/>
                <a:ea typeface="+mn-ea"/>
              </a:rPr>
              <a:t>当某个客户端恶意断开连接时，遗嘱消息将通知其他客户端。</a:t>
            </a:r>
            <a:endParaRPr lang="en-US" altLang="zh-CN" sz="1800" dirty="0">
              <a:latin typeface="+mn-lt"/>
              <a:ea typeface="+mn-ea"/>
            </a:endParaRPr>
          </a:p>
          <a:p>
            <a:pPr lvl="1"/>
            <a:r>
              <a:rPr lang="zh-CN" altLang="en-US" sz="1800" dirty="0">
                <a:latin typeface="+mn-lt"/>
                <a:ea typeface="+mn-ea"/>
              </a:rPr>
              <a:t>一个连接着的客户端将在</a:t>
            </a:r>
            <a:r>
              <a:rPr lang="en-US" altLang="zh-CN" sz="1800" dirty="0">
                <a:latin typeface="+mn-lt"/>
                <a:ea typeface="+mn-ea"/>
              </a:rPr>
              <a:t>CONNECT</a:t>
            </a:r>
            <a:r>
              <a:rPr lang="zh-CN" altLang="en-US" sz="1800" dirty="0">
                <a:latin typeface="+mn-lt"/>
                <a:ea typeface="+mn-ea"/>
              </a:rPr>
              <a:t>消息中以</a:t>
            </a:r>
            <a:r>
              <a:rPr lang="en-US" altLang="zh-CN" sz="1800" dirty="0">
                <a:latin typeface="+mn-lt"/>
                <a:ea typeface="+mn-ea"/>
              </a:rPr>
              <a:t>MQTT</a:t>
            </a:r>
            <a:r>
              <a:rPr lang="zh-CN" altLang="en-US" sz="1800" dirty="0">
                <a:latin typeface="+mn-lt"/>
                <a:ea typeface="+mn-ea"/>
              </a:rPr>
              <a:t>消息和主题的形式提供其遗嘱。</a:t>
            </a:r>
            <a:endParaRPr lang="en-US" altLang="zh-CN" sz="1800" dirty="0">
              <a:latin typeface="+mn-lt"/>
              <a:ea typeface="+mn-ea"/>
            </a:endParaRPr>
          </a:p>
          <a:p>
            <a:pPr lvl="1"/>
            <a:r>
              <a:rPr lang="zh-CN" altLang="en-US" sz="1800" dirty="0">
                <a:latin typeface="+mn-lt"/>
                <a:ea typeface="+mn-ea"/>
              </a:rPr>
              <a:t>如果客户端恶意断开了连接，代理将发送此消息来代表</a:t>
            </a:r>
            <a:r>
              <a:rPr lang="zh-CN" altLang="en-US" sz="1800" dirty="0" smtClean="0">
                <a:latin typeface="+mn-lt"/>
                <a:ea typeface="+mn-ea"/>
              </a:rPr>
              <a:t>客户端。</a:t>
            </a:r>
            <a:endParaRPr lang="en-US" altLang="zh-CN" sz="1800" dirty="0" smtClean="0">
              <a:latin typeface="+mn-lt"/>
              <a:ea typeface="+mn-ea"/>
            </a:endParaRPr>
          </a:p>
          <a:p>
            <a:r>
              <a:rPr lang="zh-CN" altLang="en-US" b="1" dirty="0">
                <a:latin typeface="+mn-lt"/>
                <a:ea typeface="+mn-ea"/>
              </a:rPr>
              <a:t>（心跳）</a:t>
            </a:r>
            <a:r>
              <a:rPr lang="en-US" altLang="zh-CN" b="1" dirty="0" err="1">
                <a:latin typeface="+mn-lt"/>
                <a:ea typeface="+mn-ea"/>
              </a:rPr>
              <a:t>KeepAlive</a:t>
            </a:r>
            <a:endParaRPr lang="en-US" altLang="zh-CN" b="1" dirty="0">
              <a:latin typeface="+mn-lt"/>
              <a:ea typeface="+mn-ea"/>
            </a:endParaRPr>
          </a:p>
          <a:p>
            <a:pPr lvl="1"/>
            <a:r>
              <a:rPr lang="zh-CN" altLang="en-US" dirty="0">
                <a:latin typeface="+mn-lt"/>
                <a:ea typeface="+mn-ea"/>
              </a:rPr>
              <a:t>心跳是一个时间间隔，客户端有规律地向代理服务器发送</a:t>
            </a:r>
            <a:r>
              <a:rPr lang="en-US" altLang="zh-CN" dirty="0">
                <a:latin typeface="+mn-lt"/>
                <a:ea typeface="+mn-ea"/>
              </a:rPr>
              <a:t>PING Request</a:t>
            </a:r>
            <a:r>
              <a:rPr lang="zh-CN" altLang="en-US" dirty="0">
                <a:latin typeface="+mn-lt"/>
                <a:ea typeface="+mn-ea"/>
              </a:rPr>
              <a:t>消息。</a:t>
            </a:r>
          </a:p>
          <a:p>
            <a:pPr lvl="1"/>
            <a:endParaRPr lang="en-US" altLang="zh-CN" sz="1800" dirty="0">
              <a:latin typeface="+mn-lt"/>
              <a:ea typeface="+mn-ea"/>
            </a:endParaRPr>
          </a:p>
          <a:p>
            <a:endParaRPr lang="zh-CN" altLang="en-US" dirty="0">
              <a:latin typeface="+mn-lt"/>
              <a:ea typeface="+mn-ea"/>
            </a:endParaRPr>
          </a:p>
        </p:txBody>
      </p:sp>
    </p:spTree>
    <p:extLst>
      <p:ext uri="{BB962C8B-B14F-4D97-AF65-F5344CB8AC3E}">
        <p14:creationId xmlns:p14="http://schemas.microsoft.com/office/powerpoint/2010/main" val="3389283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ea typeface="+mn-ea"/>
              </a:rPr>
              <a:t>CONNECT</a:t>
            </a:r>
            <a:r>
              <a:rPr lang="zh-CN" altLang="en-US" dirty="0" smtClean="0">
                <a:latin typeface="+mn-lt"/>
                <a:ea typeface="+mn-ea"/>
              </a:rPr>
              <a:t>可变报头的</a:t>
            </a:r>
            <a:r>
              <a:rPr lang="zh-CN" altLang="en-US" smtClean="0">
                <a:latin typeface="+mn-lt"/>
                <a:ea typeface="+mn-ea"/>
              </a:rPr>
              <a:t>字节构成 </a:t>
            </a:r>
            <a:r>
              <a:rPr lang="en-US" altLang="zh-CN" smtClean="0">
                <a:latin typeface="+mn-lt"/>
                <a:ea typeface="+mn-ea"/>
              </a:rPr>
              <a:t>(1)</a:t>
            </a:r>
            <a:endParaRPr lang="zh-CN" altLang="en-US" dirty="0">
              <a:latin typeface="+mn-lt"/>
              <a:ea typeface="+mn-ea"/>
            </a:endParaRPr>
          </a:p>
        </p:txBody>
      </p:sp>
      <p:sp>
        <p:nvSpPr>
          <p:cNvPr id="8" name="文本占位符 2"/>
          <p:cNvSpPr>
            <a:spLocks noGrp="1"/>
          </p:cNvSpPr>
          <p:nvPr>
            <p:ph type="body" sz="quarter" idx="10"/>
          </p:nvPr>
        </p:nvSpPr>
        <p:spPr/>
        <p:txBody>
          <a:bodyPr/>
          <a:lstStyle/>
          <a:p>
            <a:r>
              <a:rPr lang="en-US" altLang="zh-CN" dirty="0" smtClean="0">
                <a:latin typeface="+mn-lt"/>
                <a:ea typeface="+mn-ea"/>
              </a:rPr>
              <a:t>CONNECT</a:t>
            </a:r>
            <a:r>
              <a:rPr lang="zh-CN" altLang="en-US" dirty="0" smtClean="0">
                <a:latin typeface="+mn-lt"/>
                <a:ea typeface="+mn-ea"/>
              </a:rPr>
              <a:t>报文的可变报头按下列次序包含四个字段：协议名（</a:t>
            </a:r>
            <a:r>
              <a:rPr lang="en-US" altLang="zh-CN" dirty="0" smtClean="0">
                <a:latin typeface="+mn-lt"/>
                <a:ea typeface="+mn-ea"/>
              </a:rPr>
              <a:t>Protocol Name</a:t>
            </a:r>
            <a:r>
              <a:rPr lang="zh-CN" altLang="en-US" dirty="0" smtClean="0">
                <a:latin typeface="+mn-lt"/>
                <a:ea typeface="+mn-ea"/>
              </a:rPr>
              <a:t>），协议级别（</a:t>
            </a:r>
            <a:r>
              <a:rPr lang="en-US" altLang="zh-CN" dirty="0" smtClean="0">
                <a:latin typeface="+mn-lt"/>
                <a:ea typeface="+mn-ea"/>
              </a:rPr>
              <a:t>Protocol Level</a:t>
            </a:r>
            <a:r>
              <a:rPr lang="zh-CN" altLang="en-US" dirty="0" smtClean="0">
                <a:latin typeface="+mn-lt"/>
                <a:ea typeface="+mn-ea"/>
              </a:rPr>
              <a:t>），连接标志（</a:t>
            </a:r>
            <a:r>
              <a:rPr lang="en-US" altLang="zh-CN" dirty="0" smtClean="0">
                <a:latin typeface="+mn-lt"/>
                <a:ea typeface="+mn-ea"/>
              </a:rPr>
              <a:t>Connect Flags</a:t>
            </a:r>
            <a:r>
              <a:rPr lang="zh-CN" altLang="en-US" dirty="0" smtClean="0">
                <a:latin typeface="+mn-lt"/>
                <a:ea typeface="+mn-ea"/>
              </a:rPr>
              <a:t>）和保持连接（</a:t>
            </a:r>
            <a:r>
              <a:rPr lang="en-US" altLang="zh-CN" dirty="0" smtClean="0">
                <a:latin typeface="+mn-lt"/>
                <a:ea typeface="+mn-ea"/>
              </a:rPr>
              <a:t>Keep Alive</a:t>
            </a:r>
            <a:r>
              <a:rPr lang="zh-CN" altLang="en-US" dirty="0" smtClean="0">
                <a:latin typeface="+mn-lt"/>
                <a:ea typeface="+mn-ea"/>
              </a:rPr>
              <a:t>）。</a:t>
            </a:r>
            <a:endParaRPr lang="zh-CN" altLang="en-US" dirty="0">
              <a:latin typeface="+mn-lt"/>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481387835"/>
              </p:ext>
            </p:extLst>
          </p:nvPr>
        </p:nvGraphicFramePr>
        <p:xfrm>
          <a:off x="1742069" y="2634487"/>
          <a:ext cx="8900480" cy="3202280"/>
        </p:xfrm>
        <a:graphic>
          <a:graphicData uri="http://schemas.openxmlformats.org/drawingml/2006/table">
            <a:tbl>
              <a:tblPr firstRow="1" firstCol="1" bandRow="1"/>
              <a:tblGrid>
                <a:gridCol w="1538764"/>
                <a:gridCol w="3435468"/>
                <a:gridCol w="490781"/>
                <a:gridCol w="490781"/>
                <a:gridCol w="490781"/>
                <a:gridCol w="490781"/>
                <a:gridCol w="490781"/>
                <a:gridCol w="490781"/>
                <a:gridCol w="490781"/>
                <a:gridCol w="490781"/>
              </a:tblGrid>
              <a:tr h="400285">
                <a:tc>
                  <a:txBody>
                    <a:bodyPr/>
                    <a:lstStyle/>
                    <a:p>
                      <a:pPr>
                        <a:spcBef>
                          <a:spcPts val="400"/>
                        </a:spcBef>
                        <a:spcAft>
                          <a:spcPts val="400"/>
                        </a:spcAft>
                      </a:pPr>
                      <a:r>
                        <a:rPr lang="en-US" sz="1400" b="1" dirty="0">
                          <a:effectLst/>
                        </a:rPr>
                        <a:t> </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zh-CN" altLang="en-US" sz="1400" b="1" dirty="0" smtClean="0">
                          <a:effectLst/>
                          <a:latin typeface="Arial" panose="020B0604020202020204" pitchFamily="34" charset="0"/>
                          <a:ea typeface="宋体" panose="02010600030101010101" pitchFamily="2" charset="-122"/>
                          <a:cs typeface="Times New Roman" panose="02020603050405020304" pitchFamily="18" charset="0"/>
                        </a:rPr>
                        <a:t>描述</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a:effectLst/>
                        </a:rPr>
                        <a:t>7</a:t>
                      </a:r>
                      <a:endParaRPr lang="zh-CN" sz="1400" b="1">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a:effectLst/>
                        </a:rPr>
                        <a:t>6</a:t>
                      </a:r>
                      <a:endParaRPr lang="zh-CN" sz="1400" b="1">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a:effectLst/>
                        </a:rPr>
                        <a:t>5</a:t>
                      </a:r>
                      <a:endParaRPr lang="zh-CN" sz="1400" b="1">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a:effectLst/>
                        </a:rPr>
                        <a:t>4</a:t>
                      </a:r>
                      <a:endParaRPr lang="zh-CN" sz="1400" b="1">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dirty="0">
                          <a:effectLst/>
                        </a:rPr>
                        <a:t>3</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dirty="0">
                          <a:effectLst/>
                        </a:rPr>
                        <a:t>2</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dirty="0">
                          <a:effectLst/>
                        </a:rPr>
                        <a:t>1</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dirty="0">
                          <a:effectLst/>
                        </a:rPr>
                        <a:t>0</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400285">
                <a:tc gridSpan="10">
                  <a:txBody>
                    <a:bodyPr/>
                    <a:lstStyle/>
                    <a:p>
                      <a:pPr>
                        <a:spcBef>
                          <a:spcPts val="400"/>
                        </a:spcBef>
                        <a:spcAft>
                          <a:spcPts val="400"/>
                        </a:spcAft>
                      </a:pPr>
                      <a:r>
                        <a:rPr lang="zh-CN" altLang="en-US" sz="1400" dirty="0" smtClean="0">
                          <a:effectLst/>
                        </a:rPr>
                        <a:t>协议名</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00285">
                <a:tc>
                  <a:txBody>
                    <a:bodyPr/>
                    <a:lstStyle/>
                    <a:p>
                      <a:pPr>
                        <a:spcBef>
                          <a:spcPts val="400"/>
                        </a:spcBef>
                        <a:spcAft>
                          <a:spcPts val="400"/>
                        </a:spcAft>
                      </a:pPr>
                      <a:r>
                        <a:rPr lang="en-US" sz="1400" dirty="0">
                          <a:effectLst/>
                        </a:rPr>
                        <a:t>byte 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a:spcBef>
                          <a:spcPts val="400"/>
                        </a:spcBef>
                        <a:spcAft>
                          <a:spcPts val="400"/>
                        </a:spcAft>
                      </a:pPr>
                      <a:r>
                        <a:rPr lang="zh-CN" altLang="en-US" sz="1400" dirty="0" smtClean="0">
                          <a:effectLst/>
                        </a:rPr>
                        <a:t>长度</a:t>
                      </a:r>
                      <a:r>
                        <a:rPr lang="en-US" sz="1400" dirty="0" smtClean="0">
                          <a:effectLst/>
                        </a:rPr>
                        <a:t>MSB (0)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a:effectLst/>
                        </a:rPr>
                        <a:t>0</a:t>
                      </a: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a:effectLst/>
                        </a:rPr>
                        <a:t>0</a:t>
                      </a: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a:effectLst/>
                        </a:rPr>
                        <a:t>0</a:t>
                      </a: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a:effectLst/>
                        </a:rPr>
                        <a:t>0</a:t>
                      </a: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tcPr>
                </a:tc>
              </a:tr>
              <a:tr h="400285">
                <a:tc>
                  <a:txBody>
                    <a:bodyPr/>
                    <a:lstStyle/>
                    <a:p>
                      <a:pPr>
                        <a:spcBef>
                          <a:spcPts val="400"/>
                        </a:spcBef>
                        <a:spcAft>
                          <a:spcPts val="400"/>
                        </a:spcAft>
                      </a:pPr>
                      <a:r>
                        <a:rPr lang="en-US" sz="1400" dirty="0">
                          <a:effectLst/>
                        </a:rPr>
                        <a:t>byte 2</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a:spcBef>
                          <a:spcPts val="400"/>
                        </a:spcBef>
                        <a:spcAft>
                          <a:spcPts val="400"/>
                        </a:spcAft>
                      </a:pPr>
                      <a:r>
                        <a:rPr lang="zh-CN" altLang="en-US" sz="1400" dirty="0" smtClean="0">
                          <a:effectLst/>
                        </a:rPr>
                        <a:t>长度 </a:t>
                      </a:r>
                      <a:r>
                        <a:rPr lang="en-US" sz="1400" dirty="0" smtClean="0">
                          <a:effectLst/>
                        </a:rPr>
                        <a:t>LSB </a:t>
                      </a:r>
                      <a:r>
                        <a:rPr lang="en-US" sz="1400" dirty="0">
                          <a:effectLst/>
                        </a:rPr>
                        <a:t>(4)</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a:effectLst/>
                        </a:rPr>
                        <a:t>1</a:t>
                      </a: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a:effectLst/>
                        </a:rPr>
                        <a:t>0</a:t>
                      </a: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a:effectLst/>
                        </a:rPr>
                        <a:t>0</a:t>
                      </a: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tcPr>
                </a:tc>
              </a:tr>
              <a:tr h="400285">
                <a:tc>
                  <a:txBody>
                    <a:bodyPr/>
                    <a:lstStyle/>
                    <a:p>
                      <a:pPr>
                        <a:spcBef>
                          <a:spcPts val="400"/>
                        </a:spcBef>
                        <a:spcAft>
                          <a:spcPts val="400"/>
                        </a:spcAft>
                      </a:pPr>
                      <a:r>
                        <a:rPr lang="en-US" sz="1400">
                          <a:effectLst/>
                        </a:rPr>
                        <a:t>byte 3</a:t>
                      </a: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algn="ctr">
                        <a:spcBef>
                          <a:spcPts val="400"/>
                        </a:spcBef>
                        <a:spcAft>
                          <a:spcPts val="400"/>
                        </a:spcAft>
                      </a:pPr>
                      <a:r>
                        <a:rPr lang="en-US" sz="1400" dirty="0">
                          <a:effectLst/>
                        </a:rPr>
                        <a:t>‘M’</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a:effectLst/>
                        </a:rPr>
                        <a:t>0</a:t>
                      </a: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a:effectLst/>
                        </a:rPr>
                        <a:t>1</a:t>
                      </a: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tcPr>
                </a:tc>
              </a:tr>
              <a:tr h="400285">
                <a:tc>
                  <a:txBody>
                    <a:bodyPr/>
                    <a:lstStyle/>
                    <a:p>
                      <a:pPr>
                        <a:spcBef>
                          <a:spcPts val="400"/>
                        </a:spcBef>
                        <a:spcAft>
                          <a:spcPts val="400"/>
                        </a:spcAft>
                      </a:pPr>
                      <a:r>
                        <a:rPr lang="en-US" sz="1400" dirty="0">
                          <a:effectLst/>
                        </a:rPr>
                        <a:t>byte 4</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algn="ctr">
                        <a:spcBef>
                          <a:spcPts val="400"/>
                        </a:spcBef>
                        <a:spcAft>
                          <a:spcPts val="400"/>
                        </a:spcAft>
                      </a:pPr>
                      <a:r>
                        <a:rPr lang="en-US" sz="1400" dirty="0">
                          <a:effectLst/>
                        </a:rPr>
                        <a:t>‘Q’</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a:effectLst/>
                        </a:rPr>
                        <a:t>1</a:t>
                      </a: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tcPr>
                </a:tc>
              </a:tr>
              <a:tr h="400285">
                <a:tc>
                  <a:txBody>
                    <a:bodyPr/>
                    <a:lstStyle/>
                    <a:p>
                      <a:pPr>
                        <a:spcBef>
                          <a:spcPts val="400"/>
                        </a:spcBef>
                        <a:spcAft>
                          <a:spcPts val="400"/>
                        </a:spcAft>
                      </a:pPr>
                      <a:r>
                        <a:rPr lang="en-US" sz="1400" dirty="0">
                          <a:effectLst/>
                        </a:rPr>
                        <a:t>byte 5</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algn="ctr">
                        <a:spcBef>
                          <a:spcPts val="400"/>
                        </a:spcBef>
                        <a:spcAft>
                          <a:spcPts val="400"/>
                        </a:spcAft>
                      </a:pPr>
                      <a:r>
                        <a:rPr lang="en-US" sz="1400" dirty="0">
                          <a:effectLst/>
                        </a:rPr>
                        <a:t>‘T’</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tcPr>
                </a:tc>
              </a:tr>
              <a:tr h="400285">
                <a:tc>
                  <a:txBody>
                    <a:bodyPr/>
                    <a:lstStyle/>
                    <a:p>
                      <a:pPr>
                        <a:spcBef>
                          <a:spcPts val="400"/>
                        </a:spcBef>
                        <a:spcAft>
                          <a:spcPts val="400"/>
                        </a:spcAft>
                      </a:pPr>
                      <a:r>
                        <a:rPr lang="en-US" sz="1400" dirty="0">
                          <a:effectLst/>
                        </a:rPr>
                        <a:t>byte 6</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sz="1400" dirty="0">
                          <a:effectLst/>
                        </a:rPr>
                        <a:t>‘T’</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sz="1400">
                          <a:effectLst/>
                        </a:rPr>
                        <a:t>1</a:t>
                      </a: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sz="1400" dirty="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sz="1400" dirty="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sz="1400" dirty="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7712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CONNECT</a:t>
            </a:r>
            <a:r>
              <a:rPr lang="zh-CN" altLang="en-US" dirty="0" smtClean="0"/>
              <a:t>可变报头的</a:t>
            </a:r>
            <a:r>
              <a:rPr lang="zh-CN" altLang="en-US" smtClean="0"/>
              <a:t>字节构成</a:t>
            </a:r>
            <a:r>
              <a:rPr lang="zh-CN" altLang="en-US"/>
              <a:t> </a:t>
            </a:r>
            <a:r>
              <a:rPr lang="en-US" altLang="zh-CN" smtClean="0"/>
              <a:t>(2)</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73260033"/>
              </p:ext>
            </p:extLst>
          </p:nvPr>
        </p:nvGraphicFramePr>
        <p:xfrm>
          <a:off x="2042983" y="1202725"/>
          <a:ext cx="8597015" cy="4857749"/>
        </p:xfrm>
        <a:graphic>
          <a:graphicData uri="http://schemas.openxmlformats.org/drawingml/2006/table">
            <a:tbl>
              <a:tblPr firstRow="1" firstCol="1" bandRow="1"/>
              <a:tblGrid>
                <a:gridCol w="1486298"/>
                <a:gridCol w="3318333"/>
                <a:gridCol w="474048"/>
                <a:gridCol w="474048"/>
                <a:gridCol w="474048"/>
                <a:gridCol w="474048"/>
                <a:gridCol w="474048"/>
                <a:gridCol w="474048"/>
                <a:gridCol w="474048"/>
                <a:gridCol w="474048"/>
              </a:tblGrid>
              <a:tr h="373673">
                <a:tc>
                  <a:txBody>
                    <a:bodyPr/>
                    <a:lstStyle/>
                    <a:p>
                      <a:pPr>
                        <a:spcBef>
                          <a:spcPts val="400"/>
                        </a:spcBef>
                        <a:spcAft>
                          <a:spcPts val="400"/>
                        </a:spcAft>
                      </a:pPr>
                      <a:r>
                        <a:rPr lang="en-US" sz="1400" b="1" dirty="0">
                          <a:effectLst/>
                          <a:latin typeface="+mn-lt"/>
                          <a:ea typeface="+mn-ea"/>
                        </a:rPr>
                        <a:t> </a:t>
                      </a:r>
                      <a:endParaRPr lang="zh-CN" sz="1400" b="1" dirty="0">
                        <a:effectLst/>
                        <a:latin typeface="+mn-lt"/>
                        <a:ea typeface="+mn-ea"/>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zh-CN" altLang="en-US" sz="1400" b="1" dirty="0" smtClean="0">
                          <a:effectLst/>
                          <a:latin typeface="Arial" panose="020B0604020202020204" pitchFamily="34" charset="0"/>
                          <a:ea typeface="宋体" panose="02010600030101010101" pitchFamily="2" charset="-122"/>
                          <a:cs typeface="Times New Roman" panose="02020603050405020304" pitchFamily="18" charset="0"/>
                        </a:rPr>
                        <a:t>描述</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dirty="0">
                          <a:effectLst/>
                        </a:rPr>
                        <a:t>7</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dirty="0">
                          <a:effectLst/>
                        </a:rPr>
                        <a:t>6</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dirty="0">
                          <a:effectLst/>
                        </a:rPr>
                        <a:t>5</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dirty="0">
                          <a:effectLst/>
                        </a:rPr>
                        <a:t>4</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dirty="0">
                          <a:effectLst/>
                        </a:rPr>
                        <a:t>3</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dirty="0">
                          <a:effectLst/>
                        </a:rPr>
                        <a:t>2</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dirty="0">
                          <a:effectLst/>
                        </a:rPr>
                        <a:t>1</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spcBef>
                          <a:spcPts val="400"/>
                        </a:spcBef>
                        <a:spcAft>
                          <a:spcPts val="400"/>
                        </a:spcAft>
                      </a:pPr>
                      <a:r>
                        <a:rPr lang="en-US" sz="1400" b="1" dirty="0">
                          <a:effectLst/>
                        </a:rPr>
                        <a:t>0</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73673">
                <a:tc gridSpan="10">
                  <a:txBody>
                    <a:bodyPr/>
                    <a:lstStyle/>
                    <a:p>
                      <a:pPr>
                        <a:spcBef>
                          <a:spcPts val="400"/>
                        </a:spcBef>
                        <a:spcAft>
                          <a:spcPts val="400"/>
                        </a:spcAft>
                      </a:pPr>
                      <a:r>
                        <a:rPr lang="zh-CN" altLang="en-US" sz="1400" dirty="0" smtClean="0">
                          <a:effectLst/>
                          <a:latin typeface="+mn-lt"/>
                          <a:ea typeface="+mn-ea"/>
                          <a:cs typeface="Times New Roman" panose="02020603050405020304" pitchFamily="18" charset="0"/>
                        </a:rPr>
                        <a:t>协议级别</a:t>
                      </a:r>
                      <a:endParaRPr lang="zh-CN" sz="1400" dirty="0">
                        <a:effectLst/>
                        <a:latin typeface="+mn-lt"/>
                        <a:ea typeface="+mn-ea"/>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r>
              <a:tr h="373673">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altLang="zh-CN" sz="1400" dirty="0" smtClean="0">
                          <a:effectLst/>
                          <a:latin typeface="+mn-lt"/>
                          <a:ea typeface="+mn-ea"/>
                        </a:rPr>
                        <a:t>byte 7</a:t>
                      </a:r>
                      <a:endParaRPr lang="zh-CN" altLang="zh-CN" sz="1400" dirty="0" smtClean="0">
                        <a:effectLst/>
                        <a:latin typeface="+mn-lt"/>
                        <a:ea typeface="+mn-ea"/>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algn="l">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Level(4)</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tcPr>
                </a:tc>
              </a:tr>
              <a:tr h="373673">
                <a:tc gridSpan="10">
                  <a:txBody>
                    <a:bodyPr/>
                    <a:lstStyle/>
                    <a:p>
                      <a:pPr>
                        <a:spcBef>
                          <a:spcPts val="400"/>
                        </a:spcBef>
                        <a:spcAft>
                          <a:spcPts val="400"/>
                        </a:spcAft>
                      </a:pPr>
                      <a:r>
                        <a:rPr lang="zh-CN" altLang="en-US" sz="1400" dirty="0" smtClean="0">
                          <a:effectLst/>
                          <a:latin typeface="+mn-lt"/>
                          <a:ea typeface="+mn-ea"/>
                          <a:cs typeface="+mn-cs"/>
                        </a:rPr>
                        <a:t>连接标志</a:t>
                      </a:r>
                      <a:endParaRPr lang="zh-CN" sz="1400" dirty="0">
                        <a:effectLst/>
                        <a:latin typeface="+mn-lt"/>
                        <a:ea typeface="+mn-ea"/>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242038">
                <a:tc>
                  <a:txBody>
                    <a:bodyPr/>
                    <a:lstStyle/>
                    <a:p>
                      <a:pPr>
                        <a:spcBef>
                          <a:spcPts val="400"/>
                        </a:spcBef>
                        <a:spcAft>
                          <a:spcPts val="400"/>
                        </a:spcAft>
                      </a:pPr>
                      <a:r>
                        <a:rPr lang="en-US" sz="1400" dirty="0" smtClean="0">
                          <a:effectLst/>
                          <a:latin typeface="+mn-lt"/>
                          <a:ea typeface="+mn-ea"/>
                        </a:rPr>
                        <a:t>byte 8</a:t>
                      </a:r>
                      <a:endParaRPr lang="zh-CN" sz="1400" dirty="0" smtClean="0">
                        <a:effectLst/>
                        <a:latin typeface="+mn-lt"/>
                        <a:ea typeface="+mn-ea"/>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User</a:t>
                      </a:r>
                      <a:r>
                        <a:rPr lang="en-US" altLang="zh-CN" sz="1400" baseline="0" dirty="0" smtClean="0">
                          <a:effectLst/>
                          <a:latin typeface="Arial" panose="020B0604020202020204" pitchFamily="34" charset="0"/>
                          <a:ea typeface="宋体" panose="02010600030101010101" pitchFamily="2" charset="-122"/>
                          <a:cs typeface="Times New Roman" panose="02020603050405020304" pitchFamily="18" charset="0"/>
                        </a:rPr>
                        <a:t> Name Flag(1)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p>
                      <a:pPr>
                        <a:spcBef>
                          <a:spcPts val="400"/>
                        </a:spcBef>
                        <a:spcAft>
                          <a:spcPts val="400"/>
                        </a:spcAft>
                      </a:pPr>
                      <a:r>
                        <a:rPr lang="en-US" altLang="zh-CN" sz="1400" dirty="0" smtClean="0">
                          <a:effectLst/>
                          <a:latin typeface="+mn-lt"/>
                          <a:ea typeface="+mn-ea"/>
                          <a:cs typeface="+mn-cs"/>
                        </a:rPr>
                        <a:t>Password</a:t>
                      </a:r>
                      <a:r>
                        <a:rPr lang="en-US" altLang="zh-CN" sz="1400" baseline="0" dirty="0" smtClean="0">
                          <a:effectLst/>
                          <a:latin typeface="+mn-lt"/>
                          <a:ea typeface="+mn-ea"/>
                          <a:cs typeface="+mn-cs"/>
                        </a:rPr>
                        <a:t> Flag(1)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p>
                      <a:pPr algn="l">
                        <a:spcBef>
                          <a:spcPts val="400"/>
                        </a:spcBef>
                        <a:spcAft>
                          <a:spcPts val="400"/>
                        </a:spcAft>
                      </a:pPr>
                      <a:r>
                        <a:rPr lang="en-US" altLang="zh-CN" sz="1400" dirty="0" smtClean="0">
                          <a:effectLst/>
                          <a:latin typeface="+mn-lt"/>
                          <a:ea typeface="+mn-ea"/>
                          <a:cs typeface="+mn-cs"/>
                        </a:rPr>
                        <a:t>Will</a:t>
                      </a:r>
                      <a:r>
                        <a:rPr lang="en-US" altLang="zh-CN" sz="1400" baseline="0" dirty="0" smtClean="0">
                          <a:effectLst/>
                          <a:latin typeface="+mn-lt"/>
                          <a:ea typeface="+mn-ea"/>
                          <a:cs typeface="+mn-cs"/>
                        </a:rPr>
                        <a:t> Retain(1)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p>
                      <a:pPr algn="l">
                        <a:spcBef>
                          <a:spcPts val="400"/>
                        </a:spcBef>
                        <a:spcAft>
                          <a:spcPts val="400"/>
                        </a:spcAft>
                      </a:pPr>
                      <a:r>
                        <a:rPr lang="en-US" altLang="zh-CN" sz="1400" dirty="0" smtClean="0">
                          <a:effectLst/>
                          <a:latin typeface="+mn-lt"/>
                          <a:ea typeface="+mn-ea"/>
                          <a:cs typeface="+mn-cs"/>
                        </a:rPr>
                        <a:t>Will</a:t>
                      </a:r>
                      <a:r>
                        <a:rPr lang="en-US" altLang="zh-CN" sz="1400" baseline="0" dirty="0" smtClean="0">
                          <a:effectLst/>
                          <a:latin typeface="+mn-lt"/>
                          <a:ea typeface="+mn-ea"/>
                          <a:cs typeface="+mn-cs"/>
                        </a:rPr>
                        <a:t> </a:t>
                      </a:r>
                      <a:r>
                        <a:rPr lang="en-US" altLang="zh-CN" sz="1400" baseline="0" dirty="0" err="1" smtClean="0">
                          <a:effectLst/>
                          <a:latin typeface="+mn-lt"/>
                          <a:ea typeface="+mn-ea"/>
                          <a:cs typeface="+mn-cs"/>
                        </a:rPr>
                        <a:t>QoS</a:t>
                      </a:r>
                      <a:r>
                        <a:rPr lang="en-US" altLang="zh-CN" sz="1400" baseline="0" dirty="0" smtClean="0">
                          <a:effectLst/>
                          <a:latin typeface="+mn-lt"/>
                          <a:ea typeface="+mn-ea"/>
                          <a:cs typeface="+mn-cs"/>
                        </a:rPr>
                        <a:t>(01)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p>
                      <a:pPr algn="l">
                        <a:spcBef>
                          <a:spcPts val="400"/>
                        </a:spcBef>
                        <a:spcAft>
                          <a:spcPts val="400"/>
                        </a:spcAft>
                      </a:pPr>
                      <a:r>
                        <a:rPr lang="en-US" altLang="zh-CN" sz="1400" dirty="0" smtClean="0">
                          <a:effectLst/>
                          <a:latin typeface="+mn-lt"/>
                          <a:ea typeface="+mn-ea"/>
                          <a:cs typeface="+mn-cs"/>
                        </a:rPr>
                        <a:t>Will</a:t>
                      </a:r>
                      <a:r>
                        <a:rPr lang="en-US" altLang="zh-CN" sz="1400" baseline="0" dirty="0" smtClean="0">
                          <a:effectLst/>
                          <a:latin typeface="+mn-lt"/>
                          <a:ea typeface="+mn-ea"/>
                          <a:cs typeface="+mn-cs"/>
                        </a:rPr>
                        <a:t> Flag(1)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p>
                      <a:pPr algn="l">
                        <a:spcBef>
                          <a:spcPts val="400"/>
                        </a:spcBef>
                        <a:spcAft>
                          <a:spcPts val="400"/>
                        </a:spcAft>
                      </a:pPr>
                      <a:r>
                        <a:rPr lang="en-US" altLang="zh-CN" sz="1400" dirty="0" smtClean="0">
                          <a:effectLst/>
                          <a:latin typeface="+mn-lt"/>
                          <a:ea typeface="+mn-ea"/>
                          <a:cs typeface="+mn-cs"/>
                        </a:rPr>
                        <a:t>Clean</a:t>
                      </a:r>
                      <a:r>
                        <a:rPr lang="en-US" altLang="zh-CN" sz="1400" baseline="0" dirty="0" smtClean="0">
                          <a:effectLst/>
                          <a:latin typeface="+mn-lt"/>
                          <a:ea typeface="+mn-ea"/>
                          <a:cs typeface="+mn-cs"/>
                        </a:rPr>
                        <a:t> Session(1)</a:t>
                      </a:r>
                    </a:p>
                    <a:p>
                      <a:pPr algn="l">
                        <a:spcBef>
                          <a:spcPts val="400"/>
                        </a:spcBef>
                        <a:spcAft>
                          <a:spcPts val="400"/>
                        </a:spcAft>
                      </a:pPr>
                      <a:r>
                        <a:rPr lang="en-US" altLang="zh-CN" sz="1400" baseline="0" dirty="0" smtClean="0">
                          <a:effectLst/>
                          <a:latin typeface="+mn-lt"/>
                          <a:ea typeface="+mn-ea"/>
                          <a:cs typeface="+mn-cs"/>
                        </a:rPr>
                        <a:t>Reserved(0)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smtClean="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smtClean="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smtClean="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smtClean="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smtClean="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smtClean="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smtClean="0">
                          <a:effectLst/>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sz="1400" dirty="0" smtClean="0">
                          <a:effectLst/>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tcPr>
                </a:tc>
              </a:tr>
              <a:tr h="373673">
                <a:tc gridSpan="10">
                  <a:txBody>
                    <a:bodyPr/>
                    <a:lstStyle/>
                    <a:p>
                      <a:pPr>
                        <a:spcBef>
                          <a:spcPts val="400"/>
                        </a:spcBef>
                        <a:spcAft>
                          <a:spcPts val="400"/>
                        </a:spcAft>
                      </a:pPr>
                      <a:r>
                        <a:rPr lang="zh-CN" altLang="en-US" sz="1400" dirty="0" smtClean="0">
                          <a:effectLst/>
                          <a:latin typeface="+mn-lt"/>
                          <a:ea typeface="+mn-ea"/>
                          <a:cs typeface="Times New Roman" panose="02020603050405020304" pitchFamily="18" charset="0"/>
                        </a:rPr>
                        <a:t>保持连接</a:t>
                      </a:r>
                      <a:endParaRPr lang="zh-CN" sz="1400" dirty="0">
                        <a:effectLst/>
                        <a:latin typeface="+mn-lt"/>
                        <a:ea typeface="+mn-ea"/>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pPr algn="ctr">
                        <a:spcBef>
                          <a:spcPts val="400"/>
                        </a:spcBef>
                        <a:spcAft>
                          <a:spcPts val="400"/>
                        </a:spcAft>
                      </a:pP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r>
              <a:tr h="373673">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altLang="zh-CN" sz="1400" dirty="0" smtClean="0">
                          <a:effectLst/>
                          <a:latin typeface="+mn-lt"/>
                          <a:ea typeface="+mn-ea"/>
                        </a:rPr>
                        <a:t>byte 9</a:t>
                      </a:r>
                      <a:endParaRPr lang="zh-CN" altLang="zh-CN" sz="1400" dirty="0" smtClean="0">
                        <a:effectLst/>
                        <a:latin typeface="+mn-lt"/>
                        <a:ea typeface="+mn-ea"/>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algn="l">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Keep Alive MSB(0)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tcPr>
                </a:tc>
              </a:tr>
              <a:tr h="373673">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altLang="zh-CN" sz="1400" dirty="0" smtClean="0">
                          <a:effectLst/>
                          <a:latin typeface="+mn-lt"/>
                          <a:ea typeface="+mn-ea"/>
                        </a:rPr>
                        <a:t>byte 10</a:t>
                      </a:r>
                      <a:endParaRPr lang="zh-CN" altLang="zh-CN" sz="1400" dirty="0" smtClean="0">
                        <a:effectLst/>
                        <a:latin typeface="+mn-lt"/>
                        <a:ea typeface="+mn-ea"/>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Keep Alive LSB(10)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1</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spcBef>
                          <a:spcPts val="400"/>
                        </a:spcBef>
                        <a:spcAft>
                          <a:spcPts val="400"/>
                        </a:spcAft>
                      </a:pPr>
                      <a:r>
                        <a:rPr lang="en-US" altLang="zh-CN" sz="1400" dirty="0" smtClean="0">
                          <a:effectLst/>
                          <a:latin typeface="Arial" panose="020B0604020202020204" pitchFamily="34" charset="0"/>
                          <a:ea typeface="宋体" panose="02010600030101010101" pitchFamily="2" charset="-122"/>
                          <a:cs typeface="Times New Roman" panose="02020603050405020304" pitchFamily="18" charset="0"/>
                        </a:rPr>
                        <a:t>0</a:t>
                      </a:r>
                      <a:endParaRPr lang="zh-CN" sz="14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67303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mn-lt"/>
                <a:ea typeface="+mn-ea"/>
              </a:rPr>
              <a:t>代理响应</a:t>
            </a:r>
            <a:r>
              <a:rPr lang="en-US" altLang="zh-CN" dirty="0">
                <a:latin typeface="+mn-lt"/>
                <a:ea typeface="+mn-ea"/>
              </a:rPr>
              <a:t>CONNACK</a:t>
            </a:r>
            <a:r>
              <a:rPr lang="zh-CN" altLang="en-US" dirty="0" smtClean="0">
                <a:latin typeface="+mn-lt"/>
                <a:ea typeface="+mn-ea"/>
              </a:rPr>
              <a:t>消息</a:t>
            </a:r>
            <a:endParaRPr lang="zh-CN" altLang="en-US" dirty="0">
              <a:latin typeface="+mn-lt"/>
              <a:ea typeface="+mn-ea"/>
            </a:endParaRPr>
          </a:p>
        </p:txBody>
      </p:sp>
      <p:sp>
        <p:nvSpPr>
          <p:cNvPr id="3" name="文本占位符 2"/>
          <p:cNvSpPr>
            <a:spLocks noGrp="1"/>
          </p:cNvSpPr>
          <p:nvPr>
            <p:ph type="body" sz="quarter" idx="10"/>
          </p:nvPr>
        </p:nvSpPr>
        <p:spPr/>
        <p:txBody>
          <a:bodyPr/>
          <a:lstStyle/>
          <a:p>
            <a:r>
              <a:rPr lang="zh-CN" altLang="en-US" b="1" dirty="0">
                <a:latin typeface="+mn-lt"/>
                <a:ea typeface="+mn-ea"/>
              </a:rPr>
              <a:t>会话表示标志（</a:t>
            </a:r>
            <a:r>
              <a:rPr lang="en-US" altLang="zh-CN" b="1" dirty="0">
                <a:latin typeface="+mn-lt"/>
                <a:ea typeface="+mn-ea"/>
              </a:rPr>
              <a:t>Session Present flag</a:t>
            </a:r>
            <a:r>
              <a:rPr lang="zh-CN" altLang="en-US" b="1" dirty="0">
                <a:latin typeface="+mn-lt"/>
                <a:ea typeface="+mn-ea"/>
              </a:rPr>
              <a:t>）</a:t>
            </a:r>
          </a:p>
          <a:p>
            <a:pPr lvl="1"/>
            <a:r>
              <a:rPr lang="zh-CN" altLang="en-US" dirty="0">
                <a:latin typeface="+mn-lt"/>
                <a:ea typeface="+mn-ea"/>
              </a:rPr>
              <a:t>会话表示标志表示，代理和客户端之间自从前面的交互以来是否是持久会话。</a:t>
            </a:r>
          </a:p>
          <a:p>
            <a:r>
              <a:rPr lang="zh-CN" altLang="en-US" b="1" dirty="0">
                <a:latin typeface="+mn-lt"/>
                <a:ea typeface="+mn-ea"/>
              </a:rPr>
              <a:t>确认连接标志（</a:t>
            </a:r>
            <a:r>
              <a:rPr lang="en-US" altLang="zh-CN" b="1" dirty="0">
                <a:latin typeface="+mn-lt"/>
                <a:ea typeface="+mn-ea"/>
              </a:rPr>
              <a:t>Connect acknowledge flag</a:t>
            </a:r>
            <a:r>
              <a:rPr lang="zh-CN" altLang="en-US" b="1" dirty="0">
                <a:latin typeface="+mn-lt"/>
                <a:ea typeface="+mn-ea"/>
              </a:rPr>
              <a:t>）</a:t>
            </a:r>
          </a:p>
          <a:p>
            <a:pPr lvl="1"/>
            <a:r>
              <a:rPr lang="zh-CN" altLang="en-US" sz="1800" dirty="0">
                <a:latin typeface="+mn-lt"/>
                <a:ea typeface="+mn-ea"/>
              </a:rPr>
              <a:t>尝试连接是否成功，如果不成功存在的问题</a:t>
            </a:r>
            <a:r>
              <a:rPr lang="zh-CN" altLang="en-US" sz="1800">
                <a:latin typeface="+mn-lt"/>
                <a:ea typeface="+mn-ea"/>
              </a:rPr>
              <a:t>是</a:t>
            </a:r>
            <a:r>
              <a:rPr lang="zh-CN" altLang="en-US" sz="1800" smtClean="0">
                <a:latin typeface="+mn-lt"/>
                <a:ea typeface="+mn-ea"/>
              </a:rPr>
              <a:t>什么</a:t>
            </a:r>
            <a:r>
              <a:rPr lang="en-US" altLang="zh-CN" sz="1800" dirty="0">
                <a:latin typeface="+mn-lt"/>
                <a:ea typeface="+mn-ea"/>
              </a:rPr>
              <a:t>?</a:t>
            </a:r>
            <a:endParaRPr lang="en-US" altLang="zh-CN" sz="1800" dirty="0" smtClean="0">
              <a:latin typeface="+mn-lt"/>
              <a:ea typeface="+mn-ea"/>
            </a:endParaRPr>
          </a:p>
          <a:p>
            <a:pPr marL="401637" lvl="1" indent="0">
              <a:buNone/>
            </a:pPr>
            <a:endParaRPr lang="zh-CN" altLang="en-US" dirty="0">
              <a:latin typeface="+mn-lt"/>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1518101042"/>
              </p:ext>
            </p:extLst>
          </p:nvPr>
        </p:nvGraphicFramePr>
        <p:xfrm>
          <a:off x="3629725" y="3299897"/>
          <a:ext cx="4932549" cy="2851927"/>
        </p:xfrm>
        <a:graphic>
          <a:graphicData uri="http://schemas.openxmlformats.org/drawingml/2006/table">
            <a:tbl>
              <a:tblPr/>
              <a:tblGrid>
                <a:gridCol w="1152129"/>
                <a:gridCol w="3780420"/>
              </a:tblGrid>
              <a:tr h="336209">
                <a:tc>
                  <a:txBody>
                    <a:bodyPr/>
                    <a:lstStyle/>
                    <a:p>
                      <a:pPr algn="l" fontAlgn="auto"/>
                      <a:r>
                        <a:rPr lang="zh-CN" altLang="en-US" b="1" dirty="0">
                          <a:effectLst/>
                        </a:rPr>
                        <a:t>返回代码</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auto"/>
                      <a:r>
                        <a:rPr lang="zh-CN" altLang="en-US" b="1" dirty="0">
                          <a:effectLst/>
                        </a:rPr>
                        <a:t>返回代码响应</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6209">
                <a:tc>
                  <a:txBody>
                    <a:bodyPr/>
                    <a:lstStyle/>
                    <a:p>
                      <a:pPr algn="l"/>
                      <a:r>
                        <a:rPr lang="en-US" altLang="zh-CN" dirty="0">
                          <a:effectLst/>
                        </a:rPr>
                        <a:t>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a:effectLst/>
                        </a:rPr>
                        <a:t>连接接受</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881">
                <a:tc>
                  <a:txBody>
                    <a:bodyPr/>
                    <a:lstStyle/>
                    <a:p>
                      <a:pPr algn="l"/>
                      <a:r>
                        <a:rPr lang="en-US" altLang="zh-CN" dirty="0">
                          <a:effectLst/>
                        </a:rPr>
                        <a:t>1</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a:effectLst/>
                        </a:rPr>
                        <a:t>连接拒绝，不可接受的协议版本</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209">
                <a:tc>
                  <a:txBody>
                    <a:bodyPr/>
                    <a:lstStyle/>
                    <a:p>
                      <a:pPr algn="l"/>
                      <a:r>
                        <a:rPr lang="en-US" altLang="zh-CN">
                          <a:effectLst/>
                        </a:rPr>
                        <a:t>2</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a:effectLst/>
                        </a:rPr>
                        <a:t>连接拒绝，标识符拒绝</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209">
                <a:tc>
                  <a:txBody>
                    <a:bodyPr/>
                    <a:lstStyle/>
                    <a:p>
                      <a:pPr algn="l"/>
                      <a:r>
                        <a:rPr lang="en-US" altLang="zh-CN">
                          <a:effectLst/>
                        </a:rPr>
                        <a:t>3</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a:effectLst/>
                        </a:rPr>
                        <a:t>连接拒绝，服务器不可用</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881">
                <a:tc>
                  <a:txBody>
                    <a:bodyPr/>
                    <a:lstStyle/>
                    <a:p>
                      <a:pPr algn="l"/>
                      <a:r>
                        <a:rPr lang="en-US" altLang="zh-CN">
                          <a:effectLst/>
                        </a:rPr>
                        <a:t>4</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a:effectLst/>
                        </a:rPr>
                        <a:t>连接拒绝，错误的用户名和密码</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209">
                <a:tc>
                  <a:txBody>
                    <a:bodyPr/>
                    <a:lstStyle/>
                    <a:p>
                      <a:pPr algn="l"/>
                      <a:r>
                        <a:rPr lang="en-US" altLang="zh-CN">
                          <a:effectLst/>
                        </a:rPr>
                        <a:t>5</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zh-CN" altLang="en-US" dirty="0">
                          <a:effectLst/>
                        </a:rPr>
                        <a:t>连接拒绝，未授权</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85035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概述和发展历程</a:t>
            </a:r>
            <a:endParaRPr lang="en-US" altLang="zh-CN" dirty="0" smtClean="0">
              <a:solidFill>
                <a:schemeClr val="bg1">
                  <a:lumMod val="50000"/>
                </a:schemeClr>
              </a:solidFill>
              <a:latin typeface="+mn-lt"/>
              <a:ea typeface="+mn-ea"/>
            </a:endParaRPr>
          </a:p>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发布</a:t>
            </a:r>
            <a:r>
              <a:rPr lang="zh-CN" altLang="en-US" dirty="0">
                <a:solidFill>
                  <a:schemeClr val="bg1">
                    <a:lumMod val="50000"/>
                  </a:schemeClr>
                </a:solidFill>
                <a:latin typeface="+mn-lt"/>
                <a:ea typeface="+mn-ea"/>
              </a:rPr>
              <a:t>与</a:t>
            </a:r>
            <a:r>
              <a:rPr lang="zh-CN" altLang="en-US" dirty="0" smtClean="0">
                <a:solidFill>
                  <a:schemeClr val="bg1">
                    <a:lumMod val="50000"/>
                  </a:schemeClr>
                </a:solidFill>
                <a:latin typeface="+mn-lt"/>
                <a:ea typeface="+mn-ea"/>
              </a:rPr>
              <a:t>订阅模式</a:t>
            </a:r>
            <a:endParaRPr lang="en-US" altLang="zh-CN" dirty="0" smtClean="0">
              <a:solidFill>
                <a:schemeClr val="bg1">
                  <a:lumMod val="50000"/>
                </a:schemeClr>
              </a:solidFill>
              <a:latin typeface="+mn-lt"/>
              <a:ea typeface="+mn-ea"/>
            </a:endParaRPr>
          </a:p>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主题和服务质量 </a:t>
            </a:r>
            <a:r>
              <a:rPr lang="en-US" altLang="zh-CN" dirty="0" smtClean="0">
                <a:solidFill>
                  <a:schemeClr val="bg1">
                    <a:lumMod val="50000"/>
                  </a:schemeClr>
                </a:solidFill>
                <a:latin typeface="+mn-lt"/>
                <a:ea typeface="+mn-ea"/>
              </a:rPr>
              <a:t>0</a:t>
            </a:r>
            <a:r>
              <a:rPr lang="zh-CN" altLang="en-US" dirty="0" smtClean="0">
                <a:solidFill>
                  <a:schemeClr val="bg1">
                    <a:lumMod val="50000"/>
                  </a:schemeClr>
                </a:solidFill>
                <a:latin typeface="+mn-lt"/>
                <a:ea typeface="+mn-ea"/>
              </a:rPr>
              <a:t>、</a:t>
            </a:r>
            <a:r>
              <a:rPr lang="en-US" altLang="zh-CN" dirty="0" smtClean="0">
                <a:solidFill>
                  <a:schemeClr val="bg1">
                    <a:lumMod val="50000"/>
                  </a:schemeClr>
                </a:solidFill>
                <a:latin typeface="+mn-lt"/>
                <a:ea typeface="+mn-ea"/>
              </a:rPr>
              <a:t>1</a:t>
            </a:r>
            <a:r>
              <a:rPr lang="zh-CN" altLang="en-US" dirty="0" smtClean="0">
                <a:solidFill>
                  <a:schemeClr val="bg1">
                    <a:lumMod val="50000"/>
                  </a:schemeClr>
                </a:solidFill>
                <a:latin typeface="+mn-lt"/>
                <a:ea typeface="+mn-ea"/>
              </a:rPr>
              <a:t>、</a:t>
            </a:r>
            <a:r>
              <a:rPr lang="en-US" altLang="zh-CN" dirty="0" smtClean="0">
                <a:solidFill>
                  <a:schemeClr val="bg1">
                    <a:lumMod val="50000"/>
                  </a:schemeClr>
                </a:solidFill>
                <a:latin typeface="+mn-lt"/>
                <a:ea typeface="+mn-ea"/>
              </a:rPr>
              <a:t>2</a:t>
            </a:r>
          </a:p>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协议报文结构、连接的建立</a:t>
            </a:r>
            <a:endParaRPr lang="en-US" altLang="zh-CN" dirty="0" smtClean="0">
              <a:solidFill>
                <a:schemeClr val="bg1">
                  <a:lumMod val="50000"/>
                </a:schemeClr>
              </a:solidFill>
              <a:latin typeface="+mn-lt"/>
              <a:ea typeface="+mn-ea"/>
            </a:endParaRPr>
          </a:p>
          <a:p>
            <a:r>
              <a:rPr lang="en-US" altLang="zh-CN" b="1" dirty="0">
                <a:latin typeface="+mn-lt"/>
                <a:ea typeface="+mn-ea"/>
              </a:rPr>
              <a:t>MQTT</a:t>
            </a:r>
            <a:r>
              <a:rPr lang="zh-CN" altLang="en-US" b="1" dirty="0">
                <a:latin typeface="+mn-lt"/>
                <a:ea typeface="+mn-ea"/>
              </a:rPr>
              <a:t>保留消息、遗嘱和心跳</a:t>
            </a:r>
            <a:endParaRPr lang="en-US" altLang="zh-CN" b="1" dirty="0">
              <a:latin typeface="+mn-lt"/>
              <a:ea typeface="+mn-ea"/>
            </a:endParaRPr>
          </a:p>
          <a:p>
            <a:pPr marL="0" indent="0">
              <a:buNone/>
            </a:pPr>
            <a:endParaRPr lang="en-US" altLang="zh-CN" dirty="0" smtClean="0">
              <a:solidFill>
                <a:schemeClr val="bg1">
                  <a:lumMod val="50000"/>
                </a:schemeClr>
              </a:solidFill>
              <a:latin typeface="+mn-lt"/>
              <a:ea typeface="+mn-ea"/>
            </a:endParaRPr>
          </a:p>
          <a:p>
            <a:endParaRPr lang="en-US" altLang="zh-CN" dirty="0" smtClean="0">
              <a:latin typeface="+mn-lt"/>
              <a:ea typeface="+mn-ea"/>
            </a:endParaRPr>
          </a:p>
        </p:txBody>
      </p:sp>
    </p:spTree>
    <p:extLst>
      <p:ext uri="{BB962C8B-B14F-4D97-AF65-F5344CB8AC3E}">
        <p14:creationId xmlns:p14="http://schemas.microsoft.com/office/powerpoint/2010/main" val="3776108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ea typeface="+mn-ea"/>
              </a:rPr>
              <a:t>MQTT</a:t>
            </a:r>
            <a:r>
              <a:rPr lang="zh-CN" altLang="en-US" dirty="0" smtClean="0">
                <a:latin typeface="+mn-lt"/>
                <a:ea typeface="+mn-ea"/>
              </a:rPr>
              <a:t>保留消息</a:t>
            </a:r>
            <a:endParaRPr lang="zh-CN" altLang="en-US" dirty="0">
              <a:latin typeface="+mn-lt"/>
              <a:ea typeface="+mn-ea"/>
            </a:endParaRPr>
          </a:p>
        </p:txBody>
      </p:sp>
      <p:sp>
        <p:nvSpPr>
          <p:cNvPr id="3" name="文本占位符 2"/>
          <p:cNvSpPr>
            <a:spLocks noGrp="1"/>
          </p:cNvSpPr>
          <p:nvPr>
            <p:ph type="body" sz="quarter" idx="10"/>
          </p:nvPr>
        </p:nvSpPr>
        <p:spPr/>
        <p:txBody>
          <a:bodyPr/>
          <a:lstStyle/>
          <a:p>
            <a:r>
              <a:rPr lang="zh-CN" altLang="en-US" dirty="0" smtClean="0">
                <a:latin typeface="+mn-lt"/>
                <a:ea typeface="+mn-ea"/>
              </a:rPr>
              <a:t>保留消息是一条将保留标志（</a:t>
            </a:r>
            <a:r>
              <a:rPr lang="en-US" altLang="zh-CN" dirty="0" smtClean="0">
                <a:latin typeface="+mn-lt"/>
                <a:ea typeface="+mn-ea"/>
              </a:rPr>
              <a:t>retained flag</a:t>
            </a:r>
            <a:r>
              <a:rPr lang="zh-CN" altLang="en-US" dirty="0" smtClean="0">
                <a:latin typeface="+mn-lt"/>
                <a:ea typeface="+mn-ea"/>
              </a:rPr>
              <a:t>）置为</a:t>
            </a:r>
            <a:r>
              <a:rPr lang="en-US" altLang="zh-CN" dirty="0" smtClean="0">
                <a:latin typeface="+mn-lt"/>
                <a:ea typeface="+mn-ea"/>
              </a:rPr>
              <a:t>true</a:t>
            </a:r>
            <a:r>
              <a:rPr lang="zh-CN" altLang="en-US" dirty="0" smtClean="0">
                <a:latin typeface="+mn-lt"/>
                <a:ea typeface="+mn-ea"/>
              </a:rPr>
              <a:t>的普通</a:t>
            </a:r>
            <a:r>
              <a:rPr lang="en-US" altLang="zh-CN" dirty="0" smtClean="0">
                <a:latin typeface="+mn-lt"/>
                <a:ea typeface="+mn-ea"/>
              </a:rPr>
              <a:t>MQTT</a:t>
            </a:r>
            <a:r>
              <a:rPr lang="zh-CN" altLang="en-US" dirty="0" smtClean="0">
                <a:latin typeface="+mn-lt"/>
                <a:ea typeface="+mn-ea"/>
              </a:rPr>
              <a:t>消息。</a:t>
            </a:r>
            <a:r>
              <a:rPr lang="en-US" altLang="zh-CN" dirty="0" smtClean="0">
                <a:solidFill>
                  <a:srgbClr val="C00000"/>
                </a:solidFill>
                <a:latin typeface="+mn-lt"/>
                <a:ea typeface="+mn-ea"/>
              </a:rPr>
              <a:t>broker</a:t>
            </a:r>
            <a:r>
              <a:rPr lang="zh-CN" altLang="en-US" dirty="0" smtClean="0">
                <a:solidFill>
                  <a:srgbClr val="C00000"/>
                </a:solidFill>
                <a:latin typeface="+mn-lt"/>
                <a:ea typeface="+mn-ea"/>
              </a:rPr>
              <a:t>会针对主题依照</a:t>
            </a:r>
            <a:r>
              <a:rPr lang="en-US" altLang="zh-CN" dirty="0" err="1" smtClean="0">
                <a:solidFill>
                  <a:srgbClr val="C00000"/>
                </a:solidFill>
                <a:latin typeface="+mn-lt"/>
                <a:ea typeface="+mn-ea"/>
              </a:rPr>
              <a:t>QoS</a:t>
            </a:r>
            <a:r>
              <a:rPr lang="zh-CN" altLang="en-US" dirty="0" smtClean="0">
                <a:solidFill>
                  <a:srgbClr val="C00000"/>
                </a:solidFill>
                <a:latin typeface="+mn-lt"/>
                <a:ea typeface="+mn-ea"/>
              </a:rPr>
              <a:t>级别保留最后一条保留消息</a:t>
            </a:r>
            <a:r>
              <a:rPr lang="zh-CN" altLang="en-US" dirty="0" smtClean="0">
                <a:latin typeface="+mn-lt"/>
                <a:ea typeface="+mn-ea"/>
              </a:rPr>
              <a:t>。保留消息存在的意义是为了订阅者能够立即收到消息而无须等待发布者发布下一条消息。</a:t>
            </a:r>
            <a:endParaRPr lang="en-US" altLang="zh-CN" dirty="0" smtClean="0">
              <a:latin typeface="+mn-lt"/>
              <a:ea typeface="+mn-ea"/>
            </a:endParaRPr>
          </a:p>
          <a:p>
            <a:r>
              <a:rPr lang="zh-CN" altLang="en-US" dirty="0" smtClean="0">
                <a:latin typeface="+mn-lt"/>
                <a:ea typeface="+mn-ea"/>
              </a:rPr>
              <a:t>一个主题的保留消息是最新的可知的有效数据，它不必是最新的数据，但它</a:t>
            </a:r>
            <a:r>
              <a:rPr lang="zh-CN" altLang="en-US" dirty="0">
                <a:latin typeface="+mn-lt"/>
                <a:ea typeface="+mn-ea"/>
              </a:rPr>
              <a:t>一定</a:t>
            </a:r>
            <a:r>
              <a:rPr lang="zh-CN" altLang="en-US" dirty="0" smtClean="0">
                <a:latin typeface="+mn-lt"/>
                <a:ea typeface="+mn-ea"/>
              </a:rPr>
              <a:t>是将保留标志置为</a:t>
            </a:r>
            <a:r>
              <a:rPr lang="en-US" altLang="zh-CN" dirty="0" smtClean="0">
                <a:latin typeface="+mn-lt"/>
                <a:ea typeface="+mn-ea"/>
              </a:rPr>
              <a:t>true</a:t>
            </a:r>
            <a:r>
              <a:rPr lang="zh-CN" altLang="en-US" dirty="0" smtClean="0">
                <a:latin typeface="+mn-lt"/>
                <a:ea typeface="+mn-ea"/>
              </a:rPr>
              <a:t>的最新消息。</a:t>
            </a:r>
            <a:endParaRPr lang="zh-CN" altLang="en-US" dirty="0">
              <a:latin typeface="+mn-lt"/>
              <a:ea typeface="+mn-ea"/>
            </a:endParaRPr>
          </a:p>
        </p:txBody>
      </p:sp>
    </p:spTree>
    <p:extLst>
      <p:ext uri="{BB962C8B-B14F-4D97-AF65-F5344CB8AC3E}">
        <p14:creationId xmlns:p14="http://schemas.microsoft.com/office/powerpoint/2010/main" val="1692812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MQTT</a:t>
            </a:r>
            <a:r>
              <a:rPr lang="zh-CN" altLang="en-US" smtClean="0"/>
              <a:t>遗嘱</a:t>
            </a:r>
            <a:r>
              <a:rPr lang="en-US" altLang="zh-CN" smtClean="0"/>
              <a:t>LWT</a:t>
            </a:r>
            <a:endParaRPr lang="zh-CN" altLang="en-US" dirty="0"/>
          </a:p>
        </p:txBody>
      </p:sp>
      <p:sp>
        <p:nvSpPr>
          <p:cNvPr id="3" name="文本占位符 2"/>
          <p:cNvSpPr>
            <a:spLocks noGrp="1"/>
          </p:cNvSpPr>
          <p:nvPr>
            <p:ph type="body" sz="quarter" idx="10"/>
          </p:nvPr>
        </p:nvSpPr>
        <p:spPr/>
        <p:txBody>
          <a:bodyPr/>
          <a:lstStyle/>
          <a:p>
            <a:r>
              <a:rPr lang="en-US" altLang="zh-CN" smtClean="0">
                <a:latin typeface="+mn-lt"/>
                <a:ea typeface="+mn-ea"/>
              </a:rPr>
              <a:t>MQTT</a:t>
            </a:r>
            <a:r>
              <a:rPr lang="zh-CN" altLang="en-US" smtClean="0">
                <a:latin typeface="+mn-lt"/>
                <a:ea typeface="+mn-ea"/>
              </a:rPr>
              <a:t>使用遗嘱（</a:t>
            </a:r>
            <a:r>
              <a:rPr lang="en-US" altLang="zh-CN" smtClean="0">
                <a:latin typeface="+mn-lt"/>
                <a:ea typeface="+mn-ea"/>
              </a:rPr>
              <a:t>LWT</a:t>
            </a:r>
            <a:r>
              <a:rPr lang="zh-CN" altLang="en-US" smtClean="0">
                <a:latin typeface="+mn-lt"/>
                <a:ea typeface="+mn-ea"/>
              </a:rPr>
              <a:t>）功能通知其他客户端某个客户端意外断开连接了。每个客户端都可以在连接</a:t>
            </a:r>
            <a:r>
              <a:rPr lang="en-US" altLang="zh-CN" smtClean="0">
                <a:latin typeface="+mn-lt"/>
                <a:ea typeface="+mn-ea"/>
              </a:rPr>
              <a:t>broker</a:t>
            </a:r>
            <a:r>
              <a:rPr lang="zh-CN" altLang="en-US" smtClean="0">
                <a:latin typeface="+mn-lt"/>
                <a:ea typeface="+mn-ea"/>
              </a:rPr>
              <a:t>时指定其最新的遗嘱（一个具备主题，保留标志，</a:t>
            </a:r>
            <a:r>
              <a:rPr lang="en-US" altLang="zh-CN" smtClean="0">
                <a:latin typeface="+mn-lt"/>
                <a:ea typeface="+mn-ea"/>
              </a:rPr>
              <a:t>QoS</a:t>
            </a:r>
            <a:r>
              <a:rPr lang="zh-CN" altLang="en-US" smtClean="0">
                <a:latin typeface="+mn-lt"/>
                <a:ea typeface="+mn-ea"/>
              </a:rPr>
              <a:t>的普通</a:t>
            </a:r>
            <a:r>
              <a:rPr lang="en-US" altLang="zh-CN" smtClean="0">
                <a:latin typeface="+mn-lt"/>
                <a:ea typeface="+mn-ea"/>
              </a:rPr>
              <a:t>MQTT</a:t>
            </a:r>
            <a:r>
              <a:rPr lang="zh-CN" altLang="en-US" smtClean="0">
                <a:latin typeface="+mn-lt"/>
                <a:ea typeface="+mn-ea"/>
              </a:rPr>
              <a:t>消息）。</a:t>
            </a:r>
            <a:endParaRPr lang="en-US" altLang="zh-CN" smtClean="0">
              <a:latin typeface="+mn-lt"/>
              <a:ea typeface="+mn-ea"/>
            </a:endParaRPr>
          </a:p>
          <a:p>
            <a:r>
              <a:rPr lang="en-US" altLang="zh-CN" smtClean="0">
                <a:latin typeface="+mn-lt"/>
                <a:ea typeface="+mn-ea"/>
              </a:rPr>
              <a:t>broker</a:t>
            </a:r>
            <a:r>
              <a:rPr lang="zh-CN" altLang="en-US" smtClean="0">
                <a:latin typeface="+mn-lt"/>
                <a:ea typeface="+mn-ea"/>
              </a:rPr>
              <a:t>将会在以下情况分发遗嘱消息。</a:t>
            </a:r>
            <a:endParaRPr lang="en-US" altLang="zh-CN" smtClean="0">
              <a:latin typeface="+mn-lt"/>
              <a:ea typeface="+mn-ea"/>
            </a:endParaRPr>
          </a:p>
          <a:p>
            <a:pPr lvl="1"/>
            <a:r>
              <a:rPr lang="zh-CN" altLang="en-US" smtClean="0">
                <a:latin typeface="+mn-lt"/>
                <a:ea typeface="+mn-ea"/>
              </a:rPr>
              <a:t>服务器发现一个</a:t>
            </a:r>
            <a:r>
              <a:rPr lang="en-US" altLang="zh-CN" smtClean="0">
                <a:latin typeface="+mn-lt"/>
                <a:ea typeface="+mn-ea"/>
              </a:rPr>
              <a:t>I/O</a:t>
            </a:r>
            <a:r>
              <a:rPr lang="zh-CN" altLang="en-US" smtClean="0">
                <a:latin typeface="+mn-lt"/>
                <a:ea typeface="+mn-ea"/>
              </a:rPr>
              <a:t>错误或者网络错误；</a:t>
            </a:r>
          </a:p>
          <a:p>
            <a:pPr lvl="1"/>
            <a:r>
              <a:rPr lang="zh-CN" altLang="en-US" smtClean="0">
                <a:latin typeface="+mn-lt"/>
                <a:ea typeface="+mn-ea"/>
              </a:rPr>
              <a:t>客户端没有按时发送心跳包；</a:t>
            </a:r>
          </a:p>
          <a:p>
            <a:pPr lvl="1"/>
            <a:r>
              <a:rPr lang="zh-CN" altLang="en-US" smtClean="0">
                <a:latin typeface="+mn-lt"/>
                <a:ea typeface="+mn-ea"/>
              </a:rPr>
              <a:t>客户端没有在断开连接前发送</a:t>
            </a:r>
            <a:r>
              <a:rPr lang="en-US" altLang="zh-CN" smtClean="0">
                <a:latin typeface="+mn-lt"/>
                <a:ea typeface="+mn-ea"/>
              </a:rPr>
              <a:t>DISCONNECT</a:t>
            </a:r>
            <a:r>
              <a:rPr lang="zh-CN" altLang="en-US" smtClean="0">
                <a:latin typeface="+mn-lt"/>
                <a:ea typeface="+mn-ea"/>
              </a:rPr>
              <a:t>包；</a:t>
            </a:r>
          </a:p>
          <a:p>
            <a:pPr lvl="1"/>
            <a:r>
              <a:rPr lang="zh-CN" altLang="en-US" smtClean="0">
                <a:latin typeface="+mn-lt"/>
                <a:ea typeface="+mn-ea"/>
              </a:rPr>
              <a:t>服务器因为协议错误而断开连接。</a:t>
            </a:r>
          </a:p>
          <a:p>
            <a:endParaRPr lang="zh-CN" altLang="en-US" dirty="0">
              <a:latin typeface="+mn-lt"/>
              <a:ea typeface="+mn-ea"/>
            </a:endParaRPr>
          </a:p>
        </p:txBody>
      </p:sp>
    </p:spTree>
    <p:extLst>
      <p:ext uri="{BB962C8B-B14F-4D97-AF65-F5344CB8AC3E}">
        <p14:creationId xmlns:p14="http://schemas.microsoft.com/office/powerpoint/2010/main" val="1404655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MQTT</a:t>
            </a:r>
            <a:r>
              <a:rPr lang="zh-CN" altLang="en-US" smtClean="0"/>
              <a:t>心跳包 </a:t>
            </a:r>
            <a:r>
              <a:rPr lang="en-US" altLang="zh-CN" smtClean="0"/>
              <a:t>(1)</a:t>
            </a:r>
            <a:endParaRPr lang="zh-CN" altLang="en-US" dirty="0"/>
          </a:p>
        </p:txBody>
      </p:sp>
      <p:sp>
        <p:nvSpPr>
          <p:cNvPr id="3" name="文本占位符 2"/>
          <p:cNvSpPr>
            <a:spLocks noGrp="1"/>
          </p:cNvSpPr>
          <p:nvPr>
            <p:ph type="body" sz="quarter" idx="10"/>
          </p:nvPr>
        </p:nvSpPr>
        <p:spPr/>
        <p:txBody>
          <a:bodyPr/>
          <a:lstStyle/>
          <a:p>
            <a:r>
              <a:rPr lang="zh-CN" altLang="en-US" dirty="0" smtClean="0">
                <a:latin typeface="+mn-lt"/>
                <a:ea typeface="+mn-ea"/>
              </a:rPr>
              <a:t>什么是半开连接（</a:t>
            </a:r>
            <a:r>
              <a:rPr lang="en-US" altLang="zh-CN" dirty="0" smtClean="0">
                <a:latin typeface="+mn-lt"/>
                <a:ea typeface="+mn-ea"/>
              </a:rPr>
              <a:t>half-open</a:t>
            </a:r>
            <a:r>
              <a:rPr lang="zh-CN" altLang="en-US" dirty="0" smtClean="0">
                <a:latin typeface="+mn-lt"/>
                <a:ea typeface="+mn-ea"/>
              </a:rPr>
              <a:t>）？</a:t>
            </a:r>
          </a:p>
          <a:p>
            <a:pPr lvl="1"/>
            <a:r>
              <a:rPr lang="zh-CN" altLang="zh-CN" dirty="0" smtClean="0">
                <a:latin typeface="+mn-lt"/>
                <a:ea typeface="+mn-ea"/>
              </a:rPr>
              <a:t>MQTT是基于</a:t>
            </a:r>
            <a:r>
              <a:rPr lang="zh-CN" altLang="zh-CN" dirty="0" smtClean="0">
                <a:solidFill>
                  <a:srgbClr val="C00000"/>
                </a:solidFill>
                <a:latin typeface="+mn-lt"/>
                <a:ea typeface="+mn-ea"/>
              </a:rPr>
              <a:t>TCP</a:t>
            </a:r>
            <a:r>
              <a:rPr lang="zh-CN" altLang="en-US" dirty="0" smtClean="0">
                <a:latin typeface="+mn-lt"/>
                <a:ea typeface="+mn-ea"/>
              </a:rPr>
              <a:t>，并且它可以保证数据包在网络传输时的“</a:t>
            </a:r>
            <a:r>
              <a:rPr lang="zh-CN" altLang="en-US" dirty="0" smtClean="0">
                <a:solidFill>
                  <a:srgbClr val="C00000"/>
                </a:solidFill>
                <a:latin typeface="+mn-lt"/>
                <a:ea typeface="+mn-ea"/>
              </a:rPr>
              <a:t>可靠，有序，错误可查</a:t>
            </a:r>
            <a:r>
              <a:rPr lang="zh-CN" altLang="en-US" dirty="0" smtClean="0">
                <a:latin typeface="+mn-lt"/>
                <a:ea typeface="+mn-ea"/>
              </a:rPr>
              <a:t>”这些特性。</a:t>
            </a:r>
            <a:endParaRPr lang="en-US" altLang="zh-CN" dirty="0" smtClean="0">
              <a:latin typeface="+mn-lt"/>
              <a:ea typeface="+mn-ea"/>
            </a:endParaRPr>
          </a:p>
          <a:p>
            <a:pPr lvl="1"/>
            <a:r>
              <a:rPr lang="zh-CN" altLang="en-US" dirty="0" smtClean="0">
                <a:latin typeface="+mn-lt"/>
                <a:ea typeface="+mn-ea"/>
              </a:rPr>
              <a:t>当客户端与服务器建立起正常的</a:t>
            </a:r>
            <a:r>
              <a:rPr lang="en-US" altLang="zh-CN" dirty="0" smtClean="0">
                <a:latin typeface="+mn-lt"/>
                <a:ea typeface="+mn-ea"/>
              </a:rPr>
              <a:t>TCP</a:t>
            </a:r>
            <a:r>
              <a:rPr lang="zh-CN" altLang="en-US" dirty="0" smtClean="0">
                <a:latin typeface="+mn-lt"/>
                <a:ea typeface="+mn-ea"/>
              </a:rPr>
              <a:t>连接后，在某些情况下一个传输端点可能会无法和其他传输端点同步，这常常是因为一方出现问题，比如客户主机掉线（网线断开）、电源掉电、或系统崩溃，或者传输过程中出现问题。这种情况被叫做</a:t>
            </a:r>
            <a:r>
              <a:rPr lang="zh-CN" altLang="en-US" dirty="0" smtClean="0">
                <a:solidFill>
                  <a:srgbClr val="C00000"/>
                </a:solidFill>
                <a:latin typeface="+mn-lt"/>
                <a:ea typeface="+mn-ea"/>
              </a:rPr>
              <a:t>半开（</a:t>
            </a:r>
            <a:r>
              <a:rPr lang="en-US" altLang="zh-CN" dirty="0" smtClean="0">
                <a:solidFill>
                  <a:srgbClr val="C00000"/>
                </a:solidFill>
                <a:latin typeface="+mn-lt"/>
                <a:ea typeface="+mn-ea"/>
              </a:rPr>
              <a:t>half-open</a:t>
            </a:r>
            <a:r>
              <a:rPr lang="zh-CN" altLang="en-US" dirty="0" smtClean="0">
                <a:solidFill>
                  <a:srgbClr val="C00000"/>
                </a:solidFill>
                <a:latin typeface="+mn-lt"/>
                <a:ea typeface="+mn-ea"/>
              </a:rPr>
              <a:t>）连接</a:t>
            </a:r>
            <a:r>
              <a:rPr lang="zh-CN" altLang="en-US" dirty="0" smtClean="0">
                <a:latin typeface="+mn-lt"/>
                <a:ea typeface="+mn-ea"/>
              </a:rPr>
              <a:t>。重点是仍在正常工作的一方并不知道对方出现了什么问题，它会不断尝试发送信息并等待对方回应。</a:t>
            </a:r>
            <a:endParaRPr lang="en-US" altLang="zh-CN" dirty="0" smtClean="0">
              <a:latin typeface="+mn-lt"/>
              <a:ea typeface="+mn-ea"/>
            </a:endParaRPr>
          </a:p>
          <a:p>
            <a:r>
              <a:rPr lang="zh-CN" altLang="en-US" dirty="0" smtClean="0">
                <a:latin typeface="+mn-lt"/>
                <a:ea typeface="+mn-ea"/>
              </a:rPr>
              <a:t>为了应对半开连接问题，或至少可以知道连接是否还在，</a:t>
            </a:r>
            <a:r>
              <a:rPr lang="en-US" altLang="zh-CN" dirty="0" smtClean="0">
                <a:latin typeface="+mn-lt"/>
                <a:ea typeface="+mn-ea"/>
              </a:rPr>
              <a:t>MQTT</a:t>
            </a:r>
            <a:r>
              <a:rPr lang="zh-CN" altLang="en-US" dirty="0" smtClean="0">
                <a:latin typeface="+mn-lt"/>
                <a:ea typeface="+mn-ea"/>
              </a:rPr>
              <a:t>提供了</a:t>
            </a:r>
            <a:r>
              <a:rPr lang="zh-CN" altLang="en-US" dirty="0" smtClean="0">
                <a:solidFill>
                  <a:srgbClr val="C00000"/>
                </a:solidFill>
                <a:latin typeface="+mn-lt"/>
                <a:ea typeface="+mn-ea"/>
              </a:rPr>
              <a:t>心跳（</a:t>
            </a:r>
            <a:r>
              <a:rPr lang="en-US" altLang="zh-CN" dirty="0" smtClean="0">
                <a:solidFill>
                  <a:srgbClr val="C00000"/>
                </a:solidFill>
                <a:latin typeface="+mn-lt"/>
                <a:ea typeface="+mn-ea"/>
              </a:rPr>
              <a:t>keep alive</a:t>
            </a:r>
            <a:r>
              <a:rPr lang="zh-CN" altLang="en-US" dirty="0" smtClean="0">
                <a:solidFill>
                  <a:srgbClr val="C00000"/>
                </a:solidFill>
                <a:latin typeface="+mn-lt"/>
                <a:ea typeface="+mn-ea"/>
              </a:rPr>
              <a:t>）</a:t>
            </a:r>
            <a:r>
              <a:rPr lang="zh-CN" altLang="en-US" dirty="0" smtClean="0">
                <a:latin typeface="+mn-lt"/>
                <a:ea typeface="+mn-ea"/>
              </a:rPr>
              <a:t>机制。</a:t>
            </a:r>
            <a:endParaRPr lang="en-US" altLang="zh-CN" dirty="0" smtClean="0">
              <a:latin typeface="+mn-lt"/>
              <a:ea typeface="+mn-ea"/>
            </a:endParaRPr>
          </a:p>
          <a:p>
            <a:endParaRPr lang="en-US" altLang="zh-CN" dirty="0" smtClean="0">
              <a:latin typeface="+mn-lt"/>
              <a:ea typeface="+mn-ea"/>
            </a:endParaRPr>
          </a:p>
        </p:txBody>
      </p:sp>
    </p:spTree>
    <p:extLst>
      <p:ext uri="{BB962C8B-B14F-4D97-AF65-F5344CB8AC3E}">
        <p14:creationId xmlns:p14="http://schemas.microsoft.com/office/powerpoint/2010/main" val="1999265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ea typeface="+mn-ea"/>
              </a:rPr>
              <a:t>MQTT</a:t>
            </a:r>
            <a:r>
              <a:rPr lang="zh-CN" altLang="en-US" smtClean="0">
                <a:latin typeface="+mn-lt"/>
                <a:ea typeface="+mn-ea"/>
              </a:rPr>
              <a:t>心跳包</a:t>
            </a:r>
            <a:r>
              <a:rPr lang="zh-CN" altLang="en-US">
                <a:latin typeface="+mn-lt"/>
                <a:ea typeface="+mn-ea"/>
              </a:rPr>
              <a:t> </a:t>
            </a:r>
            <a:r>
              <a:rPr lang="en-US" altLang="zh-CN" smtClean="0">
                <a:latin typeface="+mn-lt"/>
                <a:ea typeface="+mn-ea"/>
              </a:rPr>
              <a:t>(2)</a:t>
            </a:r>
            <a:endParaRPr lang="zh-CN" altLang="en-US" dirty="0">
              <a:latin typeface="+mn-lt"/>
              <a:ea typeface="+mn-ea"/>
            </a:endParaRPr>
          </a:p>
        </p:txBody>
      </p:sp>
      <p:sp>
        <p:nvSpPr>
          <p:cNvPr id="3" name="文本占位符 2"/>
          <p:cNvSpPr>
            <a:spLocks noGrp="1"/>
          </p:cNvSpPr>
          <p:nvPr>
            <p:ph type="body" sz="quarter" idx="10"/>
          </p:nvPr>
        </p:nvSpPr>
        <p:spPr/>
        <p:txBody>
          <a:bodyPr/>
          <a:lstStyle/>
          <a:p>
            <a:r>
              <a:rPr lang="en-US" altLang="zh-CN" dirty="0" smtClean="0">
                <a:latin typeface="+mn-lt"/>
                <a:ea typeface="+mn-ea"/>
              </a:rPr>
              <a:t>MQTT</a:t>
            </a:r>
            <a:r>
              <a:rPr lang="zh-CN" altLang="en-US" dirty="0" smtClean="0">
                <a:latin typeface="+mn-lt"/>
                <a:ea typeface="+mn-ea"/>
              </a:rPr>
              <a:t>客户端向服务器发起</a:t>
            </a:r>
            <a:r>
              <a:rPr lang="en-US" altLang="zh-CN" dirty="0" smtClean="0">
                <a:latin typeface="+mn-lt"/>
                <a:ea typeface="+mn-ea"/>
              </a:rPr>
              <a:t>CONNECT</a:t>
            </a:r>
            <a:r>
              <a:rPr lang="zh-CN" altLang="en-US" dirty="0" smtClean="0">
                <a:latin typeface="+mn-lt"/>
                <a:ea typeface="+mn-ea"/>
              </a:rPr>
              <a:t>请求时，通过</a:t>
            </a:r>
            <a:r>
              <a:rPr lang="en-US" altLang="zh-CN" dirty="0" err="1" smtClean="0">
                <a:latin typeface="+mn-lt"/>
                <a:ea typeface="+mn-ea"/>
              </a:rPr>
              <a:t>KeepAlive</a:t>
            </a:r>
            <a:r>
              <a:rPr lang="zh-CN" altLang="en-US" dirty="0" smtClean="0">
                <a:latin typeface="+mn-lt"/>
                <a:ea typeface="+mn-ea"/>
              </a:rPr>
              <a:t>参数设置保活周期。</a:t>
            </a:r>
          </a:p>
          <a:p>
            <a:r>
              <a:rPr lang="zh-CN" altLang="en-US" dirty="0" smtClean="0">
                <a:latin typeface="+mn-lt"/>
                <a:ea typeface="+mn-ea"/>
              </a:rPr>
              <a:t>客户端在无报文发送时，按</a:t>
            </a:r>
            <a:r>
              <a:rPr lang="en-US" altLang="zh-CN" dirty="0" err="1" smtClean="0">
                <a:latin typeface="+mn-lt"/>
                <a:ea typeface="+mn-ea"/>
              </a:rPr>
              <a:t>KeepAlive</a:t>
            </a:r>
            <a:r>
              <a:rPr lang="zh-CN" altLang="en-US" dirty="0" smtClean="0">
                <a:latin typeface="+mn-lt"/>
                <a:ea typeface="+mn-ea"/>
              </a:rPr>
              <a:t>周期定时发送</a:t>
            </a:r>
            <a:r>
              <a:rPr lang="en-US" altLang="zh-CN" dirty="0" smtClean="0">
                <a:latin typeface="+mn-lt"/>
                <a:ea typeface="+mn-ea"/>
              </a:rPr>
              <a:t>2</a:t>
            </a:r>
            <a:r>
              <a:rPr lang="zh-CN" altLang="en-US" dirty="0" smtClean="0">
                <a:latin typeface="+mn-lt"/>
                <a:ea typeface="+mn-ea"/>
              </a:rPr>
              <a:t>字节的</a:t>
            </a:r>
            <a:r>
              <a:rPr lang="en-US" altLang="zh-CN" dirty="0" smtClean="0">
                <a:latin typeface="+mn-lt"/>
                <a:ea typeface="+mn-ea"/>
              </a:rPr>
              <a:t>PINGREQ</a:t>
            </a:r>
            <a:r>
              <a:rPr lang="zh-CN" altLang="en-US" dirty="0" smtClean="0">
                <a:latin typeface="+mn-lt"/>
                <a:ea typeface="+mn-ea"/>
              </a:rPr>
              <a:t>心跳报文，服务端收到</a:t>
            </a:r>
            <a:r>
              <a:rPr lang="en-US" altLang="zh-CN" dirty="0" smtClean="0">
                <a:latin typeface="+mn-lt"/>
                <a:ea typeface="+mn-ea"/>
              </a:rPr>
              <a:t>PINGREQ</a:t>
            </a:r>
            <a:r>
              <a:rPr lang="zh-CN" altLang="en-US" dirty="0" smtClean="0">
                <a:latin typeface="+mn-lt"/>
                <a:ea typeface="+mn-ea"/>
              </a:rPr>
              <a:t>报文后，回复</a:t>
            </a:r>
            <a:r>
              <a:rPr lang="en-US" altLang="zh-CN" dirty="0" smtClean="0">
                <a:latin typeface="+mn-lt"/>
                <a:ea typeface="+mn-ea"/>
              </a:rPr>
              <a:t>2</a:t>
            </a:r>
            <a:r>
              <a:rPr lang="zh-CN" altLang="en-US" dirty="0" smtClean="0">
                <a:latin typeface="+mn-lt"/>
                <a:ea typeface="+mn-ea"/>
              </a:rPr>
              <a:t>字节的</a:t>
            </a:r>
            <a:r>
              <a:rPr lang="en-US" altLang="zh-CN" dirty="0" smtClean="0">
                <a:latin typeface="+mn-lt"/>
                <a:ea typeface="+mn-ea"/>
              </a:rPr>
              <a:t>PINGRESP</a:t>
            </a:r>
            <a:r>
              <a:rPr lang="zh-CN" altLang="en-US" dirty="0" smtClean="0">
                <a:latin typeface="+mn-lt"/>
                <a:ea typeface="+mn-ea"/>
              </a:rPr>
              <a:t>报文。</a:t>
            </a:r>
            <a:endParaRPr lang="en-US" altLang="zh-CN" dirty="0" smtClean="0">
              <a:latin typeface="+mn-lt"/>
              <a:ea typeface="+mn-ea"/>
            </a:endParaRPr>
          </a:p>
          <a:p>
            <a:r>
              <a:rPr lang="zh-CN" altLang="en-US" dirty="0" smtClean="0">
                <a:latin typeface="+mn-lt"/>
                <a:ea typeface="+mn-ea"/>
              </a:rPr>
              <a:t>服务端在</a:t>
            </a:r>
            <a:r>
              <a:rPr lang="en-US" altLang="zh-CN" dirty="0" smtClean="0">
                <a:latin typeface="+mn-lt"/>
                <a:ea typeface="+mn-ea"/>
              </a:rPr>
              <a:t>1.5</a:t>
            </a:r>
            <a:r>
              <a:rPr lang="zh-CN" altLang="en-US" dirty="0" smtClean="0">
                <a:latin typeface="+mn-lt"/>
                <a:ea typeface="+mn-ea"/>
              </a:rPr>
              <a:t>个心跳周期内，既没有收到客户端发布订阅报文，也没有收到</a:t>
            </a:r>
            <a:r>
              <a:rPr lang="en-US" altLang="zh-CN" dirty="0" smtClean="0">
                <a:latin typeface="+mn-lt"/>
                <a:ea typeface="+mn-ea"/>
              </a:rPr>
              <a:t>PINGREQ</a:t>
            </a:r>
            <a:r>
              <a:rPr lang="zh-CN" altLang="en-US" dirty="0" smtClean="0">
                <a:latin typeface="+mn-lt"/>
                <a:ea typeface="+mn-ea"/>
              </a:rPr>
              <a:t>心跳报文时，主动心跳超时断开客户端</a:t>
            </a:r>
            <a:r>
              <a:rPr lang="en-US" altLang="zh-CN" dirty="0" smtClean="0">
                <a:latin typeface="+mn-lt"/>
                <a:ea typeface="+mn-ea"/>
              </a:rPr>
              <a:t>TCP</a:t>
            </a:r>
            <a:r>
              <a:rPr lang="zh-CN" altLang="en-US" dirty="0" smtClean="0">
                <a:latin typeface="+mn-lt"/>
                <a:ea typeface="+mn-ea"/>
              </a:rPr>
              <a:t>连接并且发送遗嘱消息（前提是客户端已经指定了遗嘱）。</a:t>
            </a:r>
            <a:endParaRPr lang="en-US" altLang="zh-CN" dirty="0" smtClean="0">
              <a:latin typeface="+mn-lt"/>
              <a:ea typeface="+mn-ea"/>
            </a:endParaRPr>
          </a:p>
          <a:p>
            <a:r>
              <a:rPr lang="zh-CN" altLang="en-US" dirty="0" smtClean="0">
                <a:latin typeface="+mn-lt"/>
                <a:ea typeface="+mn-ea"/>
              </a:rPr>
              <a:t>客户端可以在任何时间发送</a:t>
            </a:r>
            <a:r>
              <a:rPr lang="en-US" altLang="zh-CN" dirty="0" smtClean="0">
                <a:latin typeface="+mn-lt"/>
                <a:ea typeface="+mn-ea"/>
              </a:rPr>
              <a:t>PINGREQ</a:t>
            </a:r>
            <a:r>
              <a:rPr lang="zh-CN" altLang="en-US" dirty="0" smtClean="0">
                <a:latin typeface="+mn-lt"/>
                <a:ea typeface="+mn-ea"/>
              </a:rPr>
              <a:t>来确认网络连接是有效的。</a:t>
            </a:r>
            <a:r>
              <a:rPr lang="en-US" altLang="zh-CN" dirty="0" smtClean="0">
                <a:latin typeface="+mn-lt"/>
                <a:ea typeface="+mn-ea"/>
              </a:rPr>
              <a:t>PINGREQ</a:t>
            </a:r>
            <a:r>
              <a:rPr lang="zh-CN" altLang="en-US" dirty="0" smtClean="0">
                <a:latin typeface="+mn-lt"/>
                <a:ea typeface="+mn-ea"/>
              </a:rPr>
              <a:t>包不含任何包体（</a:t>
            </a:r>
            <a:r>
              <a:rPr lang="en-US" altLang="zh-CN" dirty="0" smtClean="0">
                <a:latin typeface="+mn-lt"/>
                <a:ea typeface="+mn-ea"/>
              </a:rPr>
              <a:t>payload</a:t>
            </a:r>
            <a:r>
              <a:rPr lang="zh-CN" altLang="en-US" dirty="0" smtClean="0">
                <a:latin typeface="+mn-lt"/>
                <a:ea typeface="+mn-ea"/>
              </a:rPr>
              <a:t>）。</a:t>
            </a:r>
            <a:endParaRPr lang="zh-CN" altLang="en-US" dirty="0">
              <a:latin typeface="+mn-lt"/>
              <a:ea typeface="+mn-ea"/>
            </a:endParaRPr>
          </a:p>
        </p:txBody>
      </p:sp>
    </p:spTree>
    <p:extLst>
      <p:ext uri="{BB962C8B-B14F-4D97-AF65-F5344CB8AC3E}">
        <p14:creationId xmlns:p14="http://schemas.microsoft.com/office/powerpoint/2010/main" val="2634121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物联网（</a:t>
            </a:r>
            <a:r>
              <a:rPr lang="en-US" altLang="zh-CN"/>
              <a:t>Internet of Things</a:t>
            </a:r>
            <a:r>
              <a:rPr lang="zh-CN" altLang="en-US"/>
              <a:t>，</a:t>
            </a:r>
            <a:r>
              <a:rPr lang="en-US" altLang="zh-CN"/>
              <a:t>IoT</a:t>
            </a:r>
            <a:r>
              <a:rPr lang="zh-CN" altLang="en-US"/>
              <a:t>）最近曝光率越来越高。虽然</a:t>
            </a:r>
            <a:r>
              <a:rPr lang="en-US" altLang="zh-CN"/>
              <a:t>HTTP</a:t>
            </a:r>
            <a:r>
              <a:rPr lang="zh-CN" altLang="en-US"/>
              <a:t>是网页的事实标准，不过机器之间（</a:t>
            </a:r>
            <a:r>
              <a:rPr lang="en-US" altLang="zh-CN"/>
              <a:t>Machine-to-Machine</a:t>
            </a:r>
            <a:r>
              <a:rPr lang="zh-CN" altLang="en-US"/>
              <a:t>，</a:t>
            </a:r>
            <a:r>
              <a:rPr lang="en-US" altLang="zh-CN"/>
              <a:t>M2M</a:t>
            </a:r>
            <a:r>
              <a:rPr lang="zh-CN" altLang="en-US"/>
              <a:t>）的大规模沟通需要不同的模式：之前的请求</a:t>
            </a:r>
            <a:r>
              <a:rPr lang="en-US" altLang="zh-CN"/>
              <a:t>/</a:t>
            </a:r>
            <a:r>
              <a:rPr lang="zh-CN" altLang="en-US"/>
              <a:t>回答（</a:t>
            </a:r>
            <a:r>
              <a:rPr lang="en-US" altLang="zh-CN"/>
              <a:t>Request/Response</a:t>
            </a:r>
            <a:r>
              <a:rPr lang="zh-CN" altLang="en-US"/>
              <a:t>）模式不再合适，取而代之的是发布</a:t>
            </a:r>
            <a:r>
              <a:rPr lang="en-US" altLang="zh-CN"/>
              <a:t>/</a:t>
            </a:r>
            <a:r>
              <a:rPr lang="zh-CN" altLang="en-US"/>
              <a:t>订阅（</a:t>
            </a:r>
            <a:r>
              <a:rPr lang="en-US" altLang="zh-CN"/>
              <a:t>Publish/Subscribe</a:t>
            </a:r>
            <a:r>
              <a:rPr lang="zh-CN" altLang="en-US"/>
              <a:t>）模式。这就是轻量级、可扩展的</a:t>
            </a:r>
            <a:r>
              <a:rPr lang="en-US" altLang="zh-CN"/>
              <a:t>MQTT</a:t>
            </a:r>
            <a:r>
              <a:rPr lang="zh-CN" altLang="en-US"/>
              <a:t>（</a:t>
            </a:r>
            <a:r>
              <a:rPr lang="en-US" altLang="zh-CN"/>
              <a:t>Message Queuing Telemetry Transport</a:t>
            </a:r>
            <a:r>
              <a:rPr lang="zh-CN" altLang="en-US"/>
              <a:t>）可以施展拳脚的舞台。</a:t>
            </a:r>
            <a:endParaRPr lang="en-US" altLang="zh-CN" dirty="0" smtClean="0"/>
          </a:p>
        </p:txBody>
      </p:sp>
    </p:spTree>
    <p:extLst>
      <p:ext uri="{BB962C8B-B14F-4D97-AF65-F5344CB8AC3E}">
        <p14:creationId xmlns:p14="http://schemas.microsoft.com/office/powerpoint/2010/main" val="15559596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n-lt"/>
                <a:ea typeface="+mn-ea"/>
              </a:rPr>
              <a:t>基于</a:t>
            </a:r>
            <a:r>
              <a:rPr lang="en-US" altLang="zh-CN" dirty="0" err="1">
                <a:latin typeface="+mn-lt"/>
                <a:ea typeface="+mn-ea"/>
              </a:rPr>
              <a:t>WebSockets</a:t>
            </a:r>
            <a:r>
              <a:rPr lang="zh-CN" altLang="en-US" dirty="0">
                <a:latin typeface="+mn-lt"/>
                <a:ea typeface="+mn-ea"/>
              </a:rPr>
              <a:t>的</a:t>
            </a:r>
            <a:r>
              <a:rPr lang="en-US" altLang="zh-CN" dirty="0" smtClean="0">
                <a:latin typeface="+mn-lt"/>
                <a:ea typeface="+mn-ea"/>
              </a:rPr>
              <a:t>MQTT</a:t>
            </a:r>
            <a:endParaRPr lang="zh-CN" altLang="en-US" dirty="0">
              <a:latin typeface="+mn-lt"/>
              <a:ea typeface="+mn-ea"/>
            </a:endParaRPr>
          </a:p>
        </p:txBody>
      </p:sp>
      <p:sp>
        <p:nvSpPr>
          <p:cNvPr id="3" name="文本占位符 2"/>
          <p:cNvSpPr>
            <a:spLocks noGrp="1"/>
          </p:cNvSpPr>
          <p:nvPr>
            <p:ph type="body" sz="quarter" idx="10"/>
          </p:nvPr>
        </p:nvSpPr>
        <p:spPr/>
        <p:txBody>
          <a:bodyPr/>
          <a:lstStyle/>
          <a:p>
            <a:r>
              <a:rPr lang="en-US" altLang="zh-CN" dirty="0">
                <a:latin typeface="+mn-lt"/>
                <a:ea typeface="+mn-ea"/>
              </a:rPr>
              <a:t>MQTT</a:t>
            </a:r>
            <a:r>
              <a:rPr lang="zh-CN" altLang="en-US" dirty="0">
                <a:latin typeface="+mn-lt"/>
                <a:ea typeface="+mn-ea"/>
              </a:rPr>
              <a:t>协议除支持</a:t>
            </a:r>
            <a:r>
              <a:rPr lang="en-US" altLang="zh-CN" dirty="0">
                <a:latin typeface="+mn-lt"/>
                <a:ea typeface="+mn-ea"/>
              </a:rPr>
              <a:t>TCP</a:t>
            </a:r>
            <a:r>
              <a:rPr lang="zh-CN" altLang="en-US" dirty="0">
                <a:latin typeface="+mn-lt"/>
                <a:ea typeface="+mn-ea"/>
              </a:rPr>
              <a:t>传输层外，还支持</a:t>
            </a:r>
            <a:r>
              <a:rPr lang="en-US" altLang="zh-CN" dirty="0" err="1">
                <a:latin typeface="+mn-lt"/>
                <a:ea typeface="+mn-ea"/>
              </a:rPr>
              <a:t>WebSocket</a:t>
            </a:r>
            <a:r>
              <a:rPr lang="zh-CN" altLang="en-US" dirty="0">
                <a:latin typeface="+mn-lt"/>
                <a:ea typeface="+mn-ea"/>
              </a:rPr>
              <a:t>作为传输层。通过</a:t>
            </a:r>
            <a:r>
              <a:rPr lang="en-US" altLang="zh-CN" dirty="0" err="1">
                <a:latin typeface="+mn-lt"/>
                <a:ea typeface="+mn-ea"/>
              </a:rPr>
              <a:t>WebSocket</a:t>
            </a:r>
            <a:r>
              <a:rPr lang="zh-CN" altLang="en-US" dirty="0">
                <a:latin typeface="+mn-lt"/>
                <a:ea typeface="+mn-ea"/>
              </a:rPr>
              <a:t>浏览器可以直连</a:t>
            </a:r>
            <a:r>
              <a:rPr lang="en-US" altLang="zh-CN" dirty="0">
                <a:latin typeface="+mn-lt"/>
                <a:ea typeface="+mn-ea"/>
              </a:rPr>
              <a:t>MQTT</a:t>
            </a:r>
            <a:r>
              <a:rPr lang="zh-CN" altLang="en-US" dirty="0">
                <a:latin typeface="+mn-lt"/>
                <a:ea typeface="+mn-ea"/>
              </a:rPr>
              <a:t>消息服务器，发布订阅模式与其他</a:t>
            </a:r>
            <a:r>
              <a:rPr lang="en-US" altLang="zh-CN" dirty="0">
                <a:latin typeface="+mn-lt"/>
                <a:ea typeface="+mn-ea"/>
              </a:rPr>
              <a:t>MQTT</a:t>
            </a:r>
            <a:r>
              <a:rPr lang="zh-CN" altLang="en-US" dirty="0">
                <a:latin typeface="+mn-lt"/>
                <a:ea typeface="+mn-ea"/>
              </a:rPr>
              <a:t>客户端通信。</a:t>
            </a:r>
          </a:p>
          <a:p>
            <a:endParaRPr lang="zh-CN" altLang="en-US" dirty="0">
              <a:latin typeface="+mn-lt"/>
              <a:ea typeface="+mn-ea"/>
            </a:endParaRPr>
          </a:p>
          <a:p>
            <a:r>
              <a:rPr lang="en-US" altLang="zh-CN" dirty="0">
                <a:latin typeface="+mn-lt"/>
                <a:ea typeface="+mn-ea"/>
              </a:rPr>
              <a:t>MQTT</a:t>
            </a:r>
            <a:r>
              <a:rPr lang="zh-CN" altLang="en-US" dirty="0">
                <a:latin typeface="+mn-lt"/>
                <a:ea typeface="+mn-ea"/>
              </a:rPr>
              <a:t>协议的</a:t>
            </a:r>
            <a:r>
              <a:rPr lang="en-US" altLang="zh-CN" dirty="0" err="1">
                <a:latin typeface="+mn-lt"/>
                <a:ea typeface="+mn-ea"/>
              </a:rPr>
              <a:t>WebSocket</a:t>
            </a:r>
            <a:r>
              <a:rPr lang="zh-CN" altLang="en-US" dirty="0">
                <a:latin typeface="+mn-lt"/>
                <a:ea typeface="+mn-ea"/>
              </a:rPr>
              <a:t>连接，必须采用</a:t>
            </a:r>
            <a:r>
              <a:rPr lang="en-US" altLang="zh-CN" dirty="0">
                <a:latin typeface="+mn-lt"/>
                <a:ea typeface="+mn-ea"/>
              </a:rPr>
              <a:t>binary</a:t>
            </a:r>
            <a:r>
              <a:rPr lang="zh-CN" altLang="en-US" dirty="0">
                <a:latin typeface="+mn-lt"/>
                <a:ea typeface="+mn-ea"/>
              </a:rPr>
              <a:t>模式，并携带子协议</a:t>
            </a:r>
            <a:r>
              <a:rPr lang="en-US" altLang="zh-CN" dirty="0">
                <a:latin typeface="+mn-lt"/>
                <a:ea typeface="+mn-ea"/>
              </a:rPr>
              <a:t>Header</a:t>
            </a:r>
            <a:r>
              <a:rPr lang="en-US" altLang="zh-CN" dirty="0" smtClean="0">
                <a:latin typeface="+mn-lt"/>
                <a:ea typeface="+mn-ea"/>
              </a:rPr>
              <a:t>:</a:t>
            </a:r>
            <a:endParaRPr lang="en-US" altLang="zh-CN" dirty="0">
              <a:latin typeface="+mn-lt"/>
              <a:ea typeface="+mn-ea"/>
            </a:endParaRPr>
          </a:p>
          <a:p>
            <a:pPr lvl="1"/>
            <a:r>
              <a:rPr lang="en-US" altLang="zh-CN" dirty="0">
                <a:latin typeface="+mn-lt"/>
                <a:ea typeface="+mn-ea"/>
              </a:rPr>
              <a:t>Sec-</a:t>
            </a:r>
            <a:r>
              <a:rPr lang="en-US" altLang="zh-CN" dirty="0" err="1">
                <a:latin typeface="+mn-lt"/>
                <a:ea typeface="+mn-ea"/>
              </a:rPr>
              <a:t>WebSocket</a:t>
            </a:r>
            <a:r>
              <a:rPr lang="en-US" altLang="zh-CN" dirty="0">
                <a:latin typeface="+mn-lt"/>
                <a:ea typeface="+mn-ea"/>
              </a:rPr>
              <a:t>-Protocol: mqttv3.1 </a:t>
            </a:r>
            <a:r>
              <a:rPr lang="zh-CN" altLang="en-US" dirty="0">
                <a:latin typeface="+mn-lt"/>
                <a:ea typeface="+mn-ea"/>
              </a:rPr>
              <a:t>或 </a:t>
            </a:r>
            <a:r>
              <a:rPr lang="en-US" altLang="zh-CN" dirty="0">
                <a:latin typeface="+mn-lt"/>
                <a:ea typeface="+mn-ea"/>
              </a:rPr>
              <a:t>mqttv3.1.1</a:t>
            </a:r>
            <a:endParaRPr lang="zh-CN" altLang="en-US" dirty="0">
              <a:latin typeface="+mn-lt"/>
              <a:ea typeface="+mn-ea"/>
            </a:endParaRPr>
          </a:p>
        </p:txBody>
      </p:sp>
    </p:spTree>
    <p:extLst>
      <p:ext uri="{BB962C8B-B14F-4D97-AF65-F5344CB8AC3E}">
        <p14:creationId xmlns:p14="http://schemas.microsoft.com/office/powerpoint/2010/main" val="3737346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latin typeface="+mn-lt"/>
                <a:ea typeface="+mn-ea"/>
              </a:rPr>
              <a:t>注册</a:t>
            </a:r>
            <a:r>
              <a:rPr lang="en-US" altLang="zh-CN" smtClean="0">
                <a:latin typeface="+mn-lt"/>
                <a:ea typeface="+mn-ea"/>
              </a:rPr>
              <a:t>MQTT</a:t>
            </a:r>
            <a:r>
              <a:rPr lang="zh-CN" altLang="en-US" smtClean="0">
                <a:latin typeface="+mn-lt"/>
                <a:ea typeface="+mn-ea"/>
              </a:rPr>
              <a:t>设备</a:t>
            </a:r>
            <a:endParaRPr lang="zh-CN" altLang="en-US">
              <a:latin typeface="+mn-lt"/>
              <a:ea typeface="+mn-ea"/>
            </a:endParaRPr>
          </a:p>
        </p:txBody>
      </p:sp>
      <p:sp>
        <p:nvSpPr>
          <p:cNvPr id="3" name="文本占位符 2"/>
          <p:cNvSpPr>
            <a:spLocks noGrp="1"/>
          </p:cNvSpPr>
          <p:nvPr>
            <p:ph type="body" sz="quarter" idx="10"/>
          </p:nvPr>
        </p:nvSpPr>
        <p:spPr/>
        <p:txBody>
          <a:bodyPr/>
          <a:lstStyle/>
          <a:p>
            <a:r>
              <a:rPr lang="en-US" altLang="zh-CN" smtClean="0">
                <a:latin typeface="+mn-lt"/>
                <a:ea typeface="+mn-ea"/>
              </a:rPr>
              <a:t>1</a:t>
            </a:r>
            <a:r>
              <a:rPr lang="zh-CN" altLang="en-US" smtClean="0">
                <a:latin typeface="+mn-lt"/>
                <a:ea typeface="+mn-ea"/>
              </a:rPr>
              <a:t>、登录华为云物联网平台</a:t>
            </a:r>
            <a:r>
              <a:rPr lang="zh-CN" altLang="en-US">
                <a:latin typeface="+mn-lt"/>
                <a:ea typeface="+mn-ea"/>
              </a:rPr>
              <a:t>；</a:t>
            </a:r>
            <a:endParaRPr lang="en-US" altLang="zh-CN" smtClean="0">
              <a:latin typeface="+mn-lt"/>
              <a:ea typeface="+mn-ea"/>
            </a:endParaRPr>
          </a:p>
          <a:p>
            <a:r>
              <a:rPr lang="en-US" altLang="zh-CN" smtClean="0">
                <a:latin typeface="+mn-lt"/>
                <a:ea typeface="+mn-ea"/>
              </a:rPr>
              <a:t>2</a:t>
            </a:r>
            <a:r>
              <a:rPr lang="zh-CN" altLang="en-US" smtClean="0">
                <a:latin typeface="+mn-lt"/>
                <a:ea typeface="+mn-ea"/>
              </a:rPr>
              <a:t>、创建</a:t>
            </a:r>
            <a:r>
              <a:rPr lang="en-US" altLang="zh-CN" smtClean="0">
                <a:latin typeface="+mn-lt"/>
                <a:ea typeface="+mn-ea"/>
              </a:rPr>
              <a:t>MQTT </a:t>
            </a:r>
            <a:r>
              <a:rPr lang="zh-CN" altLang="en-US" smtClean="0">
                <a:latin typeface="+mn-lt"/>
                <a:ea typeface="+mn-ea"/>
              </a:rPr>
              <a:t>产品：协议类型</a:t>
            </a:r>
            <a:r>
              <a:rPr lang="en-US" altLang="zh-CN" smtClean="0">
                <a:latin typeface="+mn-lt"/>
                <a:ea typeface="+mn-ea"/>
              </a:rPr>
              <a:t>MQTT</a:t>
            </a:r>
            <a:r>
              <a:rPr lang="zh-CN" altLang="en-US" smtClean="0">
                <a:latin typeface="+mn-lt"/>
                <a:ea typeface="+mn-ea"/>
              </a:rPr>
              <a:t>、数据格式</a:t>
            </a:r>
            <a:r>
              <a:rPr lang="en-US" altLang="zh-CN" smtClean="0">
                <a:latin typeface="+mn-lt"/>
                <a:ea typeface="+mn-ea"/>
              </a:rPr>
              <a:t>JSON</a:t>
            </a:r>
            <a:r>
              <a:rPr lang="zh-CN" altLang="en-US" smtClean="0">
                <a:latin typeface="+mn-lt"/>
                <a:ea typeface="+mn-ea"/>
              </a:rPr>
              <a:t>；</a:t>
            </a:r>
            <a:endParaRPr lang="en-US" altLang="zh-CN" smtClean="0">
              <a:latin typeface="+mn-lt"/>
              <a:ea typeface="+mn-ea"/>
            </a:endParaRPr>
          </a:p>
          <a:p>
            <a:r>
              <a:rPr lang="en-US" altLang="zh-CN" smtClean="0">
                <a:latin typeface="+mn-lt"/>
                <a:ea typeface="+mn-ea"/>
              </a:rPr>
              <a:t>3</a:t>
            </a:r>
            <a:r>
              <a:rPr lang="zh-CN" altLang="en-US" smtClean="0">
                <a:latin typeface="+mn-lt"/>
                <a:ea typeface="+mn-ea"/>
              </a:rPr>
              <a:t>、注册</a:t>
            </a:r>
            <a:r>
              <a:rPr lang="en-US" altLang="zh-CN" smtClean="0">
                <a:latin typeface="+mn-lt"/>
                <a:ea typeface="+mn-ea"/>
              </a:rPr>
              <a:t>MQTT</a:t>
            </a:r>
            <a:r>
              <a:rPr lang="zh-CN" altLang="en-US" smtClean="0">
                <a:latin typeface="+mn-lt"/>
                <a:ea typeface="+mn-ea"/>
              </a:rPr>
              <a:t>设备：自定义设备标识码、密钥。</a:t>
            </a:r>
            <a:endParaRPr lang="zh-CN" altLang="en-US">
              <a:latin typeface="+mn-lt"/>
              <a:ea typeface="+mn-ea"/>
            </a:endParaRPr>
          </a:p>
        </p:txBody>
      </p:sp>
    </p:spTree>
    <p:extLst>
      <p:ext uri="{BB962C8B-B14F-4D97-AF65-F5344CB8AC3E}">
        <p14:creationId xmlns:p14="http://schemas.microsoft.com/office/powerpoint/2010/main" val="2892961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mn-lt"/>
                <a:ea typeface="+mn-ea"/>
              </a:rPr>
              <a:t>连接</a:t>
            </a:r>
            <a:r>
              <a:rPr lang="zh-CN" altLang="en-US" smtClean="0">
                <a:latin typeface="+mn-lt"/>
                <a:ea typeface="+mn-ea"/>
              </a:rPr>
              <a:t>信息生成</a:t>
            </a:r>
            <a:endParaRPr lang="zh-CN" altLang="en-US">
              <a:latin typeface="+mn-lt"/>
              <a:ea typeface="+mn-ea"/>
            </a:endParaRPr>
          </a:p>
        </p:txBody>
      </p:sp>
      <p:sp>
        <p:nvSpPr>
          <p:cNvPr id="3" name="文本占位符 2"/>
          <p:cNvSpPr>
            <a:spLocks noGrp="1"/>
          </p:cNvSpPr>
          <p:nvPr>
            <p:ph type="body" sz="quarter" idx="10"/>
          </p:nvPr>
        </p:nvSpPr>
        <p:spPr/>
        <p:txBody>
          <a:bodyPr/>
          <a:lstStyle/>
          <a:p>
            <a:r>
              <a:rPr lang="en-US" altLang="zh-CN" smtClean="0">
                <a:latin typeface="+mn-lt"/>
                <a:ea typeface="+mn-ea"/>
              </a:rPr>
              <a:t>1</a:t>
            </a:r>
            <a:r>
              <a:rPr lang="zh-CN" altLang="en-US" smtClean="0">
                <a:latin typeface="+mn-lt"/>
                <a:ea typeface="+mn-ea"/>
              </a:rPr>
              <a:t>、打开连接生成工具</a:t>
            </a:r>
            <a:r>
              <a:rPr lang="en-US" altLang="zh-CN" smtClean="0">
                <a:latin typeface="+mn-lt"/>
                <a:ea typeface="+mn-ea"/>
              </a:rPr>
              <a:t>mqttClientIdGenerator.jar</a:t>
            </a:r>
            <a:r>
              <a:rPr lang="zh-CN" altLang="en-US" smtClean="0">
                <a:latin typeface="+mn-lt"/>
                <a:ea typeface="+mn-ea"/>
              </a:rPr>
              <a:t>（本地需要</a:t>
            </a:r>
            <a:r>
              <a:rPr lang="en-US" altLang="zh-CN" smtClean="0">
                <a:latin typeface="+mn-lt"/>
                <a:ea typeface="+mn-ea"/>
              </a:rPr>
              <a:t>JDK</a:t>
            </a:r>
            <a:r>
              <a:rPr lang="zh-CN" altLang="en-US" smtClean="0">
                <a:latin typeface="+mn-lt"/>
                <a:ea typeface="+mn-ea"/>
              </a:rPr>
              <a:t>环境）</a:t>
            </a:r>
            <a:endParaRPr lang="en-US" altLang="zh-CN" smtClean="0">
              <a:latin typeface="+mn-lt"/>
              <a:ea typeface="+mn-ea"/>
            </a:endParaRPr>
          </a:p>
          <a:p>
            <a:r>
              <a:rPr lang="en-US" altLang="zh-CN" smtClean="0">
                <a:latin typeface="+mn-lt"/>
                <a:ea typeface="+mn-ea"/>
              </a:rPr>
              <a:t>2</a:t>
            </a:r>
            <a:r>
              <a:rPr lang="zh-CN" altLang="en-US" smtClean="0">
                <a:latin typeface="+mn-lt"/>
                <a:ea typeface="+mn-ea"/>
              </a:rPr>
              <a:t>、填入平台中设备的</a:t>
            </a:r>
            <a:r>
              <a:rPr lang="en-US" altLang="zh-CN" smtClean="0">
                <a:latin typeface="+mn-lt"/>
                <a:ea typeface="+mn-ea"/>
              </a:rPr>
              <a:t>deviceId</a:t>
            </a:r>
            <a:r>
              <a:rPr lang="zh-CN" altLang="en-US" smtClean="0">
                <a:latin typeface="+mn-lt"/>
                <a:ea typeface="+mn-ea"/>
              </a:rPr>
              <a:t>和自定义的密钥</a:t>
            </a:r>
            <a:endParaRPr lang="en-US" altLang="zh-CN" smtClean="0">
              <a:latin typeface="+mn-lt"/>
              <a:ea typeface="+mn-ea"/>
            </a:endParaRPr>
          </a:p>
          <a:p>
            <a:r>
              <a:rPr lang="en-US" altLang="zh-CN" smtClean="0">
                <a:latin typeface="+mn-lt"/>
                <a:ea typeface="+mn-ea"/>
              </a:rPr>
              <a:t>3</a:t>
            </a:r>
            <a:r>
              <a:rPr lang="zh-CN" altLang="en-US" smtClean="0">
                <a:latin typeface="+mn-lt"/>
                <a:ea typeface="+mn-ea"/>
              </a:rPr>
              <a:t>、点击</a:t>
            </a:r>
            <a:r>
              <a:rPr lang="en-US" altLang="zh-CN" smtClean="0">
                <a:latin typeface="+mn-lt"/>
                <a:ea typeface="+mn-ea"/>
              </a:rPr>
              <a:t>Generate</a:t>
            </a:r>
            <a:r>
              <a:rPr lang="zh-CN" altLang="en-US" smtClean="0">
                <a:latin typeface="+mn-lt"/>
                <a:ea typeface="+mn-ea"/>
              </a:rPr>
              <a:t>生成连接信息</a:t>
            </a:r>
            <a:endParaRPr lang="zh-CN" altLang="en-US">
              <a:latin typeface="+mn-lt"/>
              <a:ea typeface="+mn-ea"/>
            </a:endParaRPr>
          </a:p>
        </p:txBody>
      </p:sp>
      <p:pic>
        <p:nvPicPr>
          <p:cNvPr id="4" name="图片 3"/>
          <p:cNvPicPr>
            <a:picLocks noChangeAspect="1"/>
          </p:cNvPicPr>
          <p:nvPr/>
        </p:nvPicPr>
        <p:blipFill>
          <a:blip r:embed="rId3"/>
          <a:stretch>
            <a:fillRect/>
          </a:stretch>
        </p:blipFill>
        <p:spPr>
          <a:xfrm>
            <a:off x="3719736" y="2971007"/>
            <a:ext cx="5210175" cy="2943225"/>
          </a:xfrm>
          <a:prstGeom prst="rect">
            <a:avLst/>
          </a:prstGeom>
          <a:ln>
            <a:solidFill>
              <a:schemeClr val="bg1">
                <a:lumMod val="85000"/>
              </a:schemeClr>
            </a:solidFill>
          </a:ln>
        </p:spPr>
      </p:pic>
    </p:spTree>
    <p:extLst>
      <p:ext uri="{BB962C8B-B14F-4D97-AF65-F5344CB8AC3E}">
        <p14:creationId xmlns:p14="http://schemas.microsoft.com/office/powerpoint/2010/main" val="2947588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mn-lt"/>
                <a:ea typeface="+mn-ea"/>
              </a:rPr>
              <a:t>连接</a:t>
            </a:r>
            <a:r>
              <a:rPr lang="zh-CN" altLang="en-US" smtClean="0">
                <a:latin typeface="+mn-lt"/>
                <a:ea typeface="+mn-ea"/>
              </a:rPr>
              <a:t>配置</a:t>
            </a:r>
            <a:endParaRPr lang="zh-CN" altLang="en-US">
              <a:latin typeface="+mn-lt"/>
              <a:ea typeface="+mn-ea"/>
            </a:endParaRPr>
          </a:p>
        </p:txBody>
      </p:sp>
      <p:sp>
        <p:nvSpPr>
          <p:cNvPr id="3" name="文本占位符 2"/>
          <p:cNvSpPr>
            <a:spLocks noGrp="1"/>
          </p:cNvSpPr>
          <p:nvPr>
            <p:ph type="body" sz="quarter" idx="10"/>
          </p:nvPr>
        </p:nvSpPr>
        <p:spPr/>
        <p:txBody>
          <a:bodyPr/>
          <a:lstStyle/>
          <a:p>
            <a:r>
              <a:rPr lang="en-US" altLang="zh-CN" smtClean="0">
                <a:latin typeface="+mn-lt"/>
                <a:ea typeface="+mn-ea"/>
              </a:rPr>
              <a:t>1</a:t>
            </a:r>
            <a:r>
              <a:rPr lang="zh-CN" altLang="en-US" smtClean="0">
                <a:latin typeface="+mn-lt"/>
                <a:ea typeface="+mn-ea"/>
              </a:rPr>
              <a:t>、打开</a:t>
            </a:r>
            <a:r>
              <a:rPr lang="en-US" altLang="zh-CN" smtClean="0">
                <a:latin typeface="+mn-lt"/>
                <a:ea typeface="+mn-ea"/>
              </a:rPr>
              <a:t>MQTT.fx</a:t>
            </a:r>
          </a:p>
          <a:p>
            <a:r>
              <a:rPr lang="en-US" altLang="zh-CN" smtClean="0">
                <a:latin typeface="+mn-lt"/>
                <a:ea typeface="+mn-ea"/>
              </a:rPr>
              <a:t>2</a:t>
            </a:r>
            <a:r>
              <a:rPr lang="zh-CN" altLang="en-US" smtClean="0">
                <a:latin typeface="+mn-lt"/>
                <a:ea typeface="+mn-ea"/>
              </a:rPr>
              <a:t>、配置平台地址、端口号</a:t>
            </a:r>
            <a:endParaRPr lang="en-US" altLang="zh-CN" smtClean="0">
              <a:latin typeface="+mn-lt"/>
              <a:ea typeface="+mn-ea"/>
            </a:endParaRPr>
          </a:p>
          <a:p>
            <a:r>
              <a:rPr lang="en-US" altLang="zh-CN" smtClean="0">
                <a:latin typeface="+mn-lt"/>
                <a:ea typeface="+mn-ea"/>
              </a:rPr>
              <a:t>3</a:t>
            </a:r>
            <a:r>
              <a:rPr lang="zh-CN" altLang="en-US" smtClean="0">
                <a:latin typeface="+mn-lt"/>
                <a:ea typeface="+mn-ea"/>
              </a:rPr>
              <a:t>、配置连接工具生成的</a:t>
            </a:r>
            <a:r>
              <a:rPr lang="en-US" altLang="zh-CN" smtClean="0">
                <a:latin typeface="+mn-lt"/>
                <a:ea typeface="+mn-ea"/>
              </a:rPr>
              <a:t>Client ID</a:t>
            </a:r>
            <a:r>
              <a:rPr lang="zh-CN" altLang="en-US" smtClean="0">
                <a:latin typeface="+mn-lt"/>
                <a:ea typeface="+mn-ea"/>
              </a:rPr>
              <a:t>、</a:t>
            </a:r>
            <a:r>
              <a:rPr lang="en-US" altLang="zh-CN" smtClean="0">
                <a:latin typeface="+mn-lt"/>
                <a:ea typeface="+mn-ea"/>
              </a:rPr>
              <a:t>User Name</a:t>
            </a:r>
            <a:r>
              <a:rPr lang="zh-CN" altLang="en-US" smtClean="0">
                <a:latin typeface="+mn-lt"/>
                <a:ea typeface="+mn-ea"/>
              </a:rPr>
              <a:t>、</a:t>
            </a:r>
            <a:r>
              <a:rPr lang="en-US" altLang="zh-CN" smtClean="0">
                <a:latin typeface="+mn-lt"/>
                <a:ea typeface="+mn-ea"/>
              </a:rPr>
              <a:t>Password</a:t>
            </a:r>
            <a:endParaRPr lang="zh-CN" altLang="en-US">
              <a:latin typeface="+mn-lt"/>
              <a:ea typeface="+mn-ea"/>
            </a:endParaRPr>
          </a:p>
        </p:txBody>
      </p:sp>
      <p:pic>
        <p:nvPicPr>
          <p:cNvPr id="4" name="图片 3"/>
          <p:cNvPicPr>
            <a:picLocks noChangeAspect="1"/>
          </p:cNvPicPr>
          <p:nvPr/>
        </p:nvPicPr>
        <p:blipFill>
          <a:blip r:embed="rId3"/>
          <a:stretch>
            <a:fillRect/>
          </a:stretch>
        </p:blipFill>
        <p:spPr>
          <a:xfrm>
            <a:off x="2743200" y="2762250"/>
            <a:ext cx="6705600" cy="3438525"/>
          </a:xfrm>
          <a:prstGeom prst="rect">
            <a:avLst/>
          </a:prstGeom>
          <a:ln>
            <a:solidFill>
              <a:schemeClr val="bg1">
                <a:lumMod val="85000"/>
              </a:schemeClr>
            </a:solidFill>
          </a:ln>
        </p:spPr>
      </p:pic>
    </p:spTree>
    <p:extLst>
      <p:ext uri="{BB962C8B-B14F-4D97-AF65-F5344CB8AC3E}">
        <p14:creationId xmlns:p14="http://schemas.microsoft.com/office/powerpoint/2010/main" val="35091889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latin typeface="+mn-lt"/>
                <a:ea typeface="+mn-ea"/>
              </a:rPr>
              <a:t>证书配置</a:t>
            </a:r>
            <a:endParaRPr lang="zh-CN" altLang="en-US">
              <a:latin typeface="+mn-lt"/>
              <a:ea typeface="+mn-ea"/>
            </a:endParaRPr>
          </a:p>
        </p:txBody>
      </p:sp>
      <p:sp>
        <p:nvSpPr>
          <p:cNvPr id="3" name="文本占位符 2"/>
          <p:cNvSpPr>
            <a:spLocks noGrp="1"/>
          </p:cNvSpPr>
          <p:nvPr>
            <p:ph type="body" sz="quarter" idx="10"/>
          </p:nvPr>
        </p:nvSpPr>
        <p:spPr/>
        <p:txBody>
          <a:bodyPr/>
          <a:lstStyle/>
          <a:p>
            <a:r>
              <a:rPr lang="en-US" altLang="zh-CN" smtClean="0">
                <a:latin typeface="+mn-lt"/>
                <a:ea typeface="+mn-ea"/>
              </a:rPr>
              <a:t>1</a:t>
            </a:r>
            <a:r>
              <a:rPr lang="zh-CN" altLang="en-US" smtClean="0">
                <a:latin typeface="+mn-lt"/>
                <a:ea typeface="+mn-ea"/>
              </a:rPr>
              <a:t>、配置</a:t>
            </a:r>
            <a:r>
              <a:rPr lang="en-US" altLang="zh-CN" smtClean="0">
                <a:latin typeface="+mn-lt"/>
                <a:ea typeface="+mn-ea"/>
              </a:rPr>
              <a:t>pem</a:t>
            </a:r>
            <a:r>
              <a:rPr lang="zh-CN" altLang="en-US" smtClean="0">
                <a:latin typeface="+mn-lt"/>
                <a:ea typeface="+mn-ea"/>
              </a:rPr>
              <a:t>格式的证书</a:t>
            </a:r>
            <a:endParaRPr lang="zh-CN" altLang="en-US">
              <a:latin typeface="+mn-lt"/>
              <a:ea typeface="+mn-ea"/>
            </a:endParaRPr>
          </a:p>
        </p:txBody>
      </p:sp>
      <p:pic>
        <p:nvPicPr>
          <p:cNvPr id="4" name="图片 3"/>
          <p:cNvPicPr>
            <a:picLocks noChangeAspect="1"/>
          </p:cNvPicPr>
          <p:nvPr/>
        </p:nvPicPr>
        <p:blipFill>
          <a:blip r:embed="rId3"/>
          <a:stretch>
            <a:fillRect/>
          </a:stretch>
        </p:blipFill>
        <p:spPr>
          <a:xfrm>
            <a:off x="3068284" y="1869482"/>
            <a:ext cx="6055432" cy="4109043"/>
          </a:xfrm>
          <a:prstGeom prst="rect">
            <a:avLst/>
          </a:prstGeom>
        </p:spPr>
      </p:pic>
    </p:spTree>
    <p:extLst>
      <p:ext uri="{BB962C8B-B14F-4D97-AF65-F5344CB8AC3E}">
        <p14:creationId xmlns:p14="http://schemas.microsoft.com/office/powerpoint/2010/main" val="616120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latin typeface="+mn-lt"/>
                <a:ea typeface="+mn-ea"/>
              </a:rPr>
              <a:t>建立</a:t>
            </a:r>
            <a:r>
              <a:rPr lang="zh-CN" altLang="en-US">
                <a:latin typeface="+mn-lt"/>
                <a:ea typeface="+mn-ea"/>
              </a:rPr>
              <a:t>连接</a:t>
            </a:r>
          </a:p>
        </p:txBody>
      </p:sp>
      <p:sp>
        <p:nvSpPr>
          <p:cNvPr id="3" name="文本占位符 2"/>
          <p:cNvSpPr>
            <a:spLocks noGrp="1"/>
          </p:cNvSpPr>
          <p:nvPr>
            <p:ph type="body" sz="quarter" idx="10"/>
          </p:nvPr>
        </p:nvSpPr>
        <p:spPr/>
        <p:txBody>
          <a:bodyPr/>
          <a:lstStyle/>
          <a:p>
            <a:r>
              <a:rPr lang="en-US" altLang="zh-CN" smtClean="0">
                <a:latin typeface="+mn-lt"/>
                <a:ea typeface="+mn-ea"/>
              </a:rPr>
              <a:t>1</a:t>
            </a:r>
            <a:r>
              <a:rPr lang="zh-CN" altLang="en-US" smtClean="0">
                <a:latin typeface="+mn-lt"/>
                <a:ea typeface="+mn-ea"/>
              </a:rPr>
              <a:t>、点击“</a:t>
            </a:r>
            <a:r>
              <a:rPr lang="en-US" altLang="zh-CN" smtClean="0">
                <a:latin typeface="+mn-lt"/>
                <a:ea typeface="+mn-ea"/>
              </a:rPr>
              <a:t>Connect</a:t>
            </a:r>
            <a:r>
              <a:rPr lang="zh-CN" altLang="en-US" smtClean="0">
                <a:latin typeface="+mn-lt"/>
                <a:ea typeface="+mn-ea"/>
              </a:rPr>
              <a:t>”建立连接</a:t>
            </a:r>
            <a:endParaRPr lang="en-US" altLang="zh-CN" smtClean="0">
              <a:latin typeface="+mn-lt"/>
              <a:ea typeface="+mn-ea"/>
            </a:endParaRPr>
          </a:p>
          <a:p>
            <a:r>
              <a:rPr lang="en-US" altLang="zh-CN" smtClean="0">
                <a:latin typeface="+mn-lt"/>
                <a:ea typeface="+mn-ea"/>
              </a:rPr>
              <a:t>2</a:t>
            </a:r>
            <a:r>
              <a:rPr lang="zh-CN" altLang="en-US" smtClean="0">
                <a:latin typeface="+mn-lt"/>
                <a:ea typeface="+mn-ea"/>
              </a:rPr>
              <a:t>、在物联网平台中查看设备已在线</a:t>
            </a:r>
            <a:endParaRPr lang="zh-CN" altLang="en-US">
              <a:latin typeface="+mn-lt"/>
              <a:ea typeface="+mn-ea"/>
            </a:endParaRPr>
          </a:p>
        </p:txBody>
      </p:sp>
      <p:pic>
        <p:nvPicPr>
          <p:cNvPr id="4" name="图片 3"/>
          <p:cNvPicPr>
            <a:picLocks noChangeAspect="1"/>
          </p:cNvPicPr>
          <p:nvPr/>
        </p:nvPicPr>
        <p:blipFill>
          <a:blip r:embed="rId3"/>
          <a:stretch>
            <a:fillRect/>
          </a:stretch>
        </p:blipFill>
        <p:spPr>
          <a:xfrm>
            <a:off x="995109" y="2744924"/>
            <a:ext cx="10431291" cy="1391382"/>
          </a:xfrm>
          <a:prstGeom prst="rect">
            <a:avLst/>
          </a:prstGeom>
          <a:ln>
            <a:solidFill>
              <a:schemeClr val="bg1">
                <a:lumMod val="85000"/>
              </a:schemeClr>
            </a:solidFill>
          </a:ln>
        </p:spPr>
      </p:pic>
    </p:spTree>
    <p:extLst>
      <p:ext uri="{BB962C8B-B14F-4D97-AF65-F5344CB8AC3E}">
        <p14:creationId xmlns:p14="http://schemas.microsoft.com/office/powerpoint/2010/main" val="2119084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latin typeface="+mn-lt"/>
                <a:ea typeface="+mn-ea"/>
              </a:rPr>
              <a:t>上报数据</a:t>
            </a:r>
            <a:endParaRPr lang="zh-CN" altLang="en-US">
              <a:latin typeface="+mn-lt"/>
              <a:ea typeface="+mn-ea"/>
            </a:endParaRPr>
          </a:p>
        </p:txBody>
      </p:sp>
      <p:sp>
        <p:nvSpPr>
          <p:cNvPr id="3" name="文本占位符 2"/>
          <p:cNvSpPr>
            <a:spLocks noGrp="1"/>
          </p:cNvSpPr>
          <p:nvPr>
            <p:ph type="body" sz="quarter" idx="10"/>
          </p:nvPr>
        </p:nvSpPr>
        <p:spPr/>
        <p:txBody>
          <a:bodyPr/>
          <a:lstStyle/>
          <a:p>
            <a:r>
              <a:rPr lang="en-US" altLang="zh-CN" smtClean="0">
                <a:latin typeface="+mn-lt"/>
                <a:ea typeface="+mn-ea"/>
              </a:rPr>
              <a:t>1</a:t>
            </a:r>
            <a:r>
              <a:rPr lang="zh-CN" altLang="en-US" smtClean="0">
                <a:latin typeface="+mn-lt"/>
                <a:ea typeface="+mn-ea"/>
              </a:rPr>
              <a:t>、填写</a:t>
            </a:r>
            <a:r>
              <a:rPr lang="en-US" altLang="zh-CN" smtClean="0">
                <a:latin typeface="+mn-lt"/>
                <a:ea typeface="+mn-ea"/>
              </a:rPr>
              <a:t>Topic</a:t>
            </a:r>
            <a:r>
              <a:rPr lang="zh-CN" altLang="en-US" smtClean="0">
                <a:latin typeface="+mn-lt"/>
                <a:ea typeface="+mn-ea"/>
              </a:rPr>
              <a:t>：</a:t>
            </a:r>
            <a:r>
              <a:rPr lang="en-US" altLang="zh-CN">
                <a:latin typeface="+mn-lt"/>
                <a:ea typeface="+mn-ea"/>
              </a:rPr>
              <a:t>$oc/devices/{device_id}/sys/properties/report</a:t>
            </a:r>
            <a:endParaRPr lang="en-US" altLang="zh-CN" smtClean="0">
              <a:latin typeface="+mn-lt"/>
              <a:ea typeface="+mn-ea"/>
            </a:endParaRPr>
          </a:p>
          <a:p>
            <a:r>
              <a:rPr lang="en-US" altLang="zh-CN" smtClean="0">
                <a:latin typeface="+mn-lt"/>
                <a:ea typeface="+mn-ea"/>
              </a:rPr>
              <a:t>2</a:t>
            </a:r>
            <a:r>
              <a:rPr lang="zh-CN" altLang="en-US" smtClean="0">
                <a:latin typeface="+mn-lt"/>
                <a:ea typeface="+mn-ea"/>
              </a:rPr>
              <a:t>、点击“</a:t>
            </a:r>
            <a:r>
              <a:rPr lang="en-US" altLang="zh-CN" smtClean="0">
                <a:latin typeface="+mn-lt"/>
                <a:ea typeface="+mn-ea"/>
              </a:rPr>
              <a:t>Publish</a:t>
            </a:r>
            <a:r>
              <a:rPr lang="zh-CN" altLang="en-US" smtClean="0">
                <a:latin typeface="+mn-lt"/>
                <a:ea typeface="+mn-ea"/>
              </a:rPr>
              <a:t>”发送数据，在物联网平台查看数据</a:t>
            </a:r>
            <a:endParaRPr lang="zh-CN" altLang="en-US">
              <a:latin typeface="+mn-lt"/>
              <a:ea typeface="+mn-ea"/>
            </a:endParaRPr>
          </a:p>
        </p:txBody>
      </p:sp>
      <p:pic>
        <p:nvPicPr>
          <p:cNvPr id="5" name="图片 4"/>
          <p:cNvPicPr>
            <a:picLocks noChangeAspect="1"/>
          </p:cNvPicPr>
          <p:nvPr/>
        </p:nvPicPr>
        <p:blipFill>
          <a:blip r:embed="rId3"/>
          <a:stretch>
            <a:fillRect/>
          </a:stretch>
        </p:blipFill>
        <p:spPr>
          <a:xfrm>
            <a:off x="5849430" y="2694030"/>
            <a:ext cx="5412845" cy="2972337"/>
          </a:xfrm>
          <a:prstGeom prst="rect">
            <a:avLst/>
          </a:prstGeom>
          <a:ln>
            <a:solidFill>
              <a:schemeClr val="bg1">
                <a:lumMod val="85000"/>
              </a:schemeClr>
            </a:solidFill>
          </a:ln>
        </p:spPr>
      </p:pic>
      <p:pic>
        <p:nvPicPr>
          <p:cNvPr id="7" name="图片 6"/>
          <p:cNvPicPr>
            <a:picLocks noChangeAspect="1"/>
          </p:cNvPicPr>
          <p:nvPr/>
        </p:nvPicPr>
        <p:blipFill>
          <a:blip r:embed="rId4"/>
          <a:stretch>
            <a:fillRect/>
          </a:stretch>
        </p:blipFill>
        <p:spPr>
          <a:xfrm>
            <a:off x="1009985" y="2631905"/>
            <a:ext cx="4352925" cy="3295650"/>
          </a:xfrm>
          <a:prstGeom prst="rect">
            <a:avLst/>
          </a:prstGeom>
          <a:ln>
            <a:solidFill>
              <a:schemeClr val="bg1">
                <a:lumMod val="85000"/>
              </a:schemeClr>
            </a:solidFill>
          </a:ln>
        </p:spPr>
      </p:pic>
    </p:spTree>
    <p:extLst>
      <p:ext uri="{BB962C8B-B14F-4D97-AF65-F5344CB8AC3E}">
        <p14:creationId xmlns:p14="http://schemas.microsoft.com/office/powerpoint/2010/main" val="8332352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mtClean="0"/>
              <a:t>MQTT</a:t>
            </a:r>
            <a:r>
              <a:rPr lang="zh-CN" altLang="zh-CN" smtClean="0"/>
              <a:t>它构建于（</a:t>
            </a:r>
            <a:r>
              <a:rPr lang="en-US" altLang="zh-CN" smtClean="0"/>
              <a:t>     </a:t>
            </a:r>
            <a:r>
              <a:rPr lang="zh-CN" altLang="zh-CN" smtClean="0"/>
              <a:t>）协议上基于（</a:t>
            </a:r>
            <a:r>
              <a:rPr lang="en-US" altLang="zh-CN" smtClean="0"/>
              <a:t>     </a:t>
            </a:r>
            <a:r>
              <a:rPr lang="zh-CN" altLang="zh-CN" smtClean="0"/>
              <a:t>）模式的消息协议</a:t>
            </a:r>
            <a:r>
              <a:rPr lang="zh-CN" altLang="en-US" smtClean="0"/>
              <a:t>。</a:t>
            </a:r>
            <a:endParaRPr lang="en-US" altLang="zh-CN" smtClean="0"/>
          </a:p>
          <a:p>
            <a:r>
              <a:rPr lang="en-US" altLang="zh-CN" smtClean="0"/>
              <a:t>MQTTCONNACK</a:t>
            </a:r>
            <a:r>
              <a:rPr lang="zh-CN" altLang="zh-CN" smtClean="0"/>
              <a:t>控制报文的报文流动方向</a:t>
            </a:r>
            <a:r>
              <a:rPr lang="zh-CN" altLang="en-US" smtClean="0"/>
              <a:t>（     ）</a:t>
            </a:r>
            <a:r>
              <a:rPr lang="zh-CN" altLang="en-US"/>
              <a:t>。</a:t>
            </a:r>
            <a:endParaRPr lang="en-US" altLang="zh-CN" smtClean="0"/>
          </a:p>
          <a:p>
            <a:pPr lvl="1"/>
            <a:r>
              <a:rPr lang="zh-CN" altLang="zh-CN" sz="2000" smtClean="0"/>
              <a:t>客户端到服务器</a:t>
            </a:r>
            <a:r>
              <a:rPr lang="en-US" altLang="zh-CN" sz="2000" smtClean="0"/>
              <a:t>      B. </a:t>
            </a:r>
            <a:r>
              <a:rPr lang="zh-CN" altLang="en-US" sz="2000" smtClean="0"/>
              <a:t>服务器到客户端    </a:t>
            </a:r>
            <a:r>
              <a:rPr lang="en-US" altLang="zh-CN" sz="2000" smtClean="0"/>
              <a:t>C. </a:t>
            </a:r>
            <a:r>
              <a:rPr lang="zh-CN" altLang="en-US" sz="2000" smtClean="0"/>
              <a:t>两个方向都允许     </a:t>
            </a:r>
            <a:r>
              <a:rPr lang="en-US" altLang="zh-CN" sz="2000" smtClean="0"/>
              <a:t>D. </a:t>
            </a:r>
            <a:r>
              <a:rPr lang="zh-CN" altLang="en-US" sz="2000" smtClean="0"/>
              <a:t>禁止流动</a:t>
            </a:r>
            <a:endParaRPr lang="en-US" altLang="zh-CN" sz="2000" smtClean="0"/>
          </a:p>
          <a:p>
            <a:r>
              <a:rPr lang="zh-CN" altLang="en-US" smtClean="0"/>
              <a:t>服务质量（</a:t>
            </a:r>
            <a:r>
              <a:rPr lang="en-US" altLang="zh-CN" smtClean="0"/>
              <a:t>QoS</a:t>
            </a:r>
            <a:r>
              <a:rPr lang="zh-CN" altLang="en-US" smtClean="0"/>
              <a:t>）有哪几个级别？</a:t>
            </a:r>
            <a:endParaRPr lang="en-US" altLang="zh-CN" smtClean="0"/>
          </a:p>
          <a:p>
            <a:pPr marL="0" indent="0">
              <a:buNone/>
            </a:pPr>
            <a:r>
              <a:rPr lang="en-US" altLang="zh-CN" smtClean="0"/>
              <a:t>      A. </a:t>
            </a:r>
            <a:r>
              <a:rPr lang="en-US" altLang="zh-CN"/>
              <a:t>QoS 0:</a:t>
            </a:r>
            <a:r>
              <a:rPr lang="zh-CN" altLang="en-US"/>
              <a:t>最多分发</a:t>
            </a:r>
            <a:r>
              <a:rPr lang="zh-CN" altLang="en-US"/>
              <a:t>一</a:t>
            </a:r>
            <a:r>
              <a:rPr lang="zh-CN" altLang="en-US" smtClean="0"/>
              <a:t>次     </a:t>
            </a:r>
            <a:r>
              <a:rPr lang="en-US" altLang="zh-CN" smtClean="0"/>
              <a:t>B. </a:t>
            </a:r>
            <a:r>
              <a:rPr lang="en-US" altLang="zh-CN"/>
              <a:t>QoS 1: </a:t>
            </a:r>
            <a:r>
              <a:rPr lang="zh-CN" altLang="en-US"/>
              <a:t>至少分发</a:t>
            </a:r>
            <a:r>
              <a:rPr lang="zh-CN" altLang="en-US"/>
              <a:t>一</a:t>
            </a:r>
            <a:r>
              <a:rPr lang="zh-CN" altLang="en-US" smtClean="0"/>
              <a:t>次     </a:t>
            </a:r>
            <a:r>
              <a:rPr lang="en-US" altLang="zh-CN" smtClean="0"/>
              <a:t>C. </a:t>
            </a:r>
            <a:r>
              <a:rPr lang="en-US" altLang="zh-CN"/>
              <a:t>QoS 2: </a:t>
            </a:r>
            <a:r>
              <a:rPr lang="zh-CN" altLang="en-US"/>
              <a:t>仅分发</a:t>
            </a:r>
            <a:r>
              <a:rPr lang="zh-CN" altLang="en-US"/>
              <a:t>一</a:t>
            </a:r>
            <a:r>
              <a:rPr lang="zh-CN" altLang="en-US" smtClean="0"/>
              <a:t>次</a:t>
            </a:r>
            <a:endParaRPr lang="zh-CN" altLang="en-US"/>
          </a:p>
          <a:p>
            <a:pPr marL="0" indent="0">
              <a:buNone/>
            </a:pPr>
            <a:r>
              <a:rPr lang="en-US" altLang="zh-CN" smtClean="0"/>
              <a:t>4.   </a:t>
            </a:r>
            <a:r>
              <a:rPr lang="zh-CN" altLang="en-US" smtClean="0"/>
              <a:t>一个客户端不可以既是发布者也是订阅者。</a:t>
            </a:r>
          </a:p>
        </p:txBody>
      </p:sp>
    </p:spTree>
    <p:extLst>
      <p:ext uri="{BB962C8B-B14F-4D97-AF65-F5344CB8AC3E}">
        <p14:creationId xmlns:p14="http://schemas.microsoft.com/office/powerpoint/2010/main" val="36988537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sz="quarter" idx="10"/>
          </p:nvPr>
        </p:nvSpPr>
        <p:spPr/>
        <p:txBody>
          <a:bodyPr/>
          <a:lstStyle/>
          <a:p>
            <a:r>
              <a:rPr lang="zh-CN" altLang="en-US" dirty="0" smtClean="0">
                <a:latin typeface="+mn-lt"/>
                <a:ea typeface="+mn-ea"/>
              </a:rPr>
              <a:t>发布订阅模式</a:t>
            </a:r>
            <a:endParaRPr lang="en-US" altLang="zh-CN" dirty="0" smtClean="0">
              <a:latin typeface="+mn-lt"/>
              <a:ea typeface="+mn-ea"/>
            </a:endParaRPr>
          </a:p>
          <a:p>
            <a:r>
              <a:rPr lang="zh-CN" altLang="en-US" dirty="0" smtClean="0">
                <a:latin typeface="+mn-lt"/>
                <a:ea typeface="+mn-ea"/>
              </a:rPr>
              <a:t>客户端，代理和连接的建立</a:t>
            </a:r>
            <a:endParaRPr lang="en-US" altLang="zh-CN" dirty="0" smtClean="0">
              <a:latin typeface="+mn-lt"/>
              <a:ea typeface="+mn-ea"/>
            </a:endParaRPr>
          </a:p>
          <a:p>
            <a:r>
              <a:rPr lang="en-US" altLang="zh-CN" dirty="0" smtClean="0">
                <a:latin typeface="+mn-lt"/>
                <a:ea typeface="+mn-ea"/>
              </a:rPr>
              <a:t>MQTT</a:t>
            </a:r>
            <a:r>
              <a:rPr lang="zh-CN" altLang="en-US" dirty="0" smtClean="0">
                <a:latin typeface="+mn-lt"/>
                <a:ea typeface="+mn-ea"/>
              </a:rPr>
              <a:t>主题</a:t>
            </a:r>
            <a:endParaRPr lang="en-US" altLang="zh-CN" dirty="0" smtClean="0">
              <a:latin typeface="+mn-lt"/>
              <a:ea typeface="+mn-ea"/>
            </a:endParaRPr>
          </a:p>
          <a:p>
            <a:r>
              <a:rPr lang="zh-CN" altLang="en-US" dirty="0">
                <a:latin typeface="+mn-lt"/>
                <a:ea typeface="+mn-ea"/>
              </a:rPr>
              <a:t>服务</a:t>
            </a:r>
            <a:r>
              <a:rPr lang="zh-CN" altLang="en-US" dirty="0" smtClean="0">
                <a:latin typeface="+mn-lt"/>
                <a:ea typeface="+mn-ea"/>
              </a:rPr>
              <a:t>质量</a:t>
            </a:r>
            <a:r>
              <a:rPr lang="en-US" altLang="zh-CN" dirty="0" smtClean="0">
                <a:latin typeface="+mn-lt"/>
                <a:ea typeface="+mn-ea"/>
              </a:rPr>
              <a:t>0</a:t>
            </a:r>
            <a:r>
              <a:rPr lang="zh-CN" altLang="en-US" dirty="0" smtClean="0">
                <a:latin typeface="+mn-lt"/>
                <a:ea typeface="+mn-ea"/>
              </a:rPr>
              <a:t>、</a:t>
            </a:r>
            <a:r>
              <a:rPr lang="en-US" altLang="zh-CN" dirty="0" smtClean="0">
                <a:latin typeface="+mn-lt"/>
                <a:ea typeface="+mn-ea"/>
              </a:rPr>
              <a:t>1</a:t>
            </a:r>
            <a:r>
              <a:rPr lang="zh-CN" altLang="en-US" dirty="0" smtClean="0">
                <a:latin typeface="+mn-lt"/>
                <a:ea typeface="+mn-ea"/>
              </a:rPr>
              <a:t>、</a:t>
            </a:r>
            <a:r>
              <a:rPr lang="en-US" altLang="zh-CN" dirty="0" smtClean="0">
                <a:latin typeface="+mn-lt"/>
                <a:ea typeface="+mn-ea"/>
              </a:rPr>
              <a:t>2</a:t>
            </a:r>
          </a:p>
          <a:p>
            <a:r>
              <a:rPr lang="zh-CN" altLang="en-US" dirty="0" smtClean="0">
                <a:latin typeface="+mn-lt"/>
                <a:ea typeface="+mn-ea"/>
              </a:rPr>
              <a:t>保留消息、遗嘱和心跳</a:t>
            </a:r>
            <a:endParaRPr lang="en-US" altLang="zh-CN" dirty="0" smtClean="0">
              <a:latin typeface="+mn-lt"/>
              <a:ea typeface="+mn-ea"/>
            </a:endParaRPr>
          </a:p>
          <a:p>
            <a:endParaRPr lang="en-US" altLang="zh-CN" dirty="0" smtClean="0">
              <a:latin typeface="+mn-lt"/>
              <a:ea typeface="+mn-ea"/>
            </a:endParaRPr>
          </a:p>
        </p:txBody>
      </p:sp>
    </p:spTree>
    <p:extLst>
      <p:ext uri="{BB962C8B-B14F-4D97-AF65-F5344CB8AC3E}">
        <p14:creationId xmlns:p14="http://schemas.microsoft.com/office/powerpoint/2010/main" val="3117309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r>
              <a:rPr lang="zh-CN" altLang="en-US" dirty="0" smtClean="0">
                <a:latin typeface="+mn-lt"/>
              </a:rPr>
              <a:t>学完本课程后，您将能够：</a:t>
            </a:r>
          </a:p>
          <a:p>
            <a:pPr lvl="1"/>
            <a:r>
              <a:rPr lang="zh-CN" altLang="en-US" dirty="0" smtClean="0">
                <a:latin typeface="+mn-lt"/>
              </a:rPr>
              <a:t>描述</a:t>
            </a:r>
            <a:r>
              <a:rPr lang="en-US" altLang="zh-CN" dirty="0" smtClean="0">
                <a:latin typeface="+mn-lt"/>
              </a:rPr>
              <a:t>MQTT</a:t>
            </a:r>
            <a:r>
              <a:rPr lang="zh-CN" altLang="en-US" dirty="0" smtClean="0">
                <a:latin typeface="+mn-lt"/>
              </a:rPr>
              <a:t>协议的核心功能和概念</a:t>
            </a:r>
            <a:endParaRPr lang="en-US" altLang="zh-CN" dirty="0" smtClean="0">
              <a:latin typeface="+mn-lt"/>
            </a:endParaRPr>
          </a:p>
          <a:p>
            <a:pPr lvl="1"/>
            <a:r>
              <a:rPr lang="zh-CN" altLang="en-US" dirty="0">
                <a:latin typeface="+mn-lt"/>
              </a:rPr>
              <a:t>描述</a:t>
            </a:r>
            <a:r>
              <a:rPr lang="en-US" altLang="zh-CN" dirty="0" smtClean="0">
                <a:latin typeface="+mn-lt"/>
              </a:rPr>
              <a:t>MQTT</a:t>
            </a:r>
            <a:r>
              <a:rPr lang="zh-CN" altLang="en-US" dirty="0" smtClean="0">
                <a:latin typeface="+mn-lt"/>
              </a:rPr>
              <a:t>控制报文格式</a:t>
            </a:r>
            <a:endParaRPr lang="en-US" altLang="zh-CN" dirty="0" smtClean="0">
              <a:latin typeface="+mn-lt"/>
            </a:endParaRPr>
          </a:p>
          <a:p>
            <a:pPr lvl="1"/>
            <a:r>
              <a:rPr lang="zh-CN" altLang="en-US" dirty="0">
                <a:latin typeface="+mn-lt"/>
              </a:rPr>
              <a:t>描述</a:t>
            </a:r>
            <a:r>
              <a:rPr lang="en-US" altLang="zh-CN" dirty="0" smtClean="0">
                <a:latin typeface="+mn-lt"/>
              </a:rPr>
              <a:t>MQTT</a:t>
            </a:r>
            <a:r>
              <a:rPr lang="zh-CN" altLang="en-US" dirty="0" smtClean="0">
                <a:latin typeface="+mn-lt"/>
              </a:rPr>
              <a:t>异常中断的机制</a:t>
            </a:r>
            <a:endParaRPr lang="en-US" altLang="zh-CN" dirty="0" smtClean="0">
              <a:latin typeface="+mn-lt"/>
            </a:endParaRPr>
          </a:p>
        </p:txBody>
      </p:sp>
    </p:spTree>
    <p:extLst>
      <p:ext uri="{BB962C8B-B14F-4D97-AF65-F5344CB8AC3E}">
        <p14:creationId xmlns:p14="http://schemas.microsoft.com/office/powerpoint/2010/main" val="2598522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b="1" dirty="0" smtClean="0">
                <a:latin typeface="+mn-lt"/>
                <a:ea typeface="+mn-ea"/>
              </a:rPr>
              <a:t>MQTT</a:t>
            </a:r>
            <a:r>
              <a:rPr lang="zh-CN" altLang="en-US" b="1" dirty="0" smtClean="0">
                <a:latin typeface="+mn-lt"/>
                <a:ea typeface="+mn-ea"/>
              </a:rPr>
              <a:t>概述和发展历程</a:t>
            </a:r>
            <a:endParaRPr lang="en-US" altLang="zh-CN" b="1" dirty="0" smtClean="0">
              <a:latin typeface="+mn-lt"/>
              <a:ea typeface="+mn-ea"/>
            </a:endParaRPr>
          </a:p>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发布</a:t>
            </a:r>
            <a:r>
              <a:rPr lang="zh-CN" altLang="en-US" dirty="0">
                <a:solidFill>
                  <a:schemeClr val="bg1">
                    <a:lumMod val="50000"/>
                  </a:schemeClr>
                </a:solidFill>
                <a:latin typeface="+mn-lt"/>
                <a:ea typeface="+mn-ea"/>
              </a:rPr>
              <a:t>与</a:t>
            </a:r>
            <a:r>
              <a:rPr lang="zh-CN" altLang="en-US" dirty="0" smtClean="0">
                <a:solidFill>
                  <a:schemeClr val="bg1">
                    <a:lumMod val="50000"/>
                  </a:schemeClr>
                </a:solidFill>
                <a:latin typeface="+mn-lt"/>
                <a:ea typeface="+mn-ea"/>
              </a:rPr>
              <a:t>订阅模式</a:t>
            </a:r>
            <a:endParaRPr lang="en-US" altLang="zh-CN" dirty="0" smtClean="0">
              <a:solidFill>
                <a:schemeClr val="bg1">
                  <a:lumMod val="50000"/>
                </a:schemeClr>
              </a:solidFill>
              <a:latin typeface="+mn-lt"/>
              <a:ea typeface="+mn-ea"/>
            </a:endParaRPr>
          </a:p>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主题和服务质量 </a:t>
            </a:r>
            <a:r>
              <a:rPr lang="en-US" altLang="zh-CN" dirty="0" smtClean="0">
                <a:solidFill>
                  <a:schemeClr val="bg1">
                    <a:lumMod val="50000"/>
                  </a:schemeClr>
                </a:solidFill>
                <a:latin typeface="+mn-lt"/>
                <a:ea typeface="+mn-ea"/>
              </a:rPr>
              <a:t>0</a:t>
            </a:r>
            <a:r>
              <a:rPr lang="zh-CN" altLang="en-US" dirty="0" smtClean="0">
                <a:solidFill>
                  <a:schemeClr val="bg1">
                    <a:lumMod val="50000"/>
                  </a:schemeClr>
                </a:solidFill>
                <a:latin typeface="+mn-lt"/>
                <a:ea typeface="+mn-ea"/>
              </a:rPr>
              <a:t>、</a:t>
            </a:r>
            <a:r>
              <a:rPr lang="en-US" altLang="zh-CN" dirty="0" smtClean="0">
                <a:solidFill>
                  <a:schemeClr val="bg1">
                    <a:lumMod val="50000"/>
                  </a:schemeClr>
                </a:solidFill>
                <a:latin typeface="+mn-lt"/>
                <a:ea typeface="+mn-ea"/>
              </a:rPr>
              <a:t>1</a:t>
            </a:r>
            <a:r>
              <a:rPr lang="zh-CN" altLang="en-US" dirty="0" smtClean="0">
                <a:solidFill>
                  <a:schemeClr val="bg1">
                    <a:lumMod val="50000"/>
                  </a:schemeClr>
                </a:solidFill>
                <a:latin typeface="+mn-lt"/>
                <a:ea typeface="+mn-ea"/>
              </a:rPr>
              <a:t>、</a:t>
            </a:r>
            <a:r>
              <a:rPr lang="en-US" altLang="zh-CN" dirty="0" smtClean="0">
                <a:solidFill>
                  <a:schemeClr val="bg1">
                    <a:lumMod val="50000"/>
                  </a:schemeClr>
                </a:solidFill>
                <a:latin typeface="+mn-lt"/>
                <a:ea typeface="+mn-ea"/>
              </a:rPr>
              <a:t>2</a:t>
            </a:r>
          </a:p>
          <a:p>
            <a:r>
              <a:rPr lang="en-US" altLang="zh-CN" dirty="0">
                <a:solidFill>
                  <a:schemeClr val="bg1">
                    <a:lumMod val="50000"/>
                  </a:schemeClr>
                </a:solidFill>
                <a:latin typeface="+mn-lt"/>
                <a:ea typeface="+mn-ea"/>
              </a:rPr>
              <a:t>MQTT</a:t>
            </a:r>
            <a:r>
              <a:rPr lang="zh-CN" altLang="en-US" dirty="0">
                <a:solidFill>
                  <a:schemeClr val="bg1">
                    <a:lumMod val="50000"/>
                  </a:schemeClr>
                </a:solidFill>
                <a:latin typeface="+mn-lt"/>
                <a:ea typeface="+mn-ea"/>
              </a:rPr>
              <a:t>协议报文结构、连接的</a:t>
            </a:r>
            <a:r>
              <a:rPr lang="zh-CN" altLang="en-US" dirty="0" smtClean="0">
                <a:solidFill>
                  <a:schemeClr val="bg1">
                    <a:lumMod val="50000"/>
                  </a:schemeClr>
                </a:solidFill>
                <a:latin typeface="+mn-lt"/>
                <a:ea typeface="+mn-ea"/>
              </a:rPr>
              <a:t>建立</a:t>
            </a:r>
            <a:endParaRPr lang="en-US" altLang="zh-CN" dirty="0" smtClean="0">
              <a:solidFill>
                <a:schemeClr val="bg1">
                  <a:lumMod val="50000"/>
                </a:schemeClr>
              </a:solidFill>
              <a:latin typeface="+mn-lt"/>
              <a:ea typeface="+mn-ea"/>
            </a:endParaRPr>
          </a:p>
          <a:p>
            <a:r>
              <a:rPr lang="en-US" altLang="zh-CN" dirty="0" smtClean="0">
                <a:solidFill>
                  <a:schemeClr val="bg1">
                    <a:lumMod val="50000"/>
                  </a:schemeClr>
                </a:solidFill>
                <a:latin typeface="+mn-lt"/>
                <a:ea typeface="+mn-ea"/>
              </a:rPr>
              <a:t>MQTT</a:t>
            </a:r>
            <a:r>
              <a:rPr lang="zh-CN" altLang="en-US" dirty="0" smtClean="0">
                <a:solidFill>
                  <a:schemeClr val="bg1">
                    <a:lumMod val="50000"/>
                  </a:schemeClr>
                </a:solidFill>
                <a:latin typeface="+mn-lt"/>
                <a:ea typeface="+mn-ea"/>
              </a:rPr>
              <a:t>保留消息、遗嘱和心跳</a:t>
            </a:r>
            <a:endParaRPr lang="en-US" altLang="zh-CN" dirty="0" smtClean="0">
              <a:solidFill>
                <a:schemeClr val="bg1">
                  <a:lumMod val="50000"/>
                </a:schemeClr>
              </a:solidFill>
              <a:latin typeface="+mn-lt"/>
              <a:ea typeface="+mn-ea"/>
            </a:endParaRPr>
          </a:p>
          <a:p>
            <a:endParaRPr lang="en-US" altLang="zh-CN" dirty="0" smtClean="0">
              <a:latin typeface="+mn-lt"/>
              <a:ea typeface="+mn-ea"/>
            </a:endParaRPr>
          </a:p>
        </p:txBody>
      </p:sp>
    </p:spTree>
    <p:extLst>
      <p:ext uri="{BB962C8B-B14F-4D97-AF65-F5344CB8AC3E}">
        <p14:creationId xmlns:p14="http://schemas.microsoft.com/office/powerpoint/2010/main" val="260079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MQTT</a:t>
            </a:r>
            <a:r>
              <a:rPr lang="zh-CN" altLang="en-US" smtClean="0"/>
              <a:t>简介</a:t>
            </a:r>
            <a:endParaRPr lang="zh-CN" altLang="en-US"/>
          </a:p>
        </p:txBody>
      </p:sp>
      <p:sp>
        <p:nvSpPr>
          <p:cNvPr id="3" name="文本占位符 2"/>
          <p:cNvSpPr>
            <a:spLocks noGrp="1"/>
          </p:cNvSpPr>
          <p:nvPr>
            <p:ph type="body" sz="quarter" idx="10"/>
          </p:nvPr>
        </p:nvSpPr>
        <p:spPr/>
        <p:txBody>
          <a:bodyPr/>
          <a:lstStyle/>
          <a:p>
            <a:r>
              <a:rPr lang="en-US" altLang="zh-CN" smtClean="0">
                <a:latin typeface="+mn-lt"/>
                <a:ea typeface="+mn-ea"/>
              </a:rPr>
              <a:t>MQTT</a:t>
            </a:r>
            <a:r>
              <a:rPr lang="zh-CN" altLang="en-US">
                <a:latin typeface="+mn-lt"/>
                <a:ea typeface="+mn-ea"/>
              </a:rPr>
              <a:t> （</a:t>
            </a:r>
            <a:r>
              <a:rPr lang="en-US" altLang="zh-CN">
                <a:latin typeface="+mn-lt"/>
                <a:ea typeface="+mn-ea"/>
              </a:rPr>
              <a:t>Message Queuing Telemetry Transport</a:t>
            </a:r>
            <a:r>
              <a:rPr lang="zh-CN" altLang="en-US">
                <a:latin typeface="+mn-lt"/>
                <a:ea typeface="+mn-ea"/>
              </a:rPr>
              <a:t>，消息队列遥测传输协议</a:t>
            </a:r>
            <a:r>
              <a:rPr lang="zh-CN" altLang="en-US" smtClean="0">
                <a:latin typeface="+mn-lt"/>
                <a:ea typeface="+mn-ea"/>
              </a:rPr>
              <a:t>），</a:t>
            </a:r>
            <a:r>
              <a:rPr lang="zh-CN" altLang="en-US">
                <a:latin typeface="+mn-lt"/>
                <a:ea typeface="+mn-ea"/>
              </a:rPr>
              <a:t>运行在</a:t>
            </a:r>
            <a:r>
              <a:rPr lang="en-US" altLang="zh-CN">
                <a:latin typeface="+mn-lt"/>
                <a:ea typeface="+mn-ea"/>
              </a:rPr>
              <a:t>TCP</a:t>
            </a:r>
            <a:r>
              <a:rPr lang="zh-CN" altLang="en-US">
                <a:latin typeface="+mn-lt"/>
                <a:ea typeface="+mn-ea"/>
              </a:rPr>
              <a:t>协议栈之上，为其提供有序、可靠、双向连接的网络连接保证</a:t>
            </a:r>
            <a:r>
              <a:rPr lang="zh-CN" altLang="en-US" smtClean="0">
                <a:latin typeface="+mn-lt"/>
                <a:ea typeface="+mn-ea"/>
              </a:rPr>
              <a:t>。</a:t>
            </a:r>
            <a:endParaRPr lang="en-US" altLang="zh-CN" smtClean="0">
              <a:latin typeface="+mn-lt"/>
              <a:ea typeface="+mn-ea"/>
            </a:endParaRPr>
          </a:p>
          <a:p>
            <a:endParaRPr lang="zh-CN" altLang="en-US">
              <a:latin typeface="+mn-lt"/>
              <a:ea typeface="+mn-ea"/>
            </a:endParaRPr>
          </a:p>
        </p:txBody>
      </p:sp>
      <p:cxnSp>
        <p:nvCxnSpPr>
          <p:cNvPr id="6" name="直接箭头连接符 5"/>
          <p:cNvCxnSpPr>
            <a:stCxn id="4" idx="3"/>
            <a:endCxn id="7" idx="2"/>
          </p:cNvCxnSpPr>
          <p:nvPr/>
        </p:nvCxnSpPr>
        <p:spPr bwMode="auto">
          <a:xfrm flipV="1">
            <a:off x="3107668" y="3823776"/>
            <a:ext cx="1620180" cy="1673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nvGrpSpPr>
          <p:cNvPr id="23" name="组合 22"/>
          <p:cNvGrpSpPr/>
          <p:nvPr/>
        </p:nvGrpSpPr>
        <p:grpSpPr>
          <a:xfrm>
            <a:off x="1307468" y="3282448"/>
            <a:ext cx="9498791" cy="1082656"/>
            <a:chOff x="1379476" y="2924943"/>
            <a:chExt cx="9498791" cy="1082656"/>
          </a:xfrm>
        </p:grpSpPr>
        <p:sp>
          <p:nvSpPr>
            <p:cNvPr id="8" name="矩形 7"/>
            <p:cNvSpPr/>
            <p:nvPr/>
          </p:nvSpPr>
          <p:spPr bwMode="auto">
            <a:xfrm>
              <a:off x="9048328" y="3035491"/>
              <a:ext cx="1829939" cy="972108"/>
            </a:xfrm>
            <a:prstGeom prst="rect">
              <a:avLst/>
            </a:prstGeom>
            <a:solidFill>
              <a:srgbClr val="66CC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2400">
                  <a:effectLst>
                    <a:outerShdw blurRad="38100" dist="38100" dir="2700000" algn="tl">
                      <a:srgbClr val="000000">
                        <a:alpha val="43137"/>
                      </a:srgbClr>
                    </a:outerShdw>
                  </a:effectLst>
                  <a:latin typeface="方正兰亭黑简体" panose="02000000000000000000" pitchFamily="2" charset="-122"/>
                  <a:ea typeface="方正兰亭黑简体" panose="02000000000000000000" pitchFamily="2" charset="-122"/>
                </a:rPr>
                <a:t>订阅者</a:t>
              </a:r>
              <a:endParaRPr kumimoji="0"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方正兰亭黑简体" panose="02000000000000000000" pitchFamily="2" charset="-122"/>
                <a:ea typeface="方正兰亭黑简体" panose="02000000000000000000" pitchFamily="2" charset="-122"/>
              </a:endParaRPr>
            </a:p>
          </p:txBody>
        </p:sp>
        <p:grpSp>
          <p:nvGrpSpPr>
            <p:cNvPr id="22" name="组合 21"/>
            <p:cNvGrpSpPr/>
            <p:nvPr/>
          </p:nvGrpSpPr>
          <p:grpSpPr>
            <a:xfrm>
              <a:off x="1379476" y="2924943"/>
              <a:ext cx="7668852" cy="1082655"/>
              <a:chOff x="1379476" y="2924943"/>
              <a:chExt cx="7668852" cy="1082655"/>
            </a:xfrm>
          </p:grpSpPr>
          <p:sp>
            <p:nvSpPr>
              <p:cNvPr id="4" name="矩形 3"/>
              <p:cNvSpPr/>
              <p:nvPr/>
            </p:nvSpPr>
            <p:spPr bwMode="auto">
              <a:xfrm>
                <a:off x="1379476" y="2996952"/>
                <a:ext cx="1800200" cy="972108"/>
              </a:xfrm>
              <a:prstGeom prst="rect">
                <a:avLst/>
              </a:prstGeom>
              <a:solidFill>
                <a:srgbClr val="66CC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方正兰亭黑简体" panose="02000000000000000000" pitchFamily="2" charset="-122"/>
                    <a:ea typeface="方正兰亭黑简体" panose="02000000000000000000" pitchFamily="2" charset="-122"/>
                  </a:rPr>
                  <a:t>发布者</a:t>
                </a:r>
              </a:p>
            </p:txBody>
          </p:sp>
          <p:sp>
            <p:nvSpPr>
              <p:cNvPr id="7" name="圆柱形 6"/>
              <p:cNvSpPr/>
              <p:nvPr/>
            </p:nvSpPr>
            <p:spPr bwMode="auto">
              <a:xfrm>
                <a:off x="4799856" y="2924943"/>
                <a:ext cx="2196244" cy="1082655"/>
              </a:xfrm>
              <a:prstGeom prst="can">
                <a:avLst/>
              </a:prstGeom>
              <a:solidFill>
                <a:srgbClr val="66CCFF"/>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方正兰亭黑简体" panose="02000000000000000000" pitchFamily="2" charset="-122"/>
                    <a:ea typeface="方正兰亭黑简体" panose="02000000000000000000" pitchFamily="2" charset="-122"/>
                  </a:rPr>
                  <a:t>代理</a:t>
                </a:r>
              </a:p>
            </p:txBody>
          </p:sp>
          <p:cxnSp>
            <p:nvCxnSpPr>
              <p:cNvPr id="12" name="直接箭头连接符 11"/>
              <p:cNvCxnSpPr/>
              <p:nvPr/>
            </p:nvCxnSpPr>
            <p:spPr bwMode="auto">
              <a:xfrm flipH="1">
                <a:off x="6996100" y="3248980"/>
                <a:ext cx="205222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4" name="直接箭头连接符 13"/>
              <p:cNvCxnSpPr/>
              <p:nvPr/>
            </p:nvCxnSpPr>
            <p:spPr bwMode="auto">
              <a:xfrm>
                <a:off x="6996100" y="3717032"/>
                <a:ext cx="205222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grpSp>
      <p:sp>
        <p:nvSpPr>
          <p:cNvPr id="24" name="矩形 23"/>
          <p:cNvSpPr/>
          <p:nvPr/>
        </p:nvSpPr>
        <p:spPr bwMode="auto">
          <a:xfrm>
            <a:off x="3392567" y="3422762"/>
            <a:ext cx="1260140" cy="46551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方正兰亭黑简体" panose="02000000000000000000" pitchFamily="2" charset="-122"/>
                <a:ea typeface="方正兰亭黑简体" panose="02000000000000000000" pitchFamily="2" charset="-122"/>
              </a:rPr>
              <a:t>发布消息</a:t>
            </a:r>
          </a:p>
        </p:txBody>
      </p:sp>
      <p:sp>
        <p:nvSpPr>
          <p:cNvPr id="25" name="矩形 24"/>
          <p:cNvSpPr/>
          <p:nvPr/>
        </p:nvSpPr>
        <p:spPr bwMode="auto">
          <a:xfrm>
            <a:off x="7419476" y="3203862"/>
            <a:ext cx="1260140" cy="46551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400">
                <a:latin typeface="方正兰亭黑简体" panose="02000000000000000000" pitchFamily="2" charset="-122"/>
                <a:ea typeface="方正兰亭黑简体" panose="02000000000000000000" pitchFamily="2" charset="-122"/>
              </a:rPr>
              <a:t>订阅</a:t>
            </a:r>
            <a:r>
              <a:rPr kumimoji="0" lang="zh-CN" altLang="en-US" sz="1400" b="0" i="0" u="none" strike="noStrike" cap="none" normalizeH="0" baseline="0" smtClean="0">
                <a:ln>
                  <a:noFill/>
                </a:ln>
                <a:solidFill>
                  <a:schemeClr val="tx1"/>
                </a:solidFill>
                <a:effectLst/>
                <a:latin typeface="方正兰亭黑简体" panose="02000000000000000000" pitchFamily="2" charset="-122"/>
                <a:ea typeface="方正兰亭黑简体" panose="02000000000000000000" pitchFamily="2" charset="-122"/>
              </a:rPr>
              <a:t>消息</a:t>
            </a:r>
          </a:p>
        </p:txBody>
      </p:sp>
      <p:sp>
        <p:nvSpPr>
          <p:cNvPr id="26" name="矩形 25"/>
          <p:cNvSpPr/>
          <p:nvPr/>
        </p:nvSpPr>
        <p:spPr bwMode="auto">
          <a:xfrm>
            <a:off x="7419476" y="3753036"/>
            <a:ext cx="1260140" cy="46551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400">
                <a:latin typeface="方正兰亭黑简体" panose="02000000000000000000" pitchFamily="2" charset="-122"/>
                <a:ea typeface="方正兰亭黑简体" panose="02000000000000000000" pitchFamily="2" charset="-122"/>
              </a:rPr>
              <a:t>推送</a:t>
            </a:r>
            <a:r>
              <a:rPr kumimoji="0" lang="zh-CN" altLang="en-US" sz="1400" b="0" i="0" u="none" strike="noStrike" cap="none" normalizeH="0" baseline="0" smtClean="0">
                <a:ln>
                  <a:noFill/>
                </a:ln>
                <a:solidFill>
                  <a:schemeClr val="tx1"/>
                </a:solidFill>
                <a:effectLst/>
                <a:latin typeface="方正兰亭黑简体" panose="02000000000000000000" pitchFamily="2" charset="-122"/>
                <a:ea typeface="方正兰亭黑简体" panose="02000000000000000000" pitchFamily="2" charset="-122"/>
              </a:rPr>
              <a:t>消息</a:t>
            </a:r>
          </a:p>
        </p:txBody>
      </p:sp>
    </p:spTree>
    <p:extLst>
      <p:ext uri="{BB962C8B-B14F-4D97-AF65-F5344CB8AC3E}">
        <p14:creationId xmlns:p14="http://schemas.microsoft.com/office/powerpoint/2010/main" val="326229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latin typeface="+mn-lt"/>
                <a:ea typeface="+mn-ea"/>
              </a:rPr>
              <a:t>MQTT</a:t>
            </a:r>
            <a:r>
              <a:rPr lang="zh-CN" altLang="en-US" smtClean="0">
                <a:latin typeface="+mn-lt"/>
                <a:ea typeface="+mn-ea"/>
              </a:rPr>
              <a:t>协议的发展历程</a:t>
            </a:r>
            <a:endParaRPr lang="zh-CN" altLang="en-US" dirty="0">
              <a:latin typeface="+mn-lt"/>
              <a:ea typeface="+mn-ea"/>
            </a:endParaRPr>
          </a:p>
        </p:txBody>
      </p:sp>
      <p:sp>
        <p:nvSpPr>
          <p:cNvPr id="4" name="椭圆 3"/>
          <p:cNvSpPr/>
          <p:nvPr/>
        </p:nvSpPr>
        <p:spPr bwMode="auto">
          <a:xfrm>
            <a:off x="1307803" y="2903817"/>
            <a:ext cx="1152000" cy="1152128"/>
          </a:xfrm>
          <a:prstGeom prst="ellipse">
            <a:avLst/>
          </a:prstGeom>
          <a:solidFill>
            <a:srgbClr val="00B0F0"/>
          </a:solidFill>
          <a:ln w="76200" cap="flat" cmpd="sng" algn="ctr">
            <a:solidFill>
              <a:schemeClr val="bg1">
                <a:lumMod val="9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altLang="zh-CN" sz="2000" b="1" dirty="0">
                <a:solidFill>
                  <a:schemeClr val="bg1"/>
                </a:solidFill>
              </a:rPr>
              <a:t>1999</a:t>
            </a:r>
            <a:endParaRPr kumimoji="0" lang="zh-CN" altLang="en-US" sz="2000" b="1" i="0" u="none" strike="noStrike" cap="none" normalizeH="0" baseline="0" dirty="0" smtClean="0">
              <a:ln>
                <a:noFill/>
              </a:ln>
              <a:solidFill>
                <a:schemeClr val="bg1"/>
              </a:solidFill>
              <a:effectLst/>
            </a:endParaRPr>
          </a:p>
        </p:txBody>
      </p:sp>
      <p:sp>
        <p:nvSpPr>
          <p:cNvPr id="5" name="椭圆 4"/>
          <p:cNvSpPr/>
          <p:nvPr/>
        </p:nvSpPr>
        <p:spPr bwMode="auto">
          <a:xfrm>
            <a:off x="3327345" y="2900468"/>
            <a:ext cx="1235632" cy="1152128"/>
          </a:xfrm>
          <a:prstGeom prst="ellipse">
            <a:avLst/>
          </a:prstGeom>
          <a:solidFill>
            <a:srgbClr val="0070C0"/>
          </a:solidFill>
          <a:ln w="76200" cap="flat" cmpd="sng" algn="ctr">
            <a:solidFill>
              <a:schemeClr val="bg1">
                <a:lumMod val="9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altLang="zh-CN" sz="2000" b="1" dirty="0" smtClean="0">
                <a:solidFill>
                  <a:schemeClr val="bg1"/>
                </a:solidFill>
              </a:rPr>
              <a:t>2004</a:t>
            </a:r>
            <a:endParaRPr kumimoji="0" lang="zh-CN" altLang="en-US" sz="2000" b="0" i="0" u="none" strike="noStrike" cap="none" normalizeH="0" baseline="0" dirty="0" smtClean="0">
              <a:ln>
                <a:noFill/>
              </a:ln>
              <a:solidFill>
                <a:schemeClr val="tx1"/>
              </a:solidFill>
              <a:effectLst/>
            </a:endParaRPr>
          </a:p>
        </p:txBody>
      </p:sp>
      <p:sp>
        <p:nvSpPr>
          <p:cNvPr id="6" name="椭圆 5"/>
          <p:cNvSpPr/>
          <p:nvPr/>
        </p:nvSpPr>
        <p:spPr bwMode="auto">
          <a:xfrm>
            <a:off x="5262123" y="2903817"/>
            <a:ext cx="1152000" cy="1152128"/>
          </a:xfrm>
          <a:prstGeom prst="ellipse">
            <a:avLst/>
          </a:prstGeom>
          <a:solidFill>
            <a:srgbClr val="CF6B63"/>
          </a:solidFill>
          <a:ln w="76200" cap="flat" cmpd="sng" algn="ctr">
            <a:solidFill>
              <a:schemeClr val="bg1">
                <a:lumMod val="9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altLang="zh-CN" sz="2000" b="1" dirty="0">
                <a:solidFill>
                  <a:schemeClr val="bg1"/>
                </a:solidFill>
              </a:rPr>
              <a:t>2011</a:t>
            </a:r>
            <a:endParaRPr kumimoji="0" lang="zh-CN" altLang="en-US" sz="2000" b="0" i="0" u="none" strike="noStrike" cap="none" normalizeH="0" baseline="0" dirty="0" smtClean="0">
              <a:ln>
                <a:noFill/>
              </a:ln>
              <a:solidFill>
                <a:schemeClr val="tx1"/>
              </a:solidFill>
              <a:effectLst/>
            </a:endParaRPr>
          </a:p>
        </p:txBody>
      </p:sp>
      <p:sp>
        <p:nvSpPr>
          <p:cNvPr id="7" name="椭圆 6"/>
          <p:cNvSpPr/>
          <p:nvPr/>
        </p:nvSpPr>
        <p:spPr bwMode="auto">
          <a:xfrm>
            <a:off x="7239283" y="2903817"/>
            <a:ext cx="1152000" cy="1152128"/>
          </a:xfrm>
          <a:prstGeom prst="ellipse">
            <a:avLst/>
          </a:prstGeom>
          <a:solidFill>
            <a:schemeClr val="accent2">
              <a:lumMod val="75000"/>
            </a:schemeClr>
          </a:solidFill>
          <a:ln w="76200" cap="flat" cmpd="sng" algn="ctr">
            <a:solidFill>
              <a:schemeClr val="bg1">
                <a:lumMod val="9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altLang="zh-CN" sz="2000" b="1" dirty="0" smtClean="0">
                <a:solidFill>
                  <a:schemeClr val="bg1"/>
                </a:solidFill>
              </a:rPr>
              <a:t>2013</a:t>
            </a:r>
            <a:endParaRPr kumimoji="0" lang="zh-CN" altLang="en-US" sz="2000" b="0" i="0" u="none" strike="noStrike" cap="none" normalizeH="0" baseline="0" dirty="0" smtClean="0">
              <a:ln>
                <a:noFill/>
              </a:ln>
              <a:solidFill>
                <a:schemeClr val="tx1"/>
              </a:solidFill>
              <a:effectLst/>
            </a:endParaRPr>
          </a:p>
        </p:txBody>
      </p:sp>
      <p:cxnSp>
        <p:nvCxnSpPr>
          <p:cNvPr id="9" name="直接连接符 8"/>
          <p:cNvCxnSpPr/>
          <p:nvPr/>
        </p:nvCxnSpPr>
        <p:spPr bwMode="auto">
          <a:xfrm>
            <a:off x="2618889" y="3476532"/>
            <a:ext cx="540060" cy="0"/>
          </a:xfrm>
          <a:prstGeom prst="line">
            <a:avLst/>
          </a:prstGeom>
          <a:ln w="57150">
            <a:solidFill>
              <a:schemeClr val="bg1">
                <a:lumMod val="50000"/>
              </a:schemeClr>
            </a:solidFill>
            <a:prstDash val="sysDot"/>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bwMode="auto">
          <a:xfrm flipV="1">
            <a:off x="1848525" y="2037553"/>
            <a:ext cx="8925" cy="758252"/>
          </a:xfrm>
          <a:prstGeom prst="line">
            <a:avLst/>
          </a:prstGeom>
          <a:ln w="57150">
            <a:solidFill>
              <a:schemeClr val="bg1">
                <a:lumMod val="50000"/>
              </a:schemeClr>
            </a:solidFill>
            <a:prstDash val="sysDot"/>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bwMode="auto">
          <a:xfrm>
            <a:off x="6579329" y="3479881"/>
            <a:ext cx="540060" cy="0"/>
          </a:xfrm>
          <a:prstGeom prst="line">
            <a:avLst/>
          </a:prstGeom>
          <a:ln w="57150">
            <a:solidFill>
              <a:schemeClr val="bg1">
                <a:lumMod val="50000"/>
              </a:schemeClr>
            </a:solidFill>
            <a:prstDash val="sysDot"/>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bwMode="auto">
          <a:xfrm>
            <a:off x="4669499" y="3479881"/>
            <a:ext cx="540060" cy="0"/>
          </a:xfrm>
          <a:prstGeom prst="line">
            <a:avLst/>
          </a:prstGeom>
          <a:ln w="57150">
            <a:solidFill>
              <a:schemeClr val="bg1">
                <a:lumMod val="50000"/>
              </a:schemeClr>
            </a:solidFill>
            <a:prstDash val="sysDot"/>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6" name="椭圆 25"/>
          <p:cNvSpPr/>
          <p:nvPr/>
        </p:nvSpPr>
        <p:spPr bwMode="auto">
          <a:xfrm>
            <a:off x="1794450" y="1857547"/>
            <a:ext cx="126000" cy="126000"/>
          </a:xfrm>
          <a:prstGeom prst="ellipse">
            <a:avLst/>
          </a:prstGeom>
          <a:solidFill>
            <a:srgbClr val="808080"/>
          </a:soli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30" name="文本框 29"/>
          <p:cNvSpPr txBox="1"/>
          <p:nvPr/>
        </p:nvSpPr>
        <p:spPr bwMode="auto">
          <a:xfrm>
            <a:off x="2067205" y="2103430"/>
            <a:ext cx="1739816" cy="48876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300" dirty="0"/>
              <a:t>IBM</a:t>
            </a:r>
            <a:r>
              <a:rPr lang="zh-CN" altLang="en-US" sz="1300" dirty="0"/>
              <a:t>和合作伙伴共同发明了</a:t>
            </a:r>
            <a:r>
              <a:rPr lang="en-US" altLang="zh-CN" sz="1300" dirty="0"/>
              <a:t>MQTT</a:t>
            </a:r>
            <a:r>
              <a:rPr lang="zh-CN" altLang="en-US" sz="1300" dirty="0"/>
              <a:t>协议。</a:t>
            </a:r>
            <a:endParaRPr lang="zh-CN" altLang="en-US" sz="1300" dirty="0" smtClean="0"/>
          </a:p>
        </p:txBody>
      </p:sp>
      <p:cxnSp>
        <p:nvCxnSpPr>
          <p:cNvPr id="31" name="直接连接符 30"/>
          <p:cNvCxnSpPr/>
          <p:nvPr/>
        </p:nvCxnSpPr>
        <p:spPr bwMode="auto">
          <a:xfrm flipV="1">
            <a:off x="5877320" y="2043025"/>
            <a:ext cx="8925" cy="758252"/>
          </a:xfrm>
          <a:prstGeom prst="line">
            <a:avLst/>
          </a:prstGeom>
          <a:ln w="57150">
            <a:solidFill>
              <a:schemeClr val="bg1">
                <a:lumMod val="50000"/>
              </a:schemeClr>
            </a:solidFill>
            <a:prstDash val="sysDot"/>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2" name="椭圆 31"/>
          <p:cNvSpPr/>
          <p:nvPr/>
        </p:nvSpPr>
        <p:spPr bwMode="auto">
          <a:xfrm>
            <a:off x="5813409" y="1849834"/>
            <a:ext cx="126000" cy="126000"/>
          </a:xfrm>
          <a:prstGeom prst="ellipse">
            <a:avLst/>
          </a:prstGeom>
          <a:solidFill>
            <a:srgbClr val="808080"/>
          </a:soli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33" name="文本框 32"/>
          <p:cNvSpPr txBox="1"/>
          <p:nvPr/>
        </p:nvSpPr>
        <p:spPr bwMode="auto">
          <a:xfrm>
            <a:off x="6096000" y="1760164"/>
            <a:ext cx="2160240" cy="108893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300" dirty="0" smtClean="0"/>
              <a:t>IBM</a:t>
            </a:r>
            <a:r>
              <a:rPr lang="zh-CN" altLang="en-US" sz="1300" dirty="0" smtClean="0"/>
              <a:t>和</a:t>
            </a:r>
            <a:r>
              <a:rPr lang="en-US" altLang="zh-CN" sz="1300" dirty="0" smtClean="0"/>
              <a:t>Eurotech</a:t>
            </a:r>
            <a:r>
              <a:rPr lang="zh-CN" altLang="en-US" sz="1300" dirty="0" smtClean="0"/>
              <a:t>公司对外宣布加入</a:t>
            </a:r>
            <a:r>
              <a:rPr lang="en-US" altLang="zh-CN" sz="1300" dirty="0" smtClean="0"/>
              <a:t>Eclipse M2M industry</a:t>
            </a:r>
            <a:r>
              <a:rPr lang="zh-CN" altLang="en-US" sz="1300" dirty="0" smtClean="0"/>
              <a:t>工作组，</a:t>
            </a:r>
            <a:r>
              <a:rPr lang="zh-CN" altLang="en-US" sz="1300" dirty="0"/>
              <a:t>并贡献</a:t>
            </a:r>
            <a:r>
              <a:rPr lang="zh-CN" altLang="en-US" sz="1300" dirty="0" smtClean="0"/>
              <a:t>了</a:t>
            </a:r>
            <a:r>
              <a:rPr lang="en-US" altLang="zh-CN" sz="1300" dirty="0" smtClean="0"/>
              <a:t>MQTT</a:t>
            </a:r>
            <a:r>
              <a:rPr lang="zh-CN" altLang="en-US" sz="1300" dirty="0" smtClean="0"/>
              <a:t>代码给</a:t>
            </a:r>
            <a:r>
              <a:rPr lang="en-US" altLang="zh-CN" sz="1300" dirty="0" smtClean="0"/>
              <a:t>Eclipse </a:t>
            </a:r>
            <a:r>
              <a:rPr lang="en-US" altLang="zh-CN" sz="1300" dirty="0" err="1" smtClean="0"/>
              <a:t>Paho</a:t>
            </a:r>
            <a:r>
              <a:rPr lang="zh-CN" altLang="en-US" sz="1300" dirty="0"/>
              <a:t>项目组</a:t>
            </a:r>
            <a:r>
              <a:rPr lang="zh-CN" altLang="en-US" sz="1300" dirty="0" smtClean="0"/>
              <a:t>。</a:t>
            </a:r>
          </a:p>
        </p:txBody>
      </p:sp>
      <p:sp>
        <p:nvSpPr>
          <p:cNvPr id="38" name="椭圆 37"/>
          <p:cNvSpPr/>
          <p:nvPr/>
        </p:nvSpPr>
        <p:spPr bwMode="auto">
          <a:xfrm>
            <a:off x="9216443" y="2900468"/>
            <a:ext cx="1152000" cy="1152128"/>
          </a:xfrm>
          <a:prstGeom prst="ellipse">
            <a:avLst/>
          </a:prstGeom>
          <a:solidFill>
            <a:schemeClr val="tx1">
              <a:lumMod val="50000"/>
              <a:lumOff val="50000"/>
            </a:schemeClr>
          </a:solidFill>
          <a:ln w="76200" cap="flat" cmpd="sng" algn="ctr">
            <a:solidFill>
              <a:schemeClr val="bg1">
                <a:lumMod val="9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altLang="zh-CN" sz="2000" b="1" dirty="0" smtClean="0">
                <a:solidFill>
                  <a:schemeClr val="bg1"/>
                </a:solidFill>
              </a:rPr>
              <a:t>2014</a:t>
            </a:r>
            <a:endParaRPr kumimoji="0" lang="zh-CN" altLang="en-US" sz="2000" b="0" i="0" u="none" strike="noStrike" cap="none" normalizeH="0" baseline="0" dirty="0" smtClean="0">
              <a:ln>
                <a:noFill/>
              </a:ln>
              <a:solidFill>
                <a:schemeClr val="tx1"/>
              </a:solidFill>
              <a:effectLst/>
            </a:endParaRPr>
          </a:p>
        </p:txBody>
      </p:sp>
      <p:cxnSp>
        <p:nvCxnSpPr>
          <p:cNvPr id="39" name="直接连接符 38"/>
          <p:cNvCxnSpPr/>
          <p:nvPr/>
        </p:nvCxnSpPr>
        <p:spPr bwMode="auto">
          <a:xfrm>
            <a:off x="8556489" y="3476532"/>
            <a:ext cx="540060" cy="0"/>
          </a:xfrm>
          <a:prstGeom prst="line">
            <a:avLst/>
          </a:prstGeom>
          <a:ln w="57150">
            <a:solidFill>
              <a:schemeClr val="bg1">
                <a:lumMod val="50000"/>
              </a:schemeClr>
            </a:solidFill>
            <a:prstDash val="sysDot"/>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0" name="直接连接符 39"/>
          <p:cNvCxnSpPr/>
          <p:nvPr/>
        </p:nvCxnSpPr>
        <p:spPr bwMode="auto">
          <a:xfrm flipV="1">
            <a:off x="9843115" y="2043025"/>
            <a:ext cx="8925" cy="758252"/>
          </a:xfrm>
          <a:prstGeom prst="line">
            <a:avLst/>
          </a:prstGeom>
          <a:ln w="57150">
            <a:solidFill>
              <a:schemeClr val="bg1">
                <a:lumMod val="50000"/>
              </a:schemeClr>
            </a:solidFill>
            <a:prstDash val="sysDot"/>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1" name="椭圆 40"/>
          <p:cNvSpPr/>
          <p:nvPr/>
        </p:nvSpPr>
        <p:spPr bwMode="auto">
          <a:xfrm>
            <a:off x="9789040" y="1863019"/>
            <a:ext cx="126000" cy="126000"/>
          </a:xfrm>
          <a:prstGeom prst="ellipse">
            <a:avLst/>
          </a:prstGeom>
          <a:solidFill>
            <a:srgbClr val="808080"/>
          </a:soli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42" name="文本框 41"/>
          <p:cNvSpPr txBox="1"/>
          <p:nvPr/>
        </p:nvSpPr>
        <p:spPr bwMode="auto">
          <a:xfrm>
            <a:off x="10061795" y="2008874"/>
            <a:ext cx="1739816" cy="68882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300" dirty="0"/>
              <a:t>MQTT</a:t>
            </a:r>
            <a:r>
              <a:rPr lang="zh-CN" altLang="en-US" sz="1300" dirty="0"/>
              <a:t>正式成为推荐的物联网传输协议标准。</a:t>
            </a:r>
            <a:endParaRPr lang="zh-CN" altLang="en-US" sz="1300" dirty="0" smtClean="0"/>
          </a:p>
        </p:txBody>
      </p:sp>
      <p:cxnSp>
        <p:nvCxnSpPr>
          <p:cNvPr id="43" name="直接连接符 42"/>
          <p:cNvCxnSpPr/>
          <p:nvPr/>
        </p:nvCxnSpPr>
        <p:spPr bwMode="auto">
          <a:xfrm flipV="1">
            <a:off x="7773232" y="4205793"/>
            <a:ext cx="8925" cy="758252"/>
          </a:xfrm>
          <a:prstGeom prst="line">
            <a:avLst/>
          </a:prstGeom>
          <a:ln w="57150">
            <a:solidFill>
              <a:schemeClr val="bg1">
                <a:lumMod val="50000"/>
              </a:schemeClr>
            </a:solidFill>
            <a:prstDash val="sysDot"/>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4" name="椭圆 43"/>
          <p:cNvSpPr/>
          <p:nvPr/>
        </p:nvSpPr>
        <p:spPr bwMode="auto">
          <a:xfrm>
            <a:off x="7710232" y="5050893"/>
            <a:ext cx="126000" cy="126000"/>
          </a:xfrm>
          <a:prstGeom prst="ellipse">
            <a:avLst/>
          </a:prstGeom>
          <a:solidFill>
            <a:srgbClr val="808080"/>
          </a:soli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45" name="文本框 44"/>
          <p:cNvSpPr txBox="1"/>
          <p:nvPr/>
        </p:nvSpPr>
        <p:spPr bwMode="auto">
          <a:xfrm>
            <a:off x="7855690" y="4355393"/>
            <a:ext cx="1739816" cy="48876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300" dirty="0"/>
              <a:t>OASIS MQTT</a:t>
            </a:r>
            <a:r>
              <a:rPr lang="zh-CN" altLang="en-US" sz="1300" dirty="0"/>
              <a:t>技术规范委员会成立</a:t>
            </a:r>
            <a:endParaRPr lang="zh-CN" altLang="en-US" sz="1300" dirty="0" smtClean="0"/>
          </a:p>
        </p:txBody>
      </p:sp>
      <p:cxnSp>
        <p:nvCxnSpPr>
          <p:cNvPr id="46" name="直接连接符 45"/>
          <p:cNvCxnSpPr/>
          <p:nvPr/>
        </p:nvCxnSpPr>
        <p:spPr bwMode="auto">
          <a:xfrm flipV="1">
            <a:off x="3925310" y="4205793"/>
            <a:ext cx="8925" cy="758252"/>
          </a:xfrm>
          <a:prstGeom prst="line">
            <a:avLst/>
          </a:prstGeom>
          <a:ln w="57150">
            <a:solidFill>
              <a:schemeClr val="bg1">
                <a:lumMod val="50000"/>
              </a:schemeClr>
            </a:solidFill>
            <a:prstDash val="sysDot"/>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7" name="椭圆 46"/>
          <p:cNvSpPr/>
          <p:nvPr/>
        </p:nvSpPr>
        <p:spPr bwMode="auto">
          <a:xfrm>
            <a:off x="3862310" y="5050893"/>
            <a:ext cx="126000" cy="126000"/>
          </a:xfrm>
          <a:prstGeom prst="ellipse">
            <a:avLst/>
          </a:prstGeom>
          <a:solidFill>
            <a:srgbClr val="808080"/>
          </a:soli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48" name="文本框 47"/>
          <p:cNvSpPr txBox="1"/>
          <p:nvPr/>
        </p:nvSpPr>
        <p:spPr bwMode="auto">
          <a:xfrm>
            <a:off x="4007768" y="4355393"/>
            <a:ext cx="1739816" cy="48876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300" dirty="0"/>
              <a:t>MQTT.org</a:t>
            </a:r>
            <a:r>
              <a:rPr lang="zh-CN" altLang="en-US" sz="1300" dirty="0"/>
              <a:t>开放了论坛，供大家广泛参与</a:t>
            </a:r>
            <a:endParaRPr lang="zh-CN" altLang="en-US" sz="1300" dirty="0" smtClean="0"/>
          </a:p>
        </p:txBody>
      </p:sp>
    </p:spTree>
    <p:extLst>
      <p:ext uri="{BB962C8B-B14F-4D97-AF65-F5344CB8AC3E}">
        <p14:creationId xmlns:p14="http://schemas.microsoft.com/office/powerpoint/2010/main" val="3425311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latin typeface="+mn-lt"/>
                <a:ea typeface="+mn-ea"/>
              </a:rPr>
              <a:t>MQTT</a:t>
            </a:r>
            <a:r>
              <a:rPr lang="zh-CN" altLang="en-US" smtClean="0">
                <a:latin typeface="+mn-lt"/>
                <a:ea typeface="+mn-ea"/>
              </a:rPr>
              <a:t>协议特点</a:t>
            </a:r>
            <a:endParaRPr lang="zh-CN" altLang="en-US">
              <a:latin typeface="+mn-lt"/>
              <a:ea typeface="+mn-ea"/>
            </a:endParaRPr>
          </a:p>
        </p:txBody>
      </p:sp>
      <p:sp>
        <p:nvSpPr>
          <p:cNvPr id="3" name="文本占位符 2"/>
          <p:cNvSpPr>
            <a:spLocks noGrp="1"/>
          </p:cNvSpPr>
          <p:nvPr>
            <p:ph type="body" sz="quarter" idx="10"/>
          </p:nvPr>
        </p:nvSpPr>
        <p:spPr/>
        <p:txBody>
          <a:bodyPr/>
          <a:lstStyle/>
          <a:p>
            <a:r>
              <a:rPr lang="zh-CN" altLang="en-US" sz="2400">
                <a:latin typeface="+mn-lt"/>
                <a:ea typeface="+mn-ea"/>
              </a:rPr>
              <a:t>由于物联网的环境是非常特别的，所以</a:t>
            </a:r>
            <a:r>
              <a:rPr lang="en-US" altLang="zh-CN" sz="2400">
                <a:latin typeface="+mn-lt"/>
                <a:ea typeface="+mn-ea"/>
              </a:rPr>
              <a:t>MQTT</a:t>
            </a:r>
            <a:r>
              <a:rPr lang="zh-CN" altLang="en-US" sz="2400">
                <a:latin typeface="+mn-lt"/>
                <a:ea typeface="+mn-ea"/>
              </a:rPr>
              <a:t>遵循以下设计原则：</a:t>
            </a:r>
            <a:endParaRPr lang="en-US" altLang="zh-CN" sz="2400">
              <a:latin typeface="+mn-lt"/>
              <a:ea typeface="+mn-ea"/>
            </a:endParaRPr>
          </a:p>
          <a:p>
            <a:endParaRPr lang="zh-CN" altLang="en-US">
              <a:latin typeface="+mn-lt"/>
              <a:ea typeface="+mn-ea"/>
            </a:endParaRPr>
          </a:p>
        </p:txBody>
      </p:sp>
      <p:sp>
        <p:nvSpPr>
          <p:cNvPr id="4" name="矩形 3"/>
          <p:cNvSpPr/>
          <p:nvPr/>
        </p:nvSpPr>
        <p:spPr bwMode="auto">
          <a:xfrm>
            <a:off x="942582" y="1642799"/>
            <a:ext cx="10334956" cy="453692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 name="矩形 4"/>
          <p:cNvSpPr/>
          <p:nvPr/>
        </p:nvSpPr>
        <p:spPr>
          <a:xfrm>
            <a:off x="1114300" y="1750811"/>
            <a:ext cx="3764172" cy="369332"/>
          </a:xfrm>
          <a:prstGeom prst="rect">
            <a:avLst/>
          </a:prstGeom>
        </p:spPr>
        <p:txBody>
          <a:bodyPr wrap="none">
            <a:spAutoFit/>
          </a:bodyPr>
          <a:lstStyle/>
          <a:p>
            <a:pPr>
              <a:buClr>
                <a:srgbClr val="00B050"/>
              </a:buClr>
            </a:pPr>
            <a:r>
              <a:rPr lang="en-US" altLang="zh-CN" sz="1800" smtClean="0"/>
              <a:t>1</a:t>
            </a:r>
            <a:r>
              <a:rPr lang="zh-CN" altLang="en-US" sz="1800" smtClean="0"/>
              <a:t>、精简</a:t>
            </a:r>
            <a:r>
              <a:rPr lang="zh-CN" altLang="en-US" sz="1800"/>
              <a:t>，不添加可有可无的功能。</a:t>
            </a:r>
          </a:p>
        </p:txBody>
      </p:sp>
      <p:sp>
        <p:nvSpPr>
          <p:cNvPr id="6" name="矩形 5"/>
          <p:cNvSpPr/>
          <p:nvPr/>
        </p:nvSpPr>
        <p:spPr>
          <a:xfrm>
            <a:off x="1114300" y="2259368"/>
            <a:ext cx="6708888" cy="369332"/>
          </a:xfrm>
          <a:prstGeom prst="rect">
            <a:avLst/>
          </a:prstGeom>
        </p:spPr>
        <p:txBody>
          <a:bodyPr wrap="none">
            <a:spAutoFit/>
          </a:bodyPr>
          <a:lstStyle/>
          <a:p>
            <a:r>
              <a:rPr lang="en-US" altLang="zh-CN" sz="1800"/>
              <a:t>2</a:t>
            </a:r>
            <a:r>
              <a:rPr lang="zh-CN" altLang="en-US" sz="1800"/>
              <a:t>、发布</a:t>
            </a:r>
            <a:r>
              <a:rPr lang="en-US" altLang="zh-CN" sz="1800"/>
              <a:t>/</a:t>
            </a:r>
            <a:r>
              <a:rPr lang="zh-CN" altLang="en-US" sz="1800"/>
              <a:t>订阅（</a:t>
            </a:r>
            <a:r>
              <a:rPr lang="en-US" altLang="zh-CN" sz="1800"/>
              <a:t>Pub/Sub</a:t>
            </a:r>
            <a:r>
              <a:rPr lang="zh-CN" altLang="en-US" sz="1800"/>
              <a:t>）模式，方便消息在传感器之间传递。</a:t>
            </a:r>
          </a:p>
        </p:txBody>
      </p:sp>
      <p:sp>
        <p:nvSpPr>
          <p:cNvPr id="7" name="矩形 6"/>
          <p:cNvSpPr/>
          <p:nvPr/>
        </p:nvSpPr>
        <p:spPr>
          <a:xfrm>
            <a:off x="1114300" y="2767925"/>
            <a:ext cx="4485523" cy="369332"/>
          </a:xfrm>
          <a:prstGeom prst="rect">
            <a:avLst/>
          </a:prstGeom>
        </p:spPr>
        <p:txBody>
          <a:bodyPr wrap="none">
            <a:spAutoFit/>
          </a:bodyPr>
          <a:lstStyle/>
          <a:p>
            <a:r>
              <a:rPr lang="en-US" altLang="zh-CN" sz="1800" smtClean="0"/>
              <a:t>3</a:t>
            </a:r>
            <a:r>
              <a:rPr lang="zh-CN" altLang="en-US" sz="1800" smtClean="0"/>
              <a:t>、</a:t>
            </a:r>
            <a:r>
              <a:rPr lang="zh-CN" altLang="en-US" sz="1800"/>
              <a:t>允许用户动态创建主题，零运维成本。</a:t>
            </a:r>
          </a:p>
        </p:txBody>
      </p:sp>
      <p:sp>
        <p:nvSpPr>
          <p:cNvPr id="8" name="矩形 7"/>
          <p:cNvSpPr/>
          <p:nvPr/>
        </p:nvSpPr>
        <p:spPr>
          <a:xfrm>
            <a:off x="1114300" y="3276482"/>
            <a:ext cx="4256293" cy="369332"/>
          </a:xfrm>
          <a:prstGeom prst="rect">
            <a:avLst/>
          </a:prstGeom>
        </p:spPr>
        <p:txBody>
          <a:bodyPr wrap="none">
            <a:spAutoFit/>
          </a:bodyPr>
          <a:lstStyle/>
          <a:p>
            <a:r>
              <a:rPr lang="en-US" altLang="zh-CN" sz="1800"/>
              <a:t>4</a:t>
            </a:r>
            <a:r>
              <a:rPr lang="zh-CN" altLang="en-US" sz="1800" smtClean="0"/>
              <a:t>、</a:t>
            </a:r>
            <a:r>
              <a:rPr lang="zh-CN" altLang="en-US" sz="1800"/>
              <a:t>把传输量降到最低以提高传输效率。</a:t>
            </a:r>
          </a:p>
        </p:txBody>
      </p:sp>
      <p:sp>
        <p:nvSpPr>
          <p:cNvPr id="9" name="矩形 8"/>
          <p:cNvSpPr/>
          <p:nvPr/>
        </p:nvSpPr>
        <p:spPr>
          <a:xfrm>
            <a:off x="1114300" y="3785039"/>
            <a:ext cx="5872120" cy="369332"/>
          </a:xfrm>
          <a:prstGeom prst="rect">
            <a:avLst/>
          </a:prstGeom>
        </p:spPr>
        <p:txBody>
          <a:bodyPr wrap="none">
            <a:spAutoFit/>
          </a:bodyPr>
          <a:lstStyle/>
          <a:p>
            <a:r>
              <a:rPr lang="en-US" altLang="zh-CN" sz="1800"/>
              <a:t>5</a:t>
            </a:r>
            <a:r>
              <a:rPr lang="zh-CN" altLang="en-US" sz="1800" smtClean="0"/>
              <a:t>、</a:t>
            </a:r>
            <a:r>
              <a:rPr lang="zh-CN" altLang="en-US" sz="1800"/>
              <a:t>把低带宽、高延迟、不稳定的网络等因素考虑在内。</a:t>
            </a:r>
          </a:p>
        </p:txBody>
      </p:sp>
      <p:sp>
        <p:nvSpPr>
          <p:cNvPr id="10" name="矩形 9"/>
          <p:cNvSpPr/>
          <p:nvPr/>
        </p:nvSpPr>
        <p:spPr>
          <a:xfrm>
            <a:off x="1114300" y="4293596"/>
            <a:ext cx="2871299" cy="369332"/>
          </a:xfrm>
          <a:prstGeom prst="rect">
            <a:avLst/>
          </a:prstGeom>
        </p:spPr>
        <p:txBody>
          <a:bodyPr wrap="none">
            <a:spAutoFit/>
          </a:bodyPr>
          <a:lstStyle/>
          <a:p>
            <a:r>
              <a:rPr lang="en-US" altLang="zh-CN" sz="1800" smtClean="0"/>
              <a:t>6</a:t>
            </a:r>
            <a:r>
              <a:rPr lang="zh-CN" altLang="en-US" sz="1800" smtClean="0"/>
              <a:t>、支持</a:t>
            </a:r>
            <a:r>
              <a:rPr lang="zh-CN" altLang="en-US" sz="1800"/>
              <a:t>连续的会话控制。</a:t>
            </a:r>
          </a:p>
        </p:txBody>
      </p:sp>
      <p:sp>
        <p:nvSpPr>
          <p:cNvPr id="11" name="矩形 10"/>
          <p:cNvSpPr/>
          <p:nvPr/>
        </p:nvSpPr>
        <p:spPr>
          <a:xfrm>
            <a:off x="1114300" y="4802153"/>
            <a:ext cx="3793026" cy="369332"/>
          </a:xfrm>
          <a:prstGeom prst="rect">
            <a:avLst/>
          </a:prstGeom>
        </p:spPr>
        <p:txBody>
          <a:bodyPr wrap="none">
            <a:spAutoFit/>
          </a:bodyPr>
          <a:lstStyle/>
          <a:p>
            <a:r>
              <a:rPr lang="en-US" altLang="zh-CN" sz="1800"/>
              <a:t>7</a:t>
            </a:r>
            <a:r>
              <a:rPr lang="zh-CN" altLang="en-US" sz="1800" smtClean="0"/>
              <a:t>、</a:t>
            </a:r>
            <a:r>
              <a:rPr lang="zh-CN" altLang="en-US" sz="1800"/>
              <a:t>理解客户端计算能力可能很低。</a:t>
            </a:r>
          </a:p>
        </p:txBody>
      </p:sp>
      <p:sp>
        <p:nvSpPr>
          <p:cNvPr id="12" name="矩形 11"/>
          <p:cNvSpPr/>
          <p:nvPr/>
        </p:nvSpPr>
        <p:spPr>
          <a:xfrm>
            <a:off x="1114300" y="5310709"/>
            <a:ext cx="2642070" cy="369332"/>
          </a:xfrm>
          <a:prstGeom prst="rect">
            <a:avLst/>
          </a:prstGeom>
        </p:spPr>
        <p:txBody>
          <a:bodyPr wrap="none">
            <a:spAutoFit/>
          </a:bodyPr>
          <a:lstStyle/>
          <a:p>
            <a:r>
              <a:rPr lang="en-US" altLang="zh-CN" sz="1800"/>
              <a:t>8</a:t>
            </a:r>
            <a:r>
              <a:rPr lang="zh-CN" altLang="en-US" sz="1800" smtClean="0"/>
              <a:t>、</a:t>
            </a:r>
            <a:r>
              <a:rPr lang="zh-CN" altLang="en-US" sz="1800"/>
              <a:t>提供服务质量管理。</a:t>
            </a:r>
          </a:p>
        </p:txBody>
      </p:sp>
      <p:sp>
        <p:nvSpPr>
          <p:cNvPr id="13" name="矩形 12"/>
          <p:cNvSpPr/>
          <p:nvPr/>
        </p:nvSpPr>
        <p:spPr>
          <a:xfrm>
            <a:off x="1114300" y="5819263"/>
            <a:ext cx="7026282" cy="369332"/>
          </a:xfrm>
          <a:prstGeom prst="rect">
            <a:avLst/>
          </a:prstGeom>
        </p:spPr>
        <p:txBody>
          <a:bodyPr wrap="none">
            <a:spAutoFit/>
          </a:bodyPr>
          <a:lstStyle/>
          <a:p>
            <a:r>
              <a:rPr lang="en-US" altLang="zh-CN" sz="1800"/>
              <a:t>9</a:t>
            </a:r>
            <a:r>
              <a:rPr lang="zh-CN" altLang="en-US" sz="1800" smtClean="0"/>
              <a:t>、</a:t>
            </a:r>
            <a:r>
              <a:rPr lang="zh-CN" altLang="en-US" sz="1800"/>
              <a:t>假设数据不可知，不强求传输数据的类型与格式，保持灵活性。</a:t>
            </a:r>
          </a:p>
        </p:txBody>
      </p:sp>
    </p:spTree>
    <p:extLst>
      <p:ext uri="{BB962C8B-B14F-4D97-AF65-F5344CB8AC3E}">
        <p14:creationId xmlns:p14="http://schemas.microsoft.com/office/powerpoint/2010/main" val="2963862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latin typeface="+mn-lt"/>
                <a:ea typeface="+mn-ea"/>
              </a:rPr>
              <a:t>MQTT</a:t>
            </a:r>
            <a:r>
              <a:rPr lang="zh-CN" altLang="en-US" smtClean="0">
                <a:latin typeface="+mn-lt"/>
                <a:ea typeface="+mn-ea"/>
              </a:rPr>
              <a:t>业务模式</a:t>
            </a:r>
            <a:endParaRPr lang="zh-CN" altLang="en-US">
              <a:latin typeface="+mn-lt"/>
              <a:ea typeface="+mn-ea"/>
            </a:endParaRPr>
          </a:p>
        </p:txBody>
      </p:sp>
      <p:sp>
        <p:nvSpPr>
          <p:cNvPr id="3" name="文本占位符 2"/>
          <p:cNvSpPr>
            <a:spLocks noGrp="1"/>
          </p:cNvSpPr>
          <p:nvPr>
            <p:ph type="body" sz="quarter" idx="10"/>
          </p:nvPr>
        </p:nvSpPr>
        <p:spPr/>
        <p:txBody>
          <a:bodyPr/>
          <a:lstStyle/>
          <a:p>
            <a:r>
              <a:rPr lang="zh-CN" altLang="en-US">
                <a:latin typeface="+mn-lt"/>
                <a:ea typeface="+mn-ea"/>
              </a:rPr>
              <a:t>运用</a:t>
            </a:r>
            <a:r>
              <a:rPr lang="en-US" altLang="zh-CN">
                <a:latin typeface="+mn-lt"/>
                <a:ea typeface="+mn-ea"/>
              </a:rPr>
              <a:t>MQTT</a:t>
            </a:r>
            <a:r>
              <a:rPr lang="zh-CN" altLang="en-US">
                <a:latin typeface="+mn-lt"/>
                <a:ea typeface="+mn-ea"/>
              </a:rPr>
              <a:t>协议，设备可以很方便地连接到物联网云服务，管理设备并处理数据，最后应用到各种业务</a:t>
            </a:r>
            <a:r>
              <a:rPr lang="zh-CN" altLang="en-US" smtClean="0">
                <a:latin typeface="+mn-lt"/>
                <a:ea typeface="+mn-ea"/>
              </a:rPr>
              <a:t>场景</a:t>
            </a:r>
            <a:r>
              <a:rPr lang="zh-CN" altLang="en-US">
                <a:latin typeface="+mn-lt"/>
                <a:ea typeface="+mn-ea"/>
              </a:rPr>
              <a:t>。</a:t>
            </a:r>
          </a:p>
        </p:txBody>
      </p:sp>
      <p:sp>
        <p:nvSpPr>
          <p:cNvPr id="4" name="矩形 3"/>
          <p:cNvSpPr/>
          <p:nvPr/>
        </p:nvSpPr>
        <p:spPr bwMode="auto">
          <a:xfrm>
            <a:off x="1095978" y="3048557"/>
            <a:ext cx="1368852" cy="576064"/>
          </a:xfrm>
          <a:prstGeom prst="rect">
            <a:avLst/>
          </a:prstGeom>
          <a:solidFill>
            <a:srgbClr val="66CCFF"/>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rPr>
              <a:t>独立设备</a:t>
            </a:r>
          </a:p>
        </p:txBody>
      </p:sp>
      <p:sp>
        <p:nvSpPr>
          <p:cNvPr id="5" name="矩形 4"/>
          <p:cNvSpPr/>
          <p:nvPr/>
        </p:nvSpPr>
        <p:spPr bwMode="auto">
          <a:xfrm>
            <a:off x="1095978" y="2240868"/>
            <a:ext cx="2340960" cy="432048"/>
          </a:xfrm>
          <a:prstGeom prst="rect">
            <a:avLst/>
          </a:prstGeom>
          <a:solidFill>
            <a:srgbClr val="15B0E8"/>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rPr>
              <a:t>设备</a:t>
            </a:r>
          </a:p>
        </p:txBody>
      </p:sp>
      <p:sp>
        <p:nvSpPr>
          <p:cNvPr id="6" name="矩形 5"/>
          <p:cNvSpPr/>
          <p:nvPr/>
        </p:nvSpPr>
        <p:spPr bwMode="auto">
          <a:xfrm>
            <a:off x="1095978" y="4389677"/>
            <a:ext cx="1368852" cy="576064"/>
          </a:xfrm>
          <a:prstGeom prst="rect">
            <a:avLst/>
          </a:prstGeom>
          <a:solidFill>
            <a:srgbClr val="66CCFF"/>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600"/>
              <a:t>低功耗</a:t>
            </a:r>
            <a:r>
              <a:rPr kumimoji="0" lang="zh-CN" altLang="en-US" sz="1600" b="0" i="0" u="none" strike="noStrike" cap="none" normalizeH="0" baseline="0" smtClean="0">
                <a:ln>
                  <a:noFill/>
                </a:ln>
                <a:solidFill>
                  <a:schemeClr val="tx1"/>
                </a:solidFill>
                <a:effectLst/>
              </a:rPr>
              <a:t>设备</a:t>
            </a:r>
          </a:p>
        </p:txBody>
      </p:sp>
      <p:sp>
        <p:nvSpPr>
          <p:cNvPr id="7" name="矩形 6"/>
          <p:cNvSpPr/>
          <p:nvPr/>
        </p:nvSpPr>
        <p:spPr bwMode="auto">
          <a:xfrm>
            <a:off x="3287688" y="4389677"/>
            <a:ext cx="1368852" cy="576064"/>
          </a:xfrm>
          <a:prstGeom prst="rect">
            <a:avLst/>
          </a:prstGeom>
          <a:solidFill>
            <a:srgbClr val="66CCFF"/>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600" smtClean="0"/>
              <a:t>智能网关</a:t>
            </a:r>
            <a:endParaRPr kumimoji="0" lang="zh-CN" altLang="en-US" sz="1600" b="0" i="0" u="none" strike="noStrike" cap="none" normalizeH="0" baseline="0" smtClean="0">
              <a:ln>
                <a:noFill/>
              </a:ln>
              <a:solidFill>
                <a:schemeClr val="tx1"/>
              </a:solidFill>
              <a:effectLst/>
            </a:endParaRPr>
          </a:p>
        </p:txBody>
      </p:sp>
      <p:sp>
        <p:nvSpPr>
          <p:cNvPr id="17" name="Freeform 10"/>
          <p:cNvSpPr>
            <a:spLocks/>
          </p:cNvSpPr>
          <p:nvPr/>
        </p:nvSpPr>
        <p:spPr bwMode="auto">
          <a:xfrm>
            <a:off x="5519936" y="3365009"/>
            <a:ext cx="3744417" cy="1648167"/>
          </a:xfrm>
          <a:custGeom>
            <a:avLst/>
            <a:gdLst/>
            <a:ahLst/>
            <a:cxnLst>
              <a:cxn ang="0">
                <a:pos x="154" y="640"/>
              </a:cxn>
              <a:cxn ang="0">
                <a:pos x="112" y="626"/>
              </a:cxn>
              <a:cxn ang="0">
                <a:pos x="67" y="604"/>
              </a:cxn>
              <a:cxn ang="0">
                <a:pos x="25" y="563"/>
              </a:cxn>
              <a:cxn ang="0">
                <a:pos x="6" y="526"/>
              </a:cxn>
              <a:cxn ang="0">
                <a:pos x="0" y="491"/>
              </a:cxn>
              <a:cxn ang="0">
                <a:pos x="3" y="449"/>
              </a:cxn>
              <a:cxn ang="0">
                <a:pos x="10" y="419"/>
              </a:cxn>
              <a:cxn ang="0">
                <a:pos x="34" y="370"/>
              </a:cxn>
              <a:cxn ang="0">
                <a:pos x="85" y="315"/>
              </a:cxn>
              <a:cxn ang="0">
                <a:pos x="139" y="284"/>
              </a:cxn>
              <a:cxn ang="0">
                <a:pos x="187" y="269"/>
              </a:cxn>
              <a:cxn ang="0">
                <a:pos x="216" y="264"/>
              </a:cxn>
              <a:cxn ang="0">
                <a:pos x="222" y="231"/>
              </a:cxn>
              <a:cxn ang="0">
                <a:pos x="246" y="174"/>
              </a:cxn>
              <a:cxn ang="0">
                <a:pos x="298" y="108"/>
              </a:cxn>
              <a:cxn ang="0">
                <a:pos x="339" y="75"/>
              </a:cxn>
              <a:cxn ang="0">
                <a:pos x="391" y="47"/>
              </a:cxn>
              <a:cxn ang="0">
                <a:pos x="456" y="23"/>
              </a:cxn>
              <a:cxn ang="0">
                <a:pos x="535" y="6"/>
              </a:cxn>
              <a:cxn ang="0">
                <a:pos x="589" y="0"/>
              </a:cxn>
              <a:cxn ang="0">
                <a:pos x="663" y="1"/>
              </a:cxn>
              <a:cxn ang="0">
                <a:pos x="729" y="14"/>
              </a:cxn>
              <a:cxn ang="0">
                <a:pos x="803" y="38"/>
              </a:cxn>
              <a:cxn ang="0">
                <a:pos x="885" y="87"/>
              </a:cxn>
              <a:cxn ang="0">
                <a:pos x="936" y="137"/>
              </a:cxn>
              <a:cxn ang="0">
                <a:pos x="960" y="167"/>
              </a:cxn>
              <a:cxn ang="0">
                <a:pos x="1016" y="141"/>
              </a:cxn>
              <a:cxn ang="0">
                <a:pos x="1076" y="126"/>
              </a:cxn>
              <a:cxn ang="0">
                <a:pos x="1146" y="125"/>
              </a:cxn>
              <a:cxn ang="0">
                <a:pos x="1209" y="141"/>
              </a:cxn>
              <a:cxn ang="0">
                <a:pos x="1245" y="162"/>
              </a:cxn>
              <a:cxn ang="0">
                <a:pos x="1280" y="192"/>
              </a:cxn>
              <a:cxn ang="0">
                <a:pos x="1310" y="242"/>
              </a:cxn>
              <a:cxn ang="0">
                <a:pos x="1319" y="288"/>
              </a:cxn>
              <a:cxn ang="0">
                <a:pos x="1316" y="340"/>
              </a:cxn>
              <a:cxn ang="0">
                <a:pos x="1310" y="359"/>
              </a:cxn>
              <a:cxn ang="0">
                <a:pos x="1353" y="380"/>
              </a:cxn>
              <a:cxn ang="0">
                <a:pos x="1388" y="409"/>
              </a:cxn>
              <a:cxn ang="0">
                <a:pos x="1418" y="449"/>
              </a:cxn>
              <a:cxn ang="0">
                <a:pos x="1428" y="505"/>
              </a:cxn>
              <a:cxn ang="0">
                <a:pos x="1424" y="539"/>
              </a:cxn>
              <a:cxn ang="0">
                <a:pos x="1410" y="569"/>
              </a:cxn>
              <a:cxn ang="0">
                <a:pos x="1383" y="601"/>
              </a:cxn>
              <a:cxn ang="0">
                <a:pos x="1332" y="631"/>
              </a:cxn>
              <a:cxn ang="0">
                <a:pos x="1278" y="643"/>
              </a:cxn>
              <a:cxn ang="0">
                <a:pos x="1220" y="646"/>
              </a:cxn>
            </a:cxnLst>
            <a:rect l="0" t="0" r="r" b="b"/>
            <a:pathLst>
              <a:path w="1428" h="646">
                <a:moveTo>
                  <a:pt x="1220" y="646"/>
                </a:moveTo>
                <a:lnTo>
                  <a:pt x="154" y="640"/>
                </a:lnTo>
                <a:lnTo>
                  <a:pt x="154" y="640"/>
                </a:lnTo>
                <a:lnTo>
                  <a:pt x="145" y="637"/>
                </a:lnTo>
                <a:lnTo>
                  <a:pt x="126" y="632"/>
                </a:lnTo>
                <a:lnTo>
                  <a:pt x="112" y="626"/>
                </a:lnTo>
                <a:lnTo>
                  <a:pt x="99" y="620"/>
                </a:lnTo>
                <a:lnTo>
                  <a:pt x="82" y="613"/>
                </a:lnTo>
                <a:lnTo>
                  <a:pt x="67" y="604"/>
                </a:lnTo>
                <a:lnTo>
                  <a:pt x="52" y="592"/>
                </a:lnTo>
                <a:lnTo>
                  <a:pt x="37" y="578"/>
                </a:lnTo>
                <a:lnTo>
                  <a:pt x="25" y="563"/>
                </a:lnTo>
                <a:lnTo>
                  <a:pt x="15" y="545"/>
                </a:lnTo>
                <a:lnTo>
                  <a:pt x="10" y="536"/>
                </a:lnTo>
                <a:lnTo>
                  <a:pt x="6" y="526"/>
                </a:lnTo>
                <a:lnTo>
                  <a:pt x="3" y="515"/>
                </a:lnTo>
                <a:lnTo>
                  <a:pt x="1" y="503"/>
                </a:lnTo>
                <a:lnTo>
                  <a:pt x="0" y="491"/>
                </a:lnTo>
                <a:lnTo>
                  <a:pt x="0" y="478"/>
                </a:lnTo>
                <a:lnTo>
                  <a:pt x="1" y="464"/>
                </a:lnTo>
                <a:lnTo>
                  <a:pt x="3" y="449"/>
                </a:lnTo>
                <a:lnTo>
                  <a:pt x="3" y="449"/>
                </a:lnTo>
                <a:lnTo>
                  <a:pt x="6" y="434"/>
                </a:lnTo>
                <a:lnTo>
                  <a:pt x="10" y="419"/>
                </a:lnTo>
                <a:lnTo>
                  <a:pt x="16" y="406"/>
                </a:lnTo>
                <a:lnTo>
                  <a:pt x="22" y="392"/>
                </a:lnTo>
                <a:lnTo>
                  <a:pt x="34" y="370"/>
                </a:lnTo>
                <a:lnTo>
                  <a:pt x="51" y="349"/>
                </a:lnTo>
                <a:lnTo>
                  <a:pt x="67" y="331"/>
                </a:lnTo>
                <a:lnTo>
                  <a:pt x="85" y="315"/>
                </a:lnTo>
                <a:lnTo>
                  <a:pt x="103" y="303"/>
                </a:lnTo>
                <a:lnTo>
                  <a:pt x="121" y="293"/>
                </a:lnTo>
                <a:lnTo>
                  <a:pt x="139" y="284"/>
                </a:lnTo>
                <a:lnTo>
                  <a:pt x="157" y="278"/>
                </a:lnTo>
                <a:lnTo>
                  <a:pt x="172" y="273"/>
                </a:lnTo>
                <a:lnTo>
                  <a:pt x="187" y="269"/>
                </a:lnTo>
                <a:lnTo>
                  <a:pt x="207" y="266"/>
                </a:lnTo>
                <a:lnTo>
                  <a:pt x="216" y="264"/>
                </a:lnTo>
                <a:lnTo>
                  <a:pt x="216" y="264"/>
                </a:lnTo>
                <a:lnTo>
                  <a:pt x="216" y="255"/>
                </a:lnTo>
                <a:lnTo>
                  <a:pt x="219" y="245"/>
                </a:lnTo>
                <a:lnTo>
                  <a:pt x="222" y="231"/>
                </a:lnTo>
                <a:lnTo>
                  <a:pt x="228" y="213"/>
                </a:lnTo>
                <a:lnTo>
                  <a:pt x="235" y="195"/>
                </a:lnTo>
                <a:lnTo>
                  <a:pt x="246" y="174"/>
                </a:lnTo>
                <a:lnTo>
                  <a:pt x="259" y="152"/>
                </a:lnTo>
                <a:lnTo>
                  <a:pt x="277" y="131"/>
                </a:lnTo>
                <a:lnTo>
                  <a:pt x="298" y="108"/>
                </a:lnTo>
                <a:lnTo>
                  <a:pt x="310" y="96"/>
                </a:lnTo>
                <a:lnTo>
                  <a:pt x="324" y="86"/>
                </a:lnTo>
                <a:lnTo>
                  <a:pt x="339" y="75"/>
                </a:lnTo>
                <a:lnTo>
                  <a:pt x="355" y="66"/>
                </a:lnTo>
                <a:lnTo>
                  <a:pt x="372" y="56"/>
                </a:lnTo>
                <a:lnTo>
                  <a:pt x="391" y="47"/>
                </a:lnTo>
                <a:lnTo>
                  <a:pt x="411" y="38"/>
                </a:lnTo>
                <a:lnTo>
                  <a:pt x="433" y="30"/>
                </a:lnTo>
                <a:lnTo>
                  <a:pt x="456" y="23"/>
                </a:lnTo>
                <a:lnTo>
                  <a:pt x="480" y="17"/>
                </a:lnTo>
                <a:lnTo>
                  <a:pt x="507" y="11"/>
                </a:lnTo>
                <a:lnTo>
                  <a:pt x="535" y="6"/>
                </a:lnTo>
                <a:lnTo>
                  <a:pt x="535" y="6"/>
                </a:lnTo>
                <a:lnTo>
                  <a:pt x="562" y="3"/>
                </a:lnTo>
                <a:lnTo>
                  <a:pt x="589" y="0"/>
                </a:lnTo>
                <a:lnTo>
                  <a:pt x="615" y="0"/>
                </a:lnTo>
                <a:lnTo>
                  <a:pt x="641" y="0"/>
                </a:lnTo>
                <a:lnTo>
                  <a:pt x="663" y="1"/>
                </a:lnTo>
                <a:lnTo>
                  <a:pt x="687" y="4"/>
                </a:lnTo>
                <a:lnTo>
                  <a:pt x="708" y="9"/>
                </a:lnTo>
                <a:lnTo>
                  <a:pt x="729" y="14"/>
                </a:lnTo>
                <a:lnTo>
                  <a:pt x="749" y="18"/>
                </a:lnTo>
                <a:lnTo>
                  <a:pt x="768" y="24"/>
                </a:lnTo>
                <a:lnTo>
                  <a:pt x="803" y="38"/>
                </a:lnTo>
                <a:lnTo>
                  <a:pt x="833" y="54"/>
                </a:lnTo>
                <a:lnTo>
                  <a:pt x="861" y="71"/>
                </a:lnTo>
                <a:lnTo>
                  <a:pt x="885" y="87"/>
                </a:lnTo>
                <a:lnTo>
                  <a:pt x="905" y="105"/>
                </a:lnTo>
                <a:lnTo>
                  <a:pt x="923" y="122"/>
                </a:lnTo>
                <a:lnTo>
                  <a:pt x="936" y="137"/>
                </a:lnTo>
                <a:lnTo>
                  <a:pt x="954" y="159"/>
                </a:lnTo>
                <a:lnTo>
                  <a:pt x="960" y="167"/>
                </a:lnTo>
                <a:lnTo>
                  <a:pt x="960" y="167"/>
                </a:lnTo>
                <a:lnTo>
                  <a:pt x="968" y="164"/>
                </a:lnTo>
                <a:lnTo>
                  <a:pt x="986" y="153"/>
                </a:lnTo>
                <a:lnTo>
                  <a:pt x="1016" y="141"/>
                </a:lnTo>
                <a:lnTo>
                  <a:pt x="1034" y="135"/>
                </a:lnTo>
                <a:lnTo>
                  <a:pt x="1053" y="131"/>
                </a:lnTo>
                <a:lnTo>
                  <a:pt x="1076" y="126"/>
                </a:lnTo>
                <a:lnTo>
                  <a:pt x="1098" y="123"/>
                </a:lnTo>
                <a:lnTo>
                  <a:pt x="1121" y="123"/>
                </a:lnTo>
                <a:lnTo>
                  <a:pt x="1146" y="125"/>
                </a:lnTo>
                <a:lnTo>
                  <a:pt x="1170" y="128"/>
                </a:lnTo>
                <a:lnTo>
                  <a:pt x="1196" y="137"/>
                </a:lnTo>
                <a:lnTo>
                  <a:pt x="1209" y="141"/>
                </a:lnTo>
                <a:lnTo>
                  <a:pt x="1221" y="147"/>
                </a:lnTo>
                <a:lnTo>
                  <a:pt x="1233" y="155"/>
                </a:lnTo>
                <a:lnTo>
                  <a:pt x="1245" y="162"/>
                </a:lnTo>
                <a:lnTo>
                  <a:pt x="1245" y="162"/>
                </a:lnTo>
                <a:lnTo>
                  <a:pt x="1265" y="177"/>
                </a:lnTo>
                <a:lnTo>
                  <a:pt x="1280" y="192"/>
                </a:lnTo>
                <a:lnTo>
                  <a:pt x="1292" y="209"/>
                </a:lnTo>
                <a:lnTo>
                  <a:pt x="1302" y="225"/>
                </a:lnTo>
                <a:lnTo>
                  <a:pt x="1310" y="242"/>
                </a:lnTo>
                <a:lnTo>
                  <a:pt x="1314" y="258"/>
                </a:lnTo>
                <a:lnTo>
                  <a:pt x="1317" y="273"/>
                </a:lnTo>
                <a:lnTo>
                  <a:pt x="1319" y="288"/>
                </a:lnTo>
                <a:lnTo>
                  <a:pt x="1319" y="303"/>
                </a:lnTo>
                <a:lnTo>
                  <a:pt x="1319" y="317"/>
                </a:lnTo>
                <a:lnTo>
                  <a:pt x="1316" y="340"/>
                </a:lnTo>
                <a:lnTo>
                  <a:pt x="1311" y="355"/>
                </a:lnTo>
                <a:lnTo>
                  <a:pt x="1310" y="359"/>
                </a:lnTo>
                <a:lnTo>
                  <a:pt x="1310" y="359"/>
                </a:lnTo>
                <a:lnTo>
                  <a:pt x="1316" y="362"/>
                </a:lnTo>
                <a:lnTo>
                  <a:pt x="1331" y="368"/>
                </a:lnTo>
                <a:lnTo>
                  <a:pt x="1353" y="380"/>
                </a:lnTo>
                <a:lnTo>
                  <a:pt x="1365" y="388"/>
                </a:lnTo>
                <a:lnTo>
                  <a:pt x="1377" y="398"/>
                </a:lnTo>
                <a:lnTo>
                  <a:pt x="1388" y="409"/>
                </a:lnTo>
                <a:lnTo>
                  <a:pt x="1400" y="421"/>
                </a:lnTo>
                <a:lnTo>
                  <a:pt x="1409" y="434"/>
                </a:lnTo>
                <a:lnTo>
                  <a:pt x="1418" y="449"/>
                </a:lnTo>
                <a:lnTo>
                  <a:pt x="1424" y="466"/>
                </a:lnTo>
                <a:lnTo>
                  <a:pt x="1428" y="485"/>
                </a:lnTo>
                <a:lnTo>
                  <a:pt x="1428" y="505"/>
                </a:lnTo>
                <a:lnTo>
                  <a:pt x="1425" y="527"/>
                </a:lnTo>
                <a:lnTo>
                  <a:pt x="1425" y="527"/>
                </a:lnTo>
                <a:lnTo>
                  <a:pt x="1424" y="539"/>
                </a:lnTo>
                <a:lnTo>
                  <a:pt x="1419" y="550"/>
                </a:lnTo>
                <a:lnTo>
                  <a:pt x="1415" y="560"/>
                </a:lnTo>
                <a:lnTo>
                  <a:pt x="1410" y="569"/>
                </a:lnTo>
                <a:lnTo>
                  <a:pt x="1404" y="578"/>
                </a:lnTo>
                <a:lnTo>
                  <a:pt x="1397" y="587"/>
                </a:lnTo>
                <a:lnTo>
                  <a:pt x="1383" y="601"/>
                </a:lnTo>
                <a:lnTo>
                  <a:pt x="1367" y="613"/>
                </a:lnTo>
                <a:lnTo>
                  <a:pt x="1350" y="623"/>
                </a:lnTo>
                <a:lnTo>
                  <a:pt x="1332" y="631"/>
                </a:lnTo>
                <a:lnTo>
                  <a:pt x="1314" y="635"/>
                </a:lnTo>
                <a:lnTo>
                  <a:pt x="1296" y="640"/>
                </a:lnTo>
                <a:lnTo>
                  <a:pt x="1278" y="643"/>
                </a:lnTo>
                <a:lnTo>
                  <a:pt x="1248" y="646"/>
                </a:lnTo>
                <a:lnTo>
                  <a:pt x="1229" y="646"/>
                </a:lnTo>
                <a:lnTo>
                  <a:pt x="1220" y="646"/>
                </a:lnTo>
                <a:lnTo>
                  <a:pt x="1220" y="646"/>
                </a:lnTo>
                <a:close/>
              </a:path>
            </a:pathLst>
          </a:custGeom>
          <a:gradFill flip="none" rotWithShape="1">
            <a:gsLst>
              <a:gs pos="0">
                <a:srgbClr val="00B0F0">
                  <a:alpha val="50000"/>
                </a:srgbClr>
              </a:gs>
              <a:gs pos="55000">
                <a:srgbClr val="21DFE9">
                  <a:alpha val="10000"/>
                </a:srgbClr>
              </a:gs>
              <a:gs pos="100000">
                <a:srgbClr val="21DFE9">
                  <a:alpha val="5000"/>
                </a:srgbClr>
              </a:gs>
            </a:gsLst>
            <a:lin ang="5400000" scaled="1"/>
            <a:tileRect/>
          </a:gradFill>
          <a:ln w="6350">
            <a:gradFill flip="none" rotWithShape="1">
              <a:gsLst>
                <a:gs pos="0">
                  <a:srgbClr val="4BF0F0"/>
                </a:gs>
                <a:gs pos="47000">
                  <a:srgbClr val="4BF0F0">
                    <a:alpha val="0"/>
                  </a:srgbClr>
                </a:gs>
                <a:gs pos="100000">
                  <a:srgbClr val="4BF0F0"/>
                </a:gs>
              </a:gsLst>
              <a:path path="circle">
                <a:fillToRect l="100000" b="100000"/>
              </a:path>
              <a:tileRect t="-100000" r="-100000"/>
            </a:grad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marL="0" marR="0" lvl="0" indent="0" algn="ctr" defTabSz="1852280" rtl="0" eaLnBrk="1" fontAlgn="auto" latinLnBrk="0" hangingPunct="1">
              <a:lnSpc>
                <a:spcPct val="100000"/>
              </a:lnSpc>
              <a:spcBef>
                <a:spcPts val="0"/>
              </a:spcBef>
              <a:spcAft>
                <a:spcPts val="0"/>
              </a:spcAft>
              <a:buClr>
                <a:prstClr val="white"/>
              </a:buClr>
              <a:buSzPct val="60000"/>
              <a:buFontTx/>
              <a:buNone/>
              <a:tabLst/>
              <a:defRPr/>
            </a:pPr>
            <a:r>
              <a:rPr kumimoji="0" lang="zh-CN" altLang="en-US" sz="24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cs typeface="Arial" pitchFamily="34" charset="0"/>
              </a:rPr>
              <a:t>物联网云服务</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cs typeface="Arial" pitchFamily="34" charset="0"/>
            </a:endParaRPr>
          </a:p>
        </p:txBody>
      </p:sp>
      <p:sp>
        <p:nvSpPr>
          <p:cNvPr id="20" name="矩形 19"/>
          <p:cNvSpPr/>
          <p:nvPr/>
        </p:nvSpPr>
        <p:spPr bwMode="auto">
          <a:xfrm>
            <a:off x="5159896" y="2240868"/>
            <a:ext cx="3744416" cy="432048"/>
          </a:xfrm>
          <a:prstGeom prst="rect">
            <a:avLst/>
          </a:prstGeom>
          <a:solidFill>
            <a:srgbClr val="15B0E8"/>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rPr>
              <a:t>设备与数据处理</a:t>
            </a:r>
          </a:p>
        </p:txBody>
      </p:sp>
      <p:sp>
        <p:nvSpPr>
          <p:cNvPr id="21" name="矩形 20"/>
          <p:cNvSpPr/>
          <p:nvPr/>
        </p:nvSpPr>
        <p:spPr bwMode="auto">
          <a:xfrm>
            <a:off x="9552384" y="2240868"/>
            <a:ext cx="1728192" cy="432048"/>
          </a:xfrm>
          <a:prstGeom prst="rect">
            <a:avLst/>
          </a:prstGeom>
          <a:solidFill>
            <a:srgbClr val="15B0E8"/>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800"/>
              <a:t>应用</a:t>
            </a:r>
            <a:endParaRPr kumimoji="0" lang="zh-CN" altLang="en-US" sz="1800" b="0" i="0" u="none" strike="noStrike" cap="none" normalizeH="0" baseline="0" smtClean="0">
              <a:ln>
                <a:noFill/>
              </a:ln>
              <a:solidFill>
                <a:schemeClr val="tx1"/>
              </a:solidFill>
              <a:effectLst/>
            </a:endParaRPr>
          </a:p>
        </p:txBody>
      </p:sp>
      <p:sp>
        <p:nvSpPr>
          <p:cNvPr id="22" name="矩形 21"/>
          <p:cNvSpPr/>
          <p:nvPr/>
        </p:nvSpPr>
        <p:spPr bwMode="auto">
          <a:xfrm>
            <a:off x="9732404" y="2943114"/>
            <a:ext cx="1404156" cy="432048"/>
          </a:xfrm>
          <a:prstGeom prst="rect">
            <a:avLst/>
          </a:prstGeom>
          <a:solidFill>
            <a:srgbClr val="66CCFF"/>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800"/>
              <a:t>汽车</a:t>
            </a:r>
            <a:endParaRPr kumimoji="0" lang="zh-CN" altLang="en-US" sz="1800" b="0" i="0" u="none" strike="noStrike" cap="none" normalizeH="0" baseline="0" smtClean="0">
              <a:ln>
                <a:noFill/>
              </a:ln>
              <a:solidFill>
                <a:schemeClr val="tx1"/>
              </a:solidFill>
              <a:effectLst/>
            </a:endParaRPr>
          </a:p>
        </p:txBody>
      </p:sp>
      <p:sp>
        <p:nvSpPr>
          <p:cNvPr id="23" name="矩形 22"/>
          <p:cNvSpPr/>
          <p:nvPr/>
        </p:nvSpPr>
        <p:spPr bwMode="auto">
          <a:xfrm>
            <a:off x="9732404" y="3640244"/>
            <a:ext cx="1404156" cy="432048"/>
          </a:xfrm>
          <a:prstGeom prst="rect">
            <a:avLst/>
          </a:prstGeom>
          <a:solidFill>
            <a:srgbClr val="66CCFF"/>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800" smtClean="0"/>
              <a:t>智慧城市</a:t>
            </a:r>
            <a:endParaRPr kumimoji="0" lang="zh-CN" altLang="en-US" sz="1800" b="0" i="0" u="none" strike="noStrike" cap="none" normalizeH="0" baseline="0" smtClean="0">
              <a:ln>
                <a:noFill/>
              </a:ln>
              <a:solidFill>
                <a:schemeClr val="tx1"/>
              </a:solidFill>
              <a:effectLst/>
            </a:endParaRPr>
          </a:p>
        </p:txBody>
      </p:sp>
      <p:sp>
        <p:nvSpPr>
          <p:cNvPr id="24" name="矩形 23"/>
          <p:cNvSpPr/>
          <p:nvPr/>
        </p:nvSpPr>
        <p:spPr bwMode="auto">
          <a:xfrm>
            <a:off x="9732404" y="4337374"/>
            <a:ext cx="1404156" cy="432048"/>
          </a:xfrm>
          <a:prstGeom prst="rect">
            <a:avLst/>
          </a:prstGeom>
          <a:solidFill>
            <a:srgbClr val="66CCFF"/>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800" smtClean="0"/>
              <a:t>工业</a:t>
            </a:r>
            <a:r>
              <a:rPr lang="en-US" altLang="zh-CN" sz="1800" smtClean="0"/>
              <a:t>4.0</a:t>
            </a:r>
            <a:endParaRPr kumimoji="0" lang="zh-CN" altLang="en-US" sz="1800" b="0" i="0" u="none" strike="noStrike" cap="none" normalizeH="0" baseline="0" smtClean="0">
              <a:ln>
                <a:noFill/>
              </a:ln>
              <a:solidFill>
                <a:schemeClr val="tx1"/>
              </a:solidFill>
              <a:effectLst/>
            </a:endParaRPr>
          </a:p>
        </p:txBody>
      </p:sp>
      <p:sp>
        <p:nvSpPr>
          <p:cNvPr id="25" name="矩形 24"/>
          <p:cNvSpPr/>
          <p:nvPr/>
        </p:nvSpPr>
        <p:spPr bwMode="auto">
          <a:xfrm>
            <a:off x="9732404" y="5034504"/>
            <a:ext cx="1404156" cy="432048"/>
          </a:xfrm>
          <a:prstGeom prst="rect">
            <a:avLst/>
          </a:prstGeom>
          <a:solidFill>
            <a:srgbClr val="66CCFF"/>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800" smtClean="0"/>
              <a:t>智慧家庭</a:t>
            </a:r>
            <a:endParaRPr kumimoji="0" lang="zh-CN" altLang="en-US" sz="1800" b="0" i="0" u="none" strike="noStrike" cap="none" normalizeH="0" baseline="0" smtClean="0">
              <a:ln>
                <a:noFill/>
              </a:ln>
              <a:solidFill>
                <a:schemeClr val="tx1"/>
              </a:solidFill>
              <a:effectLst/>
            </a:endParaRPr>
          </a:p>
        </p:txBody>
      </p:sp>
      <p:sp>
        <p:nvSpPr>
          <p:cNvPr id="26" name="矩形 25"/>
          <p:cNvSpPr/>
          <p:nvPr/>
        </p:nvSpPr>
        <p:spPr bwMode="auto">
          <a:xfrm>
            <a:off x="9732404" y="5731633"/>
            <a:ext cx="1404156" cy="432048"/>
          </a:xfrm>
          <a:prstGeom prst="rect">
            <a:avLst/>
          </a:prstGeom>
          <a:solidFill>
            <a:srgbClr val="66CCFF"/>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800" smtClean="0"/>
              <a:t>医护医疗</a:t>
            </a:r>
            <a:endParaRPr kumimoji="0" lang="zh-CN" altLang="en-US" sz="1800" b="0" i="0" u="none" strike="noStrike" cap="none" normalizeH="0" baseline="0" smtClean="0">
              <a:ln>
                <a:noFill/>
              </a:ln>
              <a:solidFill>
                <a:schemeClr val="tx1"/>
              </a:solidFill>
              <a:effectLst/>
            </a:endParaRPr>
          </a:p>
        </p:txBody>
      </p:sp>
      <p:cxnSp>
        <p:nvCxnSpPr>
          <p:cNvPr id="28" name="直接箭头连接符 27"/>
          <p:cNvCxnSpPr/>
          <p:nvPr/>
        </p:nvCxnSpPr>
        <p:spPr bwMode="auto">
          <a:xfrm>
            <a:off x="2783632" y="3336589"/>
            <a:ext cx="3408677" cy="0"/>
          </a:xfrm>
          <a:prstGeom prst="straightConnector1">
            <a:avLst/>
          </a:prstGeom>
          <a:solidFill>
            <a:schemeClr val="accent1"/>
          </a:solidFill>
          <a:ln w="28575" cap="flat" cmpd="sng" algn="ctr">
            <a:solidFill>
              <a:schemeClr val="tx1"/>
            </a:solidFill>
            <a:prstDash val="dash"/>
            <a:round/>
            <a:headEnd type="triangle"/>
            <a:tailEnd type="triangle"/>
          </a:ln>
          <a:effectLst/>
        </p:spPr>
      </p:cxnSp>
      <p:sp>
        <p:nvSpPr>
          <p:cNvPr id="29" name="矩形 28"/>
          <p:cNvSpPr/>
          <p:nvPr/>
        </p:nvSpPr>
        <p:spPr bwMode="auto">
          <a:xfrm>
            <a:off x="3935760" y="2943114"/>
            <a:ext cx="1977622" cy="48365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rPr>
              <a:t>MQTT</a:t>
            </a:r>
            <a:endParaRPr kumimoji="0" lang="zh-CN" altLang="en-US" sz="1800" b="0" i="0" u="none" strike="noStrike" cap="none" normalizeH="0" baseline="0" smtClean="0">
              <a:ln>
                <a:noFill/>
              </a:ln>
              <a:solidFill>
                <a:schemeClr val="tx1"/>
              </a:solidFill>
              <a:effectLst/>
            </a:endParaRPr>
          </a:p>
        </p:txBody>
      </p:sp>
      <p:cxnSp>
        <p:nvCxnSpPr>
          <p:cNvPr id="35" name="直接箭头连接符 34"/>
          <p:cNvCxnSpPr>
            <a:stCxn id="6" idx="3"/>
          </p:cNvCxnSpPr>
          <p:nvPr/>
        </p:nvCxnSpPr>
        <p:spPr bwMode="auto">
          <a:xfrm>
            <a:off x="2464830" y="4677709"/>
            <a:ext cx="786854" cy="0"/>
          </a:xfrm>
          <a:prstGeom prst="straightConnector1">
            <a:avLst/>
          </a:prstGeom>
          <a:solidFill>
            <a:schemeClr val="accent1"/>
          </a:solidFill>
          <a:ln w="28575" cap="flat" cmpd="sng" algn="ctr">
            <a:solidFill>
              <a:schemeClr val="tx1"/>
            </a:solidFill>
            <a:prstDash val="dash"/>
            <a:round/>
            <a:headEnd type="triangle"/>
            <a:tailEnd type="triangle"/>
          </a:ln>
          <a:effectLst/>
        </p:spPr>
      </p:cxnSp>
      <p:cxnSp>
        <p:nvCxnSpPr>
          <p:cNvPr id="40" name="直接箭头连接符 39"/>
          <p:cNvCxnSpPr>
            <a:stCxn id="7" idx="3"/>
          </p:cNvCxnSpPr>
          <p:nvPr/>
        </p:nvCxnSpPr>
        <p:spPr bwMode="auto">
          <a:xfrm>
            <a:off x="4656540" y="4677709"/>
            <a:ext cx="863396" cy="0"/>
          </a:xfrm>
          <a:prstGeom prst="straightConnector1">
            <a:avLst/>
          </a:prstGeom>
          <a:solidFill>
            <a:schemeClr val="accent1"/>
          </a:solidFill>
          <a:ln w="28575" cap="flat" cmpd="sng" algn="ctr">
            <a:solidFill>
              <a:schemeClr val="tx1"/>
            </a:solidFill>
            <a:prstDash val="dash"/>
            <a:round/>
            <a:headEnd type="triangle"/>
            <a:tailEnd type="triangle"/>
          </a:ln>
          <a:effectLst/>
        </p:spPr>
      </p:cxnSp>
      <p:sp>
        <p:nvSpPr>
          <p:cNvPr id="43" name="矩形 42"/>
          <p:cNvSpPr/>
          <p:nvPr/>
        </p:nvSpPr>
        <p:spPr bwMode="auto">
          <a:xfrm>
            <a:off x="4727445" y="4320784"/>
            <a:ext cx="1977622" cy="48365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rPr>
              <a:t>MQTT</a:t>
            </a:r>
            <a:endParaRPr kumimoji="0" lang="zh-CN"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015484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档" ma:contentTypeID="0x01010077333E8A2F07A74D848136A2C03778F8" ma:contentTypeVersion="1" ma:contentTypeDescription="新建文档。" ma:contentTypeScope="" ma:versionID="32df6459cfb251e4db0ad1491a0e774c">
  <xsd:schema xmlns:xsd="http://www.w3.org/2001/XMLSchema" xmlns:xs="http://www.w3.org/2001/XMLSchema" xmlns:p="http://schemas.microsoft.com/office/2006/metadata/properties" xmlns:ns2="475f1e55-3009-46d8-9566-5d569a2b3a98" targetNamespace="http://schemas.microsoft.com/office/2006/metadata/properties" ma:root="true" ma:fieldsID="e872da27d3e632afd91cf7694db677c0"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C0B7D1-9D1B-4D75-900E-434169096BEF}">
  <ds:schemaRefs>
    <ds:schemaRef ds:uri="http://schemas.microsoft.com/sharepoint/v3/contenttype/forms"/>
  </ds:schemaRefs>
</ds:datastoreItem>
</file>

<file path=customXml/itemProps2.xml><?xml version="1.0" encoding="utf-8"?>
<ds:datastoreItem xmlns:ds="http://schemas.openxmlformats.org/officeDocument/2006/customXml" ds:itemID="{0D5AE21A-2EE0-4BCC-951B-5540DBA93A67}"/>
</file>

<file path=customXml/itemProps3.xml><?xml version="1.0" encoding="utf-8"?>
<ds:datastoreItem xmlns:ds="http://schemas.openxmlformats.org/officeDocument/2006/customXml" ds:itemID="{A1A4E927-2E19-40DA-AC21-D3EBC4321306}">
  <ds:schemaRefs>
    <ds:schemaRef ds:uri="http://purl.org/dc/terms/"/>
    <ds:schemaRef ds:uri="http://purl.org/dc/elements/1.1/"/>
    <ds:schemaRef ds:uri="http://schemas.openxmlformats.org/package/2006/metadata/core-properties"/>
    <ds:schemaRef ds:uri="http://purl.org/dc/dcmitype/"/>
    <ds:schemaRef ds:uri="http://schemas.microsoft.com/office/infopath/2007/PartnerControls"/>
    <ds:schemaRef ds:uri="http://www.w3.org/XML/1998/namespace"/>
    <ds:schemaRef ds:uri="http://schemas.microsoft.com/office/2006/documentManagement/typ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5663</TotalTime>
  <Words>3638</Words>
  <Application>Microsoft Office PowerPoint</Application>
  <PresentationFormat>宽屏</PresentationFormat>
  <Paragraphs>527</Paragraphs>
  <Slides>39</Slides>
  <Notes>39</Notes>
  <HiddenSlides>1</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39</vt:i4>
      </vt:variant>
    </vt:vector>
  </HeadingPairs>
  <TitlesOfParts>
    <vt:vector size="54" baseType="lpstr">
      <vt:lpstr>方正兰亭黑简体</vt:lpstr>
      <vt:lpstr>黑体</vt:lpstr>
      <vt:lpstr>宋体</vt:lpstr>
      <vt:lpstr>Microsoft YaHei</vt:lpstr>
      <vt:lpstr>Microsoft YaHei</vt:lpstr>
      <vt:lpstr>Arial</vt:lpstr>
      <vt:lpstr>Calibri</vt:lpstr>
      <vt:lpstr>Calibri Light</vt:lpstr>
      <vt:lpstr>Huawei Sans</vt:lpstr>
      <vt:lpstr>Times New Roman</vt:lpstr>
      <vt:lpstr>Wingdings</vt:lpstr>
      <vt:lpstr>1_标题页模板</vt:lpstr>
      <vt:lpstr>2_功能页模板</vt:lpstr>
      <vt:lpstr>3_内容页模板</vt:lpstr>
      <vt:lpstr>4_感谢页模板</vt:lpstr>
      <vt:lpstr>PowerPoint 演示文稿</vt:lpstr>
      <vt:lpstr>MQTT协议技术原理</vt:lpstr>
      <vt:lpstr>PowerPoint 演示文稿</vt:lpstr>
      <vt:lpstr>PowerPoint 演示文稿</vt:lpstr>
      <vt:lpstr>PowerPoint 演示文稿</vt:lpstr>
      <vt:lpstr>MQTT简介</vt:lpstr>
      <vt:lpstr>MQTT协议的发展历程</vt:lpstr>
      <vt:lpstr>MQTT协议特点</vt:lpstr>
      <vt:lpstr>MQTT业务模式</vt:lpstr>
      <vt:lpstr>PowerPoint 演示文稿</vt:lpstr>
      <vt:lpstr>发布/订阅模式</vt:lpstr>
      <vt:lpstr>主题</vt:lpstr>
      <vt:lpstr>服务质量</vt:lpstr>
      <vt:lpstr>消息类型</vt:lpstr>
      <vt:lpstr>客户端、代理</vt:lpstr>
      <vt:lpstr>PowerPoint 演示文稿</vt:lpstr>
      <vt:lpstr>MQTT控制报文</vt:lpstr>
      <vt:lpstr>MQTT控制报文的类型 </vt:lpstr>
      <vt:lpstr>MQTT连接</vt:lpstr>
      <vt:lpstr>CONNECT消息 (1)</vt:lpstr>
      <vt:lpstr>CONNECT消息 (2)</vt:lpstr>
      <vt:lpstr>CONNECT可变报头的字节构成 (1)</vt:lpstr>
      <vt:lpstr>CONNECT可变报头的字节构成 (2)</vt:lpstr>
      <vt:lpstr>代理响应CONNACK消息</vt:lpstr>
      <vt:lpstr>PowerPoint 演示文稿</vt:lpstr>
      <vt:lpstr>MQTT保留消息</vt:lpstr>
      <vt:lpstr>MQTT遗嘱LWT</vt:lpstr>
      <vt:lpstr>MQTT心跳包 (1)</vt:lpstr>
      <vt:lpstr>MQTT心跳包 (2)</vt:lpstr>
      <vt:lpstr>基于WebSockets的MQTT</vt:lpstr>
      <vt:lpstr>注册MQTT设备</vt:lpstr>
      <vt:lpstr>连接信息生成</vt:lpstr>
      <vt:lpstr>连接配置</vt:lpstr>
      <vt:lpstr>证书配置</vt:lpstr>
      <vt:lpstr>建立连接</vt:lpstr>
      <vt:lpstr>上报数据</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Tangyan (Sophia)</cp:lastModifiedBy>
  <cp:revision>240</cp:revision>
  <cp:lastPrinted>2020-07-31T09:33:18Z</cp:lastPrinted>
  <dcterms:created xsi:type="dcterms:W3CDTF">2018-11-29T10:16:29Z</dcterms:created>
  <dcterms:modified xsi:type="dcterms:W3CDTF">2020-09-09T02:12:13Z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(3)wnb/MlNWdXAIkDT0KkSx22/WxzyOkMPZngYgHUNcnePVtZGrGJ/V62StdaODzZuoxly/uZ1c
ocNX6V3cEef8tFXxUVywrzcnQcgeqaCecc0hUtksv6kZblaw1zJE1vu9b++X0ZwKLDs9Pm0x
G9gPArzOlzWTTUzw/A809hywOAARBTCdGIWh+6fh0VcN6cChO/IMQx44B9gtdMdc/xK8Rsp1
WoJHcSax50rKg+K166</vt:lpwstr>
  </property>
  <property fmtid="{D5CDD505-2E9C-101B-9397-08002B2CF9AE}" pid="3" name="_2015_ms_pID_7253431">
    <vt:lpwstr>FgojenDKhJKcIj2c1UaqCasuCNnrnsQv4uHIIUH7k2hUE5r9SOGulN
eAYLAey1unHPGE6zMkqmLRJJXMs3jlz57i7BfFsskxKGO+26TU8XylVJNO6AqMMm5zXTPHSy
0EnodgO5lhRysqMiaArJX1S0TxV2Kmbbox2W39JCWac0WcMLC1vkFUvoE7lFFlTVs6UP/ji3
kpuolcGWAHkcxBW3oa1Ztp8qBwmtVLULr22L</vt:lpwstr>
  </property>
  <property fmtid="{D5CDD505-2E9C-101B-9397-08002B2CF9AE}" pid="4" name="_2015_ms_pID_7253432">
    <vt:lpwstr>Sg==</vt:lpwstr>
  </property>
  <property fmtid="{D5CDD505-2E9C-101B-9397-08002B2CF9AE}" pid="5" name="ContentTypeId">
    <vt:lpwstr>0x01010077333E8A2F07A74D848136A2C03778F8</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1599463785</vt:lpwstr>
  </property>
</Properties>
</file>