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41"/>
  </p:notesMasterIdLst>
  <p:handoutMasterIdLst>
    <p:handoutMasterId r:id="rId42"/>
  </p:handoutMasterIdLst>
  <p:sldIdLst>
    <p:sldId id="256" r:id="rId8"/>
    <p:sldId id="27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21" r:id="rId39"/>
    <p:sldId id="270" r:id="rId40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B"/>
    <a:srgbClr val="404040"/>
    <a:srgbClr val="EBEBEB"/>
    <a:srgbClr val="151515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4" autoAdjust="0"/>
    <p:restoredTop sz="81439" autoAdjust="0"/>
  </p:normalViewPr>
  <p:slideViewPr>
    <p:cSldViewPr snapToGrid="0" snapToObjects="1">
      <p:cViewPr varScale="1">
        <p:scale>
          <a:sx n="72" d="100"/>
          <a:sy n="72" d="100"/>
        </p:scale>
        <p:origin x="490" y="62"/>
      </p:cViewPr>
      <p:guideLst/>
    </p:cSldViewPr>
  </p:slideViewPr>
  <p:outlineViewPr>
    <p:cViewPr>
      <p:scale>
        <a:sx n="33" d="100"/>
        <a:sy n="33" d="100"/>
      </p:scale>
      <p:origin x="0" y="-300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06" y="62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9/9/2020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8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5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08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09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90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29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mtClean="0"/>
              <a:t>模块返回的错误码请参考模块</a:t>
            </a:r>
            <a:r>
              <a:rPr lang="en-US" altLang="zh-CN" smtClean="0"/>
              <a:t>AT</a:t>
            </a:r>
            <a:r>
              <a:rPr lang="zh-CN" altLang="zh-CN" smtClean="0"/>
              <a:t>指令集中的说明。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4044947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51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17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0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39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47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78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CSQ </a:t>
            </a:r>
            <a:r>
              <a:rPr lang="zh-CN" altLang="zh-CN" smtClean="0"/>
              <a:t>中的</a:t>
            </a:r>
            <a:r>
              <a:rPr lang="en-US" altLang="zh-CN" smtClean="0"/>
              <a:t> rssi </a:t>
            </a:r>
            <a:r>
              <a:rPr lang="zh-CN" altLang="zh-CN" smtClean="0"/>
              <a:t>与</a:t>
            </a:r>
            <a:r>
              <a:rPr lang="en-US" altLang="zh-CN" smtClean="0"/>
              <a:t> dBm </a:t>
            </a:r>
            <a:r>
              <a:rPr lang="zh-CN" altLang="zh-CN" smtClean="0"/>
              <a:t>换算公式如下： </a:t>
            </a:r>
          </a:p>
          <a:p>
            <a:r>
              <a:rPr lang="en-US" altLang="zh-CN" smtClean="0"/>
              <a:t>dBm = rssi*2 – 113 </a:t>
            </a:r>
            <a:endParaRPr lang="zh-CN" altLang="zh-CN" smtClean="0"/>
          </a:p>
          <a:p>
            <a:r>
              <a:rPr lang="zh-CN" altLang="zh-CN" smtClean="0"/>
              <a:t>例如，当</a:t>
            </a:r>
            <a:r>
              <a:rPr lang="en-US" altLang="zh-CN" smtClean="0"/>
              <a:t> rssi </a:t>
            </a:r>
            <a:r>
              <a:rPr lang="zh-CN" altLang="zh-CN" smtClean="0"/>
              <a:t>等于</a:t>
            </a:r>
            <a:r>
              <a:rPr lang="en-US" altLang="zh-CN" smtClean="0"/>
              <a:t> 30 </a:t>
            </a:r>
            <a:r>
              <a:rPr lang="zh-CN" altLang="zh-CN" smtClean="0"/>
              <a:t>时，对应</a:t>
            </a:r>
            <a:r>
              <a:rPr lang="en-US" altLang="zh-CN" smtClean="0"/>
              <a:t> dBm </a:t>
            </a:r>
            <a:r>
              <a:rPr lang="zh-CN" altLang="zh-CN" smtClean="0"/>
              <a:t>为</a:t>
            </a:r>
            <a:r>
              <a:rPr lang="en-US" altLang="zh-CN" smtClean="0"/>
              <a:t>-53dBm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3825880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84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01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17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75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16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8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53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19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分为</a:t>
            </a:r>
            <a:r>
              <a:rPr lang="en-US" altLang="zh-CN" smtClean="0"/>
              <a:t>4</a:t>
            </a:r>
            <a:r>
              <a:rPr lang="zh-CN" altLang="en-US" smtClean="0"/>
              <a:t>类：</a:t>
            </a:r>
            <a:r>
              <a:rPr lang="en-US" altLang="zh-CN" smtClean="0"/>
              <a:t>1.</a:t>
            </a:r>
            <a:r>
              <a:rPr lang="zh-CN" altLang="zh-CN" smtClean="0"/>
              <a:t>测试指令</a:t>
            </a:r>
            <a:r>
              <a:rPr lang="zh-CN" altLang="en-US" smtClean="0"/>
              <a:t>；</a:t>
            </a:r>
            <a:r>
              <a:rPr lang="en-US" altLang="zh-CN" smtClean="0"/>
              <a:t>2.</a:t>
            </a:r>
            <a:r>
              <a:rPr lang="zh-CN" altLang="zh-CN" smtClean="0"/>
              <a:t>查询指令</a:t>
            </a:r>
            <a:r>
              <a:rPr lang="zh-CN" altLang="en-US" smtClean="0"/>
              <a:t>；</a:t>
            </a:r>
            <a:r>
              <a:rPr lang="en-US" altLang="zh-CN" smtClean="0"/>
              <a:t>3.</a:t>
            </a:r>
            <a:r>
              <a:rPr lang="zh-CN" altLang="zh-CN" smtClean="0"/>
              <a:t>执行指令（有参数）</a:t>
            </a:r>
            <a:r>
              <a:rPr lang="en-US" altLang="zh-CN" smtClean="0"/>
              <a:t>;4.</a:t>
            </a:r>
            <a:r>
              <a:rPr lang="zh-CN" altLang="zh-CN" smtClean="0"/>
              <a:t>执行指令（无参数）</a:t>
            </a:r>
            <a:endParaRPr lang="en-US" altLang="zh-CN" smtClean="0"/>
          </a:p>
          <a:p>
            <a:r>
              <a:rPr lang="zh-CN" altLang="en-US" smtClean="0"/>
              <a:t>查询当前网络连接状态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450960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73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000" lvl="1" indent="0">
              <a:buNone/>
            </a:pP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52960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7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3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4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1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943818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880567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856403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+mn-ea"/>
                <a:ea typeface="+mn-ea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86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8064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5217399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prstGeom prst="rect">
            <a:avLst/>
          </a:prstGeo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  <a:prstGeom prst="rect">
            <a:avLst/>
          </a:prstGeo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版权所有</a:t>
            </a:r>
            <a:r>
              <a:rPr lang="en-US" altLang="zh-CN" sz="1200" baseline="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© </a:t>
            </a:r>
            <a:r>
              <a:rPr lang="en-US" altLang="zh-CN" sz="1200" baseline="0" smtClean="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2020 </a:t>
            </a:r>
            <a:r>
              <a:rPr lang="zh-CN" altLang="en-US" sz="1200" baseline="0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434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21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  <a:prstGeom prst="rect">
            <a:avLst/>
          </a:prstGeo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767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73087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0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0567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4121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578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  <a:prstGeom prst="rect">
            <a:avLst/>
          </a:prstGeo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5133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1105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93455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23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556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5812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016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60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64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78317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C310A-3496-465B-B3B3-E700BDA8494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CDD188-B841-4F2D-B0DD-37F672EC7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76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81" r:id="rId2"/>
    <p:sldLayoutId id="2147483882" r:id="rId3"/>
    <p:sldLayoutId id="2147483883" r:id="rId4"/>
    <p:sldLayoutId id="2147483886" r:id="rId5"/>
    <p:sldLayoutId id="2147483887" r:id="rId6"/>
    <p:sldLayoutId id="2147483888" r:id="rId7"/>
    <p:sldLayoutId id="2147483889" r:id="rId8"/>
    <p:sldLayoutId id="2147483891" r:id="rId9"/>
    <p:sldLayoutId id="21474838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+mn-ea"/>
              <a:ea typeface="+mn-ea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  <p:sldLayoutId id="2147483876" r:id="rId11"/>
    <p:sldLayoutId id="2147483877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IPIoT</a:t>
            </a:r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844032" y="1986796"/>
            <a:ext cx="2400507" cy="504887"/>
          </a:xfrm>
        </p:spPr>
        <p:txBody>
          <a:bodyPr/>
          <a:lstStyle/>
          <a:p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HCIP-IoT</a:t>
            </a:r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NA</a:t>
            </a:r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V2.5</a:t>
            </a:r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唐妍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/tWX585717</a:t>
            </a:r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2020.05.01</a:t>
            </a:r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石嘉欣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/s00417407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7"/>
          </p:nvPr>
        </p:nvSpPr>
        <p:spPr>
          <a:xfrm>
            <a:off x="6065045" y="4561079"/>
            <a:ext cx="3023155" cy="4680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端到端集成开发概述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指令简介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b="1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NB-IoT 3GPP</a:t>
            </a:r>
            <a:r>
              <a:rPr lang="zh-CN" altLang="en-US" b="1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相关</a:t>
            </a:r>
            <a:r>
              <a:rPr lang="zh-CN" altLang="en-US" b="1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</a:t>
            </a:r>
            <a:endParaRPr lang="en-US" altLang="zh-CN" b="1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NB-IoT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入网</a:t>
            </a:r>
            <a:endParaRPr lang="en-US" altLang="zh-CN" b="1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Wi-Fi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NB-IoT AT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指令集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4830762" cy="4879805"/>
          </a:xfrm>
        </p:spPr>
        <p:txBody>
          <a:bodyPr/>
          <a:lstStyle/>
          <a:p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MCU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通过</a:t>
            </a:r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命令对通信模组进行控制。终端厂商除了实现相应业务功能的开发，同时需要开发相关程序调用</a:t>
            </a:r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命令对通信模组进行控制。</a:t>
            </a:r>
          </a:p>
          <a:p>
            <a:endParaRPr lang="zh-CN" altLang="en-US" sz="20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80812"/>
              </p:ext>
            </p:extLst>
          </p:nvPr>
        </p:nvGraphicFramePr>
        <p:xfrm>
          <a:off x="6280542" y="1211037"/>
          <a:ext cx="4997058" cy="4884957"/>
        </p:xfrm>
        <a:graphic>
          <a:graphicData uri="http://schemas.openxmlformats.org/drawingml/2006/table">
            <a:tbl>
              <a:tblPr/>
              <a:tblGrid>
                <a:gridCol w="2207143"/>
                <a:gridCol w="2789915"/>
              </a:tblGrid>
              <a:tr h="265149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操作目的</a:t>
                      </a:r>
                      <a:endParaRPr lang="zh-CN" sz="14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+mn-lt"/>
                          <a:ea typeface="+mn-ea"/>
                        </a:rPr>
                        <a:t>AT</a:t>
                      </a:r>
                      <a:r>
                        <a:rPr lang="zh-CN" altLang="en-US" sz="1400" b="1" kern="100" dirty="0" smtClean="0">
                          <a:effectLst/>
                          <a:latin typeface="+mn-lt"/>
                          <a:ea typeface="+mn-ea"/>
                        </a:rPr>
                        <a:t>命令</a:t>
                      </a:r>
                      <a:endParaRPr lang="zh-CN" sz="14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effectLst/>
                          <a:latin typeface="+mn-lt"/>
                          <a:ea typeface="+mn-ea"/>
                        </a:rPr>
                        <a:t>功能关闭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  <a:ea typeface="+mn-ea"/>
                        </a:rPr>
                        <a:t>AT+CFUN=0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effectLst/>
                          <a:latin typeface="+mn-lt"/>
                          <a:ea typeface="+mn-ea"/>
                        </a:rPr>
                        <a:t>查询软件版本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  <a:ea typeface="+mn-ea"/>
                        </a:rPr>
                        <a:t>AT+CGMR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effectLst/>
                          <a:latin typeface="+mn-lt"/>
                          <a:ea typeface="+mn-ea"/>
                        </a:rPr>
                        <a:t>查询</a:t>
                      </a:r>
                      <a:r>
                        <a:rPr lang="zh-CN" sz="1200" kern="1200" dirty="0" smtClean="0">
                          <a:effectLst/>
                          <a:latin typeface="+mn-lt"/>
                          <a:ea typeface="+mn-ea"/>
                        </a:rPr>
                        <a:t>设备号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  <a:ea typeface="+mn-ea"/>
                        </a:rPr>
                        <a:t>AT+CGSN=1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sz="1200" kern="1200" dirty="0" smtClean="0">
                          <a:effectLst/>
                          <a:latin typeface="+mn-lt"/>
                          <a:ea typeface="+mn-ea"/>
                        </a:rPr>
                        <a:t>设置</a:t>
                      </a:r>
                      <a:r>
                        <a:rPr lang="zh-CN" altLang="en-US" sz="1200" kern="1200" dirty="0" smtClean="0">
                          <a:effectLst/>
                          <a:latin typeface="+mn-lt"/>
                          <a:ea typeface="+mn-ea"/>
                        </a:rPr>
                        <a:t>平台地址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  <a:ea typeface="+mn-ea"/>
                        </a:rPr>
                        <a:t>AT+NCDP=</a:t>
                      </a:r>
                      <a:r>
                        <a:rPr lang="en-US" sz="1200" kern="1200" dirty="0" err="1">
                          <a:effectLst/>
                          <a:latin typeface="+mn-lt"/>
                          <a:ea typeface="+mn-ea"/>
                        </a:rPr>
                        <a:t>xx.xx.xx.xx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effectLst/>
                          <a:latin typeface="+mn-lt"/>
                          <a:ea typeface="+mn-ea"/>
                        </a:rPr>
                        <a:t>设置</a:t>
                      </a:r>
                      <a:r>
                        <a:rPr lang="en-US" sz="1200" kern="1200" dirty="0">
                          <a:effectLst/>
                          <a:latin typeface="+mn-lt"/>
                          <a:ea typeface="+mn-ea"/>
                        </a:rPr>
                        <a:t>APN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  <a:ea typeface="+mn-ea"/>
                        </a:rPr>
                        <a:t>AT+CGDCONT=1,"IP","xxxx"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模组重启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  <a:ea typeface="+mn-ea"/>
                        </a:rPr>
                        <a:t>AT+NRB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功能开启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  <a:ea typeface="+mn-ea"/>
                        </a:rPr>
                        <a:t>AT+CFUN=1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effectLst/>
                          <a:latin typeface="+mn-lt"/>
                          <a:ea typeface="+mn-ea"/>
                        </a:rPr>
                        <a:t>查询</a:t>
                      </a:r>
                      <a:r>
                        <a:rPr lang="en-US" sz="1200" kern="1200" dirty="0">
                          <a:effectLst/>
                          <a:latin typeface="+mn-lt"/>
                          <a:ea typeface="+mn-ea"/>
                        </a:rPr>
                        <a:t>sim</a:t>
                      </a:r>
                      <a:r>
                        <a:rPr lang="zh-CN" sz="1200" kern="1200" dirty="0">
                          <a:effectLst/>
                          <a:latin typeface="+mn-lt"/>
                          <a:ea typeface="+mn-ea"/>
                        </a:rPr>
                        <a:t>卡</a:t>
                      </a:r>
                      <a:r>
                        <a:rPr lang="en-US" sz="1200" kern="1200" dirty="0" err="1">
                          <a:effectLst/>
                          <a:latin typeface="+mn-lt"/>
                          <a:ea typeface="+mn-ea"/>
                        </a:rPr>
                        <a:t>imsi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  <a:ea typeface="+mn-ea"/>
                        </a:rPr>
                        <a:t>AT+CIMI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+mn-ea"/>
                        </a:rPr>
                        <a:t>基站连接通知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AT+CSCON=1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+mn-ea"/>
                        </a:rPr>
                        <a:t>核心网连接通知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AT+CEREG=2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+mn-ea"/>
                        </a:rPr>
                        <a:t>下行数据通知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AT+NNMI=1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+mn-ea"/>
                        </a:rPr>
                        <a:t>数据发送成功通知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AT+NSMI=1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网络附着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AT+CGATT=1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+mn-ea"/>
                        </a:rPr>
                        <a:t>查询</a:t>
                      </a: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UE</a:t>
                      </a:r>
                      <a:r>
                        <a:rPr lang="zh-CN" sz="1200" kern="100" dirty="0">
                          <a:effectLst/>
                          <a:latin typeface="+mn-lt"/>
                          <a:ea typeface="+mn-ea"/>
                        </a:rPr>
                        <a:t>状态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AT+NUESTATS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  <a:latin typeface="+mn-lt"/>
                          <a:ea typeface="+mn-ea"/>
                        </a:rPr>
                        <a:t>查询</a:t>
                      </a:r>
                      <a:r>
                        <a:rPr lang="zh-CN" altLang="en-US" sz="1200" kern="100" dirty="0" smtClean="0">
                          <a:effectLst/>
                          <a:latin typeface="+mn-lt"/>
                          <a:ea typeface="+mn-ea"/>
                        </a:rPr>
                        <a:t>核心网</a:t>
                      </a:r>
                      <a:r>
                        <a:rPr lang="zh-CN" sz="1200" kern="100" dirty="0" smtClean="0">
                          <a:effectLst/>
                          <a:latin typeface="+mn-lt"/>
                          <a:ea typeface="+mn-ea"/>
                        </a:rPr>
                        <a:t>分配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sz="1200" kern="100" dirty="0">
                          <a:effectLst/>
                          <a:latin typeface="+mn-lt"/>
                          <a:ea typeface="+mn-ea"/>
                        </a:rPr>
                        <a:t>地址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AT+CGPADDR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+mn-ea"/>
                        </a:rPr>
                        <a:t>发送数据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AT+NMGS=1,11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+mn-ea"/>
                        </a:rPr>
                        <a:t>查询发送缓存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AT+NQMGS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56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n-lt"/>
                          <a:ea typeface="+mn-ea"/>
                        </a:rPr>
                        <a:t>查询接收缓存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+mn-ea"/>
                        </a:rPr>
                        <a:t>AT+NQMGR</a:t>
                      </a:r>
                      <a:endParaRPr lang="zh-CN" sz="12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4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AT+CGSN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（查询模块序列号）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执行该命令会返回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IMEI(</a:t>
            </a:r>
            <a:r>
              <a:rPr lang="zh-CN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国际移动设备标识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)</a:t>
            </a:r>
            <a:r>
              <a:rPr lang="zh-CN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序列号，这个序列号每个模块都是唯一的，它是由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GSM</a:t>
            </a:r>
            <a:r>
              <a:rPr lang="zh-CN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GlobalSystemforMobileCommunications</a:t>
            </a:r>
            <a:r>
              <a:rPr lang="zh-CN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，全球移动通信协会）统一分配的，很多物联网平台都是以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IMEI</a:t>
            </a:r>
            <a:r>
              <a:rPr lang="zh-CN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号来区分不同的设备，例如华为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云物联网</a:t>
            </a:r>
            <a:r>
              <a:rPr lang="zh-CN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平台就是通过在的平台上注册设备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IMEI</a:t>
            </a:r>
            <a:r>
              <a:rPr lang="zh-CN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号来区分不同的设备终端。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86962"/>
              </p:ext>
            </p:extLst>
          </p:nvPr>
        </p:nvGraphicFramePr>
        <p:xfrm>
          <a:off x="2036452" y="3429000"/>
          <a:ext cx="8128000" cy="173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例：查询模块序列号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AT+CGSN=1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+CGSN:868744036640526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6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AT+CEREG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（查询网络注册状态）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该指令用于查询终端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EPS </a:t>
            </a:r>
            <a:r>
              <a:rPr lang="zh-CN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网络注册状态。当使能提示时，终端的网络注册状态信息有变化，会主动上报给用户终端。通过不同的设置可以上报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EPS</a:t>
            </a:r>
            <a:r>
              <a:rPr lang="zh-CN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注册状态、位置区码、小区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ID</a:t>
            </a:r>
            <a:r>
              <a:rPr lang="zh-CN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、服务小区的接入技术等信息，通常情况下只需要设置为自动上报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EPS</a:t>
            </a:r>
            <a:r>
              <a:rPr lang="zh-CN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注册状态</a:t>
            </a:r>
            <a:r>
              <a:rPr lang="zh-CN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</a:t>
            </a:r>
            <a:endParaRPr lang="en-US" altLang="zh-CN" sz="20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zh-CN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第一个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1</a:t>
            </a:r>
            <a:r>
              <a:rPr lang="zh-CN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表示使能网络注册状态</a:t>
            </a:r>
            <a:r>
              <a:rPr lang="zh-CN" altLang="zh-CN" sz="200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自动</a:t>
            </a:r>
            <a:r>
              <a:rPr lang="zh-CN" altLang="zh-CN" sz="200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上报</a:t>
            </a:r>
            <a:r>
              <a:rPr lang="en-US" altLang="zh-CN" sz="200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”+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CEREG:&lt;stat&gt;”</a:t>
            </a:r>
            <a:r>
              <a:rPr lang="zh-CN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，第二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1</a:t>
            </a:r>
            <a:r>
              <a:rPr lang="zh-CN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表示已经注册上网络，如果是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2</a:t>
            </a:r>
            <a:r>
              <a:rPr lang="zh-CN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的话表示未注册，但终端目前正试图注册或搜寻注册</a:t>
            </a:r>
            <a:r>
              <a:rPr lang="zh-CN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网络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</a:t>
            </a:r>
            <a:endParaRPr lang="zh-CN" altLang="zh-CN" sz="20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0" indent="0">
              <a:buNone/>
            </a:pPr>
            <a:endParaRPr lang="zh-CN" altLang="zh-CN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02592"/>
              </p:ext>
            </p:extLst>
          </p:nvPr>
        </p:nvGraphicFramePr>
        <p:xfrm>
          <a:off x="1955540" y="2636912"/>
          <a:ext cx="8128000" cy="22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例：设置网络注册状态上报信息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AT+CEREG=1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OK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设置成功后，当网络注册状态信息有变化，会主动上报给用户终端，如：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+CEREG:1,1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OK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AT+CSCON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（查询终端与基站连接状态）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该指令用于查询终端与基站的连接状态。当使能提示时，终端与基站的连接状态信息有变化，会主动上报给用户终端。连接状态包括连接态和空闲态</a:t>
            </a:r>
            <a:r>
              <a:rPr lang="zh-CN" altLang="zh-CN" sz="18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</a:t>
            </a:r>
            <a:endParaRPr lang="en-US" altLang="zh-CN" sz="18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sz="20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sz="20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sz="20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sz="20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sz="20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第一个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1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表示使能连接状态</a:t>
            </a:r>
            <a:r>
              <a:rPr lang="zh-CN" altLang="zh-CN" sz="180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自动</a:t>
            </a:r>
            <a:r>
              <a:rPr lang="zh-CN" altLang="zh-CN" sz="180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上报</a:t>
            </a:r>
            <a:r>
              <a:rPr lang="en-US" altLang="zh-CN" sz="1800" smtClean="0"/>
              <a:t>”</a:t>
            </a:r>
            <a:r>
              <a:rPr lang="en-US" altLang="zh-CN" sz="180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+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CSCON:&lt;stat&gt;”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，第二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1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表示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CONNECT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连接状态，如果是</a:t>
            </a:r>
            <a:r>
              <a:rPr lang="en-US" altLang="zh-CN" sz="18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2</a:t>
            </a:r>
            <a:r>
              <a:rPr lang="zh-CN" altLang="zh-CN" sz="18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表示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IDLE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睡眠状态如果没有数据交互，在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CONNECT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状态持续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20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秒，之后进入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IDLE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状态；如果仍然没有数据交互，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10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秒之后从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IDLE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状态进入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PSM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深度睡眠状态，此时模块不在接收任何下行数据，如果需要下行传输数据必须在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CONNECT 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和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IDLE</a:t>
            </a:r>
            <a:r>
              <a:rPr lang="zh-CN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状态下</a:t>
            </a:r>
            <a:r>
              <a:rPr lang="zh-CN" altLang="zh-CN" sz="18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进行</a:t>
            </a:r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</a:t>
            </a:r>
            <a:endParaRPr lang="zh-CN" altLang="zh-CN" sz="18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zh-CN" altLang="zh-CN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46335"/>
              </p:ext>
            </p:extLst>
          </p:nvPr>
        </p:nvGraphicFramePr>
        <p:xfrm>
          <a:off x="2128309" y="2204864"/>
          <a:ext cx="8128000" cy="22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213992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例：设置终端与基站连接状态上报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发送指令：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AT+CSCON=1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OK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设置成功后，当终端与基站的连接状态有变化，会主动上报给用户终端，如：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+CSCON:1,1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1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AT+CGPADDR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（显示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PDP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地址）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该指令用于查询核心网给终端分配的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IP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地址，该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IP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地址的为一个动态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IP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，每次设备接入网网络后核心网都会给终端随机分配一个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IP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，这个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IP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地址为内部地址，它是通过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NAT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方式的方式访问外部网络，对上行数据，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NAT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负责将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UE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的内部地址转换为外部地址（公网地址）；对下行数据，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NAT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负责将外部地址替换为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UE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的内部地址。故服务器端不可通过核心网给模组分配的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IP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与模块进行通信</a:t>
            </a:r>
            <a:r>
              <a:rPr lang="zh-CN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</a:t>
            </a:r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zh-CN" altLang="zh-CN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88272"/>
              </p:ext>
            </p:extLst>
          </p:nvPr>
        </p:nvGraphicFramePr>
        <p:xfrm>
          <a:off x="2315580" y="3740151"/>
          <a:ext cx="8128000" cy="173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例：查询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IP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地址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AT+CGPADDR=0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+CGPADDR:0,10.176.69.232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OK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2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AT+CMEE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（报告终端错误）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该指令用于设置终端错误报告，使能后当发送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执行错误时终端会返回错误编码，这样便于定位问题。</a:t>
            </a: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23573"/>
              </p:ext>
            </p:extLst>
          </p:nvPr>
        </p:nvGraphicFramePr>
        <p:xfrm>
          <a:off x="2446600" y="3104964"/>
          <a:ext cx="8128000" cy="146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例：开启错误码上报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AT+CMEE=1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4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AT+CFUN</a:t>
            </a:r>
            <a:r>
              <a:rPr lang="zh-CN" altLang="en-US" smtClean="0">
                <a:latin typeface="+mn-lt"/>
                <a:ea typeface="+mn-ea"/>
              </a:rPr>
              <a:t>（设置模块射频功能）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smtClean="0">
                <a:latin typeface="+mn-lt"/>
                <a:ea typeface="+mn-ea"/>
              </a:rPr>
              <a:t>该指令用于设置和查询模块的射频功能是否开启</a:t>
            </a:r>
          </a:p>
          <a:p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19680"/>
              </p:ext>
            </p:extLst>
          </p:nvPr>
        </p:nvGraphicFramePr>
        <p:xfrm>
          <a:off x="1519576" y="2321814"/>
          <a:ext cx="9361040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0"/>
              </a:tblGrid>
              <a:tr h="252028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例：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AT+CFUN=0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 //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关闭射频功能</a:t>
                      </a:r>
                      <a:endParaRPr lang="en-US" altLang="zh-CN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OK</a:t>
                      </a:r>
                    </a:p>
                    <a:p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AT+CFUN=1     //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开启模块射频功能</a:t>
                      </a:r>
                      <a:endParaRPr lang="en-US" altLang="zh-CN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OK</a:t>
                      </a:r>
                    </a:p>
                    <a:p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AT+CFUN?       //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查询模块的射频开启状态</a:t>
                      </a:r>
                      <a:endParaRPr lang="en-US" altLang="zh-CN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+CFUN:1         //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射频功能已打开成功，若回复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通常是因为卡的电路与模块没有连接成功                     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Huawei Sans" panose="020C0503030203020204" pitchFamily="34" charset="0"/>
              </a:rPr>
              <a:t>端到端集成开发概述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Huawei Sans" panose="020C0503030203020204" pitchFamily="34" charset="0"/>
              </a:rPr>
              <a:t>AT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Huawei Sans" panose="020C0503030203020204" pitchFamily="34" charset="0"/>
              </a:rPr>
              <a:t>指令简介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Huawei Sans" panose="020C0503030203020204" pitchFamily="34" charset="0"/>
              </a:rPr>
              <a:t>NB-IoT 3GPP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Huawei Sans" panose="020C0503030203020204" pitchFamily="34" charset="0"/>
              </a:rPr>
              <a:t>相关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Huawei Sans" panose="020C0503030203020204" pitchFamily="34" charset="0"/>
              </a:rPr>
              <a:t>指令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 b="1">
                <a:latin typeface="+mn-lt"/>
                <a:ea typeface="+mn-ea"/>
                <a:cs typeface="Huawei Sans" panose="020C0503030203020204" pitchFamily="34" charset="0"/>
              </a:rPr>
              <a:t>NB-IoT</a:t>
            </a:r>
            <a:r>
              <a:rPr lang="zh-CN" altLang="en-US" b="1" smtClean="0">
                <a:latin typeface="+mn-lt"/>
                <a:ea typeface="+mn-ea"/>
                <a:cs typeface="Huawei Sans" panose="020C0503030203020204" pitchFamily="34" charset="0"/>
              </a:rPr>
              <a:t>入网</a:t>
            </a:r>
            <a:endParaRPr lang="en-US" altLang="zh-CN" b="1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Huawei Sans" panose="020C0503030203020204" pitchFamily="34" charset="0"/>
              </a:rPr>
              <a:t>Wi-Fi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Huawei Sans" panose="020C0503030203020204" pitchFamily="34" charset="0"/>
              </a:rPr>
              <a:t>指令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Huawei Sans" panose="020C0503030203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+mn-lt"/>
              <a:ea typeface="+mn-ea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重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启模块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94315"/>
              </p:ext>
            </p:extLst>
          </p:nvPr>
        </p:nvGraphicFramePr>
        <p:xfrm>
          <a:off x="2446600" y="1295400"/>
          <a:ext cx="8128000" cy="440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4408365"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发送指令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AT+NRB</a:t>
                      </a:r>
                    </a:p>
                    <a:p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模块返回：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 </a:t>
                      </a:r>
                    </a:p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REBOOTING</a:t>
                      </a:r>
                    </a:p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****</a:t>
                      </a:r>
                    </a:p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Boot: Unsigned</a:t>
                      </a:r>
                    </a:p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Security B.. Verified</a:t>
                      </a:r>
                    </a:p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Protocol A.. Verified</a:t>
                      </a:r>
                    </a:p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Apps A...... Verified</a:t>
                      </a:r>
                    </a:p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 </a:t>
                      </a:r>
                    </a:p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REBOOT_CAUSE_APPLICATION_AT</a:t>
                      </a:r>
                    </a:p>
                    <a:p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Neul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 </a:t>
                      </a:r>
                    </a:p>
                    <a:p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OK</a:t>
                      </a:r>
                    </a:p>
                    <a:p>
                      <a:endParaRPr lang="zh-CN" altLang="en-US" sz="2000" b="0" dirty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5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物联网常用模组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设置频段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zh-CN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此处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5</a:t>
            </a:r>
            <a:r>
              <a:rPr lang="zh-CN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表示电信的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Band5</a:t>
            </a:r>
            <a:r>
              <a:rPr lang="zh-CN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频段，移动和联通共用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Band8</a:t>
            </a:r>
            <a:r>
              <a:rPr lang="zh-CN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频段，更多频段信息请参考当地运营商能提供的频段。</a:t>
            </a: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65482"/>
              </p:ext>
            </p:extLst>
          </p:nvPr>
        </p:nvGraphicFramePr>
        <p:xfrm>
          <a:off x="2128309" y="1808820"/>
          <a:ext cx="8128000" cy="118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AT+NBAND=5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1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Huawei Sans" panose="020C0503030203020204" pitchFamily="34" charset="0"/>
              </a:rPr>
              <a:t>查询模块射频功能状态</a:t>
            </a:r>
            <a:endParaRPr lang="zh-CN" altLang="en-US" dirty="0">
              <a:latin typeface="+mn-lt"/>
              <a:ea typeface="+mn-ea"/>
              <a:cs typeface="Huawei Sans" panose="020C0503030203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en-US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en-US" altLang="zh-CN" dirty="0" smtClean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en-US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返回：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+CFUN:1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表示射频已经打开，若返回：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+CFUN:0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则表示射频未打开，通常需要检查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SIM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卡是否正确安装。</a:t>
            </a:r>
          </a:p>
          <a:p>
            <a:endParaRPr lang="zh-CN" altLang="en-US" dirty="0">
              <a:latin typeface="+mn-lt"/>
              <a:ea typeface="+mn-ea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17284"/>
              </p:ext>
            </p:extLst>
          </p:nvPr>
        </p:nvGraphicFramePr>
        <p:xfrm>
          <a:off x="2279576" y="1844824"/>
          <a:ext cx="8128000" cy="146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AT+CFUN?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+CFUN:1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7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Huawei Sans" panose="020C0503030203020204" pitchFamily="34" charset="0"/>
              </a:rPr>
              <a:t>开启射频功能</a:t>
            </a:r>
            <a:endParaRPr lang="zh-CN" altLang="en-US" dirty="0">
              <a:latin typeface="+mn-lt"/>
              <a:ea typeface="+mn-ea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+mn-lt"/>
              <a:cs typeface="Huawei Sans" panose="020C0503030203020204" pitchFamily="34" charset="0"/>
            </a:endParaRPr>
          </a:p>
          <a:p>
            <a:endParaRPr lang="en-US" altLang="zh-CN" dirty="0">
              <a:latin typeface="+mn-lt"/>
              <a:cs typeface="Huawei Sans" panose="020C0503030203020204" pitchFamily="34" charset="0"/>
            </a:endParaRPr>
          </a:p>
          <a:p>
            <a:endParaRPr lang="en-US" altLang="zh-CN" dirty="0" smtClean="0">
              <a:latin typeface="+mn-lt"/>
              <a:cs typeface="Huawei Sans" panose="020C0503030203020204" pitchFamily="34" charset="0"/>
            </a:endParaRPr>
          </a:p>
          <a:p>
            <a:endParaRPr lang="en-US" altLang="zh-CN" dirty="0">
              <a:latin typeface="+mn-lt"/>
              <a:cs typeface="Huawei Sans" panose="020C0503030203020204" pitchFamily="34" charset="0"/>
            </a:endParaRPr>
          </a:p>
          <a:p>
            <a:r>
              <a:rPr lang="zh-CN" altLang="zh-CN" dirty="0">
                <a:latin typeface="+mn-lt"/>
                <a:cs typeface="Huawei Sans" panose="020C0503030203020204" pitchFamily="34" charset="0"/>
              </a:rPr>
              <a:t>返回：</a:t>
            </a:r>
            <a:r>
              <a:rPr lang="en-US" altLang="zh-CN" dirty="0">
                <a:latin typeface="+mn-lt"/>
                <a:cs typeface="Huawei Sans" panose="020C0503030203020204" pitchFamily="34" charset="0"/>
              </a:rPr>
              <a:t>OK</a:t>
            </a:r>
            <a:r>
              <a:rPr lang="zh-CN" altLang="zh-CN" dirty="0">
                <a:latin typeface="+mn-lt"/>
                <a:cs typeface="Huawei Sans" panose="020C0503030203020204" pitchFamily="34" charset="0"/>
              </a:rPr>
              <a:t>表示射频已打开，可以继续使用查询指令来验证。若返回：</a:t>
            </a:r>
            <a:r>
              <a:rPr lang="en-US" altLang="zh-CN" dirty="0">
                <a:latin typeface="+mn-lt"/>
                <a:cs typeface="Huawei Sans" panose="020C0503030203020204" pitchFamily="34" charset="0"/>
              </a:rPr>
              <a:t>ERROR</a:t>
            </a:r>
            <a:r>
              <a:rPr lang="zh-CN" altLang="zh-CN" dirty="0">
                <a:latin typeface="+mn-lt"/>
                <a:cs typeface="Huawei Sans" panose="020C0503030203020204" pitchFamily="34" charset="0"/>
              </a:rPr>
              <a:t>，通常因为射频已经开启或者</a:t>
            </a:r>
            <a:r>
              <a:rPr lang="en-US" altLang="zh-CN" dirty="0">
                <a:latin typeface="+mn-lt"/>
                <a:cs typeface="Huawei Sans" panose="020C0503030203020204" pitchFamily="34" charset="0"/>
              </a:rPr>
              <a:t>SIM</a:t>
            </a:r>
            <a:r>
              <a:rPr lang="zh-CN" altLang="zh-CN" dirty="0">
                <a:latin typeface="+mn-lt"/>
                <a:cs typeface="Huawei Sans" panose="020C0503030203020204" pitchFamily="34" charset="0"/>
              </a:rPr>
              <a:t>卡未正确安装。</a:t>
            </a:r>
          </a:p>
          <a:p>
            <a:endParaRPr lang="en-US" altLang="zh-CN" dirty="0">
              <a:latin typeface="+mn-lt"/>
              <a:cs typeface="Huawei Sans" panose="020C0503030203020204" pitchFamily="34" charset="0"/>
            </a:endParaRPr>
          </a:p>
          <a:p>
            <a:endParaRPr lang="en-US" altLang="zh-CN" dirty="0" smtClean="0">
              <a:latin typeface="+mn-lt"/>
              <a:cs typeface="Huawei Sans" panose="020C0503030203020204" pitchFamily="34" charset="0"/>
            </a:endParaRPr>
          </a:p>
          <a:p>
            <a:endParaRPr lang="en-US" altLang="zh-CN" dirty="0">
              <a:latin typeface="+mn-lt"/>
              <a:cs typeface="Huawei Sans" panose="020C0503030203020204" pitchFamily="34" charset="0"/>
            </a:endParaRPr>
          </a:p>
          <a:p>
            <a:endParaRPr lang="en-US" altLang="zh-CN" dirty="0" smtClean="0">
              <a:latin typeface="+mn-lt"/>
              <a:cs typeface="Huawei Sans" panose="020C0503030203020204" pitchFamily="34" charset="0"/>
            </a:endParaRPr>
          </a:p>
          <a:p>
            <a:endParaRPr lang="zh-CN" altLang="en-US" dirty="0">
              <a:latin typeface="+mn-lt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77597"/>
              </p:ext>
            </p:extLst>
          </p:nvPr>
        </p:nvGraphicFramePr>
        <p:xfrm>
          <a:off x="2032000" y="1736812"/>
          <a:ext cx="8128000" cy="118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AT+CFUN=1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3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查询模块信号强度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en-US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+CSQ 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格式如下：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+CSQ:&lt;</a:t>
            </a:r>
            <a:r>
              <a:rPr lang="en-US" altLang="zh-CN" dirty="0" err="1">
                <a:latin typeface="+mn-lt"/>
                <a:ea typeface="+mn-ea"/>
                <a:cs typeface="Huawei Sans" panose="020C0503030203020204" pitchFamily="34" charset="0"/>
              </a:rPr>
              <a:t>rssi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&gt;,&lt;</a:t>
            </a:r>
            <a:r>
              <a:rPr lang="en-US" altLang="zh-CN" dirty="0" err="1">
                <a:latin typeface="+mn-lt"/>
                <a:ea typeface="+mn-ea"/>
                <a:cs typeface="Huawei Sans" panose="020C0503030203020204" pitchFamily="34" charset="0"/>
              </a:rPr>
              <a:t>ber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&gt;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，字段的含义为：</a:t>
            </a:r>
          </a:p>
          <a:p>
            <a:r>
              <a:rPr lang="en-US" altLang="zh-CN" dirty="0" err="1">
                <a:latin typeface="+mn-lt"/>
                <a:ea typeface="+mn-ea"/>
                <a:cs typeface="Huawei Sans" panose="020C0503030203020204" pitchFamily="34" charset="0"/>
              </a:rPr>
              <a:t>rssi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= 0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，表示信号质量为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-113dBm 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或者以下，信号非常差 </a:t>
            </a:r>
            <a:r>
              <a:rPr lang="zh-CN" altLang="en-US" dirty="0">
                <a:latin typeface="+mn-lt"/>
                <a:ea typeface="+mn-ea"/>
                <a:cs typeface="Huawei Sans" panose="020C0503030203020204" pitchFamily="34" charset="0"/>
              </a:rPr>
              <a:t>；</a:t>
            </a:r>
            <a:endParaRPr lang="zh-CN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 dirty="0" err="1">
                <a:latin typeface="+mn-lt"/>
                <a:ea typeface="+mn-ea"/>
                <a:cs typeface="Huawei Sans" panose="020C0503030203020204" pitchFamily="34" charset="0"/>
              </a:rPr>
              <a:t>rssi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= 1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，表示信号质量为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-111dBm </a:t>
            </a:r>
            <a:r>
              <a:rPr lang="zh-CN" altLang="en-US" dirty="0" smtClean="0">
                <a:latin typeface="+mn-lt"/>
                <a:ea typeface="+mn-ea"/>
                <a:cs typeface="Huawei Sans" panose="020C0503030203020204" pitchFamily="34" charset="0"/>
              </a:rPr>
              <a:t>；</a:t>
            </a:r>
            <a:endParaRPr lang="zh-CN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 dirty="0" err="1">
                <a:latin typeface="+mn-lt"/>
                <a:ea typeface="+mn-ea"/>
                <a:cs typeface="Huawei Sans" panose="020C0503030203020204" pitchFamily="34" charset="0"/>
              </a:rPr>
              <a:t>rssi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= 2~30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，对应信号值为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-109dBm 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到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-</a:t>
            </a:r>
            <a:r>
              <a:rPr lang="en-US" altLang="zh-CN" dirty="0" smtClean="0">
                <a:latin typeface="+mn-lt"/>
                <a:ea typeface="+mn-ea"/>
                <a:cs typeface="Huawei Sans" panose="020C0503030203020204" pitchFamily="34" charset="0"/>
              </a:rPr>
              <a:t>53dBm</a:t>
            </a:r>
            <a:r>
              <a:rPr lang="zh-CN" altLang="en-US" dirty="0">
                <a:latin typeface="+mn-lt"/>
                <a:ea typeface="+mn-ea"/>
                <a:cs typeface="Huawei Sans" panose="020C0503030203020204" pitchFamily="34" charset="0"/>
              </a:rPr>
              <a:t>；</a:t>
            </a:r>
            <a:endParaRPr lang="zh-CN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 dirty="0" err="1">
                <a:latin typeface="+mn-lt"/>
                <a:ea typeface="+mn-ea"/>
                <a:cs typeface="Huawei Sans" panose="020C0503030203020204" pitchFamily="34" charset="0"/>
              </a:rPr>
              <a:t>rssi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=31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，对应信号值为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-51dBm 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或者更</a:t>
            </a:r>
            <a:r>
              <a:rPr lang="zh-CN" altLang="zh-CN" dirty="0" smtClean="0">
                <a:latin typeface="+mn-lt"/>
                <a:ea typeface="+mn-ea"/>
                <a:cs typeface="Huawei Sans" panose="020C0503030203020204" pitchFamily="34" charset="0"/>
              </a:rPr>
              <a:t>高</a:t>
            </a:r>
            <a:r>
              <a:rPr lang="zh-CN" altLang="en-US" dirty="0">
                <a:latin typeface="+mn-lt"/>
                <a:ea typeface="+mn-ea"/>
                <a:cs typeface="Huawei Sans" panose="020C0503030203020204" pitchFamily="34" charset="0"/>
              </a:rPr>
              <a:t>；</a:t>
            </a:r>
            <a:endParaRPr lang="zh-CN" altLang="zh-CN" dirty="0" smtClean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 dirty="0" err="1" smtClean="0">
                <a:latin typeface="+mn-lt"/>
                <a:ea typeface="+mn-ea"/>
                <a:cs typeface="Huawei Sans" panose="020C0503030203020204" pitchFamily="34" charset="0"/>
              </a:rPr>
              <a:t>ber</a:t>
            </a:r>
            <a:r>
              <a:rPr lang="en-US" altLang="zh-CN" dirty="0" smtClean="0">
                <a:latin typeface="+mn-lt"/>
                <a:ea typeface="+mn-ea"/>
                <a:cs typeface="Huawei Sans" panose="020C0503030203020204" pitchFamily="34" charset="0"/>
              </a:rPr>
              <a:t> 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字段未使用，恒等于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 99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。</a:t>
            </a:r>
          </a:p>
          <a:p>
            <a:endParaRPr lang="zh-CN" altLang="en-US" dirty="0">
              <a:latin typeface="+mn-lt"/>
              <a:ea typeface="+mn-ea"/>
              <a:cs typeface="Huawei Sans" panose="020C0503030203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5799"/>
              </p:ext>
            </p:extLst>
          </p:nvPr>
        </p:nvGraphicFramePr>
        <p:xfrm>
          <a:off x="2128309" y="1298433"/>
          <a:ext cx="8128000" cy="146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AT+CSQ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模块返回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+CSQ:31,99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OK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Huawei Sans" panose="020C0503030203020204" pitchFamily="34" charset="0"/>
              </a:rPr>
              <a:t>查询网络是否激活</a:t>
            </a:r>
            <a:endParaRPr lang="zh-CN" altLang="en-US" dirty="0">
              <a:latin typeface="+mn-lt"/>
              <a:ea typeface="+mn-ea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en-US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en-US" altLang="zh-CN" dirty="0" smtClean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en-US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返回：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+CGATT:1 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表示网络已激活，若返回：</a:t>
            </a:r>
            <a:r>
              <a:rPr lang="en-US" altLang="zh-CN" dirty="0">
                <a:latin typeface="+mn-lt"/>
                <a:ea typeface="+mn-ea"/>
                <a:cs typeface="Huawei Sans" panose="020C0503030203020204" pitchFamily="34" charset="0"/>
              </a:rPr>
              <a:t>+CGATT:0</a:t>
            </a:r>
            <a:r>
              <a:rPr lang="zh-CN" altLang="zh-CN" dirty="0">
                <a:latin typeface="+mn-lt"/>
                <a:ea typeface="+mn-ea"/>
                <a:cs typeface="Huawei Sans" panose="020C0503030203020204" pitchFamily="34" charset="0"/>
              </a:rPr>
              <a:t>，则表示网络未激活。请尝试重启模组激活网络。</a:t>
            </a:r>
          </a:p>
          <a:p>
            <a:endParaRPr lang="en-US" altLang="zh-CN" dirty="0" smtClean="0">
              <a:latin typeface="+mn-lt"/>
              <a:ea typeface="+mn-ea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38869"/>
              </p:ext>
            </p:extLst>
          </p:nvPr>
        </p:nvGraphicFramePr>
        <p:xfrm>
          <a:off x="2060573" y="1758018"/>
          <a:ext cx="8128000" cy="146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AT+CGATT?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+CGATT:1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Huawei Sans" panose="020C0503030203020204" pitchFamily="34" charset="0"/>
              </a:rPr>
              <a:t>查询网络是否注册</a:t>
            </a:r>
            <a:endParaRPr lang="zh-CN" altLang="en-US" dirty="0">
              <a:latin typeface="+mn-lt"/>
              <a:ea typeface="+mn-ea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en-US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en-US" altLang="zh-CN" dirty="0" smtClean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zh-CN" altLang="zh-CN" sz="1800" smtClean="0">
                <a:latin typeface="+mn-lt"/>
                <a:ea typeface="+mn-ea"/>
                <a:cs typeface="Huawei Sans" panose="020C0503030203020204" pitchFamily="34" charset="0"/>
              </a:rPr>
              <a:t>返回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格式为：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+CEREG:&lt;n&gt;,&lt;stat&gt; </a:t>
            </a:r>
            <a:endParaRPr lang="zh-CN" altLang="zh-CN" sz="1800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&lt;n&gt;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是通知</a:t>
            </a:r>
            <a:r>
              <a:rPr lang="zh-CN" altLang="zh-CN" sz="1800" dirty="0" smtClean="0">
                <a:latin typeface="+mn-lt"/>
                <a:ea typeface="+mn-ea"/>
                <a:cs typeface="Huawei Sans" panose="020C0503030203020204" pitchFamily="34" charset="0"/>
              </a:rPr>
              <a:t>设置</a:t>
            </a:r>
            <a:r>
              <a:rPr lang="zh-CN" altLang="en-US" sz="1800" dirty="0">
                <a:latin typeface="+mn-lt"/>
                <a:ea typeface="+mn-ea"/>
                <a:cs typeface="Huawei Sans" panose="020C0503030203020204" pitchFamily="34" charset="0"/>
              </a:rPr>
              <a:t>；</a:t>
            </a:r>
            <a:endParaRPr lang="zh-CN" altLang="zh-CN" sz="1800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当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 n 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为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 0 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时，表示网络注册状态变化时，不会主动发送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+CEREG 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通知，用户发送查询命令 时才会</a:t>
            </a:r>
            <a:r>
              <a:rPr lang="zh-CN" altLang="zh-CN" sz="1800" dirty="0" smtClean="0">
                <a:latin typeface="+mn-lt"/>
                <a:ea typeface="+mn-ea"/>
                <a:cs typeface="Huawei Sans" panose="020C0503030203020204" pitchFamily="34" charset="0"/>
              </a:rPr>
              <a:t>返回</a:t>
            </a:r>
            <a:r>
              <a:rPr lang="zh-CN" altLang="en-US" sz="1800" dirty="0">
                <a:latin typeface="+mn-lt"/>
                <a:ea typeface="+mn-ea"/>
                <a:cs typeface="Huawei Sans" panose="020C0503030203020204" pitchFamily="34" charset="0"/>
              </a:rPr>
              <a:t>；</a:t>
            </a:r>
            <a:endParaRPr lang="zh-CN" altLang="zh-CN" sz="1800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当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 n 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为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 1 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时，表示网络注册状态变化时，模块会主动下发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+CEREG </a:t>
            </a:r>
            <a:r>
              <a:rPr lang="zh-CN" altLang="zh-CN" sz="1800" dirty="0" smtClean="0">
                <a:latin typeface="+mn-lt"/>
                <a:ea typeface="+mn-ea"/>
                <a:cs typeface="Huawei Sans" panose="020C0503030203020204" pitchFamily="34" charset="0"/>
              </a:rPr>
              <a:t>通知</a:t>
            </a:r>
            <a:r>
              <a:rPr lang="zh-CN" altLang="en-US" sz="1800" dirty="0" smtClean="0">
                <a:latin typeface="+mn-lt"/>
                <a:ea typeface="+mn-ea"/>
                <a:cs typeface="Huawei Sans" panose="020C0503030203020204" pitchFamily="34" charset="0"/>
              </a:rPr>
              <a:t>；</a:t>
            </a:r>
            <a:r>
              <a:rPr lang="zh-CN" altLang="zh-CN" sz="1800" dirty="0" smtClean="0">
                <a:latin typeface="+mn-lt"/>
                <a:ea typeface="+mn-ea"/>
                <a:cs typeface="Huawei Sans" panose="020C0503030203020204" pitchFamily="34" charset="0"/>
              </a:rPr>
              <a:t> </a:t>
            </a:r>
            <a:endParaRPr lang="zh-CN" altLang="zh-CN" sz="1800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&lt;stat&gt;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是网络注册</a:t>
            </a:r>
            <a:r>
              <a:rPr lang="zh-CN" altLang="zh-CN" sz="1800" dirty="0" smtClean="0">
                <a:latin typeface="+mn-lt"/>
                <a:ea typeface="+mn-ea"/>
                <a:cs typeface="Huawei Sans" panose="020C0503030203020204" pitchFamily="34" charset="0"/>
              </a:rPr>
              <a:t>状态</a:t>
            </a:r>
            <a:r>
              <a:rPr lang="en-US" altLang="zh-CN" sz="1800" dirty="0" smtClean="0">
                <a:latin typeface="+mn-lt"/>
                <a:ea typeface="+mn-ea"/>
                <a:cs typeface="Huawei Sans" panose="020C0503030203020204" pitchFamily="34" charset="0"/>
              </a:rPr>
              <a:t>;</a:t>
            </a:r>
            <a:r>
              <a:rPr lang="zh-CN" altLang="zh-CN" sz="1800" dirty="0" smtClean="0">
                <a:latin typeface="+mn-lt"/>
                <a:ea typeface="+mn-ea"/>
                <a:cs typeface="Huawei Sans" panose="020C0503030203020204" pitchFamily="34" charset="0"/>
              </a:rPr>
              <a:t> </a:t>
            </a:r>
            <a:endParaRPr lang="zh-CN" altLang="zh-CN" sz="1800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当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 stat 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为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 0 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时，表示模块未注册到网络 </a:t>
            </a:r>
            <a:r>
              <a:rPr lang="en-US" altLang="zh-CN" sz="1800" dirty="0" smtClean="0">
                <a:latin typeface="+mn-lt"/>
                <a:ea typeface="+mn-ea"/>
                <a:cs typeface="Huawei Sans" panose="020C0503030203020204" pitchFamily="34" charset="0"/>
              </a:rPr>
              <a:t>;</a:t>
            </a:r>
            <a:endParaRPr lang="zh-CN" altLang="zh-CN" sz="1800" dirty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当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 stat 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为</a:t>
            </a:r>
            <a:r>
              <a:rPr lang="en-US" altLang="zh-CN" sz="1800" dirty="0">
                <a:latin typeface="+mn-lt"/>
                <a:ea typeface="+mn-ea"/>
                <a:cs typeface="Huawei Sans" panose="020C0503030203020204" pitchFamily="34" charset="0"/>
              </a:rPr>
              <a:t> 1 </a:t>
            </a:r>
            <a:r>
              <a:rPr lang="zh-CN" altLang="zh-CN" sz="1800" dirty="0">
                <a:latin typeface="+mn-lt"/>
                <a:ea typeface="+mn-ea"/>
                <a:cs typeface="Huawei Sans" panose="020C0503030203020204" pitchFamily="34" charset="0"/>
              </a:rPr>
              <a:t>时，表示模块已注册到</a:t>
            </a:r>
            <a:r>
              <a:rPr lang="zh-CN" altLang="zh-CN" sz="1800" dirty="0" smtClean="0">
                <a:latin typeface="+mn-lt"/>
                <a:ea typeface="+mn-ea"/>
                <a:cs typeface="Huawei Sans" panose="020C0503030203020204" pitchFamily="34" charset="0"/>
              </a:rPr>
              <a:t>网络</a:t>
            </a:r>
            <a:r>
              <a:rPr lang="zh-CN" altLang="en-US" sz="1800" dirty="0" smtClean="0">
                <a:latin typeface="+mn-lt"/>
                <a:ea typeface="+mn-ea"/>
                <a:cs typeface="Huawei Sans" panose="020C0503030203020204" pitchFamily="34" charset="0"/>
              </a:rPr>
              <a:t>。</a:t>
            </a:r>
            <a:endParaRPr lang="zh-CN" altLang="zh-CN" sz="1800" dirty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en-US" altLang="zh-CN" dirty="0">
              <a:latin typeface="+mn-lt"/>
              <a:ea typeface="+mn-ea"/>
              <a:cs typeface="Huawei Sans" panose="020C0503030203020204" pitchFamily="34" charset="0"/>
            </a:endParaRPr>
          </a:p>
          <a:p>
            <a:endParaRPr lang="zh-CN" altLang="en-US" dirty="0">
              <a:latin typeface="+mn-lt"/>
              <a:ea typeface="+mn-ea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64637"/>
              </p:ext>
            </p:extLst>
          </p:nvPr>
        </p:nvGraphicFramePr>
        <p:xfrm>
          <a:off x="2043639" y="1285771"/>
          <a:ext cx="8128000" cy="146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AT+CEREG?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+CEREG:0,1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查询当前网络连接状态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返回格式为：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+CSCON:&lt;n&gt;,&lt;mode&gt; </a:t>
            </a:r>
            <a:endParaRPr lang="zh-CN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&lt;n&gt;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是通知设置。取值和说明如下： </a:t>
            </a:r>
          </a:p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0 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取消异步通知，当网络连接后，串口不会主动上报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+CSCON </a:t>
            </a:r>
            <a:r>
              <a:rPr lang="zh-CN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；</a:t>
            </a:r>
            <a:endParaRPr lang="zh-CN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1 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使能异步通知，串口主动上报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+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CSCON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；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</a:t>
            </a:r>
            <a:endParaRPr lang="zh-CN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&lt;mode&gt;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是当前模块连接状态，取值和说明</a:t>
            </a:r>
            <a:r>
              <a:rPr lang="zh-CN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如下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；</a:t>
            </a:r>
            <a:r>
              <a:rPr lang="zh-CN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</a:t>
            </a:r>
            <a:endParaRPr lang="zh-CN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0 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处于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IDLE 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状态 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；</a:t>
            </a:r>
            <a:endParaRPr lang="zh-CN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1 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处于已连接</a:t>
            </a:r>
            <a:r>
              <a:rPr lang="zh-CN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状态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；</a:t>
            </a:r>
            <a:endParaRPr lang="zh-CN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当处于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IDLE 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状态时，只要发送数据或者重启设备，就会变成已连接</a:t>
            </a:r>
            <a:r>
              <a:rPr lang="zh-CN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状态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</a:t>
            </a:r>
            <a:endParaRPr lang="zh-CN" altLang="zh-CN" sz="1600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07375"/>
              </p:ext>
            </p:extLst>
          </p:nvPr>
        </p:nvGraphicFramePr>
        <p:xfrm>
          <a:off x="2035172" y="1182123"/>
          <a:ext cx="8128000" cy="146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发送指令：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AT+CSCON?</a:t>
                      </a: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模块返回：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+CSCON:0,1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+mn-lt"/>
                          <a:ea typeface="方正兰亭黑简体" panose="02000000000000000000" pitchFamily="2" charset="-122"/>
                        </a:rPr>
                        <a:t>OK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lt"/>
                        <a:ea typeface="方正兰亭黑简体" panose="02000000000000000000" pitchFamily="2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端到端集成开发概述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指令简介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NB-IoT 3GPP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相关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NB-IoT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入网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b="1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Wi-Fi</a:t>
            </a:r>
            <a:r>
              <a:rPr lang="zh-CN" altLang="en-US" b="1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</a:t>
            </a:r>
            <a:r>
              <a:rPr lang="en-US" altLang="zh-CN" b="1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b="1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指令集</a:t>
            </a:r>
            <a:endParaRPr lang="en-US" altLang="zh-CN" b="1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Wi-Fi AT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指令集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5025495" cy="4879805"/>
          </a:xfrm>
        </p:spPr>
        <p:txBody>
          <a:bodyPr/>
          <a:lstStyle/>
          <a:p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Wi-Fi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作为非</a:t>
            </a:r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3GPP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标准的短距无线通信技术，其</a:t>
            </a:r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指令相较</a:t>
            </a:r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GPRS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与</a:t>
            </a:r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</a:t>
            </a:r>
            <a:r>
              <a:rPr lang="en-US" altLang="zh-CN" sz="2000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IoT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有所不同。其指令更多是与网关进行交互，通过网关作为统一出口访问网络。故其不涉及</a:t>
            </a:r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SIM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卡、无线及核心网等运营商相关数据。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52437"/>
              </p:ext>
            </p:extLst>
          </p:nvPr>
        </p:nvGraphicFramePr>
        <p:xfrm>
          <a:off x="6206397" y="1246474"/>
          <a:ext cx="5138936" cy="4681085"/>
        </p:xfrm>
        <a:graphic>
          <a:graphicData uri="http://schemas.openxmlformats.org/drawingml/2006/table">
            <a:tbl>
              <a:tblPr/>
              <a:tblGrid>
                <a:gridCol w="2748733"/>
                <a:gridCol w="2390203"/>
              </a:tblGrid>
              <a:tr h="301625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+mn-lt"/>
                          <a:ea typeface="+mn-ea"/>
                        </a:rPr>
                        <a:t>操作目的</a:t>
                      </a:r>
                      <a:endParaRPr lang="zh-CN" sz="16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effectLst/>
                          <a:latin typeface="+mn-lt"/>
                          <a:ea typeface="+mn-ea"/>
                        </a:rPr>
                        <a:t>AT</a:t>
                      </a:r>
                      <a:r>
                        <a:rPr lang="zh-CN" altLang="en-US" sz="1600" b="1" kern="100" dirty="0" smtClean="0">
                          <a:effectLst/>
                          <a:latin typeface="+mn-lt"/>
                          <a:ea typeface="+mn-ea"/>
                        </a:rPr>
                        <a:t>命令</a:t>
                      </a:r>
                      <a:endParaRPr lang="zh-CN" sz="16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effectLst/>
                          <a:latin typeface="+mn-lt"/>
                          <a:ea typeface="+mn-ea"/>
                        </a:rPr>
                        <a:t>重启模块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+mn-lt"/>
                          <a:ea typeface="+mn-ea"/>
                        </a:rPr>
                        <a:t>AT+RST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effectLst/>
                          <a:latin typeface="+mn-lt"/>
                          <a:ea typeface="+mn-ea"/>
                        </a:rPr>
                        <a:t>查询版本信息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+mn-lt"/>
                          <a:ea typeface="+mn-ea"/>
                        </a:rPr>
                        <a:t>AT+GMR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200" dirty="0" smtClean="0">
                          <a:effectLst/>
                          <a:latin typeface="+mn-lt"/>
                          <a:ea typeface="+mn-ea"/>
                        </a:rPr>
                        <a:t>扫描附近的</a:t>
                      </a:r>
                      <a:r>
                        <a:rPr lang="en-US" altLang="zh-CN" sz="1400" kern="1200" dirty="0" smtClean="0">
                          <a:effectLst/>
                          <a:latin typeface="+mn-lt"/>
                          <a:ea typeface="+mn-ea"/>
                        </a:rPr>
                        <a:t>AP</a:t>
                      </a:r>
                      <a:r>
                        <a:rPr lang="zh-CN" altLang="en-US" sz="1400" kern="1200" dirty="0" smtClean="0">
                          <a:effectLst/>
                          <a:latin typeface="+mn-lt"/>
                          <a:ea typeface="+mn-ea"/>
                        </a:rPr>
                        <a:t>信息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+mn-lt"/>
                          <a:ea typeface="+mn-ea"/>
                        </a:rPr>
                        <a:t>AT+CWLAP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连接</a:t>
                      </a: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AP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AT+CWJAP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与</a:t>
                      </a: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AP</a:t>
                      </a: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断开连接</a:t>
                      </a:r>
                      <a:endParaRPr lang="zh-CN" altLang="en-US" sz="1400" kern="1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AT+CWQAP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查询⽹网络连接信息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AT+CIPSTATUS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域名解析功能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AT+CIPDOMAIN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建立连接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AT+CIPSTART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设置透传模式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AT+CIPMODE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发送数据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AT+CIPSEND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查询本地</a:t>
                      </a: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地址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AT+CIFSR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 font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Ping</a:t>
                      </a: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功能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 font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AT+PING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扫描当前可⽤用的</a:t>
                      </a: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AP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AT+CWLAP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恢复出⼚厂设置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AT+RESTORE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64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</a:rPr>
                        <a:t>查询系统当前剩余内存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</a:rPr>
                        <a:t>AT+SYSRAM</a:t>
                      </a:r>
                      <a:endParaRPr lang="zh-CN" sz="1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Wi-Fi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终端对接流程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终端对接流程</a:t>
            </a:r>
          </a:p>
          <a:p>
            <a:pPr lvl="1"/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终端上电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执行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”AT+CWMODE=3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”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复位终端。如果返回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OK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，表示终端已配置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Wi-Fi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模式。</a:t>
            </a:r>
          </a:p>
          <a:p>
            <a:pPr lvl="1"/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执行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”AT+CWJAP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=”</a:t>
            </a:r>
            <a:r>
              <a:rPr lang="en-US" altLang="zh-CN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SSID“,”password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“”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联接路由器。如果执行成功，返回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OK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</a:t>
            </a:r>
          </a:p>
          <a:p>
            <a:pPr lvl="1"/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执行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”AT+CIFSR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”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查询 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ESP8266 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设备的 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IP 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地址。如果执行成功，返回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OK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，详细可参考附录。</a:t>
            </a:r>
          </a:p>
          <a:p>
            <a:pPr lvl="1"/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执行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”AT+CIPSTART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="TCP",“IP”,PORT”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设置需要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对接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IoT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平台的地址，端口为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5683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。如果执行成功，返回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OK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</a:t>
            </a:r>
          </a:p>
          <a:p>
            <a:pPr lvl="1"/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执行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”AT+CIPSEND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=&lt;length&gt;”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开始执行发送数据命令，返回“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&gt;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”输入数据。如果执行成功，返回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SEND OK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。</a:t>
            </a: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指令是应用于终端设备与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PC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应用之间连接与通信的指令。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即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Attention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指令集是从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TE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Terminal Equipment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，终端设备）或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DTE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Data Terminal Equipment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，数据终端设备）向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TA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Terminal Adapter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，终端适配器）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或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DCE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Data Circuit Terminal Equipment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，数据电路终端设备）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发送的。通过发送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指令来控制移动台的功能，与各种网络业务进行交互。</a:t>
            </a:r>
            <a:endParaRPr lang="en-US" altLang="zh-CN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本章针对实现端到端物联网业务实验涉及的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NB-IoT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和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Wi-Fi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这两种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网络，分别介绍其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指令集。</a:t>
            </a:r>
          </a:p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  <a:cs typeface="Huawei Sans" panose="020C0503030203020204" pitchFamily="34" charset="0"/>
              </a:rPr>
              <a:t>端到端集成开发流程</a:t>
            </a:r>
          </a:p>
          <a:p>
            <a:r>
              <a:rPr lang="en-US" altLang="zh-CN" smtClean="0">
                <a:latin typeface="+mn-lt"/>
                <a:ea typeface="+mn-ea"/>
                <a:cs typeface="Huawei Sans" panose="020C0503030203020204" pitchFamily="34" charset="0"/>
              </a:rPr>
              <a:t>NB-IoT</a:t>
            </a:r>
            <a:r>
              <a:rPr lang="zh-CN" altLang="en-US">
                <a:latin typeface="+mn-lt"/>
                <a:ea typeface="+mn-ea"/>
                <a:cs typeface="Huawei Sans" panose="020C0503030203020204" pitchFamily="34" charset="0"/>
              </a:rPr>
              <a:t>、</a:t>
            </a:r>
            <a:r>
              <a:rPr lang="en-US" altLang="zh-CN" smtClean="0">
                <a:latin typeface="+mn-lt"/>
                <a:ea typeface="+mn-ea"/>
                <a:cs typeface="Huawei Sans" panose="020C0503030203020204" pitchFamily="34" charset="0"/>
              </a:rPr>
              <a:t>Wi-Fi</a:t>
            </a:r>
            <a:r>
              <a:rPr lang="zh-CN" altLang="en-US" smtClean="0">
                <a:latin typeface="+mn-lt"/>
                <a:ea typeface="+mn-ea"/>
                <a:cs typeface="Huawei Sans" panose="020C0503030203020204" pitchFamily="34" charset="0"/>
              </a:rPr>
              <a:t>的</a:t>
            </a:r>
            <a:r>
              <a:rPr lang="en-US" altLang="zh-CN" smtClean="0">
                <a:latin typeface="+mn-lt"/>
                <a:ea typeface="+mn-ea"/>
                <a:cs typeface="Huawei Sans" panose="020C0503030203020204" pitchFamily="34" charset="0"/>
              </a:rPr>
              <a:t>AT</a:t>
            </a:r>
            <a:r>
              <a:rPr lang="zh-CN" altLang="en-US" smtClean="0">
                <a:latin typeface="+mn-lt"/>
                <a:ea typeface="+mn-ea"/>
                <a:cs typeface="Huawei Sans" panose="020C0503030203020204" pitchFamily="34" charset="0"/>
              </a:rPr>
              <a:t>指令集</a:t>
            </a:r>
            <a:endParaRPr lang="en-US" altLang="zh-CN" smtClean="0">
              <a:latin typeface="+mn-lt"/>
              <a:ea typeface="+mn-ea"/>
              <a:cs typeface="Huawei Sans" panose="020C0503030203020204" pitchFamily="34" charset="0"/>
            </a:endParaRPr>
          </a:p>
          <a:p>
            <a:r>
              <a:rPr lang="en-US" altLang="zh-CN" smtClean="0">
                <a:latin typeface="+mn-lt"/>
                <a:ea typeface="+mn-ea"/>
                <a:cs typeface="Huawei Sans" panose="020C0503030203020204" pitchFamily="34" charset="0"/>
              </a:rPr>
              <a:t>NB-IoT</a:t>
            </a:r>
            <a:r>
              <a:rPr lang="zh-CN" altLang="en-US" smtClean="0">
                <a:latin typeface="+mn-lt"/>
                <a:ea typeface="+mn-ea"/>
                <a:cs typeface="Huawei Sans" panose="020C0503030203020204" pitchFamily="34" charset="0"/>
              </a:rPr>
              <a:t>、</a:t>
            </a:r>
            <a:r>
              <a:rPr lang="en-US" altLang="zh-CN" smtClean="0">
                <a:latin typeface="+mn-lt"/>
                <a:ea typeface="+mn-ea"/>
                <a:cs typeface="Huawei Sans" panose="020C0503030203020204" pitchFamily="34" charset="0"/>
              </a:rPr>
              <a:t>Wi-Fi</a:t>
            </a:r>
            <a:r>
              <a:rPr lang="zh-CN" altLang="en-US" smtClean="0">
                <a:latin typeface="+mn-lt"/>
                <a:ea typeface="+mn-ea"/>
                <a:cs typeface="Huawei Sans" panose="020C0503030203020204" pitchFamily="34" charset="0"/>
              </a:rPr>
              <a:t>的入网对接流程</a:t>
            </a:r>
          </a:p>
        </p:txBody>
      </p:sp>
    </p:spTree>
    <p:extLst>
      <p:ext uri="{BB962C8B-B14F-4D97-AF65-F5344CB8AC3E}">
        <p14:creationId xmlns:p14="http://schemas.microsoft.com/office/powerpoint/2010/main" val="35377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Huawei Sans" panose="020C0503030203020204" pitchFamily="34" charset="0"/>
              </a:rPr>
              <a:t>NB-</a:t>
            </a:r>
            <a:r>
              <a:rPr lang="en-US" altLang="zh-CN" dirty="0" err="1" smtClean="0">
                <a:latin typeface="+mn-lt"/>
                <a:cs typeface="Huawei Sans" panose="020C0503030203020204" pitchFamily="34" charset="0"/>
              </a:rPr>
              <a:t>IoT</a:t>
            </a:r>
            <a:r>
              <a:rPr lang="zh-CN" altLang="en-US" dirty="0" smtClean="0">
                <a:latin typeface="+mn-lt"/>
                <a:cs typeface="Huawei Sans" panose="020C0503030203020204" pitchFamily="34" charset="0"/>
              </a:rPr>
              <a:t>芯片的</a:t>
            </a:r>
            <a:r>
              <a:rPr lang="en-US" altLang="zh-CN" dirty="0" smtClean="0">
                <a:latin typeface="+mn-lt"/>
                <a:cs typeface="Huawei Sans" panose="020C0503030203020204" pitchFamily="34" charset="0"/>
              </a:rPr>
              <a:t>AT</a:t>
            </a:r>
            <a:r>
              <a:rPr lang="zh-CN" altLang="en-US" dirty="0" smtClean="0">
                <a:latin typeface="+mn-lt"/>
                <a:cs typeface="Huawei Sans" panose="020C0503030203020204" pitchFamily="34" charset="0"/>
              </a:rPr>
              <a:t>指令分为几类？</a:t>
            </a:r>
            <a:endParaRPr lang="en-US" altLang="zh-CN" dirty="0" smtClean="0">
              <a:latin typeface="+mn-lt"/>
              <a:cs typeface="Huawei Sans" panose="020C0503030203020204" pitchFamily="34" charset="0"/>
            </a:endParaRPr>
          </a:p>
          <a:p>
            <a:r>
              <a:rPr lang="en-US" altLang="zh-CN" dirty="0" smtClean="0">
                <a:latin typeface="+mn-lt"/>
                <a:cs typeface="Huawei Sans" panose="020C0503030203020204" pitchFamily="34" charset="0"/>
              </a:rPr>
              <a:t>AT+CSCON?</a:t>
            </a:r>
            <a:r>
              <a:rPr lang="zh-CN" altLang="en-US" dirty="0" smtClean="0">
                <a:latin typeface="+mn-lt"/>
                <a:cs typeface="Huawei Sans" panose="020C0503030203020204" pitchFamily="34" charset="0"/>
              </a:rPr>
              <a:t>用于查询什么</a:t>
            </a:r>
            <a:r>
              <a:rPr lang="zh-CN" altLang="en-US" smtClean="0">
                <a:latin typeface="+mn-lt"/>
                <a:cs typeface="Huawei Sans" panose="020C0503030203020204" pitchFamily="34" charset="0"/>
              </a:rPr>
              <a:t>状态？</a:t>
            </a:r>
            <a:endParaRPr lang="en-US" altLang="zh-CN" dirty="0">
              <a:latin typeface="+mn-lt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产品模型</a:t>
            </a:r>
            <a:endParaRPr lang="en-US" altLang="zh-CN" dirty="0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编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解码插件</a:t>
            </a:r>
            <a:endParaRPr lang="en-US" altLang="zh-CN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北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向业务服务开发、接入机制、</a:t>
            </a:r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API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接口调用</a:t>
            </a:r>
          </a:p>
          <a:p>
            <a:pPr marL="0" indent="0">
              <a:buNone/>
            </a:pPr>
            <a:endParaRPr lang="en-US" altLang="zh-CN" smtClean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</a:rPr>
              <a:t>学完本课程后，您将能够：</a:t>
            </a:r>
          </a:p>
          <a:p>
            <a:pPr lvl="1"/>
            <a:r>
              <a:rPr lang="zh-CN" altLang="en-US" smtClean="0">
                <a:latin typeface="+mn-lt"/>
              </a:rPr>
              <a:t>描述</a:t>
            </a:r>
            <a:r>
              <a:rPr lang="en-US" altLang="zh-CN" smtClean="0">
                <a:latin typeface="+mn-lt"/>
              </a:rPr>
              <a:t>AT</a:t>
            </a:r>
            <a:r>
              <a:rPr lang="zh-CN" altLang="en-US" smtClean="0">
                <a:latin typeface="+mn-lt"/>
              </a:rPr>
              <a:t>指令四个分类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描述芯片常见</a:t>
            </a:r>
            <a:r>
              <a:rPr lang="en-US" altLang="zh-CN" smtClean="0">
                <a:latin typeface="+mn-lt"/>
              </a:rPr>
              <a:t>AT</a:t>
            </a:r>
            <a:r>
              <a:rPr lang="zh-CN" altLang="en-US" smtClean="0">
                <a:latin typeface="+mn-lt"/>
              </a:rPr>
              <a:t>命令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了解端到端集成开发流程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区分</a:t>
            </a:r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、</a:t>
            </a:r>
            <a:r>
              <a:rPr lang="en-US" altLang="zh-CN" smtClean="0">
                <a:latin typeface="+mn-lt"/>
              </a:rPr>
              <a:t>Wi-Fi</a:t>
            </a:r>
            <a:r>
              <a:rPr lang="zh-CN" altLang="en-US" smtClean="0">
                <a:latin typeface="+mn-lt"/>
              </a:rPr>
              <a:t>的</a:t>
            </a:r>
            <a:r>
              <a:rPr lang="en-US" altLang="zh-CN" smtClean="0">
                <a:latin typeface="+mn-lt"/>
              </a:rPr>
              <a:t>AT</a:t>
            </a:r>
            <a:r>
              <a:rPr lang="zh-CN" altLang="en-US" smtClean="0">
                <a:latin typeface="+mn-lt"/>
              </a:rPr>
              <a:t>指令集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掌握</a:t>
            </a:r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、</a:t>
            </a:r>
            <a:r>
              <a:rPr lang="en-US" altLang="zh-CN" smtClean="0">
                <a:latin typeface="+mn-lt"/>
              </a:rPr>
              <a:t>Wi-Fi</a:t>
            </a:r>
            <a:r>
              <a:rPr lang="zh-CN" altLang="en-US" smtClean="0">
                <a:latin typeface="+mn-lt"/>
              </a:rPr>
              <a:t>的入网对接流程</a:t>
            </a:r>
          </a:p>
          <a:p>
            <a:pPr lvl="1"/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5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端到端集成开发概述</a:t>
            </a:r>
            <a:endParaRPr lang="en-US" altLang="zh-CN" b="1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简介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NB-IoT 3GPP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相关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NB-IoT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入网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Wi-Fi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端到端集成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开发概述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端到端开发：终端侧开发和应用服务器侧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开发。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lvl="1"/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终端侧开发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：硬件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PCB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设计、终端业务程序开发以及网络接入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调试。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pPr lvl="1"/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应用服务器侧开发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：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P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rofile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文件开发、编解码库开发以及调用</a:t>
            </a:r>
            <a:r>
              <a:rPr lang="en-US" altLang="zh-CN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IoT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平台北向接口开发应用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服务器。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3223579"/>
            <a:ext cx="8100900" cy="2967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13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端到端集成开发概述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 b="1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b="1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指令简介</a:t>
            </a:r>
            <a:endParaRPr lang="en-US" altLang="zh-CN" b="1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NB-IoT 3GPP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相关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NB-IoT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入网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Wi-Fi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指令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命令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本节学习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命令</a:t>
            </a:r>
            <a:r>
              <a: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，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用来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控制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TE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（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Terminal Equipment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）和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MT(Mobile Terminal)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之间交互的规则，如下图所示：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700" y="2453648"/>
            <a:ext cx="5400600" cy="34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命令分类</a:t>
            </a:r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命令中的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4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种命令：</a:t>
            </a:r>
          </a:p>
          <a:p>
            <a:pPr lvl="1"/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设置命令    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=XX   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用来设置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命令中的属性</a:t>
            </a:r>
          </a:p>
          <a:p>
            <a:pPr lvl="1"/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测试命令    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=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？    用来显示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命令设置的合法参数值有哪些</a:t>
            </a:r>
          </a:p>
          <a:p>
            <a:pPr lvl="1"/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查询命令    ？      用来查询当前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命令的设置的属性值</a:t>
            </a:r>
          </a:p>
          <a:p>
            <a:pPr lvl="1"/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执行命令              执行</a:t>
            </a:r>
            <a:r>
              <a:rPr lang="en-US" altLang="zh-CN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AT</a:t>
            </a:r>
            <a:r>
              <a:rPr lang="zh-CN" altLang="en-US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命令（不需要参数，例如查询版本号等）</a:t>
            </a:r>
          </a:p>
          <a:p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883532" y="4083101"/>
          <a:ext cx="8127999" cy="2044700"/>
        </p:xfrm>
        <a:graphic>
          <a:graphicData uri="http://schemas.openxmlformats.org/drawingml/2006/table">
            <a:tbl>
              <a:tblPr firstRow="1" bandRow="1"/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类别</a:t>
                      </a:r>
                      <a:endParaRPr lang="zh-CN" alt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语法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举例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effectLst/>
                        </a:rPr>
                        <a:t>测试指令</a:t>
                      </a:r>
                      <a:endParaRPr lang="zh-CN" altLang="zh-CN" sz="18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AT+&lt;x&gt;=?</a:t>
                      </a:r>
                      <a:endParaRPr lang="zh-CN" altLang="zh-CN" sz="1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AT+CMEE=?</a:t>
                      </a:r>
                      <a:endParaRPr lang="zh-CN" altLang="zh-CN" sz="1800" dirty="0" smtClean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查询指令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AT+&lt;x&gt;?</a:t>
                      </a:r>
                      <a:endParaRPr lang="zh-CN" altLang="zh-CN" sz="1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AT+CMEE?</a:t>
                      </a:r>
                      <a:endParaRPr lang="zh-CN" altLang="zh-CN" sz="1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执行指令（有参数）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AT+&lt;x&gt;=&lt;…&gt;</a:t>
                      </a:r>
                      <a:endParaRPr lang="zh-CN" altLang="zh-CN" sz="1800" dirty="0" smtClean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AT+CMEE=0</a:t>
                      </a:r>
                      <a:endParaRPr lang="zh-CN" altLang="zh-CN" sz="1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执行指令（无参数）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AT+&lt;x&gt;</a:t>
                      </a:r>
                      <a:endParaRPr lang="zh-CN" altLang="zh-CN" sz="1800" dirty="0" smtClean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AT+CGSN</a:t>
                      </a:r>
                      <a:endParaRPr lang="zh-CN" altLang="zh-CN" sz="1800" dirty="0" smtClean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7333E8A2F07A74D848136A2C03778F8" ma:contentTypeVersion="1" ma:contentTypeDescription="新建文档。" ma:contentTypeScope="" ma:versionID="32df6459cfb251e4db0ad1491a0e774c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e872da27d3e632afd91cf7694db677c0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A4E927-2E19-40DA-AC21-D3EBC4321306}">
  <ds:schemaRefs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9015BE-F0D9-4519-A973-CC996B7CF8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2137</Words>
  <Application>Microsoft Office PowerPoint</Application>
  <PresentationFormat>宽屏</PresentationFormat>
  <Paragraphs>334</Paragraphs>
  <Slides>33</Slides>
  <Notes>33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方正兰亭黑简体</vt:lpstr>
      <vt:lpstr>黑体</vt:lpstr>
      <vt:lpstr>宋体</vt:lpstr>
      <vt:lpstr>Microsoft YaHei</vt:lpstr>
      <vt:lpstr>Microsoft YaHei</vt:lpstr>
      <vt:lpstr>Arial</vt:lpstr>
      <vt:lpstr>Calibri</vt:lpstr>
      <vt:lpstr>Calibri Light</vt:lpstr>
      <vt:lpstr>Huawei Sans</vt:lpstr>
      <vt:lpstr>Times New Roman</vt:lpstr>
      <vt:lpstr>Wingdings</vt:lpstr>
      <vt:lpstr>1_标题页模板</vt:lpstr>
      <vt:lpstr>2_功能页模板</vt:lpstr>
      <vt:lpstr>3_内容页模板</vt:lpstr>
      <vt:lpstr>4_感谢页模板</vt:lpstr>
      <vt:lpstr>PowerPoint 演示文稿</vt:lpstr>
      <vt:lpstr>物联网常用模组AT指令</vt:lpstr>
      <vt:lpstr>PowerPoint 演示文稿</vt:lpstr>
      <vt:lpstr>PowerPoint 演示文稿</vt:lpstr>
      <vt:lpstr>PowerPoint 演示文稿</vt:lpstr>
      <vt:lpstr>端到端集成开发概述</vt:lpstr>
      <vt:lpstr>PowerPoint 演示文稿</vt:lpstr>
      <vt:lpstr>AT命令</vt:lpstr>
      <vt:lpstr>AT命令分类</vt:lpstr>
      <vt:lpstr>PowerPoint 演示文稿</vt:lpstr>
      <vt:lpstr>NB-IoT AT指令集</vt:lpstr>
      <vt:lpstr>AT+CGSN（查询模块序列号）</vt:lpstr>
      <vt:lpstr>AT+CEREG（查询网络注册状态）</vt:lpstr>
      <vt:lpstr>AT+CSCON（查询终端与基站连接状态）</vt:lpstr>
      <vt:lpstr>AT+CGPADDR（显示PDP地址）</vt:lpstr>
      <vt:lpstr>AT+CMEE（报告终端错误）</vt:lpstr>
      <vt:lpstr>AT+CFUN（设置模块射频功能）</vt:lpstr>
      <vt:lpstr>PowerPoint 演示文稿</vt:lpstr>
      <vt:lpstr>重启模块</vt:lpstr>
      <vt:lpstr>设置频段</vt:lpstr>
      <vt:lpstr>查询模块射频功能状态</vt:lpstr>
      <vt:lpstr>开启射频功能</vt:lpstr>
      <vt:lpstr>查询模块信号强度</vt:lpstr>
      <vt:lpstr>查询网络是否激活</vt:lpstr>
      <vt:lpstr>查询网络是否注册</vt:lpstr>
      <vt:lpstr>查询当前网络连接状态</vt:lpstr>
      <vt:lpstr>PowerPoint 演示文稿</vt:lpstr>
      <vt:lpstr>Wi-Fi AT指令集</vt:lpstr>
      <vt:lpstr>Wi-Fi终端对接流程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Tangyan (Sophia)</cp:lastModifiedBy>
  <cp:revision>259</cp:revision>
  <cp:lastPrinted>2020-07-31T09:33:18Z</cp:lastPrinted>
  <dcterms:created xsi:type="dcterms:W3CDTF">2018-11-29T10:16:29Z</dcterms:created>
  <dcterms:modified xsi:type="dcterms:W3CDTF">2020-09-09T02:26:44Z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(3)wnb/MlNWdXAIkDT0KkSx22/WxzyOkMPZngYgHUNcnePVtZGrGJ/V62StdaODzZuoxly/uZ1c
ocNX6V3cEef8tFXxUVywrzcnQcgeqaCecc0hUtksv6kZblaw1zJE1vu9b++X0ZwKLDs9Pm0x
G9gPArzOlzWTTUzw/A809hywOAARBTCdGIWh+6fh0VcN6cChO/IMQx44B9gtdMdc/xK8Rsp1
WoJHcSax50rKg+K166</vt:lpwstr>
  </property>
  <property fmtid="{D5CDD505-2E9C-101B-9397-08002B2CF9AE}" pid="3" name="_2015_ms_pID_7253431">
    <vt:lpwstr>FgojenDKhJKcIj2c1UaqCasuCNnrnsQv4uHIIUH7k2hUE5r9SOGulN
eAYLAey1unHPGE6zMkqmLRJJXMs3jlz57i7BfFsskxKGO+26TU8XylVJNO6AqMMm5zXTPHSy
0EnodgO5lhRysqMiaArJX1S0TxV2Kmbbox2W39JCWac0WcMLC1vkFUvoE7lFFlTVs6UP/ji3
kpuolcGWAHkcxBW3oa1Ztp8qBwmtVLULr22L</vt:lpwstr>
  </property>
  <property fmtid="{D5CDD505-2E9C-101B-9397-08002B2CF9AE}" pid="4" name="_2015_ms_pID_7253432">
    <vt:lpwstr>Sg==</vt:lpwstr>
  </property>
  <property fmtid="{D5CDD505-2E9C-101B-9397-08002B2CF9AE}" pid="5" name="ContentTypeId">
    <vt:lpwstr>0x01010077333E8A2F07A74D848136A2C03778F8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1599463785</vt:lpwstr>
  </property>
</Properties>
</file>