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81"/>
  </p:notesMasterIdLst>
  <p:handoutMasterIdLst>
    <p:handoutMasterId r:id="rId82"/>
  </p:handoutMasterIdLst>
  <p:sldIdLst>
    <p:sldId id="256" r:id="rId8"/>
    <p:sldId id="257" r:id="rId9"/>
    <p:sldId id="271" r:id="rId10"/>
    <p:sldId id="272" r:id="rId11"/>
    <p:sldId id="369" r:id="rId12"/>
    <p:sldId id="408" r:id="rId13"/>
    <p:sldId id="275" r:id="rId14"/>
    <p:sldId id="404" r:id="rId15"/>
    <p:sldId id="371" r:id="rId16"/>
    <p:sldId id="277" r:id="rId17"/>
    <p:sldId id="278" r:id="rId18"/>
    <p:sldId id="347" r:id="rId19"/>
    <p:sldId id="346" r:id="rId20"/>
    <p:sldId id="281" r:id="rId21"/>
    <p:sldId id="282" r:id="rId22"/>
    <p:sldId id="283" r:id="rId23"/>
    <p:sldId id="349" r:id="rId24"/>
    <p:sldId id="405" r:id="rId25"/>
    <p:sldId id="372" r:id="rId26"/>
    <p:sldId id="380" r:id="rId27"/>
    <p:sldId id="388" r:id="rId28"/>
    <p:sldId id="382" r:id="rId29"/>
    <p:sldId id="389" r:id="rId30"/>
    <p:sldId id="390" r:id="rId31"/>
    <p:sldId id="406" r:id="rId32"/>
    <p:sldId id="391" r:id="rId33"/>
    <p:sldId id="354" r:id="rId34"/>
    <p:sldId id="402" r:id="rId35"/>
    <p:sldId id="403" r:id="rId36"/>
    <p:sldId id="401" r:id="rId37"/>
    <p:sldId id="373" r:id="rId38"/>
    <p:sldId id="287" r:id="rId39"/>
    <p:sldId id="288" r:id="rId40"/>
    <p:sldId id="289" r:id="rId41"/>
    <p:sldId id="290" r:id="rId42"/>
    <p:sldId id="291" r:id="rId43"/>
    <p:sldId id="292" r:id="rId44"/>
    <p:sldId id="293" r:id="rId45"/>
    <p:sldId id="350" r:id="rId46"/>
    <p:sldId id="392" r:id="rId47"/>
    <p:sldId id="393" r:id="rId48"/>
    <p:sldId id="394" r:id="rId49"/>
    <p:sldId id="374" r:id="rId50"/>
    <p:sldId id="395" r:id="rId51"/>
    <p:sldId id="397" r:id="rId52"/>
    <p:sldId id="302" r:id="rId53"/>
    <p:sldId id="303" r:id="rId54"/>
    <p:sldId id="304" r:id="rId55"/>
    <p:sldId id="398" r:id="rId56"/>
    <p:sldId id="399" r:id="rId57"/>
    <p:sldId id="400" r:id="rId58"/>
    <p:sldId id="375" r:id="rId59"/>
    <p:sldId id="324" r:id="rId60"/>
    <p:sldId id="325" r:id="rId61"/>
    <p:sldId id="326" r:id="rId62"/>
    <p:sldId id="376" r:id="rId63"/>
    <p:sldId id="327" r:id="rId64"/>
    <p:sldId id="328" r:id="rId65"/>
    <p:sldId id="329" r:id="rId66"/>
    <p:sldId id="377" r:id="rId67"/>
    <p:sldId id="332" r:id="rId68"/>
    <p:sldId id="333" r:id="rId69"/>
    <p:sldId id="334" r:id="rId70"/>
    <p:sldId id="335" r:id="rId71"/>
    <p:sldId id="378" r:id="rId72"/>
    <p:sldId id="339" r:id="rId73"/>
    <p:sldId id="379" r:id="rId74"/>
    <p:sldId id="341" r:id="rId75"/>
    <p:sldId id="342" r:id="rId76"/>
    <p:sldId id="343" r:id="rId77"/>
    <p:sldId id="345" r:id="rId78"/>
    <p:sldId id="344" r:id="rId79"/>
    <p:sldId id="270" r:id="rId80"/>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7B84"/>
    <a:srgbClr val="C7000B"/>
    <a:srgbClr val="DD4654"/>
    <a:srgbClr val="151515"/>
    <a:srgbClr val="404040"/>
    <a:srgbClr val="EBEBEB"/>
    <a:srgbClr val="575756"/>
    <a:srgbClr val="FFFFFF"/>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50" autoAdjust="0"/>
    <p:restoredTop sz="81531" autoAdjust="0"/>
  </p:normalViewPr>
  <p:slideViewPr>
    <p:cSldViewPr snapToGrid="0" snapToObjects="1">
      <p:cViewPr varScale="1">
        <p:scale>
          <a:sx n="90" d="100"/>
          <a:sy n="90" d="100"/>
        </p:scale>
        <p:origin x="5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6" d="100"/>
          <a:sy n="66" d="100"/>
        </p:scale>
        <p:origin x="3106" y="6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viewProps" Target="view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61" Type="http://schemas.openxmlformats.org/officeDocument/2006/relationships/slide" Target="slides/slide54.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9/23/2020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LiteOS/LiteOS_Lab/blob/iot_link/doc/Huawei_IoT_Link_SDK_Developer_Guide.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0347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sz="1200" smtClean="0"/>
              <a:t>就绪态→运行态：任务创建后进入就绪态，发生任务切换时，就绪列表中最高优先级的任务被执行，从而进入运行态，但此刻该任务依旧在就绪列表中。</a:t>
            </a:r>
          </a:p>
          <a:p>
            <a:pPr>
              <a:lnSpc>
                <a:spcPct val="100000"/>
              </a:lnSpc>
            </a:pPr>
            <a:r>
              <a:rPr lang="zh-CN" altLang="en-US" sz="1200" smtClean="0"/>
              <a:t>运行态→阻塞态：正在运行的任务发生阻塞（挂起、延时、读信号量等待）时，该任务会从就绪列表中删除，任务状态由运行态变成阻塞态，然后发生任务切换，运行就绪列表中剩余最高优先级任务。</a:t>
            </a:r>
          </a:p>
          <a:p>
            <a:pPr>
              <a:lnSpc>
                <a:spcPct val="100000"/>
              </a:lnSpc>
            </a:pPr>
            <a:r>
              <a:rPr lang="zh-CN" altLang="en-US" sz="1200" smtClean="0"/>
              <a:t>阻塞态→就绪态（阻塞态→运行态）：阻塞的任务被恢复后（任务恢复、延时时间超时、读信号量超时或读到信号量等），此时被恢复的任务会被加入就绪列表，从而由阻塞态变成就绪态；此时如果被恢复任务的优先级高于正在运行任务的优先级，则会发生任务切换，将该任务由就绪态变成运行态。</a:t>
            </a:r>
          </a:p>
          <a:p>
            <a:pPr>
              <a:lnSpc>
                <a:spcPct val="100000"/>
              </a:lnSpc>
            </a:pPr>
            <a:r>
              <a:rPr lang="zh-CN" altLang="en-US" sz="1200" smtClean="0"/>
              <a:t>就绪态→阻塞态：任务也有可能在就绪态时被阻塞（挂起），此时任务状态会有就绪态转变为阻塞态，该任务从就绪列表中删除，不会参与任务调度，直到该任务被恢复。</a:t>
            </a:r>
          </a:p>
          <a:p>
            <a:pPr>
              <a:lnSpc>
                <a:spcPct val="100000"/>
              </a:lnSpc>
            </a:pPr>
            <a:r>
              <a:rPr lang="zh-CN" altLang="en-US" sz="1200" smtClean="0"/>
              <a:t>运行态→就绪态：有更高优先级任务创建或者恢复后，会发生任务调度，此刻就绪列表中最高优先级任务变为运行态，那么原先运行的任务由运行态变为就绪态，依然在就绪列表中。</a:t>
            </a:r>
          </a:p>
          <a:p>
            <a:pPr>
              <a:lnSpc>
                <a:spcPct val="100000"/>
              </a:lnSpc>
            </a:pPr>
            <a:r>
              <a:rPr lang="zh-CN" altLang="en-US" sz="1200" smtClean="0"/>
              <a:t>运行态→退出态：运行中的任务运行结束，任务状态由运行态变为退出态。退出态包含任务运行结束的正常退出以及</a:t>
            </a:r>
            <a:r>
              <a:rPr lang="en-US" altLang="zh-CN" sz="1200" smtClean="0"/>
              <a:t>impossible</a:t>
            </a:r>
            <a:r>
              <a:rPr lang="zh-CN" altLang="en-US" sz="1200" smtClean="0"/>
              <a:t>状态。例如，未设置分离属性（</a:t>
            </a:r>
            <a:r>
              <a:rPr lang="en-US" altLang="zh-CN" sz="1200" smtClean="0"/>
              <a:t>LOS_TASK_STATUS_DETACHED</a:t>
            </a:r>
            <a:r>
              <a:rPr lang="zh-CN" altLang="en-US" sz="1200" smtClean="0"/>
              <a:t>）的任务，运行结束后对外呈现的是</a:t>
            </a:r>
            <a:r>
              <a:rPr lang="en-US" altLang="zh-CN" sz="1200" smtClean="0"/>
              <a:t>impossible</a:t>
            </a:r>
            <a:r>
              <a:rPr lang="zh-CN" altLang="en-US" sz="1200" smtClean="0"/>
              <a:t>状态，即退出态。</a:t>
            </a:r>
          </a:p>
          <a:p>
            <a:pPr>
              <a:lnSpc>
                <a:spcPct val="100000"/>
              </a:lnSpc>
            </a:pPr>
            <a:r>
              <a:rPr lang="zh-CN" altLang="en-US" sz="1200" smtClean="0"/>
              <a:t>阻塞态→退出态：阻塞的任务调用删除接口，任务状态由阻塞态变为退出态。</a:t>
            </a:r>
            <a:endParaRPr lang="zh-CN" altLang="en-US" sz="1200"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2209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479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56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0133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6337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429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4353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#include &lt;osal.h&gt;</a:t>
            </a:r>
          </a:p>
          <a:p>
            <a:r>
              <a:rPr lang="en-US" altLang="zh-CN" smtClean="0"/>
              <a:t>#define USER_TASK1_PRI  12</a:t>
            </a:r>
          </a:p>
          <a:p>
            <a:r>
              <a:rPr lang="en-US" altLang="zh-CN" smtClean="0"/>
              <a:t>#define USER_TASK2_PRI  11</a:t>
            </a:r>
          </a:p>
          <a:p>
            <a:r>
              <a:rPr lang="en-US" altLang="zh-CN" smtClean="0"/>
              <a:t>uint32_t user_task1_id = 0;</a:t>
            </a:r>
          </a:p>
          <a:p>
            <a:r>
              <a:rPr lang="en-US" altLang="zh-CN" smtClean="0"/>
              <a:t>uint32_t user_task2_id = 0;</a:t>
            </a:r>
            <a:endParaRPr lang="en-US" altLang="zh-CN"/>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9092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556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Post操作：释放信号量操作</a:t>
            </a:r>
            <a:endParaRPr lang="en-US" altLang="zh-CN" smtClean="0"/>
          </a:p>
          <a:p>
            <a:r>
              <a:rPr lang="en-US" altLang="zh-CN" smtClean="0"/>
              <a:t>Ready</a:t>
            </a:r>
            <a:r>
              <a:rPr lang="zh-CN" altLang="en-US" smtClean="0"/>
              <a:t>：就绪态，</a:t>
            </a:r>
            <a:r>
              <a:rPr lang="en-US" altLang="zh-CN" smtClean="0"/>
              <a:t>Running</a:t>
            </a:r>
            <a:r>
              <a:rPr lang="zh-CN" altLang="en-US" smtClean="0"/>
              <a:t>：运行态</a:t>
            </a:r>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8756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z="1400" smtClean="0">
                <a:sym typeface="+mn-ea"/>
              </a:rPr>
              <a:t>信号量有三种申请模式：无阻塞模式、永久阻塞模式、定时阻塞模式。</a:t>
            </a:r>
            <a:endParaRPr lang="en-US" altLang="zh-CN" sz="1400" smtClean="0"/>
          </a:p>
          <a:p>
            <a:r>
              <a:rPr lang="zh-CN" altLang="en-US" sz="1400" smtClean="0"/>
              <a:t>无阻塞模式：任务需要申请信号量，若当前信号量的任务数没有到信号量设定的上限，则申请成功，否则，立即返回申请失败。</a:t>
            </a:r>
            <a:endParaRPr lang="en-US" altLang="zh-CN" sz="1400" smtClean="0"/>
          </a:p>
          <a:p>
            <a:r>
              <a:rPr lang="zh-CN" altLang="en-US" sz="1400" smtClean="0"/>
              <a:t>永久阻塞模式：任务需要申请信号量，若当前信号量的任务数没有到信号量设定的上限，则申请成功，否则，该任务进入阻塞态，系统切换到就绪任务中优先级最高者继续执行。任务进入阻塞态后，直到有其他任务释放该信号量，阻塞任务才会重新得以执行。</a:t>
            </a:r>
            <a:endParaRPr lang="en-US" altLang="zh-CN" sz="1400" smtClean="0"/>
          </a:p>
          <a:p>
            <a:r>
              <a:rPr lang="zh-CN" altLang="en-US" sz="1400" smtClean="0"/>
              <a:t>定时阻塞模式：任务需要申请信号量，若当前信号量的任务数没有得到信号量设定的上限，则申请成功，否则，该任务进去阻塞态，系统切换到就绪任务中优先级最高者继续执行。任务进入阻塞态后，指定时间超时前有其他任务释放该信号量，或者用户指定时间超时后，阻塞任务才会重新得以执行。</a:t>
            </a:r>
            <a:endParaRPr lang="en-US" altLang="zh-CN" sz="1400" smtClean="0"/>
          </a:p>
          <a:p>
            <a:pPr lvl="0"/>
            <a:r>
              <a:rPr lang="zh-CN" altLang="en-US" sz="1400" smtClean="0"/>
              <a:t>注意事项：由于中断不能被阻塞，</a:t>
            </a:r>
            <a:r>
              <a:rPr lang="zh-CN" altLang="en-US" sz="1400" smtClean="0">
                <a:sym typeface="+mn-ea"/>
              </a:rPr>
              <a:t>因此在申请信号量时，阻塞模式不能在中断中使用。</a:t>
            </a:r>
            <a:endParaRPr lang="zh-CN" altLang="en-US" sz="1400" smtClean="0"/>
          </a:p>
          <a:p>
            <a:endParaRPr lang="zh-CN" altLang="en-US" sz="1400" smtClean="0"/>
          </a:p>
          <a:p>
            <a:endParaRPr lang="zh-CN" altLang="en-US" sz="140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490922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sym typeface="+mn-ea"/>
              </a:rPr>
              <a:t>信号量运作示意图：</a:t>
            </a:r>
            <a:r>
              <a:rPr lang="zh-CN" altLang="en-US" smtClean="0"/>
              <a:t>公共资源有四个任务数，信号量都分别被线程</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获取后，此时此资源就会锁定而不让线程</a:t>
            </a:r>
            <a:r>
              <a:rPr lang="en-US" altLang="zh-CN" smtClean="0"/>
              <a:t>5</a:t>
            </a:r>
            <a:r>
              <a:rPr lang="zh-CN" altLang="en-US" smtClean="0"/>
              <a:t>进入，线程</a:t>
            </a:r>
            <a:r>
              <a:rPr lang="en-US" altLang="zh-CN" smtClean="0"/>
              <a:t>5</a:t>
            </a:r>
            <a:r>
              <a:rPr lang="zh-CN" altLang="en-US" smtClean="0"/>
              <a:t>及后面的线程都进入阻塞模式，当线程</a:t>
            </a:r>
            <a:r>
              <a:rPr lang="en-US" altLang="zh-CN" smtClean="0"/>
              <a:t>1</a:t>
            </a:r>
            <a:r>
              <a:rPr lang="zh-CN" altLang="en-US" smtClean="0"/>
              <a:t>工作完成而释放出信号量，线程</a:t>
            </a:r>
            <a:r>
              <a:rPr lang="en-US" altLang="zh-CN" smtClean="0"/>
              <a:t>5</a:t>
            </a:r>
            <a:r>
              <a:rPr lang="zh-CN" altLang="en-US" smtClean="0"/>
              <a:t>立即获得信号而得到执行。如此往复。</a:t>
            </a:r>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0483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sym typeface="+mn-ea"/>
              </a:rPr>
              <a:t>信号量是一种非常灵活的同步方式，可以运用在多种场合中，实现锁、同步、资源计数等功能，也能方便的用于任务与任务，中断与任务的同步中。</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95043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*semp</a:t>
            </a:r>
            <a:r>
              <a:rPr lang="zh-CN" altLang="en-US" smtClean="0"/>
              <a:t>：</a:t>
            </a:r>
            <a:r>
              <a:rPr lang="en-US" altLang="zh-CN" smtClean="0">
                <a:sym typeface="+mn-ea"/>
              </a:rPr>
              <a:t>信号量索引ID的地址</a:t>
            </a:r>
            <a:r>
              <a:rPr lang="zh-CN" altLang="en-US" smtClean="0">
                <a:sym typeface="+mn-ea"/>
              </a:rPr>
              <a:t>；</a:t>
            </a:r>
            <a:r>
              <a:rPr lang="en-US" altLang="zh-CN" smtClean="0">
                <a:sym typeface="+mn-ea"/>
              </a:rPr>
              <a:t>limit</a:t>
            </a:r>
            <a:r>
              <a:rPr lang="zh-CN" altLang="en-US" smtClean="0">
                <a:sym typeface="+mn-ea"/>
              </a:rPr>
              <a:t>：</a:t>
            </a:r>
            <a:r>
              <a:rPr lang="en-US" altLang="zh-CN" smtClean="0">
                <a:sym typeface="+mn-ea"/>
              </a:rPr>
              <a:t>信号量计数值的最大值</a:t>
            </a:r>
            <a:r>
              <a:rPr lang="zh-CN" altLang="en-US" smtClean="0">
                <a:sym typeface="+mn-ea"/>
              </a:rPr>
              <a:t>；</a:t>
            </a:r>
            <a:r>
              <a:rPr lang="en-US" altLang="zh-CN" smtClean="0">
                <a:sym typeface="+mn-ea"/>
              </a:rPr>
              <a:t>initvalue</a:t>
            </a:r>
            <a:r>
              <a:rPr lang="zh-CN" altLang="en-US" smtClean="0">
                <a:sym typeface="+mn-ea"/>
              </a:rPr>
              <a:t>：</a:t>
            </a:r>
            <a:r>
              <a:rPr lang="en-US" altLang="zh-CN" smtClean="0">
                <a:sym typeface="+mn-ea"/>
              </a:rPr>
              <a:t>信号量计数值的初始值</a:t>
            </a:r>
            <a:r>
              <a:rPr lang="zh-CN" altLang="en-US" smtClean="0">
                <a:sym typeface="+mn-ea"/>
              </a:rPr>
              <a:t>；返回值：</a:t>
            </a:r>
            <a:r>
              <a:rPr lang="en-US" altLang="zh-CN" smtClean="0">
                <a:sym typeface="+mn-ea"/>
              </a:rPr>
              <a:t>false:</a:t>
            </a:r>
            <a:r>
              <a:rPr lang="zh-CN" altLang="en-US" smtClean="0">
                <a:sym typeface="+mn-ea"/>
              </a:rPr>
              <a:t>创建失败，</a:t>
            </a:r>
            <a:r>
              <a:rPr lang="en-US" altLang="zh-CN" smtClean="0">
                <a:sym typeface="+mn-ea"/>
              </a:rPr>
              <a:t>true:</a:t>
            </a:r>
            <a:r>
              <a:rPr lang="zh-CN" altLang="en-US" smtClean="0">
                <a:sym typeface="+mn-ea"/>
              </a:rPr>
              <a:t>创建成功。</a:t>
            </a:r>
            <a:endParaRPr lang="en-US" altLang="zh-CN" smtClean="0">
              <a:sym typeface="+mn-ea"/>
            </a:endParaRPr>
          </a:p>
          <a:p>
            <a:pPr lvl="0"/>
            <a:r>
              <a:rPr lang="en-US" altLang="zh-CN" smtClean="0">
                <a:sym typeface="+mn-ea"/>
              </a:rPr>
              <a:t>semp</a:t>
            </a:r>
            <a:r>
              <a:rPr lang="zh-CN" altLang="en-US" smtClean="0">
                <a:sym typeface="+mn-ea"/>
              </a:rPr>
              <a:t>：</a:t>
            </a:r>
            <a:r>
              <a:rPr lang="en-US" altLang="zh-CN" smtClean="0">
                <a:sym typeface="+mn-ea"/>
              </a:rPr>
              <a:t>信号量索引ID</a:t>
            </a:r>
            <a:r>
              <a:rPr lang="zh-CN" altLang="en-US" smtClean="0">
                <a:sym typeface="+mn-ea"/>
              </a:rPr>
              <a:t>；</a:t>
            </a:r>
            <a:r>
              <a:rPr lang="en-US" altLang="zh-CN" smtClean="0">
                <a:sym typeface="+mn-ea"/>
              </a:rPr>
              <a:t>timeout</a:t>
            </a:r>
            <a:r>
              <a:rPr lang="zh-CN" altLang="en-US" smtClean="0">
                <a:sym typeface="+mn-ea"/>
              </a:rPr>
              <a:t>：超时时间（</a:t>
            </a:r>
            <a:r>
              <a:rPr lang="en-US" altLang="zh-CN" smtClean="0">
                <a:sym typeface="+mn-ea"/>
              </a:rPr>
              <a:t>32位值</a:t>
            </a:r>
            <a:r>
              <a:rPr lang="zh-CN" altLang="en-US" smtClean="0">
                <a:sym typeface="+mn-ea"/>
              </a:rPr>
              <a:t>）。</a:t>
            </a:r>
          </a:p>
          <a:p>
            <a:pPr lvl="0"/>
            <a:endParaRPr lang="en-US" altLang="zh-CN" smtClean="0">
              <a:sym typeface="+mn-ea"/>
            </a:endParaRPr>
          </a:p>
          <a:p>
            <a:pPr lvl="0"/>
            <a:endParaRPr lang="en-US" altLang="zh-CN" smtClean="0">
              <a:sym typeface="+mn-ea"/>
            </a:endParaRPr>
          </a:p>
          <a:p>
            <a:pPr lvl="0"/>
            <a:endParaRPr lang="en-US" altLang="zh-CN" smtClean="0">
              <a:sym typeface="+mn-ea"/>
            </a:endParaRPr>
          </a:p>
          <a:p>
            <a:pPr lvl="0"/>
            <a:endParaRPr lang="en-US" altLang="zh-CN" smtClean="0">
              <a:sym typeface="+mn-ea"/>
            </a:endParaRP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109958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#include &lt;osal.h&gt;</a:t>
            </a:r>
          </a:p>
          <a:p>
            <a:r>
              <a:rPr lang="en-US" altLang="zh-CN" smtClean="0"/>
              <a:t>#define USER_TASK1_PRI  12 </a:t>
            </a:r>
          </a:p>
          <a:p>
            <a:r>
              <a:rPr lang="en-US" altLang="zh-CN" smtClean="0"/>
              <a:t>#define USER_TASK2_PRI  11 </a:t>
            </a:r>
          </a:p>
          <a:p>
            <a:r>
              <a:rPr lang="en-US" altLang="zh-CN" smtClean="0"/>
              <a:t>osal_semp_t sync_semp;</a:t>
            </a:r>
          </a:p>
          <a:p>
            <a:endParaRPr lang="zh-CN" altLang="en-US"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06801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16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多任务环境下会存在多个任务访问同一公共资源的场景，而有些公共资源是非共享的，需要任务进行独占式处理。互斥锁怎样来避免这种冲突呢？</a:t>
            </a:r>
            <a:endParaRPr lang="en-US" altLang="zh-CN" smtClean="0"/>
          </a:p>
          <a:p>
            <a:r>
              <a:rPr lang="en-US" altLang="zh-CN" smtClean="0"/>
              <a:t>1</a:t>
            </a:r>
            <a:r>
              <a:rPr lang="zh-CN" altLang="en-US" smtClean="0"/>
              <a:t>、两个任务不能对同一把互斥锁加锁。如果某任务对已被持有的互斥锁加锁，则该任务会被挂起，直到持有该锁的任务对互斥锁解锁，才能执行对这把互斥锁的加锁操作。</a:t>
            </a:r>
          </a:p>
          <a:p>
            <a:r>
              <a:rPr lang="en-US" altLang="zh-CN" smtClean="0"/>
              <a:t>2</a:t>
            </a:r>
            <a:r>
              <a:rPr lang="zh-CN" altLang="en-US" smtClean="0"/>
              <a:t>、互斥锁不能在中断服务程序中使用。</a:t>
            </a:r>
          </a:p>
          <a:p>
            <a:r>
              <a:rPr lang="en-US" altLang="zh-CN" smtClean="0"/>
              <a:t>3</a:t>
            </a:r>
            <a:r>
              <a:rPr lang="zh-CN" altLang="en-US" smtClean="0"/>
              <a:t>、Huawei LiteOS作为实时操作系统需要保证任务调度的实时性，尽量避免任务的长时间阻塞，因此在获得互斥锁之后，应该尽快释放互斥锁。</a:t>
            </a:r>
          </a:p>
          <a:p>
            <a:r>
              <a:rPr lang="en-US" altLang="zh-CN" smtClean="0"/>
              <a:t>4</a:t>
            </a:r>
            <a:r>
              <a:rPr lang="zh-CN" altLang="en-US" smtClean="0"/>
              <a:t>、持有互斥锁的过程中，不得再调用优先级调整等接口函数更改持有互斥锁任务的优先级。</a:t>
            </a:r>
          </a:p>
          <a:p>
            <a:pPr lvl="0"/>
            <a:endParaRPr lang="zh-CN" altLang="en-US" smtClean="0"/>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85821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a:t>
            </a:r>
            <a:r>
              <a:rPr lang="en-US" altLang="zh-CN" smtClean="0"/>
              <a:t>mutex</a:t>
            </a:r>
            <a:r>
              <a:rPr lang="zh-CN" altLang="en-US" smtClean="0"/>
              <a:t>：互斥锁索引</a:t>
            </a:r>
            <a:r>
              <a:rPr lang="en-US" altLang="zh-CN" smtClean="0"/>
              <a:t>ID</a:t>
            </a:r>
            <a:r>
              <a:rPr lang="zh-CN" altLang="en-US" smtClean="0"/>
              <a:t>的地址</a:t>
            </a:r>
          </a:p>
          <a:p>
            <a:r>
              <a:rPr lang="en-US" altLang="zh-CN" smtClean="0"/>
              <a:t>Mutex</a:t>
            </a:r>
            <a:r>
              <a:rPr lang="zh-CN" altLang="en-US" smtClean="0"/>
              <a:t>：互斥锁索引</a:t>
            </a:r>
            <a:r>
              <a:rPr lang="en-US" altLang="zh-CN" smtClean="0"/>
              <a:t>ID</a:t>
            </a:r>
          </a:p>
          <a:p>
            <a:r>
              <a:rPr lang="zh-CN" altLang="en-US" smtClean="0"/>
              <a:t>返回值：</a:t>
            </a:r>
            <a:r>
              <a:rPr lang="en-US" altLang="zh-CN" smtClean="0"/>
              <a:t>false - </a:t>
            </a:r>
            <a:r>
              <a:rPr lang="zh-CN" altLang="en-US" smtClean="0"/>
              <a:t>创建失败，</a:t>
            </a:r>
            <a:r>
              <a:rPr lang="en-US" altLang="zh-CN" smtClean="0"/>
              <a:t>true  - </a:t>
            </a:r>
            <a:r>
              <a:rPr lang="zh-CN" altLang="en-US" smtClean="0"/>
              <a:t>创建成功</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23350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13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277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4578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4765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9534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z="1200" smtClean="0"/>
              <a:t>初始化内存：在使用内存之前，必须首先初始化内存池，</a:t>
            </a:r>
            <a:r>
              <a:rPr lang="en-US" altLang="zh-CN" sz="1200" smtClean="0"/>
              <a:t>LiteOS</a:t>
            </a:r>
            <a:r>
              <a:rPr lang="zh-CN" altLang="zh-CN" sz="1200" smtClean="0"/>
              <a:t>在内核初始化的时候就已经将管理的内存进行初始化了，内存的起始地址是</a:t>
            </a:r>
            <a:r>
              <a:rPr lang="en-US" altLang="zh-CN" sz="1200" smtClean="0"/>
              <a:t>__LOS_HEAP_ADDR_START__</a:t>
            </a:r>
            <a:r>
              <a:rPr lang="zh-CN" altLang="zh-CN" sz="1200" smtClean="0"/>
              <a:t>，内存的结束地址是</a:t>
            </a:r>
            <a:r>
              <a:rPr lang="en-US" altLang="zh-CN" sz="1200" smtClean="0"/>
              <a:t>__LOS_HEAP_ADDR_END__</a:t>
            </a:r>
            <a:r>
              <a:rPr lang="zh-CN" altLang="zh-CN" sz="1200" smtClean="0"/>
              <a:t>，内存池的大小是</a:t>
            </a:r>
            <a:r>
              <a:rPr lang="en-US" altLang="zh-CN" sz="1200" smtClean="0"/>
              <a:t>OS_SYS_MEM_SIZE</a:t>
            </a:r>
            <a:r>
              <a:rPr lang="zh-CN" altLang="zh-CN" sz="1200" smtClean="0"/>
              <a:t>，用户可以在分散加载文件中修改内存池的大小，但是最大不能超过芯片的</a:t>
            </a:r>
            <a:r>
              <a:rPr lang="en-US" altLang="zh-CN" sz="1200" smtClean="0"/>
              <a:t>RAM</a:t>
            </a:r>
            <a:r>
              <a:rPr lang="zh-CN" altLang="zh-CN" sz="1200" smtClean="0"/>
              <a:t>区域</a:t>
            </a:r>
            <a:r>
              <a:rPr lang="zh-CN" altLang="en-US" sz="1200" smtClean="0"/>
              <a:t>。</a:t>
            </a:r>
            <a:endParaRPr lang="en-US" altLang="zh-CN" sz="1200" smtClean="0"/>
          </a:p>
          <a:p>
            <a:r>
              <a:rPr lang="zh-CN" altLang="zh-CN" sz="1200" smtClean="0"/>
              <a:t>申请内存：当系统初始化完毕之后，用户就可以从</a:t>
            </a:r>
            <a:r>
              <a:rPr lang="en-US" altLang="zh-CN" sz="1200" smtClean="0"/>
              <a:t>LiteOS</a:t>
            </a:r>
            <a:r>
              <a:rPr lang="zh-CN" altLang="zh-CN" sz="1200" smtClean="0"/>
              <a:t>所管理的内存中申请内存了。在</a:t>
            </a:r>
            <a:r>
              <a:rPr lang="en-US" altLang="zh-CN" sz="1200" smtClean="0"/>
              <a:t>LiteOS</a:t>
            </a:r>
            <a:r>
              <a:rPr lang="zh-CN" altLang="zh-CN" sz="1200" smtClean="0"/>
              <a:t>中，主要利用</a:t>
            </a:r>
            <a:r>
              <a:rPr lang="en-US" altLang="zh-CN" sz="1200" smtClean="0"/>
              <a:t>LOS_MemAlloc()</a:t>
            </a:r>
            <a:r>
              <a:rPr lang="zh-CN" altLang="zh-CN" sz="1200" smtClean="0"/>
              <a:t>来申请内存，应用程序会根据所需要内存的大小，从指定的内存池中申请内存，其大小不能超过当前系统管理的可用内存大小。调用三次</a:t>
            </a:r>
            <a:r>
              <a:rPr lang="en-US" altLang="zh-CN" sz="1200" smtClean="0"/>
              <a:t>LOS_MemAlloc()</a:t>
            </a:r>
            <a:r>
              <a:rPr lang="zh-CN" altLang="zh-CN" sz="1200" smtClean="0"/>
              <a:t>函数可以申请</a:t>
            </a:r>
            <a:r>
              <a:rPr lang="en-US" altLang="zh-CN" sz="1200" smtClean="0"/>
              <a:t>3</a:t>
            </a:r>
            <a:r>
              <a:rPr lang="zh-CN" altLang="zh-CN" sz="1200" smtClean="0"/>
              <a:t>个内存空间，假设名称分别为</a:t>
            </a:r>
            <a:r>
              <a:rPr lang="en-US" altLang="zh-CN" sz="1200" smtClean="0"/>
              <a:t>UsedA</a:t>
            </a:r>
            <a:r>
              <a:rPr lang="zh-CN" altLang="zh-CN" sz="1200" smtClean="0"/>
              <a:t>，</a:t>
            </a:r>
            <a:r>
              <a:rPr lang="en-US" altLang="zh-CN" sz="1200" smtClean="0"/>
              <a:t>UsedB</a:t>
            </a:r>
            <a:r>
              <a:rPr lang="zh-CN" altLang="zh-CN" sz="1200" smtClean="0"/>
              <a:t>，</a:t>
            </a:r>
            <a:r>
              <a:rPr lang="en-US" altLang="zh-CN" sz="1200" smtClean="0"/>
              <a:t>UsedC</a:t>
            </a:r>
            <a:r>
              <a:rPr lang="zh-CN" altLang="zh-CN" sz="1200" smtClean="0"/>
              <a:t>，大小分别为</a:t>
            </a:r>
            <a:r>
              <a:rPr lang="en-US" altLang="zh-CN" sz="1200" smtClean="0"/>
              <a:t>sizeA</a:t>
            </a:r>
            <a:r>
              <a:rPr lang="zh-CN" altLang="zh-CN" sz="1200" smtClean="0"/>
              <a:t>，</a:t>
            </a:r>
            <a:r>
              <a:rPr lang="en-US" altLang="zh-CN" sz="1200" smtClean="0"/>
              <a:t>sizeB</a:t>
            </a:r>
            <a:r>
              <a:rPr lang="zh-CN" altLang="zh-CN" sz="1200" smtClean="0"/>
              <a:t>，</a:t>
            </a:r>
            <a:r>
              <a:rPr lang="en-US" altLang="zh-CN" sz="1200" smtClean="0"/>
              <a:t>sizeC</a:t>
            </a:r>
            <a:r>
              <a:rPr lang="zh-CN" altLang="zh-CN" sz="1200" smtClean="0"/>
              <a:t>，剩下的内存则被标记为</a:t>
            </a:r>
            <a:r>
              <a:rPr lang="en-US" altLang="zh-CN" sz="1200" smtClean="0"/>
              <a:t>FreeNode</a:t>
            </a:r>
            <a:r>
              <a:rPr lang="zh-CN" altLang="zh-CN" sz="1200" smtClean="0"/>
              <a:t>。因为刚初始化内存池的时候只有一个大的</a:t>
            </a:r>
            <a:r>
              <a:rPr lang="en-US" altLang="zh-CN" sz="1200" smtClean="0"/>
              <a:t>FreeNode</a:t>
            </a:r>
            <a:r>
              <a:rPr lang="zh-CN" altLang="zh-CN" sz="1200" smtClean="0"/>
              <a:t>，所以这些内存块是从这个</a:t>
            </a:r>
            <a:r>
              <a:rPr lang="en-US" altLang="zh-CN" sz="1200" smtClean="0"/>
              <a:t>FreeNode</a:t>
            </a:r>
            <a:r>
              <a:rPr lang="zh-CN" altLang="zh-CN" sz="1200" smtClean="0"/>
              <a:t>中切割出来的</a:t>
            </a:r>
            <a:r>
              <a:rPr lang="zh-CN" altLang="en-US" sz="1200" smtClean="0"/>
              <a:t>。</a:t>
            </a:r>
            <a:endParaRPr lang="en-US" altLang="zh-CN" sz="1200" smtClean="0"/>
          </a:p>
          <a:p>
            <a:r>
              <a:rPr lang="zh-CN" altLang="zh-CN" sz="1200" smtClean="0"/>
              <a:t>释放内存：因为在嵌入式系统中，内存是系统的紧缺资源，当应用不再需要使用所申请的内存时，应该及时释放该内存。在</a:t>
            </a:r>
            <a:r>
              <a:rPr lang="en-US" altLang="zh-CN" sz="1200" smtClean="0"/>
              <a:t>LiteOS </a:t>
            </a:r>
            <a:r>
              <a:rPr lang="zh-CN" altLang="zh-CN" sz="1200" smtClean="0"/>
              <a:t>中，主要利用</a:t>
            </a:r>
            <a:r>
              <a:rPr lang="en-US" altLang="zh-CN" sz="1200" smtClean="0"/>
              <a:t>LOS_MemFree()</a:t>
            </a:r>
            <a:r>
              <a:rPr lang="zh-CN" altLang="zh-CN" sz="1200" smtClean="0"/>
              <a:t>来释放不再使用的内存，在此过程中，</a:t>
            </a:r>
            <a:r>
              <a:rPr lang="en-US" altLang="zh-CN" sz="1200" smtClean="0"/>
              <a:t>LiteOS</a:t>
            </a:r>
            <a:r>
              <a:rPr lang="zh-CN" altLang="zh-CN" sz="1200" smtClean="0"/>
              <a:t>会自动将不需要的内存释放到系统管理的内存池中，假设调用</a:t>
            </a:r>
            <a:r>
              <a:rPr lang="en-US" altLang="zh-CN" sz="1200" smtClean="0"/>
              <a:t>LOS_MemFree()</a:t>
            </a:r>
            <a:r>
              <a:rPr lang="zh-CN" altLang="zh-CN" sz="1200" smtClean="0"/>
              <a:t>释放内存块</a:t>
            </a:r>
            <a:r>
              <a:rPr lang="en-US" altLang="zh-CN" sz="1200" smtClean="0"/>
              <a:t>UsedB</a:t>
            </a:r>
            <a:r>
              <a:rPr lang="zh-CN" altLang="zh-CN" sz="1200" smtClean="0"/>
              <a:t>，则会回收内存块</a:t>
            </a:r>
            <a:r>
              <a:rPr lang="en-US" altLang="zh-CN" sz="1200" smtClean="0"/>
              <a:t>UsedB</a:t>
            </a:r>
            <a:r>
              <a:rPr lang="zh-CN" altLang="zh-CN" sz="1200" smtClean="0"/>
              <a:t>，并且将其标记为</a:t>
            </a:r>
            <a:r>
              <a:rPr lang="en-US" altLang="zh-CN" sz="1200" smtClean="0"/>
              <a:t>FreeNode</a:t>
            </a:r>
            <a:r>
              <a:rPr lang="zh-CN" altLang="en-US" sz="1200" smtClean="0"/>
              <a:t>。</a:t>
            </a:r>
            <a:endParaRPr lang="zh-CN" altLang="en-US" sz="1200"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18307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ea"/>
              </a:rPr>
              <a:t>运作机制</a:t>
            </a:r>
          </a:p>
          <a:p>
            <a:r>
              <a:rPr lang="zh-CN" altLang="en-US" smtClean="0">
                <a:sym typeface="+mn-ea"/>
              </a:rPr>
              <a:t>      </a:t>
            </a:r>
            <a:r>
              <a:rPr lang="zh-CN" altLang="en-US" smtClean="0"/>
              <a:t>动态内存管理，即在内存资源充足的情况下，从系统配置的一块比较大的连续内存（内存池），根据用户需求，分配任意大小的内存块。当用户不需要该内存块时，又可以释放回系统供下一次使用。与静态内存相比，动态内存管理的好处是按需分配，缺点是内存池中容易出现碎片。</a:t>
            </a:r>
          </a:p>
          <a:p>
            <a:r>
              <a:rPr lang="en-US" altLang="zh-CN" smtClean="0"/>
              <a:t>LiteOS</a:t>
            </a:r>
            <a:r>
              <a:rPr lang="zh-CN" altLang="en-US" smtClean="0"/>
              <a:t>动态内存支持</a:t>
            </a:r>
            <a:r>
              <a:rPr lang="en-US" altLang="zh-CN" smtClean="0"/>
              <a:t>DLINK</a:t>
            </a:r>
            <a:r>
              <a:rPr lang="zh-CN" altLang="en-US" smtClean="0"/>
              <a:t>和</a:t>
            </a:r>
            <a:r>
              <a:rPr lang="en-US" altLang="zh-CN" smtClean="0"/>
              <a:t>BEST LITTLE</a:t>
            </a:r>
            <a:r>
              <a:rPr lang="zh-CN" altLang="en-US" smtClean="0"/>
              <a:t>两种标准算法。</a:t>
            </a:r>
            <a:endParaRPr lang="en-US" altLang="zh-CN" smtClean="0"/>
          </a:p>
          <a:p>
            <a:r>
              <a:rPr lang="zh-CN" altLang="en-US" smtClean="0"/>
              <a:t>第一部分： 堆内存（也称内存池）的起始地址及堆区域总大小。</a:t>
            </a:r>
          </a:p>
          <a:p>
            <a:r>
              <a:rPr lang="zh-CN" altLang="en-US" smtClean="0"/>
              <a:t>第二部分： 本身是一个数组，每个元素是一个双向链表，所有free节点的控制头都会被分类挂在这个数组的双向链表中。每次申请内存的时候，会从这个数组检索最合适大小的free节点，进行分配内存。每次释放内存时，会将该片内存作为free节点存储至这个数组，以便下次再利用。</a:t>
            </a:r>
          </a:p>
          <a:p>
            <a:r>
              <a:rPr lang="zh-CN" altLang="en-US" smtClean="0"/>
              <a:t>第三部分： 占用内存池极大部分的空间，是用于存放各节点的实际区域。</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96749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比如用户申请</a:t>
            </a:r>
            <a:r>
              <a:rPr lang="en-US" altLang="zh-CN" smtClean="0"/>
              <a:t>20</a:t>
            </a:r>
            <a:r>
              <a:rPr lang="zh-CN" altLang="en-US" smtClean="0"/>
              <a:t>字节内存，就在</a:t>
            </a:r>
            <a:r>
              <a:rPr lang="en-US" altLang="zh-CN" smtClean="0"/>
              <a:t>SLAB</a:t>
            </a:r>
            <a:r>
              <a:rPr lang="zh-CN" altLang="en-US" smtClean="0"/>
              <a:t>块大小为</a:t>
            </a:r>
            <a:r>
              <a:rPr lang="en-US" altLang="zh-CN" smtClean="0"/>
              <a:t>32</a:t>
            </a:r>
            <a:r>
              <a:rPr lang="zh-CN" altLang="en-US" smtClean="0"/>
              <a:t>字节的</a:t>
            </a:r>
            <a:r>
              <a:rPr lang="en-US" altLang="zh-CN" smtClean="0"/>
              <a:t>SLAB CLASS</a:t>
            </a:r>
            <a:r>
              <a:rPr lang="zh-CN" altLang="en-US" smtClean="0"/>
              <a:t>中申请，如果申请成功，就将</a:t>
            </a:r>
            <a:r>
              <a:rPr lang="en-US" altLang="zh-CN" smtClean="0"/>
              <a:t>SLAB</a:t>
            </a:r>
            <a:r>
              <a:rPr lang="zh-CN" altLang="en-US" smtClean="0"/>
              <a:t>内存块整块返回给用户，释放时整块回收。如果满足条件的</a:t>
            </a:r>
            <a:r>
              <a:rPr lang="en-US" altLang="zh-CN" smtClean="0"/>
              <a:t>SLAB CLASS</a:t>
            </a:r>
            <a:r>
              <a:rPr lang="zh-CN" altLang="en-US" smtClean="0"/>
              <a:t>中已无可以分配的内存块，则继续向内存池按照最佳适配算法申请。需要注意的是，如果当前的</a:t>
            </a:r>
            <a:r>
              <a:rPr lang="en-US" altLang="zh-CN" smtClean="0"/>
              <a:t>SLAB CLASS</a:t>
            </a:r>
            <a:r>
              <a:rPr lang="zh-CN" altLang="en-US" smtClean="0"/>
              <a:t>中无可用</a:t>
            </a:r>
            <a:r>
              <a:rPr lang="en-US" altLang="zh-CN" smtClean="0"/>
              <a:t>SLAB</a:t>
            </a:r>
            <a:r>
              <a:rPr lang="zh-CN" altLang="en-US" smtClean="0"/>
              <a:t>块了，则直接向内存池申请，而不会继续向有着更大</a:t>
            </a:r>
            <a:r>
              <a:rPr lang="en-US" altLang="zh-CN" smtClean="0"/>
              <a:t>SLAB</a:t>
            </a:r>
            <a:r>
              <a:rPr lang="zh-CN" altLang="en-US" smtClean="0"/>
              <a:t>块空间的</a:t>
            </a:r>
            <a:r>
              <a:rPr lang="en-US" altLang="zh-CN" smtClean="0"/>
              <a:t>SLAB CLASS</a:t>
            </a:r>
            <a:r>
              <a:rPr lang="zh-CN" altLang="en-US" smtClean="0"/>
              <a:t>申请。</a:t>
            </a:r>
          </a:p>
          <a:p>
            <a:endParaRPr lang="zh-CN" altLang="en-US" smtClean="0"/>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032613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0090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6034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8991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动态内存开发流程：主要介绍</a:t>
            </a:r>
            <a:r>
              <a:rPr lang="en-US" altLang="zh-CN" smtClean="0"/>
              <a:t>BEST LITTLE</a:t>
            </a:r>
            <a:r>
              <a:rPr lang="zh-CN" altLang="en-US" smtClean="0"/>
              <a:t>开发流程</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81990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2242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静态内存池区域，可以通过定义全局数组或调用动态内存分配接口方式获取。如果使用动态内存分配方式，在不需要静态内存池时，注意要释放该段内存，避免内存泄露。</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41504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sym typeface="+mn-ea"/>
              </a:rPr>
              <a:t>size</a:t>
            </a:r>
            <a:r>
              <a:rPr lang="zh-CN" altLang="en-US" smtClean="0">
                <a:sym typeface="+mn-ea"/>
              </a:rPr>
              <a:t>：</a:t>
            </a:r>
            <a:r>
              <a:rPr lang="en-US" altLang="zh-CN" smtClean="0">
                <a:sym typeface="+mn-ea"/>
              </a:rPr>
              <a:t>申请分配的内存大小，单位Byte</a:t>
            </a:r>
            <a:r>
              <a:rPr lang="zh-CN" altLang="en-US" smtClean="0">
                <a:sym typeface="+mn-ea"/>
              </a:rPr>
              <a:t>；</a:t>
            </a:r>
            <a:r>
              <a:rPr lang="zh-CN" altLang="en-US" smtClean="0"/>
              <a:t>返回值：分配成功 - 返回内存块指针，</a:t>
            </a:r>
            <a:r>
              <a:rPr lang="en-US" altLang="zh-CN" smtClean="0">
                <a:sym typeface="+mn-ea"/>
              </a:rPr>
              <a:t>分配失败 - 返回NULL</a:t>
            </a:r>
            <a:r>
              <a:rPr lang="zh-CN" altLang="en-US" smtClean="0">
                <a:sym typeface="+mn-ea"/>
              </a:rPr>
              <a:t>。</a:t>
            </a:r>
            <a:endParaRPr lang="en-US" altLang="zh-CN" smtClean="0"/>
          </a:p>
          <a:p>
            <a:pPr lvl="0"/>
            <a:r>
              <a:rPr lang="en-US" altLang="zh-CN" smtClean="0"/>
              <a:t>addr</a:t>
            </a:r>
            <a:r>
              <a:rPr lang="zh-CN" altLang="en-US" smtClean="0"/>
              <a:t>：</a:t>
            </a:r>
            <a:r>
              <a:rPr lang="en-US" altLang="zh-CN" smtClean="0">
                <a:sym typeface="+mn-ea"/>
              </a:rPr>
              <a:t>动态分配内存空间的指针</a:t>
            </a:r>
            <a:r>
              <a:rPr lang="zh-CN" altLang="en-US" smtClean="0">
                <a:sym typeface="+mn-ea"/>
              </a:rPr>
              <a:t>；返回值：无。</a:t>
            </a:r>
            <a:endParaRPr lang="en-US" altLang="zh-CN" smtClean="0">
              <a:sym typeface="+mn-ea"/>
            </a:endParaRPr>
          </a:p>
          <a:p>
            <a:pPr lvl="0"/>
            <a:r>
              <a:rPr lang="en-US" altLang="zh-CN" smtClean="0">
                <a:sym typeface="+mn-ea"/>
              </a:rPr>
              <a:t>ptr</a:t>
            </a:r>
            <a:r>
              <a:rPr lang="zh-CN" altLang="en-US" smtClean="0">
                <a:sym typeface="+mn-ea"/>
              </a:rPr>
              <a:t>：</a:t>
            </a:r>
            <a:r>
              <a:rPr lang="en-US" altLang="zh-CN" smtClean="0">
                <a:sym typeface="+mn-ea"/>
              </a:rPr>
              <a:t>已经分配了内存空间的指针</a:t>
            </a:r>
            <a:r>
              <a:rPr lang="zh-CN" altLang="en-US" smtClean="0">
                <a:sym typeface="+mn-ea"/>
              </a:rPr>
              <a:t>。</a:t>
            </a:r>
            <a:endParaRPr lang="en-US" altLang="zh-CN" smtClean="0">
              <a:sym typeface="+mn-ea"/>
            </a:endParaRPr>
          </a:p>
          <a:p>
            <a:pPr lvl="0"/>
            <a:r>
              <a:rPr lang="en-US" altLang="zh-CN" smtClean="0"/>
              <a:t>n:</a:t>
            </a:r>
            <a:r>
              <a:rPr lang="en-US" altLang="zh-CN" smtClean="0">
                <a:sym typeface="+mn-ea"/>
              </a:rPr>
              <a:t>申请分配内存块的数目</a:t>
            </a:r>
            <a:r>
              <a:rPr lang="zh-CN" altLang="en-US" smtClean="0">
                <a:sym typeface="+mn-ea"/>
              </a:rPr>
              <a:t>。</a:t>
            </a:r>
            <a:endParaRPr lang="en-US" altLang="zh-CN" smtClean="0">
              <a:sym typeface="+mn-ea"/>
            </a:endParaRPr>
          </a:p>
          <a:p>
            <a:pPr lvl="0"/>
            <a:endParaRPr lang="en-US" altLang="zh-CN" smtClean="0">
              <a:sym typeface="+mn-ea"/>
            </a:endParaRP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06552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26171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3723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z="1200" smtClean="0"/>
              <a:t>通过中断机制，在外设不需要CPU介入时，CPU可以执行其它任务，而当外设需要CPU时通过产生中断信号使CPU立即中断当前任务来响应中断请求。这样可以使CPU避免把大量时间耗费在等待、查询外设状态的操作上，因此将大大提高系统实时性以及执行效率。</a:t>
            </a:r>
          </a:p>
          <a:p>
            <a:r>
              <a:rPr lang="zh-CN" altLang="en-US" sz="1200" smtClean="0"/>
              <a:t>中断的硬件分类</a:t>
            </a:r>
          </a:p>
          <a:p>
            <a:r>
              <a:rPr lang="zh-CN" altLang="en-US" sz="1200" smtClean="0"/>
              <a:t> 与中断相关的硬件可以划分为三类：设备、中断控制器、</a:t>
            </a:r>
            <a:r>
              <a:rPr lang="en-US" altLang="zh-CN" sz="1200" smtClean="0"/>
              <a:t>CPU</a:t>
            </a:r>
            <a:r>
              <a:rPr lang="zh-CN" altLang="en-US" sz="1200" smtClean="0"/>
              <a:t>本身。</a:t>
            </a:r>
          </a:p>
          <a:p>
            <a:r>
              <a:rPr lang="zh-CN" altLang="en-US" sz="1200" smtClean="0"/>
              <a:t>设备：发起中断的源，当设备需要请求</a:t>
            </a:r>
            <a:r>
              <a:rPr lang="en-US" altLang="zh-CN" sz="1200" smtClean="0"/>
              <a:t>CPU</a:t>
            </a:r>
            <a:r>
              <a:rPr lang="zh-CN" altLang="en-US" sz="1200" smtClean="0"/>
              <a:t>时，产生一个中断信号，该信号连接至中断控制器。</a:t>
            </a:r>
          </a:p>
          <a:p>
            <a:r>
              <a:rPr lang="zh-CN" altLang="en-US" sz="1200" smtClean="0"/>
              <a:t>中断控制器：中断控制器是</a:t>
            </a:r>
            <a:r>
              <a:rPr lang="en-US" altLang="zh-CN" sz="1200" smtClean="0"/>
              <a:t>CPU</a:t>
            </a:r>
            <a:r>
              <a:rPr lang="zh-CN" altLang="en-US" sz="1200" smtClean="0"/>
              <a:t>众多外设中的一个，它一方面接收其它外设中断引脚的输入，另一方面，它会发出中断信号给</a:t>
            </a:r>
            <a:r>
              <a:rPr lang="en-US" altLang="zh-CN" sz="1200" smtClean="0"/>
              <a:t>CPU</a:t>
            </a:r>
            <a:r>
              <a:rPr lang="zh-CN" altLang="en-US" sz="1200" smtClean="0"/>
              <a:t>。可以通过对中断控制器编程实现对中断源的优先级、触发方式、打开和关闭源等设置操作。</a:t>
            </a:r>
          </a:p>
          <a:p>
            <a:r>
              <a:rPr lang="zh-CN" altLang="en-US" sz="1200" smtClean="0"/>
              <a:t>常用的中断控制器有：</a:t>
            </a:r>
            <a:endParaRPr lang="en-US" altLang="zh-CN" sz="1200" smtClean="0"/>
          </a:p>
          <a:p>
            <a:r>
              <a:rPr lang="en-US" altLang="zh-CN" sz="1200" smtClean="0"/>
              <a:t>VIC</a:t>
            </a:r>
            <a:r>
              <a:rPr lang="zh-CN" altLang="en-US" sz="1200" smtClean="0"/>
              <a:t>（</a:t>
            </a:r>
            <a:r>
              <a:rPr lang="en-US" altLang="zh-CN" sz="1200" smtClean="0"/>
              <a:t>Vector Interrupt Controller</a:t>
            </a:r>
            <a:r>
              <a:rPr lang="zh-CN" altLang="en-US" sz="1200" smtClean="0"/>
              <a:t>）：矢量中断控制器</a:t>
            </a:r>
          </a:p>
          <a:p>
            <a:r>
              <a:rPr lang="en-US" altLang="zh-CN" sz="1200" smtClean="0"/>
              <a:t>GIC</a:t>
            </a:r>
            <a:r>
              <a:rPr lang="zh-CN" altLang="en-US" sz="1200" smtClean="0"/>
              <a:t>（</a:t>
            </a:r>
            <a:r>
              <a:rPr lang="en-US" altLang="zh-CN" sz="1200" smtClean="0"/>
              <a:t>General Interrupt Controller</a:t>
            </a:r>
            <a:r>
              <a:rPr lang="zh-CN" altLang="en-US" sz="1200" smtClean="0"/>
              <a:t>）：通用中断控制器</a:t>
            </a:r>
          </a:p>
          <a:p>
            <a:r>
              <a:rPr lang="en-US" altLang="zh-CN" sz="1200" smtClean="0"/>
              <a:t>NVIC</a:t>
            </a:r>
            <a:r>
              <a:rPr lang="zh-CN" altLang="en-US" sz="1200" smtClean="0"/>
              <a:t>（</a:t>
            </a:r>
            <a:r>
              <a:rPr lang="en-US" altLang="zh-CN" sz="1200" smtClean="0"/>
              <a:t>Nested Vector Interrupt Controller</a:t>
            </a:r>
            <a:r>
              <a:rPr lang="zh-CN" altLang="en-US" sz="1200" smtClean="0"/>
              <a:t>）</a:t>
            </a:r>
            <a:r>
              <a:rPr lang="en-US" altLang="zh-CN" sz="1200" smtClean="0"/>
              <a:t>:</a:t>
            </a:r>
            <a:r>
              <a:rPr lang="zh-CN" altLang="en-US" sz="1200" smtClean="0"/>
              <a:t>嵌套式矢量中断控制器，</a:t>
            </a:r>
            <a:r>
              <a:rPr lang="zh-CN" altLang="en-US" sz="1200" smtClean="0">
                <a:sym typeface="+mn-ea"/>
              </a:rPr>
              <a:t>在</a:t>
            </a:r>
            <a:r>
              <a:rPr lang="en-US" altLang="zh-CN" sz="1200" smtClean="0">
                <a:sym typeface="+mn-ea"/>
              </a:rPr>
              <a:t>ARM Cortex-M</a:t>
            </a:r>
            <a:r>
              <a:rPr lang="zh-CN" altLang="en-US" sz="1200" smtClean="0">
                <a:sym typeface="+mn-ea"/>
              </a:rPr>
              <a:t>系列中使用的中断控制器。</a:t>
            </a:r>
            <a:endParaRPr lang="zh-CN" altLang="en-US" sz="1200" smtClean="0"/>
          </a:p>
          <a:p>
            <a:r>
              <a:rPr lang="en-US" altLang="zh-CN" sz="1200" smtClean="0"/>
              <a:t>CPU</a:t>
            </a:r>
            <a:r>
              <a:rPr lang="zh-CN" altLang="en-US" sz="1200" smtClean="0"/>
              <a:t>：</a:t>
            </a:r>
            <a:r>
              <a:rPr lang="en-US" altLang="zh-CN" sz="1200" smtClean="0"/>
              <a:t>CPU</a:t>
            </a:r>
            <a:r>
              <a:rPr lang="zh-CN" altLang="en-US" sz="1200" smtClean="0"/>
              <a:t>会响应中断源的请求，中断当前正在执行的任务，转而执行中断处理程序。</a:t>
            </a:r>
          </a:p>
          <a:p>
            <a:pPr lvl="0"/>
            <a:endParaRPr lang="zh-CN" altLang="en-US" sz="1200" smtClean="0"/>
          </a:p>
          <a:p>
            <a:endParaRPr lang="zh-CN" altLang="en-US" sz="120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081471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6167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2103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a:t>
            </a:r>
            <a:r>
              <a:rPr lang="zh-CN" altLang="en-US" smtClean="0"/>
              <a:t>、</a:t>
            </a:r>
            <a:r>
              <a:rPr lang="en-US" altLang="zh-CN" smtClean="0"/>
              <a:t>(3)</a:t>
            </a:r>
            <a:r>
              <a:rPr lang="zh-CN" altLang="en-US" smtClean="0"/>
              <a:t>：在任务运行的时候发生了中断，那么中断会打断任务的运行，那么操作系统将先保存当前任务的上下文环境，转而去处理中断服务函数。</a:t>
            </a:r>
          </a:p>
          <a:p>
            <a:r>
              <a:rPr lang="en-US" altLang="zh-CN" smtClean="0"/>
              <a:t>(2)</a:t>
            </a:r>
            <a:r>
              <a:rPr lang="zh-CN" altLang="en-US" smtClean="0"/>
              <a:t>、</a:t>
            </a:r>
            <a:r>
              <a:rPr lang="en-US" altLang="zh-CN" smtClean="0"/>
              <a:t>(4)</a:t>
            </a:r>
            <a:r>
              <a:rPr lang="zh-CN" altLang="en-US" smtClean="0"/>
              <a:t>：当且仅当中断服务函数处理完的时候才恢复任务的上下文环境，继续运行任务。</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793564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a:t>
            </a:r>
            <a:r>
              <a:rPr lang="en-US" altLang="zh-CN" smtClean="0"/>
              <a:t>1</a:t>
            </a:r>
            <a:r>
              <a:rPr lang="zh-CN" altLang="en-US" smtClean="0"/>
              <a:t>）：当中断</a:t>
            </a:r>
            <a:r>
              <a:rPr lang="en-US" altLang="zh-CN" smtClean="0"/>
              <a:t>1</a:t>
            </a:r>
            <a:r>
              <a:rPr lang="zh-CN" altLang="en-US" smtClean="0"/>
              <a:t>的服务函数在处理的时候发生了中断</a:t>
            </a:r>
            <a:r>
              <a:rPr lang="en-US" altLang="zh-CN" smtClean="0"/>
              <a:t>2</a:t>
            </a:r>
            <a:r>
              <a:rPr lang="zh-CN" altLang="en-US" smtClean="0"/>
              <a:t>，由于中断</a:t>
            </a:r>
            <a:r>
              <a:rPr lang="en-US" altLang="zh-CN" smtClean="0"/>
              <a:t>2</a:t>
            </a:r>
            <a:r>
              <a:rPr lang="zh-CN" altLang="en-US" smtClean="0"/>
              <a:t>的优先级比中断</a:t>
            </a:r>
            <a:r>
              <a:rPr lang="en-US" altLang="zh-CN" smtClean="0"/>
              <a:t>1</a:t>
            </a:r>
            <a:r>
              <a:rPr lang="zh-CN" altLang="en-US" smtClean="0"/>
              <a:t>更高，所以发生了中断嵌套，那么操作系统将先保存当前中断服务函数的上下文环境，并且转向处理中断</a:t>
            </a:r>
            <a:r>
              <a:rPr lang="en-US" altLang="zh-CN" smtClean="0"/>
              <a:t>2</a:t>
            </a:r>
            <a:r>
              <a:rPr lang="zh-CN" altLang="en-US" smtClean="0"/>
              <a:t>，当且仅当中断</a:t>
            </a:r>
            <a:r>
              <a:rPr lang="en-US" altLang="zh-CN" smtClean="0"/>
              <a:t>2</a:t>
            </a:r>
            <a:r>
              <a:rPr lang="zh-CN" altLang="en-US" smtClean="0"/>
              <a:t>执行完的时候图</a:t>
            </a:r>
            <a:r>
              <a:rPr lang="en-US" altLang="zh-CN" smtClean="0"/>
              <a:t>(2)</a:t>
            </a:r>
            <a:r>
              <a:rPr lang="zh-CN" altLang="en-US" smtClean="0"/>
              <a:t>，才能继续执行中断</a:t>
            </a:r>
            <a:r>
              <a:rPr lang="en-US" altLang="zh-CN" smtClean="0"/>
              <a:t>1</a:t>
            </a:r>
            <a:r>
              <a:rPr lang="zh-CN" altLang="en-US" smtClean="0"/>
              <a:t>。</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01281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ea"/>
              </a:rPr>
              <a:t>注意事项：</a:t>
            </a:r>
            <a:endParaRPr lang="zh-CN" altLang="en-US" smtClean="0"/>
          </a:p>
          <a:p>
            <a:r>
              <a:rPr lang="zh-CN" altLang="en-US" smtClean="0">
                <a:sym typeface="+mn-ea"/>
              </a:rPr>
              <a:t>根据具体硬件，配置支持的最大中断数及中断初始化操作的寄存器地址。</a:t>
            </a:r>
            <a:endParaRPr lang="zh-CN" altLang="en-US" smtClean="0"/>
          </a:p>
          <a:p>
            <a:r>
              <a:rPr lang="zh-CN" altLang="en-US" smtClean="0">
                <a:sym typeface="+mn-ea"/>
              </a:rPr>
              <a:t>中断处理程序耗时不能过长，影响CPU对中断的及时响应。</a:t>
            </a:r>
            <a:endParaRPr lang="zh-CN" altLang="en-US" smtClean="0"/>
          </a:p>
          <a:p>
            <a:r>
              <a:rPr lang="zh-CN" altLang="en-US" smtClean="0">
                <a:sym typeface="+mn-ea"/>
              </a:rPr>
              <a:t>关中断后不能执行引起调度的函数。</a:t>
            </a:r>
            <a:endParaRPr lang="zh-CN" altLang="en-US" smtClean="0"/>
          </a:p>
          <a:p>
            <a:r>
              <a:rPr lang="zh-CN" altLang="en-US" smtClean="0">
                <a:sym typeface="+mn-ea"/>
              </a:rPr>
              <a:t>Cortex-M系列处理器中1-15中断为内部使用，因此不建议用户去申请和创建。</a:t>
            </a:r>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3990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04246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sym typeface="+mn-ea"/>
              </a:rPr>
              <a:t>本实例实现如下功能：</a:t>
            </a:r>
            <a:endParaRPr lang="zh-CN" altLang="en-US" smtClean="0"/>
          </a:p>
          <a:p>
            <a:r>
              <a:rPr lang="en-US" altLang="zh-CN" smtClean="0">
                <a:sym typeface="+mn-ea"/>
              </a:rPr>
              <a:t>1</a:t>
            </a:r>
            <a:r>
              <a:rPr lang="zh-CN" altLang="en-US" smtClean="0">
                <a:sym typeface="+mn-ea"/>
              </a:rPr>
              <a:t>、初始化硬件中断：自己根据硬件情况来添加。</a:t>
            </a:r>
            <a:endParaRPr lang="zh-CN" altLang="en-US" smtClean="0"/>
          </a:p>
          <a:p>
            <a:r>
              <a:rPr lang="en-US" altLang="zh-CN" smtClean="0">
                <a:sym typeface="+mn-ea"/>
              </a:rPr>
              <a:t>2</a:t>
            </a:r>
            <a:r>
              <a:rPr lang="zh-CN" altLang="en-US" smtClean="0">
                <a:sym typeface="+mn-ea"/>
              </a:rPr>
              <a:t>、中断注册：选择需要注册的中断号，优先级，中断入口函数、中断入口函数形参。</a:t>
            </a:r>
            <a:endParaRPr lang="zh-CN" altLang="en-US" smtClean="0"/>
          </a:p>
          <a:p>
            <a:r>
              <a:rPr lang="en-US" altLang="zh-CN" smtClean="0">
                <a:sym typeface="+mn-ea"/>
              </a:rPr>
              <a:t>3</a:t>
            </a:r>
            <a:r>
              <a:rPr lang="zh-CN" altLang="en-US" smtClean="0">
                <a:sym typeface="+mn-ea"/>
              </a:rPr>
              <a:t>、触发中断：需要外部或内部触发，中断函数才会执行。</a:t>
            </a:r>
            <a:endParaRPr lang="zh-CN" altLang="en-US" smtClean="0"/>
          </a:p>
          <a:p>
            <a:r>
              <a:rPr lang="en-US" altLang="zh-CN" smtClean="0">
                <a:sym typeface="+mn-ea"/>
              </a:rPr>
              <a:t>4</a:t>
            </a:r>
            <a:r>
              <a:rPr lang="zh-CN" altLang="en-US" smtClean="0">
                <a:sym typeface="+mn-ea"/>
              </a:rPr>
              <a:t>、查看打印结果 ：中断函数中实现打印功能。</a:t>
            </a:r>
            <a:endParaRPr lang="zh-CN" altLang="en-US" smtClean="0"/>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085477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6134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7929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173659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3089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z="1200" smtClean="0"/>
              <a:t>队列运作原理</a:t>
            </a:r>
          </a:p>
          <a:p>
            <a:r>
              <a:rPr lang="zh-CN" altLang="en-US" sz="1200" smtClean="0"/>
              <a:t>创建队列时，根据用户传入队列长度和消息节点大小来开辟相应的内存空间以供该队列使用，返回队列</a:t>
            </a:r>
            <a:r>
              <a:rPr lang="en-US" altLang="zh-CN" sz="1200" smtClean="0"/>
              <a:t>ID</a:t>
            </a:r>
            <a:r>
              <a:rPr lang="zh-CN" altLang="en-US" sz="1200" smtClean="0"/>
              <a:t>。</a:t>
            </a:r>
          </a:p>
          <a:p>
            <a:r>
              <a:rPr lang="zh-CN" altLang="en-US" sz="1200" smtClean="0"/>
              <a:t>在队列控制块中维护一个消息头节点位置</a:t>
            </a:r>
            <a:r>
              <a:rPr lang="en-US" altLang="zh-CN" sz="1200" smtClean="0"/>
              <a:t>Head</a:t>
            </a:r>
            <a:r>
              <a:rPr lang="zh-CN" altLang="en-US" sz="1200" smtClean="0"/>
              <a:t>和一个消息尾节点位置</a:t>
            </a:r>
            <a:r>
              <a:rPr lang="en-US" altLang="zh-CN" sz="1200" smtClean="0"/>
              <a:t>Tail</a:t>
            </a:r>
            <a:r>
              <a:rPr lang="zh-CN" altLang="en-US" sz="1200" smtClean="0"/>
              <a:t>来表示当前队列中消息存储情况。</a:t>
            </a:r>
            <a:r>
              <a:rPr lang="en-US" altLang="zh-CN" sz="1200" smtClean="0"/>
              <a:t>Head</a:t>
            </a:r>
            <a:r>
              <a:rPr lang="zh-CN" altLang="en-US" sz="1200" smtClean="0"/>
              <a:t>表示队列中被占用消息的起始位置。</a:t>
            </a:r>
            <a:r>
              <a:rPr lang="en-US" altLang="zh-CN" sz="1200" smtClean="0"/>
              <a:t>Tail</a:t>
            </a:r>
            <a:r>
              <a:rPr lang="zh-CN" altLang="en-US" sz="1200" smtClean="0"/>
              <a:t>表示队列中被空闲消息的起始位置。刚创建时</a:t>
            </a:r>
            <a:r>
              <a:rPr lang="en-US" altLang="zh-CN" sz="1200" smtClean="0"/>
              <a:t>Head</a:t>
            </a:r>
            <a:r>
              <a:rPr lang="zh-CN" altLang="en-US" sz="1200" smtClean="0"/>
              <a:t>和</a:t>
            </a:r>
            <a:r>
              <a:rPr lang="en-US" altLang="zh-CN" sz="1200" smtClean="0"/>
              <a:t>Tail</a:t>
            </a:r>
            <a:r>
              <a:rPr lang="zh-CN" altLang="en-US" sz="1200" smtClean="0"/>
              <a:t>均指向队列起始位置。</a:t>
            </a:r>
          </a:p>
          <a:p>
            <a:r>
              <a:rPr lang="zh-CN" altLang="en-US" sz="1200" smtClean="0"/>
              <a:t>写队列时，根据</a:t>
            </a:r>
            <a:r>
              <a:rPr lang="en-US" altLang="zh-CN" sz="1200" smtClean="0"/>
              <a:t>Tail</a:t>
            </a:r>
            <a:r>
              <a:rPr lang="zh-CN" altLang="en-US" sz="1200" smtClean="0"/>
              <a:t>找到被占用消息节点末尾的空闲节点作为数据写入对象。如果</a:t>
            </a:r>
            <a:r>
              <a:rPr lang="en-US" altLang="zh-CN" sz="1200" smtClean="0"/>
              <a:t>Tail</a:t>
            </a:r>
            <a:r>
              <a:rPr lang="zh-CN" altLang="en-US" sz="1200" smtClean="0"/>
              <a:t>已经指向队列尾则采用回卷方式。根据</a:t>
            </a:r>
            <a:r>
              <a:rPr lang="en-US" altLang="zh-CN" sz="1200" smtClean="0"/>
              <a:t>usWritableCnt</a:t>
            </a:r>
            <a:r>
              <a:rPr lang="zh-CN" altLang="en-US" sz="1200" smtClean="0"/>
              <a:t>判断队列是否可以写入，不能对已满（</a:t>
            </a:r>
            <a:r>
              <a:rPr lang="en-US" altLang="zh-CN" sz="1200" smtClean="0"/>
              <a:t>usWritableCnt</a:t>
            </a:r>
            <a:r>
              <a:rPr lang="zh-CN" altLang="en-US" sz="1200" smtClean="0"/>
              <a:t>为</a:t>
            </a:r>
            <a:r>
              <a:rPr lang="en-US" altLang="zh-CN" sz="1200" smtClean="0"/>
              <a:t>0</a:t>
            </a:r>
            <a:r>
              <a:rPr lang="zh-CN" altLang="en-US" sz="1200" smtClean="0"/>
              <a:t>）队列进行写队列操作。</a:t>
            </a:r>
          </a:p>
          <a:p>
            <a:r>
              <a:rPr lang="zh-CN" altLang="en-US" sz="1200" smtClean="0"/>
              <a:t>读队列时，根据</a:t>
            </a:r>
            <a:r>
              <a:rPr lang="en-US" altLang="zh-CN" sz="1200" smtClean="0"/>
              <a:t>Head</a:t>
            </a:r>
            <a:r>
              <a:rPr lang="zh-CN" altLang="en-US" sz="1200" smtClean="0"/>
              <a:t>找到最先写入队列中的消息节点进行读取。如果</a:t>
            </a:r>
            <a:r>
              <a:rPr lang="en-US" altLang="zh-CN" sz="1200" smtClean="0"/>
              <a:t>Head</a:t>
            </a:r>
            <a:r>
              <a:rPr lang="zh-CN" altLang="en-US" sz="1200" smtClean="0"/>
              <a:t>已经指向队列尾则采用回卷方式。根据</a:t>
            </a:r>
            <a:r>
              <a:rPr lang="en-US" altLang="zh-CN" sz="1200" smtClean="0"/>
              <a:t>usReadableCnt</a:t>
            </a:r>
            <a:r>
              <a:rPr lang="zh-CN" altLang="en-US" sz="1200" smtClean="0"/>
              <a:t>判断队列是否有消息读取，对全部空闲（</a:t>
            </a:r>
            <a:r>
              <a:rPr lang="en-US" altLang="zh-CN" sz="1200" smtClean="0"/>
              <a:t>usReadableCnt</a:t>
            </a:r>
            <a:r>
              <a:rPr lang="zh-CN" altLang="en-US" sz="1200" smtClean="0"/>
              <a:t>为</a:t>
            </a:r>
            <a:r>
              <a:rPr lang="en-US" altLang="zh-CN" sz="1200" smtClean="0"/>
              <a:t>0</a:t>
            </a:r>
            <a:r>
              <a:rPr lang="zh-CN" altLang="en-US" sz="1200" smtClean="0"/>
              <a:t>）队列进行读队列操作会引起任务挂起。</a:t>
            </a:r>
          </a:p>
          <a:p>
            <a:r>
              <a:rPr lang="zh-CN" altLang="en-US" sz="1200" smtClean="0"/>
              <a:t>删除队列时，根据传入的队列</a:t>
            </a:r>
            <a:r>
              <a:rPr lang="en-US" altLang="zh-CN" sz="1200" smtClean="0"/>
              <a:t>ID</a:t>
            </a:r>
            <a:r>
              <a:rPr lang="zh-CN" altLang="en-US" sz="1200" smtClean="0"/>
              <a:t>寻找到对应的队列，把队列状态置为未使用，释放原队列所占的空间，对应的队列控制头置为初始状态。</a:t>
            </a:r>
          </a:p>
          <a:p>
            <a:endParaRPr lang="zh-CN" altLang="en-US" sz="1200"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87099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397300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83356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08514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74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54803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484111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23103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海量路灯自组网（快速自愈、高可靠性、支持</a:t>
            </a:r>
            <a:r>
              <a:rPr lang="en-US" altLang="zh-CN" smtClean="0"/>
              <a:t>1000+</a:t>
            </a:r>
            <a:r>
              <a:rPr lang="zh-CN" altLang="en-US" smtClean="0"/>
              <a:t>节点，组网时间</a:t>
            </a:r>
            <a:r>
              <a:rPr lang="en-US" altLang="zh-CN" smtClean="0"/>
              <a:t>&lt;20mins</a:t>
            </a:r>
            <a:r>
              <a:rPr lang="zh-CN" altLang="en-US" smtClean="0"/>
              <a:t>）</a:t>
            </a:r>
            <a:endParaRPr lang="en-US" altLang="zh-CN"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09888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提供多种传感算法，应用无需开发，直接调用</a:t>
            </a:r>
            <a:endParaRPr lang="en-US" altLang="zh-CN" smtClean="0"/>
          </a:p>
          <a:p>
            <a:r>
              <a:rPr lang="zh-CN" altLang="en-US" smtClean="0"/>
              <a:t>抽象不同类型传感器接口，屏蔽硬件细节，实现即插即用。</a:t>
            </a:r>
            <a:endParaRPr lang="en-US" altLang="zh-CN" smtClean="0"/>
          </a:p>
          <a:p>
            <a:endParaRPr lang="en-US" altLang="zh-CN"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9639140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927730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49683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3338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2311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Huawei LiteOS SDK</a:t>
            </a:r>
            <a:r>
              <a:rPr lang="zh-CN" altLang="en-US" smtClean="0"/>
              <a:t>端云互通组件针对“单模组、单</a:t>
            </a:r>
            <a:r>
              <a:rPr lang="en-US" altLang="zh-CN" smtClean="0"/>
              <a:t>MCU”</a:t>
            </a:r>
            <a:r>
              <a:rPr lang="zh-CN" altLang="en-US" smtClean="0"/>
              <a:t>和“外置</a:t>
            </a:r>
            <a:r>
              <a:rPr lang="en-US" altLang="zh-CN" smtClean="0"/>
              <a:t>MCU+</a:t>
            </a:r>
            <a:r>
              <a:rPr lang="zh-CN" altLang="en-US" smtClean="0"/>
              <a:t>模组”两种应用场景，提供了不同的软件架构</a:t>
            </a:r>
            <a:endParaRPr lang="en-US" altLang="zh-CN" smtClean="0"/>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2867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3840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在持续构建轻量级竞争力的同时，内核支持更多芯片</a:t>
            </a:r>
            <a:r>
              <a:rPr lang="en-US" altLang="zh-CN" smtClean="0"/>
              <a:t>/</a:t>
            </a:r>
            <a:r>
              <a:rPr lang="zh-CN" altLang="en-US" smtClean="0"/>
              <a:t>硬件：</a:t>
            </a:r>
            <a:r>
              <a:rPr lang="en-US" altLang="zh-CN" smtClean="0"/>
              <a:t>Cortex-M</a:t>
            </a:r>
            <a:r>
              <a:rPr lang="en-US" altLang="zh-CN" smtClean="0">
                <a:sym typeface="Wingdings" pitchFamily="2" charset="2"/>
              </a:rPr>
              <a:t> + Cortex-A, ARM + Intel, Huawei + 3rd , ……</a:t>
            </a:r>
            <a:endParaRPr lang="zh-CN" altLang="en-US" smtClean="0"/>
          </a:p>
          <a:p>
            <a:endParaRPr lang="zh-CN" altLang="en-US"/>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289090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18036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高实时性，高稳定性。超小内核，基础内核体积可以裁剪至不到</a:t>
            </a:r>
            <a:r>
              <a:rPr lang="en-US" altLang="zh-CN" smtClean="0"/>
              <a:t>10KB</a:t>
            </a:r>
            <a:r>
              <a:rPr lang="zh-CN" altLang="en-US" smtClean="0"/>
              <a:t>。低功耗。支持动态加载、分散加载。支持功能静态裁剪。</a:t>
            </a:r>
            <a:endParaRPr lang="en-US" altLang="zh-CN" smtClean="0"/>
          </a:p>
          <a:p>
            <a:r>
              <a:rPr lang="zh-CN" altLang="en-US" smtClean="0"/>
              <a:t>互联框架解决不同协议终端的互联互通。传感框架提供多传感器统一管理。安全框架保证</a:t>
            </a:r>
            <a:r>
              <a:rPr lang="en-US" altLang="zh-CN" smtClean="0"/>
              <a:t>LiteOS</a:t>
            </a:r>
            <a:r>
              <a:rPr lang="zh-CN" altLang="en-US" smtClean="0"/>
              <a:t>安全性能。</a:t>
            </a:r>
          </a:p>
          <a:p>
            <a:r>
              <a:rPr lang="en-US" altLang="zh-CN" smtClean="0"/>
              <a:t>4</a:t>
            </a:r>
            <a:r>
              <a:rPr lang="zh-CN" altLang="en-US" smtClean="0"/>
              <a:t>种，就绪态、运行态、阻塞态、退出态。</a:t>
            </a:r>
            <a:endParaRPr lang="en-US" altLang="zh-CN" dirty="0" smtClean="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0341725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45237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hlinkClick r:id="rId3"/>
              </a:rPr>
              <a:t>https://github.com/LiteOS/LiteOS_Lab/blob/iot_link/doc/Huawei_IoT_Link_SDK_Developer_Guide.md</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4065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1318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943818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333880567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64856403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mn-ea"/>
                <a:ea typeface="+mn-ea"/>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mn-ea"/>
                <a:ea typeface="+mn-ea"/>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mn-ea"/>
                <a:ea typeface="+mn-ea"/>
              </a:defRPr>
            </a:lvl3pPr>
            <a:lvl4pPr fontAlgn="ctr">
              <a:defRPr baseline="0">
                <a:latin typeface="+mn-ea"/>
                <a:ea typeface="+mn-ea"/>
              </a:defRPr>
            </a:lvl4pPr>
            <a:lvl5pPr marL="1802879" indent="-201519" fontAlgn="ctr">
              <a:buClrTx/>
              <a:buFont typeface="Huawei Sans" panose="020C0503030203020204" pitchFamily="34" charset="0"/>
              <a:buChar char="~"/>
              <a:defRPr baseline="0">
                <a:latin typeface="+mn-ea"/>
                <a:ea typeface="+mn-ea"/>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mn-ea"/>
                <a:ea typeface="+mn-ea"/>
                <a:cs typeface="Huawei Sans" panose="020C0503030203020204" pitchFamily="34" charset="0"/>
              </a:defRPr>
            </a:lvl1pPr>
            <a:lvl2pPr marL="744537" indent="-342900" algn="just" fontAlgn="ctr">
              <a:buSzPct val="100000"/>
              <a:buFont typeface="+mj-lt"/>
              <a:buAutoNum type="alphaUcPeriod"/>
              <a:defRPr sz="1800" baseline="0">
                <a:latin typeface="+mn-ea"/>
                <a:ea typeface="+mn-ea"/>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前言</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436863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9780647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5217399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34750473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2pPr>
            <a:lvl3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3pPr>
            <a:lvl4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4pPr>
            <a:lvl5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目标</a:t>
            </a:r>
            <a:endParaRPr lang="en-US" altLang="zh-CN"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14241214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前言</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595785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a:prstGeom prst="rect">
            <a:avLst/>
          </a:prstGeo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2pPr>
            <a:lvl3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3pPr>
            <a:lvl4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4pPr>
            <a:lvl5pPr algn="just" eaLnBrk="1" hangingPunct="1">
              <a:defRPr>
                <a:latin typeface="方正兰亭黑简体" panose="02000000000000000000" pitchFamily="2" charset="-122"/>
                <a:ea typeface="方正兰亭黑简体" panose="02000000000000000000" pitchFamily="2" charset="-122"/>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目标</a:t>
            </a:r>
            <a:endParaRPr lang="en-US" altLang="zh-CN"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9665133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a:prstGeom prst="rect">
            <a:avLst/>
          </a:prstGeo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目录</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10711056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7934556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69238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a:prstGeom prst="rect">
            <a:avLst/>
          </a:prstGeo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26658129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本章总结</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a:prstGeom prst="rect">
            <a:avLst/>
          </a:prstGeo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a:buNone/>
              <a:defRPr>
                <a:latin typeface="方正兰亭黑简体" panose="02000000000000000000" pitchFamily="2" charset="-122"/>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0860168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方正兰亭黑简体" panose="02000000000000000000" pitchFamily="2" charset="-122"/>
                <a:ea typeface="方正兰亭黑简体" panose="02000000000000000000" pitchFamily="2" charset="-122"/>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目录</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320556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方正兰亭黑简体" panose="02000000000000000000" pitchFamily="2" charset="-122"/>
                <a:ea typeface="方正兰亭黑简体" panose="02000000000000000000" pitchFamily="2" charset="-122"/>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41406084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rPr>
              <a:t>本章总结</a:t>
            </a:r>
            <a:endParaRPr lang="zh-CN" altLang="en-US" sz="3500" b="1" dirty="0">
              <a:solidFill>
                <a:schemeClr val="tx1">
                  <a:lumMod val="75000"/>
                  <a:lumOff val="25000"/>
                </a:schemeClr>
              </a:solidFill>
              <a:latin typeface="方正兰亭黑简体" panose="02000000000000000000" pitchFamily="2" charset="-122"/>
              <a:ea typeface="方正兰亭黑简体" panose="02000000000000000000" pitchFamily="2" charset="-122"/>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方正兰亭黑简体" panose="02000000000000000000" pitchFamily="2" charset="-122"/>
                <a:ea typeface="方正兰亭黑简体" panose="02000000000000000000" pitchFamily="2" charset="-122"/>
                <a:cs typeface="Arial" panose="020B0604020202020204" pitchFamily="34" charset="0"/>
              </a:defRPr>
            </a:lvl1pPr>
            <a:lvl2pPr>
              <a:defRPr>
                <a:latin typeface="方正兰亭黑简体" panose="02000000000000000000" pitchFamily="2" charset="-122"/>
                <a:ea typeface="方正兰亭黑简体" panose="02000000000000000000" pitchFamily="2" charset="-122"/>
              </a:defRPr>
            </a:lvl2pPr>
            <a:lvl3pPr>
              <a:defRPr>
                <a:latin typeface="方正兰亭黑简体" panose="02000000000000000000" pitchFamily="2" charset="-122"/>
                <a:ea typeface="方正兰亭黑简体" panose="02000000000000000000" pitchFamily="2" charset="-122"/>
              </a:defRPr>
            </a:lvl3pPr>
            <a:lvl4pPr>
              <a:defRPr>
                <a:latin typeface="方正兰亭黑简体" panose="02000000000000000000" pitchFamily="2" charset="-122"/>
                <a:ea typeface="方正兰亭黑简体" panose="02000000000000000000" pitchFamily="2" charset="-122"/>
              </a:defRPr>
            </a:lvl4pPr>
            <a:lvl5pPr>
              <a:buNone/>
              <a:defRPr>
                <a:latin typeface="方正兰亭黑简体" panose="02000000000000000000" pitchFamily="2" charset="-122"/>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62164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4783178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9EC310A-3496-465B-B3B3-E700BDA8494A}" type="datetimeFigureOut">
              <a:rPr lang="zh-CN" altLang="en-US" smtClean="0"/>
              <a:t>2020/9/23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3CDD188-B841-4F2D-B0DD-37F672EC7E71}" type="slidenum">
              <a:rPr lang="zh-CN" altLang="en-US" smtClean="0"/>
              <a:t>‹#›</a:t>
            </a:fld>
            <a:endParaRPr lang="zh-CN" altLang="en-US"/>
          </a:p>
        </p:txBody>
      </p:sp>
    </p:spTree>
    <p:extLst>
      <p:ext uri="{BB962C8B-B14F-4D97-AF65-F5344CB8AC3E}">
        <p14:creationId xmlns:p14="http://schemas.microsoft.com/office/powerpoint/2010/main" val="44256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a:latin typeface="方正兰亭黑简体" panose="02000000000000000000" pitchFamily="2" charset="-122"/>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339765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png"/><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 id="2147483881" r:id="rId2"/>
    <p:sldLayoutId id="2147483882" r:id="rId3"/>
    <p:sldLayoutId id="2147483883" r:id="rId4"/>
    <p:sldLayoutId id="2147483886" r:id="rId5"/>
    <p:sldLayoutId id="2147483887" r:id="rId6"/>
    <p:sldLayoutId id="2147483888" r:id="rId7"/>
    <p:sldLayoutId id="2147483889" r:id="rId8"/>
    <p:sldLayoutId id="2147483891" r:id="rId9"/>
    <p:sldLayoutId id="2147483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mn-ea"/>
                <a:ea typeface="+mn-ea"/>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mn-ea"/>
                <a:ea typeface="+mn-ea"/>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mn-ea"/>
              <a:ea typeface="+mn-ea"/>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6" r:id="rId11"/>
    <p:sldLayoutId id="2147483877" r:id="rId12"/>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 id="2147483901" r:id="rId6"/>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 id="2147483894" r:id="rId2"/>
    <p:sldLayoutId id="2147483895" r:id="rId3"/>
    <p:sldLayoutId id="2147483896" r:id="rId4"/>
    <p:sldLayoutId id="2147483897" r:id="rId5"/>
    <p:sldLayoutId id="2147483898" r:id="rId6"/>
    <p:sldLayoutId id="2147483899" r:id="rId7"/>
    <p:sldLayoutId id="2147483900" r:id="rId8"/>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61.xml"/><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6.xml"/><Relationship Id="rId5" Type="http://schemas.openxmlformats.org/officeDocument/2006/relationships/image" Target="../media/image25.png"/><Relationship Id="rId4" Type="http://schemas.openxmlformats.org/officeDocument/2006/relationships/image" Target="../media/image24.jpeg"/></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6.xml"/><Relationship Id="rId4" Type="http://schemas.openxmlformats.org/officeDocument/2006/relationships/image" Target="../media/image27.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a:lstStyle/>
          <a:p>
            <a:r>
              <a:rPr lang="en-US" altLang="zh-CN" smtClean="0">
                <a:latin typeface="+mn-lt"/>
                <a:ea typeface="+mn-ea"/>
              </a:rPr>
              <a:t>IPIoT</a:t>
            </a:r>
            <a:endParaRPr lang="zh-CN" altLang="en-US">
              <a:latin typeface="+mn-lt"/>
              <a:ea typeface="+mn-ea"/>
            </a:endParaRPr>
          </a:p>
        </p:txBody>
      </p:sp>
      <p:sp>
        <p:nvSpPr>
          <p:cNvPr id="7" name="文本占位符 6"/>
          <p:cNvSpPr>
            <a:spLocks noGrp="1"/>
          </p:cNvSpPr>
          <p:nvPr>
            <p:ph type="body" sz="quarter" idx="18"/>
          </p:nvPr>
        </p:nvSpPr>
        <p:spPr>
          <a:xfrm>
            <a:off x="3844032" y="1986796"/>
            <a:ext cx="2400507" cy="504887"/>
          </a:xfrm>
        </p:spPr>
        <p:txBody>
          <a:bodyPr/>
          <a:lstStyle/>
          <a:p>
            <a:r>
              <a:rPr lang="en-US" altLang="zh-CN" smtClean="0">
                <a:latin typeface="+mn-lt"/>
                <a:ea typeface="+mn-ea"/>
              </a:rPr>
              <a:t>HCIP-IoT</a:t>
            </a:r>
            <a:endParaRPr lang="zh-CN" altLang="en-US">
              <a:latin typeface="+mn-lt"/>
              <a:ea typeface="+mn-ea"/>
            </a:endParaRPr>
          </a:p>
        </p:txBody>
      </p:sp>
      <p:sp>
        <p:nvSpPr>
          <p:cNvPr id="8" name="文本占位符 7"/>
          <p:cNvSpPr>
            <a:spLocks noGrp="1"/>
          </p:cNvSpPr>
          <p:nvPr>
            <p:ph type="body" sz="quarter" idx="19"/>
          </p:nvPr>
        </p:nvSpPr>
        <p:spPr/>
        <p:txBody>
          <a:bodyPr/>
          <a:lstStyle/>
          <a:p>
            <a:r>
              <a:rPr lang="en-US" altLang="zh-CN" smtClean="0">
                <a:latin typeface="+mn-lt"/>
                <a:ea typeface="+mn-ea"/>
              </a:rPr>
              <a:t>NA</a:t>
            </a:r>
            <a:endParaRPr lang="zh-CN" altLang="en-US">
              <a:latin typeface="+mn-lt"/>
              <a:ea typeface="+mn-ea"/>
            </a:endParaRPr>
          </a:p>
        </p:txBody>
      </p:sp>
      <p:sp>
        <p:nvSpPr>
          <p:cNvPr id="9" name="文本占位符 8"/>
          <p:cNvSpPr>
            <a:spLocks noGrp="1"/>
          </p:cNvSpPr>
          <p:nvPr>
            <p:ph type="body" sz="quarter" idx="20"/>
          </p:nvPr>
        </p:nvSpPr>
        <p:spPr/>
        <p:txBody>
          <a:bodyPr/>
          <a:lstStyle/>
          <a:p>
            <a:r>
              <a:rPr lang="en-US" altLang="zh-CN" smtClean="0">
                <a:latin typeface="+mn-lt"/>
                <a:ea typeface="+mn-ea"/>
              </a:rPr>
              <a:t>V2.5</a:t>
            </a:r>
            <a:endParaRPr lang="zh-CN" altLang="en-US">
              <a:latin typeface="+mn-lt"/>
              <a:ea typeface="+mn-ea"/>
            </a:endParaRPr>
          </a:p>
        </p:txBody>
      </p:sp>
      <p:sp>
        <p:nvSpPr>
          <p:cNvPr id="2" name="文本占位符 1"/>
          <p:cNvSpPr>
            <a:spLocks noGrp="1"/>
          </p:cNvSpPr>
          <p:nvPr>
            <p:ph type="body" sz="quarter" idx="13"/>
          </p:nvPr>
        </p:nvSpPr>
        <p:spPr/>
        <p:txBody>
          <a:bodyPr/>
          <a:lstStyle/>
          <a:p>
            <a:r>
              <a:rPr lang="zh-CN" altLang="en-US" smtClean="0">
                <a:latin typeface="+mn-lt"/>
                <a:ea typeface="+mn-ea"/>
              </a:rPr>
              <a:t>唐妍</a:t>
            </a:r>
            <a:r>
              <a:rPr lang="en-US" altLang="zh-CN" smtClean="0">
                <a:latin typeface="+mn-lt"/>
                <a:ea typeface="+mn-ea"/>
              </a:rPr>
              <a:t>/tWX585717</a:t>
            </a:r>
            <a:endParaRPr lang="zh-CN" altLang="en-US">
              <a:latin typeface="+mn-lt"/>
              <a:ea typeface="+mn-ea"/>
            </a:endParaRPr>
          </a:p>
        </p:txBody>
      </p:sp>
      <p:sp>
        <p:nvSpPr>
          <p:cNvPr id="3" name="文本占位符 2"/>
          <p:cNvSpPr>
            <a:spLocks noGrp="1"/>
          </p:cNvSpPr>
          <p:nvPr>
            <p:ph type="body" sz="quarter" idx="14"/>
          </p:nvPr>
        </p:nvSpPr>
        <p:spPr/>
        <p:txBody>
          <a:bodyPr/>
          <a:lstStyle/>
          <a:p>
            <a:r>
              <a:rPr lang="en-US" altLang="zh-CN" smtClean="0">
                <a:latin typeface="+mn-lt"/>
                <a:ea typeface="+mn-ea"/>
              </a:rPr>
              <a:t>2020.05.01</a:t>
            </a:r>
            <a:endParaRPr lang="zh-CN" altLang="en-US">
              <a:latin typeface="+mn-lt"/>
              <a:ea typeface="+mn-ea"/>
            </a:endParaRPr>
          </a:p>
        </p:txBody>
      </p:sp>
      <p:sp>
        <p:nvSpPr>
          <p:cNvPr id="4" name="文本占位符 3"/>
          <p:cNvSpPr>
            <a:spLocks noGrp="1"/>
          </p:cNvSpPr>
          <p:nvPr>
            <p:ph type="body" sz="quarter" idx="15"/>
          </p:nvPr>
        </p:nvSpPr>
        <p:spPr/>
        <p:txBody>
          <a:bodyPr/>
          <a:lstStyle/>
          <a:p>
            <a:r>
              <a:rPr lang="zh-CN" altLang="en-US">
                <a:latin typeface="+mn-lt"/>
                <a:ea typeface="+mn-ea"/>
              </a:rPr>
              <a:t>石嘉欣</a:t>
            </a:r>
            <a:r>
              <a:rPr lang="en-US" altLang="zh-CN">
                <a:latin typeface="+mn-lt"/>
                <a:ea typeface="+mn-ea"/>
              </a:rPr>
              <a:t>/s00417407</a:t>
            </a:r>
            <a:endParaRPr lang="zh-CN" altLang="en-US" dirty="0">
              <a:latin typeface="+mn-lt"/>
              <a:ea typeface="+mn-ea"/>
            </a:endParaRPr>
          </a:p>
        </p:txBody>
      </p:sp>
      <p:sp>
        <p:nvSpPr>
          <p:cNvPr id="5" name="文本占位符 4"/>
          <p:cNvSpPr>
            <a:spLocks noGrp="1"/>
          </p:cNvSpPr>
          <p:nvPr>
            <p:ph type="body" sz="quarter" idx="16"/>
          </p:nvPr>
        </p:nvSpPr>
        <p:spPr/>
        <p:txBody>
          <a:bodyPr/>
          <a:lstStyle/>
          <a:p>
            <a:endParaRPr lang="zh-CN" altLang="en-US">
              <a:latin typeface="+mn-lt"/>
              <a:ea typeface="+mn-ea"/>
            </a:endParaRPr>
          </a:p>
        </p:txBody>
      </p:sp>
      <p:sp>
        <p:nvSpPr>
          <p:cNvPr id="10" name="文本占位符 9"/>
          <p:cNvSpPr>
            <a:spLocks noGrp="1"/>
          </p:cNvSpPr>
          <p:nvPr>
            <p:ph type="body" sz="quarter" idx="21"/>
          </p:nvPr>
        </p:nvSpPr>
        <p:spPr/>
        <p:txBody>
          <a:bodyPr/>
          <a:lstStyle/>
          <a:p>
            <a:endParaRPr lang="zh-CN" altLang="en-US">
              <a:latin typeface="+mn-lt"/>
              <a:ea typeface="+mn-ea"/>
            </a:endParaRPr>
          </a:p>
        </p:txBody>
      </p:sp>
      <p:sp>
        <p:nvSpPr>
          <p:cNvPr id="11" name="文本占位符 10"/>
          <p:cNvSpPr>
            <a:spLocks noGrp="1"/>
          </p:cNvSpPr>
          <p:nvPr>
            <p:ph type="body" sz="quarter" idx="22"/>
          </p:nvPr>
        </p:nvSpPr>
        <p:spPr/>
        <p:txBody>
          <a:bodyPr/>
          <a:lstStyle/>
          <a:p>
            <a:endParaRPr lang="zh-CN" altLang="en-US">
              <a:latin typeface="+mn-lt"/>
              <a:ea typeface="+mn-ea"/>
            </a:endParaRPr>
          </a:p>
        </p:txBody>
      </p:sp>
      <p:sp>
        <p:nvSpPr>
          <p:cNvPr id="12" name="文本占位符 11"/>
          <p:cNvSpPr>
            <a:spLocks noGrp="1"/>
          </p:cNvSpPr>
          <p:nvPr>
            <p:ph type="body" sz="quarter" idx="23"/>
          </p:nvPr>
        </p:nvSpPr>
        <p:spPr/>
        <p:txBody>
          <a:bodyPr/>
          <a:lstStyle/>
          <a:p>
            <a:endParaRPr lang="zh-CN" altLang="en-US">
              <a:latin typeface="+mn-lt"/>
              <a:ea typeface="+mn-ea"/>
            </a:endParaRPr>
          </a:p>
        </p:txBody>
      </p:sp>
      <p:sp>
        <p:nvSpPr>
          <p:cNvPr id="13" name="文本占位符 12"/>
          <p:cNvSpPr>
            <a:spLocks noGrp="1"/>
          </p:cNvSpPr>
          <p:nvPr>
            <p:ph type="body" sz="quarter" idx="24"/>
          </p:nvPr>
        </p:nvSpPr>
        <p:spPr/>
        <p:txBody>
          <a:bodyPr/>
          <a:lstStyle/>
          <a:p>
            <a:endParaRPr lang="zh-CN" altLang="en-US">
              <a:latin typeface="+mn-lt"/>
              <a:ea typeface="+mn-ea"/>
            </a:endParaRPr>
          </a:p>
        </p:txBody>
      </p:sp>
      <p:sp>
        <p:nvSpPr>
          <p:cNvPr id="14" name="文本占位符 13"/>
          <p:cNvSpPr>
            <a:spLocks noGrp="1"/>
          </p:cNvSpPr>
          <p:nvPr>
            <p:ph type="body" sz="quarter" idx="25"/>
          </p:nvPr>
        </p:nvSpPr>
        <p:spPr/>
        <p:txBody>
          <a:bodyPr/>
          <a:lstStyle/>
          <a:p>
            <a:endParaRPr lang="zh-CN" altLang="en-US">
              <a:latin typeface="+mn-lt"/>
              <a:ea typeface="+mn-ea"/>
            </a:endParaRPr>
          </a:p>
        </p:txBody>
      </p:sp>
      <p:sp>
        <p:nvSpPr>
          <p:cNvPr id="15" name="文本占位符 14"/>
          <p:cNvSpPr>
            <a:spLocks noGrp="1"/>
          </p:cNvSpPr>
          <p:nvPr>
            <p:ph type="body" sz="quarter" idx="26"/>
          </p:nvPr>
        </p:nvSpPr>
        <p:spPr/>
        <p:txBody>
          <a:bodyPr/>
          <a:lstStyle/>
          <a:p>
            <a:endParaRPr lang="zh-CN" altLang="en-US">
              <a:latin typeface="+mn-lt"/>
              <a:ea typeface="+mn-ea"/>
            </a:endParaRPr>
          </a:p>
        </p:txBody>
      </p:sp>
      <p:sp>
        <p:nvSpPr>
          <p:cNvPr id="16" name="文本占位符 15"/>
          <p:cNvSpPr>
            <a:spLocks noGrp="1"/>
          </p:cNvSpPr>
          <p:nvPr>
            <p:ph type="body" sz="quarter" idx="27"/>
          </p:nvPr>
        </p:nvSpPr>
        <p:spPr>
          <a:xfrm>
            <a:off x="6065045" y="4561079"/>
            <a:ext cx="3023155" cy="468052"/>
          </a:xfrm>
        </p:spPr>
        <p:txBody>
          <a:bodyPr/>
          <a:lstStyle/>
          <a:p>
            <a:endParaRPr lang="zh-CN" altLang="en-US">
              <a:latin typeface="+mn-lt"/>
              <a:ea typeface="+mn-ea"/>
            </a:endParaRPr>
          </a:p>
        </p:txBody>
      </p:sp>
      <p:sp>
        <p:nvSpPr>
          <p:cNvPr id="17" name="文本占位符 16"/>
          <p:cNvSpPr>
            <a:spLocks noGrp="1"/>
          </p:cNvSpPr>
          <p:nvPr>
            <p:ph type="body" sz="quarter" idx="28"/>
          </p:nvPr>
        </p:nvSpPr>
        <p:spPr/>
        <p:txBody>
          <a:bodyPr/>
          <a:lstStyle/>
          <a:p>
            <a:endParaRPr lang="zh-CN" altLang="en-US">
              <a:latin typeface="+mn-lt"/>
              <a:ea typeface="+mn-ea"/>
            </a:endParaRPr>
          </a:p>
        </p:txBody>
      </p:sp>
      <p:sp>
        <p:nvSpPr>
          <p:cNvPr id="18" name="文本占位符 17"/>
          <p:cNvSpPr>
            <a:spLocks noGrp="1"/>
          </p:cNvSpPr>
          <p:nvPr>
            <p:ph type="body" sz="quarter" idx="29"/>
          </p:nvPr>
        </p:nvSpPr>
        <p:spPr/>
        <p:txBody>
          <a:bodyPr/>
          <a:lstStyle/>
          <a:p>
            <a:endParaRPr lang="zh-CN" altLang="en-US">
              <a:latin typeface="+mn-lt"/>
              <a:ea typeface="+mn-ea"/>
            </a:endParaRPr>
          </a:p>
        </p:txBody>
      </p:sp>
      <p:sp>
        <p:nvSpPr>
          <p:cNvPr id="19" name="文本占位符 18"/>
          <p:cNvSpPr>
            <a:spLocks noGrp="1"/>
          </p:cNvSpPr>
          <p:nvPr>
            <p:ph type="body" sz="quarter" idx="30"/>
          </p:nvPr>
        </p:nvSpPr>
        <p:spPr/>
        <p:txBody>
          <a:bodyPr/>
          <a:lstStyle/>
          <a:p>
            <a:endParaRPr lang="zh-CN" altLang="en-US">
              <a:latin typeface="+mn-lt"/>
              <a:ea typeface="+mn-ea"/>
            </a:endParaRPr>
          </a:p>
        </p:txBody>
      </p:sp>
      <p:sp>
        <p:nvSpPr>
          <p:cNvPr id="20" name="文本占位符 19"/>
          <p:cNvSpPr>
            <a:spLocks noGrp="1"/>
          </p:cNvSpPr>
          <p:nvPr>
            <p:ph type="body" sz="quarter" idx="31"/>
          </p:nvPr>
        </p:nvSpPr>
        <p:spPr/>
        <p:txBody>
          <a:bodyPr/>
          <a:lstStyle/>
          <a:p>
            <a:endParaRPr lang="zh-CN" altLang="en-US">
              <a:latin typeface="+mn-lt"/>
              <a:ea typeface="+mn-ea"/>
            </a:endParaRPr>
          </a:p>
        </p:txBody>
      </p:sp>
      <p:sp>
        <p:nvSpPr>
          <p:cNvPr id="21" name="文本占位符 20"/>
          <p:cNvSpPr>
            <a:spLocks noGrp="1"/>
          </p:cNvSpPr>
          <p:nvPr>
            <p:ph type="body" sz="quarter" idx="32"/>
          </p:nvPr>
        </p:nvSpPr>
        <p:spPr/>
        <p:txBody>
          <a:bodyPr/>
          <a:lstStyle/>
          <a:p>
            <a:endParaRPr lang="zh-CN" altLang="en-US">
              <a:latin typeface="+mn-lt"/>
              <a:ea typeface="+mn-ea"/>
            </a:endParaRPr>
          </a:p>
        </p:txBody>
      </p:sp>
      <p:sp>
        <p:nvSpPr>
          <p:cNvPr id="22" name="文本占位符 21"/>
          <p:cNvSpPr>
            <a:spLocks noGrp="1"/>
          </p:cNvSpPr>
          <p:nvPr>
            <p:ph type="body" sz="quarter" idx="33"/>
          </p:nvPr>
        </p:nvSpPr>
        <p:spPr/>
        <p:txBody>
          <a:bodyPr/>
          <a:lstStyle/>
          <a:p>
            <a:endParaRPr lang="zh-CN" altLang="en-US">
              <a:latin typeface="+mn-lt"/>
              <a:ea typeface="+mn-ea"/>
            </a:endParaRPr>
          </a:p>
        </p:txBody>
      </p:sp>
      <p:sp>
        <p:nvSpPr>
          <p:cNvPr id="23" name="文本占位符 22"/>
          <p:cNvSpPr>
            <a:spLocks noGrp="1"/>
          </p:cNvSpPr>
          <p:nvPr>
            <p:ph type="body" sz="quarter" idx="34"/>
          </p:nvPr>
        </p:nvSpPr>
        <p:spPr/>
        <p:txBody>
          <a:bodyPr/>
          <a:lstStyle/>
          <a:p>
            <a:endParaRPr lang="zh-CN" altLang="en-US">
              <a:latin typeface="+mn-lt"/>
              <a:ea typeface="+mn-ea"/>
            </a:endParaRPr>
          </a:p>
        </p:txBody>
      </p:sp>
      <p:sp>
        <p:nvSpPr>
          <p:cNvPr id="24" name="文本占位符 23"/>
          <p:cNvSpPr>
            <a:spLocks noGrp="1"/>
          </p:cNvSpPr>
          <p:nvPr>
            <p:ph type="body" sz="quarter" idx="35"/>
          </p:nvPr>
        </p:nvSpPr>
        <p:spPr/>
        <p:txBody>
          <a:bodyPr/>
          <a:lstStyle/>
          <a:p>
            <a:endParaRPr lang="zh-CN" altLang="en-US">
              <a:latin typeface="+mn-lt"/>
              <a:ea typeface="+mn-ea"/>
            </a:endParaRPr>
          </a:p>
        </p:txBody>
      </p:sp>
      <p:sp>
        <p:nvSpPr>
          <p:cNvPr id="25" name="文本占位符 24"/>
          <p:cNvSpPr>
            <a:spLocks noGrp="1"/>
          </p:cNvSpPr>
          <p:nvPr>
            <p:ph type="body" sz="quarter" idx="36"/>
          </p:nvPr>
        </p:nvSpPr>
        <p:spPr/>
        <p:txBody>
          <a:bodyPr/>
          <a:lstStyle/>
          <a:p>
            <a:endParaRPr lang="zh-CN" altLang="en-US">
              <a:latin typeface="+mn-lt"/>
              <a:ea typeface="+mn-ea"/>
            </a:endParaRPr>
          </a:p>
        </p:txBody>
      </p:sp>
    </p:spTree>
    <p:extLst>
      <p:ext uri="{BB962C8B-B14F-4D97-AF65-F5344CB8AC3E}">
        <p14:creationId xmlns:p14="http://schemas.microsoft.com/office/powerpoint/2010/main" val="114970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任务</a:t>
            </a:r>
            <a:r>
              <a:rPr lang="zh-CN" altLang="en-US" dirty="0" smtClean="0"/>
              <a:t>概念</a:t>
            </a:r>
            <a:endParaRPr lang="zh-CN" altLang="en-US" dirty="0"/>
          </a:p>
        </p:txBody>
      </p:sp>
      <p:sp>
        <p:nvSpPr>
          <p:cNvPr id="4" name="文本占位符 3"/>
          <p:cNvSpPr>
            <a:spLocks noGrp="1"/>
          </p:cNvSpPr>
          <p:nvPr>
            <p:ph type="body" sz="quarter" idx="10"/>
          </p:nvPr>
        </p:nvSpPr>
        <p:spPr/>
        <p:txBody>
          <a:bodyPr/>
          <a:lstStyle/>
          <a:p>
            <a:r>
              <a:rPr lang="zh-CN" altLang="en-US" sz="1800" dirty="0">
                <a:latin typeface="+mn-lt"/>
                <a:ea typeface="+mn-ea"/>
              </a:rPr>
              <a:t>从系统的角度看，</a:t>
            </a:r>
            <a:r>
              <a:rPr lang="zh-CN" altLang="en-US" sz="1800" dirty="0">
                <a:solidFill>
                  <a:srgbClr val="C00000"/>
                </a:solidFill>
                <a:latin typeface="+mn-lt"/>
                <a:ea typeface="+mn-ea"/>
              </a:rPr>
              <a:t>任务</a:t>
            </a:r>
            <a:r>
              <a:rPr lang="zh-CN" altLang="en-US" sz="1800" dirty="0">
                <a:latin typeface="+mn-lt"/>
                <a:ea typeface="+mn-ea"/>
              </a:rPr>
              <a:t>是竞争系统资源的</a:t>
            </a:r>
            <a:r>
              <a:rPr lang="zh-CN" altLang="en-US" sz="1800" dirty="0">
                <a:solidFill>
                  <a:srgbClr val="C00000"/>
                </a:solidFill>
                <a:latin typeface="+mn-lt"/>
                <a:ea typeface="+mn-ea"/>
              </a:rPr>
              <a:t>最小运行单元</a:t>
            </a:r>
            <a:r>
              <a:rPr lang="zh-CN" altLang="en-US" sz="1800" dirty="0">
                <a:latin typeface="+mn-lt"/>
                <a:ea typeface="+mn-ea"/>
              </a:rPr>
              <a:t>。任务可以使用或等待</a:t>
            </a:r>
            <a:r>
              <a:rPr lang="en-US" altLang="zh-CN" sz="1800" dirty="0">
                <a:latin typeface="+mn-lt"/>
                <a:ea typeface="+mn-ea"/>
              </a:rPr>
              <a:t>CPU</a:t>
            </a:r>
            <a:r>
              <a:rPr lang="zh-CN" altLang="en-US" sz="1800" dirty="0">
                <a:latin typeface="+mn-lt"/>
                <a:ea typeface="+mn-ea"/>
              </a:rPr>
              <a:t>、使用内存空间等系统资源，并独立于其它任务运行。</a:t>
            </a:r>
          </a:p>
          <a:p>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的任务模块可以给用户提供多个任务，实现了任务之间的切换和通信，帮助用户管理业务程序流程。这样用户可以将更多的精力投入到业务功能的实现中。</a:t>
            </a:r>
          </a:p>
          <a:p>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是一个支持多任务的操作系统。在</a:t>
            </a:r>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中，一个任务表示一个线程。</a:t>
            </a:r>
          </a:p>
          <a:p>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中的任务是</a:t>
            </a:r>
            <a:r>
              <a:rPr lang="zh-CN" altLang="en-US" sz="1800" dirty="0">
                <a:solidFill>
                  <a:srgbClr val="C00000"/>
                </a:solidFill>
                <a:latin typeface="+mn-lt"/>
                <a:ea typeface="+mn-ea"/>
              </a:rPr>
              <a:t>抢占式调度机制</a:t>
            </a:r>
            <a:r>
              <a:rPr lang="zh-CN" altLang="en-US" sz="1800" dirty="0">
                <a:latin typeface="+mn-lt"/>
                <a:ea typeface="+mn-ea"/>
              </a:rPr>
              <a:t>，同时支持</a:t>
            </a:r>
            <a:r>
              <a:rPr lang="zh-CN" altLang="en-US" sz="1800" dirty="0">
                <a:solidFill>
                  <a:srgbClr val="C00000"/>
                </a:solidFill>
                <a:latin typeface="+mn-lt"/>
                <a:ea typeface="+mn-ea"/>
              </a:rPr>
              <a:t>时间片轮转</a:t>
            </a:r>
            <a:r>
              <a:rPr lang="zh-CN" altLang="en-US" sz="1800" dirty="0">
                <a:latin typeface="+mn-lt"/>
                <a:ea typeface="+mn-ea"/>
              </a:rPr>
              <a:t>调度方式。</a:t>
            </a:r>
          </a:p>
          <a:p>
            <a:r>
              <a:rPr lang="zh-CN" altLang="en-US" sz="1800" dirty="0">
                <a:latin typeface="+mn-lt"/>
                <a:ea typeface="+mn-ea"/>
              </a:rPr>
              <a:t>高优先级的任务可打断低优先级任务，低优先级任务必须在高优先级任务阻塞或结束后才能得到调度。</a:t>
            </a:r>
          </a:p>
          <a:p>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的任务一共有</a:t>
            </a:r>
            <a:r>
              <a:rPr lang="en-US" altLang="zh-CN" sz="1800" dirty="0">
                <a:latin typeface="+mn-lt"/>
                <a:ea typeface="+mn-ea"/>
              </a:rPr>
              <a:t>32</a:t>
            </a:r>
            <a:r>
              <a:rPr lang="zh-CN" altLang="en-US" sz="1800" dirty="0">
                <a:latin typeface="+mn-lt"/>
                <a:ea typeface="+mn-ea"/>
              </a:rPr>
              <a:t>个优先级</a:t>
            </a:r>
            <a:r>
              <a:rPr lang="en-US" altLang="zh-CN" sz="1800" dirty="0">
                <a:latin typeface="+mn-lt"/>
                <a:ea typeface="+mn-ea"/>
              </a:rPr>
              <a:t>(0-31)</a:t>
            </a:r>
            <a:r>
              <a:rPr lang="zh-CN" altLang="en-US" sz="1800" dirty="0">
                <a:latin typeface="+mn-lt"/>
                <a:ea typeface="+mn-ea"/>
              </a:rPr>
              <a:t>，最高优先级为</a:t>
            </a:r>
            <a:r>
              <a:rPr lang="en-US" altLang="zh-CN" sz="1800" dirty="0">
                <a:latin typeface="+mn-lt"/>
                <a:ea typeface="+mn-ea"/>
              </a:rPr>
              <a:t>0</a:t>
            </a:r>
            <a:r>
              <a:rPr lang="zh-CN" altLang="en-US" sz="1800" dirty="0">
                <a:latin typeface="+mn-lt"/>
                <a:ea typeface="+mn-ea"/>
              </a:rPr>
              <a:t>，最低优先级为</a:t>
            </a:r>
            <a:r>
              <a:rPr lang="en-US" altLang="zh-CN" sz="1800" dirty="0">
                <a:latin typeface="+mn-lt"/>
                <a:ea typeface="+mn-ea"/>
              </a:rPr>
              <a:t>31</a:t>
            </a:r>
            <a:r>
              <a:rPr lang="zh-CN" altLang="en-US" sz="1800" dirty="0">
                <a:latin typeface="+mn-lt"/>
                <a:ea typeface="+mn-ea"/>
              </a:rPr>
              <a:t>。</a:t>
            </a:r>
          </a:p>
          <a:p>
            <a:endParaRPr lang="zh-CN" altLang="en-US" dirty="0">
              <a:latin typeface="+mn-lt"/>
              <a:ea typeface="+mn-ea"/>
            </a:endParaRPr>
          </a:p>
        </p:txBody>
      </p:sp>
    </p:spTree>
    <p:extLst>
      <p:ext uri="{BB962C8B-B14F-4D97-AF65-F5344CB8AC3E}">
        <p14:creationId xmlns:p14="http://schemas.microsoft.com/office/powerpoint/2010/main" val="3294114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任务状态</a:t>
            </a:r>
            <a:endParaRPr lang="zh-CN" altLang="en-US" dirty="0"/>
          </a:p>
        </p:txBody>
      </p:sp>
      <p:sp>
        <p:nvSpPr>
          <p:cNvPr id="3" name="文本占位符 2"/>
          <p:cNvSpPr>
            <a:spLocks noGrp="1"/>
          </p:cNvSpPr>
          <p:nvPr>
            <p:ph type="body" sz="quarter" idx="10"/>
          </p:nvPr>
        </p:nvSpPr>
        <p:spPr/>
        <p:txBody>
          <a:bodyPr/>
          <a:lstStyle/>
          <a:p>
            <a:r>
              <a:rPr lang="zh-CN" altLang="zh-CN" sz="1600" b="1" dirty="0">
                <a:solidFill>
                  <a:srgbClr val="C7000B"/>
                </a:solidFill>
                <a:latin typeface="+mn-lt"/>
                <a:ea typeface="+mn-ea"/>
              </a:rPr>
              <a:t>就绪态（</a:t>
            </a:r>
            <a:r>
              <a:rPr lang="en-US" altLang="zh-CN" sz="1600" b="1" dirty="0">
                <a:solidFill>
                  <a:srgbClr val="C7000B"/>
                </a:solidFill>
                <a:latin typeface="+mn-lt"/>
                <a:ea typeface="+mn-ea"/>
              </a:rPr>
              <a:t>Ready</a:t>
            </a:r>
            <a:r>
              <a:rPr lang="zh-CN" altLang="zh-CN" sz="1600" b="1" dirty="0">
                <a:solidFill>
                  <a:srgbClr val="C7000B"/>
                </a:solidFill>
                <a:latin typeface="+mn-lt"/>
                <a:ea typeface="+mn-ea"/>
              </a:rPr>
              <a:t>）</a:t>
            </a:r>
            <a:r>
              <a:rPr lang="zh-CN" altLang="zh-CN" sz="1600" dirty="0">
                <a:latin typeface="+mn-lt"/>
                <a:ea typeface="+mn-ea"/>
              </a:rPr>
              <a:t>：该任务在就绪列表中，就绪的任务已经具备执行的能力，只等待调度器进行调度，新创建的任务会初始化为就绪态。</a:t>
            </a:r>
          </a:p>
          <a:p>
            <a:r>
              <a:rPr lang="zh-CN" altLang="zh-CN" sz="1600" b="1" dirty="0">
                <a:solidFill>
                  <a:srgbClr val="C7000B"/>
                </a:solidFill>
                <a:latin typeface="+mn-lt"/>
                <a:ea typeface="+mn-ea"/>
              </a:rPr>
              <a:t>运行态（</a:t>
            </a:r>
            <a:r>
              <a:rPr lang="en-US" altLang="zh-CN" sz="1600" b="1" dirty="0">
                <a:solidFill>
                  <a:srgbClr val="C7000B"/>
                </a:solidFill>
                <a:latin typeface="+mn-lt"/>
                <a:ea typeface="+mn-ea"/>
              </a:rPr>
              <a:t>Running</a:t>
            </a:r>
            <a:r>
              <a:rPr lang="zh-CN" altLang="zh-CN" sz="1600" b="1" dirty="0">
                <a:solidFill>
                  <a:srgbClr val="C7000B"/>
                </a:solidFill>
                <a:latin typeface="+mn-lt"/>
                <a:ea typeface="+mn-ea"/>
              </a:rPr>
              <a:t>）</a:t>
            </a:r>
            <a:r>
              <a:rPr lang="zh-CN" altLang="zh-CN" sz="1600" dirty="0">
                <a:latin typeface="+mn-lt"/>
                <a:ea typeface="+mn-ea"/>
              </a:rPr>
              <a:t>：该状态表明任务正在执行，此时它占用处理器，</a:t>
            </a:r>
            <a:r>
              <a:rPr lang="en-US" altLang="zh-CN" sz="1600" dirty="0" err="1">
                <a:latin typeface="+mn-lt"/>
                <a:ea typeface="+mn-ea"/>
              </a:rPr>
              <a:t>LiteOS</a:t>
            </a:r>
            <a:r>
              <a:rPr lang="zh-CN" altLang="zh-CN" sz="1600" dirty="0">
                <a:latin typeface="+mn-lt"/>
                <a:ea typeface="+mn-ea"/>
              </a:rPr>
              <a:t>调度器选择运行的永远是处于最高优先级的就绪态任务，当任务被运行的一刻，它的任务状态就变成了运行态</a:t>
            </a:r>
            <a:r>
              <a:rPr lang="zh-CN" altLang="zh-CN" sz="1600" dirty="0" smtClean="0">
                <a:latin typeface="+mn-lt"/>
                <a:ea typeface="+mn-ea"/>
              </a:rPr>
              <a:t>。</a:t>
            </a:r>
            <a:endParaRPr lang="en-US" altLang="zh-CN" sz="1600" dirty="0" smtClean="0">
              <a:latin typeface="+mn-lt"/>
              <a:ea typeface="+mn-ea"/>
            </a:endParaRPr>
          </a:p>
          <a:p>
            <a:r>
              <a:rPr lang="zh-CN" altLang="zh-CN" sz="1600" b="1" dirty="0">
                <a:solidFill>
                  <a:srgbClr val="C7000B"/>
                </a:solidFill>
                <a:latin typeface="+mn-lt"/>
                <a:ea typeface="+mn-ea"/>
              </a:rPr>
              <a:t>阻塞态（</a:t>
            </a:r>
            <a:r>
              <a:rPr lang="en-US" altLang="zh-CN" sz="1600" b="1" dirty="0">
                <a:solidFill>
                  <a:srgbClr val="C7000B"/>
                </a:solidFill>
                <a:latin typeface="+mn-lt"/>
                <a:ea typeface="+mn-ea"/>
              </a:rPr>
              <a:t>Blocked</a:t>
            </a:r>
            <a:r>
              <a:rPr lang="zh-CN" altLang="zh-CN" sz="1600" b="1" dirty="0">
                <a:solidFill>
                  <a:srgbClr val="C7000B"/>
                </a:solidFill>
                <a:latin typeface="+mn-lt"/>
                <a:ea typeface="+mn-ea"/>
              </a:rPr>
              <a:t>）</a:t>
            </a:r>
            <a:r>
              <a:rPr lang="zh-CN" altLang="zh-CN" sz="1600" dirty="0">
                <a:latin typeface="+mn-lt"/>
                <a:ea typeface="+mn-ea"/>
              </a:rPr>
              <a:t>：如果任务当前正在等待某个时序或外部中断，我们就说这个任务处于阻塞状态，该任务不在就绪列表中。包含任务被挂起、任务被延时、任务正在等待信号量、读写队列或者等待读写事件等</a:t>
            </a:r>
            <a:r>
              <a:rPr lang="zh-CN" altLang="zh-CN" sz="1600" dirty="0" smtClean="0">
                <a:latin typeface="+mn-lt"/>
                <a:ea typeface="+mn-ea"/>
              </a:rPr>
              <a:t>。</a:t>
            </a:r>
            <a:endParaRPr lang="en-US" altLang="zh-CN" sz="1600" dirty="0" smtClean="0">
              <a:latin typeface="+mn-lt"/>
              <a:ea typeface="+mn-ea"/>
            </a:endParaRPr>
          </a:p>
          <a:p>
            <a:r>
              <a:rPr lang="zh-CN" altLang="zh-CN" sz="1600" b="1" dirty="0">
                <a:solidFill>
                  <a:srgbClr val="C7000B"/>
                </a:solidFill>
                <a:latin typeface="+mn-lt"/>
                <a:ea typeface="+mn-ea"/>
              </a:rPr>
              <a:t>退出态（</a:t>
            </a:r>
            <a:r>
              <a:rPr lang="en-US" altLang="zh-CN" sz="1600" b="1" dirty="0">
                <a:solidFill>
                  <a:srgbClr val="C7000B"/>
                </a:solidFill>
                <a:latin typeface="+mn-lt"/>
                <a:ea typeface="+mn-ea"/>
              </a:rPr>
              <a:t>Dead</a:t>
            </a:r>
            <a:r>
              <a:rPr lang="zh-CN" altLang="zh-CN" sz="1600" b="1" dirty="0">
                <a:solidFill>
                  <a:srgbClr val="C7000B"/>
                </a:solidFill>
                <a:latin typeface="+mn-lt"/>
                <a:ea typeface="+mn-ea"/>
              </a:rPr>
              <a:t>）</a:t>
            </a:r>
            <a:r>
              <a:rPr lang="zh-CN" altLang="zh-CN" sz="1600" dirty="0">
                <a:latin typeface="+mn-lt"/>
                <a:ea typeface="+mn-ea"/>
              </a:rPr>
              <a:t>：该任务运行结束，等待系统回收资源</a:t>
            </a:r>
            <a:r>
              <a:rPr lang="zh-CN" altLang="en-US" sz="1600" dirty="0">
                <a:latin typeface="+mn-lt"/>
                <a:ea typeface="+mn-ea"/>
              </a:rPr>
              <a:t>。</a:t>
            </a:r>
          </a:p>
          <a:p>
            <a:endParaRPr lang="zh-CN" altLang="zh-CN" sz="1800" dirty="0">
              <a:latin typeface="+mn-lt"/>
              <a:ea typeface="+mn-ea"/>
            </a:endParaRPr>
          </a:p>
          <a:p>
            <a:endParaRPr lang="zh-CN" altLang="zh-CN" sz="1800" dirty="0">
              <a:latin typeface="+mn-lt"/>
              <a:ea typeface="+mn-ea"/>
            </a:endParaRPr>
          </a:p>
          <a:p>
            <a:endParaRPr lang="en-US" altLang="zh-CN" dirty="0" smtClean="0">
              <a:latin typeface="+mn-lt"/>
              <a:ea typeface="+mn-ea"/>
            </a:endParaRPr>
          </a:p>
        </p:txBody>
      </p:sp>
      <p:grpSp>
        <p:nvGrpSpPr>
          <p:cNvPr id="4" name="组合 3"/>
          <p:cNvGrpSpPr/>
          <p:nvPr/>
        </p:nvGrpSpPr>
        <p:grpSpPr>
          <a:xfrm>
            <a:off x="3342401" y="3945371"/>
            <a:ext cx="4805827" cy="2232248"/>
            <a:chOff x="3342401" y="4041068"/>
            <a:chExt cx="4805827" cy="2232248"/>
          </a:xfrm>
        </p:grpSpPr>
        <p:grpSp>
          <p:nvGrpSpPr>
            <p:cNvPr id="5" name="组合 4"/>
            <p:cNvGrpSpPr/>
            <p:nvPr/>
          </p:nvGrpSpPr>
          <p:grpSpPr>
            <a:xfrm>
              <a:off x="3342401" y="4041068"/>
              <a:ext cx="4805827" cy="2232248"/>
              <a:chOff x="2675620" y="4041068"/>
              <a:chExt cx="4805827" cy="2232248"/>
            </a:xfrm>
          </p:grpSpPr>
          <p:sp>
            <p:nvSpPr>
              <p:cNvPr id="7" name="圆角矩形 6"/>
              <p:cNvSpPr/>
              <p:nvPr/>
            </p:nvSpPr>
            <p:spPr bwMode="auto">
              <a:xfrm>
                <a:off x="3611724" y="4041068"/>
                <a:ext cx="1224136" cy="576064"/>
              </a:xfrm>
              <a:prstGeom prst="round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2400" b="1" dirty="0" smtClean="0">
                    <a:solidFill>
                      <a:schemeClr val="bg1"/>
                    </a:solidFill>
                    <a:latin typeface="方正兰亭黑简体" panose="02000000000000000000" pitchFamily="2" charset="-122"/>
                    <a:ea typeface="方正兰亭黑简体" panose="02000000000000000000" pitchFamily="2" charset="-122"/>
                  </a:rPr>
                  <a:t>运行</a:t>
                </a:r>
                <a:r>
                  <a:rPr lang="zh-CN" altLang="en-US" sz="2400" b="1" dirty="0">
                    <a:solidFill>
                      <a:schemeClr val="bg1"/>
                    </a:solidFill>
                    <a:latin typeface="方正兰亭黑简体" panose="02000000000000000000" pitchFamily="2" charset="-122"/>
                    <a:ea typeface="方正兰亭黑简体" panose="02000000000000000000" pitchFamily="2" charset="-122"/>
                  </a:rPr>
                  <a:t>态</a:t>
                </a:r>
                <a:endParaRPr kumimoji="0" lang="zh-CN" altLang="en-US" sz="2400" b="1"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endParaRPr>
              </a:p>
            </p:txBody>
          </p:sp>
          <p:sp>
            <p:nvSpPr>
              <p:cNvPr id="8" name="圆角矩形 7"/>
              <p:cNvSpPr/>
              <p:nvPr/>
            </p:nvSpPr>
            <p:spPr bwMode="auto">
              <a:xfrm>
                <a:off x="5591944" y="5697252"/>
                <a:ext cx="1224136" cy="576064"/>
              </a:xfrm>
              <a:prstGeom prst="round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阻塞态</a:t>
                </a:r>
              </a:p>
            </p:txBody>
          </p:sp>
          <p:sp>
            <p:nvSpPr>
              <p:cNvPr id="9" name="圆角矩形 8"/>
              <p:cNvSpPr/>
              <p:nvPr/>
            </p:nvSpPr>
            <p:spPr bwMode="auto">
              <a:xfrm>
                <a:off x="2675620" y="5661248"/>
                <a:ext cx="1224136" cy="576064"/>
              </a:xfrm>
              <a:prstGeom prst="round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就绪态</a:t>
                </a:r>
              </a:p>
            </p:txBody>
          </p:sp>
          <p:sp>
            <p:nvSpPr>
              <p:cNvPr id="10" name="圆角矩形 9"/>
              <p:cNvSpPr/>
              <p:nvPr/>
            </p:nvSpPr>
            <p:spPr bwMode="auto">
              <a:xfrm>
                <a:off x="6257311" y="4041068"/>
                <a:ext cx="1224136" cy="576064"/>
              </a:xfrm>
              <a:prstGeom prst="round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方正兰亭黑简体" panose="02000000000000000000" pitchFamily="2" charset="-122"/>
                    <a:ea typeface="方正兰亭黑简体" panose="02000000000000000000" pitchFamily="2" charset="-122"/>
                  </a:rPr>
                  <a:t>退出态</a:t>
                </a:r>
              </a:p>
            </p:txBody>
          </p:sp>
          <p:cxnSp>
            <p:nvCxnSpPr>
              <p:cNvPr id="11" name="直接箭头连接符 10"/>
              <p:cNvCxnSpPr/>
              <p:nvPr/>
            </p:nvCxnSpPr>
            <p:spPr bwMode="auto">
              <a:xfrm>
                <a:off x="4403812" y="4617132"/>
                <a:ext cx="1628828"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a:stCxn id="8" idx="0"/>
              </p:cNvCxnSpPr>
              <p:nvPr/>
            </p:nvCxnSpPr>
            <p:spPr bwMode="auto">
              <a:xfrm flipH="1" flipV="1">
                <a:off x="4655840" y="4617132"/>
                <a:ext cx="1548172" cy="108012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13" name="直接箭头连接符 12"/>
              <p:cNvCxnSpPr/>
              <p:nvPr/>
            </p:nvCxnSpPr>
            <p:spPr bwMode="auto">
              <a:xfrm flipH="1">
                <a:off x="3359696" y="4617132"/>
                <a:ext cx="792088" cy="1044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3143672" y="4617132"/>
                <a:ext cx="836739" cy="1044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直接箭头连接符 14"/>
              <p:cNvCxnSpPr>
                <a:endCxn id="10" idx="2"/>
              </p:cNvCxnSpPr>
              <p:nvPr/>
            </p:nvCxnSpPr>
            <p:spPr bwMode="auto">
              <a:xfrm flipV="1">
                <a:off x="6456041" y="4617132"/>
                <a:ext cx="413338" cy="1080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a:off x="3899756" y="5913276"/>
                <a:ext cx="169218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H="1" flipV="1">
                <a:off x="3899756" y="6057292"/>
                <a:ext cx="169218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a:stCxn id="7" idx="3"/>
                <a:endCxn id="10" idx="1"/>
              </p:cNvCxnSpPr>
              <p:nvPr/>
            </p:nvCxnSpPr>
            <p:spPr bwMode="auto">
              <a:xfrm>
                <a:off x="4835860" y="4329100"/>
                <a:ext cx="142145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6" name="矩形 5"/>
            <p:cNvSpPr/>
            <p:nvPr/>
          </p:nvSpPr>
          <p:spPr bwMode="auto">
            <a:xfrm rot="2156504">
              <a:off x="5514457" y="4907562"/>
              <a:ext cx="1188132" cy="61206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方正兰亭黑简体" panose="02000000000000000000" pitchFamily="2" charset="-122"/>
                  <a:ea typeface="方正兰亭黑简体" panose="02000000000000000000" pitchFamily="2" charset="-122"/>
                </a:rPr>
                <a:t>先就绪再运行</a:t>
              </a:r>
            </a:p>
          </p:txBody>
        </p:sp>
      </p:grpSp>
    </p:spTree>
    <p:extLst>
      <p:ext uri="{BB962C8B-B14F-4D97-AF65-F5344CB8AC3E}">
        <p14:creationId xmlns:p14="http://schemas.microsoft.com/office/powerpoint/2010/main" val="942689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任务状态迁移说明</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079558573"/>
              </p:ext>
            </p:extLst>
          </p:nvPr>
        </p:nvGraphicFramePr>
        <p:xfrm>
          <a:off x="848832" y="1147763"/>
          <a:ext cx="10494335" cy="4981100"/>
        </p:xfrm>
        <a:graphic>
          <a:graphicData uri="http://schemas.openxmlformats.org/drawingml/2006/table">
            <a:tbl>
              <a:tblPr firstRow="1" bandRow="1"/>
              <a:tblGrid>
                <a:gridCol w="1481039"/>
                <a:gridCol w="9013296"/>
              </a:tblGrid>
              <a:tr h="520170">
                <a:tc>
                  <a:txBody>
                    <a:bodyPr/>
                    <a:lstStyle/>
                    <a:p>
                      <a:pPr algn="ctr"/>
                      <a:r>
                        <a:rPr lang="zh-CN" altLang="en-US" sz="1600" b="1" smtClean="0"/>
                        <a:t>状态迁移</a:t>
                      </a:r>
                      <a:endParaRPr lang="zh-CN" altLang="en-US" sz="1600" b="1">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180975" indent="-180975" algn="ctr"/>
                      <a:r>
                        <a:rPr lang="zh-CN" altLang="en-US" sz="1600" b="1" smtClean="0">
                          <a:effectLst/>
                        </a:rPr>
                        <a:t>迁移说明</a:t>
                      </a:r>
                      <a:endParaRPr lang="zh-CN" altLang="en-US" sz="1600" b="1" dirty="0" smtClean="0">
                        <a:effectLst/>
                        <a:latin typeface="+mn-lt"/>
                        <a:ea typeface="+mn-ea"/>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14923">
                <a:tc>
                  <a:txBody>
                    <a:bodyPr/>
                    <a:lstStyle/>
                    <a:p>
                      <a:pPr algn="l"/>
                      <a:r>
                        <a:rPr lang="zh-CN" altLang="en-US" sz="1400" smtClean="0"/>
                        <a:t>就绪态</a:t>
                      </a:r>
                      <a:r>
                        <a:rPr lang="en-US" altLang="zh-CN" sz="1400" smtClean="0">
                          <a:sym typeface="Wingdings" panose="05000000000000000000" pitchFamily="2" charset="2"/>
                        </a:rPr>
                        <a:t></a:t>
                      </a:r>
                      <a:r>
                        <a:rPr lang="zh-CN" altLang="en-US" sz="1400" smtClean="0"/>
                        <a:t>运行态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180975" indent="-180975" algn="l"/>
                      <a:r>
                        <a:rPr lang="zh-CN" altLang="en-US" sz="1400" smtClean="0">
                          <a:effectLst/>
                        </a:rPr>
                        <a:t>任务创建后进入就绪态，发生任务切换时，就绪列表中最高优先级的任务被执，从而进入运行态，但此刻该任务依旧在就绪列表中。</a:t>
                      </a:r>
                      <a:endParaRPr lang="zh-CN" altLang="en-US" sz="1400" b="0" dirty="0" smtClean="0">
                        <a:effectLst/>
                        <a:latin typeface="+mn-lt"/>
                        <a:ea typeface="+mn-ea"/>
                      </a:endParaRP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t>运行态</a:t>
                      </a:r>
                      <a:r>
                        <a:rPr lang="en-US" altLang="zh-CN" sz="1400" smtClean="0">
                          <a:sym typeface="Wingdings" panose="05000000000000000000" pitchFamily="2" charset="2"/>
                        </a:rPr>
                        <a:t></a:t>
                      </a:r>
                      <a:r>
                        <a:rPr lang="zh-CN" altLang="en-US" sz="1400" smtClean="0"/>
                        <a:t>阻塞态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algn="l">
                        <a:lnSpc>
                          <a:spcPct val="100000"/>
                        </a:lnSpc>
                      </a:pPr>
                      <a:r>
                        <a:rPr lang="zh-CN" altLang="en-US" sz="1400" smtClean="0"/>
                        <a:t>任务运行因挂起、读信号量等待等，在就绪列表中被删除进入阻塞。</a:t>
                      </a:r>
                      <a:endParaRPr lang="zh-CN" altLang="en-US" sz="1400" b="0">
                        <a:solidFill>
                          <a:schemeClr val="tx1"/>
                        </a:solidFill>
                        <a:latin typeface="+mn-lt"/>
                        <a:ea typeface="+mn-ea"/>
                      </a:endParaRP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t>阻塞态</a:t>
                      </a:r>
                      <a:r>
                        <a:rPr lang="en-US" altLang="zh-CN" sz="1400" smtClean="0">
                          <a:sym typeface="Wingdings" panose="05000000000000000000" pitchFamily="2" charset="2"/>
                        </a:rPr>
                        <a:t></a:t>
                      </a:r>
                      <a:r>
                        <a:rPr lang="zh-CN" altLang="en-US" sz="1400" smtClean="0"/>
                        <a:t>就绪态</a:t>
                      </a:r>
                      <a:endParaRPr lang="en-US" altLang="zh-CN" sz="1400" smtClean="0"/>
                    </a:p>
                    <a:p>
                      <a:pPr algn="l"/>
                      <a:r>
                        <a:rPr lang="zh-CN" altLang="en-US" sz="1400" smtClean="0"/>
                        <a:t>阻塞态</a:t>
                      </a:r>
                      <a:r>
                        <a:rPr lang="en-US" altLang="zh-CN" sz="1400" smtClean="0">
                          <a:sym typeface="Wingdings" panose="05000000000000000000" pitchFamily="2" charset="2"/>
                        </a:rPr>
                        <a:t></a:t>
                      </a:r>
                      <a:r>
                        <a:rPr lang="zh-CN" altLang="en-US" sz="1400" smtClean="0"/>
                        <a:t>运行态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algn="l">
                        <a:lnSpc>
                          <a:spcPct val="100000"/>
                        </a:lnSpc>
                      </a:pPr>
                      <a:r>
                        <a:rPr lang="zh-CN" altLang="en-US" sz="1400" smtClean="0"/>
                        <a:t>阻塞的任务被恢复后（任务恢复、延时时间超时、读信号量超时或读到信号量等），此时被恢复的任务会被加入就绪列表，从而由阻塞态变成就绪态；此时如果被恢复任务的优先级高于正在运行任务的优先级，则会发生任务切换，将该任务由就绪态变成运行态。</a:t>
                      </a:r>
                      <a:endParaRPr lang="zh-CN" altLang="en-US" sz="1400" b="0">
                        <a:solidFill>
                          <a:schemeClr val="tx1"/>
                        </a:solidFill>
                        <a:latin typeface="+mn-lt"/>
                        <a:ea typeface="+mn-ea"/>
                      </a:endParaRPr>
                    </a:p>
                  </a:txBody>
                  <a:tcPr anchor="ctr">
                    <a:lnR w="28575" cap="flat" cmpd="sng" algn="ctr">
                      <a:solidFill>
                        <a:schemeClr val="tx1"/>
                      </a:solidFill>
                      <a:prstDash val="solid"/>
                      <a:round/>
                      <a:headEnd type="none" w="med" len="med"/>
                      <a:tailEnd type="none" w="med" len="med"/>
                    </a:lnR>
                  </a:tcPr>
                </a:tc>
              </a:tr>
              <a:tr h="651821">
                <a:tc>
                  <a:txBody>
                    <a:bodyPr/>
                    <a:lstStyle/>
                    <a:p>
                      <a:pPr algn="l"/>
                      <a:r>
                        <a:rPr lang="zh-CN" altLang="en-US" sz="1400" smtClean="0"/>
                        <a:t>就绪态</a:t>
                      </a:r>
                      <a:r>
                        <a:rPr lang="en-US" altLang="zh-CN" sz="1400" smtClean="0">
                          <a:sym typeface="Wingdings" panose="05000000000000000000" pitchFamily="2" charset="2"/>
                        </a:rPr>
                        <a:t></a:t>
                      </a:r>
                      <a:r>
                        <a:rPr lang="zh-CN" altLang="en-US" sz="1400" smtClean="0"/>
                        <a:t>阻塞态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algn="l">
                        <a:lnSpc>
                          <a:spcPct val="100000"/>
                        </a:lnSpc>
                      </a:pPr>
                      <a:r>
                        <a:rPr lang="zh-CN" altLang="en-US" sz="1400" smtClean="0"/>
                        <a:t>任务也有可能在就绪态时被阻塞（挂起）。</a:t>
                      </a:r>
                      <a:endParaRPr lang="zh-CN" altLang="en-US" sz="1400" b="0">
                        <a:solidFill>
                          <a:schemeClr val="tx1"/>
                        </a:solidFill>
                        <a:latin typeface="+mn-lt"/>
                        <a:ea typeface="+mn-ea"/>
                      </a:endParaRP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t>运行态</a:t>
                      </a:r>
                      <a:r>
                        <a:rPr lang="en-US" altLang="zh-CN" sz="1400" smtClean="0">
                          <a:sym typeface="Wingdings" panose="05000000000000000000" pitchFamily="2" charset="2"/>
                        </a:rPr>
                        <a:t></a:t>
                      </a:r>
                      <a:r>
                        <a:rPr lang="zh-CN" altLang="en-US" sz="1400" smtClean="0"/>
                        <a:t>就绪态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t>有更高优先级任务创建或者恢复后，发生任务切换而进入就绪列表。</a:t>
                      </a:r>
                      <a:endParaRPr lang="zh-CN" altLang="en-US" sz="1400" b="0" smtClean="0">
                        <a:solidFill>
                          <a:schemeClr val="tx1"/>
                        </a:solidFill>
                        <a:latin typeface="+mn-lt"/>
                        <a:ea typeface="+mn-ea"/>
                      </a:endParaRPr>
                    </a:p>
                  </a:txBody>
                  <a:tcPr anchor="ctr">
                    <a:lnR w="28575" cap="flat" cmpd="sng" algn="ctr">
                      <a:solidFill>
                        <a:schemeClr val="tx1"/>
                      </a:solidFill>
                      <a:prstDash val="solid"/>
                      <a:round/>
                      <a:headEnd type="none" w="med" len="med"/>
                      <a:tailEnd type="none" w="med" len="med"/>
                    </a:lnR>
                  </a:tcPr>
                </a:tc>
              </a:tr>
              <a:tr h="819011">
                <a:tc>
                  <a:txBody>
                    <a:bodyPr/>
                    <a:lstStyle/>
                    <a:p>
                      <a:pPr algn="l"/>
                      <a:r>
                        <a:rPr lang="zh-CN" altLang="en-US" sz="1400" smtClean="0"/>
                        <a:t>运行态</a:t>
                      </a:r>
                      <a:r>
                        <a:rPr lang="en-US" altLang="zh-CN" sz="1400" smtClean="0">
                          <a:sym typeface="Wingdings" panose="05000000000000000000" pitchFamily="2" charset="2"/>
                        </a:rPr>
                        <a:t></a:t>
                      </a:r>
                      <a:r>
                        <a:rPr lang="zh-CN" altLang="en-US" sz="1400" smtClean="0"/>
                        <a:t>退出态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algn="l">
                        <a:lnSpc>
                          <a:spcPct val="100000"/>
                        </a:lnSpc>
                      </a:pPr>
                      <a:r>
                        <a:rPr lang="zh-CN" altLang="en-US" sz="1400" smtClean="0"/>
                        <a:t>任务运行结束，内核自动将此任务删除，此时由运行态变为退出态。</a:t>
                      </a:r>
                      <a:endParaRPr lang="zh-CN" altLang="en-US" sz="1400" b="0">
                        <a:solidFill>
                          <a:schemeClr val="tx1"/>
                        </a:solidFill>
                        <a:latin typeface="+mn-lt"/>
                        <a:ea typeface="+mn-ea"/>
                      </a:endParaRPr>
                    </a:p>
                  </a:txBody>
                  <a:tcPr anchor="ctr">
                    <a:lnR w="28575" cap="flat" cmpd="sng" algn="ctr">
                      <a:solidFill>
                        <a:schemeClr val="tx1"/>
                      </a:solidFill>
                      <a:prstDash val="solid"/>
                      <a:round/>
                      <a:headEnd type="none" w="med" len="med"/>
                      <a:tailEnd type="none" w="med" len="med"/>
                    </a:lnR>
                  </a:tcPr>
                </a:tc>
              </a:tr>
              <a:tr h="714923">
                <a:tc>
                  <a:txBody>
                    <a:bodyPr/>
                    <a:lstStyle/>
                    <a:p>
                      <a:pPr algn="l"/>
                      <a:r>
                        <a:rPr lang="zh-CN" altLang="en-US" sz="1400" smtClean="0"/>
                        <a:t>阻塞态</a:t>
                      </a:r>
                      <a:r>
                        <a:rPr lang="en-US" altLang="zh-CN" sz="1400" smtClean="0">
                          <a:sym typeface="Wingdings" panose="05000000000000000000" pitchFamily="2" charset="2"/>
                        </a:rPr>
                        <a:t></a:t>
                      </a:r>
                      <a:r>
                        <a:rPr lang="zh-CN" altLang="en-US" sz="1400" smtClean="0"/>
                        <a:t>退出态</a:t>
                      </a:r>
                      <a:endParaRPr lang="zh-CN" altLang="en-US" sz="1400" b="0">
                        <a:solidFill>
                          <a:schemeClr val="tx1"/>
                        </a:solidFill>
                        <a:latin typeface="+mn-lt"/>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zh-CN" altLang="en-US" sz="1400" smtClean="0">
                          <a:effectLst/>
                        </a:rPr>
                        <a:t>阻塞的任务调用删除接口，任务状态由阻塞态变为退出态。</a:t>
                      </a:r>
                      <a:endParaRPr lang="zh-CN" altLang="en-US" sz="1400" dirty="0" smtClean="0">
                        <a:effectLst/>
                        <a:latin typeface="+mn-lt"/>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524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sym typeface="+mn-ea"/>
              </a:rPr>
              <a:t>任务管理</a:t>
            </a:r>
            <a:r>
              <a:rPr lang="zh-CN" altLang="en-US" smtClean="0">
                <a:sym typeface="+mn-ea"/>
              </a:rPr>
              <a:t>简介</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42884878"/>
              </p:ext>
            </p:extLst>
          </p:nvPr>
        </p:nvGraphicFramePr>
        <p:xfrm>
          <a:off x="891362" y="1311744"/>
          <a:ext cx="10409275" cy="4625000"/>
        </p:xfrm>
        <a:graphic>
          <a:graphicData uri="http://schemas.openxmlformats.org/drawingml/2006/table">
            <a:tbl>
              <a:tblPr firstRow="1" bandRow="1"/>
              <a:tblGrid>
                <a:gridCol w="1784105"/>
                <a:gridCol w="8625170"/>
              </a:tblGrid>
              <a:tr h="714923">
                <a:tc>
                  <a:txBody>
                    <a:bodyPr/>
                    <a:lstStyle/>
                    <a:p>
                      <a:pPr algn="ctr"/>
                      <a:r>
                        <a:rPr lang="zh-CN" altLang="en-US" sz="1600" b="1" smtClean="0">
                          <a:latin typeface="+mn-lt"/>
                          <a:ea typeface="+mn-ea"/>
                        </a:rPr>
                        <a:t>任务管理</a:t>
                      </a:r>
                      <a:endParaRPr lang="zh-CN" altLang="en-US" sz="1600" b="1">
                        <a:latin typeface="+mn-lt"/>
                        <a:ea typeface="+mn-ea"/>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smtClean="0">
                          <a:latin typeface="+mn-lt"/>
                          <a:ea typeface="+mn-ea"/>
                        </a:rPr>
                        <a:t>简介</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30267">
                <a:tc>
                  <a:txBody>
                    <a:bodyPr/>
                    <a:lstStyle/>
                    <a:p>
                      <a:pPr algn="l"/>
                      <a:r>
                        <a:rPr lang="zh-CN" altLang="en-US" sz="1400" smtClean="0">
                          <a:latin typeface="+mn-lt"/>
                          <a:ea typeface="+mn-ea"/>
                        </a:rPr>
                        <a:t>任务</a:t>
                      </a:r>
                      <a:r>
                        <a:rPr lang="en-US" altLang="zh-CN" sz="1400" smtClean="0">
                          <a:latin typeface="+mn-lt"/>
                          <a:ea typeface="+mn-ea"/>
                        </a:rPr>
                        <a:t>ID</a:t>
                      </a: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latin typeface="+mn-lt"/>
                          <a:ea typeface="+mn-ea"/>
                        </a:rPr>
                        <a:t>在任务创建时通过参数返回给用户，作为任务的一个非常重要的标识。</a:t>
                      </a:r>
                      <a:endParaRPr lang="zh-CN" altLang="en-US" sz="1400" b="0" smtClean="0">
                        <a:latin typeface="+mn-lt"/>
                        <a:ea typeface="+mn-ea"/>
                      </a:endParaRP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latin typeface="+mn-lt"/>
                          <a:ea typeface="+mn-ea"/>
                        </a:rPr>
                        <a:t>任务优先级</a:t>
                      </a:r>
                      <a:endParaRPr lang="zh-CN" altLang="en-US" sz="140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latin typeface="+mn-lt"/>
                          <a:ea typeface="+mn-ea"/>
                        </a:rPr>
                        <a:t>优先级表示任务执行的优先顺序。</a:t>
                      </a:r>
                      <a:endParaRPr lang="zh-CN" altLang="en-US" sz="1400" b="0" smtClean="0">
                        <a:latin typeface="+mn-lt"/>
                        <a:ea typeface="+mn-ea"/>
                      </a:endParaRP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latin typeface="+mn-lt"/>
                          <a:ea typeface="+mn-ea"/>
                        </a:rPr>
                        <a:t>任务入口函数</a:t>
                      </a:r>
                      <a:endParaRPr lang="zh-CN" altLang="en-US" sz="140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latin typeface="+mn-lt"/>
                          <a:ea typeface="+mn-ea"/>
                        </a:rPr>
                        <a:t>每个新任务得到调度后将执行的函数。</a:t>
                      </a:r>
                      <a:endParaRPr lang="zh-CN" altLang="en-US" sz="1400" b="0" smtClean="0">
                        <a:latin typeface="+mn-lt"/>
                        <a:ea typeface="+mn-ea"/>
                      </a:endParaRPr>
                    </a:p>
                  </a:txBody>
                  <a:tcPr anchor="ctr">
                    <a:lnR w="28575" cap="flat" cmpd="sng" algn="ctr">
                      <a:solidFill>
                        <a:schemeClr val="tx1"/>
                      </a:solidFill>
                      <a:prstDash val="solid"/>
                      <a:round/>
                      <a:headEnd type="none" w="med" len="med"/>
                      <a:tailEnd type="none" w="med" len="med"/>
                    </a:lnR>
                  </a:tcPr>
                </a:tc>
              </a:tr>
              <a:tr h="773078">
                <a:tc>
                  <a:txBody>
                    <a:bodyPr/>
                    <a:lstStyle/>
                    <a:p>
                      <a:pPr algn="l"/>
                      <a:r>
                        <a:rPr lang="zh-CN" altLang="en-US" sz="1400" smtClean="0">
                          <a:latin typeface="+mn-lt"/>
                          <a:ea typeface="+mn-ea"/>
                        </a:rPr>
                        <a:t>任务控制块</a:t>
                      </a:r>
                      <a:r>
                        <a:rPr lang="en-US" altLang="zh-CN" sz="1400" smtClean="0">
                          <a:latin typeface="+mn-lt"/>
                          <a:ea typeface="+mn-ea"/>
                        </a:rPr>
                        <a:t>TCB</a:t>
                      </a: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b="0" smtClean="0">
                          <a:latin typeface="+mn-lt"/>
                          <a:ea typeface="+mn-ea"/>
                        </a:rPr>
                        <a:t>每一个任务都含有一个任务控制块</a:t>
                      </a:r>
                      <a:r>
                        <a:rPr lang="en-US" altLang="zh-CN" sz="1400" b="0" smtClean="0">
                          <a:latin typeface="+mn-lt"/>
                          <a:ea typeface="+mn-ea"/>
                        </a:rPr>
                        <a:t>(TCB)</a:t>
                      </a:r>
                      <a:r>
                        <a:rPr lang="zh-CN" altLang="en-US" sz="1400" b="0" smtClean="0">
                          <a:latin typeface="+mn-lt"/>
                          <a:ea typeface="+mn-ea"/>
                        </a:rPr>
                        <a:t>。</a:t>
                      </a:r>
                      <a:r>
                        <a:rPr lang="en-US" altLang="zh-CN" sz="1400" b="0" smtClean="0">
                          <a:latin typeface="+mn-lt"/>
                          <a:ea typeface="+mn-ea"/>
                        </a:rPr>
                        <a:t>TCB</a:t>
                      </a:r>
                      <a:r>
                        <a:rPr lang="zh-CN" altLang="en-US" sz="1400" b="0" smtClean="0">
                          <a:latin typeface="+mn-lt"/>
                          <a:ea typeface="+mn-ea"/>
                        </a:rPr>
                        <a:t>包含了任务上下文栈指针（</a:t>
                      </a:r>
                      <a:r>
                        <a:rPr lang="en-US" altLang="zh-CN" sz="1400" b="0" smtClean="0">
                          <a:latin typeface="+mn-lt"/>
                          <a:ea typeface="+mn-ea"/>
                        </a:rPr>
                        <a:t>stack pointer</a:t>
                      </a:r>
                      <a:r>
                        <a:rPr lang="zh-CN" altLang="en-US" sz="1400" b="0" smtClean="0">
                          <a:latin typeface="+mn-lt"/>
                          <a:ea typeface="+mn-ea"/>
                        </a:rPr>
                        <a:t>）、任务状态、任务优先级、任务</a:t>
                      </a:r>
                      <a:r>
                        <a:rPr lang="en-US" altLang="zh-CN" sz="1400" b="0" smtClean="0">
                          <a:latin typeface="+mn-lt"/>
                          <a:ea typeface="+mn-ea"/>
                        </a:rPr>
                        <a:t>ID</a:t>
                      </a:r>
                      <a:r>
                        <a:rPr lang="zh-CN" altLang="en-US" sz="1400" b="0" smtClean="0">
                          <a:latin typeface="+mn-lt"/>
                          <a:ea typeface="+mn-ea"/>
                        </a:rPr>
                        <a:t>、任务名、任务栈大小等信息。</a:t>
                      </a:r>
                      <a:r>
                        <a:rPr lang="en-US" altLang="zh-CN" sz="1400" b="0" smtClean="0">
                          <a:latin typeface="+mn-lt"/>
                          <a:ea typeface="+mn-ea"/>
                        </a:rPr>
                        <a:t>TCB</a:t>
                      </a:r>
                      <a:r>
                        <a:rPr lang="zh-CN" altLang="en-US" sz="1400" b="0" smtClean="0">
                          <a:latin typeface="+mn-lt"/>
                          <a:ea typeface="+mn-ea"/>
                        </a:rPr>
                        <a:t>可以反映出每个任务运行情况。</a:t>
                      </a:r>
                    </a:p>
                  </a:txBody>
                  <a:tcPr anchor="ctr">
                    <a:lnR w="28575" cap="flat" cmpd="sng" algn="ctr">
                      <a:solidFill>
                        <a:schemeClr val="tx1"/>
                      </a:solidFill>
                      <a:prstDash val="solid"/>
                      <a:round/>
                      <a:headEnd type="none" w="med" len="med"/>
                      <a:tailEnd type="none" w="med" len="med"/>
                    </a:lnR>
                  </a:tcPr>
                </a:tc>
              </a:tr>
              <a:tr h="414366">
                <a:tc>
                  <a:txBody>
                    <a:bodyPr/>
                    <a:lstStyle/>
                    <a:p>
                      <a:pPr algn="l"/>
                      <a:r>
                        <a:rPr lang="zh-CN" altLang="en-US" sz="1400" smtClean="0">
                          <a:latin typeface="+mn-lt"/>
                          <a:ea typeface="+mn-ea"/>
                        </a:rPr>
                        <a:t>任务栈</a:t>
                      </a:r>
                      <a:endParaRPr lang="zh-CN" altLang="en-US" sz="140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latin typeface="+mn-lt"/>
                          <a:ea typeface="+mn-ea"/>
                        </a:rPr>
                        <a:t>每一个任务都拥有一个独立的栈空间，我们称为任务栈。</a:t>
                      </a:r>
                      <a:endParaRPr lang="zh-CN" altLang="en-US" sz="1400" b="0" smtClean="0">
                        <a:latin typeface="+mn-lt"/>
                        <a:ea typeface="+mn-ea"/>
                      </a:endParaRPr>
                    </a:p>
                  </a:txBody>
                  <a:tcPr anchor="ctr">
                    <a:lnR w="28575" cap="flat" cmpd="sng" algn="ctr">
                      <a:solidFill>
                        <a:schemeClr val="tx1"/>
                      </a:solidFill>
                      <a:prstDash val="solid"/>
                      <a:round/>
                      <a:headEnd type="none" w="med" len="med"/>
                      <a:tailEnd type="none" w="med" len="med"/>
                    </a:lnR>
                  </a:tcPr>
                </a:tc>
              </a:tr>
              <a:tr h="881034">
                <a:tc>
                  <a:txBody>
                    <a:bodyPr/>
                    <a:lstStyle/>
                    <a:p>
                      <a:pPr algn="l"/>
                      <a:r>
                        <a:rPr lang="zh-CN" altLang="en-US" sz="1400" smtClean="0">
                          <a:latin typeface="+mn-lt"/>
                          <a:ea typeface="+mn-ea"/>
                        </a:rPr>
                        <a:t>任务上下文</a:t>
                      </a:r>
                      <a:endParaRPr lang="zh-CN" altLang="en-US" sz="140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b="0" smtClean="0">
                          <a:latin typeface="+mn-lt"/>
                          <a:ea typeface="+mn-ea"/>
                        </a:rPr>
                        <a:t>任务在运行过程中使用到的一些资源，如寄存器等，我们称为任务上下文。</a:t>
                      </a:r>
                      <a:r>
                        <a:rPr lang="en-US" altLang="zh-CN" sz="1400" b="0" smtClean="0">
                          <a:latin typeface="+mn-lt"/>
                          <a:ea typeface="+mn-ea"/>
                        </a:rPr>
                        <a:t>Huawei LiteOS</a:t>
                      </a:r>
                      <a:r>
                        <a:rPr lang="zh-CN" altLang="en-US" sz="1400" b="0" smtClean="0">
                          <a:latin typeface="+mn-lt"/>
                          <a:ea typeface="+mn-ea"/>
                        </a:rPr>
                        <a:t>在任务挂起的时候会将本任务的任务上下文信息，保存在自己的任务栈里面，以便任务恢复后，从栈空间中恢复挂起时的上下文信息，从而继续执行被挂起时被打断的代码。</a:t>
                      </a:r>
                    </a:p>
                  </a:txBody>
                  <a:tcPr anchor="ctr">
                    <a:lnR w="28575" cap="flat" cmpd="sng" algn="ctr">
                      <a:solidFill>
                        <a:schemeClr val="tx1"/>
                      </a:solidFill>
                      <a:prstDash val="solid"/>
                      <a:round/>
                      <a:headEnd type="none" w="med" len="med"/>
                      <a:tailEnd type="none" w="med" len="med"/>
                    </a:lnR>
                  </a:tcPr>
                </a:tc>
              </a:tr>
              <a:tr h="482600">
                <a:tc>
                  <a:txBody>
                    <a:bodyPr/>
                    <a:lstStyle/>
                    <a:p>
                      <a:pPr algn="l"/>
                      <a:r>
                        <a:rPr lang="zh-CN" altLang="en-US" sz="1400" smtClean="0">
                          <a:latin typeface="+mn-lt"/>
                          <a:ea typeface="+mn-ea"/>
                        </a:rPr>
                        <a:t>任务切换</a:t>
                      </a:r>
                      <a:endParaRPr lang="zh-CN" altLang="en-US" sz="1400">
                        <a:latin typeface="+mn-lt"/>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400" smtClean="0">
                          <a:latin typeface="+mn-lt"/>
                          <a:ea typeface="+mn-ea"/>
                        </a:rPr>
                        <a:t>任务切换包含获取就绪列表中最高优先级任务、切出任务上下文保存、切入任务上下文恢复等动作。</a:t>
                      </a:r>
                      <a:endParaRPr lang="zh-CN" altLang="en-US" sz="1400" b="0" smtClean="0">
                        <a:latin typeface="+mn-lt"/>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2864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altLang="en-US" smtClean="0">
                <a:sym typeface="+mn-ea"/>
              </a:rPr>
              <a:t>任务的运作机制</a:t>
            </a:r>
            <a:endParaRPr lang="zh-CN" altLang="en-US" dirty="0">
              <a:sym typeface="+mn-ea"/>
            </a:endParaRPr>
          </a:p>
        </p:txBody>
      </p:sp>
      <p:sp>
        <p:nvSpPr>
          <p:cNvPr id="2" name="文本占位符 1"/>
          <p:cNvSpPr>
            <a:spLocks noGrp="1"/>
          </p:cNvSpPr>
          <p:nvPr>
            <p:ph type="body" sz="quarter" idx="10"/>
          </p:nvPr>
        </p:nvSpPr>
        <p:spPr/>
        <p:txBody>
          <a:bodyPr/>
          <a:lstStyle/>
          <a:p>
            <a:r>
              <a:rPr lang="zh-CN" altLang="en-US" sz="2000" smtClean="0">
                <a:latin typeface="+mn-lt"/>
                <a:ea typeface="+mn-ea"/>
              </a:rPr>
              <a:t>Huawei LiteOS任务管理模块提供任务创建、任务删除、任务延时、任务挂起和任务恢复、更改任务优先级、锁任务调度和解锁任务调度、根据任务控制块查询任务ID、根据ID查询任务控制块信息功能。</a:t>
            </a:r>
          </a:p>
          <a:p>
            <a:r>
              <a:rPr lang="zh-CN" altLang="en-US" sz="2000" smtClean="0">
                <a:solidFill>
                  <a:srgbClr val="C7000B"/>
                </a:solidFill>
                <a:latin typeface="+mn-lt"/>
                <a:ea typeface="+mn-ea"/>
              </a:rPr>
              <a:t>在任务模块初始化时</a:t>
            </a:r>
            <a:r>
              <a:rPr lang="zh-CN" altLang="en-US" sz="2000" smtClean="0">
                <a:latin typeface="+mn-lt"/>
                <a:ea typeface="+mn-ea"/>
              </a:rPr>
              <a:t>，系统会先申请任务控制块需要的内存空间，如果系统可用的内存空间小于其所需要的内存空间，任务模块就会初始化失败。如果任务初始化成功，则系统对任务控制块内容进行初始化。</a:t>
            </a:r>
          </a:p>
          <a:p>
            <a:r>
              <a:rPr lang="zh-CN" altLang="en-US" sz="2000" smtClean="0">
                <a:solidFill>
                  <a:srgbClr val="C7000B"/>
                </a:solidFill>
                <a:latin typeface="+mn-lt"/>
                <a:ea typeface="+mn-ea"/>
              </a:rPr>
              <a:t>用户创建任务时</a:t>
            </a:r>
            <a:r>
              <a:rPr lang="zh-CN" altLang="en-US" sz="2000" smtClean="0">
                <a:latin typeface="+mn-lt"/>
                <a:ea typeface="+mn-ea"/>
              </a:rPr>
              <a:t>，系统会将任务栈进行初始化，预置上下文。此外，系统还会将“任务入口函数”地址放在相应位置。这样在任务第一次启动进入运行态时，将会执行“任务入口函数”。</a:t>
            </a:r>
          </a:p>
          <a:p>
            <a:endParaRPr lang="zh-CN" altLang="en-US" sz="2000">
              <a:latin typeface="+mn-lt"/>
              <a:ea typeface="+mn-ea"/>
            </a:endParaRPr>
          </a:p>
        </p:txBody>
      </p:sp>
    </p:spTree>
    <p:extLst>
      <p:ext uri="{BB962C8B-B14F-4D97-AF65-F5344CB8AC3E}">
        <p14:creationId xmlns:p14="http://schemas.microsoft.com/office/powerpoint/2010/main" val="2918300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normAutofit fontScale="90000"/>
          </a:bodyPr>
          <a:lstStyle/>
          <a:p>
            <a:r>
              <a:rPr lang="zh-CN" altLang="en-US" smtClean="0">
                <a:latin typeface="+mn-lt"/>
                <a:ea typeface="+mn-ea"/>
                <a:sym typeface="+mn-ea"/>
              </a:rPr>
              <a:t>操作</a:t>
            </a:r>
            <a:r>
              <a:rPr lang="zh-CN" smtClean="0">
                <a:latin typeface="+mn-lt"/>
                <a:ea typeface="+mn-ea"/>
                <a:sym typeface="+mn-ea"/>
              </a:rPr>
              <a:t>系统抽象层简介</a:t>
            </a:r>
            <a:r>
              <a:rPr lang="zh-CN" smtClean="0">
                <a:latin typeface="+mn-lt"/>
                <a:ea typeface="+mn-ea"/>
              </a:rPr>
              <a:t/>
            </a:r>
            <a:br>
              <a:rPr lang="zh-CN" smtClean="0">
                <a:latin typeface="+mn-lt"/>
                <a:ea typeface="+mn-ea"/>
              </a:rPr>
            </a:br>
            <a:endParaRPr lang="zh-CN" altLang="en-US" dirty="0">
              <a:latin typeface="+mn-lt"/>
              <a:ea typeface="+mn-ea"/>
              <a:sym typeface="+mn-ea"/>
            </a:endParaRPr>
          </a:p>
        </p:txBody>
      </p:sp>
      <p:sp>
        <p:nvSpPr>
          <p:cNvPr id="2" name="文本占位符 1"/>
          <p:cNvSpPr>
            <a:spLocks noGrp="1"/>
          </p:cNvSpPr>
          <p:nvPr>
            <p:ph type="body" sz="quarter" idx="10"/>
          </p:nvPr>
        </p:nvSpPr>
        <p:spPr/>
        <p:txBody>
          <a:bodyPr/>
          <a:lstStyle/>
          <a:p>
            <a:r>
              <a:rPr lang="zh-CN" altLang="en-US" sz="2000">
                <a:latin typeface="+mn-lt"/>
                <a:ea typeface="+mn-ea"/>
              </a:rPr>
              <a:t> 为了让</a:t>
            </a:r>
            <a:r>
              <a:rPr lang="en-US" altLang="zh-CN" sz="2000">
                <a:latin typeface="+mn-lt"/>
                <a:ea typeface="+mn-ea"/>
              </a:rPr>
              <a:t>SDK</a:t>
            </a:r>
            <a:r>
              <a:rPr lang="zh-CN" altLang="en-US" sz="2000">
                <a:latin typeface="+mn-lt"/>
                <a:ea typeface="+mn-ea"/>
              </a:rPr>
              <a:t>能够更广泛的应用，所以提出了</a:t>
            </a:r>
            <a:r>
              <a:rPr lang="en-US" altLang="zh-CN" sz="2000">
                <a:latin typeface="+mn-lt"/>
                <a:ea typeface="+mn-ea"/>
              </a:rPr>
              <a:t>OSAL</a:t>
            </a:r>
            <a:r>
              <a:rPr lang="zh-CN" altLang="en-US" sz="2000">
                <a:latin typeface="+mn-lt"/>
                <a:ea typeface="+mn-ea"/>
              </a:rPr>
              <a:t>。</a:t>
            </a:r>
            <a:r>
              <a:rPr lang="en-US" altLang="zh-CN" sz="2000">
                <a:latin typeface="+mn-lt"/>
                <a:ea typeface="+mn-ea"/>
              </a:rPr>
              <a:t>SDK</a:t>
            </a:r>
            <a:r>
              <a:rPr lang="zh-CN" altLang="en-US" sz="2000">
                <a:latin typeface="+mn-lt"/>
                <a:ea typeface="+mn-ea"/>
              </a:rPr>
              <a:t>内部集成的组件以及</a:t>
            </a:r>
            <a:r>
              <a:rPr lang="en-US" altLang="zh-CN" sz="2000">
                <a:latin typeface="+mn-lt"/>
                <a:ea typeface="+mn-ea"/>
              </a:rPr>
              <a:t>SDK</a:t>
            </a:r>
            <a:r>
              <a:rPr lang="zh-CN" altLang="en-US" sz="2000">
                <a:latin typeface="+mn-lt"/>
                <a:ea typeface="+mn-ea"/>
              </a:rPr>
              <a:t>本身使用的</a:t>
            </a:r>
            <a:r>
              <a:rPr lang="en-US" altLang="zh-CN" sz="2000">
                <a:latin typeface="+mn-lt"/>
                <a:ea typeface="+mn-ea"/>
              </a:rPr>
              <a:t>OS</a:t>
            </a:r>
            <a:r>
              <a:rPr lang="zh-CN" altLang="en-US" sz="2000">
                <a:latin typeface="+mn-lt"/>
                <a:ea typeface="+mn-ea"/>
              </a:rPr>
              <a:t>功能，都调用的是</a:t>
            </a:r>
            <a:r>
              <a:rPr lang="en-US" altLang="zh-CN" sz="2000">
                <a:latin typeface="+mn-lt"/>
                <a:ea typeface="+mn-ea"/>
              </a:rPr>
              <a:t>OSAL</a:t>
            </a:r>
            <a:r>
              <a:rPr lang="zh-CN" altLang="en-US" sz="2000">
                <a:latin typeface="+mn-lt"/>
                <a:ea typeface="+mn-ea"/>
              </a:rPr>
              <a:t>接口，因为</a:t>
            </a:r>
            <a:r>
              <a:rPr lang="en-US" altLang="zh-CN" sz="2000">
                <a:latin typeface="+mn-lt"/>
                <a:ea typeface="+mn-ea"/>
              </a:rPr>
              <a:t>SDK</a:t>
            </a:r>
            <a:r>
              <a:rPr lang="zh-CN" altLang="en-US" sz="2000">
                <a:latin typeface="+mn-lt"/>
                <a:ea typeface="+mn-ea"/>
              </a:rPr>
              <a:t>要运行起来，必须注册相关的</a:t>
            </a:r>
            <a:r>
              <a:rPr lang="en-US" altLang="zh-CN" sz="2000">
                <a:latin typeface="+mn-lt"/>
                <a:ea typeface="+mn-ea"/>
              </a:rPr>
              <a:t>OS</a:t>
            </a:r>
            <a:r>
              <a:rPr lang="zh-CN" altLang="en-US" sz="2000">
                <a:latin typeface="+mn-lt"/>
                <a:ea typeface="+mn-ea"/>
              </a:rPr>
              <a:t>进</a:t>
            </a:r>
            <a:r>
              <a:rPr lang="en-US" altLang="zh-CN" sz="2000">
                <a:latin typeface="+mn-lt"/>
                <a:ea typeface="+mn-ea"/>
              </a:rPr>
              <a:t>OSAL</a:t>
            </a:r>
            <a:r>
              <a:rPr lang="zh-CN" altLang="en-US" sz="2000">
                <a:latin typeface="+mn-lt"/>
                <a:ea typeface="+mn-ea"/>
              </a:rPr>
              <a:t>才行。</a:t>
            </a:r>
          </a:p>
          <a:p>
            <a:r>
              <a:rPr lang="en-US" altLang="zh-CN" sz="2000" smtClean="0">
                <a:solidFill>
                  <a:srgbClr val="C7000B"/>
                </a:solidFill>
                <a:latin typeface="+mn-lt"/>
                <a:ea typeface="+mn-ea"/>
              </a:rPr>
              <a:t>OSAL</a:t>
            </a:r>
            <a:r>
              <a:rPr lang="zh-CN" altLang="en-US" sz="2000" smtClean="0">
                <a:solidFill>
                  <a:srgbClr val="C7000B"/>
                </a:solidFill>
                <a:latin typeface="+mn-lt"/>
                <a:ea typeface="+mn-ea"/>
              </a:rPr>
              <a:t>使用</a:t>
            </a:r>
            <a:r>
              <a:rPr lang="zh-CN" altLang="en-US" sz="2000">
                <a:solidFill>
                  <a:srgbClr val="C7000B"/>
                </a:solidFill>
                <a:latin typeface="+mn-lt"/>
                <a:ea typeface="+mn-ea"/>
              </a:rPr>
              <a:t>说明</a:t>
            </a:r>
            <a:r>
              <a:rPr lang="zh-CN" altLang="en-US" sz="2000">
                <a:latin typeface="+mn-lt"/>
                <a:ea typeface="+mn-ea"/>
              </a:rPr>
              <a:t>：</a:t>
            </a:r>
          </a:p>
          <a:p>
            <a:r>
              <a:rPr lang="en-US" altLang="zh-CN" sz="2000">
                <a:latin typeface="+mn-lt"/>
                <a:ea typeface="+mn-ea"/>
              </a:rPr>
              <a:t>osal</a:t>
            </a:r>
            <a:r>
              <a:rPr lang="zh-CN" altLang="en-US" sz="2000">
                <a:latin typeface="+mn-lt"/>
                <a:ea typeface="+mn-ea"/>
              </a:rPr>
              <a:t>的</a:t>
            </a:r>
            <a:r>
              <a:rPr lang="en-US" altLang="zh-CN" sz="2000">
                <a:latin typeface="+mn-lt"/>
                <a:ea typeface="+mn-ea"/>
              </a:rPr>
              <a:t>api</a:t>
            </a:r>
            <a:r>
              <a:rPr lang="zh-CN" altLang="en-US" sz="2000">
                <a:latin typeface="+mn-lt"/>
                <a:ea typeface="+mn-ea"/>
              </a:rPr>
              <a:t>接口声明在</a:t>
            </a:r>
            <a:r>
              <a:rPr lang="en-US" altLang="zh-CN" sz="2000">
                <a:latin typeface="+mn-lt"/>
                <a:ea typeface="+mn-ea"/>
              </a:rPr>
              <a:t>&lt;osal.h&gt;</a:t>
            </a:r>
            <a:r>
              <a:rPr lang="zh-CN" altLang="en-US" sz="2000">
                <a:latin typeface="+mn-lt"/>
                <a:ea typeface="+mn-ea"/>
              </a:rPr>
              <a:t>中，使用相关的接口需要包含该头文件，关于函数的详细参数请参考该头文件的声明。</a:t>
            </a:r>
          </a:p>
          <a:p>
            <a:r>
              <a:rPr lang="zh-CN" altLang="en-US" sz="2000">
                <a:latin typeface="+mn-lt"/>
                <a:ea typeface="+mn-ea"/>
              </a:rPr>
              <a:t>目前已经适配了</a:t>
            </a:r>
            <a:r>
              <a:rPr lang="en-US" altLang="zh-CN" sz="2000">
                <a:latin typeface="+mn-lt"/>
                <a:ea typeface="+mn-ea"/>
              </a:rPr>
              <a:t>LiteOS/LINUX/MACOS</a:t>
            </a:r>
            <a:r>
              <a:rPr lang="zh-CN" altLang="en-US" sz="2000">
                <a:latin typeface="+mn-lt"/>
                <a:ea typeface="+mn-ea"/>
              </a:rPr>
              <a:t>等，</a:t>
            </a:r>
            <a:r>
              <a:rPr lang="en-US" altLang="zh-CN" sz="2000">
                <a:latin typeface="+mn-lt"/>
                <a:ea typeface="+mn-ea"/>
              </a:rPr>
              <a:t>SDK</a:t>
            </a:r>
            <a:r>
              <a:rPr lang="zh-CN" altLang="en-US" sz="2000">
                <a:latin typeface="+mn-lt"/>
                <a:ea typeface="+mn-ea"/>
              </a:rPr>
              <a:t>可以在这些系统下运行。如果你需要在非上述系统下运行</a:t>
            </a:r>
            <a:r>
              <a:rPr lang="en-US" altLang="zh-CN" sz="2000">
                <a:latin typeface="+mn-lt"/>
                <a:ea typeface="+mn-ea"/>
              </a:rPr>
              <a:t>SDK</a:t>
            </a:r>
            <a:r>
              <a:rPr lang="zh-CN" altLang="en-US" sz="2000">
                <a:latin typeface="+mn-lt"/>
                <a:ea typeface="+mn-ea"/>
              </a:rPr>
              <a:t>，您需要将新系统适配进</a:t>
            </a:r>
            <a:r>
              <a:rPr lang="en-US" altLang="zh-CN" sz="2000">
                <a:latin typeface="+mn-lt"/>
                <a:ea typeface="+mn-ea"/>
              </a:rPr>
              <a:t>OSAL</a:t>
            </a:r>
            <a:r>
              <a:rPr lang="zh-CN" altLang="en-US" sz="2000">
                <a:latin typeface="+mn-lt"/>
                <a:ea typeface="+mn-ea"/>
              </a:rPr>
              <a:t>，保障</a:t>
            </a:r>
            <a:r>
              <a:rPr lang="en-US" altLang="zh-CN" sz="2000">
                <a:latin typeface="+mn-lt"/>
                <a:ea typeface="+mn-ea"/>
              </a:rPr>
              <a:t>SDK</a:t>
            </a:r>
            <a:r>
              <a:rPr lang="zh-CN" altLang="en-US" sz="2000">
                <a:latin typeface="+mn-lt"/>
                <a:ea typeface="+mn-ea"/>
              </a:rPr>
              <a:t>需要的</a:t>
            </a:r>
            <a:r>
              <a:rPr lang="en-US" altLang="zh-CN" sz="2000">
                <a:latin typeface="+mn-lt"/>
                <a:ea typeface="+mn-ea"/>
              </a:rPr>
              <a:t>OS</a:t>
            </a:r>
            <a:r>
              <a:rPr lang="zh-CN" altLang="en-US" sz="2000">
                <a:latin typeface="+mn-lt"/>
                <a:ea typeface="+mn-ea"/>
              </a:rPr>
              <a:t>功能正常。</a:t>
            </a:r>
          </a:p>
          <a:p>
            <a:r>
              <a:rPr lang="zh-CN" altLang="en-US" sz="2000">
                <a:solidFill>
                  <a:srgbClr val="C7000B"/>
                </a:solidFill>
                <a:latin typeface="+mn-lt"/>
                <a:ea typeface="+mn-ea"/>
              </a:rPr>
              <a:t>适配</a:t>
            </a:r>
            <a:r>
              <a:rPr lang="en-US" altLang="zh-CN" sz="2000">
                <a:solidFill>
                  <a:srgbClr val="C7000B"/>
                </a:solidFill>
                <a:latin typeface="+mn-lt"/>
                <a:ea typeface="+mn-ea"/>
              </a:rPr>
              <a:t>OSAL</a:t>
            </a:r>
            <a:r>
              <a:rPr lang="zh-CN" altLang="en-US" sz="2000">
                <a:latin typeface="+mn-lt"/>
                <a:ea typeface="+mn-ea"/>
              </a:rPr>
              <a:t>：</a:t>
            </a:r>
          </a:p>
          <a:p>
            <a:r>
              <a:rPr lang="zh-CN" altLang="en-US" sz="2000">
                <a:latin typeface="+mn-lt"/>
                <a:ea typeface="+mn-ea"/>
              </a:rPr>
              <a:t>您需要在您的系统初始化完毕之后，调用</a:t>
            </a:r>
            <a:r>
              <a:rPr lang="en-US" altLang="zh-CN" sz="2000">
                <a:latin typeface="+mn-lt"/>
                <a:ea typeface="+mn-ea"/>
              </a:rPr>
              <a:t>osal_install</a:t>
            </a:r>
            <a:r>
              <a:rPr lang="zh-CN" altLang="en-US" sz="2000">
                <a:latin typeface="+mn-lt"/>
                <a:ea typeface="+mn-ea"/>
              </a:rPr>
              <a:t>接口将您的系统注册进</a:t>
            </a:r>
            <a:r>
              <a:rPr lang="en-US" altLang="zh-CN" sz="2000">
                <a:latin typeface="+mn-lt"/>
                <a:ea typeface="+mn-ea"/>
              </a:rPr>
              <a:t>SDK</a:t>
            </a:r>
            <a:r>
              <a:rPr lang="zh-CN" altLang="en-US" sz="2000">
                <a:latin typeface="+mn-lt"/>
                <a:ea typeface="+mn-ea"/>
              </a:rPr>
              <a:t>即可。使用该接口需要包含</a:t>
            </a:r>
            <a:r>
              <a:rPr lang="en-US" altLang="zh-CN" sz="2000">
                <a:latin typeface="+mn-lt"/>
                <a:ea typeface="+mn-ea"/>
              </a:rPr>
              <a:t>&lt;osal_imp.h&gt;</a:t>
            </a:r>
            <a:r>
              <a:rPr lang="zh-CN" altLang="en-US" sz="2000">
                <a:latin typeface="+mn-lt"/>
                <a:ea typeface="+mn-ea"/>
              </a:rPr>
              <a:t>，相关的宏定义在</a:t>
            </a:r>
            <a:r>
              <a:rPr lang="en-US" altLang="zh-CN" sz="2000">
                <a:latin typeface="+mn-lt"/>
                <a:ea typeface="+mn-ea"/>
              </a:rPr>
              <a:t>&lt;osal_type.h&gt;</a:t>
            </a:r>
            <a:r>
              <a:rPr lang="zh-CN" altLang="en-US" sz="2000">
                <a:latin typeface="+mn-lt"/>
                <a:ea typeface="+mn-ea"/>
              </a:rPr>
              <a:t>中。详情参考该头文件。</a:t>
            </a:r>
          </a:p>
          <a:p>
            <a:endParaRPr lang="zh-CN" altLang="en-US" sz="2000">
              <a:latin typeface="+mn-lt"/>
              <a:ea typeface="+mn-ea"/>
            </a:endParaRPr>
          </a:p>
        </p:txBody>
      </p:sp>
    </p:spTree>
    <p:extLst>
      <p:ext uri="{BB962C8B-B14F-4D97-AF65-F5344CB8AC3E}">
        <p14:creationId xmlns:p14="http://schemas.microsoft.com/office/powerpoint/2010/main" val="107701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noAutofit/>
          </a:bodyPr>
          <a:lstStyle/>
          <a:p>
            <a:r>
              <a:rPr lang="zh-CN" altLang="en-US" smtClean="0">
                <a:latin typeface="+mn-lt"/>
                <a:ea typeface="+mn-ea"/>
                <a:sym typeface="+mn-ea"/>
              </a:rPr>
              <a:t>操作</a:t>
            </a:r>
            <a:r>
              <a:rPr lang="zh-CN" smtClean="0">
                <a:latin typeface="+mn-lt"/>
                <a:ea typeface="+mn-ea"/>
                <a:sym typeface="+mn-ea"/>
              </a:rPr>
              <a:t>系统</a:t>
            </a:r>
            <a:r>
              <a:rPr lang="zh-CN" dirty="0">
                <a:latin typeface="+mn-lt"/>
                <a:ea typeface="+mn-ea"/>
                <a:sym typeface="+mn-ea"/>
              </a:rPr>
              <a:t>抽象</a:t>
            </a:r>
            <a:r>
              <a:rPr lang="zh-CN">
                <a:latin typeface="+mn-lt"/>
                <a:ea typeface="+mn-ea"/>
                <a:sym typeface="+mn-ea"/>
              </a:rPr>
              <a:t>层</a:t>
            </a:r>
            <a:r>
              <a:rPr lang="zh-CN" smtClean="0">
                <a:latin typeface="+mn-lt"/>
                <a:ea typeface="+mn-ea"/>
                <a:sym typeface="+mn-ea"/>
              </a:rPr>
              <a:t>简介 </a:t>
            </a:r>
            <a:r>
              <a:rPr lang="en-US" altLang="zh-CN" smtClean="0">
                <a:latin typeface="+mn-lt"/>
                <a:ea typeface="+mn-ea"/>
                <a:sym typeface="+mn-ea"/>
              </a:rPr>
              <a:t>(1)</a:t>
            </a:r>
            <a:r>
              <a:rPr lang="zh-CN" dirty="0">
                <a:latin typeface="+mn-lt"/>
                <a:ea typeface="+mn-ea"/>
                <a:sym typeface="+mn-ea"/>
              </a:rPr>
              <a:t/>
            </a:r>
            <a:br>
              <a:rPr lang="zh-CN" dirty="0">
                <a:latin typeface="+mn-lt"/>
                <a:ea typeface="+mn-ea"/>
                <a:sym typeface="+mn-ea"/>
              </a:rPr>
            </a:br>
            <a:endParaRPr lang="zh-CN" altLang="en-US" dirty="0">
              <a:latin typeface="+mn-lt"/>
              <a:ea typeface="+mn-ea"/>
              <a:sym typeface="+mn-ea"/>
            </a:endParaRPr>
          </a:p>
        </p:txBody>
      </p:sp>
      <p:graphicFrame>
        <p:nvGraphicFramePr>
          <p:cNvPr id="2" name="表格 1"/>
          <p:cNvGraphicFramePr/>
          <p:nvPr>
            <p:custDataLst>
              <p:tags r:id="rId1"/>
            </p:custDataLst>
            <p:extLst>
              <p:ext uri="{D42A27DB-BD31-4B8C-83A1-F6EECF244321}">
                <p14:modId xmlns:p14="http://schemas.microsoft.com/office/powerpoint/2010/main" val="1045090764"/>
              </p:ext>
            </p:extLst>
          </p:nvPr>
        </p:nvGraphicFramePr>
        <p:xfrm>
          <a:off x="850605" y="1906611"/>
          <a:ext cx="10594039" cy="2743200"/>
        </p:xfrm>
        <a:graphic>
          <a:graphicData uri="http://schemas.openxmlformats.org/drawingml/2006/table">
            <a:tbl>
              <a:tblPr firstRow="1" bandRow="1"/>
              <a:tblGrid>
                <a:gridCol w="2094614"/>
                <a:gridCol w="3767936"/>
                <a:gridCol w="4731489"/>
              </a:tblGrid>
              <a:tr h="0">
                <a:tc>
                  <a:txBody>
                    <a:bodyPr/>
                    <a:lstStyle/>
                    <a:p>
                      <a:pPr algn="ctr">
                        <a:buNone/>
                      </a:pPr>
                      <a:r>
                        <a:rPr lang="zh-CN" altLang="en-US" sz="2200" b="1" dirty="0">
                          <a:latin typeface="+mn-lt"/>
                          <a:sym typeface="+mn-ea"/>
                        </a:rPr>
                        <a:t>接口名	</a:t>
                      </a:r>
                      <a:endParaRPr lang="zh-CN" altLang="en-US" sz="2200" b="1" dirty="0">
                        <a:solidFill>
                          <a:schemeClr val="tx1"/>
                        </a:solidFill>
                        <a:latin typeface="+mn-lt"/>
                        <a:sym typeface="+mn-ea"/>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dirty="0">
                          <a:latin typeface="+mn-lt"/>
                          <a:sym typeface="+mn-ea"/>
                        </a:rPr>
                        <a:t>功能描述</a:t>
                      </a:r>
                      <a:endParaRPr lang="zh-CN" altLang="en-US" sz="2200" b="1" dirty="0">
                        <a:solidFill>
                          <a:schemeClr val="tx1"/>
                        </a:solidFill>
                        <a:latin typeface="+mn-lt"/>
                        <a:sym typeface="+mn-ea"/>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smtClean="0">
                          <a:latin typeface="+mn-lt"/>
                          <a:sym typeface="+mn-ea"/>
                        </a:rPr>
                        <a:t>代码样例</a:t>
                      </a:r>
                      <a:endParaRPr lang="zh-CN" altLang="en-US" sz="2200" b="1" dirty="0">
                        <a:solidFill>
                          <a:schemeClr val="tx1"/>
                        </a:solidFill>
                        <a:latin typeface="+mn-lt"/>
                        <a:sym typeface="+mn-ea"/>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81000">
                <a:tc>
                  <a:txBody>
                    <a:bodyPr/>
                    <a:lstStyle/>
                    <a:p>
                      <a:pPr>
                        <a:buNone/>
                      </a:pPr>
                      <a:r>
                        <a:rPr lang="en-US" altLang="zh-CN" smtClean="0">
                          <a:latin typeface="+mn-lt"/>
                        </a:rPr>
                        <a:t>osal_task_create</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sym typeface="+mn-ea"/>
                        </a:rPr>
                        <a:t>创建任务</a:t>
                      </a:r>
                      <a:endParaRPr lang="zh-CN" altLang="en-US">
                        <a:latin typeface="+mn-lt"/>
                      </a:endParaRP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sym typeface="+mn-ea"/>
                        </a:rPr>
                        <a:t>void* osal_task_create(const char *name,int (*task_entry)(void *args),void *args,int stack_size,void *stack,int prior);</a:t>
                      </a:r>
                    </a:p>
                  </a:txBody>
                  <a:tcPr anchor="ctr">
                    <a:lnR w="28575" cap="flat" cmpd="sng" algn="ctr">
                      <a:solidFill>
                        <a:schemeClr val="tx1"/>
                      </a:solidFill>
                      <a:prstDash val="solid"/>
                      <a:round/>
                      <a:headEnd type="none" w="med" len="med"/>
                      <a:tailEnd type="none" w="med" len="med"/>
                    </a:lnR>
                  </a:tcPr>
                </a:tc>
              </a:tr>
              <a:tr h="381000">
                <a:tc>
                  <a:txBody>
                    <a:bodyPr/>
                    <a:lstStyle/>
                    <a:p>
                      <a:pPr>
                        <a:buNone/>
                      </a:pPr>
                      <a:r>
                        <a:rPr lang="en-US" altLang="zh-CN" smtClean="0">
                          <a:latin typeface="+mn-lt"/>
                        </a:rPr>
                        <a:t>osal_task_kill</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sym typeface="+mn-ea"/>
                        </a:rPr>
                        <a:t>删除某个任务（一般是对非自任务操作）</a:t>
                      </a:r>
                      <a:endParaRPr lang="zh-CN" altLang="en-US">
                        <a:latin typeface="+mn-lt"/>
                      </a:endParaRP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sym typeface="+mn-ea"/>
                        </a:rPr>
                        <a:t>int osal_task_kill(void *task);</a:t>
                      </a:r>
                    </a:p>
                  </a:txBody>
                  <a:tcPr anchor="ctr">
                    <a:lnR w="28575" cap="flat" cmpd="sng" algn="ctr">
                      <a:solidFill>
                        <a:schemeClr val="tx1"/>
                      </a:solidFill>
                      <a:prstDash val="solid"/>
                      <a:round/>
                      <a:headEnd type="none" w="med" len="med"/>
                      <a:tailEnd type="none" w="med" len="med"/>
                    </a:lnR>
                  </a:tcPr>
                </a:tc>
              </a:tr>
              <a:tr h="381000">
                <a:tc>
                  <a:txBody>
                    <a:bodyPr/>
                    <a:lstStyle/>
                    <a:p>
                      <a:pPr>
                        <a:buNone/>
                      </a:pPr>
                      <a:r>
                        <a:rPr lang="en-US" altLang="zh-CN" smtClean="0">
                          <a:latin typeface="+mn-lt"/>
                        </a:rPr>
                        <a:t>osal_task_exit</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sym typeface="+mn-ea"/>
                        </a:rPr>
                        <a:t>任务退出（不会再恢复）</a:t>
                      </a:r>
                      <a:endParaRPr lang="zh-CN" altLang="en-US">
                        <a:latin typeface="+mn-lt"/>
                      </a:endParaRP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sym typeface="+mn-ea"/>
                        </a:rPr>
                        <a:t>void osal_task_exit();</a:t>
                      </a:r>
                    </a:p>
                  </a:txBody>
                  <a:tcPr anchor="ctr">
                    <a:lnR w="28575" cap="flat" cmpd="sng" algn="ctr">
                      <a:solidFill>
                        <a:schemeClr val="tx1"/>
                      </a:solidFill>
                      <a:prstDash val="solid"/>
                      <a:round/>
                      <a:headEnd type="none" w="med" len="med"/>
                      <a:tailEnd type="none" w="med" len="med"/>
                    </a:lnR>
                  </a:tcPr>
                </a:tc>
              </a:tr>
              <a:tr h="381000">
                <a:tc>
                  <a:txBody>
                    <a:bodyPr/>
                    <a:lstStyle/>
                    <a:p>
                      <a:pPr>
                        <a:buNone/>
                      </a:pPr>
                      <a:r>
                        <a:rPr lang="en-US" altLang="zh-CN" smtClean="0">
                          <a:latin typeface="+mn-lt"/>
                        </a:rPr>
                        <a:t>osal_task_sleep</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zh-CN" altLang="en-US" sz="1800" dirty="0">
                          <a:latin typeface="+mn-lt"/>
                          <a:sym typeface="+mn-ea"/>
                        </a:rPr>
                        <a:t>任务休眠</a:t>
                      </a:r>
                      <a:endParaRPr lang="zh-CN" altLang="en-US">
                        <a:latin typeface="+mn-lt"/>
                      </a:endParaRPr>
                    </a:p>
                  </a:txBody>
                  <a:tcPr anchor="ctr">
                    <a:lnB w="28575"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sym typeface="+mn-ea"/>
                        </a:rPr>
                        <a:t>void osal_task_sleep(int ms);</a:t>
                      </a:r>
                      <a:endParaRPr lang="zh-CN" altLang="en-US" sz="1800" smtClean="0">
                        <a:latin typeface="+mn-lt"/>
                        <a:sym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3" name="文本占位符 2"/>
          <p:cNvSpPr>
            <a:spLocks noGrp="1"/>
          </p:cNvSpPr>
          <p:nvPr>
            <p:ph type="body" sz="quarter" idx="10"/>
          </p:nvPr>
        </p:nvSpPr>
        <p:spPr/>
        <p:txBody>
          <a:bodyPr/>
          <a:lstStyle/>
          <a:p>
            <a:r>
              <a:rPr lang="en-US" altLang="zh-CN">
                <a:latin typeface="+mn-lt"/>
                <a:ea typeface="+mn-ea"/>
              </a:rPr>
              <a:t> </a:t>
            </a:r>
            <a:r>
              <a:rPr lang="en-US" altLang="zh-CN">
                <a:latin typeface="+mn-lt"/>
                <a:ea typeface="+mn-ea"/>
                <a:sym typeface="+mn-ea"/>
              </a:rPr>
              <a:t>OSAL</a:t>
            </a:r>
            <a:r>
              <a:rPr lang="zh-CN" altLang="en-US">
                <a:latin typeface="+mn-lt"/>
                <a:ea typeface="+mn-ea"/>
                <a:sym typeface="+mn-ea"/>
              </a:rPr>
              <a:t>的</a:t>
            </a:r>
            <a:r>
              <a:rPr lang="en-US" altLang="zh-CN">
                <a:latin typeface="+mn-lt"/>
                <a:ea typeface="+mn-ea"/>
                <a:sym typeface="+mn-ea"/>
              </a:rPr>
              <a:t>API</a:t>
            </a:r>
            <a:r>
              <a:rPr lang="zh-CN" altLang="en-US">
                <a:latin typeface="+mn-lt"/>
                <a:ea typeface="+mn-ea"/>
                <a:sym typeface="+mn-ea"/>
              </a:rPr>
              <a:t>任务接口简介：</a:t>
            </a:r>
            <a:endParaRPr lang="zh-CN" altLang="en-US">
              <a:latin typeface="+mn-lt"/>
              <a:ea typeface="+mn-ea"/>
            </a:endParaRPr>
          </a:p>
        </p:txBody>
      </p:sp>
    </p:spTree>
    <p:extLst>
      <p:ext uri="{BB962C8B-B14F-4D97-AF65-F5344CB8AC3E}">
        <p14:creationId xmlns:p14="http://schemas.microsoft.com/office/powerpoint/2010/main" val="1704694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操作</a:t>
            </a:r>
            <a:r>
              <a:rPr lang="zh-CN" altLang="zh-CN">
                <a:sym typeface="+mn-ea"/>
              </a:rPr>
              <a:t>系统抽象层</a:t>
            </a:r>
            <a:r>
              <a:rPr lang="zh-CN" altLang="zh-CN" smtClean="0">
                <a:sym typeface="+mn-ea"/>
              </a:rPr>
              <a:t>简介</a:t>
            </a:r>
            <a:r>
              <a:rPr lang="en-US" altLang="zh-CN" smtClean="0">
                <a:sym typeface="+mn-ea"/>
              </a:rPr>
              <a:t> (2)</a:t>
            </a:r>
            <a:endParaRPr lang="zh-CN" altLang="en-US"/>
          </a:p>
        </p:txBody>
      </p:sp>
      <p:sp>
        <p:nvSpPr>
          <p:cNvPr id="3" name="文本占位符 2"/>
          <p:cNvSpPr>
            <a:spLocks noGrp="1"/>
          </p:cNvSpPr>
          <p:nvPr>
            <p:ph type="body" sz="quarter" idx="10"/>
          </p:nvPr>
        </p:nvSpPr>
        <p:spPr/>
        <p:txBody>
          <a:bodyPr/>
          <a:lstStyle/>
          <a:p>
            <a:pPr>
              <a:lnSpc>
                <a:spcPct val="100000"/>
              </a:lnSpc>
            </a:pPr>
            <a:r>
              <a:rPr lang="zh-CN" altLang="en-US">
                <a:sym typeface="+mn-ea"/>
              </a:rPr>
              <a:t>创建任务接口：</a:t>
            </a:r>
            <a:r>
              <a:rPr lang="en-US" altLang="zh-CN">
                <a:sym typeface="+mn-ea"/>
              </a:rPr>
              <a:t>void* osal_task_create(const char *name,int (*task_entry)(void *args),void *args,int stack_size,void *stack,int prior);                                                                           </a:t>
            </a: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endParaRPr lang="en-US" altLang="zh-CN" smtClean="0">
              <a:sym typeface="+mn-ea"/>
            </a:endParaRP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endParaRPr lang="en-US" altLang="zh-CN">
              <a:sym typeface="+mn-ea"/>
            </a:endParaRPr>
          </a:p>
          <a:p>
            <a:pPr marL="0" indent="0">
              <a:lnSpc>
                <a:spcPct val="100000"/>
              </a:lnSpc>
              <a:buNone/>
            </a:pPr>
            <a:r>
              <a:rPr lang="zh-CN" altLang="en-US">
                <a:solidFill>
                  <a:srgbClr val="C7000B"/>
                </a:solidFill>
                <a:sym typeface="+mn-ea"/>
              </a:rPr>
              <a:t>如：</a:t>
            </a:r>
            <a:r>
              <a:rPr lang="en-US" altLang="zh-CN">
                <a:solidFill>
                  <a:srgbClr val="C7000B"/>
                </a:solidFill>
                <a:sym typeface="+mn-ea"/>
              </a:rPr>
              <a:t>osal_task_create("helloworld",app_hello_world_entry,NULL,0x400,NULL,2);</a:t>
            </a:r>
          </a:p>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12915543"/>
              </p:ext>
            </p:extLst>
          </p:nvPr>
        </p:nvGraphicFramePr>
        <p:xfrm>
          <a:off x="2911940" y="2197591"/>
          <a:ext cx="6686698" cy="3022600"/>
        </p:xfrm>
        <a:graphic>
          <a:graphicData uri="http://schemas.openxmlformats.org/drawingml/2006/table">
            <a:tbl>
              <a:tblPr firstRow="1" bandRow="1"/>
              <a:tblGrid>
                <a:gridCol w="3177953"/>
                <a:gridCol w="3508745"/>
              </a:tblGrid>
              <a:tr h="370840">
                <a:tc>
                  <a:txBody>
                    <a:bodyPr/>
                    <a:lstStyle/>
                    <a:p>
                      <a:pPr algn="ctr">
                        <a:buNone/>
                      </a:pPr>
                      <a:r>
                        <a:rPr lang="zh-CN" altLang="en-US" sz="2200" b="1" dirty="0">
                          <a:sym typeface="+mn-ea"/>
                        </a:rPr>
                        <a:t>接口名	</a:t>
                      </a:r>
                      <a:endParaRPr lang="zh-CN" altLang="en-US" sz="2200" b="1" dirty="0">
                        <a:solidFill>
                          <a:schemeClr val="tx1"/>
                        </a:solidFill>
                        <a:sym typeface="+mn-ea"/>
                      </a:endParaRPr>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dirty="0">
                          <a:sym typeface="+mn-ea"/>
                        </a:rPr>
                        <a:t>功能描述</a:t>
                      </a:r>
                      <a:endParaRPr lang="zh-CN" altLang="en-US" sz="2200" b="1" dirty="0">
                        <a:solidFill>
                          <a:schemeClr val="tx1"/>
                        </a:solidFill>
                        <a:sym typeface="+mn-ea"/>
                      </a:endParaRPr>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buNone/>
                      </a:pPr>
                      <a:r>
                        <a:rPr lang="en-US" altLang="zh-CN" sz="1800" dirty="0">
                          <a:sym typeface="+mn-ea"/>
                        </a:rPr>
                        <a:t>name</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任务名称</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smtClean="0">
                          <a:sym typeface="+mn-ea"/>
                        </a:rPr>
                        <a:t>task_entry</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任务入口函数的函数指针</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dirty="0">
                          <a:sym typeface="+mn-ea"/>
                        </a:rPr>
                        <a:t>args </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任务入口函数的参数列表</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dirty="0">
                          <a:sym typeface="+mn-ea"/>
                        </a:rPr>
                        <a:t>stack_size</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任务栈大小</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dirty="0">
                          <a:sym typeface="+mn-ea"/>
                        </a:rPr>
                        <a:t>stack</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任务栈地址</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dirty="0">
                          <a:sym typeface="+mn-ea"/>
                        </a:rPr>
                        <a:t>prior</a:t>
                      </a:r>
                      <a:endParaRPr lang="zh-CN" altLang="en-US"/>
                    </a:p>
                  </a:txBody>
                  <a:tcPr anchor="ctr" anchorCtr="1">
                    <a:lnL w="28575" cap="flat" cmpd="sng" algn="ctr">
                      <a:solidFill>
                        <a:schemeClr val="tx1"/>
                      </a:solidFill>
                      <a:prstDash val="solid"/>
                      <a:round/>
                      <a:headEnd type="none" w="med" len="med"/>
                      <a:tailEnd type="none" w="med" len="med"/>
                    </a:lnL>
                  </a:tcPr>
                </a:tc>
                <a:tc>
                  <a:txBody>
                    <a:bodyPr/>
                    <a:lstStyle/>
                    <a:p>
                      <a:pPr>
                        <a:buNone/>
                      </a:pPr>
                      <a:r>
                        <a:rPr lang="en-US" altLang="zh-CN" sz="1800" dirty="0">
                          <a:sym typeface="+mn-ea"/>
                        </a:rPr>
                        <a:t>任务优先级</a:t>
                      </a:r>
                      <a:endParaRPr lang="zh-CN" altLang="en-US"/>
                    </a:p>
                  </a:txBody>
                  <a:tcPr anchor="ctr" anchorCtr="1">
                    <a:lnR w="28575" cap="flat" cmpd="sng" algn="ctr">
                      <a:solidFill>
                        <a:schemeClr val="tx1"/>
                      </a:solidFill>
                      <a:prstDash val="solid"/>
                      <a:round/>
                      <a:headEnd type="none" w="med" len="med"/>
                      <a:tailEnd type="none" w="med" len="med"/>
                    </a:lnR>
                  </a:tcPr>
                </a:tc>
              </a:tr>
              <a:tr h="370840">
                <a:tc>
                  <a:txBody>
                    <a:bodyPr/>
                    <a:lstStyle/>
                    <a:p>
                      <a:pPr>
                        <a:buNone/>
                      </a:pPr>
                      <a:r>
                        <a:rPr lang="en-US" altLang="zh-CN" sz="1800" dirty="0">
                          <a:sym typeface="+mn-ea"/>
                        </a:rPr>
                        <a:t>返回值</a:t>
                      </a:r>
                      <a:endParaRPr lang="zh-CN" altLang="en-US"/>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en-US" altLang="zh-CN" sz="1800" dirty="0">
                          <a:sym typeface="+mn-ea"/>
                        </a:rPr>
                        <a:t>任务ID</a:t>
                      </a:r>
                      <a:endParaRPr lang="zh-CN" altLang="en-US"/>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9407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p:txBody>
          <a:bodyPr/>
          <a:lstStyle/>
          <a:p>
            <a:r>
              <a:rPr lang="zh-CN" smtClean="0">
                <a:sym typeface="+mn-ea"/>
              </a:rPr>
              <a:t>实现任务的创建</a:t>
            </a:r>
            <a:endParaRPr lang="zh-CN" altLang="en-US" dirty="0">
              <a:sym typeface="+mn-ea"/>
            </a:endParaRPr>
          </a:p>
        </p:txBody>
      </p:sp>
      <p:sp>
        <p:nvSpPr>
          <p:cNvPr id="17" name="文本占位符 2"/>
          <p:cNvSpPr>
            <a:spLocks noGrp="1"/>
          </p:cNvSpPr>
          <p:nvPr>
            <p:ph type="body" sz="quarter" idx="10"/>
          </p:nvPr>
        </p:nvSpPr>
        <p:spPr/>
        <p:txBody>
          <a:bodyPr/>
          <a:lstStyle/>
          <a:p>
            <a:endParaRPr lang="zh-CN" altLang="en-US" smtClean="0"/>
          </a:p>
          <a:p>
            <a:endParaRPr lang="zh-CN" altLang="en-US" dirty="0"/>
          </a:p>
        </p:txBody>
      </p:sp>
      <p:sp>
        <p:nvSpPr>
          <p:cNvPr id="2" name="矩形 1"/>
          <p:cNvSpPr/>
          <p:nvPr/>
        </p:nvSpPr>
        <p:spPr>
          <a:xfrm>
            <a:off x="731838" y="1068572"/>
            <a:ext cx="10728326" cy="51322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82501" y="1244009"/>
            <a:ext cx="5170967" cy="25730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30"/>
              </a:spcBef>
            </a:pPr>
            <a:r>
              <a:rPr lang="en-US" altLang="zh-CN" sz="1400">
                <a:solidFill>
                  <a:schemeClr val="tx1"/>
                </a:solidFill>
                <a:sym typeface="+mn-ea"/>
              </a:rPr>
              <a:t>static int user_task1_entry()       </a:t>
            </a:r>
            <a:r>
              <a:rPr lang="en-US" altLang="zh-CN" sz="1400">
                <a:solidFill>
                  <a:srgbClr val="00B050"/>
                </a:solidFill>
                <a:sym typeface="+mn-ea"/>
              </a:rPr>
              <a:t>//</a:t>
            </a:r>
            <a:r>
              <a:rPr lang="zh-CN" altLang="en-US" sz="1400">
                <a:solidFill>
                  <a:srgbClr val="00B050"/>
                </a:solidFill>
                <a:sym typeface="+mn-ea"/>
              </a:rPr>
              <a:t>任务</a:t>
            </a:r>
            <a:r>
              <a:rPr lang="en-US" altLang="zh-CN" sz="1400">
                <a:solidFill>
                  <a:srgbClr val="00B050"/>
                </a:solidFill>
                <a:sym typeface="+mn-ea"/>
              </a:rPr>
              <a:t>1</a:t>
            </a:r>
          </a:p>
          <a:p>
            <a:pPr>
              <a:lnSpc>
                <a:spcPct val="90000"/>
              </a:lnSpc>
              <a:spcBef>
                <a:spcPts val="30"/>
              </a:spcBef>
            </a:pPr>
            <a:r>
              <a:rPr lang="en-US" altLang="zh-CN" sz="1400">
                <a:solidFill>
                  <a:schemeClr val="tx1"/>
                </a:solidFill>
                <a:sym typeface="+mn-ea"/>
              </a:rPr>
              <a:t>{</a:t>
            </a:r>
          </a:p>
          <a:p>
            <a:pPr>
              <a:lnSpc>
                <a:spcPct val="90000"/>
              </a:lnSpc>
              <a:spcBef>
                <a:spcPts val="30"/>
              </a:spcBef>
            </a:pPr>
            <a:r>
              <a:rPr lang="en-US" altLang="zh-CN" sz="1400">
                <a:solidFill>
                  <a:schemeClr val="tx1"/>
                </a:solidFill>
                <a:sym typeface="+mn-ea"/>
              </a:rPr>
              <a:t>    int n = 0;</a:t>
            </a:r>
          </a:p>
          <a:p>
            <a:pPr>
              <a:lnSpc>
                <a:spcPct val="90000"/>
              </a:lnSpc>
              <a:spcBef>
                <a:spcPts val="30"/>
              </a:spcBef>
            </a:pPr>
            <a:r>
              <a:rPr lang="en-US" altLang="zh-CN" sz="1400">
                <a:solidFill>
                  <a:schemeClr val="tx1"/>
                </a:solidFill>
                <a:sym typeface="+mn-ea"/>
              </a:rPr>
              <a:t>    for(n = 0; n &lt; 5; n++)</a:t>
            </a:r>
          </a:p>
          <a:p>
            <a:pPr>
              <a:lnSpc>
                <a:spcPct val="90000"/>
              </a:lnSpc>
              <a:spcBef>
                <a:spcPts val="30"/>
              </a:spcBef>
            </a:pPr>
            <a:r>
              <a:rPr lang="en-US" altLang="zh-CN" sz="1400">
                <a:solidFill>
                  <a:schemeClr val="tx1"/>
                </a:solidFill>
                <a:sym typeface="+mn-ea"/>
              </a:rPr>
              <a:t>    {</a:t>
            </a:r>
          </a:p>
          <a:p>
            <a:pPr>
              <a:lnSpc>
                <a:spcPct val="90000"/>
              </a:lnSpc>
              <a:spcBef>
                <a:spcPts val="30"/>
              </a:spcBef>
            </a:pPr>
            <a:r>
              <a:rPr lang="en-US" altLang="zh-CN" sz="1400">
                <a:solidFill>
                  <a:schemeClr val="tx1"/>
                </a:solidFill>
                <a:sym typeface="+mn-ea"/>
              </a:rPr>
              <a:t>        printf("task1: my task id is %ld, n = %d!\r\n", user_task1_id, n);</a:t>
            </a:r>
          </a:p>
          <a:p>
            <a:pPr>
              <a:lnSpc>
                <a:spcPct val="90000"/>
              </a:lnSpc>
              <a:spcBef>
                <a:spcPts val="30"/>
              </a:spcBef>
            </a:pPr>
            <a:r>
              <a:rPr lang="en-US" altLang="zh-CN" sz="1400">
                <a:solidFill>
                  <a:schemeClr val="tx1"/>
                </a:solidFill>
                <a:sym typeface="+mn-ea"/>
              </a:rPr>
              <a:t>        osal_task_sleep(2*1000);  </a:t>
            </a:r>
          </a:p>
          <a:p>
            <a:pPr>
              <a:lnSpc>
                <a:spcPct val="90000"/>
              </a:lnSpc>
              <a:spcBef>
                <a:spcPts val="30"/>
              </a:spcBef>
            </a:pPr>
            <a:r>
              <a:rPr lang="en-US" altLang="zh-CN" sz="1400">
                <a:solidFill>
                  <a:schemeClr val="tx1"/>
                </a:solidFill>
                <a:sym typeface="+mn-ea"/>
              </a:rPr>
              <a:t>    }</a:t>
            </a:r>
          </a:p>
          <a:p>
            <a:pPr>
              <a:lnSpc>
                <a:spcPct val="90000"/>
              </a:lnSpc>
              <a:spcBef>
                <a:spcPts val="30"/>
              </a:spcBef>
            </a:pPr>
            <a:r>
              <a:rPr lang="en-US" altLang="zh-CN" sz="1400">
                <a:solidFill>
                  <a:schemeClr val="tx1"/>
                </a:solidFill>
                <a:sym typeface="+mn-ea"/>
              </a:rPr>
              <a:t>    printf("user task 1 exit!\r\n");</a:t>
            </a:r>
          </a:p>
          <a:p>
            <a:pPr>
              <a:lnSpc>
                <a:spcPct val="90000"/>
              </a:lnSpc>
              <a:spcBef>
                <a:spcPts val="30"/>
              </a:spcBef>
            </a:pPr>
            <a:r>
              <a:rPr lang="en-US" altLang="zh-CN" sz="1400">
                <a:solidFill>
                  <a:schemeClr val="tx1"/>
                </a:solidFill>
                <a:sym typeface="+mn-ea"/>
              </a:rPr>
              <a:t>    return 0;</a:t>
            </a:r>
          </a:p>
          <a:p>
            <a:pPr>
              <a:lnSpc>
                <a:spcPct val="90000"/>
              </a:lnSpc>
              <a:spcBef>
                <a:spcPts val="30"/>
              </a:spcBef>
            </a:pPr>
            <a:r>
              <a:rPr lang="en-US" altLang="zh-CN" sz="1400">
                <a:solidFill>
                  <a:schemeClr val="tx1"/>
                </a:solidFill>
                <a:sym typeface="+mn-ea"/>
              </a:rPr>
              <a:t>}</a:t>
            </a:r>
            <a:endParaRPr lang="en-US" altLang="zh-CN" sz="1400" dirty="0">
              <a:solidFill>
                <a:schemeClr val="tx1"/>
              </a:solidFill>
              <a:sym typeface="+mn-ea"/>
            </a:endParaRPr>
          </a:p>
        </p:txBody>
      </p:sp>
      <p:sp>
        <p:nvSpPr>
          <p:cNvPr id="9" name="矩形 8"/>
          <p:cNvSpPr/>
          <p:nvPr/>
        </p:nvSpPr>
        <p:spPr>
          <a:xfrm>
            <a:off x="6195235" y="1244009"/>
            <a:ext cx="5170967" cy="25730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sym typeface="+mn-ea"/>
              </a:rPr>
              <a:t>static int user_task2_entry()        </a:t>
            </a:r>
            <a:r>
              <a:rPr lang="en-US" altLang="zh-CN" sz="1400">
                <a:solidFill>
                  <a:srgbClr val="00B050"/>
                </a:solidFill>
                <a:sym typeface="+mn-ea"/>
              </a:rPr>
              <a:t>//</a:t>
            </a:r>
            <a:r>
              <a:rPr lang="zh-CN" altLang="en-US" sz="1400">
                <a:solidFill>
                  <a:srgbClr val="00B050"/>
                </a:solidFill>
                <a:sym typeface="+mn-ea"/>
              </a:rPr>
              <a:t>任务</a:t>
            </a:r>
            <a:r>
              <a:rPr lang="en-US" altLang="zh-CN" sz="1400">
                <a:solidFill>
                  <a:srgbClr val="00B050"/>
                </a:solidFill>
                <a:sym typeface="+mn-ea"/>
              </a:rPr>
              <a:t>2</a:t>
            </a:r>
          </a:p>
          <a:p>
            <a:r>
              <a:rPr lang="en-US" altLang="zh-CN" sz="1400">
                <a:solidFill>
                  <a:schemeClr val="tx1"/>
                </a:solidFill>
                <a:sym typeface="+mn-ea"/>
              </a:rPr>
              <a:t>{</a:t>
            </a:r>
          </a:p>
          <a:p>
            <a:r>
              <a:rPr lang="en-US" altLang="zh-CN" sz="1400">
                <a:solidFill>
                  <a:schemeClr val="tx1"/>
                </a:solidFill>
                <a:sym typeface="+mn-ea"/>
              </a:rPr>
              <a:t>    while (1)</a:t>
            </a:r>
          </a:p>
          <a:p>
            <a:r>
              <a:rPr lang="en-US" altLang="zh-CN" sz="1400">
                <a:solidFill>
                  <a:schemeClr val="tx1"/>
                </a:solidFill>
                <a:sym typeface="+mn-ea"/>
              </a:rPr>
              <a:t>    {</a:t>
            </a:r>
          </a:p>
          <a:p>
            <a:r>
              <a:rPr lang="en-US" altLang="zh-CN" sz="1400">
                <a:solidFill>
                  <a:schemeClr val="tx1"/>
                </a:solidFill>
                <a:sym typeface="+mn-ea"/>
              </a:rPr>
              <a:t>        printf("task 2: my task id is %ld!\r\n", user_task2_id);</a:t>
            </a:r>
          </a:p>
          <a:p>
            <a:r>
              <a:rPr lang="en-US" altLang="zh-CN" sz="1400">
                <a:solidFill>
                  <a:schemeClr val="tx1"/>
                </a:solidFill>
                <a:sym typeface="+mn-ea"/>
              </a:rPr>
              <a:t>        osal_task_sleep(2*1000);</a:t>
            </a:r>
          </a:p>
          <a:p>
            <a:r>
              <a:rPr lang="en-US" altLang="zh-CN" sz="1400">
                <a:solidFill>
                  <a:schemeClr val="tx1"/>
                </a:solidFill>
                <a:sym typeface="+mn-ea"/>
              </a:rPr>
              <a:t>    }</a:t>
            </a:r>
          </a:p>
          <a:p>
            <a:r>
              <a:rPr lang="en-US" altLang="zh-CN" sz="1400">
                <a:solidFill>
                  <a:schemeClr val="tx1"/>
                </a:solidFill>
                <a:sym typeface="+mn-ea"/>
              </a:rPr>
              <a:t>}</a:t>
            </a:r>
            <a:endParaRPr lang="en-US" altLang="zh-CN" sz="1400" dirty="0">
              <a:solidFill>
                <a:schemeClr val="tx1"/>
              </a:solidFill>
              <a:sym typeface="+mn-ea"/>
            </a:endParaRPr>
          </a:p>
        </p:txBody>
      </p:sp>
      <p:sp>
        <p:nvSpPr>
          <p:cNvPr id="4" name="矩形 3"/>
          <p:cNvSpPr/>
          <p:nvPr/>
        </p:nvSpPr>
        <p:spPr>
          <a:xfrm>
            <a:off x="1063256" y="4146698"/>
            <a:ext cx="10196623" cy="1780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int standard_app_demo_main()</a:t>
            </a:r>
          </a:p>
          <a:p>
            <a:r>
              <a:rPr lang="en-US" altLang="zh-CN">
                <a:solidFill>
                  <a:schemeClr val="tx1"/>
                </a:solidFill>
              </a:rPr>
              <a:t>{</a:t>
            </a:r>
          </a:p>
          <a:p>
            <a:r>
              <a:rPr lang="en-US" altLang="zh-CN">
                <a:solidFill>
                  <a:schemeClr val="tx1"/>
                </a:solidFill>
              </a:rPr>
              <a:t>    user_task1_id = osal_task_create("user_task1",user_task1_entry,NULL,0x400,NULL,USER_TASK1_PRI);</a:t>
            </a:r>
          </a:p>
          <a:p>
            <a:r>
              <a:rPr lang="en-US" altLang="zh-CN">
                <a:solidFill>
                  <a:schemeClr val="tx1"/>
                </a:solidFill>
              </a:rPr>
              <a:t>    user_task2_id = osal_task_create("user_task2",user_task2_entry,NULL,0x400,NULL,USER_TASK2_PRI);</a:t>
            </a:r>
          </a:p>
          <a:p>
            <a:r>
              <a:rPr lang="en-US" altLang="zh-CN">
                <a:solidFill>
                  <a:schemeClr val="tx1"/>
                </a:solidFill>
              </a:rPr>
              <a:t>    return 0;</a:t>
            </a:r>
          </a:p>
          <a:p>
            <a:r>
              <a:rPr lang="en-US" altLang="zh-CN" smtClean="0">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2218957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Huawei LiteOS</a:t>
            </a:r>
            <a:r>
              <a:rPr lang="zh-CN" altLang="en-US" smtClean="0">
                <a:solidFill>
                  <a:schemeClr val="bg1">
                    <a:lumMod val="50000"/>
                  </a:schemeClr>
                </a:solidFill>
              </a:rPr>
              <a:t>架构</a:t>
            </a:r>
            <a:endParaRPr lang="en-US" altLang="zh-CN" smtClean="0">
              <a:solidFill>
                <a:schemeClr val="bg1">
                  <a:lumMod val="50000"/>
                </a:schemeClr>
              </a:solidFill>
            </a:endParaRPr>
          </a:p>
          <a:p>
            <a:r>
              <a:rPr lang="en-US" altLang="zh-CN" smtClean="0">
                <a:solidFill>
                  <a:schemeClr val="bg1">
                    <a:lumMod val="50000"/>
                  </a:schemeClr>
                </a:solidFill>
              </a:rPr>
              <a:t>Kernel</a:t>
            </a:r>
            <a:r>
              <a:rPr lang="zh-CN" altLang="en-US" smtClean="0">
                <a:solidFill>
                  <a:schemeClr val="bg1">
                    <a:lumMod val="50000"/>
                  </a:schemeClr>
                </a:solidFill>
              </a:rPr>
              <a:t>模块 </a:t>
            </a:r>
            <a:r>
              <a:rPr lang="en-US" altLang="zh-CN" smtClean="0">
                <a:solidFill>
                  <a:schemeClr val="bg1">
                    <a:lumMod val="50000"/>
                  </a:schemeClr>
                </a:solidFill>
              </a:rPr>
              <a:t>– </a:t>
            </a:r>
            <a:r>
              <a:rPr lang="zh-CN" altLang="en-US" smtClean="0">
                <a:solidFill>
                  <a:schemeClr val="bg1">
                    <a:lumMod val="50000"/>
                  </a:schemeClr>
                </a:solidFill>
              </a:rPr>
              <a:t>任务</a:t>
            </a:r>
            <a:endParaRPr lang="en-US" altLang="zh-CN" smtClean="0">
              <a:solidFill>
                <a:schemeClr val="bg1">
                  <a:lumMod val="50000"/>
                </a:schemeClr>
              </a:solidFill>
            </a:endParaRPr>
          </a:p>
          <a:p>
            <a:r>
              <a:rPr lang="en-US" altLang="zh-CN" b="1"/>
              <a:t>Kernel</a:t>
            </a:r>
            <a:r>
              <a:rPr lang="zh-CN" altLang="en-US" b="1"/>
              <a:t>模块 </a:t>
            </a:r>
            <a:r>
              <a:rPr lang="en-US" altLang="zh-CN" b="1"/>
              <a:t>– </a:t>
            </a:r>
            <a:r>
              <a:rPr lang="zh-CN" altLang="en-US" b="1" smtClean="0"/>
              <a:t>任务同步</a:t>
            </a:r>
            <a:endParaRPr lang="en-US" altLang="zh-CN" b="1" smtClean="0"/>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86191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Huawei LiteOS</a:t>
            </a:r>
            <a:r>
              <a:rPr lang="zh-CN" altLang="en-US" smtClean="0"/>
              <a:t>基础架构</a:t>
            </a:r>
            <a:endParaRPr lang="zh-CN" altLang="en-US"/>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smtClean="0">
                <a:sym typeface="+mn-ea"/>
              </a:rPr>
              <a:t>信号量简介</a:t>
            </a:r>
            <a:endParaRPr lang="zh-CN" dirty="0">
              <a:sym typeface="+mn-ea"/>
            </a:endParaRPr>
          </a:p>
        </p:txBody>
      </p:sp>
      <p:sp>
        <p:nvSpPr>
          <p:cNvPr id="3" name="文本占位符 2"/>
          <p:cNvSpPr>
            <a:spLocks noGrp="1"/>
          </p:cNvSpPr>
          <p:nvPr>
            <p:ph type="body" sz="quarter" idx="10"/>
          </p:nvPr>
        </p:nvSpPr>
        <p:spPr/>
        <p:txBody>
          <a:bodyPr/>
          <a:lstStyle/>
          <a:p>
            <a:r>
              <a:rPr lang="zh-CN" altLang="en-US" sz="1600" smtClean="0"/>
              <a:t>信号量（</a:t>
            </a:r>
            <a:r>
              <a:rPr lang="en-US" altLang="zh-CN" sz="1600" smtClean="0"/>
              <a:t>Semaphore</a:t>
            </a:r>
            <a:r>
              <a:rPr lang="zh-CN" altLang="en-US" sz="1600" smtClean="0"/>
              <a:t>）是一种实现任务间通信的机制，实现任务之间同步或临界资源的互斥访问。常用于协助一组相互竞争的任务来访问临界资源。</a:t>
            </a:r>
          </a:p>
          <a:p>
            <a:r>
              <a:rPr lang="zh-CN" altLang="en-US" sz="1600" smtClean="0"/>
              <a:t>在多任务系统中，各任务之间需要同步或互斥实现临界资源的保护，信号量功能可以为用户提供这方面的支持。</a:t>
            </a:r>
          </a:p>
          <a:p>
            <a:r>
              <a:rPr lang="zh-CN" altLang="en-US" sz="1600" smtClean="0"/>
              <a:t>通常一个信号量的计数值用于对应有效的资源数，表示剩下的可被占用的互斥资源数。其值的含义分两种情况：</a:t>
            </a:r>
          </a:p>
          <a:p>
            <a:r>
              <a:rPr lang="en-US" altLang="zh-CN" sz="1600" smtClean="0"/>
              <a:t>1</a:t>
            </a:r>
            <a:r>
              <a:rPr lang="zh-CN" altLang="en-US" sz="1600" smtClean="0"/>
              <a:t>）</a:t>
            </a:r>
            <a:r>
              <a:rPr lang="en-US" altLang="zh-CN" sz="1600" smtClean="0"/>
              <a:t>0</a:t>
            </a:r>
            <a:r>
              <a:rPr lang="zh-CN" altLang="en-US" sz="1600" smtClean="0"/>
              <a:t>，表示没有积累下来的</a:t>
            </a:r>
            <a:r>
              <a:rPr lang="en-US" altLang="zh-CN" sz="1600" smtClean="0"/>
              <a:t>Post</a:t>
            </a:r>
            <a:r>
              <a:rPr lang="zh-CN" altLang="en-US" sz="1600" smtClean="0"/>
              <a:t>操作，且有可能有在此信号量上阻塞的任务。</a:t>
            </a:r>
          </a:p>
          <a:p>
            <a:r>
              <a:rPr lang="en-US" altLang="zh-CN" sz="1600" smtClean="0"/>
              <a:t>2</a:t>
            </a:r>
            <a:r>
              <a:rPr lang="zh-CN" altLang="en-US" sz="1600" smtClean="0"/>
              <a:t>）正值，表示有一个或多个</a:t>
            </a:r>
            <a:r>
              <a:rPr lang="en-US" altLang="zh-CN" sz="1600" smtClean="0"/>
              <a:t>Post</a:t>
            </a:r>
            <a:r>
              <a:rPr lang="zh-CN" altLang="en-US" sz="1600" smtClean="0"/>
              <a:t>下来的释放操作。</a:t>
            </a:r>
          </a:p>
          <a:p>
            <a:r>
              <a:rPr lang="zh-CN" altLang="en-US" sz="1600" smtClean="0"/>
              <a:t>以同步为目的的信号量和以互斥为目的的信号量在使用有如下不同：</a:t>
            </a:r>
          </a:p>
          <a:p>
            <a:r>
              <a:rPr lang="en-US" altLang="zh-CN" sz="1600" smtClean="0"/>
              <a:t>1</a:t>
            </a:r>
            <a:r>
              <a:rPr lang="zh-CN" altLang="en-US" sz="1600" smtClean="0"/>
              <a:t>）</a:t>
            </a:r>
            <a:r>
              <a:rPr lang="zh-CN" altLang="en-US" sz="1600" smtClean="0">
                <a:solidFill>
                  <a:srgbClr val="C7000B"/>
                </a:solidFill>
              </a:rPr>
              <a:t>用作互斥时</a:t>
            </a:r>
            <a:r>
              <a:rPr lang="zh-CN" altLang="en-US" sz="1600" smtClean="0"/>
              <a:t>，信号量创建后记数是满的，在需要使用临界资源时，先取信号量，使其变空，这样其他任务需要使用临界资源时就会因为无法取到信号量而阻塞，从而保证了临界资源的安全。</a:t>
            </a:r>
          </a:p>
          <a:p>
            <a:r>
              <a:rPr lang="en-US" altLang="zh-CN" sz="1600" smtClean="0"/>
              <a:t>2</a:t>
            </a:r>
            <a:r>
              <a:rPr lang="zh-CN" altLang="en-US" sz="1600" smtClean="0"/>
              <a:t>）</a:t>
            </a:r>
            <a:r>
              <a:rPr lang="zh-CN" altLang="en-US" sz="1600" smtClean="0">
                <a:solidFill>
                  <a:srgbClr val="C7000B"/>
                </a:solidFill>
              </a:rPr>
              <a:t>用作同步时</a:t>
            </a:r>
            <a:r>
              <a:rPr lang="zh-CN" altLang="en-US" sz="1600" smtClean="0"/>
              <a:t>，信号量在创建后被置为空，任务</a:t>
            </a:r>
            <a:r>
              <a:rPr lang="en-US" altLang="zh-CN" sz="1600" smtClean="0"/>
              <a:t>1</a:t>
            </a:r>
            <a:r>
              <a:rPr lang="zh-CN" altLang="en-US" sz="1600" smtClean="0"/>
              <a:t>取信号量而阻塞，任务</a:t>
            </a:r>
            <a:r>
              <a:rPr lang="en-US" altLang="zh-CN" sz="1600" smtClean="0"/>
              <a:t>2</a:t>
            </a:r>
            <a:r>
              <a:rPr lang="zh-CN" altLang="en-US" sz="1600" smtClean="0"/>
              <a:t>在某种条件发生后，释放信号量，于是任务</a:t>
            </a:r>
            <a:r>
              <a:rPr lang="en-US" altLang="zh-CN" sz="1600" smtClean="0"/>
              <a:t>1</a:t>
            </a:r>
            <a:r>
              <a:rPr lang="zh-CN" altLang="en-US" sz="1600" smtClean="0"/>
              <a:t>得以进入</a:t>
            </a:r>
            <a:r>
              <a:rPr lang="en-US" altLang="zh-CN" sz="1600" smtClean="0"/>
              <a:t>READY</a:t>
            </a:r>
            <a:r>
              <a:rPr lang="zh-CN" altLang="en-US" sz="1600" smtClean="0"/>
              <a:t>或</a:t>
            </a:r>
            <a:r>
              <a:rPr lang="en-US" altLang="zh-CN" sz="1600" smtClean="0"/>
              <a:t>RUNNING</a:t>
            </a:r>
            <a:r>
              <a:rPr lang="zh-CN" altLang="en-US" sz="1600" smtClean="0"/>
              <a:t>态，从而达到了两个任务间的同步。</a:t>
            </a:r>
          </a:p>
          <a:p>
            <a:endParaRPr lang="zh-CN" altLang="en-US" sz="1600"/>
          </a:p>
        </p:txBody>
      </p:sp>
    </p:spTree>
    <p:extLst>
      <p:ext uri="{BB962C8B-B14F-4D97-AF65-F5344CB8AC3E}">
        <p14:creationId xmlns:p14="http://schemas.microsoft.com/office/powerpoint/2010/main" val="2941334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rPr>
              <a:t>信号量运作机制 </a:t>
            </a:r>
            <a:r>
              <a:rPr lang="en-US" altLang="zh-CN" smtClean="0">
                <a:latin typeface="+mn-lt"/>
                <a:ea typeface="+mn-ea"/>
              </a:rPr>
              <a:t>(1)</a:t>
            </a:r>
            <a:endParaRPr lang="zh-CN" altLang="en-US">
              <a:latin typeface="+mn-lt"/>
              <a:ea typeface="+mn-ea"/>
            </a:endParaRPr>
          </a:p>
        </p:txBody>
      </p:sp>
      <p:grpSp>
        <p:nvGrpSpPr>
          <p:cNvPr id="10" name="组合 9"/>
          <p:cNvGrpSpPr/>
          <p:nvPr/>
        </p:nvGrpSpPr>
        <p:grpSpPr>
          <a:xfrm>
            <a:off x="909083" y="1162687"/>
            <a:ext cx="10373833" cy="946298"/>
            <a:chOff x="909083" y="1611423"/>
            <a:chExt cx="10373833" cy="946298"/>
          </a:xfrm>
        </p:grpSpPr>
        <p:grpSp>
          <p:nvGrpSpPr>
            <p:cNvPr id="4" name="组合 3"/>
            <p:cNvGrpSpPr/>
            <p:nvPr/>
          </p:nvGrpSpPr>
          <p:grpSpPr>
            <a:xfrm>
              <a:off x="909083" y="1611423"/>
              <a:ext cx="10373833" cy="946298"/>
              <a:chOff x="1392865" y="1180214"/>
              <a:chExt cx="9696893" cy="946298"/>
            </a:xfrm>
          </p:grpSpPr>
          <p:grpSp>
            <p:nvGrpSpPr>
              <p:cNvPr id="5" name="组合 4"/>
              <p:cNvGrpSpPr/>
              <p:nvPr/>
            </p:nvGrpSpPr>
            <p:grpSpPr>
              <a:xfrm>
                <a:off x="1392865" y="1180214"/>
                <a:ext cx="9696893" cy="946298"/>
                <a:chOff x="1392865" y="1180214"/>
                <a:chExt cx="9696893" cy="946298"/>
              </a:xfrm>
            </p:grpSpPr>
            <p:sp>
              <p:nvSpPr>
                <p:cNvPr id="7" name="矩形 6"/>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392865" y="1286540"/>
                <a:ext cx="1180214"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7000B"/>
                    </a:solidFill>
                  </a:rPr>
                  <a:t>信号量初始化</a:t>
                </a:r>
                <a:endParaRPr lang="zh-CN" altLang="en-US">
                  <a:solidFill>
                    <a:srgbClr val="C7000B"/>
                  </a:solidFill>
                </a:endParaRPr>
              </a:p>
            </p:txBody>
          </p:sp>
        </p:grpSp>
        <p:sp>
          <p:nvSpPr>
            <p:cNvPr id="9" name="矩形 8"/>
            <p:cNvSpPr/>
            <p:nvPr/>
          </p:nvSpPr>
          <p:spPr>
            <a:xfrm>
              <a:off x="2387600" y="1717749"/>
              <a:ext cx="8754533"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grpSp>
      <p:grpSp>
        <p:nvGrpSpPr>
          <p:cNvPr id="12" name="组合 11"/>
          <p:cNvGrpSpPr/>
          <p:nvPr/>
        </p:nvGrpSpPr>
        <p:grpSpPr>
          <a:xfrm>
            <a:off x="909082" y="2199509"/>
            <a:ext cx="10373833" cy="946298"/>
            <a:chOff x="909083" y="1611423"/>
            <a:chExt cx="10373833" cy="946298"/>
          </a:xfrm>
        </p:grpSpPr>
        <p:grpSp>
          <p:nvGrpSpPr>
            <p:cNvPr id="13" name="组合 12"/>
            <p:cNvGrpSpPr/>
            <p:nvPr/>
          </p:nvGrpSpPr>
          <p:grpSpPr>
            <a:xfrm>
              <a:off x="909083" y="1611423"/>
              <a:ext cx="10373833" cy="946298"/>
              <a:chOff x="1392865" y="1180214"/>
              <a:chExt cx="9696893" cy="946298"/>
            </a:xfrm>
          </p:grpSpPr>
          <p:grpSp>
            <p:nvGrpSpPr>
              <p:cNvPr id="15" name="组合 14"/>
              <p:cNvGrpSpPr/>
              <p:nvPr/>
            </p:nvGrpSpPr>
            <p:grpSpPr>
              <a:xfrm>
                <a:off x="1392865" y="1180214"/>
                <a:ext cx="9696893" cy="946298"/>
                <a:chOff x="1392865" y="1180214"/>
                <a:chExt cx="9696893" cy="946298"/>
              </a:xfrm>
            </p:grpSpPr>
            <p:sp>
              <p:nvSpPr>
                <p:cNvPr id="17" name="矩形 16"/>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1392865" y="1286540"/>
                <a:ext cx="1250441"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7000B"/>
                    </a:solidFill>
                  </a:rPr>
                  <a:t>信号量创建</a:t>
                </a:r>
                <a:endParaRPr lang="zh-CN" altLang="en-US">
                  <a:solidFill>
                    <a:srgbClr val="C7000B"/>
                  </a:solidFill>
                </a:endParaRPr>
              </a:p>
            </p:txBody>
          </p:sp>
        </p:grpSp>
        <p:sp>
          <p:nvSpPr>
            <p:cNvPr id="14" name="矩形 13"/>
            <p:cNvSpPr/>
            <p:nvPr/>
          </p:nvSpPr>
          <p:spPr>
            <a:xfrm>
              <a:off x="2387600" y="1717749"/>
              <a:ext cx="8754533"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a:solidFill>
                    <a:schemeClr val="tx1"/>
                  </a:solidFill>
                </a:rPr>
                <a:t>从未使用的信号量链表中获取一个信号量资源，并设定初值。</a:t>
              </a:r>
              <a:endParaRPr lang="zh-CN" altLang="en-US" dirty="0">
                <a:solidFill>
                  <a:schemeClr val="tx1"/>
                </a:solidFill>
              </a:endParaRPr>
            </a:p>
          </p:txBody>
        </p:sp>
      </p:grpSp>
      <p:grpSp>
        <p:nvGrpSpPr>
          <p:cNvPr id="19" name="组合 18"/>
          <p:cNvGrpSpPr/>
          <p:nvPr/>
        </p:nvGrpSpPr>
        <p:grpSpPr>
          <a:xfrm>
            <a:off x="909081" y="3260107"/>
            <a:ext cx="10373833" cy="946298"/>
            <a:chOff x="909083" y="1611423"/>
            <a:chExt cx="10373833" cy="946298"/>
          </a:xfrm>
        </p:grpSpPr>
        <p:grpSp>
          <p:nvGrpSpPr>
            <p:cNvPr id="20" name="组合 19"/>
            <p:cNvGrpSpPr/>
            <p:nvPr/>
          </p:nvGrpSpPr>
          <p:grpSpPr>
            <a:xfrm>
              <a:off x="909083" y="1611423"/>
              <a:ext cx="10373833" cy="946298"/>
              <a:chOff x="1392865" y="1180214"/>
              <a:chExt cx="9696893" cy="946298"/>
            </a:xfrm>
          </p:grpSpPr>
          <p:grpSp>
            <p:nvGrpSpPr>
              <p:cNvPr id="22" name="组合 21"/>
              <p:cNvGrpSpPr/>
              <p:nvPr/>
            </p:nvGrpSpPr>
            <p:grpSpPr>
              <a:xfrm>
                <a:off x="1392865" y="1180214"/>
                <a:ext cx="9696893" cy="946298"/>
                <a:chOff x="1392865" y="1180214"/>
                <a:chExt cx="9696893" cy="946298"/>
              </a:xfrm>
            </p:grpSpPr>
            <p:sp>
              <p:nvSpPr>
                <p:cNvPr id="24" name="矩形 23"/>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392865" y="1286540"/>
                <a:ext cx="1250441"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7000B"/>
                    </a:solidFill>
                  </a:rPr>
                  <a:t>信号量申请</a:t>
                </a:r>
                <a:endParaRPr lang="zh-CN" altLang="en-US">
                  <a:solidFill>
                    <a:srgbClr val="C7000B"/>
                  </a:solidFill>
                </a:endParaRPr>
              </a:p>
            </p:txBody>
          </p:sp>
        </p:grpSp>
        <p:sp>
          <p:nvSpPr>
            <p:cNvPr id="21" name="矩形 20"/>
            <p:cNvSpPr/>
            <p:nvPr/>
          </p:nvSpPr>
          <p:spPr>
            <a:xfrm>
              <a:off x="2387600" y="1717749"/>
              <a:ext cx="8754533"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a:solidFill>
                    <a:schemeClr val="tx1"/>
                  </a:solidFill>
                </a:rPr>
                <a:t>若其计数器值大于0，则直接减1返回成功。否则任务阻塞，等待其它任务释放该信号量，等待的超时时间可设定。当任务被一个信号量阻塞时，将该任务挂到信号量等待任务队列的队尾。</a:t>
              </a:r>
              <a:endParaRPr lang="zh-CN" altLang="en-US" sz="1600" dirty="0">
                <a:solidFill>
                  <a:schemeClr val="tx1"/>
                </a:solidFill>
              </a:endParaRPr>
            </a:p>
          </p:txBody>
        </p:sp>
      </p:grpSp>
      <p:grpSp>
        <p:nvGrpSpPr>
          <p:cNvPr id="26" name="组合 25"/>
          <p:cNvGrpSpPr/>
          <p:nvPr/>
        </p:nvGrpSpPr>
        <p:grpSpPr>
          <a:xfrm>
            <a:off x="920698" y="4308054"/>
            <a:ext cx="10373830" cy="946298"/>
            <a:chOff x="909083" y="1611423"/>
            <a:chExt cx="10373830" cy="946298"/>
          </a:xfrm>
        </p:grpSpPr>
        <p:grpSp>
          <p:nvGrpSpPr>
            <p:cNvPr id="27" name="组合 26"/>
            <p:cNvGrpSpPr/>
            <p:nvPr/>
          </p:nvGrpSpPr>
          <p:grpSpPr>
            <a:xfrm>
              <a:off x="909083" y="1611423"/>
              <a:ext cx="10373830" cy="946298"/>
              <a:chOff x="1392865" y="1180214"/>
              <a:chExt cx="9696893" cy="946298"/>
            </a:xfrm>
          </p:grpSpPr>
          <p:grpSp>
            <p:nvGrpSpPr>
              <p:cNvPr id="29" name="组合 28"/>
              <p:cNvGrpSpPr/>
              <p:nvPr/>
            </p:nvGrpSpPr>
            <p:grpSpPr>
              <a:xfrm>
                <a:off x="1392865" y="1180214"/>
                <a:ext cx="9696893" cy="946298"/>
                <a:chOff x="1392865" y="1180214"/>
                <a:chExt cx="9696893" cy="946298"/>
              </a:xfrm>
            </p:grpSpPr>
            <p:sp>
              <p:nvSpPr>
                <p:cNvPr id="31" name="矩形 30"/>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1392865" y="1286540"/>
                <a:ext cx="1250441"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7000B"/>
                    </a:solidFill>
                  </a:rPr>
                  <a:t>信号量释放</a:t>
                </a:r>
                <a:endParaRPr lang="zh-CN" altLang="en-US">
                  <a:solidFill>
                    <a:srgbClr val="C7000B"/>
                  </a:solidFill>
                </a:endParaRPr>
              </a:p>
            </p:txBody>
          </p:sp>
        </p:grpSp>
        <p:sp>
          <p:nvSpPr>
            <p:cNvPr id="28" name="矩形 27"/>
            <p:cNvSpPr/>
            <p:nvPr/>
          </p:nvSpPr>
          <p:spPr>
            <a:xfrm>
              <a:off x="2387600" y="1717749"/>
              <a:ext cx="8754533"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tx1"/>
                  </a:solidFill>
                </a:rPr>
                <a:t>若</a:t>
              </a:r>
              <a:r>
                <a:rPr lang="zh-CN" altLang="en-US" sz="1600" smtClean="0">
                  <a:solidFill>
                    <a:schemeClr val="tx1"/>
                  </a:solidFill>
                </a:rPr>
                <a:t>有</a:t>
              </a:r>
              <a:r>
                <a:rPr lang="zh-CN" altLang="en-US" sz="1600">
                  <a:solidFill>
                    <a:schemeClr val="tx1"/>
                  </a:solidFill>
                </a:rPr>
                <a:t>任务阻塞于指定信号量，则唤醒该信号量阻塞队列上的第一个任务。该任务进入就绪态，并进行调度</a:t>
              </a:r>
              <a:r>
                <a:rPr lang="zh-CN" altLang="en-US" sz="1600" smtClean="0">
                  <a:solidFill>
                    <a:schemeClr val="tx1"/>
                  </a:solidFill>
                </a:rPr>
                <a:t>；如果</a:t>
              </a:r>
              <a:r>
                <a:rPr lang="zh-CN" altLang="en-US" sz="1600">
                  <a:solidFill>
                    <a:schemeClr val="tx1"/>
                  </a:solidFill>
                </a:rPr>
                <a:t>没有任务阻塞于指定信号量，释放信号量成功。</a:t>
              </a:r>
            </a:p>
          </p:txBody>
        </p:sp>
      </p:grpSp>
      <p:grpSp>
        <p:nvGrpSpPr>
          <p:cNvPr id="34" name="组合 33"/>
          <p:cNvGrpSpPr/>
          <p:nvPr/>
        </p:nvGrpSpPr>
        <p:grpSpPr>
          <a:xfrm>
            <a:off x="878365" y="5344873"/>
            <a:ext cx="10416163" cy="855902"/>
            <a:chOff x="866748" y="1611423"/>
            <a:chExt cx="10416163" cy="946298"/>
          </a:xfrm>
        </p:grpSpPr>
        <p:grpSp>
          <p:nvGrpSpPr>
            <p:cNvPr id="35" name="组合 34"/>
            <p:cNvGrpSpPr/>
            <p:nvPr/>
          </p:nvGrpSpPr>
          <p:grpSpPr>
            <a:xfrm>
              <a:off x="866748" y="1611423"/>
              <a:ext cx="10416163" cy="946298"/>
              <a:chOff x="1353295" y="1180214"/>
              <a:chExt cx="9736463" cy="946298"/>
            </a:xfrm>
          </p:grpSpPr>
          <p:grpSp>
            <p:nvGrpSpPr>
              <p:cNvPr id="37" name="组合 36"/>
              <p:cNvGrpSpPr/>
              <p:nvPr/>
            </p:nvGrpSpPr>
            <p:grpSpPr>
              <a:xfrm>
                <a:off x="1392865" y="1180214"/>
                <a:ext cx="9696893" cy="946298"/>
                <a:chOff x="1392865" y="1180214"/>
                <a:chExt cx="9696893" cy="946298"/>
              </a:xfrm>
            </p:grpSpPr>
            <p:sp>
              <p:nvSpPr>
                <p:cNvPr id="39" name="矩形 38"/>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1353295" y="1286540"/>
                <a:ext cx="1371176"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7000B"/>
                    </a:solidFill>
                  </a:rPr>
                  <a:t>信号量删除</a:t>
                </a:r>
                <a:endParaRPr lang="zh-CN" altLang="en-US">
                  <a:solidFill>
                    <a:srgbClr val="C7000B"/>
                  </a:solidFill>
                </a:endParaRPr>
              </a:p>
            </p:txBody>
          </p:sp>
        </p:grpSp>
        <p:sp>
          <p:nvSpPr>
            <p:cNvPr id="36" name="矩形 35"/>
            <p:cNvSpPr/>
            <p:nvPr/>
          </p:nvSpPr>
          <p:spPr>
            <a:xfrm>
              <a:off x="2387600" y="1717749"/>
              <a:ext cx="8754533"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a:solidFill>
                    <a:schemeClr val="tx1"/>
                  </a:solidFill>
                </a:rPr>
                <a:t>将正在使用的信号量置为未使用信号量，并挂回到未使用链表。</a:t>
              </a:r>
              <a:endParaRPr lang="zh-CN" altLang="en-US" dirty="0">
                <a:solidFill>
                  <a:schemeClr val="tx1"/>
                </a:solidFill>
              </a:endParaRPr>
            </a:p>
          </p:txBody>
        </p:sp>
      </p:grpSp>
      <p:sp>
        <p:nvSpPr>
          <p:cNvPr id="3" name="矩形 2"/>
          <p:cNvSpPr/>
          <p:nvPr/>
        </p:nvSpPr>
        <p:spPr>
          <a:xfrm>
            <a:off x="2387598" y="1332445"/>
            <a:ext cx="8742914" cy="646331"/>
          </a:xfrm>
          <a:prstGeom prst="rect">
            <a:avLst/>
          </a:prstGeom>
        </p:spPr>
        <p:txBody>
          <a:bodyPr wrap="square">
            <a:spAutoFit/>
          </a:bodyPr>
          <a:lstStyle/>
          <a:p>
            <a:r>
              <a:rPr lang="zh-CN" altLang="en-US"/>
              <a:t>为配置的</a:t>
            </a:r>
            <a:r>
              <a:rPr lang="en-US" altLang="zh-CN"/>
              <a:t>N</a:t>
            </a:r>
            <a:r>
              <a:rPr lang="zh-CN" altLang="en-US"/>
              <a:t>个信号量申请内存（</a:t>
            </a:r>
            <a:r>
              <a:rPr lang="en-US" altLang="zh-CN"/>
              <a:t>N</a:t>
            </a:r>
            <a:r>
              <a:rPr lang="zh-CN" altLang="en-US"/>
              <a:t>值可以由用户自行配置，受内存限制），并把所有的信号量初始化成未使用，并加入到未使用链表中供系统使用。</a:t>
            </a:r>
          </a:p>
        </p:txBody>
      </p:sp>
    </p:spTree>
    <p:extLst>
      <p:ext uri="{BB962C8B-B14F-4D97-AF65-F5344CB8AC3E}">
        <p14:creationId xmlns:p14="http://schemas.microsoft.com/office/powerpoint/2010/main" val="2020080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smtClean="0">
                <a:latin typeface="+mn-lt"/>
                <a:ea typeface="+mn-ea"/>
                <a:sym typeface="+mn-ea"/>
              </a:rPr>
              <a:t>信号量运作机制 </a:t>
            </a:r>
            <a:r>
              <a:rPr lang="en-US" altLang="zh-CN" smtClean="0">
                <a:latin typeface="+mn-lt"/>
                <a:ea typeface="+mn-ea"/>
                <a:sym typeface="+mn-ea"/>
              </a:rPr>
              <a:t>(2)</a:t>
            </a:r>
            <a:endParaRPr lang="zh-CN" altLang="en-US" dirty="0">
              <a:latin typeface="+mn-lt"/>
              <a:ea typeface="+mn-ea"/>
              <a:sym typeface="+mn-ea"/>
            </a:endParaRPr>
          </a:p>
        </p:txBody>
      </p:sp>
      <p:pic>
        <p:nvPicPr>
          <p:cNvPr id="2" name="图片 1"/>
          <p:cNvPicPr>
            <a:picLocks noChangeAspect="1"/>
          </p:cNvPicPr>
          <p:nvPr/>
        </p:nvPicPr>
        <p:blipFill>
          <a:blip r:embed="rId3"/>
          <a:stretch>
            <a:fillRect/>
          </a:stretch>
        </p:blipFill>
        <p:spPr>
          <a:xfrm>
            <a:off x="5050583" y="1267713"/>
            <a:ext cx="6323750" cy="4659842"/>
          </a:xfrm>
          <a:prstGeom prst="rect">
            <a:avLst/>
          </a:prstGeom>
        </p:spPr>
      </p:pic>
      <p:sp>
        <p:nvSpPr>
          <p:cNvPr id="3" name="文本占位符 2"/>
          <p:cNvSpPr>
            <a:spLocks noGrp="1"/>
          </p:cNvSpPr>
          <p:nvPr>
            <p:ph type="body" sz="quarter" idx="10"/>
          </p:nvPr>
        </p:nvSpPr>
        <p:spPr>
          <a:xfrm>
            <a:off x="731838" y="1047750"/>
            <a:ext cx="4077229" cy="4879805"/>
          </a:xfrm>
        </p:spPr>
        <p:txBody>
          <a:bodyPr/>
          <a:lstStyle/>
          <a:p>
            <a:r>
              <a:rPr lang="zh-CN" altLang="en-US" b="1">
                <a:solidFill>
                  <a:srgbClr val="C7000B"/>
                </a:solidFill>
                <a:latin typeface="+mn-lt"/>
                <a:ea typeface="+mn-ea"/>
                <a:sym typeface="+mn-ea"/>
              </a:rPr>
              <a:t>信号量允许多个任务在同一时刻访问同一资源</a:t>
            </a:r>
            <a:r>
              <a:rPr lang="zh-CN" altLang="en-US">
                <a:latin typeface="+mn-lt"/>
                <a:ea typeface="+mn-ea"/>
                <a:sym typeface="+mn-ea"/>
              </a:rPr>
              <a:t>，但会限制同一时刻访问此资源的最大任务数目。访问同一资源的任务数达到该资源的最大数量时，会阻塞其他试图获取该资源的任务，直到有任务释放该信号量。</a:t>
            </a:r>
          </a:p>
          <a:p>
            <a:endParaRPr lang="zh-CN" altLang="en-US">
              <a:latin typeface="+mn-lt"/>
              <a:ea typeface="+mn-ea"/>
            </a:endParaRPr>
          </a:p>
        </p:txBody>
      </p:sp>
    </p:spTree>
    <p:extLst>
      <p:ext uri="{BB962C8B-B14F-4D97-AF65-F5344CB8AC3E}">
        <p14:creationId xmlns:p14="http://schemas.microsoft.com/office/powerpoint/2010/main" val="3878728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lt"/>
                <a:ea typeface="+mn-ea"/>
                <a:sym typeface="+mn-ea"/>
              </a:rPr>
              <a:t>信号量的使用场景</a:t>
            </a:r>
            <a:endParaRPr lang="zh-CN" altLang="en-US">
              <a:latin typeface="+mn-lt"/>
              <a:ea typeface="+mn-ea"/>
            </a:endParaRPr>
          </a:p>
        </p:txBody>
      </p:sp>
      <p:grpSp>
        <p:nvGrpSpPr>
          <p:cNvPr id="19" name="组合 18"/>
          <p:cNvGrpSpPr/>
          <p:nvPr/>
        </p:nvGrpSpPr>
        <p:grpSpPr>
          <a:xfrm>
            <a:off x="834887" y="1192696"/>
            <a:ext cx="2385391" cy="4800600"/>
            <a:chOff x="834887" y="1192696"/>
            <a:chExt cx="2385391" cy="4800600"/>
          </a:xfrm>
        </p:grpSpPr>
        <p:sp>
          <p:nvSpPr>
            <p:cNvPr id="4" name="矩形 3"/>
            <p:cNvSpPr/>
            <p:nvPr/>
          </p:nvSpPr>
          <p:spPr>
            <a:xfrm>
              <a:off x="834887" y="1192696"/>
              <a:ext cx="2385391" cy="480060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33670" y="1341783"/>
              <a:ext cx="1987826" cy="457200"/>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互斥锁</a:t>
              </a:r>
              <a:endParaRPr lang="zh-CN" altLang="en-US"/>
            </a:p>
          </p:txBody>
        </p:sp>
        <p:sp>
          <p:nvSpPr>
            <p:cNvPr id="12" name="矩形 11"/>
            <p:cNvSpPr/>
            <p:nvPr/>
          </p:nvSpPr>
          <p:spPr>
            <a:xfrm>
              <a:off x="1033670" y="2027583"/>
              <a:ext cx="2057400" cy="3826565"/>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sym typeface="+mn-ea"/>
                </a:rPr>
                <a:t>信号量创建后记</a:t>
              </a:r>
              <a:r>
                <a:rPr lang="zh-CN" altLang="en-US">
                  <a:solidFill>
                    <a:schemeClr val="tx1"/>
                  </a:solidFill>
                  <a:sym typeface="+mn-ea"/>
                </a:rPr>
                <a:t>数是满的，在需要使用临界资源时，先申请信号量，使其变空，这样其他任务需要使用临界资源时就会因为无法申请到信号量而阻塞，从而保证了临界资源的安全。</a:t>
              </a:r>
              <a:endParaRPr lang="zh-CN" altLang="en-US">
                <a:solidFill>
                  <a:schemeClr val="tx1"/>
                </a:solidFill>
              </a:endParaRPr>
            </a:p>
          </p:txBody>
        </p:sp>
      </p:grpSp>
      <p:grpSp>
        <p:nvGrpSpPr>
          <p:cNvPr id="18" name="组合 17"/>
          <p:cNvGrpSpPr/>
          <p:nvPr/>
        </p:nvGrpSpPr>
        <p:grpSpPr>
          <a:xfrm>
            <a:off x="3529493" y="1192696"/>
            <a:ext cx="2431780" cy="4800600"/>
            <a:chOff x="3352794" y="1192696"/>
            <a:chExt cx="2431780" cy="4800600"/>
          </a:xfrm>
        </p:grpSpPr>
        <p:sp>
          <p:nvSpPr>
            <p:cNvPr id="5" name="矩形 4"/>
            <p:cNvSpPr/>
            <p:nvPr/>
          </p:nvSpPr>
          <p:spPr>
            <a:xfrm>
              <a:off x="3352794" y="1192696"/>
              <a:ext cx="2431780" cy="480060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89462" y="1345096"/>
              <a:ext cx="2106267" cy="457200"/>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任务间同步</a:t>
              </a:r>
              <a:endParaRPr lang="zh-CN" altLang="en-US"/>
            </a:p>
          </p:txBody>
        </p:sp>
        <p:sp>
          <p:nvSpPr>
            <p:cNvPr id="13" name="矩形 12"/>
            <p:cNvSpPr/>
            <p:nvPr/>
          </p:nvSpPr>
          <p:spPr>
            <a:xfrm>
              <a:off x="3489462" y="2027583"/>
              <a:ext cx="2106268" cy="3737113"/>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a:off x="6270488" y="1192696"/>
            <a:ext cx="2398644" cy="4800600"/>
            <a:chOff x="5661991" y="1192696"/>
            <a:chExt cx="2398644" cy="4800600"/>
          </a:xfrm>
        </p:grpSpPr>
        <p:sp>
          <p:nvSpPr>
            <p:cNvPr id="6" name="矩形 5"/>
            <p:cNvSpPr/>
            <p:nvPr/>
          </p:nvSpPr>
          <p:spPr>
            <a:xfrm>
              <a:off x="5661991" y="1192696"/>
              <a:ext cx="2398644" cy="480060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57460" y="1345096"/>
              <a:ext cx="2024269" cy="457200"/>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资源</a:t>
              </a:r>
              <a:r>
                <a:rPr lang="zh-CN" altLang="en-US"/>
                <a:t>计数</a:t>
              </a:r>
            </a:p>
          </p:txBody>
        </p:sp>
        <p:sp>
          <p:nvSpPr>
            <p:cNvPr id="14" name="矩形 13"/>
            <p:cNvSpPr/>
            <p:nvPr/>
          </p:nvSpPr>
          <p:spPr>
            <a:xfrm>
              <a:off x="5824330" y="2097157"/>
              <a:ext cx="2057399" cy="3528391"/>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solidFill>
                    <a:schemeClr val="tx1"/>
                  </a:solidFill>
                  <a:sym typeface="+mn-ea"/>
                </a:rPr>
                <a:t>信号量</a:t>
              </a:r>
              <a:r>
                <a:rPr lang="zh-CN" altLang="en-US">
                  <a:solidFill>
                    <a:schemeClr val="tx1"/>
                  </a:solidFill>
                  <a:sym typeface="+mn-ea"/>
                </a:rPr>
                <a:t>的作用是一个特殊的计数器，可以递增或者递减，但是值永远不能为负值，典型的应用场景是生产者与消费者的场景。</a:t>
              </a:r>
              <a:endParaRPr lang="zh-CN" altLang="en-US" dirty="0">
                <a:solidFill>
                  <a:schemeClr val="tx1"/>
                </a:solidFill>
                <a:sym typeface="+mn-ea"/>
              </a:endParaRPr>
            </a:p>
          </p:txBody>
        </p:sp>
      </p:grpSp>
      <p:grpSp>
        <p:nvGrpSpPr>
          <p:cNvPr id="16" name="组合 15"/>
          <p:cNvGrpSpPr/>
          <p:nvPr/>
        </p:nvGrpSpPr>
        <p:grpSpPr>
          <a:xfrm>
            <a:off x="8978347" y="1192696"/>
            <a:ext cx="2362201" cy="4800600"/>
            <a:chOff x="8978347" y="1192696"/>
            <a:chExt cx="2362201" cy="4800600"/>
          </a:xfrm>
        </p:grpSpPr>
        <p:sp>
          <p:nvSpPr>
            <p:cNvPr id="7" name="矩形 6"/>
            <p:cNvSpPr/>
            <p:nvPr/>
          </p:nvSpPr>
          <p:spPr>
            <a:xfrm>
              <a:off x="8978347" y="1192696"/>
              <a:ext cx="2362201" cy="4800600"/>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167190" y="1345096"/>
              <a:ext cx="2083906" cy="457200"/>
            </a:xfrm>
            <a:prstGeom prst="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中断与任务的同步</a:t>
              </a:r>
              <a:endParaRPr lang="zh-CN" altLang="en-US"/>
            </a:p>
          </p:txBody>
        </p:sp>
        <p:sp>
          <p:nvSpPr>
            <p:cNvPr id="15" name="矩形 14"/>
            <p:cNvSpPr/>
            <p:nvPr/>
          </p:nvSpPr>
          <p:spPr>
            <a:xfrm>
              <a:off x="9167190" y="2061542"/>
              <a:ext cx="2014332" cy="3564006"/>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sym typeface="+mn-ea"/>
                </a:rPr>
                <a:t>可以</a:t>
              </a:r>
              <a:r>
                <a:rPr lang="zh-CN" altLang="en-US">
                  <a:solidFill>
                    <a:schemeClr val="tx1"/>
                  </a:solidFill>
                  <a:sym typeface="+mn-ea"/>
                </a:rPr>
                <a:t>在中断未触发时将信号量的值置为0，从而</a:t>
              </a:r>
              <a:r>
                <a:rPr lang="zh-CN" altLang="en-US" smtClean="0">
                  <a:solidFill>
                    <a:schemeClr val="tx1"/>
                  </a:solidFill>
                  <a:sym typeface="+mn-ea"/>
                </a:rPr>
                <a:t>堵塞</a:t>
              </a:r>
              <a:r>
                <a:rPr lang="zh-CN" altLang="en-US">
                  <a:solidFill>
                    <a:schemeClr val="tx1"/>
                  </a:solidFill>
                  <a:sym typeface="+mn-ea"/>
                </a:rPr>
                <a:t>中</a:t>
              </a:r>
              <a:r>
                <a:rPr lang="zh-CN" altLang="en-US" smtClean="0">
                  <a:solidFill>
                    <a:schemeClr val="tx1"/>
                  </a:solidFill>
                  <a:sym typeface="+mn-ea"/>
                </a:rPr>
                <a:t>断</a:t>
              </a:r>
              <a:r>
                <a:rPr lang="zh-CN" altLang="en-US">
                  <a:solidFill>
                    <a:schemeClr val="tx1"/>
                  </a:solidFill>
                  <a:sym typeface="+mn-ea"/>
                </a:rPr>
                <a:t>服务处理任务，一旦中断被触发，则唤醒堵塞的中断服务处理任务进行中断处理。</a:t>
              </a:r>
              <a:endParaRPr lang="zh-CN" altLang="en-US">
                <a:solidFill>
                  <a:schemeClr val="tx1"/>
                </a:solidFill>
              </a:endParaRPr>
            </a:p>
          </p:txBody>
        </p:sp>
      </p:grpSp>
      <p:sp>
        <p:nvSpPr>
          <p:cNvPr id="3" name="矩形 2"/>
          <p:cNvSpPr/>
          <p:nvPr/>
        </p:nvSpPr>
        <p:spPr>
          <a:xfrm>
            <a:off x="3740523" y="2430191"/>
            <a:ext cx="2031906" cy="2862322"/>
          </a:xfrm>
          <a:prstGeom prst="rect">
            <a:avLst/>
          </a:prstGeom>
        </p:spPr>
        <p:txBody>
          <a:bodyPr wrap="square">
            <a:spAutoFit/>
          </a:bodyPr>
          <a:lstStyle/>
          <a:p>
            <a:r>
              <a:rPr lang="zh-CN" altLang="en-US"/>
              <a:t>信号量在创建后被置为空，任务</a:t>
            </a:r>
            <a:r>
              <a:rPr lang="en-US" altLang="zh-CN"/>
              <a:t>1</a:t>
            </a:r>
            <a:r>
              <a:rPr lang="zh-CN" altLang="en-US"/>
              <a:t>申请信号量而阻塞，任务</a:t>
            </a:r>
            <a:r>
              <a:rPr lang="en-US" altLang="zh-CN"/>
              <a:t>2</a:t>
            </a:r>
            <a:r>
              <a:rPr lang="zh-CN" altLang="en-US"/>
              <a:t>在某种条件发生后，释放信号量，于是任务</a:t>
            </a:r>
            <a:r>
              <a:rPr lang="en-US" altLang="zh-CN"/>
              <a:t>1</a:t>
            </a:r>
            <a:r>
              <a:rPr lang="zh-CN" altLang="en-US"/>
              <a:t>得以进入 </a:t>
            </a:r>
            <a:r>
              <a:rPr lang="en-US" altLang="zh-CN"/>
              <a:t>READY </a:t>
            </a:r>
            <a:r>
              <a:rPr lang="zh-CN" altLang="en-US"/>
              <a:t>或 </a:t>
            </a:r>
            <a:r>
              <a:rPr lang="en-US" altLang="zh-CN"/>
              <a:t>RUNNING </a:t>
            </a:r>
            <a:r>
              <a:rPr lang="zh-CN" altLang="en-US"/>
              <a:t>态，从而达到了两个任务间的同步。</a:t>
            </a:r>
          </a:p>
        </p:txBody>
      </p:sp>
    </p:spTree>
    <p:extLst>
      <p:ext uri="{BB962C8B-B14F-4D97-AF65-F5344CB8AC3E}">
        <p14:creationId xmlns:p14="http://schemas.microsoft.com/office/powerpoint/2010/main" val="1628121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操作</a:t>
            </a:r>
            <a:r>
              <a:rPr lang="zh-CN" altLang="zh-CN">
                <a:sym typeface="+mn-ea"/>
              </a:rPr>
              <a:t>系统抽象层</a:t>
            </a:r>
            <a:r>
              <a:rPr lang="zh-CN" altLang="zh-CN" smtClean="0">
                <a:sym typeface="+mn-ea"/>
              </a:rPr>
              <a:t>简介</a:t>
            </a:r>
            <a:r>
              <a:rPr lang="zh-CN" altLang="zh-CN">
                <a:sym typeface="+mn-ea"/>
              </a:rPr>
              <a:t/>
            </a:r>
            <a:br>
              <a:rPr lang="zh-CN" altLang="zh-CN">
                <a:sym typeface="+mn-ea"/>
              </a:rPr>
            </a:br>
            <a:endParaRPr lang="zh-CN" altLang="en-US"/>
          </a:p>
        </p:txBody>
      </p:sp>
      <p:sp>
        <p:nvSpPr>
          <p:cNvPr id="3" name="文本占位符 2"/>
          <p:cNvSpPr>
            <a:spLocks noGrp="1"/>
          </p:cNvSpPr>
          <p:nvPr>
            <p:ph type="body" sz="quarter" idx="10"/>
          </p:nvPr>
        </p:nvSpPr>
        <p:spPr/>
        <p:txBody>
          <a:bodyPr/>
          <a:lstStyle/>
          <a:p>
            <a:r>
              <a:rPr lang="en-US" altLang="zh-CN">
                <a:sym typeface="+mn-ea"/>
              </a:rPr>
              <a:t>OSAL</a:t>
            </a:r>
            <a:r>
              <a:rPr lang="zh-CN" altLang="en-US">
                <a:sym typeface="+mn-ea"/>
              </a:rPr>
              <a:t>的</a:t>
            </a:r>
            <a:r>
              <a:rPr lang="en-US" altLang="zh-CN">
                <a:sym typeface="+mn-ea"/>
              </a:rPr>
              <a:t>API</a:t>
            </a:r>
            <a:r>
              <a:rPr lang="zh-CN" altLang="en-US">
                <a:sym typeface="+mn-ea"/>
              </a:rPr>
              <a:t>信号量接口简介：</a:t>
            </a:r>
          </a:p>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48242071"/>
              </p:ext>
            </p:extLst>
          </p:nvPr>
        </p:nvGraphicFramePr>
        <p:xfrm>
          <a:off x="882926" y="2190658"/>
          <a:ext cx="10426148" cy="2123440"/>
        </p:xfrm>
        <a:graphic>
          <a:graphicData uri="http://schemas.openxmlformats.org/drawingml/2006/table">
            <a:tbl>
              <a:tblPr firstRow="1" bandRow="1"/>
              <a:tblGrid>
                <a:gridCol w="2287503"/>
                <a:gridCol w="2034432"/>
                <a:gridCol w="6104213"/>
              </a:tblGrid>
              <a:tr h="370840">
                <a:tc>
                  <a:txBody>
                    <a:bodyPr/>
                    <a:lstStyle/>
                    <a:p>
                      <a:r>
                        <a:rPr lang="zh-CN" altLang="en-US" b="1" smtClean="0">
                          <a:latin typeface="+mn-lt"/>
                          <a:ea typeface="+mn-ea"/>
                        </a:rPr>
                        <a:t>接口名</a:t>
                      </a:r>
                      <a:endParaRPr lang="zh-CN" altLang="en-US" b="1">
                        <a:solidFill>
                          <a:schemeClr val="tx1"/>
                        </a:solidFill>
                        <a:latin typeface="+mn-lt"/>
                        <a:ea typeface="+mn-ea"/>
                      </a:endParaRPr>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b="1" smtClean="0">
                          <a:latin typeface="+mn-lt"/>
                          <a:ea typeface="+mn-ea"/>
                        </a:rPr>
                        <a:t>功能描述</a:t>
                      </a:r>
                      <a:endParaRPr lang="zh-CN" altLang="en-US" b="1">
                        <a:solidFill>
                          <a:schemeClr val="tx1"/>
                        </a:solidFill>
                        <a:latin typeface="+mn-lt"/>
                        <a:ea typeface="+mn-ea"/>
                      </a:endParaRPr>
                    </a:p>
                  </a:txBody>
                  <a:tcPr anchor="ctr" anchorCtr="1">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b="1" smtClean="0">
                          <a:latin typeface="+mn-lt"/>
                          <a:ea typeface="+mn-ea"/>
                        </a:rPr>
                        <a:t>代码样例</a:t>
                      </a:r>
                      <a:endParaRPr lang="zh-CN" altLang="en-US" b="1">
                        <a:solidFill>
                          <a:schemeClr val="tx1"/>
                        </a:solidFill>
                        <a:latin typeface="+mn-lt"/>
                        <a:ea typeface="+mn-ea"/>
                      </a:endParaRPr>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buNone/>
                      </a:pPr>
                      <a:r>
                        <a:rPr lang="zh-CN" altLang="en-US" sz="1800" dirty="0">
                          <a:latin typeface="+mn-lt"/>
                          <a:ea typeface="+mn-ea"/>
                          <a:sym typeface="+mn-ea"/>
                        </a:rPr>
                        <a:t>osal_semp_create</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信号量创建</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sym typeface="+mn-ea"/>
                        </a:rPr>
                        <a:t>bool_t  osal_semp_create(osal_semp_t *semp,int limit,int initvalue)</a:t>
                      </a:r>
                    </a:p>
                  </a:txBody>
                  <a:tcPr anchor="ctr">
                    <a:lnR w="28575" cap="flat" cmpd="sng" algn="ctr">
                      <a:solidFill>
                        <a:schemeClr val="tx1"/>
                      </a:solidFill>
                      <a:prstDash val="solid"/>
                      <a:round/>
                      <a:headEnd type="none" w="med" len="med"/>
                      <a:tailEnd type="none" w="med" len="med"/>
                    </a:lnR>
                  </a:tcPr>
                </a:tc>
              </a:tr>
              <a:tr h="370840">
                <a:tc>
                  <a:txBody>
                    <a:bodyPr/>
                    <a:lstStyle/>
                    <a:p>
                      <a:pPr>
                        <a:buNone/>
                      </a:pPr>
                      <a:r>
                        <a:rPr lang="zh-CN" altLang="en-US" sz="1800" dirty="0">
                          <a:latin typeface="+mn-lt"/>
                          <a:ea typeface="+mn-ea"/>
                          <a:sym typeface="+mn-ea"/>
                        </a:rPr>
                        <a:t>osal_semp_del</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信号量删除</a:t>
                      </a:r>
                    </a:p>
                  </a:txBody>
                  <a:tcPr anchor="ctr"/>
                </a:tc>
                <a:tc>
                  <a:txBody>
                    <a:bodyPr/>
                    <a:lstStyle/>
                    <a:p>
                      <a:r>
                        <a:rPr lang="en-US" altLang="zh-CN" sz="1800" smtClean="0">
                          <a:latin typeface="+mn-lt"/>
                          <a:ea typeface="+mn-ea"/>
                          <a:sym typeface="+mn-ea"/>
                        </a:rPr>
                        <a:t>bool_t  osal_semp_del(osal_semp_t semp)</a:t>
                      </a:r>
                      <a:endParaRPr lang="zh-CN" altLang="en-US">
                        <a:latin typeface="+mn-lt"/>
                        <a:ea typeface="+mn-ea"/>
                      </a:endParaRPr>
                    </a:p>
                  </a:txBody>
                  <a:tcPr anchor="ctr">
                    <a:lnR w="28575" cap="flat" cmpd="sng" algn="ctr">
                      <a:solidFill>
                        <a:schemeClr val="tx1"/>
                      </a:solidFill>
                      <a:prstDash val="solid"/>
                      <a:round/>
                      <a:headEnd type="none" w="med" len="med"/>
                      <a:tailEnd type="none" w="med" len="med"/>
                    </a:lnR>
                  </a:tcPr>
                </a:tc>
              </a:tr>
              <a:tr h="370840">
                <a:tc>
                  <a:txBody>
                    <a:bodyPr/>
                    <a:lstStyle/>
                    <a:p>
                      <a:pPr>
                        <a:buNone/>
                      </a:pPr>
                      <a:r>
                        <a:rPr lang="zh-CN" altLang="en-US" sz="1800" dirty="0">
                          <a:latin typeface="+mn-lt"/>
                          <a:ea typeface="+mn-ea"/>
                          <a:sym typeface="+mn-ea"/>
                        </a:rPr>
                        <a:t>osal_semp_pend</a:t>
                      </a:r>
                    </a:p>
                  </a:txBody>
                  <a:tcPr anchor="ct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信号量申请</a:t>
                      </a:r>
                    </a:p>
                  </a:txBody>
                  <a:tcPr anchor="ctr"/>
                </a:tc>
                <a:tc>
                  <a:txBody>
                    <a:bodyPr/>
                    <a:lstStyle/>
                    <a:p>
                      <a:r>
                        <a:rPr lang="en-US" altLang="zh-CN" sz="1800" smtClean="0">
                          <a:latin typeface="+mn-lt"/>
                          <a:ea typeface="+mn-ea"/>
                          <a:sym typeface="+mn-ea"/>
                        </a:rPr>
                        <a:t>bool_t  osal_semp_pend(osal_semp_t semp,int timeout)</a:t>
                      </a:r>
                      <a:endParaRPr lang="zh-CN" altLang="en-US">
                        <a:latin typeface="+mn-lt"/>
                        <a:ea typeface="+mn-ea"/>
                      </a:endParaRPr>
                    </a:p>
                  </a:txBody>
                  <a:tcPr anchor="ctr">
                    <a:lnR w="28575" cap="flat" cmpd="sng" algn="ctr">
                      <a:solidFill>
                        <a:schemeClr val="tx1"/>
                      </a:solidFill>
                      <a:prstDash val="solid"/>
                      <a:round/>
                      <a:headEnd type="none" w="med" len="med"/>
                      <a:tailEnd type="none" w="med" len="med"/>
                    </a:lnR>
                  </a:tcPr>
                </a:tc>
              </a:tr>
              <a:tr h="370840">
                <a:tc>
                  <a:txBody>
                    <a:bodyPr/>
                    <a:lstStyle/>
                    <a:p>
                      <a:pPr>
                        <a:buNone/>
                      </a:pPr>
                      <a:r>
                        <a:rPr lang="zh-CN" altLang="en-US" sz="1800" dirty="0">
                          <a:latin typeface="+mn-lt"/>
                          <a:ea typeface="+mn-ea"/>
                          <a:sym typeface="+mn-ea"/>
                        </a:rPr>
                        <a:t>osal_semp_post</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zh-CN" altLang="en-US" sz="1800" dirty="0">
                          <a:latin typeface="+mn-lt"/>
                          <a:ea typeface="+mn-ea"/>
                          <a:sym typeface="+mn-ea"/>
                        </a:rPr>
                        <a:t>信号量释放</a:t>
                      </a:r>
                    </a:p>
                  </a:txBody>
                  <a:tcPr anchor="ctr">
                    <a:lnB w="28575"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ea typeface="+mn-ea"/>
                          <a:sym typeface="+mn-ea"/>
                        </a:rPr>
                        <a:t>bool_t  osal_semp_post(osal_semp_t semp)</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65416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p:txBody>
          <a:bodyPr/>
          <a:lstStyle/>
          <a:p>
            <a:r>
              <a:rPr lang="zh-CN" smtClean="0">
                <a:sym typeface="+mn-ea"/>
              </a:rPr>
              <a:t>实现</a:t>
            </a:r>
            <a:r>
              <a:rPr lang="zh-CN" altLang="en-US" smtClean="0">
                <a:sym typeface="+mn-ea"/>
              </a:rPr>
              <a:t>信号量功能</a:t>
            </a:r>
            <a:endParaRPr lang="zh-CN" altLang="en-US" dirty="0">
              <a:sym typeface="+mn-ea"/>
            </a:endParaRPr>
          </a:p>
        </p:txBody>
      </p:sp>
      <p:sp>
        <p:nvSpPr>
          <p:cNvPr id="17" name="文本占位符 2"/>
          <p:cNvSpPr>
            <a:spLocks noGrp="1"/>
          </p:cNvSpPr>
          <p:nvPr>
            <p:ph type="body" sz="quarter" idx="10"/>
          </p:nvPr>
        </p:nvSpPr>
        <p:spPr/>
        <p:txBody>
          <a:bodyPr/>
          <a:lstStyle/>
          <a:p>
            <a:pPr marL="0" indent="0">
              <a:lnSpc>
                <a:spcPct val="90000"/>
              </a:lnSpc>
              <a:spcBef>
                <a:spcPts val="30"/>
              </a:spcBef>
              <a:spcAft>
                <a:spcPts val="0"/>
              </a:spcAft>
              <a:buNone/>
            </a:pPr>
            <a:endParaRPr lang="zh-CN" altLang="en-US" sz="1800" dirty="0"/>
          </a:p>
          <a:p>
            <a:pPr marL="0" indent="0">
              <a:lnSpc>
                <a:spcPct val="100000"/>
              </a:lnSpc>
              <a:buNone/>
            </a:pPr>
            <a:endParaRPr lang="zh-CN" altLang="en-US" sz="1800" dirty="0"/>
          </a:p>
        </p:txBody>
      </p:sp>
      <p:sp>
        <p:nvSpPr>
          <p:cNvPr id="2" name="矩形 1"/>
          <p:cNvSpPr/>
          <p:nvPr/>
        </p:nvSpPr>
        <p:spPr>
          <a:xfrm>
            <a:off x="731838" y="1068572"/>
            <a:ext cx="10728326" cy="51322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82501" y="1244009"/>
            <a:ext cx="5170967" cy="25730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30"/>
              </a:spcBef>
            </a:pPr>
            <a:r>
              <a:rPr lang="en-US" altLang="zh-CN" sz="1400">
                <a:solidFill>
                  <a:schemeClr val="tx1"/>
                </a:solidFill>
                <a:sym typeface="+mn-ea"/>
              </a:rPr>
              <a:t>static int user_task1_entry()       </a:t>
            </a:r>
            <a:r>
              <a:rPr lang="en-US" altLang="zh-CN" sz="1400">
                <a:solidFill>
                  <a:srgbClr val="00B050"/>
                </a:solidFill>
                <a:sym typeface="+mn-ea"/>
              </a:rPr>
              <a:t>//</a:t>
            </a:r>
            <a:r>
              <a:rPr lang="zh-CN" altLang="en-US" sz="1400">
                <a:solidFill>
                  <a:srgbClr val="00B050"/>
                </a:solidFill>
                <a:sym typeface="+mn-ea"/>
              </a:rPr>
              <a:t>任务</a:t>
            </a:r>
            <a:r>
              <a:rPr lang="en-US" altLang="zh-CN" sz="1400">
                <a:solidFill>
                  <a:srgbClr val="00B050"/>
                </a:solidFill>
                <a:sym typeface="+mn-ea"/>
              </a:rPr>
              <a:t>1</a:t>
            </a:r>
          </a:p>
          <a:p>
            <a:pPr>
              <a:lnSpc>
                <a:spcPct val="90000"/>
              </a:lnSpc>
              <a:spcBef>
                <a:spcPts val="30"/>
              </a:spcBef>
            </a:pPr>
            <a:r>
              <a:rPr lang="en-US" altLang="zh-CN" sz="1400">
                <a:solidFill>
                  <a:schemeClr val="tx1"/>
                </a:solidFill>
                <a:sym typeface="+mn-ea"/>
              </a:rPr>
              <a:t>{</a:t>
            </a:r>
          </a:p>
          <a:p>
            <a:pPr>
              <a:lnSpc>
                <a:spcPct val="90000"/>
              </a:lnSpc>
              <a:spcBef>
                <a:spcPts val="30"/>
              </a:spcBef>
            </a:pPr>
            <a:r>
              <a:rPr lang="en-US" altLang="zh-CN" sz="1400">
                <a:solidFill>
                  <a:schemeClr val="tx1"/>
                </a:solidFill>
                <a:sym typeface="+mn-ea"/>
              </a:rPr>
              <a:t>    while(1)</a:t>
            </a:r>
          </a:p>
          <a:p>
            <a:pPr>
              <a:lnSpc>
                <a:spcPct val="90000"/>
              </a:lnSpc>
              <a:spcBef>
                <a:spcPts val="30"/>
              </a:spcBef>
            </a:pPr>
            <a:r>
              <a:rPr lang="en-US" altLang="zh-CN" sz="1400">
                <a:solidFill>
                  <a:schemeClr val="tx1"/>
                </a:solidFill>
                <a:sym typeface="+mn-ea"/>
              </a:rPr>
              <a:t>    {</a:t>
            </a:r>
          </a:p>
          <a:p>
            <a:pPr>
              <a:lnSpc>
                <a:spcPct val="90000"/>
              </a:lnSpc>
              <a:spcBef>
                <a:spcPts val="30"/>
              </a:spcBef>
            </a:pPr>
            <a:r>
              <a:rPr lang="en-US" altLang="zh-CN" sz="1400">
                <a:solidFill>
                  <a:schemeClr val="tx1"/>
                </a:solidFill>
                <a:sym typeface="+mn-ea"/>
              </a:rPr>
              <a:t>        printf("task 1 post a semp!\r\n");</a:t>
            </a:r>
          </a:p>
          <a:p>
            <a:pPr>
              <a:lnSpc>
                <a:spcPct val="90000"/>
              </a:lnSpc>
              <a:spcBef>
                <a:spcPts val="30"/>
              </a:spcBef>
            </a:pPr>
            <a:r>
              <a:rPr lang="en-US" altLang="zh-CN" sz="1400">
                <a:solidFill>
                  <a:schemeClr val="tx1"/>
                </a:solidFill>
                <a:sym typeface="+mn-ea"/>
              </a:rPr>
              <a:t>        osal_semp_post(sync_semp);</a:t>
            </a:r>
          </a:p>
          <a:p>
            <a:pPr>
              <a:lnSpc>
                <a:spcPct val="90000"/>
              </a:lnSpc>
              <a:spcBef>
                <a:spcPts val="30"/>
              </a:spcBef>
            </a:pPr>
            <a:r>
              <a:rPr lang="en-US" altLang="zh-CN" sz="1400">
                <a:solidFill>
                  <a:schemeClr val="tx1"/>
                </a:solidFill>
                <a:sym typeface="+mn-ea"/>
              </a:rPr>
              <a:t>        osal_task_sleep(2*1000);</a:t>
            </a:r>
          </a:p>
          <a:p>
            <a:pPr>
              <a:lnSpc>
                <a:spcPct val="90000"/>
              </a:lnSpc>
              <a:spcBef>
                <a:spcPts val="30"/>
              </a:spcBef>
            </a:pPr>
            <a:r>
              <a:rPr lang="en-US" altLang="zh-CN" sz="1400">
                <a:solidFill>
                  <a:schemeClr val="tx1"/>
                </a:solidFill>
                <a:sym typeface="+mn-ea"/>
              </a:rPr>
              <a:t>    }</a:t>
            </a:r>
          </a:p>
          <a:p>
            <a:pPr>
              <a:lnSpc>
                <a:spcPct val="90000"/>
              </a:lnSpc>
              <a:spcBef>
                <a:spcPts val="30"/>
              </a:spcBef>
            </a:pPr>
            <a:r>
              <a:rPr lang="en-US" altLang="zh-CN" sz="1400">
                <a:solidFill>
                  <a:schemeClr val="tx1"/>
                </a:solidFill>
                <a:sym typeface="+mn-ea"/>
              </a:rPr>
              <a:t>}</a:t>
            </a:r>
            <a:endParaRPr lang="en-US" altLang="zh-CN" sz="1400" dirty="0">
              <a:solidFill>
                <a:schemeClr val="tx1"/>
              </a:solidFill>
              <a:sym typeface="+mn-ea"/>
            </a:endParaRPr>
          </a:p>
        </p:txBody>
      </p:sp>
      <p:sp>
        <p:nvSpPr>
          <p:cNvPr id="9" name="矩形 8"/>
          <p:cNvSpPr/>
          <p:nvPr/>
        </p:nvSpPr>
        <p:spPr>
          <a:xfrm>
            <a:off x="6195235" y="1244009"/>
            <a:ext cx="5170967" cy="25730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sym typeface="+mn-ea"/>
              </a:rPr>
              <a:t>static int user_task2_entry()        </a:t>
            </a:r>
            <a:r>
              <a:rPr lang="en-US" altLang="zh-CN" sz="1400">
                <a:solidFill>
                  <a:srgbClr val="00B050"/>
                </a:solidFill>
                <a:sym typeface="+mn-ea"/>
              </a:rPr>
              <a:t>//</a:t>
            </a:r>
            <a:r>
              <a:rPr lang="zh-CN" altLang="en-US" sz="1400">
                <a:solidFill>
                  <a:srgbClr val="00B050"/>
                </a:solidFill>
                <a:sym typeface="+mn-ea"/>
              </a:rPr>
              <a:t>任务</a:t>
            </a:r>
            <a:r>
              <a:rPr lang="en-US" altLang="zh-CN" sz="1400">
                <a:solidFill>
                  <a:srgbClr val="00B050"/>
                </a:solidFill>
                <a:sym typeface="+mn-ea"/>
              </a:rPr>
              <a:t>2</a:t>
            </a:r>
          </a:p>
          <a:p>
            <a:r>
              <a:rPr lang="en-US" altLang="zh-CN" sz="1400">
                <a:solidFill>
                  <a:schemeClr val="tx1"/>
                </a:solidFill>
                <a:sym typeface="+mn-ea"/>
              </a:rPr>
              <a:t>{</a:t>
            </a:r>
          </a:p>
          <a:p>
            <a:r>
              <a:rPr lang="en-US" altLang="zh-CN" sz="1400">
                <a:solidFill>
                  <a:schemeClr val="tx1"/>
                </a:solidFill>
                <a:sym typeface="+mn-ea"/>
              </a:rPr>
              <a:t>    while (1)</a:t>
            </a:r>
          </a:p>
          <a:p>
            <a:r>
              <a:rPr lang="en-US" altLang="zh-CN" sz="1400">
                <a:solidFill>
                  <a:schemeClr val="tx1"/>
                </a:solidFill>
                <a:sym typeface="+mn-ea"/>
              </a:rPr>
              <a:t>    {</a:t>
            </a:r>
          </a:p>
          <a:p>
            <a:r>
              <a:rPr lang="en-US" altLang="zh-CN" sz="1400">
                <a:solidFill>
                  <a:schemeClr val="tx1"/>
                </a:solidFill>
                <a:sym typeface="+mn-ea"/>
              </a:rPr>
              <a:t>        printf("task2 is waiting for a semp...\r\n");</a:t>
            </a:r>
          </a:p>
          <a:p>
            <a:r>
              <a:rPr lang="en-US" altLang="zh-CN" sz="1400">
                <a:solidFill>
                  <a:schemeClr val="tx1"/>
                </a:solidFill>
                <a:sym typeface="+mn-ea"/>
              </a:rPr>
              <a:t>        osal_semp_pend(sync_semp,cn_osal_timeout_forever);</a:t>
            </a:r>
          </a:p>
          <a:p>
            <a:r>
              <a:rPr lang="en-US" altLang="zh-CN" sz="1400">
                <a:solidFill>
                  <a:schemeClr val="tx1"/>
                </a:solidFill>
                <a:sym typeface="+mn-ea"/>
              </a:rPr>
              <a:t>        printf("task 2 access a semp!\r\n");</a:t>
            </a:r>
          </a:p>
          <a:p>
            <a:r>
              <a:rPr lang="en-US" altLang="zh-CN" sz="1400">
                <a:solidFill>
                  <a:schemeClr val="tx1"/>
                </a:solidFill>
                <a:sym typeface="+mn-ea"/>
              </a:rPr>
              <a:t>    }</a:t>
            </a:r>
          </a:p>
          <a:p>
            <a:r>
              <a:rPr lang="en-US" altLang="zh-CN" sz="1400">
                <a:solidFill>
                  <a:schemeClr val="tx1"/>
                </a:solidFill>
                <a:sym typeface="+mn-ea"/>
              </a:rPr>
              <a:t>}</a:t>
            </a:r>
            <a:endParaRPr lang="en-US" altLang="zh-CN" sz="1400" dirty="0">
              <a:solidFill>
                <a:schemeClr val="tx1"/>
              </a:solidFill>
              <a:sym typeface="+mn-ea"/>
            </a:endParaRPr>
          </a:p>
        </p:txBody>
      </p:sp>
      <p:sp>
        <p:nvSpPr>
          <p:cNvPr id="4" name="矩形 3"/>
          <p:cNvSpPr/>
          <p:nvPr/>
        </p:nvSpPr>
        <p:spPr>
          <a:xfrm>
            <a:off x="955156" y="4013347"/>
            <a:ext cx="10196623" cy="2089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tx1"/>
              </a:solidFill>
            </a:endParaRPr>
          </a:p>
        </p:txBody>
      </p:sp>
      <p:sp>
        <p:nvSpPr>
          <p:cNvPr id="5" name="矩形 4"/>
          <p:cNvSpPr/>
          <p:nvPr/>
        </p:nvSpPr>
        <p:spPr>
          <a:xfrm>
            <a:off x="1286933" y="4180464"/>
            <a:ext cx="9618133" cy="191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chemeClr val="tx1"/>
                </a:solidFill>
              </a:rPr>
              <a:t>int standard_app_demo_main()</a:t>
            </a:r>
          </a:p>
          <a:p>
            <a:r>
              <a:rPr lang="en-US" altLang="zh-CN" sz="1600">
                <a:solidFill>
                  <a:schemeClr val="tx1"/>
                </a:solidFill>
              </a:rPr>
              <a:t>{</a:t>
            </a:r>
          </a:p>
          <a:p>
            <a:r>
              <a:rPr lang="en-US" altLang="zh-CN" sz="1600">
                <a:solidFill>
                  <a:schemeClr val="tx1"/>
                </a:solidFill>
              </a:rPr>
              <a:t>  osal_semp_create(&amp;sync_semp, 1, 0);</a:t>
            </a:r>
          </a:p>
          <a:p>
            <a:r>
              <a:rPr lang="en-US" altLang="zh-CN" sz="1600">
                <a:solidFill>
                  <a:schemeClr val="tx1"/>
                </a:solidFill>
              </a:rPr>
              <a:t>  printf("sync_semp semp create success.\r\n");</a:t>
            </a:r>
          </a:p>
          <a:p>
            <a:r>
              <a:rPr lang="en-US" altLang="zh-CN" sz="1600">
                <a:solidFill>
                  <a:schemeClr val="tx1"/>
                </a:solidFill>
              </a:rPr>
              <a:t>  osal_task_create("user_task1",user_task1_entry,NULL,0x400,NULL,USER_TASK1_PRI);</a:t>
            </a:r>
          </a:p>
          <a:p>
            <a:r>
              <a:rPr lang="en-US" altLang="zh-CN" sz="1600">
                <a:solidFill>
                  <a:schemeClr val="tx1"/>
                </a:solidFill>
              </a:rPr>
              <a:t>  osal_task_create("user_task2",user_task2_entry,NULL,0x400,NULL,USER_TASK2_PRI);</a:t>
            </a:r>
          </a:p>
          <a:p>
            <a:r>
              <a:rPr lang="en-US" altLang="zh-CN" sz="1600">
                <a:solidFill>
                  <a:schemeClr val="tx1"/>
                </a:solidFill>
              </a:rPr>
              <a:t>  return 0;</a:t>
            </a:r>
          </a:p>
          <a:p>
            <a:r>
              <a:rPr lang="en-US" altLang="zh-CN" sz="1600">
                <a:solidFill>
                  <a:schemeClr val="tx1"/>
                </a:solidFill>
              </a:rPr>
              <a:t>}</a:t>
            </a:r>
          </a:p>
        </p:txBody>
      </p:sp>
    </p:spTree>
    <p:extLst>
      <p:ext uri="{BB962C8B-B14F-4D97-AF65-F5344CB8AC3E}">
        <p14:creationId xmlns:p14="http://schemas.microsoft.com/office/powerpoint/2010/main" val="3324340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互斥锁简介</a:t>
            </a:r>
            <a:endParaRPr lang="zh-CN" altLang="en-US"/>
          </a:p>
        </p:txBody>
      </p:sp>
      <p:sp>
        <p:nvSpPr>
          <p:cNvPr id="3" name="文本占位符 2"/>
          <p:cNvSpPr>
            <a:spLocks noGrp="1"/>
          </p:cNvSpPr>
          <p:nvPr>
            <p:ph type="body" sz="quarter" idx="10"/>
          </p:nvPr>
        </p:nvSpPr>
        <p:spPr/>
        <p:txBody>
          <a:bodyPr/>
          <a:lstStyle/>
          <a:p>
            <a:pPr marL="0" indent="0">
              <a:lnSpc>
                <a:spcPct val="150000"/>
              </a:lnSpc>
              <a:spcBef>
                <a:spcPts val="30"/>
              </a:spcBef>
              <a:spcAft>
                <a:spcPts val="1000"/>
              </a:spcAft>
              <a:buNone/>
            </a:pPr>
            <a:r>
              <a:rPr lang="en-US" altLang="zh-CN" sz="2000" smtClean="0">
                <a:latin typeface="+mn-lt"/>
                <a:ea typeface="+mn-ea"/>
              </a:rPr>
              <a:t>1</a:t>
            </a:r>
            <a:r>
              <a:rPr lang="zh-CN" altLang="en-US" sz="2000">
                <a:latin typeface="+mn-lt"/>
                <a:ea typeface="+mn-ea"/>
              </a:rPr>
              <a:t>、互斥锁又称</a:t>
            </a:r>
            <a:r>
              <a:rPr lang="zh-CN" altLang="en-US" sz="2000" b="1">
                <a:solidFill>
                  <a:srgbClr val="C7000B"/>
                </a:solidFill>
                <a:latin typeface="+mn-lt"/>
                <a:ea typeface="+mn-ea"/>
              </a:rPr>
              <a:t>互斥型信号量</a:t>
            </a:r>
            <a:r>
              <a:rPr lang="zh-CN" altLang="en-US" sz="2000">
                <a:latin typeface="+mn-lt"/>
                <a:ea typeface="+mn-ea"/>
              </a:rPr>
              <a:t>，是一种特殊的</a:t>
            </a:r>
            <a:r>
              <a:rPr lang="zh-CN" altLang="en-US" sz="2000" b="1">
                <a:solidFill>
                  <a:srgbClr val="C7000B"/>
                </a:solidFill>
                <a:latin typeface="+mn-lt"/>
                <a:ea typeface="+mn-ea"/>
              </a:rPr>
              <a:t>二值性信号量</a:t>
            </a:r>
            <a:r>
              <a:rPr lang="zh-CN" altLang="en-US" sz="2000">
                <a:latin typeface="+mn-lt"/>
                <a:ea typeface="+mn-ea"/>
              </a:rPr>
              <a:t>，用于实现对共享资源的</a:t>
            </a:r>
            <a:r>
              <a:rPr lang="zh-CN" altLang="en-US" sz="2000" b="1">
                <a:latin typeface="+mn-lt"/>
                <a:ea typeface="+mn-ea"/>
              </a:rPr>
              <a:t>独占式</a:t>
            </a:r>
            <a:r>
              <a:rPr lang="zh-CN" altLang="en-US" sz="2000">
                <a:latin typeface="+mn-lt"/>
                <a:ea typeface="+mn-ea"/>
              </a:rPr>
              <a:t>处理。</a:t>
            </a:r>
          </a:p>
          <a:p>
            <a:pPr marL="0" indent="0">
              <a:lnSpc>
                <a:spcPct val="150000"/>
              </a:lnSpc>
              <a:spcBef>
                <a:spcPts val="30"/>
              </a:spcBef>
              <a:spcAft>
                <a:spcPts val="0"/>
              </a:spcAft>
              <a:buNone/>
            </a:pPr>
            <a:r>
              <a:rPr lang="en-US" altLang="zh-CN" sz="2000">
                <a:latin typeface="+mn-lt"/>
                <a:ea typeface="+mn-ea"/>
              </a:rPr>
              <a:t>2</a:t>
            </a:r>
            <a:r>
              <a:rPr lang="zh-CN" altLang="en-US" sz="2000">
                <a:latin typeface="+mn-lt"/>
                <a:ea typeface="+mn-ea"/>
              </a:rPr>
              <a:t>、</a:t>
            </a:r>
            <a:r>
              <a:rPr lang="en-US" altLang="zh-CN" sz="2000">
                <a:latin typeface="+mn-lt"/>
                <a:ea typeface="+mn-ea"/>
              </a:rPr>
              <a:t>任意时刻互斥锁的状态只有两种</a:t>
            </a:r>
            <a:r>
              <a:rPr lang="zh-CN" altLang="en-US" sz="2000">
                <a:latin typeface="+mn-lt"/>
                <a:ea typeface="+mn-ea"/>
              </a:rPr>
              <a:t>：</a:t>
            </a:r>
            <a:r>
              <a:rPr lang="en-US" altLang="zh-CN" sz="2000" b="1">
                <a:solidFill>
                  <a:srgbClr val="C7000B"/>
                </a:solidFill>
                <a:latin typeface="+mn-lt"/>
                <a:ea typeface="+mn-ea"/>
              </a:rPr>
              <a:t>开锁或闭锁</a:t>
            </a:r>
            <a:r>
              <a:rPr lang="en-US" altLang="zh-CN" sz="2000">
                <a:latin typeface="+mn-lt"/>
                <a:ea typeface="+mn-ea"/>
              </a:rPr>
              <a:t>。</a:t>
            </a:r>
          </a:p>
          <a:p>
            <a:pPr marL="0" indent="0">
              <a:lnSpc>
                <a:spcPct val="150000"/>
              </a:lnSpc>
              <a:spcBef>
                <a:spcPts val="30"/>
              </a:spcBef>
              <a:spcAft>
                <a:spcPts val="0"/>
              </a:spcAft>
              <a:buNone/>
            </a:pPr>
            <a:r>
              <a:rPr lang="en-US" altLang="zh-CN" sz="2000">
                <a:latin typeface="+mn-lt"/>
                <a:ea typeface="+mn-ea"/>
              </a:rPr>
              <a:t>3</a:t>
            </a:r>
            <a:r>
              <a:rPr lang="zh-CN" altLang="en-US" sz="2000">
                <a:latin typeface="+mn-lt"/>
                <a:ea typeface="+mn-ea"/>
              </a:rPr>
              <a:t>、</a:t>
            </a:r>
            <a:r>
              <a:rPr lang="en-US" altLang="zh-CN" sz="2000">
                <a:latin typeface="+mn-lt"/>
                <a:ea typeface="+mn-ea"/>
              </a:rPr>
              <a:t>当有</a:t>
            </a:r>
            <a:r>
              <a:rPr lang="en-US" altLang="zh-CN" sz="2000" b="1">
                <a:solidFill>
                  <a:srgbClr val="C7000B"/>
                </a:solidFill>
                <a:latin typeface="+mn-lt"/>
                <a:ea typeface="+mn-ea"/>
              </a:rPr>
              <a:t>任务持有时</a:t>
            </a:r>
            <a:r>
              <a:rPr lang="en-US" altLang="zh-CN" sz="2000">
                <a:solidFill>
                  <a:srgbClr val="C7000B"/>
                </a:solidFill>
                <a:latin typeface="+mn-lt"/>
                <a:ea typeface="+mn-ea"/>
              </a:rPr>
              <a:t>，</a:t>
            </a:r>
            <a:r>
              <a:rPr lang="en-US" altLang="zh-CN" sz="2000" b="1">
                <a:solidFill>
                  <a:srgbClr val="C7000B"/>
                </a:solidFill>
                <a:latin typeface="+mn-lt"/>
                <a:ea typeface="+mn-ea"/>
              </a:rPr>
              <a:t>互斥锁处于闭锁状态</a:t>
            </a:r>
            <a:r>
              <a:rPr lang="en-US" altLang="zh-CN" sz="2000">
                <a:latin typeface="+mn-lt"/>
                <a:ea typeface="+mn-ea"/>
              </a:rPr>
              <a:t>，这个任务获得该互斥锁的所有权。</a:t>
            </a:r>
          </a:p>
          <a:p>
            <a:pPr marL="0" indent="0">
              <a:lnSpc>
                <a:spcPct val="150000"/>
              </a:lnSpc>
              <a:spcBef>
                <a:spcPts val="30"/>
              </a:spcBef>
              <a:spcAft>
                <a:spcPts val="0"/>
              </a:spcAft>
              <a:buNone/>
            </a:pPr>
            <a:r>
              <a:rPr lang="en-US" altLang="zh-CN" sz="2000">
                <a:latin typeface="+mn-lt"/>
                <a:ea typeface="+mn-ea"/>
              </a:rPr>
              <a:t>4</a:t>
            </a:r>
            <a:r>
              <a:rPr lang="zh-CN" altLang="en-US" sz="2000">
                <a:latin typeface="+mn-lt"/>
                <a:ea typeface="+mn-ea"/>
              </a:rPr>
              <a:t>、</a:t>
            </a:r>
            <a:r>
              <a:rPr lang="en-US" altLang="zh-CN" sz="2000">
                <a:latin typeface="+mn-lt"/>
                <a:ea typeface="+mn-ea"/>
              </a:rPr>
              <a:t>当该</a:t>
            </a:r>
            <a:r>
              <a:rPr lang="en-US" altLang="zh-CN" sz="2000" b="1">
                <a:solidFill>
                  <a:srgbClr val="C7000B"/>
                </a:solidFill>
                <a:latin typeface="+mn-lt"/>
                <a:ea typeface="+mn-ea"/>
              </a:rPr>
              <a:t>任务释放时</a:t>
            </a:r>
            <a:r>
              <a:rPr lang="en-US" altLang="zh-CN" sz="2000">
                <a:solidFill>
                  <a:srgbClr val="C7000B"/>
                </a:solidFill>
                <a:latin typeface="+mn-lt"/>
                <a:ea typeface="+mn-ea"/>
              </a:rPr>
              <a:t>，</a:t>
            </a:r>
            <a:r>
              <a:rPr lang="en-US" altLang="zh-CN" sz="2000" b="1">
                <a:solidFill>
                  <a:srgbClr val="C7000B"/>
                </a:solidFill>
                <a:latin typeface="+mn-lt"/>
                <a:ea typeface="+mn-ea"/>
              </a:rPr>
              <a:t>该互斥锁被开锁</a:t>
            </a:r>
            <a:r>
              <a:rPr lang="en-US" altLang="zh-CN" sz="2000">
                <a:latin typeface="+mn-lt"/>
                <a:ea typeface="+mn-ea"/>
              </a:rPr>
              <a:t>，任务失去该互斥锁的所有权。</a:t>
            </a:r>
          </a:p>
          <a:p>
            <a:pPr marL="0" indent="0">
              <a:lnSpc>
                <a:spcPct val="150000"/>
              </a:lnSpc>
              <a:spcBef>
                <a:spcPts val="30"/>
              </a:spcBef>
              <a:spcAft>
                <a:spcPts val="0"/>
              </a:spcAft>
              <a:buNone/>
            </a:pPr>
            <a:r>
              <a:rPr lang="en-US" altLang="zh-CN" sz="2000">
                <a:latin typeface="+mn-lt"/>
                <a:ea typeface="+mn-ea"/>
              </a:rPr>
              <a:t>5</a:t>
            </a:r>
            <a:r>
              <a:rPr lang="zh-CN" altLang="en-US" sz="2000">
                <a:latin typeface="+mn-lt"/>
                <a:ea typeface="+mn-ea"/>
              </a:rPr>
              <a:t>、</a:t>
            </a:r>
            <a:r>
              <a:rPr lang="en-US" altLang="zh-CN" sz="2000">
                <a:latin typeface="+mn-lt"/>
                <a:ea typeface="+mn-ea"/>
              </a:rPr>
              <a:t>当一个任务持有互斥锁时，其他任务将不能再对该互斥锁进行开锁或持有。</a:t>
            </a:r>
          </a:p>
          <a:p>
            <a:pPr marL="0" indent="0">
              <a:lnSpc>
                <a:spcPct val="150000"/>
              </a:lnSpc>
              <a:spcBef>
                <a:spcPts val="30"/>
              </a:spcBef>
              <a:spcAft>
                <a:spcPts val="0"/>
              </a:spcAft>
              <a:buNone/>
            </a:pPr>
            <a:r>
              <a:rPr lang="en-US" altLang="zh-CN" sz="2000">
                <a:latin typeface="+mn-lt"/>
                <a:ea typeface="+mn-ea"/>
              </a:rPr>
              <a:t>6</a:t>
            </a:r>
            <a:r>
              <a:rPr lang="zh-CN" altLang="en-US" sz="2000">
                <a:latin typeface="+mn-lt"/>
                <a:ea typeface="+mn-ea"/>
              </a:rPr>
              <a:t>、</a:t>
            </a:r>
            <a:r>
              <a:rPr lang="en-US" altLang="zh-CN" sz="2000">
                <a:latin typeface="+mn-lt"/>
                <a:ea typeface="+mn-ea"/>
              </a:rPr>
              <a:t>多任务环境下往往存在多个任务竞争同一共享资源的应用场景，互斥锁可被用于对共享资源的保护从而实现独占式访问。另外，互斥锁可以解决信号量存在的优先级翻转问题</a:t>
            </a:r>
            <a:r>
              <a:rPr lang="en-US" altLang="zh-CN" sz="2000" smtClean="0">
                <a:latin typeface="+mn-lt"/>
                <a:ea typeface="+mn-ea"/>
              </a:rPr>
              <a:t>。</a:t>
            </a:r>
            <a:endParaRPr lang="en-US" altLang="zh-CN" sz="2000">
              <a:latin typeface="+mn-lt"/>
              <a:ea typeface="+mn-ea"/>
            </a:endParaRPr>
          </a:p>
        </p:txBody>
      </p:sp>
    </p:spTree>
    <p:extLst>
      <p:ext uri="{BB962C8B-B14F-4D97-AF65-F5344CB8AC3E}">
        <p14:creationId xmlns:p14="http://schemas.microsoft.com/office/powerpoint/2010/main" val="3949348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smtClean="0">
                <a:latin typeface="+mn-lt"/>
                <a:ea typeface="+mn-ea"/>
                <a:sym typeface="+mn-ea"/>
              </a:rPr>
              <a:t>互斥</a:t>
            </a:r>
            <a:r>
              <a:rPr lang="zh-CN" dirty="0">
                <a:latin typeface="+mn-lt"/>
                <a:ea typeface="+mn-ea"/>
                <a:sym typeface="+mn-ea"/>
              </a:rPr>
              <a:t>锁的运作机制</a:t>
            </a:r>
          </a:p>
        </p:txBody>
      </p:sp>
      <p:sp>
        <p:nvSpPr>
          <p:cNvPr id="3" name="文本占位符 2"/>
          <p:cNvSpPr>
            <a:spLocks noGrp="1"/>
          </p:cNvSpPr>
          <p:nvPr>
            <p:ph type="body" sz="quarter" idx="10"/>
          </p:nvPr>
        </p:nvSpPr>
        <p:spPr>
          <a:xfrm>
            <a:off x="731837" y="1047750"/>
            <a:ext cx="10728325" cy="4879805"/>
          </a:xfrm>
        </p:spPr>
        <p:txBody>
          <a:bodyPr/>
          <a:lstStyle/>
          <a:p>
            <a:pPr>
              <a:lnSpc>
                <a:spcPct val="100000"/>
              </a:lnSpc>
            </a:pPr>
            <a:r>
              <a:rPr lang="zh-CN" altLang="en-US" sz="2000" smtClean="0">
                <a:latin typeface="+mn-lt"/>
                <a:ea typeface="+mn-ea"/>
              </a:rPr>
              <a:t>用</a:t>
            </a:r>
            <a:r>
              <a:rPr lang="zh-CN" altLang="en-US" sz="2000">
                <a:latin typeface="+mn-lt"/>
                <a:ea typeface="+mn-ea"/>
              </a:rPr>
              <a:t>互斥锁处理非共享资源的同步访问时，</a:t>
            </a:r>
            <a:r>
              <a:rPr lang="zh-CN" altLang="en-US" sz="2000" b="1">
                <a:solidFill>
                  <a:srgbClr val="C7000B"/>
                </a:solidFill>
                <a:latin typeface="+mn-lt"/>
                <a:ea typeface="+mn-ea"/>
              </a:rPr>
              <a:t>如果有任务访问该资源，则互斥锁为加锁状态</a:t>
            </a:r>
            <a:r>
              <a:rPr lang="zh-CN" altLang="en-US" sz="2000">
                <a:latin typeface="+mn-lt"/>
                <a:ea typeface="+mn-ea"/>
              </a:rPr>
              <a:t>。此时其他任务如果想访问这个公共资源则会被阻塞，直到互斥锁被持有该锁的任务释放后，其他任务才能重新访问该公共资源，此时互斥锁再次上锁，</a:t>
            </a:r>
            <a:r>
              <a:rPr lang="zh-CN" altLang="en-US" sz="2000" b="1">
                <a:solidFill>
                  <a:srgbClr val="C7000B"/>
                </a:solidFill>
                <a:latin typeface="+mn-lt"/>
                <a:ea typeface="+mn-ea"/>
              </a:rPr>
              <a:t>如此确保同一时刻只有一个任务正在访问这个公共资源，保证了公共资源操作的完整性。</a:t>
            </a:r>
          </a:p>
          <a:p>
            <a:endParaRPr lang="zh-CN" altLang="en-US" sz="2400">
              <a:latin typeface="+mn-lt"/>
              <a:ea typeface="+mn-ea"/>
            </a:endParaRPr>
          </a:p>
        </p:txBody>
      </p:sp>
      <p:grpSp>
        <p:nvGrpSpPr>
          <p:cNvPr id="7" name="组合 6"/>
          <p:cNvGrpSpPr/>
          <p:nvPr/>
        </p:nvGrpSpPr>
        <p:grpSpPr>
          <a:xfrm>
            <a:off x="1547812" y="3105775"/>
            <a:ext cx="9096374" cy="3597518"/>
            <a:chOff x="1878844" y="1952836"/>
            <a:chExt cx="9096374" cy="3597518"/>
          </a:xfrm>
        </p:grpSpPr>
        <p:grpSp>
          <p:nvGrpSpPr>
            <p:cNvPr id="8" name="组合 7"/>
            <p:cNvGrpSpPr/>
            <p:nvPr/>
          </p:nvGrpSpPr>
          <p:grpSpPr>
            <a:xfrm>
              <a:off x="1878844" y="1952836"/>
              <a:ext cx="9096374" cy="2424434"/>
              <a:chOff x="1878844" y="1952836"/>
              <a:chExt cx="9096374" cy="2424434"/>
            </a:xfrm>
          </p:grpSpPr>
          <p:pic>
            <p:nvPicPr>
              <p:cNvPr id="11" name="图片 10"/>
              <p:cNvPicPr>
                <a:picLocks noChangeAspect="1"/>
              </p:cNvPicPr>
              <p:nvPr/>
            </p:nvPicPr>
            <p:blipFill>
              <a:blip r:embed="rId3"/>
              <a:stretch>
                <a:fillRect/>
              </a:stretch>
            </p:blipFill>
            <p:spPr>
              <a:xfrm>
                <a:off x="10308468" y="1952836"/>
                <a:ext cx="561975" cy="590550"/>
              </a:xfrm>
              <a:prstGeom prst="rect">
                <a:avLst/>
              </a:prstGeom>
            </p:spPr>
          </p:pic>
          <p:pic>
            <p:nvPicPr>
              <p:cNvPr id="12" name="图片 11"/>
              <p:cNvPicPr>
                <a:picLocks noChangeAspect="1"/>
              </p:cNvPicPr>
              <p:nvPr/>
            </p:nvPicPr>
            <p:blipFill>
              <a:blip r:embed="rId3"/>
              <a:stretch>
                <a:fillRect/>
              </a:stretch>
            </p:blipFill>
            <p:spPr>
              <a:xfrm>
                <a:off x="8538926" y="1952836"/>
                <a:ext cx="561975" cy="590550"/>
              </a:xfrm>
              <a:prstGeom prst="rect">
                <a:avLst/>
              </a:prstGeom>
            </p:spPr>
          </p:pic>
          <p:pic>
            <p:nvPicPr>
              <p:cNvPr id="13" name="图片 12"/>
              <p:cNvPicPr>
                <a:picLocks noChangeAspect="1"/>
              </p:cNvPicPr>
              <p:nvPr/>
            </p:nvPicPr>
            <p:blipFill>
              <a:blip r:embed="rId3"/>
              <a:stretch>
                <a:fillRect/>
              </a:stretch>
            </p:blipFill>
            <p:spPr>
              <a:xfrm>
                <a:off x="6078047" y="1952836"/>
                <a:ext cx="561975" cy="590550"/>
              </a:xfrm>
              <a:prstGeom prst="rect">
                <a:avLst/>
              </a:prstGeom>
            </p:spPr>
          </p:pic>
          <p:pic>
            <p:nvPicPr>
              <p:cNvPr id="14" name="图片 13"/>
              <p:cNvPicPr>
                <a:picLocks noChangeAspect="1"/>
              </p:cNvPicPr>
              <p:nvPr/>
            </p:nvPicPr>
            <p:blipFill>
              <a:blip r:embed="rId3"/>
              <a:stretch>
                <a:fillRect/>
              </a:stretch>
            </p:blipFill>
            <p:spPr>
              <a:xfrm>
                <a:off x="2783632" y="1952836"/>
                <a:ext cx="561975" cy="590550"/>
              </a:xfrm>
              <a:prstGeom prst="rect">
                <a:avLst/>
              </a:prstGeom>
            </p:spPr>
          </p:pic>
          <p:pic>
            <p:nvPicPr>
              <p:cNvPr id="15" name="图片 14"/>
              <p:cNvPicPr>
                <a:picLocks noChangeAspect="1"/>
              </p:cNvPicPr>
              <p:nvPr/>
            </p:nvPicPr>
            <p:blipFill>
              <a:blip r:embed="rId3"/>
              <a:stretch>
                <a:fillRect/>
              </a:stretch>
            </p:blipFill>
            <p:spPr>
              <a:xfrm>
                <a:off x="1919536" y="1952836"/>
                <a:ext cx="561975" cy="590550"/>
              </a:xfrm>
              <a:prstGeom prst="rect">
                <a:avLst/>
              </a:prstGeom>
            </p:spPr>
          </p:pic>
          <p:sp>
            <p:nvSpPr>
              <p:cNvPr id="16" name="圆角矩形 15"/>
              <p:cNvSpPr/>
              <p:nvPr/>
            </p:nvSpPr>
            <p:spPr bwMode="auto">
              <a:xfrm>
                <a:off x="2267909" y="3441166"/>
                <a:ext cx="1620180" cy="936104"/>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endParaRPr>
              </a:p>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rPr>
                  <a:t>公共资源</a:t>
                </a:r>
              </a:p>
            </p:txBody>
          </p:sp>
          <p:pic>
            <p:nvPicPr>
              <p:cNvPr id="17" name="图片 16"/>
              <p:cNvPicPr>
                <a:picLocks noChangeAspect="1"/>
              </p:cNvPicPr>
              <p:nvPr/>
            </p:nvPicPr>
            <p:blipFill>
              <a:blip r:embed="rId4"/>
              <a:stretch>
                <a:fillRect/>
              </a:stretch>
            </p:blipFill>
            <p:spPr>
              <a:xfrm>
                <a:off x="2376736" y="3535363"/>
                <a:ext cx="209550" cy="180975"/>
              </a:xfrm>
              <a:prstGeom prst="rect">
                <a:avLst/>
              </a:prstGeom>
            </p:spPr>
          </p:pic>
          <p:sp>
            <p:nvSpPr>
              <p:cNvPr id="18" name="圆角矩形 17"/>
              <p:cNvSpPr/>
              <p:nvPr/>
            </p:nvSpPr>
            <p:spPr bwMode="auto">
              <a:xfrm>
                <a:off x="5663952" y="3429000"/>
                <a:ext cx="1620180" cy="936104"/>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endParaRPr>
              </a:p>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rPr>
                  <a:t>公共资源</a:t>
                </a:r>
              </a:p>
            </p:txBody>
          </p:sp>
          <p:sp>
            <p:nvSpPr>
              <p:cNvPr id="19" name="圆角矩形 18"/>
              <p:cNvSpPr/>
              <p:nvPr/>
            </p:nvSpPr>
            <p:spPr bwMode="auto">
              <a:xfrm>
                <a:off x="9079857" y="3441166"/>
                <a:ext cx="1620180" cy="936104"/>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endParaRPr>
              </a:p>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rPr>
                  <a:t>公共资源</a:t>
                </a:r>
              </a:p>
            </p:txBody>
          </p:sp>
          <p:pic>
            <p:nvPicPr>
              <p:cNvPr id="20" name="图片 19"/>
              <p:cNvPicPr>
                <a:picLocks noChangeAspect="1"/>
              </p:cNvPicPr>
              <p:nvPr/>
            </p:nvPicPr>
            <p:blipFill>
              <a:blip r:embed="rId5"/>
              <a:stretch>
                <a:fillRect/>
              </a:stretch>
            </p:blipFill>
            <p:spPr>
              <a:xfrm>
                <a:off x="5801232" y="3503755"/>
                <a:ext cx="171450" cy="180975"/>
              </a:xfrm>
              <a:prstGeom prst="rect">
                <a:avLst/>
              </a:prstGeom>
            </p:spPr>
          </p:pic>
          <p:pic>
            <p:nvPicPr>
              <p:cNvPr id="21" name="图片 20"/>
              <p:cNvPicPr>
                <a:picLocks noChangeAspect="1"/>
              </p:cNvPicPr>
              <p:nvPr/>
            </p:nvPicPr>
            <p:blipFill>
              <a:blip r:embed="rId4"/>
              <a:stretch>
                <a:fillRect/>
              </a:stretch>
            </p:blipFill>
            <p:spPr>
              <a:xfrm>
                <a:off x="9192344" y="3535363"/>
                <a:ext cx="209550" cy="180975"/>
              </a:xfrm>
              <a:prstGeom prst="rect">
                <a:avLst/>
              </a:prstGeom>
            </p:spPr>
          </p:pic>
          <p:sp>
            <p:nvSpPr>
              <p:cNvPr id="22" name="虚尾箭头 21"/>
              <p:cNvSpPr/>
              <p:nvPr/>
            </p:nvSpPr>
            <p:spPr bwMode="auto">
              <a:xfrm>
                <a:off x="4079776" y="3716338"/>
                <a:ext cx="1404156" cy="468312"/>
              </a:xfrm>
              <a:prstGeom prst="striped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23" name="虚尾箭头 22"/>
              <p:cNvSpPr/>
              <p:nvPr/>
            </p:nvSpPr>
            <p:spPr bwMode="auto">
              <a:xfrm>
                <a:off x="7494888" y="3684730"/>
                <a:ext cx="1404156" cy="468312"/>
              </a:xfrm>
              <a:prstGeom prst="striped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24" name="矩形 23"/>
              <p:cNvSpPr/>
              <p:nvPr/>
            </p:nvSpPr>
            <p:spPr bwMode="auto">
              <a:xfrm>
                <a:off x="1878844" y="2543386"/>
                <a:ext cx="666750" cy="345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rPr>
                  <a:t>线程</a:t>
                </a:r>
                <a:r>
                  <a:rPr lang="en-US" altLang="zh-CN" sz="1200" dirty="0"/>
                  <a:t>2</a:t>
                </a:r>
                <a:endParaRPr kumimoji="0" lang="zh-CN" altLang="en-US" sz="1200" b="0" i="0" u="none" strike="noStrike" cap="none" normalizeH="0" baseline="0" dirty="0" smtClean="0">
                  <a:ln>
                    <a:noFill/>
                  </a:ln>
                  <a:solidFill>
                    <a:schemeClr val="tx1"/>
                  </a:solidFill>
                  <a:effectLst/>
                </a:endParaRPr>
              </a:p>
            </p:txBody>
          </p:sp>
          <p:sp>
            <p:nvSpPr>
              <p:cNvPr id="25" name="矩形 24"/>
              <p:cNvSpPr/>
              <p:nvPr/>
            </p:nvSpPr>
            <p:spPr bwMode="auto">
              <a:xfrm>
                <a:off x="8538926" y="2549899"/>
                <a:ext cx="666750" cy="345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rPr>
                  <a:t>线程</a:t>
                </a:r>
                <a:r>
                  <a:rPr lang="en-US" altLang="zh-CN" sz="1200" dirty="0"/>
                  <a:t>2</a:t>
                </a:r>
                <a:endParaRPr kumimoji="0" lang="zh-CN" altLang="en-US" sz="1200" b="0" i="0" u="none" strike="noStrike" cap="none" normalizeH="0" baseline="0" dirty="0" smtClean="0">
                  <a:ln>
                    <a:noFill/>
                  </a:ln>
                  <a:solidFill>
                    <a:schemeClr val="tx1"/>
                  </a:solidFill>
                  <a:effectLst/>
                </a:endParaRPr>
              </a:p>
            </p:txBody>
          </p:sp>
          <p:sp>
            <p:nvSpPr>
              <p:cNvPr id="26" name="矩形 25"/>
              <p:cNvSpPr/>
              <p:nvPr/>
            </p:nvSpPr>
            <p:spPr bwMode="auto">
              <a:xfrm>
                <a:off x="10308468" y="2552017"/>
                <a:ext cx="666750" cy="345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rPr>
                  <a:t>线程</a:t>
                </a:r>
                <a:r>
                  <a:rPr kumimoji="0" lang="en-US" altLang="zh-CN" sz="1200" b="0" i="0" u="none" strike="noStrike" cap="none" normalizeH="0" baseline="0" dirty="0" smtClean="0">
                    <a:ln>
                      <a:noFill/>
                    </a:ln>
                    <a:solidFill>
                      <a:schemeClr val="tx1"/>
                    </a:solidFill>
                    <a:effectLst/>
                  </a:rPr>
                  <a:t>1</a:t>
                </a:r>
                <a:endParaRPr kumimoji="0" lang="zh-CN" altLang="en-US" sz="1200" b="0" i="0" u="none" strike="noStrike" cap="none" normalizeH="0" baseline="0" dirty="0" smtClean="0">
                  <a:ln>
                    <a:noFill/>
                  </a:ln>
                  <a:solidFill>
                    <a:schemeClr val="tx1"/>
                  </a:solidFill>
                  <a:effectLst/>
                </a:endParaRPr>
              </a:p>
            </p:txBody>
          </p:sp>
          <p:sp>
            <p:nvSpPr>
              <p:cNvPr id="27" name="矩形 26"/>
              <p:cNvSpPr/>
              <p:nvPr/>
            </p:nvSpPr>
            <p:spPr bwMode="auto">
              <a:xfrm>
                <a:off x="2783632" y="2549899"/>
                <a:ext cx="666750" cy="345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rPr>
                  <a:t>线程</a:t>
                </a:r>
                <a:r>
                  <a:rPr kumimoji="0" lang="en-US" altLang="zh-CN" sz="1200" b="0" i="0" u="none" strike="noStrike" cap="none" normalizeH="0" baseline="0" dirty="0" smtClean="0">
                    <a:ln>
                      <a:noFill/>
                    </a:ln>
                    <a:solidFill>
                      <a:schemeClr val="tx1"/>
                    </a:solidFill>
                    <a:effectLst/>
                  </a:rPr>
                  <a:t>1</a:t>
                </a:r>
                <a:endParaRPr kumimoji="0" lang="zh-CN" altLang="en-US" sz="1200" b="0" i="0" u="none" strike="noStrike" cap="none" normalizeH="0" baseline="0" dirty="0" smtClean="0">
                  <a:ln>
                    <a:noFill/>
                  </a:ln>
                  <a:solidFill>
                    <a:schemeClr val="tx1"/>
                  </a:solidFill>
                  <a:effectLst/>
                </a:endParaRPr>
              </a:p>
            </p:txBody>
          </p:sp>
          <p:sp>
            <p:nvSpPr>
              <p:cNvPr id="28" name="矩形 27"/>
              <p:cNvSpPr/>
              <p:nvPr/>
            </p:nvSpPr>
            <p:spPr bwMode="auto">
              <a:xfrm>
                <a:off x="6096000" y="2556412"/>
                <a:ext cx="666750" cy="345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rPr>
                  <a:t>线程</a:t>
                </a:r>
                <a:r>
                  <a:rPr lang="en-US" altLang="zh-CN" sz="1200" dirty="0"/>
                  <a:t>2</a:t>
                </a:r>
                <a:endParaRPr kumimoji="0" lang="zh-CN" altLang="en-US" sz="1200" b="0" i="0" u="none" strike="noStrike" cap="none" normalizeH="0" baseline="0" dirty="0" smtClean="0">
                  <a:ln>
                    <a:noFill/>
                  </a:ln>
                  <a:solidFill>
                    <a:schemeClr val="tx1"/>
                  </a:solidFill>
                  <a:effectLst/>
                </a:endParaRPr>
              </a:p>
            </p:txBody>
          </p:sp>
          <p:cxnSp>
            <p:nvCxnSpPr>
              <p:cNvPr id="29" name="直接箭头连接符 28"/>
              <p:cNvCxnSpPr/>
              <p:nvPr/>
            </p:nvCxnSpPr>
            <p:spPr bwMode="auto">
              <a:xfrm>
                <a:off x="3031896" y="2844639"/>
                <a:ext cx="299040" cy="512353"/>
              </a:xfrm>
              <a:prstGeom prst="straightConnector1">
                <a:avLst/>
              </a:prstGeom>
              <a:ln>
                <a:solidFill>
                  <a:srgbClr val="151515"/>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0" name="直接箭头连接符 29"/>
              <p:cNvCxnSpPr/>
              <p:nvPr/>
            </p:nvCxnSpPr>
            <p:spPr bwMode="auto">
              <a:xfrm>
                <a:off x="6359034" y="2791019"/>
                <a:ext cx="194109" cy="640829"/>
              </a:xfrm>
              <a:prstGeom prst="straightConnector1">
                <a:avLst/>
              </a:prstGeom>
              <a:ln>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1" name="直接箭头连接符 30"/>
              <p:cNvCxnSpPr/>
              <p:nvPr/>
            </p:nvCxnSpPr>
            <p:spPr bwMode="auto">
              <a:xfrm>
                <a:off x="9083406" y="2716163"/>
                <a:ext cx="636737" cy="675762"/>
              </a:xfrm>
              <a:prstGeom prst="straightConnector1">
                <a:avLst/>
              </a:prstGeom>
              <a:ln>
                <a:solidFill>
                  <a:schemeClr val="tx1"/>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2" name="直接箭头连接符 31"/>
              <p:cNvCxnSpPr/>
              <p:nvPr/>
            </p:nvCxnSpPr>
            <p:spPr bwMode="auto">
              <a:xfrm flipV="1">
                <a:off x="9929750" y="2830429"/>
                <a:ext cx="659705" cy="52656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rot="2773254">
                <a:off x="6612134" y="2869124"/>
                <a:ext cx="387066" cy="400024"/>
                <a:chOff x="6888088" y="2830429"/>
                <a:chExt cx="396044" cy="434286"/>
              </a:xfrm>
            </p:grpSpPr>
            <p:cxnSp>
              <p:nvCxnSpPr>
                <p:cNvPr id="34" name="直接连接符 33"/>
                <p:cNvCxnSpPr/>
                <p:nvPr/>
              </p:nvCxnSpPr>
              <p:spPr bwMode="auto">
                <a:xfrm>
                  <a:off x="6888088" y="3036577"/>
                  <a:ext cx="396044" cy="0"/>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bwMode="auto">
                <a:xfrm>
                  <a:off x="7086110" y="2830429"/>
                  <a:ext cx="0" cy="434286"/>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grpSp>
        <p:sp>
          <p:nvSpPr>
            <p:cNvPr id="9" name="矩形 8"/>
            <p:cNvSpPr/>
            <p:nvPr/>
          </p:nvSpPr>
          <p:spPr bwMode="auto">
            <a:xfrm>
              <a:off x="5375920" y="4491380"/>
              <a:ext cx="2196244" cy="104411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rPr>
                <a:t>线程</a:t>
              </a:r>
              <a:r>
                <a:rPr kumimoji="0" lang="en-US" altLang="zh-CN" sz="1400" b="0" i="0" u="none" strike="noStrike" cap="none" normalizeH="0" baseline="0" dirty="0" smtClean="0">
                  <a:ln>
                    <a:noFill/>
                  </a:ln>
                  <a:solidFill>
                    <a:schemeClr val="tx1"/>
                  </a:solidFill>
                  <a:effectLst/>
                </a:rPr>
                <a:t>1</a:t>
              </a:r>
              <a:r>
                <a:rPr kumimoji="0" lang="zh-CN" altLang="en-US" sz="1400" b="0" i="0" u="none" strike="noStrike" cap="none" normalizeH="0" baseline="0" dirty="0" smtClean="0">
                  <a:ln>
                    <a:noFill/>
                  </a:ln>
                  <a:solidFill>
                    <a:schemeClr val="tx1"/>
                  </a:solidFill>
                  <a:effectLst/>
                </a:rPr>
                <a:t>访问公共资源，互斥锁上锁，线程</a:t>
              </a:r>
              <a:r>
                <a:rPr kumimoji="0" lang="en-US" altLang="zh-CN" sz="1400" b="0" i="0" u="none" strike="noStrike" cap="none" normalizeH="0" baseline="0" dirty="0" smtClean="0">
                  <a:ln>
                    <a:noFill/>
                  </a:ln>
                  <a:solidFill>
                    <a:schemeClr val="tx1"/>
                  </a:solidFill>
                  <a:effectLst/>
                </a:rPr>
                <a:t>2</a:t>
              </a:r>
              <a:r>
                <a:rPr kumimoji="0" lang="zh-CN" altLang="en-US" sz="1400" b="0" i="0" u="none" strike="noStrike" cap="none" normalizeH="0" baseline="0" dirty="0" smtClean="0">
                  <a:ln>
                    <a:noFill/>
                  </a:ln>
                  <a:solidFill>
                    <a:schemeClr val="tx1"/>
                  </a:solidFill>
                  <a:effectLst/>
                </a:rPr>
                <a:t>被挂起。</a:t>
              </a:r>
            </a:p>
          </p:txBody>
        </p:sp>
        <p:sp>
          <p:nvSpPr>
            <p:cNvPr id="10" name="矩形 9"/>
            <p:cNvSpPr/>
            <p:nvPr/>
          </p:nvSpPr>
          <p:spPr bwMode="auto">
            <a:xfrm>
              <a:off x="8778097" y="4506238"/>
              <a:ext cx="2196244" cy="104411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rPr>
                <a:t>线程</a:t>
              </a:r>
              <a:r>
                <a:rPr kumimoji="0" lang="en-US" altLang="zh-CN" sz="1400" b="0" i="0" u="none" strike="noStrike" cap="none" normalizeH="0" baseline="0" dirty="0" smtClean="0">
                  <a:ln>
                    <a:noFill/>
                  </a:ln>
                  <a:solidFill>
                    <a:schemeClr val="tx1"/>
                  </a:solidFill>
                  <a:effectLst/>
                </a:rPr>
                <a:t>1</a:t>
              </a:r>
              <a:r>
                <a:rPr lang="zh-CN" altLang="en-US" sz="1400" dirty="0" smtClean="0"/>
                <a:t>释放互斥锁，此时线程</a:t>
              </a:r>
              <a:r>
                <a:rPr lang="en-US" altLang="zh-CN" sz="1400" dirty="0" smtClean="0"/>
                <a:t>2</a:t>
              </a:r>
              <a:r>
                <a:rPr lang="zh-CN" altLang="en-US" sz="1400" dirty="0" smtClean="0"/>
                <a:t>才能访问公共资源。</a:t>
              </a:r>
              <a:endParaRPr kumimoji="0" lang="zh-CN" altLang="en-US" sz="1400" b="0"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2245301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操作</a:t>
            </a:r>
            <a:r>
              <a:rPr lang="zh-CN" altLang="zh-CN">
                <a:sym typeface="+mn-ea"/>
              </a:rPr>
              <a:t>系统抽象层简介</a:t>
            </a:r>
            <a:endParaRPr lang="zh-CN" altLang="en-US"/>
          </a:p>
        </p:txBody>
      </p:sp>
      <p:sp>
        <p:nvSpPr>
          <p:cNvPr id="3" name="文本占位符 2"/>
          <p:cNvSpPr>
            <a:spLocks noGrp="1"/>
          </p:cNvSpPr>
          <p:nvPr>
            <p:ph type="body" sz="quarter" idx="10"/>
          </p:nvPr>
        </p:nvSpPr>
        <p:spPr/>
        <p:txBody>
          <a:bodyPr/>
          <a:lstStyle/>
          <a:p>
            <a:r>
              <a:rPr lang="en-US" altLang="zh-CN">
                <a:sym typeface="+mn-ea"/>
              </a:rPr>
              <a:t>OSAL</a:t>
            </a:r>
            <a:r>
              <a:rPr lang="zh-CN" altLang="en-US">
                <a:sym typeface="+mn-ea"/>
              </a:rPr>
              <a:t>的</a:t>
            </a:r>
            <a:r>
              <a:rPr lang="en-US" altLang="zh-CN">
                <a:sym typeface="+mn-ea"/>
              </a:rPr>
              <a:t>API</a:t>
            </a:r>
            <a:r>
              <a:rPr lang="zh-CN" altLang="en-US">
                <a:sym typeface="+mn-ea"/>
              </a:rPr>
              <a:t>互斥锁接口简介：</a:t>
            </a:r>
          </a:p>
          <a:p>
            <a:endParaRPr lang="zh-CN" altLang="en-US"/>
          </a:p>
        </p:txBody>
      </p:sp>
      <p:graphicFrame>
        <p:nvGraphicFramePr>
          <p:cNvPr id="5" name="表格 4"/>
          <p:cNvGraphicFramePr/>
          <p:nvPr>
            <p:custDataLst>
              <p:tags r:id="rId1"/>
            </p:custDataLst>
            <p:extLst>
              <p:ext uri="{D42A27DB-BD31-4B8C-83A1-F6EECF244321}">
                <p14:modId xmlns:p14="http://schemas.microsoft.com/office/powerpoint/2010/main" val="2837029407"/>
              </p:ext>
            </p:extLst>
          </p:nvPr>
        </p:nvGraphicFramePr>
        <p:xfrm>
          <a:off x="731839" y="1856105"/>
          <a:ext cx="10728324" cy="1950720"/>
        </p:xfrm>
        <a:graphic>
          <a:graphicData uri="http://schemas.openxmlformats.org/drawingml/2006/table">
            <a:tbl>
              <a:tblPr firstRow="1" bandRow="1"/>
              <a:tblGrid>
                <a:gridCol w="3176132"/>
                <a:gridCol w="2220686"/>
                <a:gridCol w="5331506"/>
              </a:tblGrid>
              <a:tr h="426720">
                <a:tc>
                  <a:txBody>
                    <a:bodyPr/>
                    <a:lstStyle/>
                    <a:p>
                      <a:pPr algn="ctr">
                        <a:buNone/>
                      </a:pPr>
                      <a:r>
                        <a:rPr lang="zh-CN" altLang="en-US" sz="2200" b="1" dirty="0">
                          <a:latin typeface="+mn-lt"/>
                          <a:ea typeface="+mn-ea"/>
                          <a:sym typeface="+mn-ea"/>
                        </a:rPr>
                        <a:t>接口名	</a:t>
                      </a:r>
                      <a:endParaRPr lang="zh-CN" altLang="en-US" sz="2200" b="1" dirty="0">
                        <a:solidFill>
                          <a:schemeClr val="tx1"/>
                        </a:solidFill>
                        <a:latin typeface="+mn-lt"/>
                        <a:ea typeface="+mn-ea"/>
                        <a:sym typeface="+mn-ea"/>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dirty="0">
                          <a:latin typeface="+mn-lt"/>
                          <a:ea typeface="+mn-ea"/>
                          <a:sym typeface="+mn-ea"/>
                        </a:rPr>
                        <a:t>功能描述</a:t>
                      </a:r>
                      <a:endParaRPr lang="zh-CN" altLang="en-US" sz="2200" b="1" dirty="0">
                        <a:solidFill>
                          <a:schemeClr val="tx1"/>
                        </a:solidFill>
                        <a:latin typeface="+mn-lt"/>
                        <a:ea typeface="+mn-ea"/>
                        <a:sym typeface="+mn-ea"/>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smtClean="0">
                          <a:latin typeface="+mn-lt"/>
                          <a:ea typeface="+mn-ea"/>
                          <a:sym typeface="+mn-ea"/>
                        </a:rPr>
                        <a:t>代码样例</a:t>
                      </a:r>
                      <a:endParaRPr lang="zh-CN" altLang="en-US" sz="2200" b="1" dirty="0">
                        <a:solidFill>
                          <a:schemeClr val="tx1"/>
                        </a:solidFill>
                        <a:latin typeface="+mn-lt"/>
                        <a:ea typeface="+mn-ea"/>
                        <a:sym typeface="+mn-ea"/>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81000">
                <a:tc>
                  <a:txBody>
                    <a:bodyPr/>
                    <a:lstStyle/>
                    <a:p>
                      <a:pPr>
                        <a:buNone/>
                      </a:pPr>
                      <a:r>
                        <a:rPr lang="zh-CN" altLang="en-US" sz="1800" dirty="0">
                          <a:latin typeface="+mn-lt"/>
                          <a:ea typeface="+mn-ea"/>
                          <a:sym typeface="+mn-ea"/>
                        </a:rPr>
                        <a:t>osal_</a:t>
                      </a:r>
                      <a:r>
                        <a:rPr lang="en-US" altLang="zh-CN" sz="1800" dirty="0">
                          <a:latin typeface="+mn-lt"/>
                          <a:ea typeface="+mn-ea"/>
                          <a:sym typeface="+mn-ea"/>
                        </a:rPr>
                        <a:t>mutex</a:t>
                      </a:r>
                      <a:r>
                        <a:rPr lang="zh-CN" altLang="en-US" sz="1800" dirty="0">
                          <a:latin typeface="+mn-lt"/>
                          <a:ea typeface="+mn-ea"/>
                          <a:sym typeface="+mn-ea"/>
                        </a:rPr>
                        <a:t>_create</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创建互斥锁</a:t>
                      </a: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sym typeface="+mn-ea"/>
                        </a:rPr>
                        <a:t>bool_t  osal_mutex_create(osal_mutex_t *mutex);</a:t>
                      </a:r>
                    </a:p>
                  </a:txBody>
                  <a:tcPr>
                    <a:lnR w="28575" cap="flat" cmpd="sng" algn="ctr">
                      <a:solidFill>
                        <a:schemeClr val="tx1"/>
                      </a:solidFill>
                      <a:prstDash val="solid"/>
                      <a:round/>
                      <a:headEnd type="none" w="med" len="med"/>
                      <a:tailEnd type="none" w="med" len="med"/>
                    </a:lnR>
                  </a:tcPr>
                </a:tc>
              </a:tr>
              <a:tr h="381000">
                <a:tc>
                  <a:txBody>
                    <a:bodyPr/>
                    <a:lstStyle/>
                    <a:p>
                      <a:pPr>
                        <a:buNone/>
                      </a:pPr>
                      <a:r>
                        <a:rPr lang="zh-CN" altLang="en-US" sz="1800" dirty="0">
                          <a:latin typeface="+mn-lt"/>
                          <a:ea typeface="+mn-ea"/>
                          <a:sym typeface="+mn-ea"/>
                        </a:rPr>
                        <a:t>osal_mutex_del</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删除互斥锁</a:t>
                      </a:r>
                    </a:p>
                  </a:txBody>
                  <a:tcPr/>
                </a:tc>
                <a:tc>
                  <a:txBody>
                    <a:bodyPr/>
                    <a:lstStyle/>
                    <a:p>
                      <a:pPr>
                        <a:buNone/>
                      </a:pPr>
                      <a:r>
                        <a:rPr lang="zh-CN" altLang="en-US" sz="1800" smtClean="0">
                          <a:latin typeface="+mn-lt"/>
                          <a:ea typeface="+mn-ea"/>
                          <a:sym typeface="+mn-ea"/>
                        </a:rPr>
                        <a:t>bool_t  osal_mutex_del(osal_mutex_t mutex);</a:t>
                      </a:r>
                      <a:endParaRPr lang="zh-CN" altLang="en-US" sz="1800" dirty="0">
                        <a:latin typeface="+mn-lt"/>
                        <a:ea typeface="+mn-ea"/>
                        <a:sym typeface="+mn-ea"/>
                      </a:endParaRPr>
                    </a:p>
                  </a:txBody>
                  <a:tcPr>
                    <a:lnR w="28575" cap="flat" cmpd="sng" algn="ctr">
                      <a:solidFill>
                        <a:schemeClr val="tx1"/>
                      </a:solidFill>
                      <a:prstDash val="solid"/>
                      <a:round/>
                      <a:headEnd type="none" w="med" len="med"/>
                      <a:tailEnd type="none" w="med" len="med"/>
                    </a:lnR>
                  </a:tcPr>
                </a:tc>
              </a:tr>
              <a:tr h="381000">
                <a:tc>
                  <a:txBody>
                    <a:bodyPr/>
                    <a:lstStyle/>
                    <a:p>
                      <a:pPr>
                        <a:buNone/>
                      </a:pPr>
                      <a:r>
                        <a:rPr lang="zh-CN" altLang="en-US" sz="1800" dirty="0">
                          <a:latin typeface="+mn-lt"/>
                          <a:ea typeface="+mn-ea"/>
                          <a:sym typeface="+mn-ea"/>
                        </a:rPr>
                        <a:t>osal_mutex_lock</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获取互斥锁</a:t>
                      </a:r>
                    </a:p>
                  </a:txBody>
                  <a:tcPr/>
                </a:tc>
                <a:tc>
                  <a:txBody>
                    <a:bodyPr/>
                    <a:lstStyle/>
                    <a:p>
                      <a:pPr>
                        <a:buNone/>
                      </a:pPr>
                      <a:r>
                        <a:rPr lang="zh-CN" altLang="en-US" sz="1800" smtClean="0">
                          <a:latin typeface="+mn-lt"/>
                          <a:ea typeface="+mn-ea"/>
                          <a:sym typeface="+mn-ea"/>
                        </a:rPr>
                        <a:t>bool_t  osal_mutex_lock(osal_mutex_t mutex);</a:t>
                      </a:r>
                      <a:endParaRPr lang="zh-CN" altLang="en-US" sz="1800" dirty="0">
                        <a:latin typeface="+mn-lt"/>
                        <a:ea typeface="+mn-ea"/>
                        <a:sym typeface="+mn-ea"/>
                      </a:endParaRPr>
                    </a:p>
                  </a:txBody>
                  <a:tcPr>
                    <a:lnR w="28575" cap="flat" cmpd="sng" algn="ctr">
                      <a:solidFill>
                        <a:schemeClr val="tx1"/>
                      </a:solidFill>
                      <a:prstDash val="solid"/>
                      <a:round/>
                      <a:headEnd type="none" w="med" len="med"/>
                      <a:tailEnd type="none" w="med" len="med"/>
                    </a:lnR>
                  </a:tcPr>
                </a:tc>
              </a:tr>
              <a:tr h="381000">
                <a:tc>
                  <a:txBody>
                    <a:bodyPr/>
                    <a:lstStyle/>
                    <a:p>
                      <a:pPr>
                        <a:buNone/>
                      </a:pPr>
                      <a:r>
                        <a:rPr lang="zh-CN" altLang="en-US" sz="1800" dirty="0">
                          <a:latin typeface="+mn-lt"/>
                          <a:ea typeface="+mn-ea"/>
                          <a:sym typeface="+mn-ea"/>
                        </a:rPr>
                        <a:t>osal_mutex_unlock</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zh-CN" altLang="en-US" sz="1800" dirty="0">
                          <a:latin typeface="+mn-lt"/>
                          <a:ea typeface="+mn-ea"/>
                          <a:sym typeface="+mn-ea"/>
                        </a:rPr>
                        <a:t>释放互斥锁</a:t>
                      </a:r>
                    </a:p>
                  </a:txBody>
                  <a:tcPr>
                    <a:lnB w="28575"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sym typeface="+mn-ea"/>
                        </a:rPr>
                        <a:t>bool_t  osal_mutex_unlock(osal_mutex_t mutex);</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580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a:latin typeface="+mn-lt"/>
                <a:ea typeface="+mn-ea"/>
                <a:sym typeface="+mn-ea"/>
              </a:rPr>
              <a:t>实现互斥锁</a:t>
            </a:r>
            <a:r>
              <a:rPr lang="zh-CN" altLang="zh-CN" smtClean="0">
                <a:latin typeface="+mn-lt"/>
                <a:ea typeface="+mn-ea"/>
                <a:sym typeface="+mn-ea"/>
              </a:rPr>
              <a:t>功能</a:t>
            </a:r>
            <a:r>
              <a:rPr lang="en-US" altLang="zh-CN" smtClean="0">
                <a:latin typeface="+mn-lt"/>
                <a:ea typeface="+mn-ea"/>
                <a:sym typeface="+mn-ea"/>
              </a:rPr>
              <a:t> (1)</a:t>
            </a:r>
            <a:endParaRPr lang="zh-CN" altLang="en-US">
              <a:latin typeface="+mn-lt"/>
              <a:ea typeface="+mn-ea"/>
            </a:endParaRPr>
          </a:p>
        </p:txBody>
      </p:sp>
      <p:sp>
        <p:nvSpPr>
          <p:cNvPr id="8" name="矩形 7"/>
          <p:cNvSpPr/>
          <p:nvPr/>
        </p:nvSpPr>
        <p:spPr>
          <a:xfrm>
            <a:off x="818926" y="1011662"/>
            <a:ext cx="5701619" cy="5189113"/>
          </a:xfrm>
          <a:prstGeom prst="rect">
            <a:avLst/>
          </a:prstGeom>
          <a:solidFill>
            <a:schemeClr val="bg1">
              <a:lumMod val="85000"/>
            </a:schemeClr>
          </a:solidFill>
        </p:spPr>
        <p:txBody>
          <a:bodyPr wrap="square">
            <a:spAutoFit/>
          </a:bodyPr>
          <a:lstStyle/>
          <a:p>
            <a:pPr>
              <a:lnSpc>
                <a:spcPct val="90000"/>
              </a:lnSpc>
              <a:spcBef>
                <a:spcPts val="30"/>
              </a:spcBef>
            </a:pPr>
            <a:r>
              <a:rPr lang="en-US" altLang="zh-CN" sz="1600">
                <a:cs typeface="+mn-lt"/>
                <a:sym typeface="+mn-ea"/>
              </a:rPr>
              <a:t>#include &lt;osal.h&gt;</a:t>
            </a:r>
            <a:endParaRPr lang="en-US" altLang="zh-CN" sz="1600">
              <a:cs typeface="+mn-lt"/>
            </a:endParaRPr>
          </a:p>
          <a:p>
            <a:pPr>
              <a:lnSpc>
                <a:spcPct val="90000"/>
              </a:lnSpc>
              <a:spcBef>
                <a:spcPts val="30"/>
              </a:spcBef>
            </a:pPr>
            <a:r>
              <a:rPr lang="en-US" altLang="zh-CN" sz="1600">
                <a:cs typeface="+mn-lt"/>
                <a:sym typeface="+mn-ea"/>
              </a:rPr>
              <a:t>#define USER_TASK1_PRI  12  //</a:t>
            </a:r>
            <a:r>
              <a:rPr lang="zh-CN" altLang="en-US" sz="1600">
                <a:cs typeface="+mn-lt"/>
                <a:sym typeface="+mn-ea"/>
              </a:rPr>
              <a:t>低优先级</a:t>
            </a:r>
            <a:endParaRPr lang="zh-CN" altLang="en-US" sz="1600">
              <a:cs typeface="+mn-lt"/>
            </a:endParaRPr>
          </a:p>
          <a:p>
            <a:pPr>
              <a:lnSpc>
                <a:spcPct val="90000"/>
              </a:lnSpc>
              <a:spcBef>
                <a:spcPts val="30"/>
              </a:spcBef>
            </a:pPr>
            <a:r>
              <a:rPr lang="en-US" altLang="zh-CN" sz="1600">
                <a:cs typeface="+mn-lt"/>
                <a:sym typeface="+mn-ea"/>
              </a:rPr>
              <a:t>#define USER_TASK2_PRI  11 //</a:t>
            </a:r>
            <a:r>
              <a:rPr lang="zh-CN" altLang="en-US" sz="1600">
                <a:cs typeface="+mn-lt"/>
                <a:sym typeface="+mn-ea"/>
              </a:rPr>
              <a:t>高优先级</a:t>
            </a:r>
            <a:endParaRPr lang="zh-CN" altLang="en-US" sz="1600">
              <a:cs typeface="+mn-lt"/>
            </a:endParaRPr>
          </a:p>
          <a:p>
            <a:pPr>
              <a:lnSpc>
                <a:spcPct val="90000"/>
              </a:lnSpc>
              <a:spcBef>
                <a:spcPts val="30"/>
              </a:spcBef>
            </a:pPr>
            <a:r>
              <a:rPr lang="en-US" altLang="zh-CN" sz="1600">
                <a:cs typeface="+mn-lt"/>
                <a:sym typeface="+mn-ea"/>
              </a:rPr>
              <a:t>uint32_t public_value = 0;</a:t>
            </a:r>
            <a:endParaRPr lang="en-US" altLang="zh-CN" sz="1600">
              <a:cs typeface="+mn-lt"/>
            </a:endParaRPr>
          </a:p>
          <a:p>
            <a:pPr>
              <a:lnSpc>
                <a:spcPct val="90000"/>
              </a:lnSpc>
              <a:spcBef>
                <a:spcPts val="30"/>
              </a:spcBef>
            </a:pPr>
            <a:r>
              <a:rPr lang="en-US" altLang="zh-CN" sz="1600">
                <a:cs typeface="+mn-lt"/>
                <a:sym typeface="+mn-ea"/>
              </a:rPr>
              <a:t>osal_mutex_t public_value_mutex;</a:t>
            </a:r>
          </a:p>
          <a:p>
            <a:pPr>
              <a:lnSpc>
                <a:spcPct val="90000"/>
              </a:lnSpc>
              <a:spcBef>
                <a:spcPts val="30"/>
              </a:spcBef>
            </a:pPr>
            <a:endParaRPr lang="en-US" altLang="zh-CN" sz="1600">
              <a:cs typeface="+mn-lt"/>
              <a:sym typeface="+mn-ea"/>
            </a:endParaRPr>
          </a:p>
          <a:p>
            <a:pPr>
              <a:lnSpc>
                <a:spcPct val="90000"/>
              </a:lnSpc>
              <a:spcBef>
                <a:spcPts val="30"/>
              </a:spcBef>
            </a:pPr>
            <a:r>
              <a:rPr lang="en-US" altLang="zh-CN" sz="1600">
                <a:cs typeface="+mn-lt"/>
                <a:sym typeface="+mn-ea"/>
              </a:rPr>
              <a:t>static int user_task1_entry()//</a:t>
            </a:r>
            <a:r>
              <a:rPr lang="zh-CN" altLang="en-US" sz="1600">
                <a:cs typeface="+mn-lt"/>
                <a:sym typeface="+mn-ea"/>
              </a:rPr>
              <a:t>任务</a:t>
            </a:r>
            <a:r>
              <a:rPr lang="en-US" altLang="zh-CN" sz="1600">
                <a:cs typeface="+mn-lt"/>
                <a:sym typeface="+mn-ea"/>
              </a:rPr>
              <a:t>1</a:t>
            </a:r>
            <a:endParaRPr lang="zh-CN" altLang="en-US" sz="1600">
              <a:cs typeface="+mn-lt"/>
              <a:sym typeface="+mn-ea"/>
            </a:endParaRPr>
          </a:p>
          <a:p>
            <a:pPr>
              <a:lnSpc>
                <a:spcPct val="90000"/>
              </a:lnSpc>
              <a:spcBef>
                <a:spcPts val="30"/>
              </a:spcBef>
            </a:pPr>
            <a:r>
              <a:rPr lang="en-US" altLang="zh-CN" sz="1600">
                <a:cs typeface="+mn-lt"/>
                <a:sym typeface="+mn-ea"/>
              </a:rPr>
              <a:t>{</a:t>
            </a:r>
          </a:p>
          <a:p>
            <a:pPr>
              <a:lnSpc>
                <a:spcPct val="90000"/>
              </a:lnSpc>
              <a:spcBef>
                <a:spcPts val="30"/>
              </a:spcBef>
            </a:pPr>
            <a:r>
              <a:rPr lang="en-US" altLang="zh-CN" sz="1600">
                <a:cs typeface="+mn-lt"/>
                <a:sym typeface="+mn-ea"/>
              </a:rPr>
              <a:t> while(1)</a:t>
            </a:r>
          </a:p>
          <a:p>
            <a:pPr>
              <a:lnSpc>
                <a:spcPct val="90000"/>
              </a:lnSpc>
              <a:spcBef>
                <a:spcPts val="30"/>
              </a:spcBef>
            </a:pPr>
            <a:r>
              <a:rPr lang="en-US" altLang="zh-CN" sz="1600">
                <a:cs typeface="+mn-lt"/>
                <a:sym typeface="+mn-ea"/>
              </a:rPr>
              <a:t> {</a:t>
            </a:r>
          </a:p>
          <a:p>
            <a:pPr>
              <a:lnSpc>
                <a:spcPct val="90000"/>
              </a:lnSpc>
              <a:spcBef>
                <a:spcPts val="30"/>
              </a:spcBef>
            </a:pPr>
            <a:r>
              <a:rPr lang="en-US" altLang="zh-CN" sz="1600">
                <a:cs typeface="+mn-lt"/>
                <a:sym typeface="+mn-ea"/>
              </a:rPr>
              <a:t>  if(true == osal_mutex_lock(public_value_mutex))</a:t>
            </a:r>
          </a:p>
          <a:p>
            <a:pPr>
              <a:lnSpc>
                <a:spcPct val="90000"/>
              </a:lnSpc>
              <a:spcBef>
                <a:spcPts val="30"/>
              </a:spcBef>
            </a:pPr>
            <a:r>
              <a:rPr lang="en-US" altLang="zh-CN" sz="1600">
                <a:cs typeface="+mn-lt"/>
                <a:sym typeface="+mn-ea"/>
              </a:rPr>
              <a:t>  {</a:t>
            </a:r>
          </a:p>
          <a:p>
            <a:pPr>
              <a:lnSpc>
                <a:spcPct val="90000"/>
              </a:lnSpc>
              <a:spcBef>
                <a:spcPts val="30"/>
              </a:spcBef>
            </a:pPr>
            <a:r>
              <a:rPr lang="en-US" altLang="zh-CN" sz="1600">
                <a:cs typeface="+mn-lt"/>
                <a:sym typeface="+mn-ea"/>
              </a:rPr>
              <a:t>   printf("\r\ntask1: lock a mutex.\r\n");</a:t>
            </a:r>
          </a:p>
          <a:p>
            <a:pPr>
              <a:lnSpc>
                <a:spcPct val="90000"/>
              </a:lnSpc>
              <a:spcBef>
                <a:spcPts val="30"/>
              </a:spcBef>
            </a:pPr>
            <a:r>
              <a:rPr lang="en-US" altLang="zh-CN" sz="1600">
                <a:cs typeface="+mn-lt"/>
                <a:sym typeface="+mn-ea"/>
              </a:rPr>
              <a:t>   public_value += 10;</a:t>
            </a:r>
          </a:p>
          <a:p>
            <a:pPr>
              <a:lnSpc>
                <a:spcPct val="90000"/>
              </a:lnSpc>
              <a:spcBef>
                <a:spcPts val="30"/>
              </a:spcBef>
            </a:pPr>
            <a:r>
              <a:rPr lang="en-US" altLang="zh-CN" sz="1600">
                <a:cs typeface="+mn-lt"/>
                <a:sym typeface="+mn-ea"/>
              </a:rPr>
              <a:t>   printf("task1: public_value = %ld.\r\n", public_value);</a:t>
            </a:r>
          </a:p>
          <a:p>
            <a:pPr>
              <a:lnSpc>
                <a:spcPct val="90000"/>
              </a:lnSpc>
              <a:spcBef>
                <a:spcPts val="30"/>
              </a:spcBef>
            </a:pPr>
            <a:r>
              <a:rPr lang="en-US" altLang="zh-CN" sz="1600">
                <a:cs typeface="+mn-lt"/>
                <a:sym typeface="+mn-ea"/>
              </a:rPr>
              <a:t>   printf("task1: unlock a mutex.\r\n\r\n");</a:t>
            </a:r>
          </a:p>
          <a:p>
            <a:pPr>
              <a:lnSpc>
                <a:spcPct val="90000"/>
              </a:lnSpc>
              <a:spcBef>
                <a:spcPts val="30"/>
              </a:spcBef>
            </a:pPr>
            <a:r>
              <a:rPr lang="en-US" altLang="zh-CN" sz="1600">
                <a:cs typeface="+mn-lt"/>
                <a:sym typeface="+mn-ea"/>
              </a:rPr>
              <a:t>//   osal_mutex_unlock(public_value_mutex);</a:t>
            </a:r>
          </a:p>
          <a:p>
            <a:pPr>
              <a:lnSpc>
                <a:spcPct val="90000"/>
              </a:lnSpc>
              <a:spcBef>
                <a:spcPts val="30"/>
              </a:spcBef>
            </a:pPr>
            <a:r>
              <a:rPr lang="en-US" altLang="zh-CN" sz="1600">
                <a:cs typeface="+mn-lt"/>
                <a:sym typeface="+mn-ea"/>
              </a:rPr>
              <a:t>   if(public_value &gt; 100)</a:t>
            </a:r>
          </a:p>
          <a:p>
            <a:pPr>
              <a:lnSpc>
                <a:spcPct val="90000"/>
              </a:lnSpc>
              <a:spcBef>
                <a:spcPts val="30"/>
              </a:spcBef>
            </a:pPr>
            <a:r>
              <a:rPr lang="en-US" altLang="zh-CN" sz="1600">
                <a:cs typeface="+mn-lt"/>
                <a:sym typeface="+mn-ea"/>
              </a:rPr>
              <a:t>   break;</a:t>
            </a:r>
          </a:p>
          <a:p>
            <a:pPr>
              <a:lnSpc>
                <a:spcPct val="90000"/>
              </a:lnSpc>
              <a:spcBef>
                <a:spcPts val="30"/>
              </a:spcBef>
            </a:pPr>
            <a:r>
              <a:rPr lang="en-US" altLang="zh-CN" sz="1600">
                <a:cs typeface="+mn-lt"/>
                <a:sym typeface="+mn-ea"/>
              </a:rPr>
              <a:t>  }</a:t>
            </a:r>
          </a:p>
          <a:p>
            <a:pPr>
              <a:lnSpc>
                <a:spcPct val="90000"/>
              </a:lnSpc>
              <a:spcBef>
                <a:spcPts val="30"/>
              </a:spcBef>
            </a:pPr>
            <a:r>
              <a:rPr lang="en-US" altLang="zh-CN" sz="1600">
                <a:cs typeface="+mn-lt"/>
                <a:sym typeface="+mn-ea"/>
              </a:rPr>
              <a:t> }</a:t>
            </a:r>
          </a:p>
          <a:p>
            <a:pPr>
              <a:lnSpc>
                <a:spcPct val="90000"/>
              </a:lnSpc>
              <a:spcBef>
                <a:spcPts val="30"/>
              </a:spcBef>
            </a:pPr>
            <a:r>
              <a:rPr lang="en-US" altLang="zh-CN" sz="1600">
                <a:cs typeface="+mn-lt"/>
                <a:sym typeface="+mn-ea"/>
              </a:rPr>
              <a:t> return 0;</a:t>
            </a:r>
          </a:p>
          <a:p>
            <a:pPr>
              <a:lnSpc>
                <a:spcPct val="90000"/>
              </a:lnSpc>
              <a:spcBef>
                <a:spcPts val="30"/>
              </a:spcBef>
            </a:pPr>
            <a:r>
              <a:rPr lang="en-US" altLang="zh-CN" sz="1600">
                <a:cs typeface="+mn-lt"/>
                <a:sym typeface="+mn-ea"/>
              </a:rPr>
              <a:t>}</a:t>
            </a:r>
            <a:endParaRPr lang="en-US" altLang="zh-CN" sz="1600" dirty="0">
              <a:cs typeface="+mn-lt"/>
              <a:sym typeface="+mn-ea"/>
            </a:endParaRPr>
          </a:p>
        </p:txBody>
      </p:sp>
      <p:sp>
        <p:nvSpPr>
          <p:cNvPr id="9" name="矩形 8"/>
          <p:cNvSpPr/>
          <p:nvPr/>
        </p:nvSpPr>
        <p:spPr>
          <a:xfrm>
            <a:off x="7249883" y="954739"/>
            <a:ext cx="4125686" cy="5238357"/>
          </a:xfrm>
          <a:prstGeom prst="rect">
            <a:avLst/>
          </a:prstGeom>
          <a:solidFill>
            <a:schemeClr val="bg1">
              <a:lumMod val="85000"/>
            </a:schemeClr>
          </a:solidFill>
        </p:spPr>
        <p:txBody>
          <a:bodyPr wrap="square">
            <a:spAutoFit/>
          </a:bodyPr>
          <a:lstStyle/>
          <a:p>
            <a:r>
              <a:rPr lang="en-US" altLang="zh-CN" sz="1600">
                <a:cs typeface="+mn-lt"/>
                <a:sym typeface="+mn-ea"/>
              </a:rPr>
              <a:t>static int user_task2_entry()//</a:t>
            </a:r>
            <a:r>
              <a:rPr lang="zh-CN" altLang="en-US" sz="1600">
                <a:cs typeface="+mn-lt"/>
                <a:sym typeface="+mn-ea"/>
              </a:rPr>
              <a:t>任务</a:t>
            </a:r>
            <a:r>
              <a:rPr lang="en-US" altLang="zh-CN" sz="1600">
                <a:cs typeface="+mn-lt"/>
                <a:sym typeface="+mn-ea"/>
              </a:rPr>
              <a:t>2</a:t>
            </a:r>
            <a:endParaRPr lang="zh-CN" altLang="en-US" sz="1600">
              <a:cs typeface="+mn-lt"/>
              <a:sym typeface="+mn-ea"/>
            </a:endParaRPr>
          </a:p>
          <a:p>
            <a:r>
              <a:rPr lang="en-US" altLang="zh-CN" sz="1600">
                <a:cs typeface="+mn-lt"/>
                <a:sym typeface="+mn-ea"/>
              </a:rPr>
              <a:t>{</a:t>
            </a:r>
          </a:p>
          <a:p>
            <a:r>
              <a:rPr lang="en-US" altLang="zh-CN" sz="1600">
                <a:cs typeface="+mn-lt"/>
                <a:sym typeface="+mn-ea"/>
              </a:rPr>
              <a:t> while (1)</a:t>
            </a:r>
          </a:p>
          <a:p>
            <a:r>
              <a:rPr lang="en-US" altLang="zh-CN" sz="1600">
                <a:cs typeface="+mn-lt"/>
                <a:sym typeface="+mn-ea"/>
              </a:rPr>
              <a:t> {</a:t>
            </a:r>
          </a:p>
          <a:p>
            <a:r>
              <a:rPr lang="en-US" altLang="zh-CN" sz="1600">
                <a:cs typeface="+mn-lt"/>
                <a:sym typeface="+mn-ea"/>
              </a:rPr>
              <a:t>  if(true == osal_mutex_lock(public_value_mutex))</a:t>
            </a:r>
          </a:p>
          <a:p>
            <a:r>
              <a:rPr lang="en-US" altLang="zh-CN" sz="1600">
                <a:cs typeface="+mn-lt"/>
                <a:sym typeface="+mn-ea"/>
              </a:rPr>
              <a:t>  {</a:t>
            </a:r>
          </a:p>
          <a:p>
            <a:r>
              <a:rPr lang="en-US" altLang="zh-CN" sz="1600">
                <a:cs typeface="+mn-lt"/>
                <a:sym typeface="+mn-ea"/>
              </a:rPr>
              <a:t>   printf("\r\ntask2: lock a mutex.\r\n");</a:t>
            </a:r>
          </a:p>
          <a:p>
            <a:r>
              <a:rPr lang="en-US" altLang="zh-CN" sz="1600">
                <a:cs typeface="+mn-lt"/>
                <a:sym typeface="+mn-ea"/>
              </a:rPr>
              <a:t>   public_value += 5; </a:t>
            </a:r>
          </a:p>
          <a:p>
            <a:r>
              <a:rPr lang="en-US" altLang="zh-CN" sz="1600">
                <a:cs typeface="+mn-lt"/>
                <a:sym typeface="+mn-ea"/>
              </a:rPr>
              <a:t>   printf("task2: public_value = %ld.\r\n", public_value);</a:t>
            </a:r>
          </a:p>
          <a:p>
            <a:r>
              <a:rPr lang="en-US" altLang="zh-CN" sz="1600">
                <a:cs typeface="+mn-lt"/>
                <a:sym typeface="+mn-ea"/>
              </a:rPr>
              <a:t>   printf("task2: unlock a mutex.\r\n\r\n");</a:t>
            </a:r>
          </a:p>
          <a:p>
            <a:r>
              <a:rPr lang="en-US" altLang="zh-CN" sz="1600">
                <a:cs typeface="+mn-lt"/>
                <a:sym typeface="+mn-ea"/>
              </a:rPr>
              <a:t>   osal_mutex_unlock(public_value_mutex);</a:t>
            </a:r>
          </a:p>
          <a:p>
            <a:r>
              <a:rPr lang="en-US" altLang="zh-CN" sz="1600">
                <a:cs typeface="+mn-lt"/>
                <a:sym typeface="+mn-ea"/>
              </a:rPr>
              <a:t>   if(public_value &gt; 90)</a:t>
            </a:r>
          </a:p>
          <a:p>
            <a:r>
              <a:rPr lang="en-US" altLang="zh-CN" sz="1600">
                <a:cs typeface="+mn-lt"/>
                <a:sym typeface="+mn-ea"/>
              </a:rPr>
              <a:t>     break;</a:t>
            </a:r>
          </a:p>
          <a:p>
            <a:r>
              <a:rPr lang="en-US" altLang="zh-CN" sz="1600">
                <a:cs typeface="+mn-lt"/>
                <a:sym typeface="+mn-ea"/>
              </a:rPr>
              <a:t>   osal_task_sleep(10);</a:t>
            </a:r>
          </a:p>
          <a:p>
            <a:r>
              <a:rPr lang="en-US" altLang="zh-CN" sz="1600">
                <a:cs typeface="+mn-lt"/>
                <a:sym typeface="+mn-ea"/>
              </a:rPr>
              <a:t>   }</a:t>
            </a:r>
          </a:p>
          <a:p>
            <a:r>
              <a:rPr lang="en-US" altLang="zh-CN" sz="1600">
                <a:cs typeface="+mn-lt"/>
                <a:sym typeface="+mn-ea"/>
              </a:rPr>
              <a:t> }</a:t>
            </a:r>
          </a:p>
          <a:p>
            <a:r>
              <a:rPr lang="en-US" altLang="zh-CN" sz="1600">
                <a:cs typeface="+mn-lt"/>
                <a:sym typeface="+mn-ea"/>
              </a:rPr>
              <a:t>  return 0;</a:t>
            </a:r>
          </a:p>
          <a:p>
            <a:r>
              <a:rPr lang="en-US" altLang="zh-CN" sz="1600">
                <a:cs typeface="+mn-lt"/>
                <a:sym typeface="+mn-ea"/>
              </a:rPr>
              <a:t>}</a:t>
            </a:r>
          </a:p>
          <a:p>
            <a:pPr>
              <a:lnSpc>
                <a:spcPct val="90000"/>
              </a:lnSpc>
              <a:spcBef>
                <a:spcPts val="30"/>
              </a:spcBef>
            </a:pPr>
            <a:endParaRPr lang="en-US" altLang="zh-CN" sz="1600" dirty="0">
              <a:cs typeface="+mn-lt"/>
              <a:sym typeface="+mn-ea"/>
            </a:endParaRPr>
          </a:p>
        </p:txBody>
      </p:sp>
    </p:spTree>
    <p:extLst>
      <p:ext uri="{BB962C8B-B14F-4D97-AF65-F5344CB8AC3E}">
        <p14:creationId xmlns:p14="http://schemas.microsoft.com/office/powerpoint/2010/main" val="700558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latin typeface="+mn-lt"/>
              </a:rPr>
              <a:t>Huawei LiteOS</a:t>
            </a:r>
            <a:r>
              <a:rPr lang="zh-CN" altLang="en-US" dirty="0" smtClean="0">
                <a:latin typeface="+mn-lt"/>
              </a:rPr>
              <a:t>为开发者提供“一站式”完整软件平台，使物联网终端开发更简单、互联更容易、业务更智能、体验更顺畅、数据更安全。</a:t>
            </a:r>
            <a:endParaRPr lang="zh-CN" altLang="en-US" dirty="0">
              <a:latin typeface="+mn-lt"/>
            </a:endParaRPr>
          </a:p>
        </p:txBody>
      </p:sp>
    </p:spTree>
    <p:extLst>
      <p:ext uri="{BB962C8B-B14F-4D97-AF65-F5344CB8AC3E}">
        <p14:creationId xmlns:p14="http://schemas.microsoft.com/office/powerpoint/2010/main" val="218973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latin typeface="+mn-lt"/>
                <a:ea typeface="+mn-ea"/>
                <a:sym typeface="+mn-ea"/>
              </a:rPr>
              <a:t>实现互斥锁</a:t>
            </a:r>
            <a:r>
              <a:rPr lang="zh-CN" altLang="zh-CN" smtClean="0">
                <a:latin typeface="+mn-lt"/>
                <a:ea typeface="+mn-ea"/>
                <a:sym typeface="+mn-ea"/>
              </a:rPr>
              <a:t>功能</a:t>
            </a:r>
            <a:r>
              <a:rPr lang="en-US" altLang="zh-CN" smtClean="0">
                <a:latin typeface="+mn-lt"/>
                <a:ea typeface="+mn-ea"/>
                <a:sym typeface="+mn-ea"/>
              </a:rPr>
              <a:t> (2)</a:t>
            </a:r>
            <a:endParaRPr lang="zh-CN" altLang="en-US">
              <a:latin typeface="+mn-lt"/>
              <a:ea typeface="+mn-ea"/>
            </a:endParaRPr>
          </a:p>
        </p:txBody>
      </p:sp>
      <p:sp>
        <p:nvSpPr>
          <p:cNvPr id="4" name="矩形 3"/>
          <p:cNvSpPr/>
          <p:nvPr/>
        </p:nvSpPr>
        <p:spPr>
          <a:xfrm>
            <a:off x="731838" y="1273629"/>
            <a:ext cx="10728325" cy="46917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chemeClr val="tx1"/>
                </a:solidFill>
              </a:rPr>
              <a:t>创建互斥锁任务：</a:t>
            </a:r>
          </a:p>
          <a:p>
            <a:r>
              <a:rPr lang="en-US" altLang="zh-CN">
                <a:solidFill>
                  <a:schemeClr val="tx1"/>
                </a:solidFill>
              </a:rPr>
              <a:t>int standard_app_demo_main()</a:t>
            </a:r>
          </a:p>
          <a:p>
            <a:r>
              <a:rPr lang="en-US" altLang="zh-CN">
                <a:solidFill>
                  <a:schemeClr val="tx1"/>
                </a:solidFill>
              </a:rPr>
              <a:t>{</a:t>
            </a:r>
          </a:p>
          <a:p>
            <a:r>
              <a:rPr lang="en-US" altLang="zh-CN">
                <a:solidFill>
                  <a:schemeClr val="tx1"/>
                </a:solidFill>
              </a:rPr>
              <a:t>     </a:t>
            </a:r>
          </a:p>
          <a:p>
            <a:r>
              <a:rPr lang="en-US" altLang="zh-CN">
                <a:solidFill>
                  <a:schemeClr val="tx1"/>
                </a:solidFill>
              </a:rPr>
              <a:t>/* </a:t>
            </a:r>
            <a:r>
              <a:rPr lang="zh-CN" altLang="en-US">
                <a:solidFill>
                  <a:schemeClr val="tx1"/>
                </a:solidFill>
              </a:rPr>
              <a:t>创建互斥锁</a:t>
            </a:r>
            <a:r>
              <a:rPr lang="en-US" altLang="zh-CN">
                <a:solidFill>
                  <a:schemeClr val="tx1"/>
                </a:solidFill>
              </a:rPr>
              <a:t>public_value_mutex */</a:t>
            </a:r>
          </a:p>
          <a:p>
            <a:r>
              <a:rPr lang="en-US" altLang="zh-CN">
                <a:solidFill>
                  <a:schemeClr val="tx1"/>
                </a:solidFill>
              </a:rPr>
              <a:t>osal_mutex_create(&amp;public_value_mutex);</a:t>
            </a:r>
          </a:p>
          <a:p>
            <a:r>
              <a:rPr lang="en-US" altLang="zh-CN">
                <a:solidFill>
                  <a:schemeClr val="tx1"/>
                </a:solidFill>
              </a:rPr>
              <a:t>     </a:t>
            </a:r>
          </a:p>
          <a:p>
            <a:r>
              <a:rPr lang="en-US" altLang="zh-CN">
                <a:solidFill>
                  <a:schemeClr val="tx1"/>
                </a:solidFill>
              </a:rPr>
              <a:t>/* </a:t>
            </a:r>
            <a:r>
              <a:rPr lang="zh-CN" altLang="en-US">
                <a:solidFill>
                  <a:schemeClr val="tx1"/>
                </a:solidFill>
              </a:rPr>
              <a:t>创建任务</a:t>
            </a:r>
            <a:r>
              <a:rPr lang="en-US" altLang="zh-CN">
                <a:solidFill>
                  <a:schemeClr val="tx1"/>
                </a:solidFill>
              </a:rPr>
              <a:t>task1 */</a:t>
            </a:r>
          </a:p>
          <a:p>
            <a:r>
              <a:rPr lang="en-US" altLang="zh-CN">
                <a:solidFill>
                  <a:schemeClr val="tx1"/>
                </a:solidFill>
              </a:rPr>
              <a:t> osal_task_create("user_task1",user_task1_entry,NULL,0x400,NULL,USER_TASK1_PRI);</a:t>
            </a:r>
          </a:p>
          <a:p>
            <a:r>
              <a:rPr lang="en-US" altLang="zh-CN">
                <a:solidFill>
                  <a:schemeClr val="tx1"/>
                </a:solidFill>
              </a:rPr>
              <a:t>    </a:t>
            </a:r>
          </a:p>
          <a:p>
            <a:r>
              <a:rPr lang="en-US" altLang="zh-CN">
                <a:solidFill>
                  <a:schemeClr val="tx1"/>
                </a:solidFill>
              </a:rPr>
              <a:t> /* </a:t>
            </a:r>
            <a:r>
              <a:rPr lang="zh-CN" altLang="en-US">
                <a:solidFill>
                  <a:schemeClr val="tx1"/>
                </a:solidFill>
              </a:rPr>
              <a:t>创建任务</a:t>
            </a:r>
            <a:r>
              <a:rPr lang="en-US" altLang="zh-CN">
                <a:solidFill>
                  <a:schemeClr val="tx1"/>
                </a:solidFill>
              </a:rPr>
              <a:t>task2 */</a:t>
            </a:r>
          </a:p>
          <a:p>
            <a:r>
              <a:rPr lang="en-US" altLang="zh-CN">
                <a:solidFill>
                  <a:schemeClr val="tx1"/>
                </a:solidFill>
              </a:rPr>
              <a:t> osal_task_create("user_task2",user_task2_entry,NULL,0x400,NULL,USER_TASK2_PRI);</a:t>
            </a:r>
          </a:p>
          <a:p>
            <a:r>
              <a:rPr lang="en-US" altLang="zh-CN">
                <a:solidFill>
                  <a:schemeClr val="tx1"/>
                </a:solidFill>
              </a:rPr>
              <a:t>    return 0;</a:t>
            </a:r>
          </a:p>
          <a:p>
            <a:r>
              <a:rPr lang="en-US" altLang="zh-CN">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3300527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Huawei LiteOS</a:t>
            </a:r>
            <a:r>
              <a:rPr lang="zh-CN" altLang="en-US" smtClean="0">
                <a:solidFill>
                  <a:schemeClr val="bg1">
                    <a:lumMod val="50000"/>
                  </a:schemeClr>
                </a:solidFill>
              </a:rPr>
              <a:t>架构</a:t>
            </a:r>
            <a:endParaRPr lang="en-US" altLang="zh-CN" smtClean="0">
              <a:solidFill>
                <a:schemeClr val="bg1">
                  <a:lumMod val="50000"/>
                </a:schemeClr>
              </a:solidFill>
            </a:endParaRPr>
          </a:p>
          <a:p>
            <a:r>
              <a:rPr lang="en-US" altLang="zh-CN" smtClean="0">
                <a:solidFill>
                  <a:schemeClr val="bg1">
                    <a:lumMod val="50000"/>
                  </a:schemeClr>
                </a:solidFill>
              </a:rPr>
              <a:t>Kernel</a:t>
            </a:r>
            <a:r>
              <a:rPr lang="zh-CN" altLang="en-US" smtClean="0">
                <a:solidFill>
                  <a:schemeClr val="bg1">
                    <a:lumMod val="50000"/>
                  </a:schemeClr>
                </a:solidFill>
              </a:rPr>
              <a:t>模块 </a:t>
            </a:r>
            <a:r>
              <a:rPr lang="en-US" altLang="zh-CN" smtClean="0">
                <a:solidFill>
                  <a:schemeClr val="bg1">
                    <a:lumMod val="50000"/>
                  </a:schemeClr>
                </a:solidFill>
              </a:rPr>
              <a:t>– </a:t>
            </a:r>
            <a:r>
              <a:rPr lang="zh-CN" altLang="en-US" smtClean="0">
                <a:solidFill>
                  <a:schemeClr val="bg1">
                    <a:lumMod val="50000"/>
                  </a:schemeClr>
                </a:solidFill>
              </a:rPr>
              <a:t>任务</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任务同步</a:t>
            </a:r>
            <a:endParaRPr lang="en-US" altLang="zh-CN" smtClean="0">
              <a:solidFill>
                <a:schemeClr val="bg1">
                  <a:lumMod val="50000"/>
                </a:schemeClr>
              </a:solidFill>
            </a:endParaRPr>
          </a:p>
          <a:p>
            <a:r>
              <a:rPr lang="en-US" altLang="zh-CN" b="1"/>
              <a:t>Kernel</a:t>
            </a:r>
            <a:r>
              <a:rPr lang="zh-CN" altLang="en-US" b="1"/>
              <a:t>模块 </a:t>
            </a:r>
            <a:r>
              <a:rPr lang="en-US" altLang="zh-CN" b="1"/>
              <a:t>– </a:t>
            </a:r>
            <a:r>
              <a:rPr lang="zh-CN" altLang="en-US" b="1" smtClean="0"/>
              <a:t>内存</a:t>
            </a:r>
            <a:endParaRPr lang="en-US" altLang="zh-CN" b="1" smtClean="0"/>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1348214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rPr>
              <a:t>Kernel</a:t>
            </a:r>
            <a:r>
              <a:rPr lang="zh-CN" altLang="en-US" dirty="0">
                <a:latin typeface="+mn-lt"/>
                <a:ea typeface="+mn-ea"/>
              </a:rPr>
              <a:t>模块 </a:t>
            </a:r>
            <a:r>
              <a:rPr lang="en-US" altLang="zh-CN" dirty="0">
                <a:latin typeface="+mn-lt"/>
                <a:ea typeface="+mn-ea"/>
              </a:rPr>
              <a:t>-</a:t>
            </a:r>
            <a:r>
              <a:rPr lang="en-US" altLang="zh-CN" dirty="0" smtClean="0">
                <a:latin typeface="+mn-lt"/>
                <a:ea typeface="+mn-ea"/>
              </a:rPr>
              <a:t> </a:t>
            </a:r>
            <a:r>
              <a:rPr lang="zh-CN" altLang="en-US" dirty="0" smtClean="0">
                <a:latin typeface="+mn-lt"/>
                <a:ea typeface="+mn-ea"/>
              </a:rPr>
              <a:t>内存概念</a:t>
            </a:r>
            <a:endParaRPr lang="zh-CN" altLang="en-US" dirty="0">
              <a:latin typeface="+mn-lt"/>
              <a:ea typeface="+mn-ea"/>
            </a:endParaRPr>
          </a:p>
        </p:txBody>
      </p:sp>
      <p:sp>
        <p:nvSpPr>
          <p:cNvPr id="3" name="文本占位符 2"/>
          <p:cNvSpPr>
            <a:spLocks noGrp="1"/>
          </p:cNvSpPr>
          <p:nvPr>
            <p:ph type="body" sz="quarter" idx="10"/>
          </p:nvPr>
        </p:nvSpPr>
        <p:spPr/>
        <p:txBody>
          <a:bodyPr/>
          <a:lstStyle/>
          <a:p>
            <a:r>
              <a:rPr lang="zh-CN" altLang="en-US" sz="1800" dirty="0">
                <a:latin typeface="+mn-lt"/>
                <a:ea typeface="+mn-ea"/>
              </a:rPr>
              <a:t>内存管理模块管理系统的内存资源，它是操作系统的核心模块之一。主要包括内存的初始化、分配以及释放。</a:t>
            </a:r>
          </a:p>
          <a:p>
            <a:r>
              <a:rPr lang="zh-CN" altLang="en-US" sz="1800" dirty="0">
                <a:latin typeface="+mn-lt"/>
                <a:ea typeface="+mn-ea"/>
              </a:rPr>
              <a:t>在系统运行过程中，内存管理模块通过对内存的申请</a:t>
            </a:r>
            <a:r>
              <a:rPr lang="en-US" altLang="zh-CN" sz="1800" dirty="0">
                <a:latin typeface="+mn-lt"/>
                <a:ea typeface="+mn-ea"/>
              </a:rPr>
              <a:t>/</a:t>
            </a:r>
            <a:r>
              <a:rPr lang="zh-CN" altLang="en-US" sz="1800" dirty="0">
                <a:latin typeface="+mn-lt"/>
                <a:ea typeface="+mn-ea"/>
              </a:rPr>
              <a:t>释放操作，来管理用户和</a:t>
            </a:r>
            <a:r>
              <a:rPr lang="en-US" altLang="zh-CN" sz="1800" dirty="0">
                <a:latin typeface="+mn-lt"/>
                <a:ea typeface="+mn-ea"/>
              </a:rPr>
              <a:t>OS</a:t>
            </a:r>
            <a:r>
              <a:rPr lang="zh-CN" altLang="en-US" sz="1800" dirty="0">
                <a:latin typeface="+mn-lt"/>
                <a:ea typeface="+mn-ea"/>
              </a:rPr>
              <a:t>对内存的使用，使内存的利用率和使用效率达到最优，同时最大限度地解决系统的内存碎片问题。</a:t>
            </a:r>
          </a:p>
          <a:p>
            <a:r>
              <a:rPr lang="en-US" altLang="zh-CN" sz="1800" dirty="0">
                <a:latin typeface="+mn-lt"/>
                <a:ea typeface="+mn-ea"/>
              </a:rPr>
              <a:t>Huawei </a:t>
            </a:r>
            <a:r>
              <a:rPr lang="en-US" altLang="zh-CN" sz="1800" dirty="0" err="1">
                <a:latin typeface="+mn-lt"/>
                <a:ea typeface="+mn-ea"/>
              </a:rPr>
              <a:t>LiteOS</a:t>
            </a:r>
            <a:r>
              <a:rPr lang="zh-CN" altLang="en-US" sz="1800" dirty="0">
                <a:latin typeface="+mn-lt"/>
                <a:ea typeface="+mn-ea"/>
              </a:rPr>
              <a:t>的内存管理分为</a:t>
            </a:r>
            <a:r>
              <a:rPr lang="zh-CN" altLang="en-US" sz="1800" dirty="0">
                <a:solidFill>
                  <a:srgbClr val="C00000"/>
                </a:solidFill>
                <a:latin typeface="+mn-lt"/>
                <a:ea typeface="+mn-ea"/>
              </a:rPr>
              <a:t>静态内存</a:t>
            </a:r>
            <a:r>
              <a:rPr lang="zh-CN" altLang="en-US" sz="1800" dirty="0">
                <a:latin typeface="+mn-lt"/>
                <a:ea typeface="+mn-ea"/>
              </a:rPr>
              <a:t>管理和</a:t>
            </a:r>
            <a:r>
              <a:rPr lang="zh-CN" altLang="en-US" sz="1800" dirty="0">
                <a:solidFill>
                  <a:srgbClr val="C00000"/>
                </a:solidFill>
                <a:latin typeface="+mn-lt"/>
                <a:ea typeface="+mn-ea"/>
              </a:rPr>
              <a:t>动态内存</a:t>
            </a:r>
            <a:r>
              <a:rPr lang="zh-CN" altLang="en-US" sz="1800" dirty="0">
                <a:latin typeface="+mn-lt"/>
                <a:ea typeface="+mn-ea"/>
              </a:rPr>
              <a:t>管理，提供内存初始化、分配、释放等功能。</a:t>
            </a:r>
          </a:p>
          <a:p>
            <a:r>
              <a:rPr lang="zh-CN" altLang="en-US" sz="1800" dirty="0">
                <a:latin typeface="+mn-lt"/>
                <a:ea typeface="+mn-ea"/>
              </a:rPr>
              <a:t>动态内存：在动态内存池中分配用户指定大小的内存块。 </a:t>
            </a:r>
          </a:p>
          <a:p>
            <a:pPr lvl="1"/>
            <a:r>
              <a:rPr lang="zh-CN" altLang="en-US" sz="1600" dirty="0">
                <a:solidFill>
                  <a:srgbClr val="C00000"/>
                </a:solidFill>
                <a:latin typeface="+mn-lt"/>
                <a:ea typeface="+mn-ea"/>
              </a:rPr>
              <a:t>优点：按需分配。 </a:t>
            </a:r>
          </a:p>
          <a:p>
            <a:pPr lvl="1"/>
            <a:r>
              <a:rPr lang="zh-CN" altLang="en-US" sz="1600" dirty="0">
                <a:solidFill>
                  <a:srgbClr val="C00000"/>
                </a:solidFill>
                <a:latin typeface="+mn-lt"/>
                <a:ea typeface="+mn-ea"/>
              </a:rPr>
              <a:t>缺点：内存池中可能出现碎片。</a:t>
            </a:r>
          </a:p>
          <a:p>
            <a:r>
              <a:rPr lang="zh-CN" altLang="en-US" sz="1800" dirty="0">
                <a:latin typeface="+mn-lt"/>
                <a:ea typeface="+mn-ea"/>
              </a:rPr>
              <a:t>静态内存：在静态内存池中分配用户初始化时预设（固定）大小的内存块。 </a:t>
            </a:r>
          </a:p>
          <a:p>
            <a:pPr lvl="1"/>
            <a:r>
              <a:rPr lang="zh-CN" altLang="en-US" sz="1600" dirty="0">
                <a:solidFill>
                  <a:srgbClr val="C00000"/>
                </a:solidFill>
                <a:latin typeface="+mn-lt"/>
                <a:ea typeface="+mn-ea"/>
              </a:rPr>
              <a:t>优点：分配和释放效率高，静态内存池中无碎片。 </a:t>
            </a:r>
          </a:p>
          <a:p>
            <a:pPr lvl="1"/>
            <a:r>
              <a:rPr lang="zh-CN" altLang="en-US" sz="1600" dirty="0">
                <a:solidFill>
                  <a:srgbClr val="C00000"/>
                </a:solidFill>
                <a:latin typeface="+mn-lt"/>
                <a:ea typeface="+mn-ea"/>
              </a:rPr>
              <a:t>缺点：只能申请到初始化预设大小的内存块，不能按需申请。</a:t>
            </a:r>
          </a:p>
          <a:p>
            <a:endParaRPr lang="zh-CN" altLang="en-US" dirty="0">
              <a:latin typeface="+mn-lt"/>
              <a:ea typeface="+mn-ea"/>
            </a:endParaRPr>
          </a:p>
        </p:txBody>
      </p:sp>
    </p:spTree>
    <p:extLst>
      <p:ext uri="{BB962C8B-B14F-4D97-AF65-F5344CB8AC3E}">
        <p14:creationId xmlns:p14="http://schemas.microsoft.com/office/powerpoint/2010/main" val="2952511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ea typeface="+mn-ea"/>
              </a:rPr>
              <a:t>Kernel</a:t>
            </a:r>
            <a:r>
              <a:rPr lang="zh-CN" altLang="en-US" dirty="0" smtClean="0">
                <a:latin typeface="+mn-lt"/>
                <a:ea typeface="+mn-ea"/>
              </a:rPr>
              <a:t>模块 </a:t>
            </a:r>
            <a:r>
              <a:rPr lang="en-US" altLang="zh-CN" dirty="0">
                <a:latin typeface="+mn-lt"/>
                <a:ea typeface="+mn-ea"/>
              </a:rPr>
              <a:t>-</a:t>
            </a:r>
            <a:r>
              <a:rPr lang="en-US" altLang="zh-CN" dirty="0" smtClean="0">
                <a:latin typeface="+mn-lt"/>
                <a:ea typeface="+mn-ea"/>
              </a:rPr>
              <a:t> </a:t>
            </a:r>
            <a:r>
              <a:rPr lang="zh-CN" altLang="en-US" dirty="0" smtClean="0">
                <a:latin typeface="+mn-lt"/>
                <a:ea typeface="+mn-ea"/>
              </a:rPr>
              <a:t>动态内存</a:t>
            </a:r>
            <a:endParaRPr lang="zh-CN" altLang="en-US" dirty="0">
              <a:latin typeface="+mn-lt"/>
              <a:ea typeface="+mn-ea"/>
            </a:endParaRPr>
          </a:p>
        </p:txBody>
      </p:sp>
      <p:sp>
        <p:nvSpPr>
          <p:cNvPr id="8" name="文本占位符 7"/>
          <p:cNvSpPr>
            <a:spLocks noGrp="1"/>
          </p:cNvSpPr>
          <p:nvPr>
            <p:ph type="body" sz="quarter" idx="4294967295"/>
          </p:nvPr>
        </p:nvSpPr>
        <p:spPr>
          <a:xfrm>
            <a:off x="731838" y="944563"/>
            <a:ext cx="11287389" cy="4968875"/>
          </a:xfrm>
        </p:spPr>
        <p:txBody>
          <a:bodyPr/>
          <a:lstStyle/>
          <a:p>
            <a:pPr marL="0" indent="0">
              <a:buNone/>
            </a:pPr>
            <a:r>
              <a:rPr lang="zh-CN" altLang="en-US" sz="2000" b="1" smtClean="0">
                <a:solidFill>
                  <a:srgbClr val="C7000B"/>
                </a:solidFill>
                <a:latin typeface="+mn-ea"/>
                <a:ea typeface="+mn-ea"/>
              </a:rPr>
              <a:t>初始化</a:t>
            </a:r>
            <a:r>
              <a:rPr lang="zh-CN" altLang="en-US" sz="2000" b="1" dirty="0" smtClean="0">
                <a:solidFill>
                  <a:srgbClr val="C7000B"/>
                </a:solidFill>
                <a:latin typeface="+mn-ea"/>
                <a:ea typeface="+mn-ea"/>
              </a:rPr>
              <a:t>内存</a:t>
            </a:r>
            <a:endParaRPr lang="en-US" altLang="zh-CN" sz="2000" b="1" dirty="0" smtClean="0">
              <a:solidFill>
                <a:srgbClr val="C7000B"/>
              </a:solidFill>
              <a:latin typeface="+mn-ea"/>
              <a:ea typeface="+mn-ea"/>
            </a:endParaRPr>
          </a:p>
          <a:p>
            <a:endParaRPr lang="en-US" altLang="zh-CN" dirty="0">
              <a:latin typeface="+mn-lt"/>
              <a:ea typeface="+mn-ea"/>
            </a:endParaRPr>
          </a:p>
          <a:p>
            <a:pPr marL="0" indent="0">
              <a:buNone/>
            </a:pPr>
            <a:endParaRPr lang="en-US" altLang="zh-CN" dirty="0">
              <a:latin typeface="+mn-lt"/>
              <a:ea typeface="+mn-ea"/>
            </a:endParaRPr>
          </a:p>
          <a:p>
            <a:pPr marL="0" indent="0">
              <a:buNone/>
            </a:pPr>
            <a:r>
              <a:rPr lang="zh-CN" altLang="en-US" sz="2000" b="1" smtClean="0">
                <a:solidFill>
                  <a:srgbClr val="C7000B"/>
                </a:solidFill>
                <a:latin typeface="+mn-ea"/>
                <a:ea typeface="+mn-ea"/>
              </a:rPr>
              <a:t>申请</a:t>
            </a:r>
            <a:r>
              <a:rPr lang="zh-CN" altLang="en-US" sz="2000" b="1" dirty="0" smtClean="0">
                <a:solidFill>
                  <a:srgbClr val="C7000B"/>
                </a:solidFill>
                <a:latin typeface="+mn-ea"/>
                <a:ea typeface="+mn-ea"/>
              </a:rPr>
              <a:t>内存</a:t>
            </a:r>
            <a:endParaRPr lang="en-US" altLang="zh-CN" sz="2000" b="1" dirty="0" smtClean="0">
              <a:solidFill>
                <a:srgbClr val="C7000B"/>
              </a:solidFill>
              <a:latin typeface="+mn-ea"/>
              <a:ea typeface="+mn-ea"/>
            </a:endParaRPr>
          </a:p>
          <a:p>
            <a:endParaRPr lang="en-US" altLang="zh-CN" dirty="0">
              <a:latin typeface="+mn-lt"/>
              <a:ea typeface="+mn-ea"/>
            </a:endParaRPr>
          </a:p>
          <a:p>
            <a:endParaRPr lang="en-US" altLang="zh-CN" dirty="0" smtClean="0">
              <a:latin typeface="+mn-lt"/>
              <a:ea typeface="+mn-ea"/>
            </a:endParaRPr>
          </a:p>
          <a:p>
            <a:pPr marL="0" indent="0">
              <a:buNone/>
            </a:pPr>
            <a:r>
              <a:rPr lang="zh-CN" altLang="en-US" sz="2000" b="1" smtClean="0">
                <a:solidFill>
                  <a:srgbClr val="C7000B"/>
                </a:solidFill>
                <a:latin typeface="+mn-ea"/>
                <a:ea typeface="+mn-ea"/>
              </a:rPr>
              <a:t>释放</a:t>
            </a:r>
            <a:r>
              <a:rPr lang="zh-CN" altLang="en-US" sz="2000" b="1" dirty="0" smtClean="0">
                <a:solidFill>
                  <a:srgbClr val="C7000B"/>
                </a:solidFill>
                <a:latin typeface="+mn-ea"/>
                <a:ea typeface="+mn-ea"/>
              </a:rPr>
              <a:t>内存</a:t>
            </a:r>
            <a:endParaRPr lang="en-US" altLang="zh-CN" sz="2000" b="1" dirty="0" smtClean="0">
              <a:solidFill>
                <a:srgbClr val="C7000B"/>
              </a:solidFill>
              <a:latin typeface="+mn-ea"/>
              <a:ea typeface="+mn-ea"/>
            </a:endParaRPr>
          </a:p>
          <a:p>
            <a:endParaRPr lang="zh-CN" altLang="en-US" dirty="0">
              <a:latin typeface="+mn-lt"/>
              <a:ea typeface="+mn-ea"/>
            </a:endParaRPr>
          </a:p>
        </p:txBody>
      </p:sp>
      <p:grpSp>
        <p:nvGrpSpPr>
          <p:cNvPr id="3" name="组合 2"/>
          <p:cNvGrpSpPr/>
          <p:nvPr/>
        </p:nvGrpSpPr>
        <p:grpSpPr>
          <a:xfrm>
            <a:off x="1189804" y="1156901"/>
            <a:ext cx="10371455" cy="1424549"/>
            <a:chOff x="731838" y="3017485"/>
            <a:chExt cx="10341879" cy="2259137"/>
          </a:xfrm>
        </p:grpSpPr>
        <p:grpSp>
          <p:nvGrpSpPr>
            <p:cNvPr id="7" name="组合 6"/>
            <p:cNvGrpSpPr/>
            <p:nvPr/>
          </p:nvGrpSpPr>
          <p:grpSpPr>
            <a:xfrm>
              <a:off x="1377041" y="4405762"/>
              <a:ext cx="8860973" cy="870860"/>
              <a:chOff x="1480457" y="4376057"/>
              <a:chExt cx="8654143" cy="1088572"/>
            </a:xfrm>
          </p:grpSpPr>
          <p:sp>
            <p:nvSpPr>
              <p:cNvPr id="11" name="矩形 10"/>
              <p:cNvSpPr/>
              <p:nvPr/>
            </p:nvSpPr>
            <p:spPr>
              <a:xfrm>
                <a:off x="1480457" y="4376057"/>
                <a:ext cx="8654143" cy="1088572"/>
              </a:xfrm>
              <a:prstGeom prst="rect">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480457" y="4599215"/>
                <a:ext cx="2122714" cy="576943"/>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LOS_HEAP_MANAGER</a:t>
                </a:r>
                <a:endParaRPr lang="zh-CN" altLang="en-US" sz="1400" b="1">
                  <a:solidFill>
                    <a:schemeClr val="tx1"/>
                  </a:solidFill>
                </a:endParaRPr>
              </a:p>
            </p:txBody>
          </p:sp>
          <p:sp>
            <p:nvSpPr>
              <p:cNvPr id="13" name="圆角矩形 12"/>
              <p:cNvSpPr/>
              <p:nvPr/>
            </p:nvSpPr>
            <p:spPr>
              <a:xfrm>
                <a:off x="3603171" y="4615542"/>
                <a:ext cx="1981200" cy="576943"/>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LOS_HEAP_NODE</a:t>
                </a:r>
                <a:endParaRPr lang="zh-CN" altLang="en-US" sz="1400" b="1">
                  <a:solidFill>
                    <a:schemeClr val="tx1"/>
                  </a:solidFill>
                </a:endParaRPr>
              </a:p>
            </p:txBody>
          </p:sp>
          <p:sp>
            <p:nvSpPr>
              <p:cNvPr id="14" name="圆角矩形 13"/>
              <p:cNvSpPr/>
              <p:nvPr/>
            </p:nvSpPr>
            <p:spPr>
              <a:xfrm>
                <a:off x="5584370" y="4615543"/>
                <a:ext cx="4550229" cy="57694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FreeNode</a:t>
                </a:r>
                <a:endParaRPr lang="zh-CN" altLang="en-US" b="1">
                  <a:solidFill>
                    <a:schemeClr val="tx1"/>
                  </a:solidFill>
                </a:endParaRPr>
              </a:p>
            </p:txBody>
          </p:sp>
        </p:grpSp>
        <p:sp>
          <p:nvSpPr>
            <p:cNvPr id="15" name="左大括号 14"/>
            <p:cNvSpPr/>
            <p:nvPr/>
          </p:nvSpPr>
          <p:spPr>
            <a:xfrm rot="5400000">
              <a:off x="5470071" y="-468086"/>
              <a:ext cx="674914" cy="8469086"/>
            </a:xfrm>
            <a:prstGeom prst="leftBrace">
              <a:avLst>
                <a:gd name="adj1" fmla="val 6818"/>
                <a:gd name="adj2" fmla="val 5025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731838" y="4063979"/>
              <a:ext cx="1981200" cy="359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LOS_HEAP_MEM_BEGIN</a:t>
              </a:r>
              <a:endParaRPr lang="zh-CN" altLang="en-US" sz="1200" b="1">
                <a:solidFill>
                  <a:schemeClr val="tx1"/>
                </a:solidFill>
              </a:endParaRPr>
            </a:p>
          </p:txBody>
        </p:sp>
        <p:sp>
          <p:nvSpPr>
            <p:cNvPr id="17" name="矩形 16"/>
            <p:cNvSpPr/>
            <p:nvPr/>
          </p:nvSpPr>
          <p:spPr>
            <a:xfrm>
              <a:off x="4816928" y="3017485"/>
              <a:ext cx="1981200" cy="359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OS_SYS_MEM_SIZE</a:t>
              </a:r>
              <a:endParaRPr lang="zh-CN" altLang="en-US" sz="1200" b="1">
                <a:solidFill>
                  <a:schemeClr val="tx1"/>
                </a:solidFill>
              </a:endParaRPr>
            </a:p>
          </p:txBody>
        </p:sp>
        <p:sp>
          <p:nvSpPr>
            <p:cNvPr id="18" name="矩形 17"/>
            <p:cNvSpPr/>
            <p:nvPr/>
          </p:nvSpPr>
          <p:spPr>
            <a:xfrm>
              <a:off x="9092517" y="4082139"/>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LOS_HEAP_MEM_END</a:t>
              </a:r>
              <a:endParaRPr lang="zh-CN" altLang="en-US" sz="1200" b="1">
                <a:solidFill>
                  <a:schemeClr val="tx1"/>
                </a:solidFill>
              </a:endParaRPr>
            </a:p>
          </p:txBody>
        </p:sp>
      </p:grpSp>
      <p:grpSp>
        <p:nvGrpSpPr>
          <p:cNvPr id="19" name="组合 18"/>
          <p:cNvGrpSpPr/>
          <p:nvPr/>
        </p:nvGrpSpPr>
        <p:grpSpPr>
          <a:xfrm>
            <a:off x="1189804" y="2887813"/>
            <a:ext cx="10459895" cy="1373482"/>
            <a:chOff x="731838" y="3016181"/>
            <a:chExt cx="10341879" cy="2260441"/>
          </a:xfrm>
        </p:grpSpPr>
        <p:grpSp>
          <p:nvGrpSpPr>
            <p:cNvPr id="20" name="组合 19"/>
            <p:cNvGrpSpPr/>
            <p:nvPr/>
          </p:nvGrpSpPr>
          <p:grpSpPr>
            <a:xfrm>
              <a:off x="1377041" y="4405762"/>
              <a:ext cx="8860973" cy="870860"/>
              <a:chOff x="1480457" y="4376057"/>
              <a:chExt cx="8654143" cy="1088572"/>
            </a:xfrm>
          </p:grpSpPr>
          <p:sp>
            <p:nvSpPr>
              <p:cNvPr id="27" name="矩形 26"/>
              <p:cNvSpPr/>
              <p:nvPr/>
            </p:nvSpPr>
            <p:spPr>
              <a:xfrm>
                <a:off x="1480457" y="4376057"/>
                <a:ext cx="8654143" cy="1088572"/>
              </a:xfrm>
              <a:prstGeom prst="rect">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1480457" y="4599215"/>
                <a:ext cx="2004063" cy="576943"/>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LOS_HEAP_MANAGER</a:t>
                </a:r>
                <a:endParaRPr lang="zh-CN" altLang="en-US" sz="1400" b="1">
                  <a:solidFill>
                    <a:schemeClr val="tx1"/>
                  </a:solidFill>
                </a:endParaRPr>
              </a:p>
            </p:txBody>
          </p:sp>
          <p:sp>
            <p:nvSpPr>
              <p:cNvPr id="29" name="圆角矩形 28"/>
              <p:cNvSpPr/>
              <p:nvPr/>
            </p:nvSpPr>
            <p:spPr>
              <a:xfrm>
                <a:off x="3484521" y="4599215"/>
                <a:ext cx="1043919" cy="576943"/>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UsedA</a:t>
                </a:r>
                <a:endParaRPr lang="zh-CN" altLang="en-US" sz="1400" b="1">
                  <a:solidFill>
                    <a:schemeClr val="tx1"/>
                  </a:solidFill>
                </a:endParaRPr>
              </a:p>
            </p:txBody>
          </p:sp>
          <p:sp>
            <p:nvSpPr>
              <p:cNvPr id="30" name="圆角矩形 29"/>
              <p:cNvSpPr/>
              <p:nvPr/>
            </p:nvSpPr>
            <p:spPr>
              <a:xfrm>
                <a:off x="6775007" y="4615543"/>
                <a:ext cx="3359592" cy="57694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FreeNode</a:t>
                </a:r>
                <a:endParaRPr lang="zh-CN" altLang="en-US" b="1">
                  <a:solidFill>
                    <a:schemeClr val="tx1"/>
                  </a:solidFill>
                </a:endParaRPr>
              </a:p>
            </p:txBody>
          </p:sp>
        </p:grpSp>
        <p:sp>
          <p:nvSpPr>
            <p:cNvPr id="21" name="左大括号 20"/>
            <p:cNvSpPr/>
            <p:nvPr/>
          </p:nvSpPr>
          <p:spPr>
            <a:xfrm rot="5400000">
              <a:off x="5470071" y="-468086"/>
              <a:ext cx="674914" cy="8469086"/>
            </a:xfrm>
            <a:prstGeom prst="leftBrace">
              <a:avLst>
                <a:gd name="adj1" fmla="val 6818"/>
                <a:gd name="adj2" fmla="val 5025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731838" y="4066377"/>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LOS_HEAP_MEM_BEGIN</a:t>
              </a:r>
              <a:endParaRPr lang="zh-CN" altLang="en-US" sz="1200" b="1">
                <a:solidFill>
                  <a:schemeClr val="tx1"/>
                </a:solidFill>
              </a:endParaRPr>
            </a:p>
          </p:txBody>
        </p:sp>
        <p:sp>
          <p:nvSpPr>
            <p:cNvPr id="23" name="矩形 22"/>
            <p:cNvSpPr/>
            <p:nvPr/>
          </p:nvSpPr>
          <p:spPr>
            <a:xfrm>
              <a:off x="4816928" y="3016181"/>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OS_SYS_MEM_SIZE</a:t>
              </a:r>
              <a:endParaRPr lang="zh-CN" altLang="en-US" sz="1200" b="1">
                <a:solidFill>
                  <a:schemeClr val="tx1"/>
                </a:solidFill>
              </a:endParaRPr>
            </a:p>
          </p:txBody>
        </p:sp>
        <p:sp>
          <p:nvSpPr>
            <p:cNvPr id="24" name="矩形 23"/>
            <p:cNvSpPr/>
            <p:nvPr/>
          </p:nvSpPr>
          <p:spPr>
            <a:xfrm>
              <a:off x="9092517" y="4082139"/>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LOS_HEAP_MEM_END</a:t>
              </a:r>
              <a:endParaRPr lang="zh-CN" altLang="en-US" sz="1200" b="1">
                <a:solidFill>
                  <a:schemeClr val="tx1"/>
                </a:solidFill>
              </a:endParaRPr>
            </a:p>
          </p:txBody>
        </p:sp>
        <p:sp>
          <p:nvSpPr>
            <p:cNvPr id="25" name="圆角矩形 24"/>
            <p:cNvSpPr/>
            <p:nvPr/>
          </p:nvSpPr>
          <p:spPr>
            <a:xfrm>
              <a:off x="4520184" y="4597351"/>
              <a:ext cx="1074530" cy="461556"/>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UsedB</a:t>
              </a:r>
              <a:endParaRPr lang="zh-CN" altLang="en-US" sz="1400" b="1">
                <a:solidFill>
                  <a:schemeClr val="tx1"/>
                </a:solidFill>
              </a:endParaRPr>
            </a:p>
          </p:txBody>
        </p:sp>
        <p:sp>
          <p:nvSpPr>
            <p:cNvPr id="26" name="圆角矩形 25"/>
            <p:cNvSpPr/>
            <p:nvPr/>
          </p:nvSpPr>
          <p:spPr>
            <a:xfrm>
              <a:off x="5617029" y="4597351"/>
              <a:ext cx="1181099" cy="461556"/>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UsedC</a:t>
              </a:r>
              <a:endParaRPr lang="zh-CN" altLang="en-US" sz="1400" b="1">
                <a:solidFill>
                  <a:schemeClr val="tx1"/>
                </a:solidFill>
              </a:endParaRPr>
            </a:p>
          </p:txBody>
        </p:sp>
      </p:grpSp>
      <p:grpSp>
        <p:nvGrpSpPr>
          <p:cNvPr id="31" name="组合 30"/>
          <p:cNvGrpSpPr/>
          <p:nvPr/>
        </p:nvGrpSpPr>
        <p:grpSpPr>
          <a:xfrm>
            <a:off x="1219380" y="4597136"/>
            <a:ext cx="10341879" cy="1363689"/>
            <a:chOff x="731838" y="3015919"/>
            <a:chExt cx="10341879" cy="2260703"/>
          </a:xfrm>
        </p:grpSpPr>
        <p:grpSp>
          <p:nvGrpSpPr>
            <p:cNvPr id="32" name="组合 31"/>
            <p:cNvGrpSpPr/>
            <p:nvPr/>
          </p:nvGrpSpPr>
          <p:grpSpPr>
            <a:xfrm>
              <a:off x="1377041" y="4405762"/>
              <a:ext cx="8860973" cy="870860"/>
              <a:chOff x="1480457" y="4376057"/>
              <a:chExt cx="8654143" cy="1088572"/>
            </a:xfrm>
          </p:grpSpPr>
          <p:sp>
            <p:nvSpPr>
              <p:cNvPr id="39" name="矩形 38"/>
              <p:cNvSpPr/>
              <p:nvPr/>
            </p:nvSpPr>
            <p:spPr>
              <a:xfrm>
                <a:off x="1480457" y="4376057"/>
                <a:ext cx="8654143" cy="1088572"/>
              </a:xfrm>
              <a:prstGeom prst="rect">
                <a:avLst/>
              </a:prstGeom>
              <a:solidFill>
                <a:srgbClr val="FFC0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1480457" y="4599215"/>
                <a:ext cx="2004063" cy="576943"/>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LOS_HEAP_MANAGER</a:t>
                </a:r>
                <a:endParaRPr lang="zh-CN" altLang="en-US" sz="1400" b="1">
                  <a:solidFill>
                    <a:schemeClr val="tx1"/>
                  </a:solidFill>
                </a:endParaRPr>
              </a:p>
            </p:txBody>
          </p:sp>
          <p:sp>
            <p:nvSpPr>
              <p:cNvPr id="41" name="圆角矩形 40"/>
              <p:cNvSpPr/>
              <p:nvPr/>
            </p:nvSpPr>
            <p:spPr>
              <a:xfrm>
                <a:off x="3484521" y="4599215"/>
                <a:ext cx="1043919" cy="576943"/>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UsedA</a:t>
                </a:r>
                <a:endParaRPr lang="zh-CN" altLang="en-US" sz="1400" b="1">
                  <a:solidFill>
                    <a:schemeClr val="tx1"/>
                  </a:solidFill>
                </a:endParaRPr>
              </a:p>
            </p:txBody>
          </p:sp>
          <p:sp>
            <p:nvSpPr>
              <p:cNvPr id="42" name="圆角矩形 41"/>
              <p:cNvSpPr/>
              <p:nvPr/>
            </p:nvSpPr>
            <p:spPr>
              <a:xfrm>
                <a:off x="6775007" y="4615543"/>
                <a:ext cx="3359592" cy="57694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FreeNode</a:t>
                </a:r>
                <a:endParaRPr lang="zh-CN" altLang="en-US" b="1">
                  <a:solidFill>
                    <a:schemeClr val="tx1"/>
                  </a:solidFill>
                </a:endParaRPr>
              </a:p>
            </p:txBody>
          </p:sp>
        </p:grpSp>
        <p:sp>
          <p:nvSpPr>
            <p:cNvPr id="33" name="左大括号 32"/>
            <p:cNvSpPr/>
            <p:nvPr/>
          </p:nvSpPr>
          <p:spPr>
            <a:xfrm rot="5400000">
              <a:off x="5470071" y="-468086"/>
              <a:ext cx="674914" cy="8469086"/>
            </a:xfrm>
            <a:prstGeom prst="leftBrace">
              <a:avLst>
                <a:gd name="adj1" fmla="val 6818"/>
                <a:gd name="adj2" fmla="val 5025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731838" y="4072687"/>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LOS_HEAP_MEM_BEGIN</a:t>
              </a:r>
              <a:endParaRPr lang="zh-CN" altLang="en-US" sz="1200" b="1">
                <a:solidFill>
                  <a:schemeClr val="tx1"/>
                </a:solidFill>
              </a:endParaRPr>
            </a:p>
          </p:txBody>
        </p:sp>
        <p:sp>
          <p:nvSpPr>
            <p:cNvPr id="35" name="矩形 34"/>
            <p:cNvSpPr/>
            <p:nvPr/>
          </p:nvSpPr>
          <p:spPr>
            <a:xfrm>
              <a:off x="4816928" y="3015919"/>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OS_SYS_MEM_SIZE</a:t>
              </a:r>
              <a:endParaRPr lang="zh-CN" altLang="en-US" sz="1200" b="1">
                <a:solidFill>
                  <a:schemeClr val="tx1"/>
                </a:solidFill>
              </a:endParaRPr>
            </a:p>
          </p:txBody>
        </p:sp>
        <p:sp>
          <p:nvSpPr>
            <p:cNvPr id="36" name="矩形 35"/>
            <p:cNvSpPr/>
            <p:nvPr/>
          </p:nvSpPr>
          <p:spPr>
            <a:xfrm>
              <a:off x="9092517" y="4082139"/>
              <a:ext cx="1981200" cy="359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LOS_HEAP_MEM_END</a:t>
              </a:r>
              <a:endParaRPr lang="zh-CN" altLang="en-US" sz="1200" b="1">
                <a:solidFill>
                  <a:schemeClr val="tx1"/>
                </a:solidFill>
              </a:endParaRPr>
            </a:p>
          </p:txBody>
        </p:sp>
        <p:sp>
          <p:nvSpPr>
            <p:cNvPr id="37" name="圆角矩形 36"/>
            <p:cNvSpPr/>
            <p:nvPr/>
          </p:nvSpPr>
          <p:spPr>
            <a:xfrm>
              <a:off x="4520184" y="4597351"/>
              <a:ext cx="1074530" cy="461556"/>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FreeNode</a:t>
              </a:r>
              <a:endParaRPr lang="zh-CN" altLang="en-US" sz="1400" b="1">
                <a:solidFill>
                  <a:schemeClr val="tx1"/>
                </a:solidFill>
              </a:endParaRPr>
            </a:p>
          </p:txBody>
        </p:sp>
        <p:sp>
          <p:nvSpPr>
            <p:cNvPr id="38" name="圆角矩形 37"/>
            <p:cNvSpPr/>
            <p:nvPr/>
          </p:nvSpPr>
          <p:spPr>
            <a:xfrm>
              <a:off x="5617029" y="4597351"/>
              <a:ext cx="1181099" cy="461556"/>
            </a:xfrm>
            <a:prstGeom prst="roundRect">
              <a:avLst/>
            </a:prstGeom>
            <a:solidFill>
              <a:srgbClr val="E57B8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smtClean="0">
                  <a:solidFill>
                    <a:schemeClr val="tx1"/>
                  </a:solidFill>
                </a:rPr>
                <a:t>UsedC</a:t>
              </a:r>
              <a:endParaRPr lang="zh-CN" altLang="en-US" sz="1400" b="1">
                <a:solidFill>
                  <a:schemeClr val="tx1"/>
                </a:solidFill>
              </a:endParaRPr>
            </a:p>
          </p:txBody>
        </p:sp>
      </p:grpSp>
    </p:spTree>
    <p:extLst>
      <p:ext uri="{BB962C8B-B14F-4D97-AF65-F5344CB8AC3E}">
        <p14:creationId xmlns:p14="http://schemas.microsoft.com/office/powerpoint/2010/main" val="3764506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altLang="en-US" smtClean="0">
                <a:latin typeface="+mn-lt"/>
                <a:ea typeface="+mn-ea"/>
                <a:sym typeface="+mn-ea"/>
              </a:rPr>
              <a:t>动态内存</a:t>
            </a:r>
            <a:r>
              <a:rPr lang="zh-CN" smtClean="0">
                <a:latin typeface="+mn-lt"/>
                <a:ea typeface="+mn-ea"/>
                <a:sym typeface="+mn-ea"/>
              </a:rPr>
              <a:t>运作机制</a:t>
            </a:r>
            <a:r>
              <a:rPr lang="en-US" altLang="zh-CN">
                <a:latin typeface="+mn-lt"/>
                <a:ea typeface="+mn-ea"/>
                <a:sym typeface="+mn-ea"/>
              </a:rPr>
              <a:t> </a:t>
            </a:r>
            <a:r>
              <a:rPr lang="en-US" altLang="zh-CN" smtClean="0">
                <a:latin typeface="+mn-lt"/>
                <a:ea typeface="+mn-ea"/>
                <a:sym typeface="+mn-ea"/>
              </a:rPr>
              <a:t>- DLINK</a:t>
            </a:r>
            <a:endParaRPr lang="zh-CN" dirty="0">
              <a:latin typeface="+mn-lt"/>
              <a:ea typeface="+mn-ea"/>
              <a:sym typeface="+mn-ea"/>
            </a:endParaRPr>
          </a:p>
        </p:txBody>
      </p:sp>
      <p:sp>
        <p:nvSpPr>
          <p:cNvPr id="4" name="文本占位符 3"/>
          <p:cNvSpPr>
            <a:spLocks noGrp="1"/>
          </p:cNvSpPr>
          <p:nvPr>
            <p:ph type="body" sz="quarter" idx="10"/>
          </p:nvPr>
        </p:nvSpPr>
        <p:spPr>
          <a:xfrm>
            <a:off x="731837" y="1052513"/>
            <a:ext cx="10728326" cy="4879805"/>
          </a:xfrm>
        </p:spPr>
        <p:txBody>
          <a:bodyPr/>
          <a:lstStyle/>
          <a:p>
            <a:r>
              <a:rPr lang="en-US" altLang="zh-CN" sz="2000">
                <a:latin typeface="+mn-lt"/>
                <a:ea typeface="+mn-ea"/>
              </a:rPr>
              <a:t>DLINK</a:t>
            </a:r>
            <a:r>
              <a:rPr lang="zh-CN" altLang="en-US" sz="2000">
                <a:latin typeface="+mn-lt"/>
                <a:ea typeface="+mn-ea"/>
              </a:rPr>
              <a:t>动态内存管理结构如下图所示</a:t>
            </a:r>
            <a:r>
              <a:rPr lang="zh-CN" altLang="en-US" sz="2000" smtClean="0">
                <a:latin typeface="+mn-lt"/>
                <a:ea typeface="+mn-ea"/>
              </a:rPr>
              <a:t>：</a:t>
            </a:r>
            <a:endParaRPr lang="en-US" altLang="zh-CN" sz="2000" smtClean="0">
              <a:latin typeface="+mn-lt"/>
              <a:ea typeface="+mn-ea"/>
            </a:endParaRPr>
          </a:p>
          <a:p>
            <a:endParaRPr lang="en-US" altLang="zh-CN" sz="2400" b="1">
              <a:latin typeface="+mn-lt"/>
              <a:ea typeface="+mn-ea"/>
            </a:endParaRPr>
          </a:p>
          <a:p>
            <a:pPr marL="0" indent="0">
              <a:buNone/>
            </a:pPr>
            <a:endParaRPr lang="en-US" altLang="zh-CN" sz="2400" b="1" i="1" smtClean="0">
              <a:latin typeface="+mn-lt"/>
              <a:ea typeface="+mn-ea"/>
            </a:endParaRPr>
          </a:p>
          <a:p>
            <a:endParaRPr lang="en-US" altLang="zh-CN" sz="2400" b="1">
              <a:latin typeface="+mn-lt"/>
              <a:ea typeface="+mn-ea"/>
            </a:endParaRPr>
          </a:p>
          <a:p>
            <a:pPr marL="0" indent="0">
              <a:buNone/>
            </a:pPr>
            <a:endParaRPr lang="en-US" altLang="zh-CN" sz="2400" b="1" smtClean="0">
              <a:latin typeface="+mn-lt"/>
              <a:ea typeface="+mn-ea"/>
            </a:endParaRPr>
          </a:p>
          <a:p>
            <a:endParaRPr lang="zh-CN" altLang="en-US" sz="2400" b="1">
              <a:latin typeface="+mn-lt"/>
              <a:ea typeface="+mn-ea"/>
            </a:endParaRPr>
          </a:p>
          <a:p>
            <a:endParaRPr lang="zh-CN" altLang="en-US">
              <a:latin typeface="+mn-lt"/>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184416300"/>
              </p:ext>
            </p:extLst>
          </p:nvPr>
        </p:nvGraphicFramePr>
        <p:xfrm>
          <a:off x="1879599" y="2308979"/>
          <a:ext cx="8128000" cy="741680"/>
        </p:xfrm>
        <a:graphic>
          <a:graphicData uri="http://schemas.openxmlformats.org/drawingml/2006/table">
            <a:tbl>
              <a:tblPr firstRow="1" bandRow="1">
                <a:tableStyleId>{72833802-FEF1-4C79-8D5D-14CF1EAF98D9}</a:tableStyleId>
              </a:tblPr>
              <a:tblGrid>
                <a:gridCol w="812800"/>
                <a:gridCol w="812800"/>
                <a:gridCol w="812800"/>
                <a:gridCol w="812800"/>
                <a:gridCol w="812800"/>
                <a:gridCol w="812800"/>
                <a:gridCol w="812800"/>
                <a:gridCol w="812800"/>
                <a:gridCol w="812800"/>
                <a:gridCol w="812800"/>
              </a:tblGrid>
              <a:tr h="370840">
                <a:tc rowSpan="2">
                  <a:txBody>
                    <a:bodyPr/>
                    <a:lstStyle/>
                    <a:p>
                      <a:r>
                        <a:rPr lang="en-US" altLang="zh-CN" sz="1600" b="0" smtClean="0">
                          <a:solidFill>
                            <a:srgbClr val="002060"/>
                          </a:solidFill>
                        </a:rPr>
                        <a:t>StartA</a:t>
                      </a:r>
                    </a:p>
                    <a:p>
                      <a:r>
                        <a:rPr lang="en-US" altLang="zh-CN" sz="1600" b="0" smtClean="0">
                          <a:solidFill>
                            <a:srgbClr val="002060"/>
                          </a:solidFill>
                        </a:rPr>
                        <a:t>addr</a:t>
                      </a:r>
                      <a:endParaRPr lang="zh-CN" altLang="en-US" sz="1600"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US" altLang="zh-CN" b="0" smtClean="0">
                          <a:solidFill>
                            <a:srgbClr val="002060"/>
                          </a:solidFill>
                        </a:rPr>
                        <a:t>Size</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en-US" altLang="zh-CN" b="0" smtClean="0">
                          <a:solidFill>
                            <a:srgbClr val="002060"/>
                          </a:solidFill>
                        </a:rPr>
                        <a:t>Pre</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altLang="zh-CN" b="0" smtClean="0">
                          <a:solidFill>
                            <a:srgbClr val="002060"/>
                          </a:solidFill>
                        </a:rPr>
                        <a:t>Pre</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altLang="zh-CN" b="0" smtClean="0">
                          <a:solidFill>
                            <a:srgbClr val="002060"/>
                          </a:solidFill>
                        </a:rPr>
                        <a:t>Pre</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r>
                        <a:rPr lang="en-US" altLang="zh-CN" b="0" smtClean="0">
                          <a:solidFill>
                            <a:srgbClr val="002060"/>
                          </a:solidFill>
                        </a:rPr>
                        <a:t>…….</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altLang="zh-CN" b="0" smtClean="0">
                          <a:solidFill>
                            <a:srgbClr val="002060"/>
                          </a:solidFill>
                        </a:rPr>
                        <a:t>Pre</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r>
                        <a:rPr lang="en-US" altLang="zh-CN" smtClean="0">
                          <a:solidFill>
                            <a:schemeClr val="bg1"/>
                          </a:solidFill>
                        </a:rPr>
                        <a:t>Frist</a:t>
                      </a:r>
                    </a:p>
                    <a:p>
                      <a:r>
                        <a:rPr lang="en-US" altLang="zh-CN" smtClean="0">
                          <a:solidFill>
                            <a:schemeClr val="bg1"/>
                          </a:solidFill>
                        </a:rPr>
                        <a:t>node</a:t>
                      </a:r>
                      <a:endParaRPr lang="zh-CN" altLang="en-US">
                        <a:solidFill>
                          <a:schemeClr val="bg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rowSpan="2">
                  <a:txBody>
                    <a:bodyPr/>
                    <a:lstStyle/>
                    <a:p>
                      <a:r>
                        <a:rPr lang="en-US" altLang="zh-CN" smtClean="0">
                          <a:solidFill>
                            <a:schemeClr val="bg1"/>
                          </a:solidFill>
                        </a:rPr>
                        <a:t>……</a:t>
                      </a:r>
                      <a:endParaRPr lang="zh-CN" altLang="en-US">
                        <a:solidFill>
                          <a:schemeClr val="bg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rowSpan="2">
                  <a:txBody>
                    <a:bodyPr/>
                    <a:lstStyle/>
                    <a:p>
                      <a:r>
                        <a:rPr lang="en-US" altLang="zh-CN" smtClean="0">
                          <a:solidFill>
                            <a:schemeClr val="bg1"/>
                          </a:solidFill>
                        </a:rPr>
                        <a:t>End</a:t>
                      </a:r>
                    </a:p>
                    <a:p>
                      <a:r>
                        <a:rPr lang="en-US" altLang="zh-CN" smtClean="0">
                          <a:solidFill>
                            <a:schemeClr val="bg1"/>
                          </a:solidFill>
                        </a:rPr>
                        <a:t>node</a:t>
                      </a:r>
                      <a:endParaRPr lang="zh-CN" altLang="en-US">
                        <a:solidFill>
                          <a:schemeClr val="bg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370840">
                <a:tc vMerge="1">
                  <a:txBody>
                    <a:bodyPr/>
                    <a:lstStyle/>
                    <a:p>
                      <a:endParaRPr lang="zh-CN" altLang="en-US"/>
                    </a:p>
                  </a:txBody>
                  <a:tcPr/>
                </a:tc>
                <a:tc vMerge="1">
                  <a:txBody>
                    <a:bodyPr/>
                    <a:lstStyle/>
                    <a:p>
                      <a:endParaRPr lang="zh-CN" altLang="en-US"/>
                    </a:p>
                  </a:txBody>
                  <a:tcPr/>
                </a:tc>
                <a:tc>
                  <a:txBody>
                    <a:bodyPr/>
                    <a:lstStyle/>
                    <a:p>
                      <a:r>
                        <a:rPr lang="en-US" altLang="zh-CN" b="0" smtClean="0">
                          <a:solidFill>
                            <a:srgbClr val="002060"/>
                          </a:solidFill>
                        </a:rPr>
                        <a:t>Next</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altLang="zh-CN" b="0" smtClean="0">
                          <a:solidFill>
                            <a:srgbClr val="002060"/>
                          </a:solidFill>
                        </a:rPr>
                        <a:t>Next</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altLang="zh-CN" b="0" smtClean="0">
                          <a:solidFill>
                            <a:srgbClr val="002060"/>
                          </a:solidFill>
                        </a:rPr>
                        <a:t>Next</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zh-CN" altLang="en-US"/>
                    </a:p>
                  </a:txBody>
                  <a:tcPr/>
                </a:tc>
                <a:tc>
                  <a:txBody>
                    <a:bodyPr/>
                    <a:lstStyle/>
                    <a:p>
                      <a:r>
                        <a:rPr lang="en-US" altLang="zh-CN" b="0" smtClean="0">
                          <a:solidFill>
                            <a:srgbClr val="002060"/>
                          </a:solidFill>
                        </a:rPr>
                        <a:t>Next</a:t>
                      </a:r>
                      <a:endParaRPr lang="zh-CN" altLang="en-US" b="0">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27536735"/>
              </p:ext>
            </p:extLst>
          </p:nvPr>
        </p:nvGraphicFramePr>
        <p:xfrm>
          <a:off x="1879599" y="1817398"/>
          <a:ext cx="8127999" cy="370840"/>
        </p:xfrm>
        <a:graphic>
          <a:graphicData uri="http://schemas.openxmlformats.org/drawingml/2006/table">
            <a:tbl>
              <a:tblPr firstRow="1" bandRow="1">
                <a:tableStyleId>{72833802-FEF1-4C79-8D5D-14CF1EAF98D9}</a:tableStyleId>
              </a:tblPr>
              <a:tblGrid>
                <a:gridCol w="1625600"/>
                <a:gridCol w="4082143"/>
                <a:gridCol w="2420256"/>
              </a:tblGrid>
              <a:tr h="370840">
                <a:tc>
                  <a:txBody>
                    <a:bodyPr/>
                    <a:lstStyle/>
                    <a:p>
                      <a:pPr algn="ctr"/>
                      <a:r>
                        <a:rPr lang="zh-CN" altLang="en-US" b="0" smtClean="0">
                          <a:solidFill>
                            <a:srgbClr val="002060"/>
                          </a:solidFill>
                        </a:rPr>
                        <a:t>第一部分</a:t>
                      </a:r>
                      <a:endParaRPr lang="zh-CN" altLang="en-US" b="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zh-CN" altLang="en-US" b="0" smtClean="0">
                          <a:solidFill>
                            <a:srgbClr val="002060"/>
                          </a:solidFill>
                        </a:rPr>
                        <a:t>第二部分</a:t>
                      </a:r>
                      <a:endParaRPr lang="zh-CN" altLang="en-US" b="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60000"/>
                        <a:lumOff val="40000"/>
                      </a:schemeClr>
                    </a:solidFill>
                  </a:tcPr>
                </a:tc>
                <a:tc>
                  <a:txBody>
                    <a:bodyPr/>
                    <a:lstStyle/>
                    <a:p>
                      <a:pPr algn="ctr"/>
                      <a:r>
                        <a:rPr lang="zh-CN" altLang="en-US" b="0" smtClean="0">
                          <a:solidFill>
                            <a:schemeClr val="bg1"/>
                          </a:solidFill>
                        </a:rPr>
                        <a:t>第三部分</a:t>
                      </a:r>
                      <a:endParaRPr lang="zh-CN" altLang="en-US" b="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7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16923333"/>
              </p:ext>
            </p:extLst>
          </p:nvPr>
        </p:nvGraphicFramePr>
        <p:xfrm>
          <a:off x="1879600" y="3149241"/>
          <a:ext cx="8127999" cy="518160"/>
        </p:xfrm>
        <a:graphic>
          <a:graphicData uri="http://schemas.openxmlformats.org/drawingml/2006/table">
            <a:tbl>
              <a:tblPr firstRow="1" bandRow="1">
                <a:tableStyleId>{72833802-FEF1-4C79-8D5D-14CF1EAF98D9}</a:tableStyleId>
              </a:tblPr>
              <a:tblGrid>
                <a:gridCol w="1625600"/>
                <a:gridCol w="4082143"/>
                <a:gridCol w="2420256"/>
              </a:tblGrid>
              <a:tr h="370840">
                <a:tc>
                  <a:txBody>
                    <a:bodyPr/>
                    <a:lstStyle/>
                    <a:p>
                      <a:pPr algn="ctr"/>
                      <a:r>
                        <a:rPr lang="en-US" altLang="zh-CN" sz="1400" b="0" smtClean="0">
                          <a:solidFill>
                            <a:srgbClr val="002060"/>
                          </a:solidFill>
                        </a:rPr>
                        <a:t>LOS_DLINK_POOL_INFO</a:t>
                      </a:r>
                      <a:endParaRPr lang="zh-CN" altLang="en-US" sz="1400" b="0">
                        <a:solidFill>
                          <a:srgbClr val="00206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b="0" smtClean="0">
                          <a:solidFill>
                            <a:srgbClr val="002060"/>
                          </a:solidFill>
                        </a:rPr>
                        <a:t>LOS_MULIPLE_DLINK_HEAD</a:t>
                      </a:r>
                      <a:endParaRPr lang="zh-CN" altLang="en-US" b="0">
                        <a:solidFill>
                          <a:srgbClr val="002060"/>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60000"/>
                        <a:lumOff val="40000"/>
                      </a:schemeClr>
                    </a:solidFill>
                  </a:tcPr>
                </a:tc>
                <a:tc>
                  <a:txBody>
                    <a:bodyPr/>
                    <a:lstStyle/>
                    <a:p>
                      <a:pPr algn="ctr"/>
                      <a:r>
                        <a:rPr lang="en-US" altLang="zh-CN" b="0" smtClean="0">
                          <a:solidFill>
                            <a:schemeClr val="bg1"/>
                          </a:solidFill>
                        </a:rPr>
                        <a:t>LOS_DLINK_NODE</a:t>
                      </a:r>
                      <a:endParaRPr lang="zh-CN" altLang="en-US" b="0">
                        <a:solidFill>
                          <a:schemeClr val="bg1"/>
                        </a:solidFill>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7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128237978"/>
              </p:ext>
            </p:extLst>
          </p:nvPr>
        </p:nvGraphicFramePr>
        <p:xfrm>
          <a:off x="7620000" y="3745420"/>
          <a:ext cx="2387598" cy="1512381"/>
        </p:xfrm>
        <a:graphic>
          <a:graphicData uri="http://schemas.openxmlformats.org/drawingml/2006/table">
            <a:tbl>
              <a:tblPr firstRow="1" bandRow="1">
                <a:tableStyleId>{72833802-FEF1-4C79-8D5D-14CF1EAF98D9}</a:tableStyleId>
              </a:tblPr>
              <a:tblGrid>
                <a:gridCol w="1193799"/>
                <a:gridCol w="1193799"/>
              </a:tblGrid>
              <a:tr h="504127">
                <a:tc>
                  <a:txBody>
                    <a:bodyPr/>
                    <a:lstStyle/>
                    <a:p>
                      <a:r>
                        <a:rPr lang="en-US" altLang="zh-CN" smtClean="0">
                          <a:solidFill>
                            <a:schemeClr val="bg1"/>
                          </a:solidFill>
                        </a:rPr>
                        <a:t>One</a:t>
                      </a:r>
                      <a:endParaRPr lang="zh-CN" altLang="en-US">
                        <a:solidFill>
                          <a:schemeClr val="bg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rowSpan="3">
                  <a:txBody>
                    <a:bodyPr/>
                    <a:lstStyle/>
                    <a:p>
                      <a:r>
                        <a:rPr lang="en-US" altLang="zh-CN" smtClean="0">
                          <a:solidFill>
                            <a:srgbClr val="002060"/>
                          </a:solidFill>
                        </a:rPr>
                        <a:t>Data</a:t>
                      </a:r>
                      <a:endParaRPr lang="zh-CN" altLang="en-US">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04127">
                <a:tc>
                  <a:txBody>
                    <a:bodyPr/>
                    <a:lstStyle/>
                    <a:p>
                      <a:r>
                        <a:rPr lang="en-US" altLang="zh-CN" smtClean="0">
                          <a:solidFill>
                            <a:srgbClr val="002060"/>
                          </a:solidFill>
                        </a:rPr>
                        <a:t>Two</a:t>
                      </a:r>
                      <a:endParaRPr lang="zh-CN" altLang="en-US">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zh-CN" altLang="en-US"/>
                    </a:p>
                  </a:txBody>
                  <a:tcPr/>
                </a:tc>
              </a:tr>
              <a:tr h="504127">
                <a:tc>
                  <a:txBody>
                    <a:bodyPr/>
                    <a:lstStyle/>
                    <a:p>
                      <a:r>
                        <a:rPr lang="en-US" altLang="zh-CN" smtClean="0">
                          <a:solidFill>
                            <a:srgbClr val="002060"/>
                          </a:solidFill>
                        </a:rPr>
                        <a:t>Three</a:t>
                      </a:r>
                      <a:endParaRPr lang="zh-CN" altLang="en-US">
                        <a:solidFill>
                          <a:srgbClr val="00206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bl>
          </a:graphicData>
        </a:graphic>
      </p:graphicFrame>
      <p:sp>
        <p:nvSpPr>
          <p:cNvPr id="10" name="矩形 9"/>
          <p:cNvSpPr/>
          <p:nvPr/>
        </p:nvSpPr>
        <p:spPr>
          <a:xfrm>
            <a:off x="1763487" y="3408321"/>
            <a:ext cx="5998028" cy="2166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mtClean="0">
                <a:solidFill>
                  <a:schemeClr val="tx1"/>
                </a:solidFill>
              </a:rPr>
              <a:t>One:Free memory node</a:t>
            </a:r>
          </a:p>
          <a:p>
            <a:r>
              <a:rPr lang="en-US" altLang="zh-CN" smtClean="0">
                <a:solidFill>
                  <a:schemeClr val="tx1"/>
                </a:solidFill>
              </a:rPr>
              <a:t>Two:Pointer to the previous memory node</a:t>
            </a:r>
          </a:p>
          <a:p>
            <a:r>
              <a:rPr lang="en-US" altLang="zh-CN" smtClean="0">
                <a:solidFill>
                  <a:schemeClr val="tx1"/>
                </a:solidFill>
              </a:rPr>
              <a:t>Three:Size and flag of the current node</a:t>
            </a:r>
          </a:p>
          <a:p>
            <a:r>
              <a:rPr lang="en-US" altLang="zh-CN" smtClean="0">
                <a:solidFill>
                  <a:schemeClr val="tx1"/>
                </a:solidFill>
              </a:rPr>
              <a:t>One+Two+Three</a:t>
            </a:r>
            <a:r>
              <a:rPr lang="zh-CN" altLang="en-US" smtClean="0">
                <a:solidFill>
                  <a:schemeClr val="tx1"/>
                </a:solidFill>
              </a:rPr>
              <a:t>合起来就是一个节点控制头，详情结构体</a:t>
            </a:r>
            <a:r>
              <a:rPr lang="en-US" altLang="zh-CN" smtClean="0">
                <a:solidFill>
                  <a:schemeClr val="tx1"/>
                </a:solidFill>
              </a:rPr>
              <a:t>LOS_DLINK_NODE</a:t>
            </a:r>
            <a:endParaRPr lang="zh-CN" altLang="en-US">
              <a:solidFill>
                <a:schemeClr val="tx1"/>
              </a:solidFill>
            </a:endParaRPr>
          </a:p>
        </p:txBody>
      </p:sp>
    </p:spTree>
    <p:extLst>
      <p:ext uri="{BB962C8B-B14F-4D97-AF65-F5344CB8AC3E}">
        <p14:creationId xmlns:p14="http://schemas.microsoft.com/office/powerpoint/2010/main" val="1780511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altLang="en-US" smtClean="0">
                <a:sym typeface="+mn-ea"/>
              </a:rPr>
              <a:t>动态内存</a:t>
            </a:r>
            <a:r>
              <a:rPr lang="zh-CN" smtClean="0">
                <a:sym typeface="+mn-ea"/>
              </a:rPr>
              <a:t>运作机制</a:t>
            </a:r>
            <a:r>
              <a:rPr lang="en-US" altLang="zh-CN">
                <a:sym typeface="+mn-ea"/>
              </a:rPr>
              <a:t> </a:t>
            </a:r>
            <a:r>
              <a:rPr lang="en-US" altLang="zh-CN" smtClean="0">
                <a:sym typeface="+mn-ea"/>
              </a:rPr>
              <a:t>- BEST LITTLE</a:t>
            </a:r>
            <a:endParaRPr lang="zh-CN" dirty="0">
              <a:sym typeface="+mn-ea"/>
            </a:endParaRPr>
          </a:p>
        </p:txBody>
      </p:sp>
      <p:sp>
        <p:nvSpPr>
          <p:cNvPr id="2" name="文本占位符 1"/>
          <p:cNvSpPr>
            <a:spLocks noGrp="1"/>
          </p:cNvSpPr>
          <p:nvPr>
            <p:ph type="body" sz="quarter" idx="10"/>
          </p:nvPr>
        </p:nvSpPr>
        <p:spPr/>
        <p:txBody>
          <a:bodyPr/>
          <a:lstStyle/>
          <a:p>
            <a:pPr>
              <a:lnSpc>
                <a:spcPct val="100000"/>
              </a:lnSpc>
            </a:pPr>
            <a:r>
              <a:rPr lang="en-US" altLang="zh-CN" b="1" smtClean="0"/>
              <a:t>BEST </a:t>
            </a:r>
            <a:r>
              <a:rPr lang="en-US" altLang="zh-CN" b="1"/>
              <a:t>LITTLE</a:t>
            </a:r>
            <a:r>
              <a:rPr lang="zh-CN" altLang="en-US" b="1"/>
              <a:t>动态内存</a:t>
            </a:r>
            <a:r>
              <a:rPr lang="zh-CN" altLang="en-US" b="1" smtClean="0"/>
              <a:t>管理</a:t>
            </a:r>
            <a:endParaRPr lang="en-US" altLang="zh-CN" b="1" smtClean="0"/>
          </a:p>
          <a:p>
            <a:pPr>
              <a:lnSpc>
                <a:spcPct val="100000"/>
              </a:lnSpc>
            </a:pPr>
            <a:endParaRPr lang="zh-CN" altLang="en-US" b="1"/>
          </a:p>
          <a:p>
            <a:pPr marL="0" indent="0">
              <a:lnSpc>
                <a:spcPct val="100000"/>
              </a:lnSpc>
              <a:buNone/>
            </a:pPr>
            <a:r>
              <a:rPr lang="en-US" altLang="zh-CN"/>
              <a:t>1</a:t>
            </a:r>
            <a:r>
              <a:rPr lang="zh-CN" altLang="en-US"/>
              <a:t>）</a:t>
            </a:r>
            <a:r>
              <a:rPr lang="en-US" altLang="zh-CN" b="1">
                <a:solidFill>
                  <a:srgbClr val="C00000"/>
                </a:solidFill>
              </a:rPr>
              <a:t>LiteOS</a:t>
            </a:r>
            <a:r>
              <a:rPr lang="zh-CN" altLang="en-US" b="1">
                <a:solidFill>
                  <a:srgbClr val="C00000"/>
                </a:solidFill>
              </a:rPr>
              <a:t>的动态内存分配支持最佳适配算法</a:t>
            </a:r>
            <a:r>
              <a:rPr lang="zh-CN" altLang="en-US" b="1"/>
              <a:t>，即</a:t>
            </a:r>
            <a:r>
              <a:rPr lang="en-US" altLang="zh-CN" b="1"/>
              <a:t>BEST LITTLE</a:t>
            </a:r>
            <a:r>
              <a:rPr lang="zh-CN" altLang="en-US"/>
              <a:t>，每次分配时选择内存池中</a:t>
            </a:r>
            <a:r>
              <a:rPr lang="zh-CN" altLang="en-US" b="1">
                <a:solidFill>
                  <a:srgbClr val="C00000"/>
                </a:solidFill>
              </a:rPr>
              <a:t>最小最适合的内存块进行分配</a:t>
            </a:r>
            <a:r>
              <a:rPr lang="zh-CN" altLang="en-US"/>
              <a:t>。</a:t>
            </a:r>
            <a:r>
              <a:rPr lang="en-US" altLang="zh-CN"/>
              <a:t>LiteOS</a:t>
            </a:r>
            <a:r>
              <a:rPr lang="zh-CN" altLang="en-US"/>
              <a:t>动态内存管理在最佳适配算法的基础上加入了</a:t>
            </a:r>
            <a:r>
              <a:rPr lang="en-US" altLang="zh-CN"/>
              <a:t>SLAB</a:t>
            </a:r>
            <a:r>
              <a:rPr lang="zh-CN" altLang="en-US"/>
              <a:t>机制，用于分配固定大小的内存块，进而减小产生内存碎片的可能性。</a:t>
            </a:r>
            <a:r>
              <a:rPr lang="en-US" altLang="zh-CN"/>
              <a:t>LiteOS</a:t>
            </a:r>
            <a:r>
              <a:rPr lang="zh-CN" altLang="en-US"/>
              <a:t>内存管理中的</a:t>
            </a:r>
            <a:r>
              <a:rPr lang="en-US" altLang="zh-CN"/>
              <a:t>SLAB</a:t>
            </a:r>
            <a:r>
              <a:rPr lang="zh-CN" altLang="en-US"/>
              <a:t>机制支持可配置的</a:t>
            </a:r>
            <a:r>
              <a:rPr lang="en-US" altLang="zh-CN"/>
              <a:t>SLAB CLASS</a:t>
            </a:r>
            <a:r>
              <a:rPr lang="zh-CN" altLang="en-US"/>
              <a:t>数目及每个</a:t>
            </a:r>
            <a:r>
              <a:rPr lang="en-US" altLang="zh-CN"/>
              <a:t>CLASS</a:t>
            </a:r>
            <a:r>
              <a:rPr lang="zh-CN" altLang="en-US"/>
              <a:t>的最大空间</a:t>
            </a:r>
            <a:r>
              <a:rPr lang="zh-CN" altLang="en-US" smtClean="0"/>
              <a:t>。</a:t>
            </a:r>
            <a:endParaRPr lang="en-US" altLang="zh-CN" smtClean="0"/>
          </a:p>
          <a:p>
            <a:pPr marL="0" indent="0">
              <a:lnSpc>
                <a:spcPct val="100000"/>
              </a:lnSpc>
              <a:buNone/>
            </a:pPr>
            <a:endParaRPr lang="zh-CN" altLang="en-US"/>
          </a:p>
          <a:p>
            <a:pPr marL="0" indent="0">
              <a:lnSpc>
                <a:spcPct val="100000"/>
              </a:lnSpc>
              <a:spcBef>
                <a:spcPts val="1000"/>
              </a:spcBef>
              <a:buNone/>
            </a:pPr>
            <a:r>
              <a:rPr lang="en-US" altLang="zh-CN"/>
              <a:t>2</a:t>
            </a:r>
            <a:r>
              <a:rPr lang="zh-CN" altLang="en-US"/>
              <a:t>） </a:t>
            </a:r>
            <a:r>
              <a:rPr lang="zh-CN" altLang="en-US" b="1">
                <a:solidFill>
                  <a:srgbClr val="C00000"/>
                </a:solidFill>
              </a:rPr>
              <a:t>每次申请内存时</a:t>
            </a:r>
            <a:r>
              <a:rPr lang="zh-CN" altLang="en-US"/>
              <a:t>，先在满足申请大小的最佳</a:t>
            </a:r>
            <a:r>
              <a:rPr lang="en-US" altLang="zh-CN"/>
              <a:t>SLAB CLASS</a:t>
            </a:r>
            <a:r>
              <a:rPr lang="zh-CN" altLang="en-US"/>
              <a:t>中</a:t>
            </a:r>
            <a:r>
              <a:rPr lang="zh-CN" altLang="en-US" smtClean="0"/>
              <a:t>申请。</a:t>
            </a:r>
            <a:endParaRPr lang="en-US" altLang="zh-CN" smtClean="0"/>
          </a:p>
          <a:p>
            <a:pPr marL="0" indent="0">
              <a:lnSpc>
                <a:spcPct val="100000"/>
              </a:lnSpc>
              <a:spcBef>
                <a:spcPts val="1000"/>
              </a:spcBef>
              <a:buNone/>
            </a:pPr>
            <a:endParaRPr lang="en-US" altLang="zh-CN"/>
          </a:p>
          <a:p>
            <a:pPr marL="0" indent="0">
              <a:lnSpc>
                <a:spcPct val="100000"/>
              </a:lnSpc>
              <a:spcBef>
                <a:spcPts val="1000"/>
              </a:spcBef>
              <a:buNone/>
            </a:pPr>
            <a:r>
              <a:rPr lang="en-US" altLang="zh-CN" smtClean="0">
                <a:sym typeface="+mn-ea"/>
              </a:rPr>
              <a:t>3</a:t>
            </a:r>
            <a:r>
              <a:rPr lang="zh-CN" altLang="en-US" smtClean="0">
                <a:sym typeface="+mn-ea"/>
              </a:rPr>
              <a:t>）</a:t>
            </a:r>
            <a:r>
              <a:rPr lang="zh-CN" altLang="en-US" b="1" smtClean="0">
                <a:sym typeface="+mn-ea"/>
              </a:rPr>
              <a:t> </a:t>
            </a:r>
            <a:r>
              <a:rPr lang="en-US" altLang="zh-CN" b="1" smtClean="0">
                <a:solidFill>
                  <a:srgbClr val="C00000"/>
                </a:solidFill>
                <a:sym typeface="+mn-ea"/>
              </a:rPr>
              <a:t>释放内存时</a:t>
            </a:r>
            <a:r>
              <a:rPr lang="en-US" altLang="zh-CN" b="1">
                <a:sym typeface="+mn-ea"/>
              </a:rPr>
              <a:t>，</a:t>
            </a:r>
            <a:r>
              <a:rPr lang="en-US" altLang="zh-CN">
                <a:sym typeface="+mn-ea"/>
              </a:rPr>
              <a:t>先检查释放的内存块是否属于SLAB CLASS，如果是SLAB CLASS的内存块，则还回对应的SLAB CLASS中，否则还回内存池中。</a:t>
            </a:r>
            <a:endParaRPr lang="en-US" altLang="zh-CN"/>
          </a:p>
          <a:p>
            <a:pPr marL="0" indent="0">
              <a:lnSpc>
                <a:spcPct val="100000"/>
              </a:lnSpc>
              <a:spcBef>
                <a:spcPts val="1000"/>
              </a:spcBef>
              <a:buNone/>
            </a:pPr>
            <a:endParaRPr lang="zh-CN" altLang="en-US"/>
          </a:p>
        </p:txBody>
      </p:sp>
    </p:spTree>
    <p:extLst>
      <p:ext uri="{BB962C8B-B14F-4D97-AF65-F5344CB8AC3E}">
        <p14:creationId xmlns:p14="http://schemas.microsoft.com/office/powerpoint/2010/main" val="398057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lstStyle/>
          <a:p>
            <a:r>
              <a:rPr lang="zh-CN" smtClean="0">
                <a:sym typeface="+mn-ea"/>
              </a:rPr>
              <a:t>运作机制</a:t>
            </a:r>
            <a:r>
              <a:rPr lang="en-US" altLang="zh-CN">
                <a:sym typeface="+mn-ea"/>
              </a:rPr>
              <a:t> </a:t>
            </a:r>
            <a:r>
              <a:rPr lang="en-US" altLang="zh-CN" smtClean="0">
                <a:sym typeface="+mn-ea"/>
              </a:rPr>
              <a:t>- </a:t>
            </a:r>
            <a:r>
              <a:rPr lang="zh-CN" smtClean="0">
                <a:sym typeface="+mn-ea"/>
              </a:rPr>
              <a:t>动态</a:t>
            </a:r>
            <a:r>
              <a:rPr lang="zh-CN" dirty="0">
                <a:sym typeface="+mn-ea"/>
              </a:rPr>
              <a:t>内存</a:t>
            </a:r>
          </a:p>
        </p:txBody>
      </p:sp>
      <p:pic>
        <p:nvPicPr>
          <p:cNvPr id="2" name="图片 1"/>
          <p:cNvPicPr>
            <a:picLocks noChangeAspect="1"/>
          </p:cNvPicPr>
          <p:nvPr/>
        </p:nvPicPr>
        <p:blipFill>
          <a:blip r:embed="rId3"/>
          <a:stretch>
            <a:fillRect/>
          </a:stretch>
        </p:blipFill>
        <p:spPr>
          <a:xfrm>
            <a:off x="692853" y="1525772"/>
            <a:ext cx="10728325" cy="3673550"/>
          </a:xfrm>
          <a:prstGeom prst="rect">
            <a:avLst/>
          </a:prstGeom>
        </p:spPr>
      </p:pic>
    </p:spTree>
    <p:extLst>
      <p:ext uri="{BB962C8B-B14F-4D97-AF65-F5344CB8AC3E}">
        <p14:creationId xmlns:p14="http://schemas.microsoft.com/office/powerpoint/2010/main" val="527930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rPr>
              <a:t>Kernel</a:t>
            </a:r>
            <a:r>
              <a:rPr lang="zh-CN" altLang="en-US" dirty="0">
                <a:latin typeface="+mn-lt"/>
                <a:ea typeface="+mn-ea"/>
              </a:rPr>
              <a:t>模块 </a:t>
            </a:r>
            <a:r>
              <a:rPr lang="en-US" altLang="zh-CN" dirty="0">
                <a:latin typeface="+mn-lt"/>
                <a:ea typeface="+mn-ea"/>
              </a:rPr>
              <a:t>-</a:t>
            </a:r>
            <a:r>
              <a:rPr lang="en-US" altLang="zh-CN" dirty="0" smtClean="0">
                <a:latin typeface="+mn-lt"/>
                <a:ea typeface="+mn-ea"/>
              </a:rPr>
              <a:t> </a:t>
            </a:r>
            <a:r>
              <a:rPr lang="zh-CN" altLang="en-US" dirty="0">
                <a:latin typeface="+mn-lt"/>
                <a:ea typeface="+mn-ea"/>
              </a:rPr>
              <a:t>静态内存</a:t>
            </a:r>
          </a:p>
        </p:txBody>
      </p:sp>
      <p:sp>
        <p:nvSpPr>
          <p:cNvPr id="3" name="文本占位符 2"/>
          <p:cNvSpPr>
            <a:spLocks noGrp="1"/>
          </p:cNvSpPr>
          <p:nvPr>
            <p:ph type="body" sz="quarter" idx="10"/>
          </p:nvPr>
        </p:nvSpPr>
        <p:spPr/>
        <p:txBody>
          <a:bodyPr/>
          <a:lstStyle/>
          <a:p>
            <a:r>
              <a:rPr lang="zh-CN" altLang="zh-CN" dirty="0">
                <a:latin typeface="+mn-lt"/>
                <a:ea typeface="+mn-ea"/>
              </a:rPr>
              <a:t>静态内存实质上是一块静态数组</a:t>
            </a:r>
            <a:r>
              <a:rPr lang="zh-CN" altLang="en-US" dirty="0">
                <a:latin typeface="+mn-lt"/>
                <a:ea typeface="+mn-ea"/>
              </a:rPr>
              <a:t>，</a:t>
            </a:r>
            <a:r>
              <a:rPr lang="zh-CN" altLang="zh-CN" dirty="0">
                <a:latin typeface="+mn-lt"/>
                <a:ea typeface="+mn-ea"/>
              </a:rPr>
              <a:t>静态内存池内的块大小需要用户在初始化时设定，初始化后块大小不可</a:t>
            </a:r>
            <a:r>
              <a:rPr lang="zh-CN" altLang="zh-CN">
                <a:latin typeface="+mn-lt"/>
                <a:ea typeface="+mn-ea"/>
              </a:rPr>
              <a:t>变更</a:t>
            </a:r>
            <a:r>
              <a:rPr lang="zh-CN" altLang="zh-CN" smtClean="0">
                <a:latin typeface="+mn-lt"/>
                <a:ea typeface="+mn-ea"/>
              </a:rPr>
              <a:t>。</a:t>
            </a:r>
            <a:endParaRPr lang="en-US" altLang="zh-CN" smtClean="0">
              <a:latin typeface="+mn-lt"/>
              <a:ea typeface="+mn-ea"/>
            </a:endParaRPr>
          </a:p>
          <a:p>
            <a:r>
              <a:rPr lang="zh-CN" altLang="zh-CN" smtClean="0">
                <a:latin typeface="+mn-lt"/>
                <a:ea typeface="+mn-ea"/>
              </a:rPr>
              <a:t>静态</a:t>
            </a:r>
            <a:r>
              <a:rPr lang="zh-CN" altLang="zh-CN" dirty="0">
                <a:latin typeface="+mn-lt"/>
                <a:ea typeface="+mn-ea"/>
              </a:rPr>
              <a:t>内存池由一个控制块和若干相同大小的内存块构成，控制块位于内存池头部，用于内存块管理，内存块的申请和释放以块大小为粒度</a:t>
            </a:r>
            <a:r>
              <a:rPr lang="zh-CN" altLang="en-US" dirty="0">
                <a:latin typeface="+mn-lt"/>
                <a:ea typeface="+mn-ea"/>
              </a:rPr>
              <a:t>。</a:t>
            </a:r>
          </a:p>
          <a:p>
            <a:endParaRPr lang="zh-CN" altLang="en-US" dirty="0">
              <a:latin typeface="+mn-lt"/>
              <a:ea typeface="+mn-ea"/>
            </a:endParaRPr>
          </a:p>
        </p:txBody>
      </p:sp>
      <p:pic>
        <p:nvPicPr>
          <p:cNvPr id="4" name="图片 3" descr="F:\RTOS\0，华为LiteOS内核实现与应用开发实战—基于STM32\图片文件\22-4.png"/>
          <p:cNvPicPr/>
          <p:nvPr/>
        </p:nvPicPr>
        <p:blipFill>
          <a:blip r:embed="rId3">
            <a:extLst>
              <a:ext uri="{28A0092B-C50C-407E-A947-70E740481C1C}">
                <a14:useLocalDpi xmlns:a14="http://schemas.microsoft.com/office/drawing/2010/main" val="0"/>
              </a:ext>
            </a:extLst>
          </a:blip>
          <a:srcRect/>
          <a:stretch>
            <a:fillRect/>
          </a:stretch>
        </p:blipFill>
        <p:spPr bwMode="auto">
          <a:xfrm>
            <a:off x="1361474" y="3290893"/>
            <a:ext cx="9469052" cy="2622595"/>
          </a:xfrm>
          <a:prstGeom prst="rect">
            <a:avLst/>
          </a:prstGeom>
          <a:noFill/>
          <a:ln w="12700">
            <a:noFill/>
          </a:ln>
        </p:spPr>
      </p:pic>
    </p:spTree>
    <p:extLst>
      <p:ext uri="{BB962C8B-B14F-4D97-AF65-F5344CB8AC3E}">
        <p14:creationId xmlns:p14="http://schemas.microsoft.com/office/powerpoint/2010/main" val="272242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a:normAutofit fontScale="90000"/>
          </a:bodyPr>
          <a:lstStyle/>
          <a:p>
            <a:r>
              <a:rPr lang="zh-CN" smtClean="0">
                <a:latin typeface="+mn-lt"/>
                <a:ea typeface="+mn-ea"/>
                <a:sym typeface="+mn-ea"/>
              </a:rPr>
              <a:t>内存</a:t>
            </a:r>
            <a:r>
              <a:rPr lang="zh-CN" dirty="0">
                <a:latin typeface="+mn-lt"/>
                <a:ea typeface="+mn-ea"/>
                <a:sym typeface="+mn-ea"/>
              </a:rPr>
              <a:t>管理应用场景与开发流程</a:t>
            </a:r>
            <a:r>
              <a:rPr lang="zh-CN" b="1" dirty="0">
                <a:latin typeface="+mn-lt"/>
                <a:ea typeface="+mn-ea"/>
              </a:rPr>
              <a:t/>
            </a:r>
            <a:br>
              <a:rPr lang="zh-CN" b="1" dirty="0">
                <a:latin typeface="+mn-lt"/>
                <a:ea typeface="+mn-ea"/>
              </a:rPr>
            </a:br>
            <a:endParaRPr lang="zh-CN" altLang="en-US" dirty="0">
              <a:latin typeface="+mn-lt"/>
              <a:ea typeface="+mn-ea"/>
              <a:sym typeface="+mn-ea"/>
            </a:endParaRPr>
          </a:p>
        </p:txBody>
      </p:sp>
      <p:sp>
        <p:nvSpPr>
          <p:cNvPr id="2" name="文本占位符 1"/>
          <p:cNvSpPr>
            <a:spLocks noGrp="1"/>
          </p:cNvSpPr>
          <p:nvPr>
            <p:ph type="body" sz="quarter" idx="10"/>
          </p:nvPr>
        </p:nvSpPr>
        <p:spPr/>
        <p:txBody>
          <a:bodyPr/>
          <a:lstStyle/>
          <a:p>
            <a:pPr>
              <a:lnSpc>
                <a:spcPct val="100000"/>
              </a:lnSpc>
            </a:pPr>
            <a:r>
              <a:rPr lang="zh-CN" altLang="en-US" b="1">
                <a:solidFill>
                  <a:srgbClr val="C00000"/>
                </a:solidFill>
                <a:latin typeface="+mn-lt"/>
                <a:ea typeface="+mn-ea"/>
                <a:sym typeface="+mn-ea"/>
              </a:rPr>
              <a:t>动态内存使用场景：</a:t>
            </a:r>
          </a:p>
          <a:p>
            <a:pPr marL="352659" lvl="1" indent="0">
              <a:lnSpc>
                <a:spcPct val="100000"/>
              </a:lnSpc>
              <a:buNone/>
            </a:pPr>
            <a:r>
              <a:rPr lang="en-US" altLang="zh-CN">
                <a:latin typeface="+mn-lt"/>
                <a:ea typeface="+mn-ea"/>
                <a:sym typeface="+mn-ea"/>
              </a:rPr>
              <a:t>1</a:t>
            </a:r>
            <a:r>
              <a:rPr lang="zh-CN" altLang="en-US">
                <a:latin typeface="+mn-lt"/>
                <a:ea typeface="+mn-ea"/>
                <a:sym typeface="+mn-ea"/>
              </a:rPr>
              <a:t>、内存管理的主要工作是动态的划分并管理用户分配好的内存区间。</a:t>
            </a:r>
          </a:p>
          <a:p>
            <a:pPr marL="352659" lvl="1" indent="0">
              <a:lnSpc>
                <a:spcPct val="100000"/>
              </a:lnSpc>
              <a:buNone/>
            </a:pPr>
            <a:r>
              <a:rPr lang="en-US" altLang="zh-CN">
                <a:latin typeface="+mn-lt"/>
                <a:ea typeface="+mn-ea"/>
                <a:sym typeface="+mn-ea"/>
              </a:rPr>
              <a:t>2</a:t>
            </a:r>
            <a:r>
              <a:rPr lang="zh-CN" altLang="en-US">
                <a:latin typeface="+mn-lt"/>
                <a:ea typeface="+mn-ea"/>
                <a:sym typeface="+mn-ea"/>
              </a:rPr>
              <a:t>、动态内存管理主要是在用户需要使用大小不等的内存块的场景中使用。</a:t>
            </a:r>
          </a:p>
          <a:p>
            <a:pPr marL="352659" lvl="1" indent="0">
              <a:lnSpc>
                <a:spcPct val="100000"/>
              </a:lnSpc>
              <a:buNone/>
            </a:pPr>
            <a:r>
              <a:rPr lang="en-US" altLang="zh-CN">
                <a:latin typeface="+mn-lt"/>
                <a:ea typeface="+mn-ea"/>
                <a:sym typeface="+mn-ea"/>
              </a:rPr>
              <a:t>3</a:t>
            </a:r>
            <a:r>
              <a:rPr lang="zh-CN" altLang="en-US">
                <a:latin typeface="+mn-lt"/>
                <a:ea typeface="+mn-ea"/>
                <a:sym typeface="+mn-ea"/>
              </a:rPr>
              <a:t>、当用户需要分配内存时，可以通过操作系统的动态内存申请函数索取指定大小内存块，一旦使用完毕，通过动态内存释放函数归还所占用内存，使之可以重复使用。</a:t>
            </a:r>
          </a:p>
          <a:p>
            <a:pPr marL="0" indent="0">
              <a:lnSpc>
                <a:spcPct val="100000"/>
              </a:lnSpc>
              <a:buNone/>
            </a:pPr>
            <a:endParaRPr lang="zh-CN" altLang="en-US" b="1">
              <a:latin typeface="+mn-lt"/>
              <a:ea typeface="+mn-ea"/>
              <a:sym typeface="+mn-ea"/>
            </a:endParaRPr>
          </a:p>
          <a:p>
            <a:pPr>
              <a:lnSpc>
                <a:spcPct val="100000"/>
              </a:lnSpc>
            </a:pPr>
            <a:r>
              <a:rPr lang="zh-CN" altLang="en-US" b="1">
                <a:solidFill>
                  <a:srgbClr val="C00000"/>
                </a:solidFill>
                <a:latin typeface="+mn-lt"/>
                <a:ea typeface="+mn-ea"/>
                <a:sym typeface="+mn-ea"/>
              </a:rPr>
              <a:t>静态内存使用场景：</a:t>
            </a:r>
          </a:p>
          <a:p>
            <a:pPr marL="352659" lvl="1" indent="0">
              <a:lnSpc>
                <a:spcPct val="100000"/>
              </a:lnSpc>
              <a:buNone/>
            </a:pPr>
            <a:r>
              <a:rPr lang="zh-CN" altLang="en-US" smtClean="0">
                <a:latin typeface="+mn-lt"/>
                <a:ea typeface="+mn-ea"/>
                <a:sym typeface="+mn-ea"/>
              </a:rPr>
              <a:t>当用户需要使用固定长度的内存时，可以使用静态内存分配的方式获取内存，一旦使用完毕，通过静态内存释放函数归还所占用内存，使之可以重复使用。</a:t>
            </a:r>
            <a:endParaRPr lang="zh-CN" altLang="en-US">
              <a:latin typeface="+mn-lt"/>
              <a:ea typeface="+mn-ea"/>
              <a:sym typeface="+mn-ea"/>
            </a:endParaRPr>
          </a:p>
          <a:p>
            <a:endParaRPr lang="zh-CN" altLang="en-US">
              <a:latin typeface="+mn-lt"/>
              <a:ea typeface="+mn-ea"/>
            </a:endParaRPr>
          </a:p>
        </p:txBody>
      </p:sp>
    </p:spTree>
    <p:extLst>
      <p:ext uri="{BB962C8B-B14F-4D97-AF65-F5344CB8AC3E}">
        <p14:creationId xmlns:p14="http://schemas.microsoft.com/office/powerpoint/2010/main" val="3366928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mtClean="0">
                <a:latin typeface="+mn-lt"/>
                <a:ea typeface="+mn-ea"/>
                <a:sym typeface="+mn-ea"/>
              </a:rPr>
              <a:t>动态内存开发流程</a:t>
            </a:r>
            <a:r>
              <a:rPr lang="zh-CN" altLang="zh-CN">
                <a:latin typeface="+mn-lt"/>
                <a:ea typeface="+mn-ea"/>
                <a:sym typeface="+mn-ea"/>
              </a:rPr>
              <a:t/>
            </a:r>
            <a:br>
              <a:rPr lang="zh-CN" altLang="zh-CN">
                <a:latin typeface="+mn-lt"/>
                <a:ea typeface="+mn-ea"/>
                <a:sym typeface="+mn-ea"/>
              </a:rPr>
            </a:br>
            <a:endParaRPr lang="zh-CN" altLang="en-US">
              <a:latin typeface="+mn-lt"/>
              <a:ea typeface="+mn-ea"/>
            </a:endParaRPr>
          </a:p>
        </p:txBody>
      </p:sp>
      <p:grpSp>
        <p:nvGrpSpPr>
          <p:cNvPr id="13" name="组合 12"/>
          <p:cNvGrpSpPr/>
          <p:nvPr/>
        </p:nvGrpSpPr>
        <p:grpSpPr>
          <a:xfrm>
            <a:off x="875412" y="2411781"/>
            <a:ext cx="10373833" cy="946298"/>
            <a:chOff x="1392865" y="1180214"/>
            <a:chExt cx="9696893" cy="946298"/>
          </a:xfrm>
        </p:grpSpPr>
        <p:grpSp>
          <p:nvGrpSpPr>
            <p:cNvPr id="9" name="组合 8"/>
            <p:cNvGrpSpPr/>
            <p:nvPr/>
          </p:nvGrpSpPr>
          <p:grpSpPr>
            <a:xfrm>
              <a:off x="1392865" y="1180214"/>
              <a:ext cx="9696893" cy="946298"/>
              <a:chOff x="1392865" y="1180214"/>
              <a:chExt cx="9696893" cy="946298"/>
            </a:xfrm>
          </p:grpSpPr>
          <p:sp>
            <p:nvSpPr>
              <p:cNvPr id="5" name="矩形 4"/>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1392865" y="1286540"/>
              <a:ext cx="1180214"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7000B"/>
                  </a:solidFill>
                </a:rPr>
                <a:t>初始化</a:t>
              </a:r>
            </a:p>
          </p:txBody>
        </p:sp>
      </p:grpSp>
      <p:grpSp>
        <p:nvGrpSpPr>
          <p:cNvPr id="14" name="组合 13"/>
          <p:cNvGrpSpPr/>
          <p:nvPr/>
        </p:nvGrpSpPr>
        <p:grpSpPr>
          <a:xfrm>
            <a:off x="875414" y="1205023"/>
            <a:ext cx="10373833" cy="946298"/>
            <a:chOff x="1392865" y="1180214"/>
            <a:chExt cx="9696893" cy="946298"/>
          </a:xfrm>
        </p:grpSpPr>
        <p:grpSp>
          <p:nvGrpSpPr>
            <p:cNvPr id="15" name="组合 14"/>
            <p:cNvGrpSpPr/>
            <p:nvPr/>
          </p:nvGrpSpPr>
          <p:grpSpPr>
            <a:xfrm>
              <a:off x="1392865" y="1180214"/>
              <a:ext cx="9696893" cy="946298"/>
              <a:chOff x="1392865" y="1180214"/>
              <a:chExt cx="9696893" cy="946298"/>
            </a:xfrm>
          </p:grpSpPr>
          <p:sp>
            <p:nvSpPr>
              <p:cNvPr id="17" name="矩形 16"/>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1392865" y="1286540"/>
              <a:ext cx="1180214"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7000B"/>
                  </a:solidFill>
                </a:rPr>
                <a:t>配置</a:t>
              </a:r>
            </a:p>
          </p:txBody>
        </p:sp>
      </p:grpSp>
      <p:grpSp>
        <p:nvGrpSpPr>
          <p:cNvPr id="19" name="组合 18"/>
          <p:cNvGrpSpPr/>
          <p:nvPr/>
        </p:nvGrpSpPr>
        <p:grpSpPr>
          <a:xfrm>
            <a:off x="875413" y="3637995"/>
            <a:ext cx="10373833" cy="946298"/>
            <a:chOff x="1392865" y="1180214"/>
            <a:chExt cx="9696893" cy="946298"/>
          </a:xfrm>
        </p:grpSpPr>
        <p:grpSp>
          <p:nvGrpSpPr>
            <p:cNvPr id="20" name="组合 19"/>
            <p:cNvGrpSpPr/>
            <p:nvPr/>
          </p:nvGrpSpPr>
          <p:grpSpPr>
            <a:xfrm>
              <a:off x="1392865" y="1180214"/>
              <a:ext cx="9696893" cy="946298"/>
              <a:chOff x="1392865" y="1180214"/>
              <a:chExt cx="9696893" cy="946298"/>
            </a:xfrm>
          </p:grpSpPr>
          <p:sp>
            <p:nvSpPr>
              <p:cNvPr id="22" name="矩形 21"/>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392865" y="1286540"/>
              <a:ext cx="1180214"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rgbClr val="C7000B"/>
                  </a:solidFill>
                </a:rPr>
                <a:t>申请任意大小的动态内存</a:t>
              </a:r>
              <a:endParaRPr lang="zh-CN" altLang="en-US">
                <a:solidFill>
                  <a:srgbClr val="C7000B"/>
                </a:solidFill>
              </a:endParaRPr>
            </a:p>
          </p:txBody>
        </p:sp>
      </p:grpSp>
      <p:grpSp>
        <p:nvGrpSpPr>
          <p:cNvPr id="24" name="组合 23"/>
          <p:cNvGrpSpPr/>
          <p:nvPr/>
        </p:nvGrpSpPr>
        <p:grpSpPr>
          <a:xfrm>
            <a:off x="875412" y="4844752"/>
            <a:ext cx="10373833" cy="1079167"/>
            <a:chOff x="1392865" y="1180214"/>
            <a:chExt cx="9696893" cy="946298"/>
          </a:xfrm>
        </p:grpSpPr>
        <p:grpSp>
          <p:nvGrpSpPr>
            <p:cNvPr id="25" name="组合 24"/>
            <p:cNvGrpSpPr/>
            <p:nvPr/>
          </p:nvGrpSpPr>
          <p:grpSpPr>
            <a:xfrm>
              <a:off x="1392865" y="1180214"/>
              <a:ext cx="9696893" cy="946298"/>
              <a:chOff x="1392865" y="1180214"/>
              <a:chExt cx="9696893" cy="946298"/>
            </a:xfrm>
          </p:grpSpPr>
          <p:sp>
            <p:nvSpPr>
              <p:cNvPr id="27" name="矩形 26"/>
              <p:cNvSpPr/>
              <p:nvPr/>
            </p:nvSpPr>
            <p:spPr>
              <a:xfrm>
                <a:off x="1392865" y="1180214"/>
                <a:ext cx="9696893" cy="946298"/>
              </a:xfrm>
              <a:prstGeom prst="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2668772" y="1180214"/>
                <a:ext cx="10633" cy="946298"/>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1392865" y="1286540"/>
              <a:ext cx="1180214"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C7000B"/>
                  </a:solidFill>
                </a:rPr>
                <a:t>释放</a:t>
              </a:r>
              <a:r>
                <a:rPr lang="zh-CN" altLang="en-US" smtClean="0">
                  <a:solidFill>
                    <a:srgbClr val="C7000B"/>
                  </a:solidFill>
                </a:rPr>
                <a:t>动态内存</a:t>
              </a:r>
              <a:endParaRPr lang="zh-CN" altLang="en-US">
                <a:solidFill>
                  <a:srgbClr val="C7000B"/>
                </a:solidFill>
              </a:endParaRPr>
            </a:p>
          </p:txBody>
        </p:sp>
      </p:grpSp>
      <p:sp>
        <p:nvSpPr>
          <p:cNvPr id="29" name="矩形 28"/>
          <p:cNvSpPr/>
          <p:nvPr/>
        </p:nvSpPr>
        <p:spPr>
          <a:xfrm>
            <a:off x="1945758" y="1321981"/>
            <a:ext cx="8697432"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90000"/>
              </a:lnSpc>
              <a:spcBef>
                <a:spcPts val="600"/>
              </a:spcBef>
            </a:pPr>
            <a:endParaRPr lang="zh-CN" altLang="en-US" dirty="0">
              <a:solidFill>
                <a:schemeClr val="tx1"/>
              </a:solidFill>
            </a:endParaRPr>
          </a:p>
        </p:txBody>
      </p:sp>
      <p:sp>
        <p:nvSpPr>
          <p:cNvPr id="30" name="矩形 29"/>
          <p:cNvSpPr/>
          <p:nvPr/>
        </p:nvSpPr>
        <p:spPr>
          <a:xfrm>
            <a:off x="2354139" y="2591630"/>
            <a:ext cx="8481309"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90000"/>
              </a:lnSpc>
              <a:spcBef>
                <a:spcPts val="600"/>
              </a:spcBef>
            </a:pPr>
            <a:endParaRPr lang="zh-CN" altLang="en-US" dirty="0">
              <a:solidFill>
                <a:schemeClr val="tx1"/>
              </a:solidFill>
            </a:endParaRPr>
          </a:p>
        </p:txBody>
      </p:sp>
      <p:sp>
        <p:nvSpPr>
          <p:cNvPr id="32" name="矩形 31"/>
          <p:cNvSpPr/>
          <p:nvPr/>
        </p:nvSpPr>
        <p:spPr>
          <a:xfrm>
            <a:off x="2396103" y="3787681"/>
            <a:ext cx="8481309"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90000"/>
              </a:lnSpc>
              <a:spcBef>
                <a:spcPts val="600"/>
              </a:spcBef>
            </a:pPr>
            <a:endParaRPr lang="zh-CN" altLang="en-US" dirty="0">
              <a:solidFill>
                <a:schemeClr val="tx1"/>
              </a:solidFill>
            </a:endParaRPr>
          </a:p>
        </p:txBody>
      </p:sp>
      <p:sp>
        <p:nvSpPr>
          <p:cNvPr id="33" name="矩形 32"/>
          <p:cNvSpPr/>
          <p:nvPr/>
        </p:nvSpPr>
        <p:spPr>
          <a:xfrm>
            <a:off x="2398439" y="5202343"/>
            <a:ext cx="8481309" cy="712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90000"/>
              </a:lnSpc>
              <a:spcBef>
                <a:spcPts val="600"/>
              </a:spcBef>
            </a:pPr>
            <a:endParaRPr lang="zh-CN" altLang="en-US" dirty="0">
              <a:solidFill>
                <a:schemeClr val="tx1"/>
              </a:solidFill>
            </a:endParaRPr>
          </a:p>
        </p:txBody>
      </p:sp>
      <p:sp>
        <p:nvSpPr>
          <p:cNvPr id="2" name="矩形 1"/>
          <p:cNvSpPr/>
          <p:nvPr/>
        </p:nvSpPr>
        <p:spPr>
          <a:xfrm>
            <a:off x="2398439" y="1364734"/>
            <a:ext cx="8505171" cy="646331"/>
          </a:xfrm>
          <a:prstGeom prst="rect">
            <a:avLst/>
          </a:prstGeom>
        </p:spPr>
        <p:txBody>
          <a:bodyPr wrap="square">
            <a:spAutoFit/>
          </a:bodyPr>
          <a:lstStyle/>
          <a:p>
            <a:r>
              <a:rPr lang="en-US" altLang="zh-CN"/>
              <a:t>LOSCFG_MEMORY_BESTFIT</a:t>
            </a:r>
            <a:r>
              <a:rPr lang="zh-CN" altLang="en-US"/>
              <a:t>：置为</a:t>
            </a:r>
            <a:r>
              <a:rPr lang="en-US" altLang="zh-CN"/>
              <a:t>YES</a:t>
            </a:r>
            <a:r>
              <a:rPr lang="zh-CN" altLang="en-US"/>
              <a:t>，选中内存管理算法中的</a:t>
            </a:r>
            <a:r>
              <a:rPr lang="en-US" altLang="zh-CN"/>
              <a:t>BESTFIT</a:t>
            </a:r>
            <a:r>
              <a:rPr lang="zh-CN" altLang="en-US"/>
              <a:t>算法。</a:t>
            </a:r>
          </a:p>
          <a:p>
            <a:r>
              <a:rPr lang="en-US" altLang="zh-CN"/>
              <a:t>LOSCFG_KERNEL_MEM_SLAB</a:t>
            </a:r>
            <a:r>
              <a:rPr lang="zh-CN" altLang="en-US"/>
              <a:t>：置为</a:t>
            </a:r>
            <a:r>
              <a:rPr lang="en-US" altLang="zh-CN"/>
              <a:t>YES</a:t>
            </a:r>
            <a:r>
              <a:rPr lang="zh-CN" altLang="en-US"/>
              <a:t>，打开内存管理中的</a:t>
            </a:r>
            <a:r>
              <a:rPr lang="en-US" altLang="zh-CN"/>
              <a:t>SLAB</a:t>
            </a:r>
            <a:r>
              <a:rPr lang="zh-CN" altLang="en-US"/>
              <a:t>机制。</a:t>
            </a:r>
          </a:p>
        </p:txBody>
      </p:sp>
      <p:sp>
        <p:nvSpPr>
          <p:cNvPr id="3" name="矩形 2"/>
          <p:cNvSpPr/>
          <p:nvPr/>
        </p:nvSpPr>
        <p:spPr>
          <a:xfrm>
            <a:off x="2398439" y="2594922"/>
            <a:ext cx="8060857" cy="646331"/>
          </a:xfrm>
          <a:prstGeom prst="rect">
            <a:avLst/>
          </a:prstGeom>
        </p:spPr>
        <p:txBody>
          <a:bodyPr wrap="square">
            <a:spAutoFit/>
          </a:bodyPr>
          <a:lstStyle/>
          <a:p>
            <a:r>
              <a:rPr lang="zh-CN" altLang="en-US"/>
              <a:t>调用函数初始化用户指定的动态内存池，若用户使能了</a:t>
            </a:r>
            <a:r>
              <a:rPr lang="en-US" altLang="zh-CN"/>
              <a:t>SLAB</a:t>
            </a:r>
            <a:r>
              <a:rPr lang="zh-CN" altLang="en-US"/>
              <a:t>机制并且内存池中的可分配内存大于</a:t>
            </a:r>
            <a:r>
              <a:rPr lang="en-US" altLang="zh-CN"/>
              <a:t>SLAB</a:t>
            </a:r>
            <a:r>
              <a:rPr lang="zh-CN" altLang="en-US"/>
              <a:t>需要的最小内存，则会进一步初始化</a:t>
            </a:r>
            <a:r>
              <a:rPr lang="en-US" altLang="zh-CN"/>
              <a:t>SLAB CLASS</a:t>
            </a:r>
            <a:r>
              <a:rPr lang="zh-CN" altLang="en-US"/>
              <a:t>。</a:t>
            </a:r>
          </a:p>
        </p:txBody>
      </p:sp>
      <p:sp>
        <p:nvSpPr>
          <p:cNvPr id="6" name="矩形 5"/>
          <p:cNvSpPr/>
          <p:nvPr/>
        </p:nvSpPr>
        <p:spPr>
          <a:xfrm>
            <a:off x="2398438" y="3661602"/>
            <a:ext cx="8726761" cy="923330"/>
          </a:xfrm>
          <a:prstGeom prst="rect">
            <a:avLst/>
          </a:prstGeom>
        </p:spPr>
        <p:txBody>
          <a:bodyPr wrap="square">
            <a:spAutoFit/>
          </a:bodyPr>
          <a:lstStyle/>
          <a:p>
            <a:r>
              <a:rPr lang="zh-CN" altLang="en-US"/>
              <a:t>调用函数从指定的内存池中申请指定大小的内存块，申请时内存管理先向</a:t>
            </a:r>
            <a:r>
              <a:rPr lang="en-US" altLang="zh-CN"/>
              <a:t>SLAB CLASS</a:t>
            </a:r>
            <a:r>
              <a:rPr lang="zh-CN" altLang="en-US"/>
              <a:t>申请，申请失败后继续向堆内存空间申请，最后将申请结果返回给用户。在向堆内存空间申请时，会存在内存块的切分。</a:t>
            </a:r>
          </a:p>
        </p:txBody>
      </p:sp>
      <p:sp>
        <p:nvSpPr>
          <p:cNvPr id="10" name="矩形 9"/>
          <p:cNvSpPr/>
          <p:nvPr/>
        </p:nvSpPr>
        <p:spPr>
          <a:xfrm>
            <a:off x="2398439" y="4950043"/>
            <a:ext cx="8726760" cy="923330"/>
          </a:xfrm>
          <a:prstGeom prst="rect">
            <a:avLst/>
          </a:prstGeom>
        </p:spPr>
        <p:txBody>
          <a:bodyPr wrap="square">
            <a:spAutoFit/>
          </a:bodyPr>
          <a:lstStyle/>
          <a:p>
            <a:r>
              <a:rPr lang="zh-CN" altLang="en-US"/>
              <a:t>调用函数向指定的动态内存池释放指定的内存块，释放时会先判断该内存块是否属于</a:t>
            </a:r>
            <a:r>
              <a:rPr lang="en-US" altLang="zh-CN"/>
              <a:t>SLAB CLASS</a:t>
            </a:r>
            <a:r>
              <a:rPr lang="zh-CN" altLang="en-US"/>
              <a:t>，若属于，则将该内存块还回</a:t>
            </a:r>
            <a:r>
              <a:rPr lang="en-US" altLang="zh-CN"/>
              <a:t>SLAB CLASS</a:t>
            </a:r>
            <a:r>
              <a:rPr lang="zh-CN" altLang="en-US"/>
              <a:t>。否则，向堆内存空间释放内存块。在向堆内存空间释放时，会存在内存块的合并。</a:t>
            </a:r>
          </a:p>
        </p:txBody>
      </p:sp>
    </p:spTree>
    <p:extLst>
      <p:ext uri="{BB962C8B-B14F-4D97-AF65-F5344CB8AC3E}">
        <p14:creationId xmlns:p14="http://schemas.microsoft.com/office/powerpoint/2010/main" val="2084977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body" sz="quarter" idx="10"/>
          </p:nvPr>
        </p:nvSpPr>
        <p:spPr/>
        <p:txBody>
          <a:bodyPr/>
          <a:lstStyle/>
          <a:p>
            <a:r>
              <a:rPr lang="zh-CN" altLang="en-US" dirty="0" smtClean="0">
                <a:latin typeface="+mn-lt"/>
              </a:rPr>
              <a:t>学完本课程后，您将能够：</a:t>
            </a:r>
            <a:endParaRPr lang="en-US" altLang="zh-CN" dirty="0" smtClean="0">
              <a:latin typeface="+mn-lt"/>
            </a:endParaRPr>
          </a:p>
          <a:p>
            <a:pPr lvl="1"/>
            <a:r>
              <a:rPr lang="zh-CN" altLang="en-US" dirty="0" smtClean="0">
                <a:latin typeface="+mn-lt"/>
              </a:rPr>
              <a:t>运用</a:t>
            </a:r>
            <a:r>
              <a:rPr lang="en-US" altLang="zh-CN" dirty="0" smtClean="0">
                <a:latin typeface="+mn-lt"/>
              </a:rPr>
              <a:t>Huawei </a:t>
            </a:r>
            <a:r>
              <a:rPr lang="en-US" altLang="zh-CN" dirty="0" err="1" smtClean="0">
                <a:latin typeface="+mn-lt"/>
              </a:rPr>
              <a:t>LiteOS</a:t>
            </a:r>
            <a:r>
              <a:rPr lang="en-US" altLang="zh-CN" dirty="0" smtClean="0">
                <a:latin typeface="+mn-lt"/>
              </a:rPr>
              <a:t> Kernel</a:t>
            </a:r>
            <a:r>
              <a:rPr lang="zh-CN" altLang="en-US" dirty="0" smtClean="0">
                <a:latin typeface="+mn-lt"/>
              </a:rPr>
              <a:t>特性</a:t>
            </a:r>
            <a:endParaRPr lang="en-US" altLang="zh-CN" dirty="0" smtClean="0">
              <a:latin typeface="+mn-lt"/>
            </a:endParaRPr>
          </a:p>
          <a:p>
            <a:pPr lvl="1"/>
            <a:r>
              <a:rPr lang="zh-CN" altLang="en-US" dirty="0">
                <a:latin typeface="+mn-lt"/>
              </a:rPr>
              <a:t>了解</a:t>
            </a:r>
            <a:r>
              <a:rPr lang="en-US" altLang="zh-CN" dirty="0">
                <a:latin typeface="+mn-lt"/>
              </a:rPr>
              <a:t>Huawei </a:t>
            </a:r>
            <a:r>
              <a:rPr lang="en-US" altLang="zh-CN" dirty="0" err="1">
                <a:latin typeface="+mn-lt"/>
              </a:rPr>
              <a:t>LiteOS</a:t>
            </a:r>
            <a:r>
              <a:rPr lang="zh-CN" altLang="en-US" dirty="0">
                <a:latin typeface="+mn-lt"/>
              </a:rPr>
              <a:t>做到小体积、低功耗、高性能的</a:t>
            </a:r>
            <a:r>
              <a:rPr lang="zh-CN" altLang="en-US" dirty="0" smtClean="0">
                <a:latin typeface="+mn-lt"/>
              </a:rPr>
              <a:t>关键</a:t>
            </a:r>
          </a:p>
          <a:p>
            <a:pPr lvl="1"/>
            <a:r>
              <a:rPr lang="zh-CN" altLang="en-US" dirty="0">
                <a:latin typeface="+mn-lt"/>
              </a:rPr>
              <a:t>区分</a:t>
            </a:r>
            <a:r>
              <a:rPr lang="zh-CN" altLang="en-US" dirty="0" smtClean="0">
                <a:latin typeface="+mn-lt"/>
              </a:rPr>
              <a:t>互联框架，传感框架，运行框架，安全框架的优势</a:t>
            </a:r>
          </a:p>
          <a:p>
            <a:pPr lvl="1"/>
            <a:r>
              <a:rPr lang="zh-CN" altLang="en-US" dirty="0">
                <a:latin typeface="+mn-lt"/>
              </a:rPr>
              <a:t>使用</a:t>
            </a:r>
            <a:r>
              <a:rPr lang="zh-CN" altLang="en-US" dirty="0" smtClean="0">
                <a:latin typeface="+mn-lt"/>
              </a:rPr>
              <a:t>开放的编程接口</a:t>
            </a:r>
            <a:endParaRPr lang="en-US" altLang="zh-CN" dirty="0" smtClean="0">
              <a:latin typeface="+mn-lt"/>
            </a:endParaRPr>
          </a:p>
          <a:p>
            <a:pPr lvl="1"/>
            <a:r>
              <a:rPr lang="zh-CN" altLang="en-US" dirty="0" smtClean="0">
                <a:latin typeface="+mn-lt"/>
              </a:rPr>
              <a:t>了解端云互通组件</a:t>
            </a:r>
            <a:endParaRPr lang="zh-CN" altLang="en-US" dirty="0">
              <a:latin typeface="+mn-lt"/>
            </a:endParaRPr>
          </a:p>
        </p:txBody>
      </p:sp>
    </p:spTree>
    <p:extLst>
      <p:ext uri="{BB962C8B-B14F-4D97-AF65-F5344CB8AC3E}">
        <p14:creationId xmlns:p14="http://schemas.microsoft.com/office/powerpoint/2010/main" val="1987144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静态内存</a:t>
            </a:r>
            <a:r>
              <a:rPr lang="zh-CN" altLang="zh-CN" smtClean="0">
                <a:sym typeface="+mn-ea"/>
              </a:rPr>
              <a:t>应用场景与开发流程</a:t>
            </a:r>
            <a:endParaRPr lang="zh-CN" altLang="en-US"/>
          </a:p>
        </p:txBody>
      </p:sp>
      <p:sp>
        <p:nvSpPr>
          <p:cNvPr id="3" name="文本占位符 2"/>
          <p:cNvSpPr>
            <a:spLocks noGrp="1"/>
          </p:cNvSpPr>
          <p:nvPr>
            <p:ph type="body" sz="quarter" idx="10"/>
          </p:nvPr>
        </p:nvSpPr>
        <p:spPr/>
        <p:txBody>
          <a:bodyPr/>
          <a:lstStyle/>
          <a:p>
            <a:r>
              <a:rPr lang="en-US" altLang="zh-CN" smtClean="0"/>
              <a:t>1</a:t>
            </a:r>
            <a:r>
              <a:rPr lang="zh-CN" altLang="en-US" smtClean="0"/>
              <a:t>、规划一片内存区域作为静态内存池。</a:t>
            </a:r>
          </a:p>
          <a:p>
            <a:r>
              <a:rPr lang="en-US" altLang="zh-CN" smtClean="0"/>
              <a:t>2</a:t>
            </a:r>
            <a:r>
              <a:rPr lang="zh-CN" altLang="en-US" smtClean="0"/>
              <a:t>、系统内部将会初始化静态内存池。将入参指定的内存区域分割为</a:t>
            </a:r>
            <a:r>
              <a:rPr lang="en-US" altLang="zh-CN" smtClean="0"/>
              <a:t>N</a:t>
            </a:r>
            <a:r>
              <a:rPr lang="zh-CN" altLang="en-US" smtClean="0"/>
              <a:t>块（</a:t>
            </a:r>
            <a:r>
              <a:rPr lang="en-US" altLang="zh-CN" smtClean="0"/>
              <a:t>N</a:t>
            </a:r>
            <a:r>
              <a:rPr lang="zh-CN" altLang="en-US" smtClean="0"/>
              <a:t>值取决于静态内存总大小和块大小），将所有内存块挂到空闲链表，在内存起始处放置控制头。</a:t>
            </a:r>
          </a:p>
          <a:p>
            <a:r>
              <a:rPr lang="en-US" altLang="zh-CN" smtClean="0"/>
              <a:t>3</a:t>
            </a:r>
            <a:r>
              <a:rPr lang="zh-CN" altLang="en-US" smtClean="0"/>
              <a:t>、系统内部将会从空闲链表中获取第一个空闲块，并返回该块的用户空间地址。</a:t>
            </a:r>
          </a:p>
          <a:p>
            <a:r>
              <a:rPr lang="en-US" altLang="zh-CN" smtClean="0"/>
              <a:t>4</a:t>
            </a:r>
            <a:r>
              <a:rPr lang="zh-CN" altLang="en-US" smtClean="0"/>
              <a:t>、将该块内存加入空闲块链表。</a:t>
            </a:r>
          </a:p>
          <a:p>
            <a:r>
              <a:rPr lang="en-US" altLang="zh-CN" smtClean="0"/>
              <a:t>5</a:t>
            </a:r>
            <a:r>
              <a:rPr lang="zh-CN" altLang="en-US" smtClean="0"/>
              <a:t>、系统内部清零静态内存块，将入参地址对应的内存块清零。</a:t>
            </a:r>
          </a:p>
          <a:p>
            <a:endParaRPr lang="zh-CN" altLang="en-US"/>
          </a:p>
        </p:txBody>
      </p:sp>
    </p:spTree>
    <p:extLst>
      <p:ext uri="{BB962C8B-B14F-4D97-AF65-F5344CB8AC3E}">
        <p14:creationId xmlns:p14="http://schemas.microsoft.com/office/powerpoint/2010/main" val="75550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操作</a:t>
            </a:r>
            <a:r>
              <a:rPr lang="zh-CN" altLang="zh-CN">
                <a:sym typeface="+mn-ea"/>
              </a:rPr>
              <a:t>系统抽象层简介</a:t>
            </a:r>
            <a:br>
              <a:rPr lang="zh-CN" altLang="zh-CN">
                <a:sym typeface="+mn-ea"/>
              </a:rPr>
            </a:br>
            <a:endParaRPr lang="zh-CN" altLang="en-US"/>
          </a:p>
        </p:txBody>
      </p:sp>
      <p:sp>
        <p:nvSpPr>
          <p:cNvPr id="3" name="文本占位符 2"/>
          <p:cNvSpPr>
            <a:spLocks noGrp="1"/>
          </p:cNvSpPr>
          <p:nvPr>
            <p:ph type="body" sz="quarter" idx="10"/>
          </p:nvPr>
        </p:nvSpPr>
        <p:spPr/>
        <p:txBody>
          <a:bodyPr/>
          <a:lstStyle/>
          <a:p>
            <a:r>
              <a:rPr lang="en-US" altLang="zh-CN">
                <a:sym typeface="+mn-ea"/>
              </a:rPr>
              <a:t>OSAL</a:t>
            </a:r>
            <a:r>
              <a:rPr lang="zh-CN" altLang="en-US">
                <a:sym typeface="+mn-ea"/>
              </a:rPr>
              <a:t>的</a:t>
            </a:r>
            <a:r>
              <a:rPr lang="en-US" altLang="zh-CN">
                <a:sym typeface="+mn-ea"/>
              </a:rPr>
              <a:t>API</a:t>
            </a:r>
            <a:r>
              <a:rPr lang="zh-CN" altLang="en-US">
                <a:sym typeface="+mn-ea"/>
              </a:rPr>
              <a:t>内存管理接口简介：</a:t>
            </a:r>
          </a:p>
          <a:p>
            <a:endParaRPr lang="zh-CN" altLang="en-US"/>
          </a:p>
        </p:txBody>
      </p:sp>
      <p:graphicFrame>
        <p:nvGraphicFramePr>
          <p:cNvPr id="4" name="表格 3"/>
          <p:cNvGraphicFramePr/>
          <p:nvPr>
            <p:custDataLst>
              <p:tags r:id="rId1"/>
            </p:custDataLst>
            <p:extLst>
              <p:ext uri="{D42A27DB-BD31-4B8C-83A1-F6EECF244321}">
                <p14:modId xmlns:p14="http://schemas.microsoft.com/office/powerpoint/2010/main" val="391970725"/>
              </p:ext>
            </p:extLst>
          </p:nvPr>
        </p:nvGraphicFramePr>
        <p:xfrm>
          <a:off x="819518" y="2397022"/>
          <a:ext cx="10608746" cy="2809875"/>
        </p:xfrm>
        <a:graphic>
          <a:graphicData uri="http://schemas.openxmlformats.org/drawingml/2006/table">
            <a:tbl>
              <a:tblPr firstRow="1" bandRow="1"/>
              <a:tblGrid>
                <a:gridCol w="1665604"/>
                <a:gridCol w="4345251"/>
                <a:gridCol w="4597891"/>
              </a:tblGrid>
              <a:tr h="0">
                <a:tc>
                  <a:txBody>
                    <a:bodyPr/>
                    <a:lstStyle/>
                    <a:p>
                      <a:pPr algn="ctr">
                        <a:buNone/>
                      </a:pPr>
                      <a:r>
                        <a:rPr lang="zh-CN" altLang="en-US" sz="2200" b="1" dirty="0">
                          <a:latin typeface="+mn-lt"/>
                          <a:ea typeface="+mn-ea"/>
                          <a:sym typeface="+mn-ea"/>
                        </a:rPr>
                        <a:t>接口名	</a:t>
                      </a:r>
                      <a:endParaRPr lang="zh-CN" altLang="en-US" sz="2200" b="1" dirty="0">
                        <a:solidFill>
                          <a:schemeClr val="tx1"/>
                        </a:solidFill>
                        <a:latin typeface="+mn-lt"/>
                        <a:ea typeface="+mn-ea"/>
                        <a:sym typeface="+mn-ea"/>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dirty="0">
                          <a:latin typeface="+mn-lt"/>
                          <a:ea typeface="+mn-ea"/>
                          <a:sym typeface="+mn-ea"/>
                        </a:rPr>
                        <a:t>功能描述</a:t>
                      </a:r>
                      <a:endParaRPr lang="zh-CN" altLang="en-US" sz="2200" b="1" dirty="0">
                        <a:solidFill>
                          <a:schemeClr val="tx1"/>
                        </a:solidFill>
                        <a:latin typeface="+mn-lt"/>
                        <a:ea typeface="+mn-ea"/>
                        <a:sym typeface="+mn-ea"/>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sz="2200" b="1" smtClean="0">
                          <a:latin typeface="+mn-lt"/>
                          <a:ea typeface="+mn-ea"/>
                          <a:sym typeface="+mn-ea"/>
                        </a:rPr>
                        <a:t>代码样例</a:t>
                      </a:r>
                      <a:endParaRPr lang="zh-CN" altLang="en-US" sz="2200" b="1" dirty="0">
                        <a:solidFill>
                          <a:schemeClr val="tx1"/>
                        </a:solidFill>
                        <a:latin typeface="+mn-lt"/>
                        <a:ea typeface="+mn-ea"/>
                        <a:sym typeface="+mn-ea"/>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67665">
                <a:tc>
                  <a:txBody>
                    <a:bodyPr/>
                    <a:lstStyle/>
                    <a:p>
                      <a:pPr>
                        <a:buNone/>
                      </a:pPr>
                      <a:r>
                        <a:rPr sz="1800" dirty="0">
                          <a:latin typeface="+mn-lt"/>
                          <a:ea typeface="+mn-ea"/>
                          <a:sym typeface="+mn-ea"/>
                        </a:rPr>
                        <a:t>osal_malloc</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按字节申请分配动态内存空间</a:t>
                      </a: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ea typeface="+mn-ea"/>
                          <a:sym typeface="+mn-ea"/>
                        </a:rPr>
                        <a:t>void *osal_malloc(size_t size);</a:t>
                      </a:r>
                    </a:p>
                  </a:txBody>
                  <a:tcPr>
                    <a:lnR w="28575" cap="flat" cmpd="sng" algn="ctr">
                      <a:solidFill>
                        <a:schemeClr val="tx1"/>
                      </a:solidFill>
                      <a:prstDash val="solid"/>
                      <a:round/>
                      <a:headEnd type="none" w="med" len="med"/>
                      <a:tailEnd type="none" w="med" len="med"/>
                    </a:lnR>
                  </a:tcPr>
                </a:tc>
              </a:tr>
              <a:tr h="367665">
                <a:tc>
                  <a:txBody>
                    <a:bodyPr/>
                    <a:lstStyle/>
                    <a:p>
                      <a:pPr>
                        <a:buNone/>
                      </a:pPr>
                      <a:r>
                        <a:rPr lang="en-US" altLang="zh-CN" sz="1800" smtClean="0">
                          <a:latin typeface="+mn-lt"/>
                          <a:ea typeface="+mn-ea"/>
                          <a:sym typeface="+mn-ea"/>
                        </a:rPr>
                        <a:t>osal_free</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释放已经分配的动态内存空间</a:t>
                      </a: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ea typeface="+mn-ea"/>
                          <a:sym typeface="+mn-ea"/>
                        </a:rPr>
                        <a:t>void  osal_free(void *addr);</a:t>
                      </a:r>
                    </a:p>
                  </a:txBody>
                  <a:tcPr>
                    <a:lnR w="28575" cap="flat" cmpd="sng" algn="ctr">
                      <a:solidFill>
                        <a:schemeClr val="tx1"/>
                      </a:solidFill>
                      <a:prstDash val="solid"/>
                      <a:round/>
                      <a:headEnd type="none" w="med" len="med"/>
                      <a:tailEnd type="none" w="med" len="med"/>
                    </a:lnR>
                  </a:tcPr>
                </a:tc>
              </a:tr>
              <a:tr h="368300">
                <a:tc>
                  <a:txBody>
                    <a:bodyPr/>
                    <a:lstStyle/>
                    <a:p>
                      <a:pPr>
                        <a:buNone/>
                      </a:pPr>
                      <a:r>
                        <a:rPr lang="en-US" altLang="zh-CN" sz="1800" smtClean="0">
                          <a:latin typeface="+mn-lt"/>
                          <a:ea typeface="+mn-ea"/>
                          <a:sym typeface="+mn-ea"/>
                        </a:rPr>
                        <a:t>osal_zalloc</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smtClean="0">
                          <a:latin typeface="+mn-lt"/>
                          <a:ea typeface="+mn-ea"/>
                          <a:sym typeface="+mn-ea"/>
                        </a:rPr>
                        <a:t>按字节申请分配动态内存空间，分配成功则初始化这块内存所有值为</a:t>
                      </a:r>
                      <a:r>
                        <a:rPr lang="en-US" altLang="zh-CN" sz="1800" smtClean="0">
                          <a:latin typeface="+mn-lt"/>
                          <a:ea typeface="+mn-ea"/>
                          <a:sym typeface="+mn-ea"/>
                        </a:rPr>
                        <a:t>0</a:t>
                      </a: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ea typeface="+mn-ea"/>
                          <a:sym typeface="+mn-ea"/>
                        </a:rPr>
                        <a:t>void *osal_zalloc(size_t size);</a:t>
                      </a:r>
                    </a:p>
                  </a:txBody>
                  <a:tcPr>
                    <a:lnR w="28575" cap="flat" cmpd="sng" algn="ctr">
                      <a:solidFill>
                        <a:schemeClr val="tx1"/>
                      </a:solidFill>
                      <a:prstDash val="solid"/>
                      <a:round/>
                      <a:headEnd type="none" w="med" len="med"/>
                      <a:tailEnd type="none" w="med" len="med"/>
                    </a:lnR>
                  </a:tcPr>
                </a:tc>
              </a:tr>
              <a:tr h="367665">
                <a:tc>
                  <a:txBody>
                    <a:bodyPr/>
                    <a:lstStyle/>
                    <a:p>
                      <a:pPr>
                        <a:buNone/>
                      </a:pPr>
                      <a:r>
                        <a:rPr lang="en-US" altLang="zh-CN" sz="1800" smtClean="0">
                          <a:latin typeface="+mn-lt"/>
                          <a:ea typeface="+mn-ea"/>
                          <a:sym typeface="+mn-ea"/>
                        </a:rPr>
                        <a:t>osal_realloc</a:t>
                      </a:r>
                    </a:p>
                  </a:txBody>
                  <a:tcPr>
                    <a:lnL w="28575" cap="flat" cmpd="sng" algn="ctr">
                      <a:solidFill>
                        <a:schemeClr val="tx1"/>
                      </a:solidFill>
                      <a:prstDash val="solid"/>
                      <a:round/>
                      <a:headEnd type="none" w="med" len="med"/>
                      <a:tailEnd type="none" w="med" len="med"/>
                    </a:lnL>
                  </a:tcPr>
                </a:tc>
                <a:tc>
                  <a:txBody>
                    <a:bodyPr/>
                    <a:lstStyle/>
                    <a:p>
                      <a:pPr>
                        <a:buNone/>
                      </a:pPr>
                      <a:r>
                        <a:rPr lang="zh-CN" altLang="en-US" sz="1800" dirty="0">
                          <a:latin typeface="+mn-lt"/>
                          <a:ea typeface="+mn-ea"/>
                          <a:sym typeface="+mn-ea"/>
                        </a:rPr>
                        <a:t>重新申请分配动态内存空间</a:t>
                      </a: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smtClean="0">
                          <a:latin typeface="+mn-lt"/>
                          <a:ea typeface="+mn-ea"/>
                          <a:sym typeface="+mn-ea"/>
                        </a:rPr>
                        <a:t>void *osal_realloc(void *ptr,size_t newsize);</a:t>
                      </a:r>
                    </a:p>
                  </a:txBody>
                  <a:tcPr>
                    <a:lnR w="28575" cap="flat" cmpd="sng" algn="ctr">
                      <a:solidFill>
                        <a:schemeClr val="tx1"/>
                      </a:solidFill>
                      <a:prstDash val="solid"/>
                      <a:round/>
                      <a:headEnd type="none" w="med" len="med"/>
                      <a:tailEnd type="none" w="med" len="med"/>
                    </a:lnR>
                  </a:tcPr>
                </a:tc>
              </a:tr>
              <a:tr h="367665">
                <a:tc>
                  <a:txBody>
                    <a:bodyPr/>
                    <a:lstStyle/>
                    <a:p>
                      <a:pPr>
                        <a:buNone/>
                      </a:pPr>
                      <a:r>
                        <a:rPr lang="en-US" altLang="zh-CN" sz="1800" smtClean="0">
                          <a:latin typeface="+mn-lt"/>
                          <a:ea typeface="+mn-ea"/>
                          <a:sym typeface="+mn-ea"/>
                        </a:rPr>
                        <a:t>osal_calloc</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zh-CN" altLang="en-US" sz="1800" smtClean="0">
                          <a:latin typeface="+mn-lt"/>
                          <a:ea typeface="+mn-ea"/>
                          <a:sym typeface="+mn-ea"/>
                        </a:rPr>
                        <a:t>申请分配</a:t>
                      </a:r>
                      <a:r>
                        <a:rPr lang="en-US" altLang="zh-CN" sz="1800" smtClean="0">
                          <a:latin typeface="+mn-lt"/>
                          <a:ea typeface="+mn-ea"/>
                          <a:sym typeface="+mn-ea"/>
                        </a:rPr>
                        <a:t>num</a:t>
                      </a:r>
                      <a:r>
                        <a:rPr lang="zh-CN" altLang="en-US" sz="1800" smtClean="0">
                          <a:latin typeface="+mn-lt"/>
                          <a:ea typeface="+mn-ea"/>
                          <a:sym typeface="+mn-ea"/>
                        </a:rPr>
                        <a:t>个长度为</a:t>
                      </a:r>
                      <a:r>
                        <a:rPr lang="en-US" altLang="zh-CN" sz="1800" smtClean="0">
                          <a:latin typeface="+mn-lt"/>
                          <a:ea typeface="+mn-ea"/>
                          <a:sym typeface="+mn-ea"/>
                        </a:rPr>
                        <a:t>size</a:t>
                      </a:r>
                      <a:r>
                        <a:rPr lang="zh-CN" altLang="en-US" sz="1800" smtClean="0">
                          <a:latin typeface="+mn-lt"/>
                          <a:ea typeface="+mn-ea"/>
                          <a:sym typeface="+mn-ea"/>
                        </a:rPr>
                        <a:t>的动态内存空间</a:t>
                      </a:r>
                    </a:p>
                  </a:txBody>
                  <a:tcPr>
                    <a:lnB w="28575" cap="flat" cmpd="sng" algn="ctr">
                      <a:solidFill>
                        <a:schemeClr val="tx1"/>
                      </a:solidFill>
                      <a:prstDash val="solid"/>
                      <a:round/>
                      <a:headEnd type="none" w="med" len="med"/>
                      <a:tailEnd type="none" w="med" len="med"/>
                    </a:lnB>
                  </a:tcPr>
                </a:tc>
                <a:tc>
                  <a:txBody>
                    <a:bodyPr/>
                    <a:lstStyle/>
                    <a:p>
                      <a:pPr>
                        <a:buNone/>
                      </a:pPr>
                      <a:r>
                        <a:rPr lang="en-US" altLang="zh-CN" sz="1800" smtClean="0">
                          <a:latin typeface="+mn-lt"/>
                          <a:ea typeface="+mn-ea"/>
                          <a:sym typeface="+mn-ea"/>
                        </a:rPr>
                        <a:t>void *osal_calloc(size_t n, size_t size)</a:t>
                      </a:r>
                      <a:r>
                        <a:rPr lang="zh-CN" altLang="en-US" sz="1800" smtClean="0">
                          <a:latin typeface="+mn-lt"/>
                          <a:ea typeface="+mn-ea"/>
                          <a:sym typeface="+mn-ea"/>
                        </a:rPr>
                        <a:t>；</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21743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latin typeface="+mn-lt"/>
                <a:ea typeface="+mn-ea"/>
                <a:sym typeface="+mn-ea"/>
              </a:rPr>
              <a:t>实现内存管理功能</a:t>
            </a:r>
            <a:endParaRPr lang="zh-CN" altLang="en-US">
              <a:latin typeface="+mn-lt"/>
              <a:ea typeface="+mn-ea"/>
            </a:endParaRPr>
          </a:p>
        </p:txBody>
      </p:sp>
      <p:sp>
        <p:nvSpPr>
          <p:cNvPr id="6" name="矩形 5"/>
          <p:cNvSpPr/>
          <p:nvPr/>
        </p:nvSpPr>
        <p:spPr>
          <a:xfrm>
            <a:off x="818707" y="988828"/>
            <a:ext cx="10641456" cy="5124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
              </a:spcBef>
            </a:pPr>
            <a:r>
              <a:rPr lang="en-US" altLang="zh-CN" sz="1200">
                <a:solidFill>
                  <a:srgbClr val="00B050"/>
                </a:solidFill>
                <a:cs typeface="+mn-lt"/>
                <a:sym typeface="+mn-ea"/>
              </a:rPr>
              <a:t>/* </a:t>
            </a:r>
            <a:r>
              <a:rPr lang="zh-CN" altLang="en-US" sz="1200">
                <a:solidFill>
                  <a:srgbClr val="00B050"/>
                </a:solidFill>
                <a:cs typeface="+mn-lt"/>
                <a:sym typeface="+mn-ea"/>
              </a:rPr>
              <a:t>使用</a:t>
            </a:r>
            <a:r>
              <a:rPr lang="en-US" altLang="zh-CN" sz="1200">
                <a:solidFill>
                  <a:srgbClr val="00B050"/>
                </a:solidFill>
                <a:cs typeface="+mn-lt"/>
                <a:sym typeface="+mn-ea"/>
              </a:rPr>
              <a:t>osal</a:t>
            </a:r>
            <a:r>
              <a:rPr lang="zh-CN" altLang="en-US" sz="1200">
                <a:solidFill>
                  <a:srgbClr val="00B050"/>
                </a:solidFill>
                <a:cs typeface="+mn-lt"/>
                <a:sym typeface="+mn-ea"/>
              </a:rPr>
              <a:t>接口需要包含该头文件 </a:t>
            </a:r>
            <a:r>
              <a:rPr lang="zh-CN" altLang="en-US" sz="1200" smtClean="0">
                <a:solidFill>
                  <a:srgbClr val="00B050"/>
                </a:solidFill>
                <a:cs typeface="+mn-lt"/>
                <a:sym typeface="+mn-ea"/>
              </a:rPr>
              <a:t>*</a:t>
            </a:r>
            <a:r>
              <a:rPr lang="en-US" altLang="zh-CN" sz="1200" smtClean="0">
                <a:solidFill>
                  <a:srgbClr val="00B050"/>
                </a:solidFill>
                <a:cs typeface="+mn-lt"/>
                <a:sym typeface="+mn-ea"/>
              </a:rPr>
              <a:t>/</a:t>
            </a:r>
          </a:p>
          <a:p>
            <a:pPr>
              <a:spcBef>
                <a:spcPts val="30"/>
              </a:spcBef>
            </a:pPr>
            <a:r>
              <a:rPr lang="en-US" altLang="zh-CN" sz="1200" smtClean="0">
                <a:solidFill>
                  <a:schemeClr val="tx1"/>
                </a:solidFill>
                <a:cs typeface="+mn-lt"/>
                <a:sym typeface="+mn-ea"/>
              </a:rPr>
              <a:t>#</a:t>
            </a:r>
            <a:r>
              <a:rPr lang="en-US" altLang="zh-CN" sz="1200">
                <a:solidFill>
                  <a:schemeClr val="tx1"/>
                </a:solidFill>
                <a:cs typeface="+mn-lt"/>
                <a:sym typeface="+mn-ea"/>
              </a:rPr>
              <a:t>include &lt;osal.h&gt;</a:t>
            </a:r>
          </a:p>
          <a:p>
            <a:pPr>
              <a:spcBef>
                <a:spcPts val="30"/>
              </a:spcBef>
            </a:pPr>
            <a:r>
              <a:rPr lang="en-US" altLang="zh-CN" sz="1200">
                <a:solidFill>
                  <a:schemeClr val="tx1"/>
                </a:solidFill>
                <a:cs typeface="+mn-lt"/>
                <a:sym typeface="+mn-ea"/>
              </a:rPr>
              <a:t>static int mem_access_task_entry</a:t>
            </a:r>
            <a:r>
              <a:rPr lang="en-US" altLang="zh-CN" sz="1200" smtClean="0">
                <a:solidFill>
                  <a:schemeClr val="tx1"/>
                </a:solidFill>
                <a:cs typeface="+mn-lt"/>
                <a:sym typeface="+mn-ea"/>
              </a:rPr>
              <a:t>()    </a:t>
            </a:r>
            <a:r>
              <a:rPr lang="en-US" altLang="zh-CN" sz="1200" smtClean="0">
                <a:solidFill>
                  <a:srgbClr val="00B050"/>
                </a:solidFill>
                <a:cs typeface="+mn-lt"/>
                <a:sym typeface="+mn-ea"/>
              </a:rPr>
              <a:t>//</a:t>
            </a:r>
            <a:r>
              <a:rPr lang="zh-CN" altLang="en-US" sz="1200">
                <a:solidFill>
                  <a:srgbClr val="00B050"/>
                </a:solidFill>
                <a:cs typeface="+mn-lt"/>
                <a:sym typeface="+mn-ea"/>
              </a:rPr>
              <a:t>任务入口函数 </a:t>
            </a:r>
          </a:p>
          <a:p>
            <a:pPr>
              <a:spcBef>
                <a:spcPts val="30"/>
              </a:spcBef>
            </a:pPr>
            <a:r>
              <a:rPr lang="en-US" altLang="zh-CN" sz="1200">
                <a:solidFill>
                  <a:schemeClr val="tx1"/>
                </a:solidFill>
                <a:cs typeface="+mn-lt"/>
                <a:sym typeface="+mn-ea"/>
              </a:rPr>
              <a:t>{</a:t>
            </a:r>
          </a:p>
          <a:p>
            <a:pPr>
              <a:spcBef>
                <a:spcPts val="30"/>
              </a:spcBef>
            </a:pPr>
            <a:r>
              <a:rPr lang="en-US" altLang="zh-CN" sz="1200">
                <a:solidFill>
                  <a:schemeClr val="tx1"/>
                </a:solidFill>
                <a:cs typeface="+mn-lt"/>
                <a:sym typeface="+mn-ea"/>
              </a:rPr>
              <a:t>    uint32_t i = 0;     </a:t>
            </a:r>
            <a:r>
              <a:rPr lang="en-US" altLang="zh-CN" sz="1200">
                <a:solidFill>
                  <a:srgbClr val="00B050"/>
                </a:solidFill>
                <a:cs typeface="+mn-lt"/>
                <a:sym typeface="+mn-ea"/>
              </a:rPr>
              <a:t>//</a:t>
            </a:r>
            <a:r>
              <a:rPr lang="zh-CN" altLang="en-US" sz="1200">
                <a:solidFill>
                  <a:srgbClr val="00B050"/>
                </a:solidFill>
                <a:cs typeface="+mn-lt"/>
                <a:sym typeface="+mn-ea"/>
              </a:rPr>
              <a:t>循环变量</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size_t mem_size;    </a:t>
            </a:r>
            <a:r>
              <a:rPr lang="en-US" altLang="zh-CN" sz="1200">
                <a:solidFill>
                  <a:srgbClr val="00B050"/>
                </a:solidFill>
                <a:cs typeface="+mn-lt"/>
                <a:sym typeface="+mn-ea"/>
              </a:rPr>
              <a:t>//</a:t>
            </a:r>
            <a:r>
              <a:rPr lang="zh-CN" altLang="en-US" sz="1200">
                <a:solidFill>
                  <a:srgbClr val="00B050"/>
                </a:solidFill>
                <a:cs typeface="+mn-lt"/>
                <a:sym typeface="+mn-ea"/>
              </a:rPr>
              <a:t>申请的内存块大小</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uint8_t* mem_ptr = NULL;    </a:t>
            </a:r>
            <a:r>
              <a:rPr lang="en-US" altLang="zh-CN" sz="1200">
                <a:solidFill>
                  <a:srgbClr val="00B050"/>
                </a:solidFill>
                <a:cs typeface="+mn-lt"/>
                <a:sym typeface="+mn-ea"/>
              </a:rPr>
              <a:t>//</a:t>
            </a:r>
            <a:r>
              <a:rPr lang="zh-CN" altLang="en-US" sz="1200">
                <a:solidFill>
                  <a:srgbClr val="00B050"/>
                </a:solidFill>
                <a:cs typeface="+mn-lt"/>
                <a:sym typeface="+mn-ea"/>
              </a:rPr>
              <a:t>内存块指针</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while (1)</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        mem_size = 1 &lt;&lt; i++; </a:t>
            </a:r>
            <a:r>
              <a:rPr lang="en-US" altLang="zh-CN" sz="1200" smtClean="0">
                <a:solidFill>
                  <a:schemeClr val="tx1"/>
                </a:solidFill>
                <a:cs typeface="+mn-lt"/>
                <a:sym typeface="+mn-ea"/>
              </a:rPr>
              <a:t>       </a:t>
            </a:r>
            <a:r>
              <a:rPr lang="en-US" altLang="zh-CN" sz="1200" smtClean="0">
                <a:solidFill>
                  <a:srgbClr val="00B050"/>
                </a:solidFill>
                <a:cs typeface="+mn-lt"/>
                <a:sym typeface="+mn-ea"/>
              </a:rPr>
              <a:t>//</a:t>
            </a:r>
            <a:r>
              <a:rPr lang="zh-CN" altLang="en-US" sz="1200">
                <a:solidFill>
                  <a:srgbClr val="00B050"/>
                </a:solidFill>
                <a:cs typeface="+mn-lt"/>
                <a:sym typeface="+mn-ea"/>
              </a:rPr>
              <a:t>每次循环将申请内存的大小扩大一倍</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mem_ptr = osal_malloc(mem_size</a:t>
            </a:r>
            <a:r>
              <a:rPr lang="en-US" altLang="zh-CN" sz="1200" smtClean="0">
                <a:solidFill>
                  <a:schemeClr val="tx1"/>
                </a:solidFill>
                <a:cs typeface="+mn-lt"/>
                <a:sym typeface="+mn-ea"/>
              </a:rPr>
              <a:t>);        </a:t>
            </a:r>
            <a:r>
              <a:rPr lang="en-US" altLang="zh-CN" sz="1200" smtClean="0">
                <a:solidFill>
                  <a:srgbClr val="00B050"/>
                </a:solidFill>
                <a:cs typeface="+mn-lt"/>
                <a:sym typeface="+mn-ea"/>
              </a:rPr>
              <a:t>//</a:t>
            </a:r>
            <a:r>
              <a:rPr lang="zh-CN" altLang="en-US" sz="1200">
                <a:solidFill>
                  <a:srgbClr val="00B050"/>
                </a:solidFill>
                <a:cs typeface="+mn-lt"/>
                <a:sym typeface="+mn-ea"/>
              </a:rPr>
              <a:t>尝试申请分配内存 </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if(mem_ptr != NULL)</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         printf("access %d bytes memory success!\r\n", mem_size); </a:t>
            </a:r>
            <a:r>
              <a:rPr lang="en-US" altLang="zh-CN" sz="1200">
                <a:solidFill>
                  <a:srgbClr val="00B050"/>
                </a:solidFill>
                <a:cs typeface="+mn-lt"/>
                <a:sym typeface="+mn-ea"/>
              </a:rPr>
              <a:t>// </a:t>
            </a:r>
            <a:r>
              <a:rPr lang="zh-CN" altLang="en-US" sz="1200">
                <a:solidFill>
                  <a:srgbClr val="00B050"/>
                </a:solidFill>
                <a:cs typeface="+mn-lt"/>
                <a:sym typeface="+mn-ea"/>
              </a:rPr>
              <a:t>申请成功</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osal_free(mem_ptr</a:t>
            </a:r>
            <a:r>
              <a:rPr lang="en-US" altLang="zh-CN" sz="1200" smtClean="0">
                <a:solidFill>
                  <a:schemeClr val="tx1"/>
                </a:solidFill>
                <a:cs typeface="+mn-lt"/>
                <a:sym typeface="+mn-ea"/>
              </a:rPr>
              <a:t>);      </a:t>
            </a:r>
            <a:r>
              <a:rPr lang="en-US" altLang="zh-CN" sz="1200" smtClean="0">
                <a:solidFill>
                  <a:srgbClr val="00B050"/>
                </a:solidFill>
                <a:cs typeface="+mn-lt"/>
                <a:sym typeface="+mn-ea"/>
              </a:rPr>
              <a:t>//</a:t>
            </a:r>
            <a:r>
              <a:rPr lang="zh-CN" altLang="en-US" sz="1200">
                <a:solidFill>
                  <a:srgbClr val="00B050"/>
                </a:solidFill>
                <a:cs typeface="+mn-lt"/>
                <a:sym typeface="+mn-ea"/>
              </a:rPr>
              <a:t>释放申请的内存，便于下次申请 </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mem_ptr = NULL</a:t>
            </a:r>
            <a:r>
              <a:rPr lang="en-US" altLang="zh-CN" sz="1200" smtClean="0">
                <a:solidFill>
                  <a:schemeClr val="tx1"/>
                </a:solidFill>
                <a:cs typeface="+mn-lt"/>
                <a:sym typeface="+mn-ea"/>
              </a:rPr>
              <a:t>;         </a:t>
            </a:r>
            <a:r>
              <a:rPr lang="en-US" altLang="zh-CN" sz="1200" smtClean="0">
                <a:solidFill>
                  <a:srgbClr val="00B050"/>
                </a:solidFill>
                <a:cs typeface="+mn-lt"/>
                <a:sym typeface="+mn-ea"/>
              </a:rPr>
              <a:t>//</a:t>
            </a:r>
            <a:r>
              <a:rPr lang="zh-CN" altLang="en-US" sz="1200">
                <a:solidFill>
                  <a:srgbClr val="00B050"/>
                </a:solidFill>
                <a:cs typeface="+mn-lt"/>
                <a:sym typeface="+mn-ea"/>
              </a:rPr>
              <a:t>将内存块指针置为</a:t>
            </a:r>
            <a:r>
              <a:rPr lang="en-US" altLang="zh-CN" sz="1200">
                <a:solidFill>
                  <a:srgbClr val="00B050"/>
                </a:solidFill>
                <a:cs typeface="+mn-lt"/>
                <a:sym typeface="+mn-ea"/>
              </a:rPr>
              <a:t>NULL</a:t>
            </a:r>
            <a:r>
              <a:rPr lang="zh-CN" altLang="en-US" sz="1200">
                <a:solidFill>
                  <a:srgbClr val="00B050"/>
                </a:solidFill>
                <a:cs typeface="+mn-lt"/>
                <a:sym typeface="+mn-ea"/>
              </a:rPr>
              <a:t>，避免称为野指针</a:t>
            </a:r>
          </a:p>
          <a:p>
            <a:pPr>
              <a:spcBef>
                <a:spcPts val="30"/>
              </a:spcBef>
            </a:pPr>
            <a:r>
              <a:rPr lang="zh-CN" altLang="en-US" sz="1200">
                <a:solidFill>
                  <a:schemeClr val="tx1"/>
                </a:solidFill>
                <a:cs typeface="+mn-lt"/>
                <a:sym typeface="+mn-ea"/>
              </a:rPr>
              <a:t>         </a:t>
            </a:r>
            <a:r>
              <a:rPr lang="en-US" altLang="zh-CN" sz="1200">
                <a:solidFill>
                  <a:schemeClr val="tx1"/>
                </a:solidFill>
                <a:cs typeface="+mn-lt"/>
                <a:sym typeface="+mn-ea"/>
              </a:rPr>
              <a:t>printf("free memory success!\r\n");</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        else</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            </a:t>
            </a:r>
            <a:r>
              <a:rPr lang="en-US" altLang="zh-CN" sz="1200">
                <a:solidFill>
                  <a:srgbClr val="00B050"/>
                </a:solidFill>
                <a:cs typeface="+mn-lt"/>
                <a:sym typeface="+mn-ea"/>
              </a:rPr>
              <a:t>/* </a:t>
            </a:r>
            <a:r>
              <a:rPr lang="zh-CN" altLang="en-US" sz="1200">
                <a:solidFill>
                  <a:srgbClr val="00B050"/>
                </a:solidFill>
                <a:cs typeface="+mn-lt"/>
                <a:sym typeface="+mn-ea"/>
              </a:rPr>
              <a:t>申请失败，打印信息，任务结束 *</a:t>
            </a:r>
            <a:r>
              <a:rPr lang="en-US" altLang="zh-CN" sz="1200">
                <a:solidFill>
                  <a:srgbClr val="00B050"/>
                </a:solidFill>
                <a:cs typeface="+mn-lt"/>
                <a:sym typeface="+mn-ea"/>
              </a:rPr>
              <a:t>/</a:t>
            </a:r>
          </a:p>
          <a:p>
            <a:pPr>
              <a:spcBef>
                <a:spcPts val="30"/>
              </a:spcBef>
            </a:pPr>
            <a:r>
              <a:rPr lang="en-US" altLang="zh-CN" sz="1200">
                <a:solidFill>
                  <a:schemeClr val="tx1"/>
                </a:solidFill>
                <a:cs typeface="+mn-lt"/>
                <a:sym typeface="+mn-ea"/>
              </a:rPr>
              <a:t>        printf("access %d bytes memory failed!\r\n", mem_size);</a:t>
            </a:r>
          </a:p>
          <a:p>
            <a:pPr>
              <a:spcBef>
                <a:spcPts val="30"/>
              </a:spcBef>
            </a:pPr>
            <a:r>
              <a:rPr lang="en-US" altLang="zh-CN" sz="1200">
                <a:solidFill>
                  <a:schemeClr val="tx1"/>
                </a:solidFill>
                <a:cs typeface="+mn-lt"/>
                <a:sym typeface="+mn-ea"/>
              </a:rPr>
              <a:t>        return 0;</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    }</a:t>
            </a:r>
          </a:p>
          <a:p>
            <a:pPr>
              <a:spcBef>
                <a:spcPts val="30"/>
              </a:spcBef>
            </a:pPr>
            <a:r>
              <a:rPr lang="en-US" altLang="zh-CN" sz="1200">
                <a:solidFill>
                  <a:schemeClr val="tx1"/>
                </a:solidFill>
                <a:cs typeface="+mn-lt"/>
                <a:sym typeface="+mn-ea"/>
              </a:rPr>
              <a:t>}</a:t>
            </a:r>
          </a:p>
        </p:txBody>
      </p:sp>
      <p:sp>
        <p:nvSpPr>
          <p:cNvPr id="7" name="矩形 6"/>
          <p:cNvSpPr/>
          <p:nvPr/>
        </p:nvSpPr>
        <p:spPr>
          <a:xfrm>
            <a:off x="7207138" y="4223121"/>
            <a:ext cx="4253025" cy="1818167"/>
          </a:xfrm>
          <a:prstGeom prst="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a:solidFill>
                  <a:srgbClr val="002060"/>
                </a:solidFill>
                <a:cs typeface="+mn-lt"/>
                <a:sym typeface="+mn-ea"/>
              </a:rPr>
              <a:t>int standard_app_demo_main()</a:t>
            </a:r>
          </a:p>
          <a:p>
            <a:r>
              <a:rPr lang="en-US" altLang="zh-CN" sz="1400" b="1">
                <a:solidFill>
                  <a:srgbClr val="002060"/>
                </a:solidFill>
                <a:cs typeface="+mn-lt"/>
                <a:sym typeface="+mn-ea"/>
              </a:rPr>
              <a:t>{</a:t>
            </a:r>
          </a:p>
          <a:p>
            <a:r>
              <a:rPr lang="en-US" altLang="zh-CN" sz="1400" b="1">
                <a:solidFill>
                  <a:srgbClr val="002060"/>
                </a:solidFill>
                <a:cs typeface="+mn-lt"/>
                <a:sym typeface="+mn-ea"/>
              </a:rPr>
              <a:t>osal_task_create("mem_access_task",mem_access_task_entry,NULL,0x400,NULL,11);</a:t>
            </a:r>
          </a:p>
          <a:p>
            <a:r>
              <a:rPr lang="en-US" altLang="zh-CN" sz="1400" b="1">
                <a:solidFill>
                  <a:srgbClr val="002060"/>
                </a:solidFill>
                <a:cs typeface="+mn-lt"/>
                <a:sym typeface="+mn-ea"/>
              </a:rPr>
              <a:t>    return 0;</a:t>
            </a:r>
          </a:p>
          <a:p>
            <a:r>
              <a:rPr lang="en-US" altLang="zh-CN" sz="1400" b="1">
                <a:solidFill>
                  <a:srgbClr val="002060"/>
                </a:solidFill>
                <a:cs typeface="+mn-lt"/>
                <a:sym typeface="+mn-ea"/>
              </a:rPr>
              <a:t>}</a:t>
            </a:r>
            <a:endParaRPr lang="en-US" altLang="zh-CN" sz="1400" b="1" dirty="0">
              <a:solidFill>
                <a:srgbClr val="002060"/>
              </a:solidFill>
              <a:cs typeface="+mn-lt"/>
              <a:sym typeface="+mn-ea"/>
            </a:endParaRPr>
          </a:p>
        </p:txBody>
      </p:sp>
    </p:spTree>
    <p:extLst>
      <p:ext uri="{BB962C8B-B14F-4D97-AF65-F5344CB8AC3E}">
        <p14:creationId xmlns:p14="http://schemas.microsoft.com/office/powerpoint/2010/main" val="2485476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Huawei LiteOS</a:t>
            </a:r>
            <a:r>
              <a:rPr lang="zh-CN" altLang="en-US" smtClean="0">
                <a:solidFill>
                  <a:schemeClr val="bg1">
                    <a:lumMod val="50000"/>
                  </a:schemeClr>
                </a:solidFill>
              </a:rPr>
              <a:t>架构</a:t>
            </a:r>
            <a:endParaRPr lang="en-US" altLang="zh-CN" smtClean="0">
              <a:solidFill>
                <a:schemeClr val="bg1">
                  <a:lumMod val="50000"/>
                </a:schemeClr>
              </a:solidFill>
            </a:endParaRPr>
          </a:p>
          <a:p>
            <a:r>
              <a:rPr lang="en-US" altLang="zh-CN" b="1" smtClean="0">
                <a:solidFill>
                  <a:schemeClr val="bg1">
                    <a:lumMod val="50000"/>
                  </a:schemeClr>
                </a:solidFill>
              </a:rPr>
              <a:t>Kernel</a:t>
            </a:r>
            <a:r>
              <a:rPr lang="zh-CN" altLang="en-US" b="1" smtClean="0">
                <a:solidFill>
                  <a:schemeClr val="bg1">
                    <a:lumMod val="50000"/>
                  </a:schemeClr>
                </a:solidFill>
              </a:rPr>
              <a:t>模块 </a:t>
            </a:r>
            <a:r>
              <a:rPr lang="en-US" altLang="zh-CN" b="1" smtClean="0">
                <a:solidFill>
                  <a:schemeClr val="bg1">
                    <a:lumMod val="50000"/>
                  </a:schemeClr>
                </a:solidFill>
              </a:rPr>
              <a:t>– </a:t>
            </a:r>
            <a:r>
              <a:rPr lang="zh-CN" altLang="en-US" b="1" smtClean="0">
                <a:solidFill>
                  <a:schemeClr val="bg1">
                    <a:lumMod val="50000"/>
                  </a:schemeClr>
                </a:solidFill>
              </a:rPr>
              <a:t>任务</a:t>
            </a:r>
            <a:endParaRPr lang="en-US" altLang="zh-CN" b="1"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任务同步</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b="1"/>
              <a:t>Kernel</a:t>
            </a:r>
            <a:r>
              <a:rPr lang="zh-CN" altLang="en-US" b="1"/>
              <a:t>模块 </a:t>
            </a:r>
            <a:r>
              <a:rPr lang="en-US" altLang="zh-CN" b="1"/>
              <a:t>– </a:t>
            </a:r>
            <a:r>
              <a:rPr lang="zh-CN" altLang="en-US" b="1" smtClean="0"/>
              <a:t>中断</a:t>
            </a:r>
            <a:endParaRPr lang="en-US" altLang="zh-CN" b="1"/>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2141431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中断机制简介 </a:t>
            </a:r>
            <a:r>
              <a:rPr lang="en-US" altLang="zh-CN" smtClean="0"/>
              <a:t>(1)</a:t>
            </a:r>
            <a:endParaRPr lang="zh-CN" altLang="en-US"/>
          </a:p>
        </p:txBody>
      </p:sp>
      <p:sp>
        <p:nvSpPr>
          <p:cNvPr id="3" name="文本占位符 2"/>
          <p:cNvSpPr>
            <a:spLocks noGrp="1"/>
          </p:cNvSpPr>
          <p:nvPr>
            <p:ph type="body" sz="quarter" idx="10"/>
          </p:nvPr>
        </p:nvSpPr>
        <p:spPr/>
        <p:txBody>
          <a:bodyPr/>
          <a:lstStyle/>
          <a:p>
            <a:r>
              <a:rPr lang="zh-CN" altLang="en-US" smtClean="0"/>
              <a:t> 中断是指出现需要时，</a:t>
            </a:r>
            <a:r>
              <a:rPr lang="en-US" altLang="zh-CN" smtClean="0"/>
              <a:t>CPU</a:t>
            </a:r>
            <a:r>
              <a:rPr lang="zh-CN" altLang="en-US" smtClean="0"/>
              <a:t>暂停执行当前程序，转而执行新程序的过程。即在程序运行过程中，系统出现了一个必须由</a:t>
            </a:r>
            <a:r>
              <a:rPr lang="en-US" altLang="zh-CN" smtClean="0"/>
              <a:t>CPU</a:t>
            </a:r>
            <a:r>
              <a:rPr lang="zh-CN" altLang="en-US" smtClean="0"/>
              <a:t>立即处理的事务。此时，</a:t>
            </a:r>
            <a:r>
              <a:rPr lang="en-US" altLang="zh-CN" smtClean="0"/>
              <a:t>CPU</a:t>
            </a:r>
            <a:r>
              <a:rPr lang="zh-CN" altLang="en-US" smtClean="0"/>
              <a:t>暂时中止当前程序的执行转而处理这个事务，这个过程就叫做中断。</a:t>
            </a:r>
          </a:p>
          <a:p>
            <a:endParaRPr lang="zh-CN" altLang="en-US"/>
          </a:p>
        </p:txBody>
      </p:sp>
      <p:pic>
        <p:nvPicPr>
          <p:cNvPr id="5" name="图片 4"/>
          <p:cNvPicPr>
            <a:picLocks noChangeAspect="1"/>
          </p:cNvPicPr>
          <p:nvPr/>
        </p:nvPicPr>
        <p:blipFill>
          <a:blip r:embed="rId3"/>
          <a:stretch>
            <a:fillRect/>
          </a:stretch>
        </p:blipFill>
        <p:spPr>
          <a:xfrm>
            <a:off x="1042998" y="3056861"/>
            <a:ext cx="10106003" cy="2958413"/>
          </a:xfrm>
          <a:prstGeom prst="rect">
            <a:avLst/>
          </a:prstGeom>
        </p:spPr>
      </p:pic>
    </p:spTree>
    <p:extLst>
      <p:ext uri="{BB962C8B-B14F-4D97-AF65-F5344CB8AC3E}">
        <p14:creationId xmlns:p14="http://schemas.microsoft.com/office/powerpoint/2010/main" val="176994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中断机制相关的名词解释</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34920813"/>
              </p:ext>
            </p:extLst>
          </p:nvPr>
        </p:nvGraphicFramePr>
        <p:xfrm>
          <a:off x="901966" y="1118447"/>
          <a:ext cx="10409274" cy="4958080"/>
        </p:xfrm>
        <a:graphic>
          <a:graphicData uri="http://schemas.openxmlformats.org/drawingml/2006/table">
            <a:tbl>
              <a:tblPr firstRow="1" bandRow="1"/>
              <a:tblGrid>
                <a:gridCol w="1717336"/>
                <a:gridCol w="8691938"/>
              </a:tblGrid>
              <a:tr h="370840">
                <a:tc>
                  <a:txBody>
                    <a:bodyPr/>
                    <a:lstStyle/>
                    <a:p>
                      <a:pPr algn="ctr"/>
                      <a:r>
                        <a:rPr lang="zh-CN" altLang="en-US" b="1" smtClean="0">
                          <a:latin typeface="+mn-lt"/>
                          <a:ea typeface="+mn-ea"/>
                        </a:rPr>
                        <a:t>终端机制</a:t>
                      </a:r>
                      <a:endParaRPr lang="zh-CN" altLang="en-US" b="1">
                        <a:latin typeface="+mn-lt"/>
                        <a:ea typeface="+mn-ea"/>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800" b="1" smtClean="0">
                          <a:latin typeface="+mn-lt"/>
                          <a:ea typeface="+mn-ea"/>
                        </a:rPr>
                        <a:t>名词解释</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r>
                        <a:rPr lang="zh-CN" altLang="en-US" smtClean="0">
                          <a:latin typeface="+mn-lt"/>
                          <a:ea typeface="+mn-ea"/>
                        </a:rPr>
                        <a:t>中断号</a:t>
                      </a:r>
                      <a:endParaRPr lang="zh-CN" altLang="en-US" b="0">
                        <a:latin typeface="+mn-lt"/>
                        <a:ea typeface="+mn-ea"/>
                      </a:endParaRPr>
                    </a:p>
                  </a:txBody>
                  <a:tcP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rPr>
                        <a:t>每个中断请求信号都会有特定的标志，设备提出的中断请求让</a:t>
                      </a:r>
                      <a:r>
                        <a:rPr lang="zh-CN" altLang="en-US" sz="1800" smtClean="0">
                          <a:latin typeface="+mn-lt"/>
                          <a:ea typeface="+mn-ea"/>
                          <a:sym typeface="+mn-ea"/>
                        </a:rPr>
                        <a:t>计算机判断</a:t>
                      </a:r>
                      <a:r>
                        <a:rPr lang="zh-CN" altLang="en-US" sz="1800" smtClean="0">
                          <a:latin typeface="+mn-lt"/>
                          <a:ea typeface="+mn-ea"/>
                        </a:rPr>
                        <a:t>，这个标志为中断号。</a:t>
                      </a:r>
                      <a:endParaRPr lang="zh-CN" altLang="en-US" sz="1800" b="0" smtClean="0">
                        <a:latin typeface="+mn-lt"/>
                        <a:ea typeface="+mn-ea"/>
                      </a:endParaRPr>
                    </a:p>
                  </a:txBody>
                  <a:tcPr>
                    <a:lnR w="28575" cap="flat" cmpd="sng" algn="ctr">
                      <a:solidFill>
                        <a:schemeClr val="tx1"/>
                      </a:solidFill>
                      <a:prstDash val="solid"/>
                      <a:round/>
                      <a:headEnd type="none" w="med" len="med"/>
                      <a:tailEnd type="none" w="med" len="med"/>
                    </a:lnR>
                  </a:tcPr>
                </a:tc>
              </a:tr>
              <a:tr h="370840">
                <a:tc>
                  <a:txBody>
                    <a:bodyPr/>
                    <a:lstStyle/>
                    <a:p>
                      <a:r>
                        <a:rPr lang="zh-CN" altLang="en-US" smtClean="0">
                          <a:latin typeface="+mn-lt"/>
                          <a:ea typeface="+mn-ea"/>
                        </a:rPr>
                        <a:t>中断需求</a:t>
                      </a:r>
                      <a:endParaRPr lang="zh-CN" altLang="en-US">
                        <a:latin typeface="+mn-lt"/>
                        <a:ea typeface="+mn-ea"/>
                      </a:endParaRPr>
                    </a:p>
                  </a:txBody>
                  <a:tcP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rPr>
                        <a:t>“紧急事件”需向</a:t>
                      </a:r>
                      <a:r>
                        <a:rPr lang="en-US" altLang="zh-CN" sz="1800" smtClean="0">
                          <a:latin typeface="+mn-lt"/>
                          <a:ea typeface="+mn-ea"/>
                        </a:rPr>
                        <a:t>CPU</a:t>
                      </a:r>
                      <a:r>
                        <a:rPr lang="zh-CN" altLang="en-US" sz="1800" smtClean="0">
                          <a:latin typeface="+mn-lt"/>
                          <a:ea typeface="+mn-ea"/>
                        </a:rPr>
                        <a:t>提出申请（发一个电脉冲信号），要求中断，及要求</a:t>
                      </a:r>
                      <a:r>
                        <a:rPr lang="en-US" altLang="zh-CN" sz="1800" smtClean="0">
                          <a:latin typeface="+mn-lt"/>
                          <a:ea typeface="+mn-ea"/>
                        </a:rPr>
                        <a:t>CPU</a:t>
                      </a:r>
                      <a:r>
                        <a:rPr lang="zh-CN" altLang="en-US" sz="1800" smtClean="0">
                          <a:latin typeface="+mn-lt"/>
                          <a:ea typeface="+mn-ea"/>
                        </a:rPr>
                        <a:t>暂停当前执行的任务，转而处理该“紧急事件”，这一申请过程称为中断申请。</a:t>
                      </a:r>
                    </a:p>
                  </a:txBody>
                  <a:tcPr>
                    <a:lnR w="28575" cap="flat" cmpd="sng" algn="ctr">
                      <a:solidFill>
                        <a:schemeClr val="tx1"/>
                      </a:solidFill>
                      <a:prstDash val="solid"/>
                      <a:round/>
                      <a:headEnd type="none" w="med" len="med"/>
                      <a:tailEnd type="none" w="med" len="med"/>
                    </a:lnR>
                  </a:tcPr>
                </a:tc>
              </a:tr>
              <a:tr h="370840">
                <a:tc>
                  <a:txBody>
                    <a:bodyPr/>
                    <a:lstStyle/>
                    <a:p>
                      <a:r>
                        <a:rPr lang="zh-CN" altLang="en-US" smtClean="0">
                          <a:latin typeface="+mn-lt"/>
                          <a:ea typeface="+mn-ea"/>
                        </a:rPr>
                        <a:t>中断优先级</a:t>
                      </a:r>
                      <a:endParaRPr lang="zh-CN" altLang="en-US">
                        <a:latin typeface="+mn-lt"/>
                        <a:ea typeface="+mn-ea"/>
                      </a:endParaRPr>
                    </a:p>
                  </a:txBody>
                  <a:tcP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rPr>
                        <a:t>为使系统能够及时响应并处理所有中断，系统根据中断时间的重要性和紧迫程度，将中断源分为若干个级别，称作中断优先级。</a:t>
                      </a:r>
                      <a:r>
                        <a:rPr lang="en-US" altLang="zh-CN" sz="1800" smtClean="0">
                          <a:latin typeface="+mn-lt"/>
                          <a:ea typeface="+mn-ea"/>
                        </a:rPr>
                        <a:t>Huawei LiteOS</a:t>
                      </a:r>
                      <a:r>
                        <a:rPr lang="zh-CN" altLang="en-US" sz="1800" smtClean="0">
                          <a:latin typeface="+mn-lt"/>
                          <a:ea typeface="+mn-ea"/>
                        </a:rPr>
                        <a:t>支持中断控制器的中断优先级及中断嵌套，同时中断管理未对优先级和嵌套进行限制。</a:t>
                      </a:r>
                      <a:endParaRPr lang="zh-CN" altLang="en-US" sz="1800" b="1" smtClean="0">
                        <a:solidFill>
                          <a:srgbClr val="C7000B"/>
                        </a:solidFill>
                        <a:latin typeface="+mn-lt"/>
                        <a:ea typeface="+mn-ea"/>
                      </a:endParaRPr>
                    </a:p>
                  </a:txBody>
                  <a:tcPr>
                    <a:lnR w="28575" cap="flat" cmpd="sng" algn="ctr">
                      <a:solidFill>
                        <a:schemeClr val="tx1"/>
                      </a:solidFill>
                      <a:prstDash val="solid"/>
                      <a:round/>
                      <a:headEnd type="none" w="med" len="med"/>
                      <a:tailEnd type="none" w="med" len="med"/>
                    </a:lnR>
                  </a:tcPr>
                </a:tc>
              </a:tr>
              <a:tr h="370840">
                <a:tc>
                  <a:txBody>
                    <a:bodyPr/>
                    <a:lstStyle/>
                    <a:p>
                      <a:r>
                        <a:rPr lang="zh-CN" altLang="en-US" smtClean="0">
                          <a:latin typeface="+mn-lt"/>
                          <a:ea typeface="+mn-ea"/>
                        </a:rPr>
                        <a:t>中断处理程序</a:t>
                      </a:r>
                      <a:endParaRPr lang="zh-CN" altLang="en-US">
                        <a:latin typeface="+mn-lt"/>
                        <a:ea typeface="+mn-ea"/>
                      </a:endParaRPr>
                    </a:p>
                  </a:txBody>
                  <a:tcPr>
                    <a:lnL w="28575" cap="flat" cmpd="sng" algn="ctr">
                      <a:solidFill>
                        <a:schemeClr val="tx1"/>
                      </a:solidFill>
                      <a:prstDash val="solid"/>
                      <a:round/>
                      <a:headEnd type="none" w="med" len="med"/>
                      <a:tailEnd type="none" w="med" len="med"/>
                    </a:lnL>
                  </a:tcPr>
                </a:tc>
                <a:tc>
                  <a:txBody>
                    <a:bodyPr/>
                    <a:lstStyle/>
                    <a:p>
                      <a:r>
                        <a:rPr lang="zh-CN" altLang="en-US" sz="1800" smtClean="0">
                          <a:latin typeface="+mn-lt"/>
                          <a:ea typeface="+mn-ea"/>
                        </a:rPr>
                        <a:t>当外设产生中断请求后，</a:t>
                      </a:r>
                      <a:r>
                        <a:rPr lang="en-US" altLang="zh-CN" sz="1800" smtClean="0">
                          <a:latin typeface="+mn-lt"/>
                          <a:ea typeface="+mn-ea"/>
                        </a:rPr>
                        <a:t>CPU</a:t>
                      </a:r>
                      <a:r>
                        <a:rPr lang="zh-CN" altLang="en-US" sz="1800" smtClean="0">
                          <a:latin typeface="+mn-lt"/>
                          <a:ea typeface="+mn-ea"/>
                        </a:rPr>
                        <a:t>暂停当前的任务去响应中断申请，即执行中断处理程序。</a:t>
                      </a:r>
                      <a:endParaRPr lang="zh-CN" altLang="en-US">
                        <a:latin typeface="+mn-lt"/>
                        <a:ea typeface="+mn-ea"/>
                      </a:endParaRPr>
                    </a:p>
                  </a:txBody>
                  <a:tcPr>
                    <a:lnR w="28575" cap="flat" cmpd="sng" algn="ctr">
                      <a:solidFill>
                        <a:schemeClr val="tx1"/>
                      </a:solidFill>
                      <a:prstDash val="solid"/>
                      <a:round/>
                      <a:headEnd type="none" w="med" len="med"/>
                      <a:tailEnd type="none" w="med" len="med"/>
                    </a:lnR>
                  </a:tcPr>
                </a:tc>
              </a:tr>
              <a:tr h="370840">
                <a:tc>
                  <a:txBody>
                    <a:bodyPr/>
                    <a:lstStyle/>
                    <a:p>
                      <a:r>
                        <a:rPr lang="zh-CN" altLang="en-US" smtClean="0">
                          <a:latin typeface="+mn-lt"/>
                          <a:ea typeface="+mn-ea"/>
                        </a:rPr>
                        <a:t>中断触发</a:t>
                      </a:r>
                      <a:endParaRPr lang="zh-CN" altLang="en-US">
                        <a:latin typeface="+mn-lt"/>
                        <a:ea typeface="+mn-ea"/>
                      </a:endParaRPr>
                    </a:p>
                  </a:txBody>
                  <a:tcPr>
                    <a:lnL w="28575" cap="flat" cmpd="sng" algn="ctr">
                      <a:solidFill>
                        <a:schemeClr val="tx1"/>
                      </a:solidFill>
                      <a:prstDash val="solid"/>
                      <a:round/>
                      <a:headEnd type="none" w="med" len="med"/>
                      <a:tailEnd type="none" w="med" len="med"/>
                    </a:lnL>
                  </a:tcPr>
                </a:tc>
                <a:tc>
                  <a:txBody>
                    <a:bodyPr/>
                    <a:lstStyle/>
                    <a:p>
                      <a:r>
                        <a:rPr lang="zh-CN" altLang="en-US" sz="1800" smtClean="0">
                          <a:latin typeface="+mn-lt"/>
                          <a:ea typeface="+mn-ea"/>
                        </a:rPr>
                        <a:t>中断源发出并送给</a:t>
                      </a:r>
                      <a:r>
                        <a:rPr lang="en-US" altLang="zh-CN" sz="1800" smtClean="0">
                          <a:latin typeface="+mn-lt"/>
                          <a:ea typeface="+mn-ea"/>
                        </a:rPr>
                        <a:t>CPU</a:t>
                      </a:r>
                      <a:r>
                        <a:rPr lang="zh-CN" altLang="en-US" sz="1800" smtClean="0">
                          <a:latin typeface="+mn-lt"/>
                          <a:ea typeface="+mn-ea"/>
                        </a:rPr>
                        <a:t>控制信号，将接口卡上的中断触发器置“</a:t>
                      </a:r>
                      <a:r>
                        <a:rPr lang="en-US" altLang="zh-CN" sz="1800" smtClean="0">
                          <a:latin typeface="+mn-lt"/>
                          <a:ea typeface="+mn-ea"/>
                        </a:rPr>
                        <a:t>1”</a:t>
                      </a:r>
                      <a:r>
                        <a:rPr lang="zh-CN" altLang="en-US" sz="1800" smtClean="0">
                          <a:latin typeface="+mn-lt"/>
                          <a:ea typeface="+mn-ea"/>
                        </a:rPr>
                        <a:t>，表明该中断源产生了中断，要求</a:t>
                      </a:r>
                      <a:r>
                        <a:rPr lang="en-US" altLang="zh-CN" sz="1800" smtClean="0">
                          <a:latin typeface="+mn-lt"/>
                          <a:ea typeface="+mn-ea"/>
                        </a:rPr>
                        <a:t>CPU</a:t>
                      </a:r>
                      <a:r>
                        <a:rPr lang="zh-CN" altLang="en-US" sz="1800" smtClean="0">
                          <a:latin typeface="+mn-lt"/>
                          <a:ea typeface="+mn-ea"/>
                        </a:rPr>
                        <a:t>去响应该中断</a:t>
                      </a:r>
                      <a:r>
                        <a:rPr lang="en-US" altLang="zh-CN" sz="1800" smtClean="0">
                          <a:latin typeface="+mn-lt"/>
                          <a:ea typeface="+mn-ea"/>
                        </a:rPr>
                        <a:t>,CPU</a:t>
                      </a:r>
                      <a:r>
                        <a:rPr lang="zh-CN" altLang="en-US" sz="1800" smtClean="0">
                          <a:latin typeface="+mn-lt"/>
                          <a:ea typeface="+mn-ea"/>
                        </a:rPr>
                        <a:t>暂停当前任务，执行相应的中断处理程序。</a:t>
                      </a:r>
                      <a:endParaRPr lang="zh-CN" altLang="en-US">
                        <a:latin typeface="+mn-lt"/>
                        <a:ea typeface="+mn-ea"/>
                      </a:endParaRPr>
                    </a:p>
                  </a:txBody>
                  <a:tcPr>
                    <a:lnR w="28575" cap="flat" cmpd="sng" algn="ctr">
                      <a:solidFill>
                        <a:schemeClr val="tx1"/>
                      </a:solidFill>
                      <a:prstDash val="solid"/>
                      <a:round/>
                      <a:headEnd type="none" w="med" len="med"/>
                      <a:tailEnd type="none" w="med" len="med"/>
                    </a:lnR>
                  </a:tcPr>
                </a:tc>
              </a:tr>
              <a:tr h="37084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mtClean="0">
                          <a:latin typeface="+mn-lt"/>
                          <a:ea typeface="+mn-ea"/>
                        </a:rPr>
                        <a:t>中断触发类型</a:t>
                      </a:r>
                    </a:p>
                  </a:txBody>
                  <a:tcP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rPr>
                        <a:t>外部中断申请通过一个物理信号发送到</a:t>
                      </a:r>
                      <a:r>
                        <a:rPr lang="en-US" altLang="zh-CN" sz="1800" smtClean="0">
                          <a:latin typeface="+mn-lt"/>
                          <a:ea typeface="+mn-ea"/>
                        </a:rPr>
                        <a:t>NVIC</a:t>
                      </a:r>
                      <a:r>
                        <a:rPr lang="zh-CN" altLang="en-US" sz="1800" smtClean="0">
                          <a:latin typeface="+mn-lt"/>
                          <a:ea typeface="+mn-ea"/>
                        </a:rPr>
                        <a:t>，可以是电平触发或边沿触发。</a:t>
                      </a:r>
                    </a:p>
                  </a:txBody>
                  <a:tcPr>
                    <a:lnR w="28575" cap="flat" cmpd="sng" algn="ctr">
                      <a:solidFill>
                        <a:schemeClr val="tx1"/>
                      </a:solidFill>
                      <a:prstDash val="solid"/>
                      <a:round/>
                      <a:headEnd type="none" w="med" len="med"/>
                      <a:tailEnd type="none" w="med" len="med"/>
                    </a:lnR>
                  </a:tcPr>
                </a:tc>
              </a:tr>
              <a:tr h="370840">
                <a:tc>
                  <a:txBody>
                    <a:bodyPr/>
                    <a:lstStyle/>
                    <a:p>
                      <a:r>
                        <a:rPr lang="zh-CN" altLang="en-US" sz="1800" smtClean="0">
                          <a:latin typeface="+mn-lt"/>
                          <a:ea typeface="+mn-ea"/>
                        </a:rPr>
                        <a:t>中断向量</a:t>
                      </a:r>
                      <a:endParaRPr lang="zh-CN" altLang="en-US" b="0">
                        <a:latin typeface="+mn-lt"/>
                        <a:ea typeface="+mn-ea"/>
                      </a:endParaRPr>
                    </a:p>
                  </a:txBody>
                  <a:tcPr>
                    <a:lnL w="28575" cap="flat" cmpd="sng" algn="ctr">
                      <a:solidFill>
                        <a:schemeClr val="tx1"/>
                      </a:solidFill>
                      <a:prstDash val="solid"/>
                      <a:round/>
                      <a:headEnd type="none" w="med" len="med"/>
                      <a:tailEnd type="none" w="med" len="med"/>
                    </a:lnL>
                  </a:tcPr>
                </a:tc>
                <a:tc>
                  <a:txBody>
                    <a:bodyPr/>
                    <a:lstStyle/>
                    <a:p>
                      <a:r>
                        <a:rPr lang="zh-CN" altLang="en-US" sz="1800" smtClean="0">
                          <a:latin typeface="+mn-lt"/>
                          <a:ea typeface="+mn-ea"/>
                        </a:rPr>
                        <a:t>中断服务程序的入口地址。</a:t>
                      </a:r>
                      <a:endParaRPr lang="zh-CN" altLang="en-US">
                        <a:latin typeface="+mn-lt"/>
                        <a:ea typeface="+mn-ea"/>
                      </a:endParaRPr>
                    </a:p>
                  </a:txBody>
                  <a:tcPr>
                    <a:lnR w="28575" cap="flat" cmpd="sng" algn="ctr">
                      <a:solidFill>
                        <a:schemeClr val="tx1"/>
                      </a:solidFill>
                      <a:prstDash val="solid"/>
                      <a:round/>
                      <a:headEnd type="none" w="med" len="med"/>
                      <a:tailEnd type="none" w="med" len="med"/>
                    </a:lnR>
                  </a:tcPr>
                </a:tc>
              </a:tr>
              <a:tr h="370840">
                <a:tc>
                  <a:txBody>
                    <a:bodyPr/>
                    <a:lstStyle/>
                    <a:p>
                      <a:r>
                        <a:rPr lang="zh-CN" altLang="en-US" sz="1800" smtClean="0">
                          <a:latin typeface="+mn-lt"/>
                          <a:ea typeface="+mn-ea"/>
                        </a:rPr>
                        <a:t>中断向量表</a:t>
                      </a:r>
                      <a:endParaRPr lang="zh-CN" altLang="en-US" b="0">
                        <a:latin typeface="+mn-lt"/>
                        <a:ea typeface="+mn-ea"/>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800" smtClean="0">
                          <a:latin typeface="+mn-lt"/>
                          <a:ea typeface="+mn-ea"/>
                        </a:rPr>
                        <a:t>存储中断向量的存储区，中断向量与中断号对应，中断向量在中断向量表中按照中断号顺序存储。</a:t>
                      </a:r>
                      <a:endParaRPr lang="zh-CN" altLang="en-US">
                        <a:latin typeface="+mn-lt"/>
                        <a:ea typeface="+mn-ea"/>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4404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smtClean="0"/>
              <a:t>中断运作机制</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zh-CN" dirty="0"/>
              <a:t>当中断产生时，处理机将按如下的顺序执行：</a:t>
            </a:r>
          </a:p>
          <a:p>
            <a:pPr lvl="0"/>
            <a:r>
              <a:rPr lang="zh-CN" altLang="zh-CN" sz="2400" dirty="0"/>
              <a:t>保存当前处理机状态信息</a:t>
            </a:r>
          </a:p>
          <a:p>
            <a:pPr lvl="0"/>
            <a:r>
              <a:rPr lang="zh-CN" altLang="zh-CN" sz="2400" dirty="0"/>
              <a:t>载入异常或中断处理函数到</a:t>
            </a:r>
            <a:r>
              <a:rPr lang="en-US" altLang="zh-CN" sz="2400" dirty="0"/>
              <a:t>PC</a:t>
            </a:r>
            <a:r>
              <a:rPr lang="zh-CN" altLang="zh-CN" sz="2400" dirty="0"/>
              <a:t>寄存器</a:t>
            </a:r>
          </a:p>
          <a:p>
            <a:pPr lvl="0"/>
            <a:r>
              <a:rPr lang="zh-CN" altLang="zh-CN" sz="2400" dirty="0"/>
              <a:t>把控制权转交给处理函数并开始执行</a:t>
            </a:r>
          </a:p>
          <a:p>
            <a:pPr lvl="0"/>
            <a:r>
              <a:rPr lang="zh-CN" altLang="zh-CN" sz="2400" dirty="0"/>
              <a:t>当处理函数执行完成时，恢复处理器状态信息</a:t>
            </a:r>
          </a:p>
          <a:p>
            <a:pPr lvl="0"/>
            <a:r>
              <a:rPr lang="zh-CN" altLang="zh-CN" sz="2400" dirty="0"/>
              <a:t>从异常或中断中返回到前一个程序执行点</a:t>
            </a:r>
          </a:p>
          <a:p>
            <a:endParaRPr lang="zh-CN" altLang="en-US" dirty="0"/>
          </a:p>
        </p:txBody>
      </p:sp>
    </p:spTree>
    <p:extLst>
      <p:ext uri="{BB962C8B-B14F-4D97-AF65-F5344CB8AC3E}">
        <p14:creationId xmlns:p14="http://schemas.microsoft.com/office/powerpoint/2010/main" val="3395096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a:t>中断发生在任务上下文</a:t>
            </a:r>
          </a:p>
        </p:txBody>
      </p:sp>
      <p:sp>
        <p:nvSpPr>
          <p:cNvPr id="3" name="文本占位符 2"/>
          <p:cNvSpPr>
            <a:spLocks noGrp="1"/>
          </p:cNvSpPr>
          <p:nvPr>
            <p:ph type="body" sz="quarter" idx="10"/>
          </p:nvPr>
        </p:nvSpPr>
        <p:spPr/>
        <p:txBody>
          <a:bodyPr/>
          <a:lstStyle/>
          <a:p>
            <a:r>
              <a:rPr lang="zh-CN" altLang="zh-CN" dirty="0"/>
              <a:t>任务在工作的时候，如果此时发生了一个中断，无论中断的优先级是多大，都会打断当前任务的执行，从而转到对应的中断服务函数中执行</a:t>
            </a:r>
            <a:r>
              <a:rPr lang="zh-CN" altLang="en-US" dirty="0"/>
              <a:t>。</a:t>
            </a:r>
            <a:endParaRPr lang="en-US" altLang="zh-CN" dirty="0"/>
          </a:p>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bwMode="auto">
          <a:xfrm>
            <a:off x="2189058" y="2281027"/>
            <a:ext cx="7740860" cy="3956286"/>
          </a:xfrm>
          <a:prstGeom prst="rect">
            <a:avLst/>
          </a:prstGeom>
          <a:noFill/>
          <a:ln w="12700">
            <a:noFill/>
          </a:ln>
        </p:spPr>
      </p:pic>
    </p:spTree>
    <p:extLst>
      <p:ext uri="{BB962C8B-B14F-4D97-AF65-F5344CB8AC3E}">
        <p14:creationId xmlns:p14="http://schemas.microsoft.com/office/powerpoint/2010/main" val="3255435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a:t>中断嵌套发生</a:t>
            </a:r>
          </a:p>
        </p:txBody>
      </p:sp>
      <p:sp>
        <p:nvSpPr>
          <p:cNvPr id="3" name="文本占位符 2"/>
          <p:cNvSpPr>
            <a:spLocks noGrp="1"/>
          </p:cNvSpPr>
          <p:nvPr>
            <p:ph type="body" sz="quarter" idx="10"/>
          </p:nvPr>
        </p:nvSpPr>
        <p:spPr/>
        <p:txBody>
          <a:bodyPr/>
          <a:lstStyle/>
          <a:p>
            <a:r>
              <a:rPr lang="zh-CN" altLang="zh-CN" dirty="0"/>
              <a:t>在执行中断服务例程的过程中，如果有更高优先级别的中断源触发中断，由于当前处于中断处理上下文环境中，根据不同的处理器构架可能有不同的处理方式</a:t>
            </a:r>
            <a:r>
              <a:rPr lang="zh-CN" altLang="en-US" dirty="0"/>
              <a:t>。</a:t>
            </a:r>
            <a:endParaRPr lang="en-US" altLang="zh-CN" dirty="0"/>
          </a:p>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bwMode="auto">
          <a:xfrm>
            <a:off x="2495600" y="2420888"/>
            <a:ext cx="7344816" cy="3870126"/>
          </a:xfrm>
          <a:prstGeom prst="rect">
            <a:avLst/>
          </a:prstGeom>
          <a:noFill/>
          <a:ln w="12700">
            <a:noFill/>
          </a:ln>
        </p:spPr>
      </p:pic>
    </p:spTree>
    <p:extLst>
      <p:ext uri="{BB962C8B-B14F-4D97-AF65-F5344CB8AC3E}">
        <p14:creationId xmlns:p14="http://schemas.microsoft.com/office/powerpoint/2010/main" val="3493750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mtClean="0">
                <a:sym typeface="+mn-ea"/>
              </a:rPr>
              <a:t>中断机制应用场景与开发流程</a:t>
            </a:r>
            <a:r>
              <a:rPr lang="zh-CN" altLang="zh-CN" smtClean="0"/>
              <a:t/>
            </a:r>
            <a:br>
              <a:rPr lang="zh-CN" altLang="zh-CN" smtClean="0"/>
            </a:br>
            <a:endParaRPr lang="zh-CN" altLang="en-US"/>
          </a:p>
        </p:txBody>
      </p:sp>
      <p:sp>
        <p:nvSpPr>
          <p:cNvPr id="3" name="文本占位符 2"/>
          <p:cNvSpPr>
            <a:spLocks noGrp="1"/>
          </p:cNvSpPr>
          <p:nvPr>
            <p:ph type="body" sz="quarter" idx="10"/>
          </p:nvPr>
        </p:nvSpPr>
        <p:spPr/>
        <p:txBody>
          <a:bodyPr/>
          <a:lstStyle/>
          <a:p>
            <a:r>
              <a:rPr lang="zh-CN" altLang="en-US" smtClean="0">
                <a:sym typeface="+mn-ea"/>
              </a:rPr>
              <a:t>当有中断请求产生时，</a:t>
            </a:r>
            <a:r>
              <a:rPr lang="en-US" altLang="zh-CN" smtClean="0">
                <a:sym typeface="+mn-ea"/>
              </a:rPr>
              <a:t>CPU</a:t>
            </a:r>
            <a:r>
              <a:rPr lang="zh-CN" altLang="en-US" smtClean="0">
                <a:sym typeface="+mn-ea"/>
              </a:rPr>
              <a:t>暂停当前的任务，转而去响应外设请求。根据需要，用户通过中断申请，注册中断处理程序，可以指定</a:t>
            </a:r>
            <a:r>
              <a:rPr lang="en-US" altLang="zh-CN" smtClean="0">
                <a:sym typeface="+mn-ea"/>
              </a:rPr>
              <a:t>CPU</a:t>
            </a:r>
            <a:r>
              <a:rPr lang="zh-CN" altLang="en-US" smtClean="0">
                <a:sym typeface="+mn-ea"/>
              </a:rPr>
              <a:t>响应中断请求时所执行的具体操作。</a:t>
            </a:r>
            <a:endParaRPr lang="en-US" altLang="zh-CN" smtClean="0">
              <a:sym typeface="+mn-ea"/>
            </a:endParaRPr>
          </a:p>
          <a:p>
            <a:r>
              <a:rPr lang="zh-CN" altLang="en-US" smtClean="0">
                <a:sym typeface="+mn-ea"/>
              </a:rPr>
              <a:t>开发流程</a:t>
            </a:r>
          </a:p>
          <a:p>
            <a:r>
              <a:rPr lang="en-US" altLang="zh-CN" smtClean="0">
                <a:sym typeface="+mn-ea"/>
              </a:rPr>
              <a:t>1</a:t>
            </a:r>
            <a:r>
              <a:rPr lang="zh-CN" altLang="en-US" smtClean="0">
                <a:sym typeface="+mn-ea"/>
              </a:rPr>
              <a:t>、修改</a:t>
            </a:r>
            <a:r>
              <a:rPr lang="en-US" altLang="zh-CN" smtClean="0">
                <a:sym typeface="+mn-ea"/>
              </a:rPr>
              <a:t>target_config.h</a:t>
            </a:r>
            <a:r>
              <a:rPr lang="zh-CN" altLang="en-US" smtClean="0">
                <a:sym typeface="+mn-ea"/>
              </a:rPr>
              <a:t>中的配置项</a:t>
            </a:r>
            <a:endParaRPr lang="en-US" altLang="zh-CN">
              <a:sym typeface="+mn-ea"/>
            </a:endParaRPr>
          </a:p>
          <a:p>
            <a:r>
              <a:rPr lang="zh-CN" altLang="en-US" smtClean="0">
                <a:sym typeface="+mn-ea"/>
              </a:rPr>
              <a:t>     </a:t>
            </a:r>
            <a:endParaRPr lang="en-US" altLang="zh-CN" smtClean="0">
              <a:sym typeface="+mn-ea"/>
            </a:endParaRPr>
          </a:p>
          <a:p>
            <a:endParaRPr lang="en-US" altLang="zh-CN" smtClean="0">
              <a:sym typeface="+mn-ea"/>
            </a:endParaRPr>
          </a:p>
          <a:p>
            <a:r>
              <a:rPr lang="en-US" altLang="zh-CN" smtClean="0">
                <a:sym typeface="+mn-ea"/>
              </a:rPr>
              <a:t>2</a:t>
            </a:r>
            <a:r>
              <a:rPr lang="zh-CN" altLang="en-US" smtClean="0">
                <a:sym typeface="+mn-ea"/>
              </a:rPr>
              <a:t>、初始化硬件中断。</a:t>
            </a:r>
          </a:p>
          <a:p>
            <a:r>
              <a:rPr lang="en-US" altLang="zh-CN" smtClean="0">
                <a:sym typeface="+mn-ea"/>
              </a:rPr>
              <a:t>3</a:t>
            </a:r>
            <a:r>
              <a:rPr lang="zh-CN" altLang="en-US" smtClean="0">
                <a:sym typeface="+mn-ea"/>
              </a:rPr>
              <a:t>、调用中断创建接口函数创建中断，根据需要使能指定中断。</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07072852"/>
              </p:ext>
            </p:extLst>
          </p:nvPr>
        </p:nvGraphicFramePr>
        <p:xfrm>
          <a:off x="1277084" y="3858492"/>
          <a:ext cx="9195984" cy="741680"/>
        </p:xfrm>
        <a:graphic>
          <a:graphicData uri="http://schemas.openxmlformats.org/drawingml/2006/table">
            <a:tbl>
              <a:tblPr firstRow="1" bandRow="1">
                <a:tableStyleId>{5C22544A-7EE6-4342-B048-85BDC9FD1C3A}</a:tableStyleId>
              </a:tblPr>
              <a:tblGrid>
                <a:gridCol w="3741483"/>
                <a:gridCol w="5454501"/>
              </a:tblGrid>
              <a:tr h="37084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b="0" kern="1200" smtClean="0">
                          <a:solidFill>
                            <a:schemeClr val="dk1"/>
                          </a:solidFill>
                          <a:latin typeface="+mn-ea"/>
                          <a:ea typeface="+mn-ea"/>
                          <a:cs typeface="+mn-cs"/>
                          <a:sym typeface="+mn-ea"/>
                        </a:rPr>
                        <a:t>打开硬中断裁剪开关</a:t>
                      </a:r>
                      <a:endParaRPr lang="zh-CN" altLang="en-US" sz="1800" b="0" kern="1200">
                        <a:solidFill>
                          <a:schemeClr val="dk1"/>
                        </a:solidFill>
                        <a:latin typeface="+mn-ea"/>
                        <a:ea typeface="+mn-ea"/>
                        <a:cs typeface="+mn-cs"/>
                      </a:endParaRPr>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800" b="0" kern="1200" smtClean="0">
                          <a:solidFill>
                            <a:schemeClr val="dk1"/>
                          </a:solidFill>
                          <a:latin typeface="+mn-lt"/>
                          <a:ea typeface="+mn-ea"/>
                          <a:cs typeface="+mn-cs"/>
                          <a:sym typeface="+mn-ea"/>
                        </a:rPr>
                        <a:t>LOSCFG_PLATFORM_HWI</a:t>
                      </a:r>
                      <a:r>
                        <a:rPr lang="zh-CN" altLang="en-US" sz="1800" b="0" kern="1200" smtClean="0">
                          <a:solidFill>
                            <a:schemeClr val="dk1"/>
                          </a:solidFill>
                          <a:latin typeface="+mn-lt"/>
                          <a:ea typeface="+mn-ea"/>
                          <a:cs typeface="+mn-cs"/>
                          <a:sym typeface="+mn-ea"/>
                        </a:rPr>
                        <a:t>定义为</a:t>
                      </a:r>
                      <a:r>
                        <a:rPr lang="en-US" altLang="zh-CN" sz="1800" b="0" kern="1200" smtClean="0">
                          <a:solidFill>
                            <a:schemeClr val="dk1"/>
                          </a:solidFill>
                          <a:latin typeface="+mn-lt"/>
                          <a:ea typeface="+mn-ea"/>
                          <a:cs typeface="+mn-cs"/>
                          <a:sym typeface="+mn-ea"/>
                        </a:rPr>
                        <a:t>YES</a:t>
                      </a:r>
                    </a:p>
                  </a:txBody>
                  <a:tcPr/>
                </a:tc>
              </a:tr>
              <a:tr h="370840">
                <a:tc>
                  <a:txBody>
                    <a:bodyPr/>
                    <a:lstStyle/>
                    <a:p>
                      <a:r>
                        <a:rPr lang="zh-CN" altLang="en-US" sz="1800" smtClean="0">
                          <a:latin typeface="+mn-ea"/>
                          <a:ea typeface="+mn-ea"/>
                          <a:sym typeface="+mn-ea"/>
                        </a:rPr>
                        <a:t>配置硬中断使用最大数</a:t>
                      </a:r>
                      <a:endParaRPr lang="zh-CN" altLang="en-US"/>
                    </a:p>
                  </a:txBody>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800" smtClean="0">
                          <a:latin typeface="+mn-lt"/>
                          <a:ea typeface="+mn-ea"/>
                          <a:sym typeface="+mn-ea"/>
                        </a:rPr>
                        <a:t>LOSCFG_PLATFORM_HWI_LIMIT</a:t>
                      </a:r>
                    </a:p>
                  </a:txBody>
                  <a:tcPr/>
                </a:tc>
              </a:tr>
            </a:tbl>
          </a:graphicData>
        </a:graphic>
      </p:graphicFrame>
    </p:spTree>
    <p:extLst>
      <p:ext uri="{BB962C8B-B14F-4D97-AF65-F5344CB8AC3E}">
        <p14:creationId xmlns:p14="http://schemas.microsoft.com/office/powerpoint/2010/main" val="303877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latin typeface="+mn-lt"/>
                <a:ea typeface="+mn-ea"/>
              </a:rPr>
              <a:t>Huawei LiteOS</a:t>
            </a:r>
            <a:r>
              <a:rPr lang="zh-CN" altLang="en-US" b="1" smtClean="0">
                <a:latin typeface="+mn-lt"/>
                <a:ea typeface="+mn-ea"/>
              </a:rPr>
              <a:t>架构</a:t>
            </a:r>
            <a:endParaRPr lang="en-US" altLang="zh-CN" b="1" smtClean="0">
              <a:latin typeface="+mn-lt"/>
              <a:ea typeface="+mn-ea"/>
            </a:endParaRPr>
          </a:p>
          <a:p>
            <a:r>
              <a:rPr lang="en-US" altLang="zh-CN" smtClean="0">
                <a:solidFill>
                  <a:schemeClr val="bg1">
                    <a:lumMod val="50000"/>
                  </a:schemeClr>
                </a:solidFill>
                <a:latin typeface="+mn-lt"/>
                <a:ea typeface="+mn-ea"/>
              </a:rPr>
              <a:t>Kernel</a:t>
            </a:r>
            <a:r>
              <a:rPr lang="zh-CN" altLang="en-US" smtClean="0">
                <a:solidFill>
                  <a:schemeClr val="bg1">
                    <a:lumMod val="50000"/>
                  </a:schemeClr>
                </a:solidFill>
                <a:latin typeface="+mn-lt"/>
                <a:ea typeface="+mn-ea"/>
              </a:rPr>
              <a:t>模块 </a:t>
            </a:r>
            <a:r>
              <a:rPr lang="en-US" altLang="zh-CN" smtClean="0">
                <a:solidFill>
                  <a:schemeClr val="bg1">
                    <a:lumMod val="50000"/>
                  </a:schemeClr>
                </a:solidFill>
                <a:latin typeface="+mn-lt"/>
                <a:ea typeface="+mn-ea"/>
              </a:rPr>
              <a:t>– </a:t>
            </a:r>
            <a:r>
              <a:rPr lang="zh-CN" altLang="en-US" smtClean="0">
                <a:solidFill>
                  <a:schemeClr val="bg1">
                    <a:lumMod val="50000"/>
                  </a:schemeClr>
                </a:solidFill>
                <a:latin typeface="+mn-lt"/>
                <a:ea typeface="+mn-ea"/>
              </a:rPr>
              <a:t>任务</a:t>
            </a:r>
            <a:endParaRPr lang="en-US" altLang="zh-CN" smtClean="0">
              <a:solidFill>
                <a:schemeClr val="bg1">
                  <a:lumMod val="50000"/>
                </a:schemeClr>
              </a:solidFill>
              <a:latin typeface="+mn-lt"/>
              <a:ea typeface="+mn-ea"/>
            </a:endParaRPr>
          </a:p>
          <a:p>
            <a:r>
              <a:rPr lang="en-US" altLang="zh-CN">
                <a:solidFill>
                  <a:schemeClr val="bg1">
                    <a:lumMod val="50000"/>
                  </a:schemeClr>
                </a:solidFill>
                <a:latin typeface="+mn-lt"/>
                <a:ea typeface="+mn-ea"/>
              </a:rPr>
              <a:t>Kernel</a:t>
            </a:r>
            <a:r>
              <a:rPr lang="zh-CN" altLang="en-US">
                <a:solidFill>
                  <a:schemeClr val="bg1">
                    <a:lumMod val="50000"/>
                  </a:schemeClr>
                </a:solidFill>
                <a:latin typeface="+mn-lt"/>
                <a:ea typeface="+mn-ea"/>
              </a:rPr>
              <a:t>模块 </a:t>
            </a:r>
            <a:r>
              <a:rPr lang="en-US" altLang="zh-CN">
                <a:solidFill>
                  <a:schemeClr val="bg1">
                    <a:lumMod val="50000"/>
                  </a:schemeClr>
                </a:solidFill>
                <a:latin typeface="+mn-lt"/>
                <a:ea typeface="+mn-ea"/>
              </a:rPr>
              <a:t>– </a:t>
            </a:r>
            <a:r>
              <a:rPr lang="zh-CN" altLang="en-US" smtClean="0">
                <a:solidFill>
                  <a:schemeClr val="bg1">
                    <a:lumMod val="50000"/>
                  </a:schemeClr>
                </a:solidFill>
                <a:latin typeface="+mn-lt"/>
                <a:ea typeface="+mn-ea"/>
              </a:rPr>
              <a:t>任务同步</a:t>
            </a:r>
            <a:endParaRPr lang="en-US" altLang="zh-CN" smtClean="0">
              <a:solidFill>
                <a:schemeClr val="bg1">
                  <a:lumMod val="50000"/>
                </a:schemeClr>
              </a:solidFill>
              <a:latin typeface="+mn-lt"/>
              <a:ea typeface="+mn-ea"/>
            </a:endParaRPr>
          </a:p>
          <a:p>
            <a:r>
              <a:rPr lang="en-US" altLang="zh-CN">
                <a:solidFill>
                  <a:schemeClr val="bg1">
                    <a:lumMod val="50000"/>
                  </a:schemeClr>
                </a:solidFill>
                <a:latin typeface="+mn-lt"/>
                <a:ea typeface="+mn-ea"/>
              </a:rPr>
              <a:t>Kernel</a:t>
            </a:r>
            <a:r>
              <a:rPr lang="zh-CN" altLang="en-US">
                <a:solidFill>
                  <a:schemeClr val="bg1">
                    <a:lumMod val="50000"/>
                  </a:schemeClr>
                </a:solidFill>
                <a:latin typeface="+mn-lt"/>
                <a:ea typeface="+mn-ea"/>
              </a:rPr>
              <a:t>模块 </a:t>
            </a:r>
            <a:r>
              <a:rPr lang="en-US" altLang="zh-CN">
                <a:solidFill>
                  <a:schemeClr val="bg1">
                    <a:lumMod val="50000"/>
                  </a:schemeClr>
                </a:solidFill>
                <a:latin typeface="+mn-lt"/>
                <a:ea typeface="+mn-ea"/>
              </a:rPr>
              <a:t>– </a:t>
            </a:r>
            <a:r>
              <a:rPr lang="zh-CN" altLang="en-US" smtClean="0">
                <a:solidFill>
                  <a:schemeClr val="bg1">
                    <a:lumMod val="50000"/>
                  </a:schemeClr>
                </a:solidFill>
                <a:latin typeface="+mn-lt"/>
                <a:ea typeface="+mn-ea"/>
              </a:rPr>
              <a:t>内存</a:t>
            </a:r>
            <a:endParaRPr lang="en-US" altLang="zh-CN" smtClean="0">
              <a:solidFill>
                <a:schemeClr val="bg1">
                  <a:lumMod val="50000"/>
                </a:schemeClr>
              </a:solidFill>
              <a:latin typeface="+mn-lt"/>
              <a:ea typeface="+mn-ea"/>
            </a:endParaRPr>
          </a:p>
          <a:p>
            <a:r>
              <a:rPr lang="en-US" altLang="zh-CN">
                <a:solidFill>
                  <a:schemeClr val="bg1">
                    <a:lumMod val="50000"/>
                  </a:schemeClr>
                </a:solidFill>
                <a:latin typeface="+mn-lt"/>
                <a:ea typeface="+mn-ea"/>
              </a:rPr>
              <a:t>Kernel</a:t>
            </a:r>
            <a:r>
              <a:rPr lang="zh-CN" altLang="en-US">
                <a:solidFill>
                  <a:schemeClr val="bg1">
                    <a:lumMod val="50000"/>
                  </a:schemeClr>
                </a:solidFill>
                <a:latin typeface="+mn-lt"/>
                <a:ea typeface="+mn-ea"/>
              </a:rPr>
              <a:t>模块 </a:t>
            </a:r>
            <a:r>
              <a:rPr lang="en-US" altLang="zh-CN">
                <a:solidFill>
                  <a:schemeClr val="bg1">
                    <a:lumMod val="50000"/>
                  </a:schemeClr>
                </a:solidFill>
                <a:latin typeface="+mn-lt"/>
                <a:ea typeface="+mn-ea"/>
              </a:rPr>
              <a:t>– </a:t>
            </a:r>
            <a:r>
              <a:rPr lang="zh-CN" altLang="en-US" smtClean="0">
                <a:solidFill>
                  <a:schemeClr val="bg1">
                    <a:lumMod val="50000"/>
                  </a:schemeClr>
                </a:solidFill>
                <a:latin typeface="+mn-lt"/>
                <a:ea typeface="+mn-ea"/>
              </a:rPr>
              <a:t>中断</a:t>
            </a:r>
            <a:endParaRPr lang="en-US" altLang="zh-CN">
              <a:solidFill>
                <a:schemeClr val="bg1">
                  <a:lumMod val="50000"/>
                </a:schemeClr>
              </a:solidFill>
              <a:latin typeface="+mn-lt"/>
              <a:ea typeface="+mn-ea"/>
            </a:endParaRPr>
          </a:p>
          <a:p>
            <a:r>
              <a:rPr lang="en-US" altLang="zh-CN">
                <a:solidFill>
                  <a:schemeClr val="bg1">
                    <a:lumMod val="50000"/>
                  </a:schemeClr>
                </a:solidFill>
                <a:latin typeface="+mn-lt"/>
                <a:ea typeface="+mn-ea"/>
              </a:rPr>
              <a:t>Kernel</a:t>
            </a:r>
            <a:r>
              <a:rPr lang="zh-CN" altLang="en-US">
                <a:solidFill>
                  <a:schemeClr val="bg1">
                    <a:lumMod val="50000"/>
                  </a:schemeClr>
                </a:solidFill>
                <a:latin typeface="+mn-lt"/>
                <a:ea typeface="+mn-ea"/>
              </a:rPr>
              <a:t>模块 </a:t>
            </a:r>
            <a:r>
              <a:rPr lang="en-US" altLang="zh-CN">
                <a:solidFill>
                  <a:schemeClr val="bg1">
                    <a:lumMod val="50000"/>
                  </a:schemeClr>
                </a:solidFill>
                <a:latin typeface="+mn-lt"/>
                <a:ea typeface="+mn-ea"/>
              </a:rPr>
              <a:t>– </a:t>
            </a:r>
            <a:r>
              <a:rPr lang="zh-CN" altLang="en-US" smtClean="0">
                <a:solidFill>
                  <a:schemeClr val="bg1">
                    <a:lumMod val="50000"/>
                  </a:schemeClr>
                </a:solidFill>
                <a:latin typeface="+mn-lt"/>
                <a:ea typeface="+mn-ea"/>
              </a:rPr>
              <a:t>队列</a:t>
            </a:r>
            <a:endParaRPr lang="en-US" altLang="zh-CN" smtClean="0">
              <a:solidFill>
                <a:schemeClr val="bg1">
                  <a:lumMod val="50000"/>
                </a:schemeClr>
              </a:solidFill>
              <a:latin typeface="+mn-lt"/>
              <a:ea typeface="+mn-ea"/>
            </a:endParaRPr>
          </a:p>
          <a:p>
            <a:r>
              <a:rPr lang="en-US" altLang="zh-CN">
                <a:solidFill>
                  <a:schemeClr val="bg1">
                    <a:lumMod val="50000"/>
                  </a:schemeClr>
                </a:solidFill>
                <a:latin typeface="+mn-lt"/>
                <a:ea typeface="+mn-ea"/>
              </a:rPr>
              <a:t>Kernel</a:t>
            </a:r>
            <a:r>
              <a:rPr lang="zh-CN" altLang="en-US">
                <a:solidFill>
                  <a:schemeClr val="bg1">
                    <a:lumMod val="50000"/>
                  </a:schemeClr>
                </a:solidFill>
                <a:latin typeface="+mn-lt"/>
                <a:ea typeface="+mn-ea"/>
              </a:rPr>
              <a:t>模块 </a:t>
            </a:r>
            <a:r>
              <a:rPr lang="en-US" altLang="zh-CN">
                <a:solidFill>
                  <a:schemeClr val="bg1">
                    <a:lumMod val="50000"/>
                  </a:schemeClr>
                </a:solidFill>
                <a:latin typeface="+mn-lt"/>
                <a:ea typeface="+mn-ea"/>
              </a:rPr>
              <a:t>– </a:t>
            </a:r>
            <a:r>
              <a:rPr lang="zh-CN" altLang="en-US" smtClean="0">
                <a:solidFill>
                  <a:schemeClr val="bg1">
                    <a:lumMod val="50000"/>
                  </a:schemeClr>
                </a:solidFill>
                <a:latin typeface="+mn-lt"/>
                <a:ea typeface="+mn-ea"/>
              </a:rPr>
              <a:t>时间管理</a:t>
            </a:r>
            <a:endParaRPr lang="en-US" altLang="zh-CN" dirty="0" smtClean="0">
              <a:solidFill>
                <a:schemeClr val="bg1">
                  <a:lumMod val="50000"/>
                </a:schemeClr>
              </a:solidFill>
              <a:latin typeface="+mn-lt"/>
              <a:ea typeface="+mn-ea"/>
            </a:endParaRPr>
          </a:p>
        </p:txBody>
      </p:sp>
    </p:spTree>
    <p:extLst>
      <p:ext uri="{BB962C8B-B14F-4D97-AF65-F5344CB8AC3E}">
        <p14:creationId xmlns:p14="http://schemas.microsoft.com/office/powerpoint/2010/main" val="2922577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mtClean="0">
                <a:latin typeface="+mn-lt"/>
                <a:ea typeface="+mn-ea"/>
                <a:sym typeface="+mn-ea"/>
              </a:rPr>
              <a:t>操作系统抽象层简介</a:t>
            </a:r>
            <a:br>
              <a:rPr lang="zh-CN" altLang="zh-CN" smtClean="0">
                <a:latin typeface="+mn-lt"/>
                <a:ea typeface="+mn-ea"/>
                <a:sym typeface="+mn-ea"/>
              </a:rPr>
            </a:br>
            <a:endParaRPr lang="zh-CN" altLang="en-US">
              <a:latin typeface="+mn-lt"/>
              <a:ea typeface="+mn-ea"/>
            </a:endParaRPr>
          </a:p>
        </p:txBody>
      </p:sp>
      <p:sp>
        <p:nvSpPr>
          <p:cNvPr id="3" name="文本占位符 2"/>
          <p:cNvSpPr>
            <a:spLocks noGrp="1"/>
          </p:cNvSpPr>
          <p:nvPr>
            <p:ph type="body" sz="quarter" idx="10"/>
          </p:nvPr>
        </p:nvSpPr>
        <p:spPr/>
        <p:txBody>
          <a:bodyPr/>
          <a:lstStyle/>
          <a:p>
            <a:r>
              <a:rPr lang="en-US" altLang="zh-CN" smtClean="0">
                <a:latin typeface="+mn-lt"/>
                <a:ea typeface="+mn-ea"/>
              </a:rPr>
              <a:t>OSAL</a:t>
            </a:r>
            <a:r>
              <a:rPr lang="zh-CN" altLang="en-US" smtClean="0">
                <a:latin typeface="+mn-lt"/>
                <a:ea typeface="+mn-ea"/>
              </a:rPr>
              <a:t>接口函数说明：</a:t>
            </a:r>
          </a:p>
          <a:p>
            <a:endParaRPr lang="zh-CN" altLang="en-US">
              <a:latin typeface="+mn-lt"/>
              <a:ea typeface="+mn-ea"/>
            </a:endParaRPr>
          </a:p>
        </p:txBody>
      </p:sp>
      <p:graphicFrame>
        <p:nvGraphicFramePr>
          <p:cNvPr id="4" name="表格 3"/>
          <p:cNvGraphicFramePr/>
          <p:nvPr>
            <p:custDataLst>
              <p:tags r:id="rId1"/>
            </p:custDataLst>
            <p:extLst>
              <p:ext uri="{D42A27DB-BD31-4B8C-83A1-F6EECF244321}">
                <p14:modId xmlns:p14="http://schemas.microsoft.com/office/powerpoint/2010/main" val="3539782339"/>
              </p:ext>
            </p:extLst>
          </p:nvPr>
        </p:nvGraphicFramePr>
        <p:xfrm>
          <a:off x="797437" y="1697355"/>
          <a:ext cx="10584180" cy="1005586"/>
        </p:xfrm>
        <a:graphic>
          <a:graphicData uri="http://schemas.openxmlformats.org/drawingml/2006/table">
            <a:tbl>
              <a:tblPr firstRow="1" bandRow="1"/>
              <a:tblGrid>
                <a:gridCol w="2390377"/>
                <a:gridCol w="3656749"/>
                <a:gridCol w="4537054"/>
              </a:tblGrid>
              <a:tr h="365760">
                <a:tc>
                  <a:txBody>
                    <a:bodyPr/>
                    <a:lstStyle/>
                    <a:p>
                      <a:pPr algn="ctr">
                        <a:buNone/>
                      </a:pPr>
                      <a:r>
                        <a:rPr lang="zh-CN" altLang="en-US" b="1"/>
                        <a:t>接口名</a:t>
                      </a:r>
                      <a:endParaRPr lang="zh-CN" altLang="en-US" b="1">
                        <a:solidFill>
                          <a:schemeClr val="tx1"/>
                        </a:solidFill>
                        <a:latin typeface="+mn-lt"/>
                        <a:ea typeface="+mn-ea"/>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b="1"/>
                        <a:t>描述</a:t>
                      </a:r>
                      <a:endParaRPr lang="zh-CN" altLang="en-US" b="1">
                        <a:solidFill>
                          <a:schemeClr val="tx1"/>
                        </a:solidFill>
                        <a:latin typeface="+mn-lt"/>
                        <a:ea typeface="+mn-ea"/>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buNone/>
                      </a:pPr>
                      <a:r>
                        <a:rPr lang="zh-CN" altLang="en-US" b="1"/>
                        <a:t>形参说明</a:t>
                      </a:r>
                      <a:endParaRPr lang="zh-CN" altLang="en-US" b="1">
                        <a:solidFill>
                          <a:schemeClr val="tx1"/>
                        </a:solidFill>
                        <a:latin typeface="+mn-lt"/>
                        <a:ea typeface="+mn-ea"/>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82905">
                <a:tc>
                  <a:txBody>
                    <a:bodyPr/>
                    <a:lstStyle/>
                    <a:p>
                      <a:pPr>
                        <a:buNone/>
                      </a:pPr>
                      <a:r>
                        <a:rPr lang="en-US" altLang="zh-CN" smtClean="0">
                          <a:latin typeface="+mn-lt"/>
                          <a:ea typeface="+mn-ea"/>
                        </a:rPr>
                        <a:t>osal_int_connect</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buNone/>
                      </a:pPr>
                      <a:r>
                        <a:rPr lang="zh-CN" altLang="en-US"/>
                        <a:t>硬中断创建，注册硬中断处理程序</a:t>
                      </a:r>
                      <a:endParaRPr lang="zh-CN" altLang="en-US">
                        <a:latin typeface="+mn-lt"/>
                        <a:ea typeface="+mn-ea"/>
                      </a:endParaRPr>
                    </a:p>
                  </a:txBody>
                  <a:tcPr anchor="ctr">
                    <a:lnB w="28575" cap="flat" cmpd="sng" algn="ctr">
                      <a:solidFill>
                        <a:schemeClr val="tx1"/>
                      </a:solidFill>
                      <a:prstDash val="solid"/>
                      <a:round/>
                      <a:headEnd type="none" w="med" len="med"/>
                      <a:tailEnd type="none" w="med" len="med"/>
                    </a:lnB>
                  </a:tcPr>
                </a:tc>
                <a:tc>
                  <a:txBody>
                    <a:bodyPr/>
                    <a:lstStyle/>
                    <a:p>
                      <a:pPr>
                        <a:buNone/>
                      </a:pPr>
                      <a:r>
                        <a:rPr lang="zh-CN" altLang="en-US"/>
                        <a:t>形参有：中断号、优先级、模式、中断函数、中断函数形参。</a:t>
                      </a:r>
                      <a:endParaRPr lang="zh-CN" altLang="en-US">
                        <a:latin typeface="+mn-lt"/>
                        <a:ea typeface="+mn-ea"/>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1552575" y="3073284"/>
            <a:ext cx="9591675" cy="828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int osal_int_connect(int intnum,int prio,int mode,fn_interrupt_handle callback,void *arg) </a:t>
            </a:r>
          </a:p>
        </p:txBody>
      </p:sp>
    </p:spTree>
    <p:extLst>
      <p:ext uri="{BB962C8B-B14F-4D97-AF65-F5344CB8AC3E}">
        <p14:creationId xmlns:p14="http://schemas.microsoft.com/office/powerpoint/2010/main" val="717999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lt"/>
                <a:ea typeface="+mn-ea"/>
                <a:sym typeface="+mn-ea"/>
              </a:rPr>
              <a:t>中断机制功能实现</a:t>
            </a:r>
            <a:endParaRPr lang="zh-CN" altLang="en-US">
              <a:latin typeface="+mn-lt"/>
              <a:ea typeface="+mn-ea"/>
            </a:endParaRPr>
          </a:p>
        </p:txBody>
      </p:sp>
      <p:sp>
        <p:nvSpPr>
          <p:cNvPr id="4" name="矩形 3"/>
          <p:cNvSpPr/>
          <p:nvPr/>
        </p:nvSpPr>
        <p:spPr>
          <a:xfrm>
            <a:off x="731839" y="1137683"/>
            <a:ext cx="10728324" cy="50630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a:solidFill>
                  <a:srgbClr val="002060"/>
                </a:solidFill>
              </a:rPr>
              <a:t>#include &lt;stdint.h&gt;</a:t>
            </a:r>
          </a:p>
          <a:p>
            <a:r>
              <a:rPr lang="en-US" altLang="zh-CN">
                <a:solidFill>
                  <a:srgbClr val="002060"/>
                </a:solidFill>
              </a:rPr>
              <a:t>#include &lt;stddef.h&gt;</a:t>
            </a:r>
          </a:p>
          <a:p>
            <a:r>
              <a:rPr lang="en-US" altLang="zh-CN">
                <a:solidFill>
                  <a:srgbClr val="002060"/>
                </a:solidFill>
              </a:rPr>
              <a:t>#include &lt;string.h&gt;</a:t>
            </a:r>
          </a:p>
          <a:p>
            <a:r>
              <a:rPr lang="en-US" altLang="zh-CN">
                <a:solidFill>
                  <a:srgbClr val="002060"/>
                </a:solidFill>
              </a:rPr>
              <a:t>#include &lt;osal.h&gt;</a:t>
            </a:r>
          </a:p>
          <a:p>
            <a:r>
              <a:rPr lang="en-US" altLang="zh-CN">
                <a:solidFill>
                  <a:srgbClr val="002060"/>
                </a:solidFill>
              </a:rPr>
              <a:t>#include "stm32l4xx_hal.h"</a:t>
            </a:r>
          </a:p>
          <a:p>
            <a:r>
              <a:rPr lang="en-US" altLang="zh-CN">
                <a:solidFill>
                  <a:srgbClr val="002060"/>
                </a:solidFill>
              </a:rPr>
              <a:t>uint32_t sum1;</a:t>
            </a:r>
          </a:p>
          <a:p>
            <a:r>
              <a:rPr lang="en-US" altLang="zh-CN">
                <a:solidFill>
                  <a:srgbClr val="002060"/>
                </a:solidFill>
              </a:rPr>
              <a:t>uint32_t sum2;</a:t>
            </a:r>
          </a:p>
          <a:p>
            <a:r>
              <a:rPr lang="en-US" altLang="zh-CN">
                <a:solidFill>
                  <a:srgbClr val="002060"/>
                </a:solidFill>
              </a:rPr>
              <a:t>static int app_hello_world_entry()</a:t>
            </a:r>
          </a:p>
          <a:p>
            <a:r>
              <a:rPr lang="en-US" altLang="zh-CN">
                <a:solidFill>
                  <a:srgbClr val="002060"/>
                </a:solidFill>
              </a:rPr>
              <a:t>{</a:t>
            </a:r>
          </a:p>
          <a:p>
            <a:r>
              <a:rPr lang="en-US" altLang="zh-CN">
                <a:solidFill>
                  <a:srgbClr val="002060"/>
                </a:solidFill>
              </a:rPr>
              <a:t>    while (1)</a:t>
            </a:r>
          </a:p>
          <a:p>
            <a:r>
              <a:rPr lang="en-US" altLang="zh-CN">
                <a:solidFill>
                  <a:srgbClr val="002060"/>
                </a:solidFill>
              </a:rPr>
              <a:t>    {</a:t>
            </a:r>
          </a:p>
          <a:p>
            <a:r>
              <a:rPr lang="en-US" altLang="zh-CN">
                <a:solidFill>
                  <a:srgbClr val="002060"/>
                </a:solidFill>
              </a:rPr>
              <a:t>        printf("Hello World! This is Bearpi!\r\n");</a:t>
            </a:r>
          </a:p>
          <a:p>
            <a:r>
              <a:rPr lang="en-US" altLang="zh-CN">
                <a:solidFill>
                  <a:srgbClr val="002060"/>
                </a:solidFill>
              </a:rPr>
              <a:t>        osal_task_sleep(4*1000);</a:t>
            </a:r>
          </a:p>
          <a:p>
            <a:r>
              <a:rPr lang="en-US" altLang="zh-CN">
                <a:solidFill>
                  <a:srgbClr val="002060"/>
                </a:solidFill>
              </a:rPr>
              <a:t>    }</a:t>
            </a:r>
          </a:p>
          <a:p>
            <a:r>
              <a:rPr lang="en-US" altLang="zh-CN">
                <a:solidFill>
                  <a:srgbClr val="002060"/>
                </a:solidFill>
              </a:rPr>
              <a:t>}</a:t>
            </a:r>
            <a:endParaRPr lang="en-US" altLang="zh-CN" dirty="0">
              <a:solidFill>
                <a:srgbClr val="002060"/>
              </a:solidFill>
            </a:endParaRPr>
          </a:p>
        </p:txBody>
      </p:sp>
      <p:sp>
        <p:nvSpPr>
          <p:cNvPr id="5" name="文本框 4"/>
          <p:cNvSpPr txBox="1"/>
          <p:nvPr/>
        </p:nvSpPr>
        <p:spPr>
          <a:xfrm>
            <a:off x="5786003" y="1178907"/>
            <a:ext cx="6162675" cy="2797093"/>
          </a:xfrm>
          <a:prstGeom prst="rect">
            <a:avLst/>
          </a:prstGeom>
          <a:noFill/>
          <a:ln w="9525" algn="ctr">
            <a:noFill/>
            <a:miter lim="800000"/>
          </a:ln>
        </p:spPr>
        <p:txBody>
          <a:bodyPr vert="horz" wrap="square" lIns="87802" tIns="43901" rIns="87802" bIns="43901" numCol="1" anchor="t" anchorCtr="0" compatLnSpc="1">
            <a:spAutoFit/>
          </a:bodyPr>
          <a:lstStyle/>
          <a:p>
            <a:r>
              <a:rPr lang="en-US" altLang="zh-CN" sz="1600">
                <a:solidFill>
                  <a:srgbClr val="002060"/>
                </a:solidFill>
              </a:rPr>
              <a:t>static Key1_interrupt_entry()</a:t>
            </a:r>
          </a:p>
          <a:p>
            <a:r>
              <a:rPr lang="en-US" altLang="zh-CN" sz="1600">
                <a:solidFill>
                  <a:srgbClr val="002060"/>
                </a:solidFill>
              </a:rPr>
              <a:t>{</a:t>
            </a:r>
          </a:p>
          <a:p>
            <a:r>
              <a:rPr lang="en-US" altLang="zh-CN" sz="1600">
                <a:solidFill>
                  <a:srgbClr val="002060"/>
                </a:solidFill>
              </a:rPr>
              <a:t>   printf("KEY1 Interrupt entry OK!,sum1:%d\r\n",sum1++);</a:t>
            </a:r>
          </a:p>
          <a:p>
            <a:r>
              <a:rPr lang="en-US" altLang="zh-CN" sz="1600">
                <a:solidFill>
                  <a:srgbClr val="002060"/>
                </a:solidFill>
              </a:rPr>
              <a:t>    __HAL_GPIO_EXTI_CLEAR_FLAG(GPIO_PIN_2);</a:t>
            </a:r>
          </a:p>
          <a:p>
            <a:r>
              <a:rPr lang="en-US" altLang="zh-CN" sz="1600">
                <a:solidFill>
                  <a:srgbClr val="002060"/>
                </a:solidFill>
              </a:rPr>
              <a:t>}</a:t>
            </a:r>
          </a:p>
          <a:p>
            <a:endParaRPr lang="en-US" altLang="zh-CN" sz="1600">
              <a:solidFill>
                <a:srgbClr val="002060"/>
              </a:solidFill>
            </a:endParaRPr>
          </a:p>
          <a:p>
            <a:r>
              <a:rPr lang="en-US" altLang="zh-CN" sz="1600">
                <a:solidFill>
                  <a:srgbClr val="002060"/>
                </a:solidFill>
              </a:rPr>
              <a:t>static Key2_interrupt_entry()</a:t>
            </a:r>
          </a:p>
          <a:p>
            <a:r>
              <a:rPr lang="en-US" altLang="zh-CN" sz="1600">
                <a:solidFill>
                  <a:srgbClr val="002060"/>
                </a:solidFill>
              </a:rPr>
              <a:t>{</a:t>
            </a:r>
          </a:p>
          <a:p>
            <a:r>
              <a:rPr lang="en-US" altLang="zh-CN" sz="1600">
                <a:solidFill>
                  <a:srgbClr val="002060"/>
                </a:solidFill>
              </a:rPr>
              <a:t>    printf("KEY2 Interrupt entry OK!,sum2:%d\r\n",sum2++);</a:t>
            </a:r>
          </a:p>
          <a:p>
            <a:r>
              <a:rPr lang="en-US" altLang="zh-CN" sz="1600">
                <a:solidFill>
                  <a:srgbClr val="002060"/>
                </a:solidFill>
              </a:rPr>
              <a:t>    __HAL_GPIO_EXTI_CLEAR_FLAG(GPIO_PIN_3);</a:t>
            </a:r>
          </a:p>
          <a:p>
            <a:r>
              <a:rPr lang="en-US" altLang="zh-CN" sz="1600">
                <a:solidFill>
                  <a:srgbClr val="002060"/>
                </a:solidFill>
              </a:rPr>
              <a:t>}</a:t>
            </a:r>
            <a:endParaRPr lang="en-US" altLang="zh-CN" sz="1600" dirty="0">
              <a:solidFill>
                <a:srgbClr val="002060"/>
              </a:solidFill>
            </a:endParaRPr>
          </a:p>
        </p:txBody>
      </p:sp>
      <p:sp>
        <p:nvSpPr>
          <p:cNvPr id="6" name="文本框 5"/>
          <p:cNvSpPr txBox="1"/>
          <p:nvPr/>
        </p:nvSpPr>
        <p:spPr>
          <a:xfrm>
            <a:off x="3831630" y="4818207"/>
            <a:ext cx="7628533" cy="1381321"/>
          </a:xfrm>
          <a:prstGeom prst="rect">
            <a:avLst/>
          </a:prstGeom>
          <a:solidFill>
            <a:schemeClr val="bg1">
              <a:lumMod val="95000"/>
            </a:schemeClr>
          </a:solidFill>
          <a:ln w="9525" algn="ctr">
            <a:solidFill>
              <a:srgbClr val="00B0F0"/>
            </a:solidFill>
            <a:miter lim="800000"/>
          </a:ln>
        </p:spPr>
        <p:txBody>
          <a:bodyPr vert="horz" wrap="square" lIns="87802" tIns="43901" rIns="87802" bIns="43901" numCol="1" anchor="t" anchorCtr="0" compatLnSpc="1">
            <a:spAutoFit/>
          </a:bodyPr>
          <a:lstStyle/>
          <a:p>
            <a:pPr marL="0" indent="0">
              <a:lnSpc>
                <a:spcPct val="100000"/>
              </a:lnSpc>
              <a:buNone/>
            </a:pPr>
            <a:r>
              <a:rPr sz="1400" b="1" dirty="0">
                <a:solidFill>
                  <a:srgbClr val="002060"/>
                </a:solidFill>
                <a:cs typeface="+mn-lt"/>
                <a:sym typeface="+mn-ea"/>
              </a:rPr>
              <a:t>int standard_app_demo_main()</a:t>
            </a:r>
          </a:p>
          <a:p>
            <a:pPr marL="0" indent="0">
              <a:lnSpc>
                <a:spcPct val="100000"/>
              </a:lnSpc>
              <a:buNone/>
            </a:pPr>
            <a:r>
              <a:rPr sz="1400" b="1" dirty="0">
                <a:solidFill>
                  <a:srgbClr val="002060"/>
                </a:solidFill>
                <a:cs typeface="+mn-lt"/>
                <a:sym typeface="+mn-ea"/>
              </a:rPr>
              <a:t>{     osal_task_create("helloworld",app_hello_world_entry,NULL,0x400,NULL,2);</a:t>
            </a:r>
          </a:p>
          <a:p>
            <a:pPr marL="0" indent="0">
              <a:lnSpc>
                <a:spcPct val="100000"/>
              </a:lnSpc>
              <a:buNone/>
            </a:pPr>
            <a:r>
              <a:rPr sz="1400" b="1" dirty="0">
                <a:solidFill>
                  <a:srgbClr val="002060"/>
                </a:solidFill>
                <a:cs typeface="+mn-lt"/>
                <a:sym typeface="+mn-ea"/>
              </a:rPr>
              <a:t>    osal_int_connect( EXTI2_IRQn, 3, NULL, Key1_interrupt_entry, NULL);</a:t>
            </a:r>
          </a:p>
          <a:p>
            <a:pPr marL="0" indent="0">
              <a:lnSpc>
                <a:spcPct val="100000"/>
              </a:lnSpc>
              <a:buNone/>
            </a:pPr>
            <a:r>
              <a:rPr sz="1400" b="1" dirty="0">
                <a:solidFill>
                  <a:srgbClr val="002060"/>
                </a:solidFill>
                <a:cs typeface="+mn-lt"/>
                <a:sym typeface="+mn-ea"/>
              </a:rPr>
              <a:t>    osal_int_connect( EXTI3_IRQn, 4, NULL, Key2_interrupt_entry, NULL);</a:t>
            </a:r>
          </a:p>
          <a:p>
            <a:pPr marL="0" indent="0">
              <a:lnSpc>
                <a:spcPct val="100000"/>
              </a:lnSpc>
              <a:buNone/>
            </a:pPr>
            <a:r>
              <a:rPr sz="1400" b="1" dirty="0">
                <a:solidFill>
                  <a:srgbClr val="002060"/>
                </a:solidFill>
                <a:cs typeface="+mn-lt"/>
                <a:sym typeface="+mn-ea"/>
              </a:rPr>
              <a:t>    return 0;</a:t>
            </a:r>
          </a:p>
          <a:p>
            <a:pPr marL="0" indent="0">
              <a:lnSpc>
                <a:spcPct val="100000"/>
              </a:lnSpc>
              <a:buNone/>
            </a:pPr>
            <a:r>
              <a:rPr sz="1400" b="1" dirty="0">
                <a:solidFill>
                  <a:srgbClr val="002060"/>
                </a:solidFill>
                <a:cs typeface="+mn-lt"/>
                <a:sym typeface="+mn-ea"/>
              </a:rPr>
              <a:t>}</a:t>
            </a:r>
          </a:p>
        </p:txBody>
      </p:sp>
    </p:spTree>
    <p:extLst>
      <p:ext uri="{BB962C8B-B14F-4D97-AF65-F5344CB8AC3E}">
        <p14:creationId xmlns:p14="http://schemas.microsoft.com/office/powerpoint/2010/main" val="1375969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Huawei LiteOS</a:t>
            </a:r>
            <a:r>
              <a:rPr lang="zh-CN" altLang="en-US" smtClean="0">
                <a:solidFill>
                  <a:schemeClr val="bg1">
                    <a:lumMod val="50000"/>
                  </a:schemeClr>
                </a:solidFill>
              </a:rPr>
              <a:t>架构</a:t>
            </a:r>
            <a:endParaRPr lang="en-US" altLang="zh-CN" smtClean="0">
              <a:solidFill>
                <a:schemeClr val="bg1">
                  <a:lumMod val="50000"/>
                </a:schemeClr>
              </a:solidFill>
            </a:endParaRPr>
          </a:p>
          <a:p>
            <a:r>
              <a:rPr lang="en-US" altLang="zh-CN" b="1" smtClean="0">
                <a:solidFill>
                  <a:schemeClr val="bg1">
                    <a:lumMod val="50000"/>
                  </a:schemeClr>
                </a:solidFill>
              </a:rPr>
              <a:t>Kernel</a:t>
            </a:r>
            <a:r>
              <a:rPr lang="zh-CN" altLang="en-US" b="1" smtClean="0">
                <a:solidFill>
                  <a:schemeClr val="bg1">
                    <a:lumMod val="50000"/>
                  </a:schemeClr>
                </a:solidFill>
              </a:rPr>
              <a:t>模块 </a:t>
            </a:r>
            <a:r>
              <a:rPr lang="en-US" altLang="zh-CN" b="1" smtClean="0">
                <a:solidFill>
                  <a:schemeClr val="bg1">
                    <a:lumMod val="50000"/>
                  </a:schemeClr>
                </a:solidFill>
              </a:rPr>
              <a:t>– </a:t>
            </a:r>
            <a:r>
              <a:rPr lang="zh-CN" altLang="en-US" b="1" smtClean="0">
                <a:solidFill>
                  <a:schemeClr val="bg1">
                    <a:lumMod val="50000"/>
                  </a:schemeClr>
                </a:solidFill>
              </a:rPr>
              <a:t>任务</a:t>
            </a:r>
            <a:endParaRPr lang="en-US" altLang="zh-CN" b="1"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任务同步</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b="1"/>
              <a:t>Kernel</a:t>
            </a:r>
            <a:r>
              <a:rPr lang="zh-CN" altLang="en-US" b="1"/>
              <a:t>模块 </a:t>
            </a:r>
            <a:r>
              <a:rPr lang="en-US" altLang="zh-CN" b="1"/>
              <a:t>– </a:t>
            </a:r>
            <a:r>
              <a:rPr lang="zh-CN" altLang="en-US" b="1" smtClean="0"/>
              <a:t>队列</a:t>
            </a:r>
            <a:endParaRPr lang="en-US" altLang="zh-CN" b="1" smtClean="0"/>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5885473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smtClean="0"/>
              <a:t>队列概念</a:t>
            </a:r>
            <a:endParaRPr lang="zh-CN" altLang="en-US" dirty="0"/>
          </a:p>
        </p:txBody>
      </p:sp>
      <p:sp>
        <p:nvSpPr>
          <p:cNvPr id="3" name="文本占位符 2"/>
          <p:cNvSpPr>
            <a:spLocks noGrp="1"/>
          </p:cNvSpPr>
          <p:nvPr>
            <p:ph type="body" sz="quarter" idx="10"/>
          </p:nvPr>
        </p:nvSpPr>
        <p:spPr/>
        <p:txBody>
          <a:bodyPr/>
          <a:lstStyle/>
          <a:p>
            <a:r>
              <a:rPr lang="zh-CN" altLang="en-US" dirty="0"/>
              <a:t>队列又称消息队列，是一种常用于</a:t>
            </a:r>
            <a:r>
              <a:rPr lang="zh-CN" altLang="en-US" dirty="0">
                <a:solidFill>
                  <a:srgbClr val="C00000"/>
                </a:solidFill>
              </a:rPr>
              <a:t>任务间通信的数据结构</a:t>
            </a:r>
            <a:r>
              <a:rPr lang="zh-CN" altLang="en-US" dirty="0"/>
              <a:t>，实现了</a:t>
            </a:r>
            <a:r>
              <a:rPr lang="zh-CN" altLang="en-US" dirty="0">
                <a:solidFill>
                  <a:srgbClr val="C00000"/>
                </a:solidFill>
              </a:rPr>
              <a:t>接收</a:t>
            </a:r>
            <a:r>
              <a:rPr lang="zh-CN" altLang="en-US" dirty="0"/>
              <a:t>来自任务或中断的</a:t>
            </a:r>
            <a:r>
              <a:rPr lang="zh-CN" altLang="en-US" dirty="0">
                <a:solidFill>
                  <a:srgbClr val="C00000"/>
                </a:solidFill>
              </a:rPr>
              <a:t>不固定长度</a:t>
            </a:r>
            <a:r>
              <a:rPr lang="zh-CN" altLang="en-US" dirty="0"/>
              <a:t>的消息，并根据不同的接口选择传递消息是否存放在自己空间。任务能够从队列里面读取消息，当队列中的消息是空时，挂起读取任务；当队列中有新消息时，挂起的读取任务被唤醒并处理新消息。</a:t>
            </a:r>
          </a:p>
        </p:txBody>
      </p:sp>
    </p:spTree>
    <p:extLst>
      <p:ext uri="{BB962C8B-B14F-4D97-AF65-F5344CB8AC3E}">
        <p14:creationId xmlns:p14="http://schemas.microsoft.com/office/powerpoint/2010/main" val="3182533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a:t>
            </a:r>
            <a:r>
              <a:rPr lang="zh-CN" altLang="en-US" dirty="0" smtClean="0"/>
              <a:t>模块 </a:t>
            </a:r>
            <a:r>
              <a:rPr lang="en-US" altLang="zh-CN" dirty="0"/>
              <a:t>-</a:t>
            </a:r>
            <a:r>
              <a:rPr lang="en-US" altLang="zh-CN" dirty="0" smtClean="0"/>
              <a:t> </a:t>
            </a:r>
            <a:r>
              <a:rPr lang="zh-CN" altLang="en-US" dirty="0" smtClean="0"/>
              <a:t>消息队列运作过程</a:t>
            </a:r>
            <a:endParaRPr lang="zh-CN" altLang="en-US" dirty="0"/>
          </a:p>
        </p:txBody>
      </p:sp>
      <p:sp>
        <p:nvSpPr>
          <p:cNvPr id="3" name="文本占位符 2"/>
          <p:cNvSpPr>
            <a:spLocks noGrp="1"/>
          </p:cNvSpPr>
          <p:nvPr>
            <p:ph type="body" sz="quarter" idx="10"/>
          </p:nvPr>
        </p:nvSpPr>
        <p:spPr/>
        <p:txBody>
          <a:bodyPr/>
          <a:lstStyle/>
          <a:p>
            <a:r>
              <a:rPr lang="en-US" altLang="zh-CN" smtClean="0"/>
              <a:t>LiteOS</a:t>
            </a:r>
            <a:r>
              <a:rPr lang="zh-CN" altLang="zh-CN" smtClean="0"/>
              <a:t>的消息队列采用两个双向链表来维护，一个链表指向消息队列的头部，一个链表指向消息队列的尾部（</a:t>
            </a:r>
            <a:r>
              <a:rPr lang="en-US" altLang="zh-CN" smtClean="0"/>
              <a:t>stReadWriteList[QUEUE_HEAD_TAIL]</a:t>
            </a:r>
            <a:r>
              <a:rPr lang="zh-CN" altLang="zh-CN" smtClean="0"/>
              <a:t>），通过访问这两个链表就能直接访问对应的消息空间，并且通过消息队列控制块中的读写类型（</a:t>
            </a:r>
            <a:r>
              <a:rPr lang="en-US" altLang="zh-CN" smtClean="0"/>
              <a:t>usReadWriteableCnt[QUEUE_READ_WRITE]</a:t>
            </a:r>
            <a:r>
              <a:rPr lang="zh-CN" altLang="zh-CN" smtClean="0"/>
              <a:t>）来操作消息队列</a:t>
            </a:r>
            <a:r>
              <a:rPr lang="zh-CN" altLang="en-US" smtClean="0"/>
              <a:t>。</a:t>
            </a:r>
            <a:endParaRPr lang="zh-CN" altLang="en-US" dirty="0"/>
          </a:p>
        </p:txBody>
      </p:sp>
      <p:pic>
        <p:nvPicPr>
          <p:cNvPr id="4" name="图片 3" descr="E:\EmbedFire\FreeRTOS\FreeRTOS\BOOK\图片\5-1.png"/>
          <p:cNvPicPr/>
          <p:nvPr/>
        </p:nvPicPr>
        <p:blipFill>
          <a:blip r:embed="rId3">
            <a:extLst>
              <a:ext uri="{28A0092B-C50C-407E-A947-70E740481C1C}">
                <a14:useLocalDpi xmlns:a14="http://schemas.microsoft.com/office/drawing/2010/main" val="0"/>
              </a:ext>
            </a:extLst>
          </a:blip>
          <a:srcRect/>
          <a:stretch>
            <a:fillRect/>
          </a:stretch>
        </p:blipFill>
        <p:spPr bwMode="auto">
          <a:xfrm>
            <a:off x="1955540" y="3122335"/>
            <a:ext cx="8820980" cy="3087965"/>
          </a:xfrm>
          <a:prstGeom prst="rect">
            <a:avLst/>
          </a:prstGeom>
          <a:noFill/>
          <a:ln w="12700">
            <a:noFill/>
          </a:ln>
        </p:spPr>
      </p:pic>
    </p:spTree>
    <p:extLst>
      <p:ext uri="{BB962C8B-B14F-4D97-AF65-F5344CB8AC3E}">
        <p14:creationId xmlns:p14="http://schemas.microsoft.com/office/powerpoint/2010/main" val="2679077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smtClean="0"/>
              <a:t>队列读写数据</a:t>
            </a:r>
            <a:endParaRPr lang="zh-CN" altLang="en-US" dirty="0"/>
          </a:p>
        </p:txBody>
      </p:sp>
      <p:pic>
        <p:nvPicPr>
          <p:cNvPr id="4" name="图片 3" descr="F:\RTOS\0，华为LiteOS内核实现与应用开发实战—基于STM32\图片文件\17-1.png"/>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448780"/>
            <a:ext cx="7886575" cy="4664261"/>
          </a:xfrm>
          <a:prstGeom prst="rect">
            <a:avLst/>
          </a:prstGeom>
          <a:noFill/>
          <a:ln w="12700">
            <a:noFill/>
          </a:ln>
        </p:spPr>
      </p:pic>
    </p:spTree>
    <p:extLst>
      <p:ext uri="{BB962C8B-B14F-4D97-AF65-F5344CB8AC3E}">
        <p14:creationId xmlns:p14="http://schemas.microsoft.com/office/powerpoint/2010/main" val="240334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b="1"/>
              <a:t>Kernel</a:t>
            </a:r>
            <a:r>
              <a:rPr lang="zh-CN" altLang="en-US" b="1"/>
              <a:t>模块 </a:t>
            </a:r>
            <a:r>
              <a:rPr lang="en-US" altLang="zh-CN" b="1"/>
              <a:t>– </a:t>
            </a:r>
            <a:r>
              <a:rPr lang="zh-CN" altLang="en-US" b="1" smtClean="0"/>
              <a:t>时间管理</a:t>
            </a:r>
            <a:endParaRPr lang="en-US" altLang="zh-CN" b="1" dirty="0" smtClean="0"/>
          </a:p>
          <a:p>
            <a:r>
              <a:rPr lang="en-US" altLang="zh-CN" dirty="0">
                <a:solidFill>
                  <a:schemeClr val="bg1">
                    <a:lumMod val="50000"/>
                  </a:schemeClr>
                </a:solidFill>
              </a:rPr>
              <a:t>N</a:t>
            </a:r>
            <a:r>
              <a:rPr lang="zh-CN" altLang="en-US" dirty="0">
                <a:solidFill>
                  <a:schemeClr val="bg1">
                    <a:lumMod val="50000"/>
                  </a:schemeClr>
                </a:solidFill>
              </a:rPr>
              <a:t>个</a:t>
            </a:r>
            <a:r>
              <a:rPr lang="en-US" altLang="zh-CN" dirty="0">
                <a:solidFill>
                  <a:schemeClr val="bg1">
                    <a:lumMod val="50000"/>
                  </a:schemeClr>
                </a:solidFill>
              </a:rPr>
              <a:t>Huawei </a:t>
            </a:r>
            <a:r>
              <a:rPr lang="en-US" altLang="zh-CN" dirty="0" err="1">
                <a:solidFill>
                  <a:schemeClr val="bg1">
                    <a:lumMod val="50000"/>
                  </a:schemeClr>
                </a:solidFill>
              </a:rPr>
              <a:t>LiteOS</a:t>
            </a:r>
            <a:r>
              <a:rPr lang="zh-CN" altLang="en-US" dirty="0">
                <a:solidFill>
                  <a:schemeClr val="bg1">
                    <a:lumMod val="50000"/>
                  </a:schemeClr>
                </a:solidFill>
              </a:rPr>
              <a:t>中间件</a:t>
            </a:r>
          </a:p>
          <a:p>
            <a:r>
              <a:rPr lang="en-US" altLang="zh-CN" dirty="0">
                <a:solidFill>
                  <a:schemeClr val="bg1">
                    <a:lumMod val="50000"/>
                  </a:schemeClr>
                </a:solidFill>
              </a:rPr>
              <a:t>Open </a:t>
            </a:r>
            <a:r>
              <a:rPr lang="en-US" altLang="zh-CN" dirty="0" smtClean="0">
                <a:solidFill>
                  <a:schemeClr val="bg1">
                    <a:lumMod val="50000"/>
                  </a:schemeClr>
                </a:solidFill>
              </a:rPr>
              <a:t>API</a:t>
            </a:r>
          </a:p>
          <a:p>
            <a:r>
              <a:rPr lang="zh-CN" altLang="en-US" dirty="0">
                <a:solidFill>
                  <a:schemeClr val="bg1">
                    <a:lumMod val="50000"/>
                  </a:schemeClr>
                </a:solidFill>
              </a:rPr>
              <a:t>端</a:t>
            </a:r>
            <a:r>
              <a:rPr lang="zh-CN" altLang="en-US" dirty="0" smtClean="0">
                <a:solidFill>
                  <a:schemeClr val="bg1">
                    <a:lumMod val="50000"/>
                  </a:schemeClr>
                </a:solidFill>
              </a:rPr>
              <a:t>云互通组件</a:t>
            </a:r>
            <a:endParaRPr lang="zh-CN" altLang="en-US" dirty="0">
              <a:solidFill>
                <a:schemeClr val="bg1">
                  <a:lumMod val="50000"/>
                </a:schemeClr>
              </a:solidFill>
            </a:endParaRPr>
          </a:p>
        </p:txBody>
      </p:sp>
    </p:spTree>
    <p:extLst>
      <p:ext uri="{BB962C8B-B14F-4D97-AF65-F5344CB8AC3E}">
        <p14:creationId xmlns:p14="http://schemas.microsoft.com/office/powerpoint/2010/main" val="150409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smtClean="0"/>
              <a:t>时间管理</a:t>
            </a:r>
            <a:endParaRPr lang="zh-CN" altLang="en-US" dirty="0"/>
          </a:p>
        </p:txBody>
      </p:sp>
      <p:sp>
        <p:nvSpPr>
          <p:cNvPr id="4" name="文本占位符 3"/>
          <p:cNvSpPr>
            <a:spLocks noGrp="1"/>
          </p:cNvSpPr>
          <p:nvPr>
            <p:ph type="body" sz="quarter" idx="10"/>
          </p:nvPr>
        </p:nvSpPr>
        <p:spPr/>
        <p:txBody>
          <a:bodyPr/>
          <a:lstStyle/>
          <a:p>
            <a:r>
              <a:rPr lang="zh-CN" altLang="en-US" sz="2000" dirty="0"/>
              <a:t>时间管理以</a:t>
            </a:r>
            <a:r>
              <a:rPr lang="zh-CN" altLang="en-US" sz="2000" dirty="0">
                <a:solidFill>
                  <a:srgbClr val="C00000"/>
                </a:solidFill>
              </a:rPr>
              <a:t>系统时钟为基础</a:t>
            </a:r>
            <a:r>
              <a:rPr lang="zh-CN" altLang="en-US" sz="2000" dirty="0"/>
              <a:t>。时间管理提供给应用程序所有和时间有关的服务。</a:t>
            </a:r>
          </a:p>
          <a:p>
            <a:r>
              <a:rPr lang="zh-CN" altLang="en-US" sz="2000" dirty="0"/>
              <a:t>系统时钟是由定时</a:t>
            </a:r>
            <a:r>
              <a:rPr lang="en-US" altLang="zh-CN" sz="2000" dirty="0"/>
              <a:t>/</a:t>
            </a:r>
            <a:r>
              <a:rPr lang="zh-CN" altLang="en-US" sz="2000" dirty="0"/>
              <a:t>计数器产生的输出脉冲触发中断而产生的，一般定义为整数或长整数。输出脉冲的周期叫做一个“时钟滴答”。</a:t>
            </a:r>
            <a:r>
              <a:rPr lang="zh-CN" altLang="en-US" sz="2000" dirty="0">
                <a:solidFill>
                  <a:srgbClr val="C00000"/>
                </a:solidFill>
              </a:rPr>
              <a:t>系统时钟也称为时标或者</a:t>
            </a:r>
            <a:r>
              <a:rPr lang="en-US" altLang="zh-CN" sz="2000" dirty="0">
                <a:solidFill>
                  <a:srgbClr val="C00000"/>
                </a:solidFill>
              </a:rPr>
              <a:t>Tick</a:t>
            </a:r>
            <a:r>
              <a:rPr lang="zh-CN" altLang="en-US" sz="2000" dirty="0"/>
              <a:t>。一个</a:t>
            </a:r>
            <a:r>
              <a:rPr lang="en-US" altLang="zh-CN" sz="2000" dirty="0"/>
              <a:t>Tick</a:t>
            </a:r>
            <a:r>
              <a:rPr lang="zh-CN" altLang="en-US" sz="2000" dirty="0"/>
              <a:t>的时长可以静态配置。</a:t>
            </a:r>
          </a:p>
          <a:p>
            <a:r>
              <a:rPr lang="zh-CN" altLang="en-US" sz="2000" dirty="0"/>
              <a:t>用户是以秒、毫秒为单位计时，而</a:t>
            </a:r>
            <a:r>
              <a:rPr lang="zh-CN" altLang="en-US" sz="2000" dirty="0">
                <a:solidFill>
                  <a:srgbClr val="C00000"/>
                </a:solidFill>
              </a:rPr>
              <a:t>芯片</a:t>
            </a:r>
            <a:r>
              <a:rPr lang="en-US" altLang="zh-CN" sz="2000" dirty="0">
                <a:solidFill>
                  <a:srgbClr val="C00000"/>
                </a:solidFill>
              </a:rPr>
              <a:t>CPU</a:t>
            </a:r>
            <a:r>
              <a:rPr lang="zh-CN" altLang="en-US" sz="2000" dirty="0">
                <a:solidFill>
                  <a:srgbClr val="C00000"/>
                </a:solidFill>
              </a:rPr>
              <a:t>的计时是以</a:t>
            </a:r>
            <a:r>
              <a:rPr lang="en-US" altLang="zh-CN" sz="2000" dirty="0">
                <a:solidFill>
                  <a:srgbClr val="C00000"/>
                </a:solidFill>
              </a:rPr>
              <a:t>Tick</a:t>
            </a:r>
            <a:r>
              <a:rPr lang="zh-CN" altLang="en-US" sz="2000" dirty="0">
                <a:solidFill>
                  <a:srgbClr val="C00000"/>
                </a:solidFill>
              </a:rPr>
              <a:t>为单位</a:t>
            </a:r>
            <a:r>
              <a:rPr lang="zh-CN" altLang="en-US" sz="2000" dirty="0"/>
              <a:t>的，当用户需要对系统操作时，例如任务挂起、延时等，输入秒为单位的数值，此时需要时间管理模块对二者进行转换。</a:t>
            </a:r>
          </a:p>
          <a:p>
            <a:r>
              <a:rPr lang="en-US" altLang="zh-CN" sz="2000" dirty="0"/>
              <a:t>Tick</a:t>
            </a:r>
            <a:r>
              <a:rPr lang="zh-CN" altLang="en-US" sz="2000" dirty="0"/>
              <a:t>与秒之间的对应关系可以配置。</a:t>
            </a:r>
          </a:p>
          <a:p>
            <a:r>
              <a:rPr lang="en-US" altLang="zh-CN" sz="2000" dirty="0"/>
              <a:t>Huawei </a:t>
            </a:r>
            <a:r>
              <a:rPr lang="en-US" altLang="zh-CN" sz="2000" dirty="0" err="1"/>
              <a:t>LiteOS</a:t>
            </a:r>
            <a:r>
              <a:rPr lang="zh-CN" altLang="en-US" sz="2000" dirty="0"/>
              <a:t>的时间管理模块提供时间转换、统计、延迟功能以满足用户对时间相关需求的实现。</a:t>
            </a:r>
          </a:p>
          <a:p>
            <a:endParaRPr lang="zh-CN" altLang="en-US" dirty="0"/>
          </a:p>
        </p:txBody>
      </p:sp>
    </p:spTree>
    <p:extLst>
      <p:ext uri="{BB962C8B-B14F-4D97-AF65-F5344CB8AC3E}">
        <p14:creationId xmlns:p14="http://schemas.microsoft.com/office/powerpoint/2010/main" val="334986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a:t>
            </a:r>
            <a:r>
              <a:rPr lang="zh-CN" altLang="en-US" dirty="0"/>
              <a:t>模块 </a:t>
            </a:r>
            <a:r>
              <a:rPr lang="en-US" altLang="zh-CN" dirty="0"/>
              <a:t>-</a:t>
            </a:r>
            <a:r>
              <a:rPr lang="en-US" altLang="zh-CN" dirty="0" smtClean="0"/>
              <a:t> </a:t>
            </a:r>
            <a:r>
              <a:rPr lang="zh-CN" altLang="en-US" dirty="0" smtClean="0"/>
              <a:t>软件定时器</a:t>
            </a:r>
            <a:endParaRPr lang="zh-CN" altLang="en-US" dirty="0"/>
          </a:p>
        </p:txBody>
      </p:sp>
      <p:sp>
        <p:nvSpPr>
          <p:cNvPr id="3" name="文本占位符 2"/>
          <p:cNvSpPr>
            <a:spLocks noGrp="1"/>
          </p:cNvSpPr>
          <p:nvPr>
            <p:ph type="body" sz="quarter" idx="10"/>
          </p:nvPr>
        </p:nvSpPr>
        <p:spPr/>
        <p:txBody>
          <a:bodyPr/>
          <a:lstStyle/>
          <a:p>
            <a:r>
              <a:rPr lang="zh-CN" altLang="en-US" dirty="0"/>
              <a:t>软件定时器，是基于系统</a:t>
            </a:r>
            <a:r>
              <a:rPr lang="en-US" altLang="zh-CN" dirty="0"/>
              <a:t>Tick</a:t>
            </a:r>
            <a:r>
              <a:rPr lang="zh-CN" altLang="en-US" dirty="0"/>
              <a:t>时钟中断且由软件来模拟的定时器，当经过设定的</a:t>
            </a:r>
            <a:r>
              <a:rPr lang="en-US" altLang="zh-CN" dirty="0"/>
              <a:t>Tick</a:t>
            </a:r>
            <a:r>
              <a:rPr lang="zh-CN" altLang="en-US" dirty="0"/>
              <a:t>时钟计数值后会触发用户定义的回调函数。定时精度与系统</a:t>
            </a:r>
            <a:r>
              <a:rPr lang="en-US" altLang="zh-CN" dirty="0"/>
              <a:t>Tick</a:t>
            </a:r>
            <a:r>
              <a:rPr lang="zh-CN" altLang="en-US" dirty="0"/>
              <a:t>时钟的周期有关。</a:t>
            </a:r>
          </a:p>
          <a:p>
            <a:r>
              <a:rPr lang="zh-CN" altLang="en-US" dirty="0"/>
              <a:t>硬件定时器受硬件的限制，数量上不足以满足用户的实际需求，因此为了满足用户需求，提供更多的定时器，</a:t>
            </a:r>
            <a:r>
              <a:rPr lang="en-US" altLang="zh-CN" dirty="0"/>
              <a:t>Huawei </a:t>
            </a:r>
            <a:r>
              <a:rPr lang="en-US" altLang="zh-CN" dirty="0" err="1"/>
              <a:t>LiteOS</a:t>
            </a:r>
            <a:r>
              <a:rPr lang="zh-CN" altLang="en-US" dirty="0"/>
              <a:t>操作系统提供软件定时器功能。</a:t>
            </a:r>
          </a:p>
          <a:p>
            <a:r>
              <a:rPr lang="zh-CN" altLang="en-US" dirty="0"/>
              <a:t>软件定时器扩展了定时器的数量，允许创建更多的定时业务。</a:t>
            </a:r>
          </a:p>
          <a:p>
            <a:endParaRPr lang="zh-CN" altLang="en-US" dirty="0"/>
          </a:p>
        </p:txBody>
      </p:sp>
    </p:spTree>
    <p:extLst>
      <p:ext uri="{BB962C8B-B14F-4D97-AF65-F5344CB8AC3E}">
        <p14:creationId xmlns:p14="http://schemas.microsoft.com/office/powerpoint/2010/main" val="32363697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lt"/>
                <a:ea typeface="+mn-ea"/>
              </a:rPr>
              <a:t>Kernel</a:t>
            </a:r>
            <a:r>
              <a:rPr lang="zh-CN" altLang="en-US">
                <a:latin typeface="+mn-lt"/>
                <a:ea typeface="+mn-ea"/>
              </a:rPr>
              <a:t>模块 </a:t>
            </a:r>
            <a:r>
              <a:rPr lang="en-US" altLang="zh-CN">
                <a:latin typeface="+mn-lt"/>
                <a:ea typeface="+mn-ea"/>
              </a:rPr>
              <a:t>- </a:t>
            </a:r>
            <a:r>
              <a:rPr lang="zh-CN" altLang="en-US">
                <a:latin typeface="+mn-lt"/>
                <a:ea typeface="+mn-ea"/>
              </a:rPr>
              <a:t>软件定时器单次与周期模式</a:t>
            </a:r>
          </a:p>
        </p:txBody>
      </p:sp>
      <p:sp>
        <p:nvSpPr>
          <p:cNvPr id="3" name="右箭头 2"/>
          <p:cNvSpPr/>
          <p:nvPr/>
        </p:nvSpPr>
        <p:spPr bwMode="auto">
          <a:xfrm>
            <a:off x="1811524" y="4725144"/>
            <a:ext cx="8892988" cy="972108"/>
          </a:xfrm>
          <a:prstGeom prst="right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4" name="矩形 3"/>
          <p:cNvSpPr/>
          <p:nvPr/>
        </p:nvSpPr>
        <p:spPr bwMode="auto">
          <a:xfrm>
            <a:off x="1991543"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rPr>
              <a:t>0</a:t>
            </a:r>
            <a:endParaRPr kumimoji="0" lang="zh-CN" altLang="en-US" sz="1200" b="1" i="0" u="none" strike="noStrike" cap="none" normalizeH="0" baseline="0" smtClean="0">
              <a:ln>
                <a:noFill/>
              </a:ln>
              <a:solidFill>
                <a:schemeClr val="tx1"/>
              </a:solidFill>
              <a:effectLst/>
            </a:endParaRPr>
          </a:p>
        </p:txBody>
      </p:sp>
      <p:sp>
        <p:nvSpPr>
          <p:cNvPr id="5" name="矩形 4"/>
          <p:cNvSpPr/>
          <p:nvPr/>
        </p:nvSpPr>
        <p:spPr bwMode="auto">
          <a:xfrm>
            <a:off x="3061905"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smtClean="0"/>
              <a:t>100</a:t>
            </a:r>
            <a:endParaRPr kumimoji="0" lang="zh-CN" altLang="en-US" sz="1200" b="1" i="0" u="none" strike="noStrike" cap="none" normalizeH="0" baseline="0" smtClean="0">
              <a:ln>
                <a:noFill/>
              </a:ln>
              <a:solidFill>
                <a:schemeClr val="tx1"/>
              </a:solidFill>
              <a:effectLst/>
            </a:endParaRPr>
          </a:p>
        </p:txBody>
      </p:sp>
      <p:sp>
        <p:nvSpPr>
          <p:cNvPr id="6" name="矩形 5"/>
          <p:cNvSpPr/>
          <p:nvPr/>
        </p:nvSpPr>
        <p:spPr bwMode="auto">
          <a:xfrm>
            <a:off x="4132267"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a:t>2</a:t>
            </a:r>
            <a:r>
              <a:rPr lang="en-US" altLang="zh-CN" sz="1200" b="1" smtClean="0"/>
              <a:t>00</a:t>
            </a:r>
            <a:endParaRPr kumimoji="0" lang="zh-CN" altLang="en-US" sz="1200" b="1" i="0" u="none" strike="noStrike" cap="none" normalizeH="0" baseline="0" smtClean="0">
              <a:ln>
                <a:noFill/>
              </a:ln>
              <a:solidFill>
                <a:schemeClr val="tx1"/>
              </a:solidFill>
              <a:effectLst/>
            </a:endParaRPr>
          </a:p>
        </p:txBody>
      </p:sp>
      <p:sp>
        <p:nvSpPr>
          <p:cNvPr id="7" name="矩形 6"/>
          <p:cNvSpPr/>
          <p:nvPr/>
        </p:nvSpPr>
        <p:spPr bwMode="auto">
          <a:xfrm>
            <a:off x="5202629"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smtClean="0"/>
              <a:t>300</a:t>
            </a:r>
            <a:endParaRPr kumimoji="0" lang="zh-CN" altLang="en-US" sz="1200" b="1" i="0" u="none" strike="noStrike" cap="none" normalizeH="0" baseline="0" smtClean="0">
              <a:ln>
                <a:noFill/>
              </a:ln>
              <a:solidFill>
                <a:schemeClr val="tx1"/>
              </a:solidFill>
              <a:effectLst/>
            </a:endParaRPr>
          </a:p>
        </p:txBody>
      </p:sp>
      <p:sp>
        <p:nvSpPr>
          <p:cNvPr id="8" name="矩形 7"/>
          <p:cNvSpPr/>
          <p:nvPr/>
        </p:nvSpPr>
        <p:spPr bwMode="auto">
          <a:xfrm>
            <a:off x="6272991"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a:t>4</a:t>
            </a:r>
            <a:r>
              <a:rPr lang="en-US" altLang="zh-CN" sz="1200" b="1" smtClean="0"/>
              <a:t>00</a:t>
            </a:r>
            <a:endParaRPr kumimoji="0" lang="zh-CN" altLang="en-US" sz="1200" b="1" i="0" u="none" strike="noStrike" cap="none" normalizeH="0" baseline="0" smtClean="0">
              <a:ln>
                <a:noFill/>
              </a:ln>
              <a:solidFill>
                <a:schemeClr val="tx1"/>
              </a:solidFill>
              <a:effectLst/>
            </a:endParaRPr>
          </a:p>
        </p:txBody>
      </p:sp>
      <p:sp>
        <p:nvSpPr>
          <p:cNvPr id="9" name="矩形 8"/>
          <p:cNvSpPr/>
          <p:nvPr/>
        </p:nvSpPr>
        <p:spPr bwMode="auto">
          <a:xfrm>
            <a:off x="7343353"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a:t>5</a:t>
            </a:r>
            <a:r>
              <a:rPr lang="en-US" altLang="zh-CN" sz="1200" b="1" smtClean="0"/>
              <a:t>00</a:t>
            </a:r>
            <a:endParaRPr kumimoji="0" lang="zh-CN" altLang="en-US" sz="1200" b="1" i="0" u="none" strike="noStrike" cap="none" normalizeH="0" baseline="0" smtClean="0">
              <a:ln>
                <a:noFill/>
              </a:ln>
              <a:solidFill>
                <a:schemeClr val="tx1"/>
              </a:solidFill>
              <a:effectLst/>
            </a:endParaRPr>
          </a:p>
        </p:txBody>
      </p:sp>
      <p:sp>
        <p:nvSpPr>
          <p:cNvPr id="10" name="矩形 9"/>
          <p:cNvSpPr/>
          <p:nvPr/>
        </p:nvSpPr>
        <p:spPr bwMode="auto">
          <a:xfrm>
            <a:off x="8413715" y="5049180"/>
            <a:ext cx="656240" cy="309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200" b="1"/>
              <a:t>6</a:t>
            </a:r>
            <a:r>
              <a:rPr lang="en-US" altLang="zh-CN" sz="1200" b="1" smtClean="0"/>
              <a:t>00</a:t>
            </a:r>
            <a:endParaRPr kumimoji="0" lang="zh-CN" altLang="en-US" sz="1200" b="1" i="0" u="none" strike="noStrike" cap="none" normalizeH="0" baseline="0" smtClean="0">
              <a:ln>
                <a:noFill/>
              </a:ln>
              <a:solidFill>
                <a:schemeClr val="tx1"/>
              </a:solidFill>
              <a:effectLst/>
            </a:endParaRPr>
          </a:p>
        </p:txBody>
      </p:sp>
      <p:sp>
        <p:nvSpPr>
          <p:cNvPr id="11" name="矩形 10"/>
          <p:cNvSpPr/>
          <p:nvPr/>
        </p:nvSpPr>
        <p:spPr bwMode="auto">
          <a:xfrm>
            <a:off x="9484078" y="5049180"/>
            <a:ext cx="1004410"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200" b="1" smtClean="0"/>
              <a:t>时间</a:t>
            </a:r>
            <a:r>
              <a:rPr lang="en-US" altLang="zh-CN" sz="1200" b="1" smtClean="0"/>
              <a:t>tick</a:t>
            </a:r>
            <a:endParaRPr kumimoji="0" lang="zh-CN" altLang="en-US" sz="1200" b="1" i="0" u="none" strike="noStrike" cap="none" normalizeH="0" baseline="0" smtClean="0">
              <a:ln>
                <a:noFill/>
              </a:ln>
              <a:solidFill>
                <a:schemeClr val="tx1"/>
              </a:solidFill>
              <a:effectLst/>
            </a:endParaRPr>
          </a:p>
        </p:txBody>
      </p:sp>
      <p:cxnSp>
        <p:nvCxnSpPr>
          <p:cNvPr id="13" name="直接连接符 12"/>
          <p:cNvCxnSpPr/>
          <p:nvPr/>
        </p:nvCxnSpPr>
        <p:spPr bwMode="auto">
          <a:xfrm flipV="1">
            <a:off x="2135560" y="2348880"/>
            <a:ext cx="0" cy="259228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4" name="直接连接符 13"/>
          <p:cNvCxnSpPr/>
          <p:nvPr/>
        </p:nvCxnSpPr>
        <p:spPr bwMode="auto">
          <a:xfrm flipV="1">
            <a:off x="3323692" y="2384884"/>
            <a:ext cx="0" cy="259228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 name="直接连接符 14"/>
          <p:cNvCxnSpPr/>
          <p:nvPr/>
        </p:nvCxnSpPr>
        <p:spPr bwMode="auto">
          <a:xfrm flipV="1">
            <a:off x="4367808" y="2618910"/>
            <a:ext cx="0" cy="2358262"/>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 name="直接连接符 15"/>
          <p:cNvCxnSpPr/>
          <p:nvPr/>
        </p:nvCxnSpPr>
        <p:spPr bwMode="auto">
          <a:xfrm flipV="1">
            <a:off x="5483932" y="2384884"/>
            <a:ext cx="0" cy="259228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7" name="直接连接符 16"/>
          <p:cNvCxnSpPr/>
          <p:nvPr/>
        </p:nvCxnSpPr>
        <p:spPr bwMode="auto">
          <a:xfrm flipV="1">
            <a:off x="6528048" y="2384884"/>
            <a:ext cx="0" cy="259228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8" name="直接连接符 17"/>
          <p:cNvCxnSpPr/>
          <p:nvPr/>
        </p:nvCxnSpPr>
        <p:spPr bwMode="auto">
          <a:xfrm flipV="1">
            <a:off x="7500156" y="3716338"/>
            <a:ext cx="0" cy="126083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9" name="直接连接符 18"/>
          <p:cNvCxnSpPr/>
          <p:nvPr/>
        </p:nvCxnSpPr>
        <p:spPr bwMode="auto">
          <a:xfrm flipH="1" flipV="1">
            <a:off x="8649256" y="3629694"/>
            <a:ext cx="3028" cy="1347478"/>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20" name="矩形 19"/>
          <p:cNvSpPr/>
          <p:nvPr/>
        </p:nvSpPr>
        <p:spPr bwMode="auto">
          <a:xfrm>
            <a:off x="1163452" y="4221088"/>
            <a:ext cx="972108"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smtClean="0"/>
              <a:t>定时器</a:t>
            </a:r>
            <a:r>
              <a:rPr lang="en-US" altLang="zh-CN" sz="1400" smtClean="0"/>
              <a:t>1</a:t>
            </a:r>
            <a:endParaRPr kumimoji="0" lang="zh-CN" altLang="en-US" sz="1400" b="0" i="0" u="none" strike="noStrike" cap="none" normalizeH="0" baseline="0" smtClean="0">
              <a:ln>
                <a:noFill/>
              </a:ln>
              <a:solidFill>
                <a:schemeClr val="tx1"/>
              </a:solidFill>
              <a:effectLst/>
            </a:endParaRPr>
          </a:p>
        </p:txBody>
      </p:sp>
      <p:sp>
        <p:nvSpPr>
          <p:cNvPr id="21" name="矩形 20"/>
          <p:cNvSpPr/>
          <p:nvPr/>
        </p:nvSpPr>
        <p:spPr bwMode="auto">
          <a:xfrm>
            <a:off x="1155252" y="3555014"/>
            <a:ext cx="972108"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smtClean="0"/>
              <a:t>定时器</a:t>
            </a:r>
            <a:r>
              <a:rPr lang="en-US" altLang="zh-CN" sz="1400"/>
              <a:t>2</a:t>
            </a:r>
            <a:endParaRPr kumimoji="0" lang="zh-CN" altLang="en-US" sz="1400" b="0" i="0" u="none" strike="noStrike" cap="none" normalizeH="0" baseline="0" smtClean="0">
              <a:ln>
                <a:noFill/>
              </a:ln>
              <a:solidFill>
                <a:schemeClr val="tx1"/>
              </a:solidFill>
              <a:effectLst/>
            </a:endParaRPr>
          </a:p>
        </p:txBody>
      </p:sp>
      <p:sp>
        <p:nvSpPr>
          <p:cNvPr id="25" name="圆角矩形标注 24"/>
          <p:cNvSpPr/>
          <p:nvPr/>
        </p:nvSpPr>
        <p:spPr bwMode="auto">
          <a:xfrm>
            <a:off x="1019436" y="2240868"/>
            <a:ext cx="1035914" cy="720080"/>
          </a:xfrm>
          <a:prstGeom prst="wedgeRoundRectCallout">
            <a:avLst>
              <a:gd name="adj1" fmla="val 60693"/>
              <a:gd name="adj2" fmla="val 103604"/>
              <a:gd name="adj3" fmla="val 16667"/>
            </a:avLst>
          </a:prstGeom>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rPr>
              <a:t>启动软件定时器</a:t>
            </a:r>
          </a:p>
        </p:txBody>
      </p:sp>
      <p:sp>
        <p:nvSpPr>
          <p:cNvPr id="27" name="矩形 26"/>
          <p:cNvSpPr/>
          <p:nvPr/>
        </p:nvSpPr>
        <p:spPr bwMode="auto">
          <a:xfrm>
            <a:off x="3323692" y="3501008"/>
            <a:ext cx="394453" cy="342038"/>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26" name="圆角矩形标注 25"/>
          <p:cNvSpPr/>
          <p:nvPr/>
        </p:nvSpPr>
        <p:spPr bwMode="auto">
          <a:xfrm>
            <a:off x="3515064" y="1555256"/>
            <a:ext cx="1548170" cy="1063654"/>
          </a:xfrm>
          <a:prstGeom prst="wedgeRoundRectCallout">
            <a:avLst>
              <a:gd name="adj1" fmla="val -63471"/>
              <a:gd name="adj2" fmla="val 96549"/>
              <a:gd name="adj3" fmla="val 16667"/>
            </a:avLst>
          </a:prstGeom>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rPr>
              <a:t>定时器</a:t>
            </a:r>
            <a:r>
              <a:rPr kumimoji="0" lang="en-US" altLang="zh-CN" sz="1400" b="0" i="0" u="none" strike="noStrike" cap="none" normalizeH="0" baseline="0" smtClean="0">
                <a:ln>
                  <a:noFill/>
                </a:ln>
                <a:solidFill>
                  <a:schemeClr val="tx1"/>
                </a:solidFill>
                <a:effectLst/>
              </a:rPr>
              <a:t>2</a:t>
            </a:r>
            <a:r>
              <a:rPr kumimoji="0" lang="zh-CN" altLang="en-US" sz="1400" b="0" i="0" u="none" strike="noStrike" cap="none" normalizeH="0" baseline="0" smtClean="0">
                <a:ln>
                  <a:noFill/>
                </a:ln>
                <a:solidFill>
                  <a:schemeClr val="tx1"/>
                </a:solidFill>
                <a:effectLst/>
              </a:rPr>
              <a:t>是单次模式，</a:t>
            </a:r>
            <a:r>
              <a:rPr kumimoji="0" lang="en-US" altLang="zh-CN" sz="1400" b="0" i="0" u="none" strike="noStrike" cap="none" normalizeH="0" baseline="0" smtClean="0">
                <a:ln>
                  <a:noFill/>
                </a:ln>
                <a:solidFill>
                  <a:schemeClr val="tx1"/>
                </a:solidFill>
                <a:effectLst/>
              </a:rPr>
              <a:t>100</a:t>
            </a:r>
            <a:r>
              <a:rPr kumimoji="0" lang="zh-CN" altLang="en-US" sz="1400" b="0" i="0" u="none" strike="noStrike" cap="none" normalizeH="0" baseline="0" smtClean="0">
                <a:ln>
                  <a:noFill/>
                </a:ln>
                <a:solidFill>
                  <a:schemeClr val="tx1"/>
                </a:solidFill>
                <a:effectLst/>
              </a:rPr>
              <a:t>个</a:t>
            </a:r>
            <a:r>
              <a:rPr kumimoji="0" lang="en-US" altLang="zh-CN" sz="1400" b="0" i="0" u="none" strike="noStrike" cap="none" normalizeH="0" baseline="0" smtClean="0">
                <a:ln>
                  <a:noFill/>
                </a:ln>
                <a:solidFill>
                  <a:schemeClr val="tx1"/>
                </a:solidFill>
                <a:effectLst/>
              </a:rPr>
              <a:t>tick</a:t>
            </a:r>
            <a:r>
              <a:rPr kumimoji="0" lang="zh-CN" altLang="en-US" sz="1400" b="0" i="0" u="none" strike="noStrike" cap="none" normalizeH="0" baseline="0" smtClean="0">
                <a:ln>
                  <a:noFill/>
                </a:ln>
                <a:solidFill>
                  <a:schemeClr val="tx1"/>
                </a:solidFill>
                <a:effectLst/>
              </a:rPr>
              <a:t>后调用一次就删除</a:t>
            </a:r>
          </a:p>
        </p:txBody>
      </p:sp>
      <p:sp>
        <p:nvSpPr>
          <p:cNvPr id="30" name="矩形 29"/>
          <p:cNvSpPr/>
          <p:nvPr/>
        </p:nvSpPr>
        <p:spPr bwMode="auto">
          <a:xfrm>
            <a:off x="4367807" y="4221088"/>
            <a:ext cx="420699" cy="324036"/>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31" name="矩形 30"/>
          <p:cNvSpPr/>
          <p:nvPr/>
        </p:nvSpPr>
        <p:spPr bwMode="auto">
          <a:xfrm>
            <a:off x="6528048" y="4239090"/>
            <a:ext cx="420699" cy="324036"/>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32" name="矩形 31"/>
          <p:cNvSpPr/>
          <p:nvPr/>
        </p:nvSpPr>
        <p:spPr bwMode="auto">
          <a:xfrm>
            <a:off x="8649256" y="4240040"/>
            <a:ext cx="420699" cy="324036"/>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33" name="圆角矩形标注 32"/>
          <p:cNvSpPr/>
          <p:nvPr/>
        </p:nvSpPr>
        <p:spPr bwMode="auto">
          <a:xfrm>
            <a:off x="6802777" y="2312876"/>
            <a:ext cx="2137539" cy="1316818"/>
          </a:xfrm>
          <a:prstGeom prst="wedgeRoundRectCallout">
            <a:avLst>
              <a:gd name="adj1" fmla="val -63471"/>
              <a:gd name="adj2" fmla="val 96549"/>
              <a:gd name="adj3" fmla="val 16667"/>
            </a:avLst>
          </a:prstGeom>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rPr>
              <a:t>定时器</a:t>
            </a:r>
            <a:r>
              <a:rPr lang="en-US" altLang="zh-CN" sz="1400" smtClean="0"/>
              <a:t>1</a:t>
            </a:r>
            <a:r>
              <a:rPr lang="zh-CN" altLang="en-US" sz="1400" smtClean="0"/>
              <a:t>是周期模式，每</a:t>
            </a:r>
            <a:r>
              <a:rPr lang="en-US" altLang="zh-CN" sz="1400" smtClean="0"/>
              <a:t>200</a:t>
            </a:r>
            <a:r>
              <a:rPr lang="zh-CN" altLang="en-US" sz="1400" smtClean="0"/>
              <a:t>个</a:t>
            </a:r>
            <a:r>
              <a:rPr lang="en-US" altLang="zh-CN" sz="1400" smtClean="0"/>
              <a:t>tick</a:t>
            </a:r>
            <a:r>
              <a:rPr lang="zh-CN" altLang="en-US" sz="1400" smtClean="0"/>
              <a:t>到达后调用一次回调函数，会周期执行下去，直到关闭定时器</a:t>
            </a:r>
            <a:r>
              <a:rPr lang="en-US" altLang="zh-CN" sz="1400" smtClean="0"/>
              <a:t>1</a:t>
            </a:r>
            <a:endParaRPr kumimoji="0" lang="zh-CN"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478181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Huawei LiteOS</a:t>
            </a:r>
            <a:r>
              <a:rPr lang="zh-CN" altLang="en-US" smtClean="0"/>
              <a:t>关键技术及总体架构</a:t>
            </a:r>
            <a:endParaRPr lang="zh-CN" altLang="en-US"/>
          </a:p>
        </p:txBody>
      </p:sp>
      <p:grpSp>
        <p:nvGrpSpPr>
          <p:cNvPr id="34" name="组合 33"/>
          <p:cNvGrpSpPr/>
          <p:nvPr/>
        </p:nvGrpSpPr>
        <p:grpSpPr>
          <a:xfrm>
            <a:off x="803931" y="1008369"/>
            <a:ext cx="10329736" cy="5070697"/>
            <a:chOff x="638705" y="1034803"/>
            <a:chExt cx="10780387" cy="5418533"/>
          </a:xfrm>
        </p:grpSpPr>
        <p:sp>
          <p:nvSpPr>
            <p:cNvPr id="3" name="矩形 2"/>
            <p:cNvSpPr/>
            <p:nvPr/>
          </p:nvSpPr>
          <p:spPr>
            <a:xfrm>
              <a:off x="1303706" y="4253277"/>
              <a:ext cx="7386263" cy="1882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 name="AutoShape 17"/>
            <p:cNvSpPr>
              <a:spLocks noChangeArrowheads="1"/>
            </p:cNvSpPr>
            <p:nvPr/>
          </p:nvSpPr>
          <p:spPr bwMode="auto">
            <a:xfrm>
              <a:off x="9386477" y="6111256"/>
              <a:ext cx="507185"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X86</a:t>
              </a:r>
              <a:endParaRPr lang="zh-CN" altLang="en-US" sz="1200" kern="0" dirty="0" smtClean="0">
                <a:solidFill>
                  <a:schemeClr val="bg1"/>
                </a:solidFill>
                <a:cs typeface="Arial" pitchFamily="34" charset="0"/>
              </a:endParaRPr>
            </a:p>
          </p:txBody>
        </p:sp>
        <p:sp>
          <p:nvSpPr>
            <p:cNvPr id="5" name="AutoShape 17"/>
            <p:cNvSpPr>
              <a:spLocks noChangeArrowheads="1"/>
            </p:cNvSpPr>
            <p:nvPr/>
          </p:nvSpPr>
          <p:spPr bwMode="auto">
            <a:xfrm>
              <a:off x="10009480" y="6111256"/>
              <a:ext cx="523861"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DSP</a:t>
              </a:r>
              <a:endParaRPr lang="zh-CN" altLang="en-US" sz="1200" kern="0" dirty="0" smtClean="0">
                <a:solidFill>
                  <a:schemeClr val="bg1"/>
                </a:solidFill>
                <a:cs typeface="Arial" pitchFamily="34" charset="0"/>
              </a:endParaRPr>
            </a:p>
          </p:txBody>
        </p:sp>
        <p:sp>
          <p:nvSpPr>
            <p:cNvPr id="6" name="AutoShape 17"/>
            <p:cNvSpPr>
              <a:spLocks noChangeArrowheads="1"/>
            </p:cNvSpPr>
            <p:nvPr/>
          </p:nvSpPr>
          <p:spPr bwMode="auto">
            <a:xfrm>
              <a:off x="8453158" y="6111256"/>
              <a:ext cx="859814"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ARM9</a:t>
              </a:r>
              <a:r>
                <a:rPr lang="en-US" altLang="zh-CN" sz="1200" kern="0" dirty="0">
                  <a:solidFill>
                    <a:schemeClr val="bg1"/>
                  </a:solidFill>
                  <a:cs typeface="Arial" pitchFamily="34" charset="0"/>
                </a:rPr>
                <a:t>,</a:t>
              </a:r>
              <a:r>
                <a:rPr lang="en-US" altLang="zh-CN" sz="1200" kern="0" dirty="0" smtClean="0">
                  <a:solidFill>
                    <a:schemeClr val="bg1"/>
                  </a:solidFill>
                  <a:cs typeface="Arial" pitchFamily="34" charset="0"/>
                </a:rPr>
                <a:t>11</a:t>
              </a:r>
              <a:endParaRPr lang="zh-CN" altLang="en-US" sz="1200" kern="0" dirty="0" smtClean="0">
                <a:solidFill>
                  <a:schemeClr val="bg1"/>
                </a:solidFill>
                <a:cs typeface="Arial" pitchFamily="34" charset="0"/>
              </a:endParaRPr>
            </a:p>
          </p:txBody>
        </p:sp>
        <p:sp>
          <p:nvSpPr>
            <p:cNvPr id="7" name="AutoShape 17"/>
            <p:cNvSpPr>
              <a:spLocks noChangeArrowheads="1"/>
            </p:cNvSpPr>
            <p:nvPr/>
          </p:nvSpPr>
          <p:spPr bwMode="auto">
            <a:xfrm>
              <a:off x="5043046" y="6111256"/>
              <a:ext cx="3312919"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ARM Cortex-A7</a:t>
              </a:r>
              <a:r>
                <a:rPr lang="zh-CN" altLang="en-US" sz="1200" kern="0" dirty="0" smtClean="0">
                  <a:solidFill>
                    <a:schemeClr val="bg1"/>
                  </a:solidFill>
                  <a:cs typeface="Arial" pitchFamily="34" charset="0"/>
                </a:rPr>
                <a:t>，</a:t>
              </a:r>
              <a:r>
                <a:rPr lang="en-US" altLang="zh-CN" sz="1200" kern="0" dirty="0" smtClean="0">
                  <a:solidFill>
                    <a:schemeClr val="bg1"/>
                  </a:solidFill>
                  <a:cs typeface="Arial" pitchFamily="34" charset="0"/>
                </a:rPr>
                <a:t>Cortex-A17</a:t>
              </a:r>
              <a:r>
                <a:rPr lang="zh-CN" altLang="en-US" sz="1200" kern="0" dirty="0" smtClean="0">
                  <a:solidFill>
                    <a:schemeClr val="bg1"/>
                  </a:solidFill>
                  <a:cs typeface="Arial" pitchFamily="34" charset="0"/>
                </a:rPr>
                <a:t>，</a:t>
              </a:r>
              <a:r>
                <a:rPr lang="en-US" altLang="zh-CN" sz="1200" kern="0" dirty="0" smtClean="0">
                  <a:solidFill>
                    <a:schemeClr val="bg1"/>
                  </a:solidFill>
                  <a:cs typeface="Arial" pitchFamily="34" charset="0"/>
                </a:rPr>
                <a:t>Cortex-A53</a:t>
              </a:r>
              <a:endParaRPr lang="zh-CN" altLang="en-US" sz="1200" kern="0" dirty="0" smtClean="0">
                <a:solidFill>
                  <a:schemeClr val="bg1"/>
                </a:solidFill>
                <a:cs typeface="Arial" pitchFamily="34" charset="0"/>
              </a:endParaRPr>
            </a:p>
          </p:txBody>
        </p:sp>
        <p:sp>
          <p:nvSpPr>
            <p:cNvPr id="8" name="AutoShape 17"/>
            <p:cNvSpPr>
              <a:spLocks noChangeArrowheads="1"/>
            </p:cNvSpPr>
            <p:nvPr/>
          </p:nvSpPr>
          <p:spPr bwMode="auto">
            <a:xfrm>
              <a:off x="638705" y="6111256"/>
              <a:ext cx="4248472"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ARM Cortex-M0</a:t>
              </a:r>
              <a:r>
                <a:rPr lang="zh-CN" altLang="en-US" sz="1200" kern="0" dirty="0" smtClean="0">
                  <a:solidFill>
                    <a:schemeClr val="bg1"/>
                  </a:solidFill>
                  <a:cs typeface="Arial" pitchFamily="34" charset="0"/>
                </a:rPr>
                <a:t>，</a:t>
              </a:r>
              <a:r>
                <a:rPr lang="en-US" altLang="zh-CN" sz="1200" kern="0" dirty="0" smtClean="0">
                  <a:solidFill>
                    <a:schemeClr val="bg1"/>
                  </a:solidFill>
                  <a:cs typeface="Arial" pitchFamily="34" charset="0"/>
                </a:rPr>
                <a:t>Cortex-M3</a:t>
              </a:r>
              <a:r>
                <a:rPr lang="zh-CN" altLang="en-US" sz="1200" kern="0" dirty="0" smtClean="0">
                  <a:solidFill>
                    <a:schemeClr val="bg1"/>
                  </a:solidFill>
                  <a:cs typeface="Arial" pitchFamily="34" charset="0"/>
                </a:rPr>
                <a:t>，</a:t>
              </a:r>
              <a:r>
                <a:rPr lang="en-US" altLang="zh-CN" sz="1200" kern="0" dirty="0" smtClean="0">
                  <a:solidFill>
                    <a:schemeClr val="bg1"/>
                  </a:solidFill>
                  <a:cs typeface="Arial" pitchFamily="34" charset="0"/>
                </a:rPr>
                <a:t>Cortex-M4</a:t>
              </a:r>
              <a:r>
                <a:rPr lang="zh-CN" altLang="en-US" sz="1200" kern="0" dirty="0" smtClean="0">
                  <a:solidFill>
                    <a:schemeClr val="bg1"/>
                  </a:solidFill>
                  <a:cs typeface="Arial" pitchFamily="34" charset="0"/>
                </a:rPr>
                <a:t>，</a:t>
              </a:r>
              <a:r>
                <a:rPr lang="en-US" altLang="zh-CN" sz="1200" kern="0" dirty="0" smtClean="0">
                  <a:solidFill>
                    <a:schemeClr val="bg1"/>
                  </a:solidFill>
                  <a:cs typeface="Arial" pitchFamily="34" charset="0"/>
                </a:rPr>
                <a:t>Cortex-M7</a:t>
              </a:r>
              <a:endParaRPr lang="zh-CN" altLang="en-US" sz="1200" kern="0" dirty="0" smtClean="0">
                <a:solidFill>
                  <a:schemeClr val="bg1"/>
                </a:solidFill>
                <a:cs typeface="Arial" pitchFamily="34" charset="0"/>
              </a:endParaRPr>
            </a:p>
          </p:txBody>
        </p:sp>
        <p:sp>
          <p:nvSpPr>
            <p:cNvPr id="9" name="矩形 8"/>
            <p:cNvSpPr/>
            <p:nvPr/>
          </p:nvSpPr>
          <p:spPr>
            <a:xfrm>
              <a:off x="666912" y="1612076"/>
              <a:ext cx="10752180" cy="3590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t>Open APIs</a:t>
              </a:r>
              <a:endParaRPr lang="zh-CN" altLang="en-US" sz="1400" b="1" dirty="0"/>
            </a:p>
          </p:txBody>
        </p:sp>
        <p:sp>
          <p:nvSpPr>
            <p:cNvPr id="10" name="矩形 9"/>
            <p:cNvSpPr/>
            <p:nvPr/>
          </p:nvSpPr>
          <p:spPr>
            <a:xfrm>
              <a:off x="1779779" y="2040911"/>
              <a:ext cx="2286000" cy="914400"/>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互联框架</a:t>
              </a:r>
              <a:endParaRPr lang="en-US" altLang="zh-CN" sz="1600" b="1" dirty="0">
                <a:solidFill>
                  <a:srgbClr val="FFC000"/>
                </a:solidFill>
              </a:endParaRPr>
            </a:p>
            <a:p>
              <a:pPr algn="ctr"/>
              <a:r>
                <a:rPr lang="zh-CN" altLang="en-US" sz="1600" dirty="0">
                  <a:solidFill>
                    <a:schemeClr val="tx1"/>
                  </a:solidFill>
                </a:rPr>
                <a:t>多协议设备互联互通、</a:t>
              </a:r>
              <a:endParaRPr lang="en-US" altLang="zh-CN" sz="1600" dirty="0">
                <a:solidFill>
                  <a:schemeClr val="tx1"/>
                </a:solidFill>
              </a:endParaRPr>
            </a:p>
            <a:p>
              <a:pPr algn="ctr"/>
              <a:r>
                <a:rPr lang="zh-CN" altLang="en-US" sz="1600" dirty="0" smtClean="0">
                  <a:solidFill>
                    <a:schemeClr val="tx1"/>
                  </a:solidFill>
                </a:rPr>
                <a:t>智能自</a:t>
              </a:r>
              <a:r>
                <a:rPr lang="zh-CN" altLang="en-US" sz="1600" dirty="0">
                  <a:solidFill>
                    <a:schemeClr val="tx1"/>
                  </a:solidFill>
                </a:rPr>
                <a:t>组</a:t>
              </a:r>
              <a:r>
                <a:rPr lang="zh-CN" altLang="en-US" sz="1600" dirty="0" smtClean="0">
                  <a:solidFill>
                    <a:schemeClr val="tx1"/>
                  </a:solidFill>
                </a:rPr>
                <a:t>网</a:t>
              </a:r>
              <a:endParaRPr lang="en-US" altLang="zh-CN" sz="1600" dirty="0">
                <a:solidFill>
                  <a:schemeClr val="tx1"/>
                </a:solidFill>
              </a:endParaRPr>
            </a:p>
          </p:txBody>
        </p:sp>
        <p:sp>
          <p:nvSpPr>
            <p:cNvPr id="11" name="矩形 10"/>
            <p:cNvSpPr/>
            <p:nvPr/>
          </p:nvSpPr>
          <p:spPr>
            <a:xfrm>
              <a:off x="6655251" y="2040911"/>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安全</a:t>
              </a:r>
              <a:r>
                <a:rPr lang="zh-CN" altLang="en-US" sz="1600" b="1" dirty="0" smtClean="0">
                  <a:solidFill>
                    <a:srgbClr val="FFC000"/>
                  </a:solidFill>
                </a:rPr>
                <a:t>框架</a:t>
              </a:r>
              <a:endParaRPr lang="en-US" altLang="zh-CN" sz="1600" b="1" dirty="0" smtClean="0">
                <a:solidFill>
                  <a:srgbClr val="FFC000"/>
                </a:solidFill>
              </a:endParaRPr>
            </a:p>
            <a:p>
              <a:pPr algn="ctr"/>
              <a:r>
                <a:rPr lang="zh-CN" altLang="en-US" sz="1600" dirty="0">
                  <a:solidFill>
                    <a:schemeClr val="tx1"/>
                  </a:solidFill>
                </a:rPr>
                <a:t>提供终端的安全</a:t>
              </a:r>
              <a:r>
                <a:rPr lang="zh-CN" altLang="en-US" sz="1600" dirty="0" smtClean="0">
                  <a:solidFill>
                    <a:schemeClr val="tx1"/>
                  </a:solidFill>
                </a:rPr>
                <a:t>能力</a:t>
              </a:r>
              <a:endParaRPr lang="zh-CN" altLang="en-US" sz="1600" dirty="0">
                <a:solidFill>
                  <a:schemeClr val="tx1"/>
                </a:solidFill>
              </a:endParaRPr>
            </a:p>
            <a:p>
              <a:pPr algn="ctr"/>
              <a:endParaRPr lang="zh-CN" altLang="en-US" sz="1600" dirty="0">
                <a:solidFill>
                  <a:srgbClr val="FFC000"/>
                </a:solidFill>
              </a:endParaRPr>
            </a:p>
          </p:txBody>
        </p:sp>
        <p:sp>
          <p:nvSpPr>
            <p:cNvPr id="12" name="矩形 11"/>
            <p:cNvSpPr/>
            <p:nvPr/>
          </p:nvSpPr>
          <p:spPr>
            <a:xfrm>
              <a:off x="1779780" y="4262886"/>
              <a:ext cx="9603382" cy="1749186"/>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3" name="矩形 12"/>
            <p:cNvSpPr/>
            <p:nvPr/>
          </p:nvSpPr>
          <p:spPr>
            <a:xfrm>
              <a:off x="4217515" y="2040911"/>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传感框架</a:t>
              </a:r>
            </a:p>
            <a:p>
              <a:pPr algn="ctr"/>
              <a:r>
                <a:rPr lang="zh-CN" altLang="en-US" sz="1600" dirty="0" smtClean="0">
                  <a:solidFill>
                    <a:schemeClr val="tx1"/>
                  </a:solidFill>
                </a:rPr>
                <a:t>传感器件即</a:t>
              </a:r>
              <a:r>
                <a:rPr lang="zh-CN" altLang="en-US" sz="1600" dirty="0">
                  <a:solidFill>
                    <a:schemeClr val="tx1"/>
                  </a:solidFill>
                </a:rPr>
                <a:t>插即</a:t>
              </a:r>
              <a:r>
                <a:rPr lang="zh-CN" altLang="en-US" sz="1600" dirty="0" smtClean="0">
                  <a:solidFill>
                    <a:schemeClr val="tx1"/>
                  </a:solidFill>
                </a:rPr>
                <a:t>用</a:t>
              </a:r>
              <a:endParaRPr lang="en-US" altLang="zh-CN" sz="1600" dirty="0" smtClean="0">
                <a:solidFill>
                  <a:schemeClr val="tx1"/>
                </a:solidFill>
              </a:endParaRPr>
            </a:p>
            <a:p>
              <a:pPr algn="ctr"/>
              <a:r>
                <a:rPr lang="zh-CN" altLang="en-US" sz="1600" dirty="0" smtClean="0">
                  <a:solidFill>
                    <a:schemeClr val="tx1"/>
                  </a:solidFill>
                </a:rPr>
                <a:t>传感算法即插即用</a:t>
              </a:r>
              <a:endParaRPr lang="en-US" altLang="zh-CN" sz="1600" dirty="0">
                <a:solidFill>
                  <a:schemeClr val="tx1"/>
                </a:solidFill>
              </a:endParaRPr>
            </a:p>
          </p:txBody>
        </p:sp>
        <p:grpSp>
          <p:nvGrpSpPr>
            <p:cNvPr id="14" name="组合 13"/>
            <p:cNvGrpSpPr/>
            <p:nvPr/>
          </p:nvGrpSpPr>
          <p:grpSpPr>
            <a:xfrm>
              <a:off x="1991544" y="4358843"/>
              <a:ext cx="9289032" cy="1571667"/>
              <a:chOff x="2351584" y="4088524"/>
              <a:chExt cx="6420120" cy="1571667"/>
            </a:xfrm>
          </p:grpSpPr>
          <p:sp>
            <p:nvSpPr>
              <p:cNvPr id="15" name="矩形 14"/>
              <p:cNvSpPr/>
              <p:nvPr/>
            </p:nvSpPr>
            <p:spPr>
              <a:xfrm>
                <a:off x="2351584" y="4487011"/>
                <a:ext cx="6420117" cy="433424"/>
              </a:xfrm>
              <a:prstGeom prst="rect">
                <a:avLst/>
              </a:prstGeom>
              <a:noFill/>
              <a:ln w="952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6" name="圆角矩形 15"/>
              <p:cNvSpPr/>
              <p:nvPr/>
            </p:nvSpPr>
            <p:spPr>
              <a:xfrm>
                <a:off x="3818485" y="4568048"/>
                <a:ext cx="95112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任务</a:t>
                </a:r>
                <a:r>
                  <a:rPr lang="zh-CN" altLang="en-US" sz="1200" dirty="0" smtClean="0"/>
                  <a:t>管理</a:t>
                </a:r>
                <a:endParaRPr lang="zh-CN" altLang="en-US" sz="1200" dirty="0"/>
              </a:p>
            </p:txBody>
          </p:sp>
          <p:sp>
            <p:nvSpPr>
              <p:cNvPr id="17" name="文本框 16"/>
              <p:cNvSpPr txBox="1"/>
              <p:nvPr/>
            </p:nvSpPr>
            <p:spPr>
              <a:xfrm>
                <a:off x="2383233" y="4532629"/>
                <a:ext cx="1117279" cy="328890"/>
              </a:xfrm>
              <a:prstGeom prst="rect">
                <a:avLst/>
              </a:prstGeom>
              <a:noFill/>
            </p:spPr>
            <p:txBody>
              <a:bodyPr wrap="square" rtlCol="0">
                <a:spAutoFit/>
              </a:bodyPr>
              <a:lstStyle/>
              <a:p>
                <a:r>
                  <a:rPr lang="zh-CN" altLang="en-US" sz="1400" b="1" dirty="0" smtClean="0"/>
                  <a:t>内核功能</a:t>
                </a:r>
                <a:endParaRPr lang="zh-CN" altLang="en-US" sz="1400" b="1" dirty="0"/>
              </a:p>
            </p:txBody>
          </p:sp>
          <p:sp>
            <p:nvSpPr>
              <p:cNvPr id="18" name="圆角矩形 17"/>
              <p:cNvSpPr/>
              <p:nvPr/>
            </p:nvSpPr>
            <p:spPr>
              <a:xfrm>
                <a:off x="4967407" y="4568048"/>
                <a:ext cx="949889"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内存管理</a:t>
                </a:r>
                <a:endParaRPr lang="zh-CN" altLang="en-US" sz="1200" dirty="0"/>
              </a:p>
            </p:txBody>
          </p:sp>
          <p:sp>
            <p:nvSpPr>
              <p:cNvPr id="19" name="圆角矩形 18"/>
              <p:cNvSpPr/>
              <p:nvPr/>
            </p:nvSpPr>
            <p:spPr>
              <a:xfrm>
                <a:off x="6115092" y="4568048"/>
                <a:ext cx="949889"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中断管理</a:t>
                </a:r>
                <a:endParaRPr lang="zh-CN" altLang="en-US" sz="1200" dirty="0"/>
              </a:p>
            </p:txBody>
          </p:sp>
          <p:sp>
            <p:nvSpPr>
              <p:cNvPr id="20" name="圆角矩形 19"/>
              <p:cNvSpPr/>
              <p:nvPr/>
            </p:nvSpPr>
            <p:spPr>
              <a:xfrm>
                <a:off x="7262777" y="4568048"/>
                <a:ext cx="949889"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SafeArea</a:t>
                </a:r>
                <a:endParaRPr lang="zh-CN" altLang="en-US" sz="1200" dirty="0"/>
              </a:p>
            </p:txBody>
          </p:sp>
          <p:sp>
            <p:nvSpPr>
              <p:cNvPr id="21" name="圆角矩形 20"/>
              <p:cNvSpPr/>
              <p:nvPr/>
            </p:nvSpPr>
            <p:spPr>
              <a:xfrm>
                <a:off x="2351584" y="5019619"/>
                <a:ext cx="6420118" cy="2993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硬件抽象层</a:t>
                </a:r>
                <a:endParaRPr lang="zh-CN" altLang="en-US" sz="1200" dirty="0"/>
              </a:p>
            </p:txBody>
          </p:sp>
          <p:sp>
            <p:nvSpPr>
              <p:cNvPr id="22" name="圆角矩形 21"/>
              <p:cNvSpPr/>
              <p:nvPr/>
            </p:nvSpPr>
            <p:spPr>
              <a:xfrm>
                <a:off x="2351584" y="4088524"/>
                <a:ext cx="6420120" cy="2980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POSIX</a:t>
                </a:r>
                <a:r>
                  <a:rPr lang="zh-CN" altLang="en-US" sz="1200" dirty="0" smtClean="0"/>
                  <a:t>接口、</a:t>
                </a:r>
                <a:r>
                  <a:rPr lang="en-US" altLang="zh-CN" sz="1200" dirty="0" smtClean="0"/>
                  <a:t>CMISIS</a:t>
                </a:r>
                <a:r>
                  <a:rPr lang="zh-CN" altLang="en-US" sz="1200" dirty="0"/>
                  <a:t>接口</a:t>
                </a:r>
                <a:r>
                  <a:rPr lang="zh-CN" altLang="en-US" sz="1200" dirty="0" smtClean="0"/>
                  <a:t>（</a:t>
                </a:r>
                <a:r>
                  <a:rPr lang="en-US" altLang="zh-CN" sz="1200" dirty="0" smtClean="0">
                    <a:solidFill>
                      <a:schemeClr val="bg1"/>
                    </a:solidFill>
                  </a:rPr>
                  <a:t>Libc/Libm/STL C/C</a:t>
                </a:r>
                <a:r>
                  <a:rPr lang="en-US" altLang="zh-CN" sz="1200" dirty="0">
                    <a:solidFill>
                      <a:schemeClr val="bg1"/>
                    </a:solidFill>
                  </a:rPr>
                  <a:t>++</a:t>
                </a:r>
                <a:r>
                  <a:rPr lang="zh-CN" altLang="en-US" sz="1200" dirty="0">
                    <a:solidFill>
                      <a:schemeClr val="bg1"/>
                    </a:solidFill>
                  </a:rPr>
                  <a:t>语言标准</a:t>
                </a:r>
                <a:r>
                  <a:rPr lang="zh-CN" altLang="en-US" sz="1200" dirty="0" smtClean="0">
                    <a:solidFill>
                      <a:schemeClr val="bg1"/>
                    </a:solidFill>
                  </a:rPr>
                  <a:t>库</a:t>
                </a:r>
                <a:r>
                  <a:rPr lang="zh-CN" altLang="en-US" sz="1200" dirty="0"/>
                  <a:t>）</a:t>
                </a:r>
              </a:p>
            </p:txBody>
          </p:sp>
          <p:sp>
            <p:nvSpPr>
              <p:cNvPr id="23" name="圆角矩形 22"/>
              <p:cNvSpPr/>
              <p:nvPr/>
            </p:nvSpPr>
            <p:spPr>
              <a:xfrm>
                <a:off x="2351584" y="5411901"/>
                <a:ext cx="3051502" cy="23868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芯片驱动</a:t>
                </a:r>
                <a:endParaRPr lang="zh-CN" altLang="en-US" sz="1200" dirty="0"/>
              </a:p>
            </p:txBody>
          </p:sp>
          <p:sp>
            <p:nvSpPr>
              <p:cNvPr id="24" name="圆角矩形 23"/>
              <p:cNvSpPr/>
              <p:nvPr/>
            </p:nvSpPr>
            <p:spPr>
              <a:xfrm>
                <a:off x="5614850" y="5418927"/>
                <a:ext cx="3156851" cy="24126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外设驱动</a:t>
                </a:r>
                <a:endParaRPr lang="zh-CN" altLang="en-US" sz="1200" dirty="0"/>
              </a:p>
            </p:txBody>
          </p:sp>
          <p:sp>
            <p:nvSpPr>
              <p:cNvPr id="25" name="文本框 24"/>
              <p:cNvSpPr txBox="1"/>
              <p:nvPr/>
            </p:nvSpPr>
            <p:spPr>
              <a:xfrm>
                <a:off x="8066493" y="4547165"/>
                <a:ext cx="662940" cy="296000"/>
              </a:xfrm>
              <a:prstGeom prst="rect">
                <a:avLst/>
              </a:prstGeom>
              <a:noFill/>
            </p:spPr>
            <p:txBody>
              <a:bodyPr wrap="square" rtlCol="0">
                <a:spAutoFit/>
              </a:bodyPr>
              <a:lstStyle/>
              <a:p>
                <a:pPr algn="ctr"/>
                <a:r>
                  <a:rPr lang="en-US" altLang="zh-CN" sz="1200" dirty="0" smtClean="0"/>
                  <a:t>…</a:t>
                </a:r>
              </a:p>
            </p:txBody>
          </p:sp>
        </p:grpSp>
        <p:sp>
          <p:nvSpPr>
            <p:cNvPr id="26" name="AutoShape 17"/>
            <p:cNvSpPr>
              <a:spLocks noChangeArrowheads="1"/>
            </p:cNvSpPr>
            <p:nvPr/>
          </p:nvSpPr>
          <p:spPr bwMode="auto">
            <a:xfrm>
              <a:off x="10674047" y="6111256"/>
              <a:ext cx="709114" cy="342080"/>
            </a:xfrm>
            <a:prstGeom prst="roundRect">
              <a:avLst>
                <a:gd name="adj" fmla="val 10880"/>
              </a:avLst>
            </a:prstGeom>
            <a:solidFill>
              <a:srgbClr val="00B050"/>
            </a:solidFill>
            <a:ln w="19050" algn="ctr">
              <a:noFill/>
              <a:round/>
              <a:headEnd/>
              <a:tailEnd/>
            </a:ln>
          </p:spPr>
          <p:txBody>
            <a:bodyPr lIns="80546" tIns="40274" rIns="80546" bIns="40274" anchor="ctr" anchorCtr="0"/>
            <a:lstStyle/>
            <a:p>
              <a:pPr algn="ctr" defTabSz="815319" eaLnBrk="0" fontAlgn="auto" hangingPunct="0">
                <a:spcBef>
                  <a:spcPts val="0"/>
                </a:spcBef>
                <a:spcAft>
                  <a:spcPts val="0"/>
                </a:spcAft>
                <a:buClrTx/>
                <a:buNone/>
                <a:defRPr/>
              </a:pPr>
              <a:r>
                <a:rPr lang="en-US" altLang="zh-CN" sz="1200" kern="0" dirty="0" smtClean="0">
                  <a:solidFill>
                    <a:schemeClr val="bg1"/>
                  </a:solidFill>
                  <a:cs typeface="Arial" pitchFamily="34" charset="0"/>
                </a:rPr>
                <a:t>RISC-V</a:t>
              </a:r>
              <a:endParaRPr lang="zh-CN" altLang="en-US" sz="1200" kern="0" dirty="0" smtClean="0">
                <a:solidFill>
                  <a:schemeClr val="bg1"/>
                </a:solidFill>
                <a:cs typeface="Arial" pitchFamily="34" charset="0"/>
              </a:endParaRPr>
            </a:p>
          </p:txBody>
        </p:sp>
        <p:sp>
          <p:nvSpPr>
            <p:cNvPr id="27" name="矩形 26"/>
            <p:cNvSpPr/>
            <p:nvPr/>
          </p:nvSpPr>
          <p:spPr>
            <a:xfrm>
              <a:off x="666912" y="2040910"/>
              <a:ext cx="1046324" cy="397116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C000"/>
                  </a:solidFill>
                </a:rPr>
                <a:t>IDE</a:t>
              </a:r>
            </a:p>
            <a:p>
              <a:pPr algn="ctr"/>
              <a:endParaRPr lang="en-US" altLang="zh-CN" sz="1600" b="1" dirty="0">
                <a:solidFill>
                  <a:srgbClr val="FFC000"/>
                </a:solidFill>
              </a:endParaRPr>
            </a:p>
            <a:p>
              <a:pPr algn="ctr"/>
              <a:r>
                <a:rPr lang="en-US" altLang="zh-CN" sz="1600" b="1" dirty="0">
                  <a:solidFill>
                    <a:srgbClr val="FFC000"/>
                  </a:solidFill>
                </a:rPr>
                <a:t>LiteOS</a:t>
              </a:r>
            </a:p>
            <a:p>
              <a:pPr algn="ctr"/>
              <a:r>
                <a:rPr lang="en-US" altLang="zh-CN" sz="1600" b="1" dirty="0">
                  <a:solidFill>
                    <a:srgbClr val="FFC000"/>
                  </a:solidFill>
                </a:rPr>
                <a:t>Studio</a:t>
              </a:r>
              <a:endParaRPr lang="zh-CN" altLang="en-US" sz="1600" b="1" dirty="0">
                <a:solidFill>
                  <a:srgbClr val="FFC000"/>
                </a:solidFill>
              </a:endParaRPr>
            </a:p>
          </p:txBody>
        </p:sp>
        <p:sp>
          <p:nvSpPr>
            <p:cNvPr id="28" name="矩形 27"/>
            <p:cNvSpPr/>
            <p:nvPr/>
          </p:nvSpPr>
          <p:spPr>
            <a:xfrm>
              <a:off x="1779779" y="3144959"/>
              <a:ext cx="2286000" cy="914400"/>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低功耗</a:t>
              </a:r>
              <a:r>
                <a:rPr lang="zh-CN" altLang="en-US" sz="1600" b="1" dirty="0" smtClean="0">
                  <a:solidFill>
                    <a:srgbClr val="FFC000"/>
                  </a:solidFill>
                </a:rPr>
                <a:t>框架</a:t>
              </a:r>
              <a:endParaRPr lang="en-US" altLang="zh-CN" sz="1600" b="1" dirty="0" smtClean="0">
                <a:solidFill>
                  <a:srgbClr val="FFC000"/>
                </a:solidFill>
              </a:endParaRPr>
            </a:p>
            <a:p>
              <a:pPr algn="ctr"/>
              <a:r>
                <a:rPr lang="zh-CN" altLang="en-US" sz="1600" dirty="0">
                  <a:solidFill>
                    <a:schemeClr val="tx1"/>
                  </a:solidFill>
                </a:rPr>
                <a:t>多级休眠、快速</a:t>
              </a:r>
              <a:r>
                <a:rPr lang="zh-CN" altLang="en-US" sz="1600" dirty="0" smtClean="0">
                  <a:solidFill>
                    <a:schemeClr val="tx1"/>
                  </a:solidFill>
                </a:rPr>
                <a:t>唤醒</a:t>
              </a:r>
              <a:endParaRPr lang="en-US" altLang="zh-CN" sz="1600" dirty="0" smtClean="0">
                <a:solidFill>
                  <a:schemeClr val="tx1"/>
                </a:solidFill>
              </a:endParaRPr>
            </a:p>
            <a:p>
              <a:pPr algn="ctr"/>
              <a:r>
                <a:rPr lang="zh-CN" altLang="en-US" sz="1600" dirty="0" smtClean="0">
                  <a:solidFill>
                    <a:schemeClr val="tx1"/>
                  </a:solidFill>
                </a:rPr>
                <a:t>低功耗驱动框架</a:t>
              </a:r>
              <a:endParaRPr lang="zh-CN" altLang="en-US" sz="1600" dirty="0">
                <a:solidFill>
                  <a:schemeClr val="tx1"/>
                </a:solidFill>
              </a:endParaRPr>
            </a:p>
          </p:txBody>
        </p:sp>
        <p:sp>
          <p:nvSpPr>
            <p:cNvPr id="29" name="矩形 28"/>
            <p:cNvSpPr/>
            <p:nvPr/>
          </p:nvSpPr>
          <p:spPr>
            <a:xfrm>
              <a:off x="6652823" y="3144959"/>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语音</a:t>
              </a:r>
              <a:r>
                <a:rPr lang="en-US" altLang="zh-CN" sz="1600" b="1" dirty="0" smtClean="0">
                  <a:solidFill>
                    <a:srgbClr val="FFC000"/>
                  </a:solidFill>
                </a:rPr>
                <a:t>SDK</a:t>
              </a:r>
            </a:p>
            <a:p>
              <a:pPr algn="ctr"/>
              <a:r>
                <a:rPr lang="en-US" altLang="zh-CN" sz="1600" dirty="0">
                  <a:solidFill>
                    <a:schemeClr val="tx1"/>
                  </a:solidFill>
                </a:rPr>
                <a:t>AI</a:t>
              </a:r>
              <a:r>
                <a:rPr lang="zh-CN" altLang="en-US" sz="1600" dirty="0">
                  <a:solidFill>
                    <a:schemeClr val="tx1"/>
                  </a:solidFill>
                </a:rPr>
                <a:t>赋能</a:t>
              </a:r>
              <a:r>
                <a:rPr lang="en-US" altLang="zh-CN" sz="1600" dirty="0" err="1" smtClean="0">
                  <a:solidFill>
                    <a:schemeClr val="tx1"/>
                  </a:solidFill>
                </a:rPr>
                <a:t>IoT</a:t>
              </a:r>
              <a:r>
                <a:rPr lang="zh-CN" altLang="en-US" sz="1600" dirty="0">
                  <a:solidFill>
                    <a:schemeClr val="tx1"/>
                  </a:solidFill>
                </a:rPr>
                <a:t>设备</a:t>
              </a:r>
              <a:r>
                <a:rPr lang="zh-CN" altLang="en-US" sz="1600" dirty="0" smtClean="0">
                  <a:solidFill>
                    <a:schemeClr val="tx1"/>
                  </a:solidFill>
                </a:rPr>
                <a:t>，</a:t>
              </a:r>
              <a:endParaRPr lang="en-US" altLang="zh-CN" sz="1600" dirty="0" smtClean="0">
                <a:solidFill>
                  <a:schemeClr val="tx1"/>
                </a:solidFill>
              </a:endParaRPr>
            </a:p>
            <a:p>
              <a:pPr algn="ctr"/>
              <a:r>
                <a:rPr lang="zh-CN" altLang="en-US" sz="1600" dirty="0" smtClean="0">
                  <a:solidFill>
                    <a:schemeClr val="tx1"/>
                  </a:solidFill>
                </a:rPr>
                <a:t>更</a:t>
              </a:r>
              <a:r>
                <a:rPr lang="zh-CN" altLang="en-US" sz="1600" dirty="0">
                  <a:solidFill>
                    <a:schemeClr val="tx1"/>
                  </a:solidFill>
                </a:rPr>
                <a:t>少</a:t>
              </a:r>
              <a:r>
                <a:rPr lang="zh-CN" altLang="en-US" sz="1600" dirty="0" smtClean="0">
                  <a:solidFill>
                    <a:schemeClr val="tx1"/>
                  </a:solidFill>
                </a:rPr>
                <a:t>资源</a:t>
              </a:r>
              <a:r>
                <a:rPr lang="zh-CN" altLang="en-US" sz="1600" dirty="0">
                  <a:solidFill>
                    <a:schemeClr val="tx1"/>
                  </a:solidFill>
                </a:rPr>
                <a:t>、</a:t>
              </a:r>
              <a:r>
                <a:rPr lang="zh-CN" altLang="en-US" sz="1600" dirty="0" smtClean="0">
                  <a:solidFill>
                    <a:schemeClr val="tx1"/>
                  </a:solidFill>
                </a:rPr>
                <a:t>更高性能</a:t>
              </a:r>
              <a:endParaRPr lang="zh-CN" altLang="en-US" sz="1600" dirty="0">
                <a:solidFill>
                  <a:schemeClr val="tx1"/>
                </a:solidFill>
              </a:endParaRPr>
            </a:p>
          </p:txBody>
        </p:sp>
        <p:sp>
          <p:nvSpPr>
            <p:cNvPr id="30" name="矩形 29"/>
            <p:cNvSpPr/>
            <p:nvPr/>
          </p:nvSpPr>
          <p:spPr>
            <a:xfrm>
              <a:off x="4216301" y="3144959"/>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轻量</a:t>
              </a:r>
              <a:r>
                <a:rPr lang="en-US" altLang="zh-CN" sz="1600" b="1" dirty="0">
                  <a:solidFill>
                    <a:srgbClr val="FFC000"/>
                  </a:solidFill>
                </a:rPr>
                <a:t>AI </a:t>
              </a:r>
              <a:r>
                <a:rPr lang="en-US" altLang="zh-CN" sz="1600" b="1" dirty="0" smtClean="0">
                  <a:solidFill>
                    <a:srgbClr val="FFC000"/>
                  </a:solidFill>
                </a:rPr>
                <a:t>SDK</a:t>
              </a:r>
            </a:p>
            <a:p>
              <a:pPr algn="ctr"/>
              <a:r>
                <a:rPr lang="zh-CN" altLang="en-US" sz="1600" dirty="0">
                  <a:solidFill>
                    <a:schemeClr val="tx1"/>
                  </a:solidFill>
                </a:rPr>
                <a:t>使能轻量级瘦设备智能语音交互</a:t>
              </a:r>
              <a:r>
                <a:rPr lang="zh-CN" altLang="en-US" sz="1600" dirty="0" smtClean="0">
                  <a:solidFill>
                    <a:schemeClr val="tx1"/>
                  </a:solidFill>
                </a:rPr>
                <a:t>能力</a:t>
              </a:r>
              <a:endParaRPr lang="zh-CN" altLang="en-US" sz="1600" dirty="0">
                <a:solidFill>
                  <a:schemeClr val="tx1"/>
                </a:solidFill>
              </a:endParaRPr>
            </a:p>
          </p:txBody>
        </p:sp>
        <p:sp>
          <p:nvSpPr>
            <p:cNvPr id="31" name="矩形 30"/>
            <p:cNvSpPr/>
            <p:nvPr/>
          </p:nvSpPr>
          <p:spPr>
            <a:xfrm>
              <a:off x="9089344" y="3144959"/>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C000"/>
                  </a:solidFill>
                </a:rPr>
                <a:t>OTA</a:t>
              </a:r>
              <a:r>
                <a:rPr lang="zh-CN" altLang="en-US" sz="1600" b="1" dirty="0">
                  <a:solidFill>
                    <a:srgbClr val="FFC000"/>
                  </a:solidFill>
                </a:rPr>
                <a:t>差分</a:t>
              </a:r>
              <a:r>
                <a:rPr lang="zh-CN" altLang="en-US" sz="1600" b="1" dirty="0" smtClean="0">
                  <a:solidFill>
                    <a:srgbClr val="FFC000"/>
                  </a:solidFill>
                </a:rPr>
                <a:t>升级</a:t>
              </a:r>
              <a:endParaRPr lang="en-US" altLang="zh-CN" sz="1600" b="1" dirty="0" smtClean="0">
                <a:solidFill>
                  <a:srgbClr val="FFC000"/>
                </a:solidFill>
              </a:endParaRPr>
            </a:p>
            <a:p>
              <a:pPr algn="ctr"/>
              <a:r>
                <a:rPr lang="zh-CN" altLang="en-US" sz="1600" dirty="0">
                  <a:solidFill>
                    <a:schemeClr val="tx1"/>
                  </a:solidFill>
                </a:rPr>
                <a:t>更小升级包、更低资源占用、一键</a:t>
              </a:r>
              <a:r>
                <a:rPr lang="zh-CN" altLang="en-US" sz="1600" dirty="0" smtClean="0">
                  <a:solidFill>
                    <a:schemeClr val="tx1"/>
                  </a:solidFill>
                </a:rPr>
                <a:t>生成</a:t>
              </a:r>
              <a:endParaRPr lang="zh-CN" altLang="en-US" sz="1600" dirty="0">
                <a:solidFill>
                  <a:schemeClr val="tx1"/>
                </a:solidFill>
              </a:endParaRPr>
            </a:p>
          </p:txBody>
        </p:sp>
        <p:sp>
          <p:nvSpPr>
            <p:cNvPr id="32" name="矩形 31"/>
            <p:cNvSpPr/>
            <p:nvPr/>
          </p:nvSpPr>
          <p:spPr>
            <a:xfrm>
              <a:off x="9092987" y="2040911"/>
              <a:ext cx="2286000" cy="914400"/>
            </a:xfrm>
            <a:prstGeom prst="rect">
              <a:avLst/>
            </a:prstGeom>
            <a:no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C000"/>
                  </a:solidFill>
                </a:rPr>
                <a:t>多核</a:t>
              </a:r>
              <a:r>
                <a:rPr lang="zh-CN" altLang="en-US" sz="1600" b="1" dirty="0" smtClean="0">
                  <a:solidFill>
                    <a:srgbClr val="FFC000"/>
                  </a:solidFill>
                </a:rPr>
                <a:t>管理</a:t>
              </a:r>
              <a:endParaRPr lang="en-US" altLang="zh-CN" sz="1600" b="1" dirty="0" smtClean="0">
                <a:solidFill>
                  <a:srgbClr val="FFC000"/>
                </a:solidFill>
              </a:endParaRPr>
            </a:p>
            <a:p>
              <a:pPr algn="ctr"/>
              <a:r>
                <a:rPr lang="en-US" altLang="zh-CN" sz="1600" dirty="0">
                  <a:solidFill>
                    <a:schemeClr val="tx1"/>
                  </a:solidFill>
                </a:rPr>
                <a:t>SMP</a:t>
              </a:r>
              <a:r>
                <a:rPr lang="zh-CN" altLang="en-US" sz="1600" dirty="0">
                  <a:solidFill>
                    <a:schemeClr val="tx1"/>
                  </a:solidFill>
                </a:rPr>
                <a:t>多核</a:t>
              </a:r>
              <a:r>
                <a:rPr lang="zh-CN" altLang="en-US" sz="1600" dirty="0" smtClean="0">
                  <a:solidFill>
                    <a:schemeClr val="tx1"/>
                  </a:solidFill>
                </a:rPr>
                <a:t>调度</a:t>
              </a:r>
              <a:endParaRPr lang="en-US" altLang="zh-CN" sz="1600" dirty="0" smtClean="0">
                <a:solidFill>
                  <a:schemeClr val="tx1"/>
                </a:solidFill>
              </a:endParaRPr>
            </a:p>
            <a:p>
              <a:pPr algn="ctr"/>
              <a:r>
                <a:rPr lang="en-US" altLang="zh-CN" sz="1600" dirty="0" smtClean="0">
                  <a:solidFill>
                    <a:schemeClr val="tx1"/>
                  </a:solidFill>
                </a:rPr>
                <a:t>(M</a:t>
              </a:r>
              <a:r>
                <a:rPr lang="zh-CN" altLang="en-US" sz="1600" dirty="0" smtClean="0">
                  <a:solidFill>
                    <a:schemeClr val="tx1"/>
                  </a:solidFill>
                </a:rPr>
                <a:t>核</a:t>
              </a:r>
              <a:r>
                <a:rPr lang="en-US" altLang="zh-CN" sz="1600" dirty="0" smtClean="0">
                  <a:solidFill>
                    <a:schemeClr val="tx1"/>
                  </a:solidFill>
                </a:rPr>
                <a:t>/A</a:t>
              </a:r>
              <a:r>
                <a:rPr lang="zh-CN" altLang="en-US" sz="1600" dirty="0" smtClean="0">
                  <a:solidFill>
                    <a:schemeClr val="tx1"/>
                  </a:solidFill>
                </a:rPr>
                <a:t>核</a:t>
              </a:r>
              <a:r>
                <a:rPr lang="en-US" altLang="zh-CN" sz="1600" dirty="0" smtClean="0">
                  <a:solidFill>
                    <a:schemeClr val="tx1"/>
                  </a:solidFill>
                </a:rPr>
                <a:t>…)</a:t>
              </a:r>
              <a:endParaRPr lang="zh-CN" altLang="en-US" sz="1600" dirty="0">
                <a:solidFill>
                  <a:schemeClr val="tx1"/>
                </a:solidFill>
              </a:endParaRPr>
            </a:p>
          </p:txBody>
        </p:sp>
        <p:sp>
          <p:nvSpPr>
            <p:cNvPr id="33" name="文本框 32"/>
            <p:cNvSpPr txBox="1"/>
            <p:nvPr/>
          </p:nvSpPr>
          <p:spPr>
            <a:xfrm>
              <a:off x="638705" y="1034803"/>
              <a:ext cx="10780387" cy="427556"/>
            </a:xfrm>
            <a:prstGeom prst="rect">
              <a:avLst/>
            </a:prstGeom>
            <a:solidFill>
              <a:srgbClr val="00B0F0"/>
            </a:solidFill>
          </p:spPr>
          <p:txBody>
            <a:bodyPr wrap="square" rtlCol="0">
              <a:spAutoFit/>
            </a:bodyPr>
            <a:lstStyle/>
            <a:p>
              <a:r>
                <a:rPr lang="zh-CN" altLang="en-US" sz="2000" b="1" dirty="0" smtClean="0">
                  <a:solidFill>
                    <a:srgbClr val="FFC000"/>
                  </a:solidFill>
                  <a:sym typeface="Wingdings" panose="05000000000000000000" pitchFamily="2" charset="2"/>
                </a:rPr>
                <a:t></a:t>
              </a:r>
              <a:r>
                <a:rPr lang="zh-CN" altLang="en-US" sz="2000" b="1" dirty="0" smtClean="0">
                  <a:solidFill>
                    <a:srgbClr val="FFC000"/>
                  </a:solidFill>
                </a:rPr>
                <a:t>组件</a:t>
              </a:r>
              <a:r>
                <a:rPr lang="zh-CN" altLang="en-US" sz="2000" b="1" dirty="0">
                  <a:solidFill>
                    <a:srgbClr val="FFC000"/>
                  </a:solidFill>
                </a:rPr>
                <a:t>跨</a:t>
              </a:r>
              <a:r>
                <a:rPr lang="en-US" altLang="zh-CN" sz="2000" b="1" dirty="0" smtClean="0">
                  <a:solidFill>
                    <a:srgbClr val="FFC000"/>
                  </a:solidFill>
                </a:rPr>
                <a:t>OS</a:t>
              </a:r>
              <a:r>
                <a:rPr lang="zh-CN" altLang="en-US" sz="2000" b="1" dirty="0" smtClean="0">
                  <a:solidFill>
                    <a:srgbClr val="FFC000"/>
                  </a:solidFill>
                </a:rPr>
                <a:t>重用，保证大小设备</a:t>
              </a:r>
              <a:r>
                <a:rPr lang="zh-CN" altLang="en-US" sz="2000" b="1" smtClean="0">
                  <a:solidFill>
                    <a:srgbClr val="FFC000"/>
                  </a:solidFill>
                </a:rPr>
                <a:t>互通                           </a:t>
              </a:r>
              <a:r>
                <a:rPr lang="zh-CN" altLang="en-US" sz="2000" b="1" dirty="0" smtClean="0">
                  <a:solidFill>
                    <a:srgbClr val="FFC000"/>
                  </a:solidFill>
                  <a:sym typeface="Wingdings" panose="05000000000000000000" pitchFamily="2" charset="2"/>
                </a:rPr>
                <a:t></a:t>
              </a:r>
              <a:r>
                <a:rPr lang="zh-CN" altLang="en-US" sz="2000" b="1" dirty="0" smtClean="0">
                  <a:solidFill>
                    <a:srgbClr val="FFC000"/>
                  </a:solidFill>
                </a:rPr>
                <a:t>组件相互解耦，可自由裁剪</a:t>
              </a:r>
              <a:endParaRPr lang="zh-CN" altLang="en-US" sz="2000" b="1" dirty="0">
                <a:solidFill>
                  <a:srgbClr val="FFC000"/>
                </a:solidFill>
              </a:endParaRPr>
            </a:p>
          </p:txBody>
        </p:sp>
      </p:grpSp>
    </p:spTree>
    <p:extLst>
      <p:ext uri="{BB962C8B-B14F-4D97-AF65-F5344CB8AC3E}">
        <p14:creationId xmlns:p14="http://schemas.microsoft.com/office/powerpoint/2010/main" val="18614996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a:p>
            <a:r>
              <a:rPr lang="en-US" altLang="zh-CN" b="1" dirty="0"/>
              <a:t>N</a:t>
            </a:r>
            <a:r>
              <a:rPr lang="zh-CN" altLang="en-US" b="1" dirty="0"/>
              <a:t>个</a:t>
            </a:r>
            <a:r>
              <a:rPr lang="en-US" altLang="zh-CN" b="1" dirty="0"/>
              <a:t>Huawei </a:t>
            </a:r>
            <a:r>
              <a:rPr lang="en-US" altLang="zh-CN" b="1" dirty="0" err="1"/>
              <a:t>LiteOS</a:t>
            </a:r>
            <a:r>
              <a:rPr lang="zh-CN" altLang="en-US" b="1" dirty="0"/>
              <a:t>中间件</a:t>
            </a:r>
          </a:p>
          <a:p>
            <a:r>
              <a:rPr lang="en-US" altLang="zh-CN" dirty="0">
                <a:solidFill>
                  <a:schemeClr val="bg1">
                    <a:lumMod val="50000"/>
                  </a:schemeClr>
                </a:solidFill>
              </a:rPr>
              <a:t>Open </a:t>
            </a:r>
            <a:r>
              <a:rPr lang="en-US" altLang="zh-CN" dirty="0" smtClean="0">
                <a:solidFill>
                  <a:schemeClr val="bg1">
                    <a:lumMod val="50000"/>
                  </a:schemeClr>
                </a:solidFill>
              </a:rPr>
              <a:t>API</a:t>
            </a:r>
          </a:p>
          <a:p>
            <a:r>
              <a:rPr lang="zh-CN" altLang="en-US" dirty="0">
                <a:solidFill>
                  <a:schemeClr val="bg1">
                    <a:lumMod val="50000"/>
                  </a:schemeClr>
                </a:solidFill>
              </a:rPr>
              <a:t>端</a:t>
            </a:r>
            <a:r>
              <a:rPr lang="zh-CN" altLang="en-US" dirty="0" smtClean="0">
                <a:solidFill>
                  <a:schemeClr val="bg1">
                    <a:lumMod val="50000"/>
                  </a:schemeClr>
                </a:solidFill>
              </a:rPr>
              <a:t>云互通组件</a:t>
            </a:r>
            <a:endParaRPr lang="zh-CN" altLang="en-US" dirty="0">
              <a:solidFill>
                <a:schemeClr val="bg1">
                  <a:lumMod val="50000"/>
                </a:schemeClr>
              </a:solidFill>
            </a:endParaRPr>
          </a:p>
        </p:txBody>
      </p:sp>
    </p:spTree>
    <p:extLst>
      <p:ext uri="{BB962C8B-B14F-4D97-AF65-F5344CB8AC3E}">
        <p14:creationId xmlns:p14="http://schemas.microsoft.com/office/powerpoint/2010/main" val="19414173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互联框架解决不同协议终端的互联互通</a:t>
            </a:r>
          </a:p>
        </p:txBody>
      </p:sp>
      <p:grpSp>
        <p:nvGrpSpPr>
          <p:cNvPr id="3" name="组合 2"/>
          <p:cNvGrpSpPr/>
          <p:nvPr/>
        </p:nvGrpSpPr>
        <p:grpSpPr>
          <a:xfrm>
            <a:off x="731838" y="1155665"/>
            <a:ext cx="10964567" cy="5045110"/>
            <a:chOff x="643753" y="1380977"/>
            <a:chExt cx="11412258" cy="5076909"/>
          </a:xfrm>
        </p:grpSpPr>
        <p:sp>
          <p:nvSpPr>
            <p:cNvPr id="45" name="Freeform 10"/>
            <p:cNvSpPr>
              <a:spLocks/>
            </p:cNvSpPr>
            <p:nvPr/>
          </p:nvSpPr>
          <p:spPr bwMode="auto">
            <a:xfrm>
              <a:off x="2353171" y="1380977"/>
              <a:ext cx="4308714" cy="1260230"/>
            </a:xfrm>
            <a:custGeom>
              <a:avLst/>
              <a:gdLst/>
              <a:ahLst/>
              <a:cxnLst>
                <a:cxn ang="0">
                  <a:pos x="154" y="640"/>
                </a:cxn>
                <a:cxn ang="0">
                  <a:pos x="112" y="626"/>
                </a:cxn>
                <a:cxn ang="0">
                  <a:pos x="67" y="604"/>
                </a:cxn>
                <a:cxn ang="0">
                  <a:pos x="25" y="563"/>
                </a:cxn>
                <a:cxn ang="0">
                  <a:pos x="6" y="526"/>
                </a:cxn>
                <a:cxn ang="0">
                  <a:pos x="0" y="491"/>
                </a:cxn>
                <a:cxn ang="0">
                  <a:pos x="3" y="449"/>
                </a:cxn>
                <a:cxn ang="0">
                  <a:pos x="10" y="419"/>
                </a:cxn>
                <a:cxn ang="0">
                  <a:pos x="34" y="370"/>
                </a:cxn>
                <a:cxn ang="0">
                  <a:pos x="85" y="315"/>
                </a:cxn>
                <a:cxn ang="0">
                  <a:pos x="139" y="284"/>
                </a:cxn>
                <a:cxn ang="0">
                  <a:pos x="187" y="269"/>
                </a:cxn>
                <a:cxn ang="0">
                  <a:pos x="216" y="264"/>
                </a:cxn>
                <a:cxn ang="0">
                  <a:pos x="222" y="231"/>
                </a:cxn>
                <a:cxn ang="0">
                  <a:pos x="246" y="174"/>
                </a:cxn>
                <a:cxn ang="0">
                  <a:pos x="298" y="108"/>
                </a:cxn>
                <a:cxn ang="0">
                  <a:pos x="339" y="75"/>
                </a:cxn>
                <a:cxn ang="0">
                  <a:pos x="391" y="47"/>
                </a:cxn>
                <a:cxn ang="0">
                  <a:pos x="456" y="23"/>
                </a:cxn>
                <a:cxn ang="0">
                  <a:pos x="535" y="6"/>
                </a:cxn>
                <a:cxn ang="0">
                  <a:pos x="589" y="0"/>
                </a:cxn>
                <a:cxn ang="0">
                  <a:pos x="663" y="1"/>
                </a:cxn>
                <a:cxn ang="0">
                  <a:pos x="729" y="14"/>
                </a:cxn>
                <a:cxn ang="0">
                  <a:pos x="803" y="38"/>
                </a:cxn>
                <a:cxn ang="0">
                  <a:pos x="885" y="87"/>
                </a:cxn>
                <a:cxn ang="0">
                  <a:pos x="936" y="137"/>
                </a:cxn>
                <a:cxn ang="0">
                  <a:pos x="960" y="167"/>
                </a:cxn>
                <a:cxn ang="0">
                  <a:pos x="1016" y="141"/>
                </a:cxn>
                <a:cxn ang="0">
                  <a:pos x="1076" y="126"/>
                </a:cxn>
                <a:cxn ang="0">
                  <a:pos x="1146" y="125"/>
                </a:cxn>
                <a:cxn ang="0">
                  <a:pos x="1209" y="141"/>
                </a:cxn>
                <a:cxn ang="0">
                  <a:pos x="1245" y="162"/>
                </a:cxn>
                <a:cxn ang="0">
                  <a:pos x="1280" y="192"/>
                </a:cxn>
                <a:cxn ang="0">
                  <a:pos x="1310" y="242"/>
                </a:cxn>
                <a:cxn ang="0">
                  <a:pos x="1319" y="288"/>
                </a:cxn>
                <a:cxn ang="0">
                  <a:pos x="1316" y="340"/>
                </a:cxn>
                <a:cxn ang="0">
                  <a:pos x="1310" y="359"/>
                </a:cxn>
                <a:cxn ang="0">
                  <a:pos x="1353" y="380"/>
                </a:cxn>
                <a:cxn ang="0">
                  <a:pos x="1388" y="409"/>
                </a:cxn>
                <a:cxn ang="0">
                  <a:pos x="1418" y="449"/>
                </a:cxn>
                <a:cxn ang="0">
                  <a:pos x="1428" y="505"/>
                </a:cxn>
                <a:cxn ang="0">
                  <a:pos x="1424" y="539"/>
                </a:cxn>
                <a:cxn ang="0">
                  <a:pos x="1410" y="569"/>
                </a:cxn>
                <a:cxn ang="0">
                  <a:pos x="1383" y="601"/>
                </a:cxn>
                <a:cxn ang="0">
                  <a:pos x="1332" y="631"/>
                </a:cxn>
                <a:cxn ang="0">
                  <a:pos x="1278" y="643"/>
                </a:cxn>
                <a:cxn ang="0">
                  <a:pos x="1220" y="646"/>
                </a:cxn>
              </a:cxnLst>
              <a:rect l="0" t="0" r="r" b="b"/>
              <a:pathLst>
                <a:path w="1428" h="646">
                  <a:moveTo>
                    <a:pt x="1220" y="646"/>
                  </a:moveTo>
                  <a:lnTo>
                    <a:pt x="154" y="640"/>
                  </a:lnTo>
                  <a:lnTo>
                    <a:pt x="154" y="640"/>
                  </a:lnTo>
                  <a:lnTo>
                    <a:pt x="145" y="637"/>
                  </a:lnTo>
                  <a:lnTo>
                    <a:pt x="126" y="632"/>
                  </a:lnTo>
                  <a:lnTo>
                    <a:pt x="112" y="626"/>
                  </a:lnTo>
                  <a:lnTo>
                    <a:pt x="99" y="620"/>
                  </a:lnTo>
                  <a:lnTo>
                    <a:pt x="82" y="613"/>
                  </a:lnTo>
                  <a:lnTo>
                    <a:pt x="67" y="604"/>
                  </a:lnTo>
                  <a:lnTo>
                    <a:pt x="52" y="592"/>
                  </a:lnTo>
                  <a:lnTo>
                    <a:pt x="37" y="578"/>
                  </a:lnTo>
                  <a:lnTo>
                    <a:pt x="25" y="563"/>
                  </a:lnTo>
                  <a:lnTo>
                    <a:pt x="15" y="545"/>
                  </a:lnTo>
                  <a:lnTo>
                    <a:pt x="10" y="536"/>
                  </a:lnTo>
                  <a:lnTo>
                    <a:pt x="6" y="526"/>
                  </a:lnTo>
                  <a:lnTo>
                    <a:pt x="3" y="515"/>
                  </a:lnTo>
                  <a:lnTo>
                    <a:pt x="1" y="503"/>
                  </a:lnTo>
                  <a:lnTo>
                    <a:pt x="0" y="491"/>
                  </a:lnTo>
                  <a:lnTo>
                    <a:pt x="0" y="478"/>
                  </a:lnTo>
                  <a:lnTo>
                    <a:pt x="1" y="464"/>
                  </a:lnTo>
                  <a:lnTo>
                    <a:pt x="3" y="449"/>
                  </a:lnTo>
                  <a:lnTo>
                    <a:pt x="3" y="449"/>
                  </a:lnTo>
                  <a:lnTo>
                    <a:pt x="6" y="434"/>
                  </a:lnTo>
                  <a:lnTo>
                    <a:pt x="10" y="419"/>
                  </a:lnTo>
                  <a:lnTo>
                    <a:pt x="16" y="406"/>
                  </a:lnTo>
                  <a:lnTo>
                    <a:pt x="22" y="392"/>
                  </a:lnTo>
                  <a:lnTo>
                    <a:pt x="34" y="370"/>
                  </a:lnTo>
                  <a:lnTo>
                    <a:pt x="51" y="349"/>
                  </a:lnTo>
                  <a:lnTo>
                    <a:pt x="67" y="331"/>
                  </a:lnTo>
                  <a:lnTo>
                    <a:pt x="85" y="315"/>
                  </a:lnTo>
                  <a:lnTo>
                    <a:pt x="103" y="303"/>
                  </a:lnTo>
                  <a:lnTo>
                    <a:pt x="121" y="293"/>
                  </a:lnTo>
                  <a:lnTo>
                    <a:pt x="139" y="284"/>
                  </a:lnTo>
                  <a:lnTo>
                    <a:pt x="157" y="278"/>
                  </a:lnTo>
                  <a:lnTo>
                    <a:pt x="172" y="273"/>
                  </a:lnTo>
                  <a:lnTo>
                    <a:pt x="187" y="269"/>
                  </a:lnTo>
                  <a:lnTo>
                    <a:pt x="207" y="266"/>
                  </a:lnTo>
                  <a:lnTo>
                    <a:pt x="216" y="264"/>
                  </a:lnTo>
                  <a:lnTo>
                    <a:pt x="216" y="264"/>
                  </a:lnTo>
                  <a:lnTo>
                    <a:pt x="216" y="255"/>
                  </a:lnTo>
                  <a:lnTo>
                    <a:pt x="219" y="245"/>
                  </a:lnTo>
                  <a:lnTo>
                    <a:pt x="222" y="231"/>
                  </a:lnTo>
                  <a:lnTo>
                    <a:pt x="228" y="213"/>
                  </a:lnTo>
                  <a:lnTo>
                    <a:pt x="235" y="195"/>
                  </a:lnTo>
                  <a:lnTo>
                    <a:pt x="246" y="174"/>
                  </a:lnTo>
                  <a:lnTo>
                    <a:pt x="259" y="152"/>
                  </a:lnTo>
                  <a:lnTo>
                    <a:pt x="277" y="131"/>
                  </a:lnTo>
                  <a:lnTo>
                    <a:pt x="298" y="108"/>
                  </a:lnTo>
                  <a:lnTo>
                    <a:pt x="310" y="96"/>
                  </a:lnTo>
                  <a:lnTo>
                    <a:pt x="324" y="86"/>
                  </a:lnTo>
                  <a:lnTo>
                    <a:pt x="339" y="75"/>
                  </a:lnTo>
                  <a:lnTo>
                    <a:pt x="355" y="66"/>
                  </a:lnTo>
                  <a:lnTo>
                    <a:pt x="372" y="56"/>
                  </a:lnTo>
                  <a:lnTo>
                    <a:pt x="391" y="47"/>
                  </a:lnTo>
                  <a:lnTo>
                    <a:pt x="411" y="38"/>
                  </a:lnTo>
                  <a:lnTo>
                    <a:pt x="433" y="30"/>
                  </a:lnTo>
                  <a:lnTo>
                    <a:pt x="456" y="23"/>
                  </a:lnTo>
                  <a:lnTo>
                    <a:pt x="480" y="17"/>
                  </a:lnTo>
                  <a:lnTo>
                    <a:pt x="507" y="11"/>
                  </a:lnTo>
                  <a:lnTo>
                    <a:pt x="535" y="6"/>
                  </a:lnTo>
                  <a:lnTo>
                    <a:pt x="535" y="6"/>
                  </a:lnTo>
                  <a:lnTo>
                    <a:pt x="562" y="3"/>
                  </a:lnTo>
                  <a:lnTo>
                    <a:pt x="589" y="0"/>
                  </a:lnTo>
                  <a:lnTo>
                    <a:pt x="615" y="0"/>
                  </a:lnTo>
                  <a:lnTo>
                    <a:pt x="641" y="0"/>
                  </a:lnTo>
                  <a:lnTo>
                    <a:pt x="663" y="1"/>
                  </a:lnTo>
                  <a:lnTo>
                    <a:pt x="687" y="4"/>
                  </a:lnTo>
                  <a:lnTo>
                    <a:pt x="708" y="9"/>
                  </a:lnTo>
                  <a:lnTo>
                    <a:pt x="729" y="14"/>
                  </a:lnTo>
                  <a:lnTo>
                    <a:pt x="749" y="18"/>
                  </a:lnTo>
                  <a:lnTo>
                    <a:pt x="768" y="24"/>
                  </a:lnTo>
                  <a:lnTo>
                    <a:pt x="803" y="38"/>
                  </a:lnTo>
                  <a:lnTo>
                    <a:pt x="833" y="54"/>
                  </a:lnTo>
                  <a:lnTo>
                    <a:pt x="861" y="71"/>
                  </a:lnTo>
                  <a:lnTo>
                    <a:pt x="885" y="87"/>
                  </a:lnTo>
                  <a:lnTo>
                    <a:pt x="905" y="105"/>
                  </a:lnTo>
                  <a:lnTo>
                    <a:pt x="923" y="122"/>
                  </a:lnTo>
                  <a:lnTo>
                    <a:pt x="936" y="137"/>
                  </a:lnTo>
                  <a:lnTo>
                    <a:pt x="954" y="159"/>
                  </a:lnTo>
                  <a:lnTo>
                    <a:pt x="960" y="167"/>
                  </a:lnTo>
                  <a:lnTo>
                    <a:pt x="960" y="167"/>
                  </a:lnTo>
                  <a:lnTo>
                    <a:pt x="968" y="164"/>
                  </a:lnTo>
                  <a:lnTo>
                    <a:pt x="986" y="153"/>
                  </a:lnTo>
                  <a:lnTo>
                    <a:pt x="1016" y="141"/>
                  </a:lnTo>
                  <a:lnTo>
                    <a:pt x="1034" y="135"/>
                  </a:lnTo>
                  <a:lnTo>
                    <a:pt x="1053" y="131"/>
                  </a:lnTo>
                  <a:lnTo>
                    <a:pt x="1076" y="126"/>
                  </a:lnTo>
                  <a:lnTo>
                    <a:pt x="1098" y="123"/>
                  </a:lnTo>
                  <a:lnTo>
                    <a:pt x="1121" y="123"/>
                  </a:lnTo>
                  <a:lnTo>
                    <a:pt x="1146" y="125"/>
                  </a:lnTo>
                  <a:lnTo>
                    <a:pt x="1170" y="128"/>
                  </a:lnTo>
                  <a:lnTo>
                    <a:pt x="1196" y="137"/>
                  </a:lnTo>
                  <a:lnTo>
                    <a:pt x="1209" y="141"/>
                  </a:lnTo>
                  <a:lnTo>
                    <a:pt x="1221" y="147"/>
                  </a:lnTo>
                  <a:lnTo>
                    <a:pt x="1233" y="155"/>
                  </a:lnTo>
                  <a:lnTo>
                    <a:pt x="1245" y="162"/>
                  </a:lnTo>
                  <a:lnTo>
                    <a:pt x="1245" y="162"/>
                  </a:lnTo>
                  <a:lnTo>
                    <a:pt x="1265" y="177"/>
                  </a:lnTo>
                  <a:lnTo>
                    <a:pt x="1280" y="192"/>
                  </a:lnTo>
                  <a:lnTo>
                    <a:pt x="1292" y="209"/>
                  </a:lnTo>
                  <a:lnTo>
                    <a:pt x="1302" y="225"/>
                  </a:lnTo>
                  <a:lnTo>
                    <a:pt x="1310" y="242"/>
                  </a:lnTo>
                  <a:lnTo>
                    <a:pt x="1314" y="258"/>
                  </a:lnTo>
                  <a:lnTo>
                    <a:pt x="1317" y="273"/>
                  </a:lnTo>
                  <a:lnTo>
                    <a:pt x="1319" y="288"/>
                  </a:lnTo>
                  <a:lnTo>
                    <a:pt x="1319" y="303"/>
                  </a:lnTo>
                  <a:lnTo>
                    <a:pt x="1319" y="317"/>
                  </a:lnTo>
                  <a:lnTo>
                    <a:pt x="1316" y="340"/>
                  </a:lnTo>
                  <a:lnTo>
                    <a:pt x="1311" y="355"/>
                  </a:lnTo>
                  <a:lnTo>
                    <a:pt x="1310" y="359"/>
                  </a:lnTo>
                  <a:lnTo>
                    <a:pt x="1310" y="359"/>
                  </a:lnTo>
                  <a:lnTo>
                    <a:pt x="1316" y="362"/>
                  </a:lnTo>
                  <a:lnTo>
                    <a:pt x="1331" y="368"/>
                  </a:lnTo>
                  <a:lnTo>
                    <a:pt x="1353" y="380"/>
                  </a:lnTo>
                  <a:lnTo>
                    <a:pt x="1365" y="388"/>
                  </a:lnTo>
                  <a:lnTo>
                    <a:pt x="1377" y="398"/>
                  </a:lnTo>
                  <a:lnTo>
                    <a:pt x="1388" y="409"/>
                  </a:lnTo>
                  <a:lnTo>
                    <a:pt x="1400" y="421"/>
                  </a:lnTo>
                  <a:lnTo>
                    <a:pt x="1409" y="434"/>
                  </a:lnTo>
                  <a:lnTo>
                    <a:pt x="1418" y="449"/>
                  </a:lnTo>
                  <a:lnTo>
                    <a:pt x="1424" y="466"/>
                  </a:lnTo>
                  <a:lnTo>
                    <a:pt x="1428" y="485"/>
                  </a:lnTo>
                  <a:lnTo>
                    <a:pt x="1428" y="505"/>
                  </a:lnTo>
                  <a:lnTo>
                    <a:pt x="1425" y="527"/>
                  </a:lnTo>
                  <a:lnTo>
                    <a:pt x="1425" y="527"/>
                  </a:lnTo>
                  <a:lnTo>
                    <a:pt x="1424" y="539"/>
                  </a:lnTo>
                  <a:lnTo>
                    <a:pt x="1419" y="550"/>
                  </a:lnTo>
                  <a:lnTo>
                    <a:pt x="1415" y="560"/>
                  </a:lnTo>
                  <a:lnTo>
                    <a:pt x="1410" y="569"/>
                  </a:lnTo>
                  <a:lnTo>
                    <a:pt x="1404" y="578"/>
                  </a:lnTo>
                  <a:lnTo>
                    <a:pt x="1397" y="587"/>
                  </a:lnTo>
                  <a:lnTo>
                    <a:pt x="1383" y="601"/>
                  </a:lnTo>
                  <a:lnTo>
                    <a:pt x="1367" y="613"/>
                  </a:lnTo>
                  <a:lnTo>
                    <a:pt x="1350" y="623"/>
                  </a:lnTo>
                  <a:lnTo>
                    <a:pt x="1332" y="631"/>
                  </a:lnTo>
                  <a:lnTo>
                    <a:pt x="1314" y="635"/>
                  </a:lnTo>
                  <a:lnTo>
                    <a:pt x="1296" y="640"/>
                  </a:lnTo>
                  <a:lnTo>
                    <a:pt x="1278" y="643"/>
                  </a:lnTo>
                  <a:lnTo>
                    <a:pt x="1248" y="646"/>
                  </a:lnTo>
                  <a:lnTo>
                    <a:pt x="1229" y="646"/>
                  </a:lnTo>
                  <a:lnTo>
                    <a:pt x="1220" y="646"/>
                  </a:lnTo>
                  <a:lnTo>
                    <a:pt x="1220" y="646"/>
                  </a:lnTo>
                  <a:close/>
                </a:path>
              </a:pathLst>
            </a:custGeom>
            <a:solidFill>
              <a:srgbClr val="0070C0">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88932">
                <a:buClr>
                  <a:schemeClr val="bg1"/>
                </a:buClr>
                <a:buSzPct val="60000"/>
              </a:pPr>
              <a:endParaRPr lang="zh-CN" altLang="en-US" sz="1600" b="1" dirty="0">
                <a:solidFill>
                  <a:srgbClr val="FFC000"/>
                </a:solidFill>
                <a:effectLst>
                  <a:outerShdw blurRad="38100" dist="38100" dir="2700000" algn="tl">
                    <a:srgbClr val="000000">
                      <a:alpha val="43137"/>
                    </a:srgbClr>
                  </a:outerShdw>
                </a:effectLst>
                <a:latin typeface="+mn-ea"/>
                <a:cs typeface="Arial" pitchFamily="34" charset="0"/>
              </a:endParaRPr>
            </a:p>
          </p:txBody>
        </p:sp>
        <p:grpSp>
          <p:nvGrpSpPr>
            <p:cNvPr id="46" name="组合 45"/>
            <p:cNvGrpSpPr/>
            <p:nvPr/>
          </p:nvGrpSpPr>
          <p:grpSpPr>
            <a:xfrm>
              <a:off x="8651421" y="1516059"/>
              <a:ext cx="3404590" cy="762551"/>
              <a:chOff x="7203806" y="4447878"/>
              <a:chExt cx="2914566" cy="762551"/>
            </a:xfrm>
          </p:grpSpPr>
          <p:sp>
            <p:nvSpPr>
              <p:cNvPr id="47" name="文本框 46"/>
              <p:cNvSpPr txBox="1"/>
              <p:nvPr/>
            </p:nvSpPr>
            <p:spPr>
              <a:xfrm>
                <a:off x="7343565" y="4447878"/>
                <a:ext cx="2774805" cy="276999"/>
              </a:xfrm>
              <a:prstGeom prst="rect">
                <a:avLst/>
              </a:prstGeom>
              <a:noFill/>
            </p:spPr>
            <p:txBody>
              <a:bodyPr wrap="square" rtlCol="0">
                <a:spAutoFit/>
              </a:bodyPr>
              <a:lstStyle/>
              <a:p>
                <a:r>
                  <a:rPr lang="en-US" altLang="zh-CN" sz="1200" dirty="0" smtClean="0">
                    <a:latin typeface="+mn-ea"/>
                    <a:ea typeface="+mn-ea"/>
                  </a:rPr>
                  <a:t>On : 1                      </a:t>
                </a:r>
                <a:r>
                  <a:rPr lang="zh-CN" altLang="en-US" sz="1200" dirty="0" smtClean="0">
                    <a:latin typeface="+mn-ea"/>
                    <a:ea typeface="+mn-ea"/>
                  </a:rPr>
                  <a:t>点亮灯泡</a:t>
                </a:r>
                <a:endParaRPr lang="zh-CN" altLang="en-US" sz="1200" dirty="0">
                  <a:latin typeface="+mn-ea"/>
                  <a:ea typeface="+mn-ea"/>
                </a:endParaRPr>
              </a:p>
            </p:txBody>
          </p:sp>
          <p:sp>
            <p:nvSpPr>
              <p:cNvPr id="48" name="文本框 47"/>
              <p:cNvSpPr txBox="1"/>
              <p:nvPr/>
            </p:nvSpPr>
            <p:spPr>
              <a:xfrm>
                <a:off x="7203806" y="4687607"/>
                <a:ext cx="2914566" cy="276999"/>
              </a:xfrm>
              <a:prstGeom prst="rect">
                <a:avLst/>
              </a:prstGeom>
              <a:noFill/>
            </p:spPr>
            <p:txBody>
              <a:bodyPr wrap="square" rtlCol="0">
                <a:spAutoFit/>
              </a:bodyPr>
              <a:lstStyle/>
              <a:p>
                <a:r>
                  <a:rPr lang="en-US" altLang="zh-CN" sz="1200" dirty="0" smtClean="0">
                    <a:latin typeface="+mn-ea"/>
                    <a:ea typeface="+mn-ea"/>
                  </a:rPr>
                  <a:t>Brightness</a:t>
                </a:r>
                <a:r>
                  <a:rPr lang="en-US" altLang="zh-CN" sz="1200" dirty="0">
                    <a:latin typeface="+mn-ea"/>
                    <a:ea typeface="+mn-ea"/>
                  </a:rPr>
                  <a:t> </a:t>
                </a:r>
                <a:r>
                  <a:rPr lang="en-US" altLang="zh-CN" sz="1200" dirty="0" smtClean="0">
                    <a:latin typeface="+mn-ea"/>
                    <a:ea typeface="+mn-ea"/>
                  </a:rPr>
                  <a:t>: 80           </a:t>
                </a:r>
                <a:r>
                  <a:rPr lang="zh-CN" altLang="en-US" sz="1200" dirty="0" smtClean="0">
                    <a:latin typeface="+mn-ea"/>
                    <a:ea typeface="+mn-ea"/>
                  </a:rPr>
                  <a:t>灯泡亮度为</a:t>
                </a:r>
                <a:r>
                  <a:rPr lang="en-US" altLang="zh-CN" sz="1200" dirty="0" smtClean="0">
                    <a:latin typeface="+mn-ea"/>
                    <a:ea typeface="+mn-ea"/>
                  </a:rPr>
                  <a:t>80%</a:t>
                </a:r>
                <a:endParaRPr lang="zh-CN" altLang="en-US" sz="1200" dirty="0">
                  <a:latin typeface="+mn-ea"/>
                  <a:ea typeface="+mn-ea"/>
                </a:endParaRPr>
              </a:p>
            </p:txBody>
          </p:sp>
          <p:sp>
            <p:nvSpPr>
              <p:cNvPr id="49" name="文本框 48"/>
              <p:cNvSpPr txBox="1"/>
              <p:nvPr/>
            </p:nvSpPr>
            <p:spPr>
              <a:xfrm>
                <a:off x="7317178" y="4933430"/>
                <a:ext cx="2801193" cy="276999"/>
              </a:xfrm>
              <a:prstGeom prst="rect">
                <a:avLst/>
              </a:prstGeom>
              <a:noFill/>
            </p:spPr>
            <p:txBody>
              <a:bodyPr wrap="square" rtlCol="0">
                <a:spAutoFit/>
              </a:bodyPr>
              <a:lstStyle/>
              <a:p>
                <a:r>
                  <a:rPr lang="en-US" altLang="zh-CN" sz="1200" dirty="0" smtClean="0">
                    <a:latin typeface="+mn-ea"/>
                    <a:ea typeface="+mn-ea"/>
                  </a:rPr>
                  <a:t>Hue : 200                 </a:t>
                </a:r>
                <a:r>
                  <a:rPr lang="zh-CN" altLang="en-US" sz="1200" dirty="0" smtClean="0">
                    <a:latin typeface="+mn-ea"/>
                    <a:ea typeface="+mn-ea"/>
                  </a:rPr>
                  <a:t>设置灯泡颜色</a:t>
                </a:r>
                <a:endParaRPr lang="zh-CN" altLang="en-US" sz="1200" dirty="0">
                  <a:latin typeface="+mn-ea"/>
                  <a:ea typeface="+mn-ea"/>
                </a:endParaRPr>
              </a:p>
            </p:txBody>
          </p:sp>
        </p:grpSp>
        <p:sp>
          <p:nvSpPr>
            <p:cNvPr id="50" name="文本框 49"/>
            <p:cNvSpPr txBox="1"/>
            <p:nvPr/>
          </p:nvSpPr>
          <p:spPr>
            <a:xfrm>
              <a:off x="8342929" y="2458045"/>
              <a:ext cx="3319373" cy="276999"/>
            </a:xfrm>
            <a:prstGeom prst="rect">
              <a:avLst/>
            </a:prstGeom>
            <a:noFill/>
          </p:spPr>
          <p:txBody>
            <a:bodyPr wrap="square" rtlCol="0">
              <a:spAutoFit/>
            </a:bodyPr>
            <a:lstStyle/>
            <a:p>
              <a:r>
                <a:rPr lang="en-US" altLang="zh-CN" sz="1200" dirty="0" err="1">
                  <a:latin typeface="+mn-ea"/>
                  <a:ea typeface="+mn-ea"/>
                </a:rPr>
                <a:t>O</a:t>
              </a:r>
              <a:r>
                <a:rPr lang="en-US" altLang="zh-CN" sz="1200" dirty="0" err="1" smtClean="0">
                  <a:latin typeface="+mn-ea"/>
                  <a:ea typeface="+mn-ea"/>
                </a:rPr>
                <a:t>perationMode</a:t>
              </a:r>
              <a:r>
                <a:rPr lang="en-US" altLang="zh-CN" sz="1200" dirty="0" smtClean="0">
                  <a:latin typeface="+mn-ea"/>
                  <a:ea typeface="+mn-ea"/>
                </a:rPr>
                <a:t> : </a:t>
              </a:r>
              <a:r>
                <a:rPr lang="en-US" altLang="zh-CN" sz="1200" dirty="0">
                  <a:latin typeface="+mn-ea"/>
                  <a:ea typeface="+mn-ea"/>
                </a:rPr>
                <a:t>2</a:t>
              </a:r>
              <a:r>
                <a:rPr lang="en-US" altLang="zh-CN" sz="1200" dirty="0" smtClean="0">
                  <a:latin typeface="+mn-ea"/>
                  <a:ea typeface="+mn-ea"/>
                </a:rPr>
                <a:t>     </a:t>
              </a:r>
              <a:r>
                <a:rPr lang="zh-CN" altLang="en-US" sz="1200" dirty="0" smtClean="0">
                  <a:latin typeface="+mn-ea"/>
                  <a:ea typeface="+mn-ea"/>
                </a:rPr>
                <a:t>设置净化器运行模式</a:t>
              </a:r>
              <a:endParaRPr lang="zh-CN" altLang="en-US" sz="1200" dirty="0">
                <a:latin typeface="+mn-ea"/>
                <a:ea typeface="+mn-ea"/>
              </a:endParaRPr>
            </a:p>
          </p:txBody>
        </p:sp>
        <p:sp>
          <p:nvSpPr>
            <p:cNvPr id="51" name="矩形 50"/>
            <p:cNvSpPr/>
            <p:nvPr/>
          </p:nvSpPr>
          <p:spPr>
            <a:xfrm>
              <a:off x="4442166" y="1771010"/>
              <a:ext cx="162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C000"/>
                  </a:solidFill>
                  <a:latin typeface="+mn-ea"/>
                </a:rPr>
                <a:t>应用</a:t>
              </a:r>
              <a:r>
                <a:rPr lang="en-US" altLang="zh-CN" sz="1400" b="1" dirty="0" smtClean="0">
                  <a:solidFill>
                    <a:srgbClr val="FFC000"/>
                  </a:solidFill>
                  <a:latin typeface="+mn-ea"/>
                </a:rPr>
                <a:t>Profile</a:t>
              </a:r>
              <a:endParaRPr lang="zh-CN" altLang="en-US" sz="1400" b="1" dirty="0">
                <a:solidFill>
                  <a:srgbClr val="FFC000"/>
                </a:solidFill>
                <a:latin typeface="+mn-ea"/>
              </a:endParaRPr>
            </a:p>
          </p:txBody>
        </p:sp>
        <p:sp>
          <p:nvSpPr>
            <p:cNvPr id="52" name="矩形 51"/>
            <p:cNvSpPr/>
            <p:nvPr/>
          </p:nvSpPr>
          <p:spPr>
            <a:xfrm>
              <a:off x="4446171" y="2207478"/>
              <a:ext cx="162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n-ea"/>
                </a:rPr>
                <a:t>CoAP</a:t>
              </a:r>
              <a:endParaRPr lang="zh-CN" altLang="en-US" sz="1200" dirty="0">
                <a:latin typeface="+mn-ea"/>
              </a:endParaRPr>
            </a:p>
          </p:txBody>
        </p:sp>
        <p:sp>
          <p:nvSpPr>
            <p:cNvPr id="53" name="矩形 52"/>
            <p:cNvSpPr/>
            <p:nvPr/>
          </p:nvSpPr>
          <p:spPr>
            <a:xfrm>
              <a:off x="7646473" y="3803993"/>
              <a:ext cx="4002998" cy="1707310"/>
            </a:xfrm>
            <a:prstGeom prst="rect">
              <a:avLst/>
            </a:prstGeom>
          </p:spPr>
          <p:txBody>
            <a:bodyPr wrap="square" lIns="34288" tIns="17144" rIns="34288" bIns="17144">
              <a:spAutoFit/>
            </a:bodyPr>
            <a:lstStyle/>
            <a:p>
              <a:pPr marL="285750" indent="-285750">
                <a:lnSpc>
                  <a:spcPct val="150000"/>
                </a:lnSpc>
                <a:buFont typeface="Arial" panose="020B0604020202020204" pitchFamily="34" charset="0"/>
                <a:buChar char="•"/>
                <a:defRPr/>
              </a:pPr>
              <a:r>
                <a:rPr lang="zh-CN" altLang="en-US" sz="1800" b="1" dirty="0" smtClean="0">
                  <a:latin typeface="+mn-ea"/>
                  <a:ea typeface="+mn-ea"/>
                  <a:sym typeface="微软雅黑" pitchFamily="34" charset="-122"/>
                </a:rPr>
                <a:t>提供</a:t>
              </a:r>
              <a:r>
                <a:rPr lang="en-US" altLang="zh-CN" sz="1800" b="1" dirty="0" smtClean="0">
                  <a:latin typeface="+mn-ea"/>
                  <a:ea typeface="+mn-ea"/>
                  <a:sym typeface="微软雅黑" pitchFamily="34" charset="-122"/>
                </a:rPr>
                <a:t>IP</a:t>
              </a:r>
              <a:r>
                <a:rPr lang="zh-CN" altLang="en-US" sz="1800" b="1" dirty="0" smtClean="0">
                  <a:latin typeface="+mn-ea"/>
                  <a:ea typeface="+mn-ea"/>
                  <a:sym typeface="微软雅黑" pitchFamily="34" charset="-122"/>
                </a:rPr>
                <a:t>、</a:t>
              </a:r>
              <a:r>
                <a:rPr lang="en-US" altLang="zh-CN" sz="1800" b="1" dirty="0" smtClean="0">
                  <a:latin typeface="+mn-ea"/>
                  <a:ea typeface="+mn-ea"/>
                  <a:sym typeface="微软雅黑" pitchFamily="34" charset="-122"/>
                </a:rPr>
                <a:t>TCP/UDP</a:t>
              </a:r>
              <a:r>
                <a:rPr lang="zh-CN" altLang="en-US" sz="1800" b="1" dirty="0" smtClean="0">
                  <a:latin typeface="+mn-ea"/>
                  <a:ea typeface="+mn-ea"/>
                  <a:sym typeface="微软雅黑" pitchFamily="34" charset="-122"/>
                </a:rPr>
                <a:t>、</a:t>
              </a:r>
              <a:r>
                <a:rPr lang="en-US" altLang="zh-CN" sz="1800" b="1" dirty="0" err="1" smtClean="0">
                  <a:latin typeface="+mn-ea"/>
                  <a:ea typeface="+mn-ea"/>
                  <a:sym typeface="微软雅黑" pitchFamily="34" charset="-122"/>
                </a:rPr>
                <a:t>CoAP</a:t>
              </a:r>
              <a:r>
                <a:rPr lang="zh-CN" altLang="en-US" sz="1800" b="1" dirty="0" smtClean="0">
                  <a:latin typeface="+mn-ea"/>
                  <a:ea typeface="+mn-ea"/>
                  <a:sym typeface="微软雅黑" pitchFamily="34" charset="-122"/>
                </a:rPr>
                <a:t>完整协议栈，降低开发门槛，实现互联</a:t>
              </a:r>
              <a:endParaRPr lang="en-US" altLang="zh-CN" sz="1800" b="1" dirty="0">
                <a:latin typeface="+mn-ea"/>
                <a:ea typeface="+mn-ea"/>
                <a:sym typeface="微软雅黑" pitchFamily="34" charset="-122"/>
              </a:endParaRPr>
            </a:p>
            <a:p>
              <a:pPr marL="285750" indent="-285750">
                <a:lnSpc>
                  <a:spcPct val="150000"/>
                </a:lnSpc>
                <a:buFont typeface="Arial" panose="020B0604020202020204" pitchFamily="34" charset="0"/>
                <a:buChar char="•"/>
                <a:defRPr/>
              </a:pPr>
              <a:r>
                <a:rPr lang="zh-CN" altLang="en-US" sz="1800" b="1" dirty="0" smtClean="0">
                  <a:latin typeface="+mn-ea"/>
                  <a:ea typeface="+mn-ea"/>
                  <a:sym typeface="微软雅黑" pitchFamily="34" charset="-122"/>
                </a:rPr>
                <a:t>提供可灵活配置的应用</a:t>
              </a:r>
              <a:r>
                <a:rPr lang="en-US" altLang="zh-CN" sz="1800" b="1" dirty="0" smtClean="0">
                  <a:latin typeface="+mn-ea"/>
                  <a:ea typeface="+mn-ea"/>
                  <a:sym typeface="微软雅黑" pitchFamily="34" charset="-122"/>
                </a:rPr>
                <a:t>Profile</a:t>
              </a:r>
              <a:r>
                <a:rPr lang="zh-CN" altLang="en-US" sz="1800" b="1" dirty="0" smtClean="0">
                  <a:latin typeface="+mn-ea"/>
                  <a:ea typeface="+mn-ea"/>
                  <a:sym typeface="微软雅黑" pitchFamily="34" charset="-122"/>
                </a:rPr>
                <a:t>，实现不同设备的互通</a:t>
              </a:r>
              <a:endParaRPr lang="en-US" altLang="zh-CN" sz="1800" b="1" dirty="0">
                <a:latin typeface="+mn-ea"/>
                <a:ea typeface="+mn-ea"/>
                <a:sym typeface="微软雅黑" pitchFamily="34" charset="-122"/>
              </a:endParaRPr>
            </a:p>
          </p:txBody>
        </p:sp>
        <p:pic>
          <p:nvPicPr>
            <p:cNvPr id="54" name="Picture 2" descr="Image result for smart bulb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382421">
              <a:off x="7873761" y="1622749"/>
              <a:ext cx="468000" cy="519634"/>
            </a:xfrm>
            <a:prstGeom prst="rect">
              <a:avLst/>
            </a:prstGeom>
            <a:noFill/>
            <a:extLst>
              <a:ext uri="{909E8E84-426E-40DD-AFC4-6F175D3DCCD1}">
                <a14:hiddenFill xmlns:a14="http://schemas.microsoft.com/office/drawing/2010/main">
                  <a:solidFill>
                    <a:srgbClr val="FFFFFF"/>
                  </a:solidFill>
                </a14:hiddenFill>
              </a:ext>
            </a:extLst>
          </p:spPr>
        </p:pic>
        <p:sp>
          <p:nvSpPr>
            <p:cNvPr id="55" name="文本框 54"/>
            <p:cNvSpPr txBox="1"/>
            <p:nvPr/>
          </p:nvSpPr>
          <p:spPr>
            <a:xfrm>
              <a:off x="8462716" y="2747141"/>
              <a:ext cx="3147006" cy="461665"/>
            </a:xfrm>
            <a:prstGeom prst="rect">
              <a:avLst/>
            </a:prstGeom>
            <a:noFill/>
          </p:spPr>
          <p:txBody>
            <a:bodyPr wrap="square" rtlCol="0">
              <a:spAutoFit/>
            </a:bodyPr>
            <a:lstStyle/>
            <a:p>
              <a:r>
                <a:rPr lang="en-US" altLang="zh-CN" sz="1200" dirty="0" smtClean="0">
                  <a:latin typeface="+mn-ea"/>
                  <a:ea typeface="+mn-ea"/>
                </a:rPr>
                <a:t> </a:t>
              </a:r>
              <a:r>
                <a:rPr lang="en-US" altLang="zh-CN" sz="1200" dirty="0" err="1" smtClean="0">
                  <a:latin typeface="+mn-ea"/>
                  <a:ea typeface="+mn-ea"/>
                </a:rPr>
                <a:t>WindSpeed</a:t>
              </a:r>
              <a:r>
                <a:rPr lang="en-US" altLang="zh-CN" sz="1200" dirty="0" smtClean="0">
                  <a:latin typeface="+mn-ea"/>
                  <a:ea typeface="+mn-ea"/>
                </a:rPr>
                <a:t> : 3	      </a:t>
              </a:r>
              <a:r>
                <a:rPr lang="zh-CN" altLang="en-US" sz="1200" dirty="0" smtClean="0">
                  <a:latin typeface="+mn-ea"/>
                  <a:ea typeface="+mn-ea"/>
                </a:rPr>
                <a:t>设置净化器风速大小  </a:t>
              </a:r>
              <a:r>
                <a:rPr lang="en-US" altLang="zh-CN" sz="1200" dirty="0" smtClean="0">
                  <a:latin typeface="+mn-ea"/>
                  <a:ea typeface="+mn-ea"/>
                </a:rPr>
                <a:t>	       </a:t>
              </a:r>
              <a:endParaRPr lang="zh-CN" altLang="en-US" sz="1200" dirty="0">
                <a:latin typeface="+mn-ea"/>
                <a:ea typeface="+mn-ea"/>
              </a:endParaRPr>
            </a:p>
          </p:txBody>
        </p:sp>
        <p:sp>
          <p:nvSpPr>
            <p:cNvPr id="56" name="矩形 55"/>
            <p:cNvSpPr/>
            <p:nvPr/>
          </p:nvSpPr>
          <p:spPr>
            <a:xfrm>
              <a:off x="5674518" y="2953129"/>
              <a:ext cx="987366" cy="276997"/>
            </a:xfrm>
            <a:prstGeom prst="rect">
              <a:avLst/>
            </a:prstGeom>
            <a:ln>
              <a:noFill/>
            </a:ln>
          </p:spPr>
          <p:txBody>
            <a:bodyPr wrap="square" lIns="34288" tIns="17144" rIns="34288" bIns="17144" anchor="ctr">
              <a:spAutoFit/>
            </a:bodyPr>
            <a:lstStyle/>
            <a:p>
              <a:pPr algn="ctr">
                <a:lnSpc>
                  <a:spcPct val="150000"/>
                </a:lnSpc>
                <a:defRPr/>
              </a:pPr>
              <a:r>
                <a:rPr lang="zh-CN" altLang="en-US" sz="1050" dirty="0" smtClean="0">
                  <a:latin typeface="+mn-ea"/>
                  <a:ea typeface="+mn-ea"/>
                  <a:sym typeface="微软雅黑" pitchFamily="34" charset="-122"/>
                </a:rPr>
                <a:t>网关</a:t>
              </a:r>
              <a:endParaRPr lang="en-US" altLang="zh-CN" sz="1050" dirty="0" smtClean="0">
                <a:latin typeface="+mn-ea"/>
                <a:ea typeface="+mn-ea"/>
                <a:sym typeface="微软雅黑" pitchFamily="34" charset="-122"/>
              </a:endParaRPr>
            </a:p>
          </p:txBody>
        </p:sp>
        <p:sp>
          <p:nvSpPr>
            <p:cNvPr id="57" name="矩形 56"/>
            <p:cNvSpPr/>
            <p:nvPr/>
          </p:nvSpPr>
          <p:spPr>
            <a:xfrm>
              <a:off x="5593531" y="4307957"/>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TCP</a:t>
              </a:r>
              <a:r>
                <a:rPr lang="zh-CN" altLang="en-US" sz="1200" dirty="0" smtClean="0">
                  <a:latin typeface="+mn-ea"/>
                </a:rPr>
                <a:t>协议</a:t>
              </a:r>
              <a:endParaRPr lang="zh-CN" altLang="en-US" sz="1200" dirty="0">
                <a:latin typeface="+mn-ea"/>
              </a:endParaRPr>
            </a:p>
          </p:txBody>
        </p:sp>
        <p:sp>
          <p:nvSpPr>
            <p:cNvPr id="58" name="矩形 57"/>
            <p:cNvSpPr/>
            <p:nvPr/>
          </p:nvSpPr>
          <p:spPr>
            <a:xfrm>
              <a:off x="5593531" y="4663559"/>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IP</a:t>
              </a:r>
              <a:r>
                <a:rPr lang="zh-CN" altLang="en-US" sz="1200" dirty="0" smtClean="0">
                  <a:latin typeface="+mn-ea"/>
                </a:rPr>
                <a:t>协议</a:t>
              </a:r>
              <a:endParaRPr lang="zh-CN" altLang="en-US" sz="2800" dirty="0">
                <a:latin typeface="+mn-ea"/>
              </a:endParaRPr>
            </a:p>
          </p:txBody>
        </p:sp>
        <p:sp>
          <p:nvSpPr>
            <p:cNvPr id="59" name="矩形 58"/>
            <p:cNvSpPr/>
            <p:nvPr/>
          </p:nvSpPr>
          <p:spPr>
            <a:xfrm>
              <a:off x="3217267" y="3965245"/>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n-ea"/>
                </a:rPr>
                <a:t>CoAP</a:t>
              </a:r>
              <a:endParaRPr lang="zh-CN" altLang="en-US" sz="1200" dirty="0">
                <a:latin typeface="+mn-ea"/>
              </a:endParaRPr>
            </a:p>
          </p:txBody>
        </p:sp>
        <p:sp>
          <p:nvSpPr>
            <p:cNvPr id="60" name="矩形 59"/>
            <p:cNvSpPr/>
            <p:nvPr/>
          </p:nvSpPr>
          <p:spPr>
            <a:xfrm>
              <a:off x="3217267" y="4319518"/>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TCP/UDP</a:t>
              </a:r>
              <a:endParaRPr lang="zh-CN" altLang="en-US" sz="1200" dirty="0">
                <a:latin typeface="+mn-ea"/>
              </a:endParaRPr>
            </a:p>
          </p:txBody>
        </p:sp>
        <p:sp>
          <p:nvSpPr>
            <p:cNvPr id="61" name="矩形 60"/>
            <p:cNvSpPr/>
            <p:nvPr/>
          </p:nvSpPr>
          <p:spPr>
            <a:xfrm>
              <a:off x="3217267" y="4678210"/>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IP</a:t>
              </a:r>
              <a:r>
                <a:rPr lang="zh-CN" altLang="en-US" sz="1200" dirty="0" smtClean="0">
                  <a:latin typeface="+mn-ea"/>
                </a:rPr>
                <a:t>协议</a:t>
              </a:r>
              <a:endParaRPr lang="zh-CN" altLang="en-US" sz="1200" dirty="0">
                <a:latin typeface="+mn-ea"/>
              </a:endParaRPr>
            </a:p>
          </p:txBody>
        </p:sp>
        <p:sp>
          <p:nvSpPr>
            <p:cNvPr id="62" name="矩形 61"/>
            <p:cNvSpPr/>
            <p:nvPr/>
          </p:nvSpPr>
          <p:spPr>
            <a:xfrm>
              <a:off x="5593531" y="5019162"/>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异构协议到</a:t>
              </a:r>
              <a:r>
                <a:rPr lang="en-US" altLang="zh-CN" sz="1200" dirty="0" smtClean="0">
                  <a:latin typeface="+mn-ea"/>
                </a:rPr>
                <a:t>IP</a:t>
              </a:r>
              <a:r>
                <a:rPr lang="zh-CN" altLang="en-US" sz="1200" dirty="0" smtClean="0">
                  <a:latin typeface="+mn-ea"/>
                </a:rPr>
                <a:t>的适配</a:t>
              </a:r>
              <a:endParaRPr lang="zh-CN" altLang="en-US" sz="1200" dirty="0">
                <a:latin typeface="+mn-ea"/>
              </a:endParaRPr>
            </a:p>
          </p:txBody>
        </p:sp>
        <p:sp>
          <p:nvSpPr>
            <p:cNvPr id="63" name="矩形 62"/>
            <p:cNvSpPr/>
            <p:nvPr/>
          </p:nvSpPr>
          <p:spPr>
            <a:xfrm>
              <a:off x="5593531" y="3952355"/>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n-ea"/>
                </a:rPr>
                <a:t>CoAP</a:t>
              </a:r>
              <a:endParaRPr lang="zh-CN" altLang="en-US" sz="1200" dirty="0">
                <a:latin typeface="+mn-ea"/>
              </a:endParaRPr>
            </a:p>
          </p:txBody>
        </p:sp>
        <p:sp>
          <p:nvSpPr>
            <p:cNvPr id="64" name="矩形 63"/>
            <p:cNvSpPr/>
            <p:nvPr/>
          </p:nvSpPr>
          <p:spPr>
            <a:xfrm>
              <a:off x="841004" y="3525358"/>
              <a:ext cx="1980066"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C000"/>
                  </a:solidFill>
                  <a:latin typeface="+mn-ea"/>
                </a:rPr>
                <a:t>应用</a:t>
              </a:r>
              <a:r>
                <a:rPr lang="en-US" altLang="zh-CN" sz="1400" b="1" dirty="0" smtClean="0">
                  <a:solidFill>
                    <a:srgbClr val="FFC000"/>
                  </a:solidFill>
                  <a:latin typeface="+mn-ea"/>
                </a:rPr>
                <a:t>Profile</a:t>
              </a:r>
              <a:endParaRPr lang="zh-CN" altLang="en-US" sz="1400" b="1" dirty="0">
                <a:solidFill>
                  <a:srgbClr val="FFC000"/>
                </a:solidFill>
                <a:latin typeface="+mn-ea"/>
              </a:endParaRPr>
            </a:p>
          </p:txBody>
        </p:sp>
        <p:sp>
          <p:nvSpPr>
            <p:cNvPr id="65" name="矩形 64"/>
            <p:cNvSpPr/>
            <p:nvPr/>
          </p:nvSpPr>
          <p:spPr>
            <a:xfrm>
              <a:off x="841003" y="3957407"/>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n-ea"/>
                </a:rPr>
                <a:t>CoAP</a:t>
              </a:r>
              <a:endParaRPr lang="zh-CN" altLang="en-US" sz="1200" dirty="0">
                <a:latin typeface="+mn-ea"/>
              </a:endParaRPr>
            </a:p>
          </p:txBody>
        </p:sp>
        <p:sp>
          <p:nvSpPr>
            <p:cNvPr id="66" name="矩形 65"/>
            <p:cNvSpPr/>
            <p:nvPr/>
          </p:nvSpPr>
          <p:spPr>
            <a:xfrm>
              <a:off x="841003" y="4307622"/>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轻量级</a:t>
              </a:r>
              <a:r>
                <a:rPr lang="en-US" altLang="zh-CN" sz="1200" dirty="0" smtClean="0">
                  <a:latin typeface="+mn-ea"/>
                </a:rPr>
                <a:t>TCP</a:t>
              </a:r>
              <a:r>
                <a:rPr lang="zh-CN" altLang="en-US" sz="1200" dirty="0" smtClean="0">
                  <a:latin typeface="+mn-ea"/>
                </a:rPr>
                <a:t>协议</a:t>
              </a:r>
              <a:endParaRPr lang="zh-CN" altLang="en-US" sz="1200" dirty="0">
                <a:latin typeface="+mn-ea"/>
              </a:endParaRPr>
            </a:p>
          </p:txBody>
        </p:sp>
        <p:sp>
          <p:nvSpPr>
            <p:cNvPr id="67" name="矩形 66"/>
            <p:cNvSpPr/>
            <p:nvPr/>
          </p:nvSpPr>
          <p:spPr>
            <a:xfrm>
              <a:off x="841003" y="4679546"/>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mn-ea"/>
                </a:rPr>
                <a:t>轻量级</a:t>
              </a:r>
              <a:r>
                <a:rPr lang="en-US" altLang="zh-CN" sz="1200" dirty="0" smtClean="0">
                  <a:latin typeface="+mn-ea"/>
                </a:rPr>
                <a:t>IP</a:t>
              </a:r>
              <a:r>
                <a:rPr lang="zh-CN" altLang="en-US" sz="1200" dirty="0" smtClean="0">
                  <a:latin typeface="+mn-ea"/>
                </a:rPr>
                <a:t>协议</a:t>
              </a:r>
              <a:endParaRPr lang="zh-CN" altLang="en-US" sz="1200" dirty="0">
                <a:latin typeface="+mn-ea"/>
              </a:endParaRPr>
            </a:p>
          </p:txBody>
        </p:sp>
        <p:sp>
          <p:nvSpPr>
            <p:cNvPr id="68" name="矩形 67"/>
            <p:cNvSpPr/>
            <p:nvPr/>
          </p:nvSpPr>
          <p:spPr>
            <a:xfrm>
              <a:off x="643753" y="3873153"/>
              <a:ext cx="7158203" cy="1526066"/>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9" name="文本框 68"/>
            <p:cNvSpPr txBox="1"/>
            <p:nvPr/>
          </p:nvSpPr>
          <p:spPr>
            <a:xfrm>
              <a:off x="1078518" y="6164918"/>
              <a:ext cx="1391248" cy="276999"/>
            </a:xfrm>
            <a:prstGeom prst="rect">
              <a:avLst/>
            </a:prstGeom>
            <a:noFill/>
          </p:spPr>
          <p:txBody>
            <a:bodyPr wrap="square" rtlCol="0">
              <a:spAutoFit/>
            </a:bodyPr>
            <a:lstStyle/>
            <a:p>
              <a:pPr algn="ctr"/>
              <a:r>
                <a:rPr lang="en-US" altLang="zh-CN" sz="1200" dirty="0" smtClean="0">
                  <a:latin typeface="+mn-ea"/>
                  <a:ea typeface="+mn-ea"/>
                </a:rPr>
                <a:t>NB-IoT</a:t>
              </a:r>
              <a:r>
                <a:rPr lang="zh-CN" altLang="en-US" sz="1200" dirty="0" smtClean="0">
                  <a:latin typeface="+mn-ea"/>
                  <a:ea typeface="+mn-ea"/>
                </a:rPr>
                <a:t>设备</a:t>
              </a:r>
              <a:endParaRPr lang="zh-CN" altLang="en-US" sz="1200" dirty="0">
                <a:latin typeface="+mn-ea"/>
                <a:ea typeface="+mn-ea"/>
              </a:endParaRPr>
            </a:p>
          </p:txBody>
        </p:sp>
        <p:sp>
          <p:nvSpPr>
            <p:cNvPr id="70" name="文本框 69"/>
            <p:cNvSpPr txBox="1"/>
            <p:nvPr/>
          </p:nvSpPr>
          <p:spPr>
            <a:xfrm>
              <a:off x="3540670" y="6163846"/>
              <a:ext cx="1391248" cy="276999"/>
            </a:xfrm>
            <a:prstGeom prst="rect">
              <a:avLst/>
            </a:prstGeom>
            <a:noFill/>
          </p:spPr>
          <p:txBody>
            <a:bodyPr wrap="square" rtlCol="0">
              <a:spAutoFit/>
            </a:bodyPr>
            <a:lstStyle/>
            <a:p>
              <a:pPr algn="ctr"/>
              <a:r>
                <a:rPr lang="en-US" altLang="zh-CN" sz="1200" dirty="0" err="1" smtClean="0">
                  <a:latin typeface="+mn-ea"/>
                  <a:ea typeface="+mn-ea"/>
                </a:rPr>
                <a:t>WiFi</a:t>
              </a:r>
              <a:r>
                <a:rPr lang="zh-CN" altLang="en-US" sz="1200" dirty="0" smtClean="0">
                  <a:latin typeface="+mn-ea"/>
                  <a:ea typeface="+mn-ea"/>
                </a:rPr>
                <a:t>设备</a:t>
              </a:r>
              <a:endParaRPr lang="zh-CN" altLang="en-US" sz="1200" dirty="0">
                <a:latin typeface="+mn-ea"/>
                <a:ea typeface="+mn-ea"/>
              </a:endParaRPr>
            </a:p>
          </p:txBody>
        </p:sp>
        <p:sp>
          <p:nvSpPr>
            <p:cNvPr id="71" name="文本框 70"/>
            <p:cNvSpPr txBox="1"/>
            <p:nvPr/>
          </p:nvSpPr>
          <p:spPr>
            <a:xfrm>
              <a:off x="5897649" y="6180887"/>
              <a:ext cx="1391248" cy="276999"/>
            </a:xfrm>
            <a:prstGeom prst="rect">
              <a:avLst/>
            </a:prstGeom>
            <a:noFill/>
          </p:spPr>
          <p:txBody>
            <a:bodyPr wrap="square" rtlCol="0">
              <a:spAutoFit/>
            </a:bodyPr>
            <a:lstStyle/>
            <a:p>
              <a:pPr algn="ctr"/>
              <a:r>
                <a:rPr lang="en-US" altLang="zh-CN" sz="1200" dirty="0" smtClean="0">
                  <a:latin typeface="+mn-ea"/>
                  <a:ea typeface="+mn-ea"/>
                </a:rPr>
                <a:t>ZigBee</a:t>
              </a:r>
              <a:r>
                <a:rPr lang="zh-CN" altLang="en-US" sz="1200" dirty="0" smtClean="0">
                  <a:latin typeface="+mn-ea"/>
                  <a:ea typeface="+mn-ea"/>
                </a:rPr>
                <a:t>设备</a:t>
              </a:r>
              <a:endParaRPr lang="zh-CN" altLang="en-US" sz="1200" dirty="0">
                <a:latin typeface="+mn-ea"/>
                <a:ea typeface="+mn-ea"/>
              </a:endParaRPr>
            </a:p>
          </p:txBody>
        </p:sp>
        <p:sp>
          <p:nvSpPr>
            <p:cNvPr id="72" name="矩形 71"/>
            <p:cNvSpPr/>
            <p:nvPr/>
          </p:nvSpPr>
          <p:spPr>
            <a:xfrm>
              <a:off x="3217267" y="3522331"/>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C000"/>
                  </a:solidFill>
                  <a:latin typeface="+mn-ea"/>
                </a:rPr>
                <a:t>应用</a:t>
              </a:r>
              <a:r>
                <a:rPr lang="en-US" altLang="zh-CN" sz="1400" b="1" dirty="0" smtClean="0">
                  <a:solidFill>
                    <a:srgbClr val="FFC000"/>
                  </a:solidFill>
                  <a:latin typeface="+mn-ea"/>
                </a:rPr>
                <a:t>Profile</a:t>
              </a:r>
              <a:endParaRPr lang="zh-CN" altLang="en-US" sz="1400" b="1" dirty="0">
                <a:solidFill>
                  <a:srgbClr val="FFC000"/>
                </a:solidFill>
                <a:latin typeface="+mn-ea"/>
              </a:endParaRPr>
            </a:p>
          </p:txBody>
        </p:sp>
        <p:sp>
          <p:nvSpPr>
            <p:cNvPr id="73" name="矩形 72"/>
            <p:cNvSpPr/>
            <p:nvPr/>
          </p:nvSpPr>
          <p:spPr>
            <a:xfrm>
              <a:off x="5593531" y="3512271"/>
              <a:ext cx="1980000" cy="28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C000"/>
                  </a:solidFill>
                  <a:latin typeface="+mn-ea"/>
                </a:rPr>
                <a:t>应用</a:t>
              </a:r>
              <a:r>
                <a:rPr lang="en-US" altLang="zh-CN" sz="1400" b="1" dirty="0" smtClean="0">
                  <a:solidFill>
                    <a:srgbClr val="FFC000"/>
                  </a:solidFill>
                  <a:latin typeface="+mn-ea"/>
                </a:rPr>
                <a:t>Profile</a:t>
              </a:r>
              <a:endParaRPr lang="zh-CN" altLang="en-US" sz="1400" b="1" dirty="0">
                <a:solidFill>
                  <a:srgbClr val="FFC000"/>
                </a:solidFill>
                <a:latin typeface="+mn-ea"/>
              </a:endParaRPr>
            </a:p>
          </p:txBody>
        </p:sp>
        <p:pic>
          <p:nvPicPr>
            <p:cNvPr id="74" name="Picture 2" descr="Image result for air purifier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5629" y="2536939"/>
              <a:ext cx="497299" cy="497299"/>
            </a:xfrm>
            <a:prstGeom prst="rect">
              <a:avLst/>
            </a:prstGeom>
            <a:noFill/>
            <a:extLst>
              <a:ext uri="{909E8E84-426E-40DD-AFC4-6F175D3DCCD1}">
                <a14:hiddenFill xmlns:a14="http://schemas.microsoft.com/office/drawing/2010/main">
                  <a:solidFill>
                    <a:srgbClr val="FFFFFF"/>
                  </a:solidFill>
                </a14:hiddenFill>
              </a:ext>
            </a:extLst>
          </p:spPr>
        </p:pic>
        <p:sp>
          <p:nvSpPr>
            <p:cNvPr id="75" name="文本框 74"/>
            <p:cNvSpPr txBox="1"/>
            <p:nvPr/>
          </p:nvSpPr>
          <p:spPr>
            <a:xfrm>
              <a:off x="7984485" y="3118039"/>
              <a:ext cx="3532082" cy="276999"/>
            </a:xfrm>
            <a:prstGeom prst="rect">
              <a:avLst/>
            </a:prstGeom>
            <a:noFill/>
          </p:spPr>
          <p:txBody>
            <a:bodyPr wrap="square" rtlCol="0">
              <a:spAutoFit/>
            </a:bodyPr>
            <a:lstStyle/>
            <a:p>
              <a:r>
                <a:rPr lang="en-US" altLang="zh-CN" sz="1200" dirty="0" smtClean="0">
                  <a:latin typeface="+mn-ea"/>
                  <a:ea typeface="+mn-ea"/>
                </a:rPr>
                <a:t>…                           …                              …</a:t>
              </a:r>
              <a:endParaRPr lang="zh-CN" altLang="en-US" sz="1200" dirty="0">
                <a:latin typeface="+mn-ea"/>
                <a:ea typeface="+mn-ea"/>
              </a:endParaRPr>
            </a:p>
          </p:txBody>
        </p:sp>
        <p:sp>
          <p:nvSpPr>
            <p:cNvPr id="76" name="任意多边形 75"/>
            <p:cNvSpPr/>
            <p:nvPr/>
          </p:nvSpPr>
          <p:spPr>
            <a:xfrm rot="4598275">
              <a:off x="3841660" y="3022284"/>
              <a:ext cx="792858" cy="163121"/>
            </a:xfrm>
            <a:custGeom>
              <a:avLst/>
              <a:gdLst>
                <a:gd name="connsiteX0" fmla="*/ 636257 w 1256539"/>
                <a:gd name="connsiteY0" fmla="*/ 0 h 248925"/>
                <a:gd name="connsiteX1" fmla="*/ 974408 w 1256539"/>
                <a:gd name="connsiteY1" fmla="*/ 35576 h 248925"/>
                <a:gd name="connsiteX2" fmla="*/ 1073847 w 1256539"/>
                <a:gd name="connsiteY2" fmla="*/ 60902 h 248925"/>
                <a:gd name="connsiteX3" fmla="*/ 1088085 w 1256539"/>
                <a:gd name="connsiteY3" fmla="*/ 12908 h 248925"/>
                <a:gd name="connsiteX4" fmla="*/ 1256539 w 1256539"/>
                <a:gd name="connsiteY4" fmla="*/ 191278 h 248925"/>
                <a:gd name="connsiteX5" fmla="*/ 1018066 w 1256539"/>
                <a:gd name="connsiteY5" fmla="*/ 248925 h 248925"/>
                <a:gd name="connsiteX6" fmla="*/ 1039935 w 1256539"/>
                <a:gd name="connsiteY6" fmla="*/ 175211 h 248925"/>
                <a:gd name="connsiteX7" fmla="*/ 851521 w 1256539"/>
                <a:gd name="connsiteY7" fmla="*/ 137164 h 248925"/>
                <a:gd name="connsiteX8" fmla="*/ 636257 w 1256539"/>
                <a:gd name="connsiteY8" fmla="*/ 123005 h 248925"/>
                <a:gd name="connsiteX9" fmla="*/ 219297 w 1256539"/>
                <a:gd name="connsiteY9" fmla="*/ 177893 h 248925"/>
                <a:gd name="connsiteX10" fmla="*/ 217579 w 1256539"/>
                <a:gd name="connsiteY10" fmla="*/ 178496 h 248925"/>
                <a:gd name="connsiteX11" fmla="*/ 238473 w 1256539"/>
                <a:gd name="connsiteY11" fmla="*/ 248924 h 248925"/>
                <a:gd name="connsiteX12" fmla="*/ 0 w 1256539"/>
                <a:gd name="connsiteY12" fmla="*/ 191277 h 248925"/>
                <a:gd name="connsiteX13" fmla="*/ 168454 w 1256539"/>
                <a:gd name="connsiteY13" fmla="*/ 12907 h 248925"/>
                <a:gd name="connsiteX14" fmla="*/ 184137 w 1256539"/>
                <a:gd name="connsiteY14" fmla="*/ 65771 h 248925"/>
                <a:gd name="connsiteX15" fmla="*/ 193631 w 1256539"/>
                <a:gd name="connsiteY15" fmla="*/ 62185 h 248925"/>
                <a:gd name="connsiteX16" fmla="*/ 636257 w 1256539"/>
                <a:gd name="connsiteY16" fmla="*/ 0 h 24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6539" h="248925">
                  <a:moveTo>
                    <a:pt x="636257" y="0"/>
                  </a:moveTo>
                  <a:cubicBezTo>
                    <a:pt x="754013" y="0"/>
                    <a:pt x="867587" y="12456"/>
                    <a:pt x="974408" y="35576"/>
                  </a:cubicBezTo>
                  <a:lnTo>
                    <a:pt x="1073847" y="60902"/>
                  </a:lnTo>
                  <a:lnTo>
                    <a:pt x="1088085" y="12908"/>
                  </a:lnTo>
                  <a:lnTo>
                    <a:pt x="1256539" y="191278"/>
                  </a:lnTo>
                  <a:lnTo>
                    <a:pt x="1018066" y="248925"/>
                  </a:lnTo>
                  <a:lnTo>
                    <a:pt x="1039935" y="175211"/>
                  </a:lnTo>
                  <a:lnTo>
                    <a:pt x="851521" y="137164"/>
                  </a:lnTo>
                  <a:cubicBezTo>
                    <a:pt x="781818" y="127870"/>
                    <a:pt x="709854" y="123005"/>
                    <a:pt x="636257" y="123005"/>
                  </a:cubicBezTo>
                  <a:cubicBezTo>
                    <a:pt x="489064" y="123005"/>
                    <a:pt x="348402" y="142466"/>
                    <a:pt x="219297" y="177893"/>
                  </a:cubicBezTo>
                  <a:lnTo>
                    <a:pt x="217579" y="178496"/>
                  </a:lnTo>
                  <a:lnTo>
                    <a:pt x="238473" y="248924"/>
                  </a:lnTo>
                  <a:lnTo>
                    <a:pt x="0" y="191277"/>
                  </a:lnTo>
                  <a:lnTo>
                    <a:pt x="168454" y="12907"/>
                  </a:lnTo>
                  <a:lnTo>
                    <a:pt x="184137" y="65771"/>
                  </a:lnTo>
                  <a:lnTo>
                    <a:pt x="193631" y="62185"/>
                  </a:lnTo>
                  <a:cubicBezTo>
                    <a:pt x="329677" y="22143"/>
                    <a:pt x="479251" y="0"/>
                    <a:pt x="636257"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n-ea"/>
              </a:endParaRPr>
            </a:p>
          </p:txBody>
        </p:sp>
        <p:sp>
          <p:nvSpPr>
            <p:cNvPr id="77" name="任意多边形 76"/>
            <p:cNvSpPr/>
            <p:nvPr/>
          </p:nvSpPr>
          <p:spPr>
            <a:xfrm rot="18742348" flipH="1">
              <a:off x="2044849" y="2964508"/>
              <a:ext cx="1094118" cy="170169"/>
            </a:xfrm>
            <a:custGeom>
              <a:avLst/>
              <a:gdLst>
                <a:gd name="connsiteX0" fmla="*/ 636257 w 1256539"/>
                <a:gd name="connsiteY0" fmla="*/ 0 h 248925"/>
                <a:gd name="connsiteX1" fmla="*/ 974408 w 1256539"/>
                <a:gd name="connsiteY1" fmla="*/ 35576 h 248925"/>
                <a:gd name="connsiteX2" fmla="*/ 1073847 w 1256539"/>
                <a:gd name="connsiteY2" fmla="*/ 60902 h 248925"/>
                <a:gd name="connsiteX3" fmla="*/ 1088085 w 1256539"/>
                <a:gd name="connsiteY3" fmla="*/ 12908 h 248925"/>
                <a:gd name="connsiteX4" fmla="*/ 1256539 w 1256539"/>
                <a:gd name="connsiteY4" fmla="*/ 191278 h 248925"/>
                <a:gd name="connsiteX5" fmla="*/ 1018066 w 1256539"/>
                <a:gd name="connsiteY5" fmla="*/ 248925 h 248925"/>
                <a:gd name="connsiteX6" fmla="*/ 1039935 w 1256539"/>
                <a:gd name="connsiteY6" fmla="*/ 175211 h 248925"/>
                <a:gd name="connsiteX7" fmla="*/ 851521 w 1256539"/>
                <a:gd name="connsiteY7" fmla="*/ 137164 h 248925"/>
                <a:gd name="connsiteX8" fmla="*/ 636257 w 1256539"/>
                <a:gd name="connsiteY8" fmla="*/ 123005 h 248925"/>
                <a:gd name="connsiteX9" fmla="*/ 219297 w 1256539"/>
                <a:gd name="connsiteY9" fmla="*/ 177893 h 248925"/>
                <a:gd name="connsiteX10" fmla="*/ 217579 w 1256539"/>
                <a:gd name="connsiteY10" fmla="*/ 178496 h 248925"/>
                <a:gd name="connsiteX11" fmla="*/ 238473 w 1256539"/>
                <a:gd name="connsiteY11" fmla="*/ 248924 h 248925"/>
                <a:gd name="connsiteX12" fmla="*/ 0 w 1256539"/>
                <a:gd name="connsiteY12" fmla="*/ 191277 h 248925"/>
                <a:gd name="connsiteX13" fmla="*/ 168454 w 1256539"/>
                <a:gd name="connsiteY13" fmla="*/ 12907 h 248925"/>
                <a:gd name="connsiteX14" fmla="*/ 184137 w 1256539"/>
                <a:gd name="connsiteY14" fmla="*/ 65771 h 248925"/>
                <a:gd name="connsiteX15" fmla="*/ 193631 w 1256539"/>
                <a:gd name="connsiteY15" fmla="*/ 62185 h 248925"/>
                <a:gd name="connsiteX16" fmla="*/ 636257 w 1256539"/>
                <a:gd name="connsiteY16" fmla="*/ 0 h 24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6539" h="248925">
                  <a:moveTo>
                    <a:pt x="636257" y="0"/>
                  </a:moveTo>
                  <a:cubicBezTo>
                    <a:pt x="754013" y="0"/>
                    <a:pt x="867587" y="12456"/>
                    <a:pt x="974408" y="35576"/>
                  </a:cubicBezTo>
                  <a:lnTo>
                    <a:pt x="1073847" y="60902"/>
                  </a:lnTo>
                  <a:lnTo>
                    <a:pt x="1088085" y="12908"/>
                  </a:lnTo>
                  <a:lnTo>
                    <a:pt x="1256539" y="191278"/>
                  </a:lnTo>
                  <a:lnTo>
                    <a:pt x="1018066" y="248925"/>
                  </a:lnTo>
                  <a:lnTo>
                    <a:pt x="1039935" y="175211"/>
                  </a:lnTo>
                  <a:lnTo>
                    <a:pt x="851521" y="137164"/>
                  </a:lnTo>
                  <a:cubicBezTo>
                    <a:pt x="781818" y="127870"/>
                    <a:pt x="709854" y="123005"/>
                    <a:pt x="636257" y="123005"/>
                  </a:cubicBezTo>
                  <a:cubicBezTo>
                    <a:pt x="489064" y="123005"/>
                    <a:pt x="348402" y="142466"/>
                    <a:pt x="219297" y="177893"/>
                  </a:cubicBezTo>
                  <a:lnTo>
                    <a:pt x="217579" y="178496"/>
                  </a:lnTo>
                  <a:lnTo>
                    <a:pt x="238473" y="248924"/>
                  </a:lnTo>
                  <a:lnTo>
                    <a:pt x="0" y="191277"/>
                  </a:lnTo>
                  <a:lnTo>
                    <a:pt x="168454" y="12907"/>
                  </a:lnTo>
                  <a:lnTo>
                    <a:pt x="184137" y="65771"/>
                  </a:lnTo>
                  <a:lnTo>
                    <a:pt x="193631" y="62185"/>
                  </a:lnTo>
                  <a:cubicBezTo>
                    <a:pt x="329677" y="22143"/>
                    <a:pt x="479251" y="0"/>
                    <a:pt x="636257"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n-ea"/>
              </a:endParaRPr>
            </a:p>
          </p:txBody>
        </p:sp>
        <p:sp>
          <p:nvSpPr>
            <p:cNvPr id="78" name="任意多边形 77"/>
            <p:cNvSpPr/>
            <p:nvPr/>
          </p:nvSpPr>
          <p:spPr>
            <a:xfrm rot="2857652">
              <a:off x="5905351" y="2971334"/>
              <a:ext cx="1048868" cy="166112"/>
            </a:xfrm>
            <a:custGeom>
              <a:avLst/>
              <a:gdLst>
                <a:gd name="connsiteX0" fmla="*/ 636257 w 1256539"/>
                <a:gd name="connsiteY0" fmla="*/ 0 h 248925"/>
                <a:gd name="connsiteX1" fmla="*/ 974408 w 1256539"/>
                <a:gd name="connsiteY1" fmla="*/ 35576 h 248925"/>
                <a:gd name="connsiteX2" fmla="*/ 1073847 w 1256539"/>
                <a:gd name="connsiteY2" fmla="*/ 60902 h 248925"/>
                <a:gd name="connsiteX3" fmla="*/ 1088085 w 1256539"/>
                <a:gd name="connsiteY3" fmla="*/ 12908 h 248925"/>
                <a:gd name="connsiteX4" fmla="*/ 1256539 w 1256539"/>
                <a:gd name="connsiteY4" fmla="*/ 191278 h 248925"/>
                <a:gd name="connsiteX5" fmla="*/ 1018066 w 1256539"/>
                <a:gd name="connsiteY5" fmla="*/ 248925 h 248925"/>
                <a:gd name="connsiteX6" fmla="*/ 1039935 w 1256539"/>
                <a:gd name="connsiteY6" fmla="*/ 175211 h 248925"/>
                <a:gd name="connsiteX7" fmla="*/ 851521 w 1256539"/>
                <a:gd name="connsiteY7" fmla="*/ 137164 h 248925"/>
                <a:gd name="connsiteX8" fmla="*/ 636257 w 1256539"/>
                <a:gd name="connsiteY8" fmla="*/ 123005 h 248925"/>
                <a:gd name="connsiteX9" fmla="*/ 219297 w 1256539"/>
                <a:gd name="connsiteY9" fmla="*/ 177893 h 248925"/>
                <a:gd name="connsiteX10" fmla="*/ 217579 w 1256539"/>
                <a:gd name="connsiteY10" fmla="*/ 178496 h 248925"/>
                <a:gd name="connsiteX11" fmla="*/ 238473 w 1256539"/>
                <a:gd name="connsiteY11" fmla="*/ 248924 h 248925"/>
                <a:gd name="connsiteX12" fmla="*/ 0 w 1256539"/>
                <a:gd name="connsiteY12" fmla="*/ 191277 h 248925"/>
                <a:gd name="connsiteX13" fmla="*/ 168454 w 1256539"/>
                <a:gd name="connsiteY13" fmla="*/ 12907 h 248925"/>
                <a:gd name="connsiteX14" fmla="*/ 184137 w 1256539"/>
                <a:gd name="connsiteY14" fmla="*/ 65771 h 248925"/>
                <a:gd name="connsiteX15" fmla="*/ 193631 w 1256539"/>
                <a:gd name="connsiteY15" fmla="*/ 62185 h 248925"/>
                <a:gd name="connsiteX16" fmla="*/ 636257 w 1256539"/>
                <a:gd name="connsiteY16" fmla="*/ 0 h 24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6539" h="248925">
                  <a:moveTo>
                    <a:pt x="636257" y="0"/>
                  </a:moveTo>
                  <a:cubicBezTo>
                    <a:pt x="754013" y="0"/>
                    <a:pt x="867587" y="12456"/>
                    <a:pt x="974408" y="35576"/>
                  </a:cubicBezTo>
                  <a:lnTo>
                    <a:pt x="1073847" y="60902"/>
                  </a:lnTo>
                  <a:lnTo>
                    <a:pt x="1088085" y="12908"/>
                  </a:lnTo>
                  <a:lnTo>
                    <a:pt x="1256539" y="191278"/>
                  </a:lnTo>
                  <a:lnTo>
                    <a:pt x="1018066" y="248925"/>
                  </a:lnTo>
                  <a:lnTo>
                    <a:pt x="1039935" y="175211"/>
                  </a:lnTo>
                  <a:lnTo>
                    <a:pt x="851521" y="137164"/>
                  </a:lnTo>
                  <a:cubicBezTo>
                    <a:pt x="781818" y="127870"/>
                    <a:pt x="709854" y="123005"/>
                    <a:pt x="636257" y="123005"/>
                  </a:cubicBezTo>
                  <a:cubicBezTo>
                    <a:pt x="489064" y="123005"/>
                    <a:pt x="348402" y="142466"/>
                    <a:pt x="219297" y="177893"/>
                  </a:cubicBezTo>
                  <a:lnTo>
                    <a:pt x="217579" y="178496"/>
                  </a:lnTo>
                  <a:lnTo>
                    <a:pt x="238473" y="248924"/>
                  </a:lnTo>
                  <a:lnTo>
                    <a:pt x="0" y="191277"/>
                  </a:lnTo>
                  <a:lnTo>
                    <a:pt x="168454" y="12907"/>
                  </a:lnTo>
                  <a:lnTo>
                    <a:pt x="184137" y="65771"/>
                  </a:lnTo>
                  <a:lnTo>
                    <a:pt x="193631" y="62185"/>
                  </a:lnTo>
                  <a:cubicBezTo>
                    <a:pt x="329677" y="22143"/>
                    <a:pt x="479251" y="0"/>
                    <a:pt x="636257"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latin typeface="+mn-ea"/>
              </a:endParaRPr>
            </a:p>
          </p:txBody>
        </p:sp>
        <p:pic>
          <p:nvPicPr>
            <p:cNvPr id="79" name="Picture 3" descr="C:\Users\Administrator\Desktop\分析师大会PPT用图\茂总\P1\9987364.png"/>
            <p:cNvPicPr>
              <a:picLocks noChangeAspect="1" noChangeArrowheads="1"/>
            </p:cNvPicPr>
            <p:nvPr/>
          </p:nvPicPr>
          <p:blipFill>
            <a:blip r:embed="rId5" cstate="email"/>
            <a:stretch>
              <a:fillRect/>
            </a:stretch>
          </p:blipFill>
          <p:spPr bwMode="auto">
            <a:xfrm>
              <a:off x="1445480" y="5662392"/>
              <a:ext cx="560342" cy="640488"/>
            </a:xfrm>
            <a:prstGeom prst="rect">
              <a:avLst/>
            </a:prstGeom>
            <a:noFill/>
          </p:spPr>
        </p:pic>
        <p:pic>
          <p:nvPicPr>
            <p:cNvPr id="80" name="Picture 2" descr="C:\Users\Administrator\Desktop\分析师大会PPT用图\茂总\shutterstock_112976989.png"/>
            <p:cNvPicPr>
              <a:picLocks noChangeAspect="1" noChangeArrowheads="1"/>
            </p:cNvPicPr>
            <p:nvPr/>
          </p:nvPicPr>
          <p:blipFill>
            <a:blip r:embed="rId6" cstate="email"/>
            <a:srcRect/>
            <a:stretch>
              <a:fillRect/>
            </a:stretch>
          </p:blipFill>
          <p:spPr bwMode="auto">
            <a:xfrm>
              <a:off x="4029816" y="5821712"/>
              <a:ext cx="400819" cy="345925"/>
            </a:xfrm>
            <a:prstGeom prst="rect">
              <a:avLst/>
            </a:prstGeom>
            <a:noFill/>
          </p:spPr>
        </p:pic>
        <p:sp>
          <p:nvSpPr>
            <p:cNvPr id="81" name="TextBox 59"/>
            <p:cNvSpPr txBox="1"/>
            <p:nvPr/>
          </p:nvSpPr>
          <p:spPr>
            <a:xfrm>
              <a:off x="2005822" y="1865405"/>
              <a:ext cx="3018635" cy="523220"/>
            </a:xfrm>
            <a:prstGeom prst="rect">
              <a:avLst/>
            </a:prstGeom>
            <a:noFill/>
            <a:effectLst/>
          </p:spPr>
          <p:txBody>
            <a:bodyPr wrap="square" rtlCol="0">
              <a:spAutoFit/>
            </a:bodyPr>
            <a:lstStyle/>
            <a:p>
              <a:pPr algn="ctr"/>
              <a:r>
                <a:rPr lang="zh-CN" altLang="en-US" sz="2800" b="1" dirty="0" smtClean="0">
                  <a:solidFill>
                    <a:schemeClr val="bg1"/>
                  </a:solidFill>
                  <a:effectLst>
                    <a:outerShdw blurRad="38100" dist="38100" dir="2700000" algn="tl">
                      <a:srgbClr val="000000">
                        <a:alpha val="43137"/>
                      </a:srgbClr>
                    </a:outerShdw>
                  </a:effectLst>
                  <a:latin typeface="+mn-ea"/>
                  <a:ea typeface="+mn-ea"/>
                  <a:cs typeface="Arial" pitchFamily="34" charset="0"/>
                </a:rPr>
                <a:t>云平台</a:t>
              </a:r>
              <a:endParaRPr lang="en-US" altLang="zh-CN" sz="2800" b="1" dirty="0" smtClean="0">
                <a:solidFill>
                  <a:schemeClr val="bg1"/>
                </a:solidFill>
                <a:effectLst>
                  <a:outerShdw blurRad="38100" dist="38100" dir="2700000" algn="tl">
                    <a:srgbClr val="000000">
                      <a:alpha val="43137"/>
                    </a:srgbClr>
                  </a:outerShdw>
                </a:effectLst>
                <a:latin typeface="+mn-ea"/>
                <a:ea typeface="+mn-ea"/>
                <a:cs typeface="Arial" pitchFamily="34" charset="0"/>
              </a:endParaRPr>
            </a:p>
          </p:txBody>
        </p:sp>
        <p:pic>
          <p:nvPicPr>
            <p:cNvPr id="82" name="图片 81"/>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6195" y="2896402"/>
              <a:ext cx="598749" cy="396671"/>
            </a:xfrm>
            <a:prstGeom prst="rect">
              <a:avLst/>
            </a:prstGeom>
          </p:spPr>
        </p:pic>
        <p:sp>
          <p:nvSpPr>
            <p:cNvPr id="83" name="梯形 26"/>
            <p:cNvSpPr/>
            <p:nvPr/>
          </p:nvSpPr>
          <p:spPr>
            <a:xfrm rot="16200000">
              <a:off x="6354897" y="1187600"/>
              <a:ext cx="877454" cy="1559819"/>
            </a:xfrm>
            <a:custGeom>
              <a:avLst/>
              <a:gdLst>
                <a:gd name="connsiteX0" fmla="*/ 0 w 3230379"/>
                <a:gd name="connsiteY0" fmla="*/ 3786939 h 3786939"/>
                <a:gd name="connsiteX1" fmla="*/ 807595 w 3230379"/>
                <a:gd name="connsiteY1" fmla="*/ 0 h 3786939"/>
                <a:gd name="connsiteX2" fmla="*/ 2422784 w 3230379"/>
                <a:gd name="connsiteY2" fmla="*/ 0 h 3786939"/>
                <a:gd name="connsiteX3" fmla="*/ 3230379 w 3230379"/>
                <a:gd name="connsiteY3" fmla="*/ 3786939 h 3786939"/>
                <a:gd name="connsiteX4" fmla="*/ 0 w 3230379"/>
                <a:gd name="connsiteY4" fmla="*/ 3786939 h 3786939"/>
                <a:gd name="connsiteX0" fmla="*/ 0 w 3230379"/>
                <a:gd name="connsiteY0" fmla="*/ 3796464 h 3796464"/>
                <a:gd name="connsiteX1" fmla="*/ 807595 w 3230379"/>
                <a:gd name="connsiteY1" fmla="*/ 9525 h 3796464"/>
                <a:gd name="connsiteX2" fmla="*/ 2356109 w 3230379"/>
                <a:gd name="connsiteY2" fmla="*/ 0 h 3796464"/>
                <a:gd name="connsiteX3" fmla="*/ 3230379 w 3230379"/>
                <a:gd name="connsiteY3" fmla="*/ 3796464 h 3796464"/>
                <a:gd name="connsiteX4" fmla="*/ 0 w 3230379"/>
                <a:gd name="connsiteY4" fmla="*/ 3796464 h 3796464"/>
                <a:gd name="connsiteX0" fmla="*/ 0 w 3230379"/>
                <a:gd name="connsiteY0" fmla="*/ 3796464 h 3796464"/>
                <a:gd name="connsiteX1" fmla="*/ 940945 w 3230379"/>
                <a:gd name="connsiteY1" fmla="*/ 19053 h 3796464"/>
                <a:gd name="connsiteX2" fmla="*/ 2356109 w 3230379"/>
                <a:gd name="connsiteY2" fmla="*/ 0 h 3796464"/>
                <a:gd name="connsiteX3" fmla="*/ 3230379 w 3230379"/>
                <a:gd name="connsiteY3" fmla="*/ 3796464 h 3796464"/>
                <a:gd name="connsiteX4" fmla="*/ 0 w 3230379"/>
                <a:gd name="connsiteY4" fmla="*/ 3796464 h 3796464"/>
                <a:gd name="connsiteX0" fmla="*/ 0 w 3487556"/>
                <a:gd name="connsiteY0" fmla="*/ 3796464 h 3805992"/>
                <a:gd name="connsiteX1" fmla="*/ 940945 w 3487556"/>
                <a:gd name="connsiteY1" fmla="*/ 19053 h 3805992"/>
                <a:gd name="connsiteX2" fmla="*/ 2356109 w 3487556"/>
                <a:gd name="connsiteY2" fmla="*/ 0 h 3805992"/>
                <a:gd name="connsiteX3" fmla="*/ 3487556 w 3487556"/>
                <a:gd name="connsiteY3" fmla="*/ 3805992 h 3805992"/>
                <a:gd name="connsiteX4" fmla="*/ 0 w 3487556"/>
                <a:gd name="connsiteY4" fmla="*/ 3796464 h 3805992"/>
                <a:gd name="connsiteX0" fmla="*/ 0 w 3725681"/>
                <a:gd name="connsiteY0" fmla="*/ 3825039 h 3825039"/>
                <a:gd name="connsiteX1" fmla="*/ 1179070 w 3725681"/>
                <a:gd name="connsiteY1" fmla="*/ 19053 h 3825039"/>
                <a:gd name="connsiteX2" fmla="*/ 2594234 w 3725681"/>
                <a:gd name="connsiteY2" fmla="*/ 0 h 3825039"/>
                <a:gd name="connsiteX3" fmla="*/ 3725681 w 3725681"/>
                <a:gd name="connsiteY3" fmla="*/ 3805992 h 3825039"/>
                <a:gd name="connsiteX4" fmla="*/ 0 w 3725681"/>
                <a:gd name="connsiteY4" fmla="*/ 3825039 h 3825039"/>
                <a:gd name="connsiteX0" fmla="*/ 0 w 4201871"/>
                <a:gd name="connsiteY0" fmla="*/ 3825039 h 3825039"/>
                <a:gd name="connsiteX1" fmla="*/ 1655260 w 4201871"/>
                <a:gd name="connsiteY1" fmla="*/ 19053 h 3825039"/>
                <a:gd name="connsiteX2" fmla="*/ 3070424 w 4201871"/>
                <a:gd name="connsiteY2" fmla="*/ 0 h 3825039"/>
                <a:gd name="connsiteX3" fmla="*/ 4201871 w 4201871"/>
                <a:gd name="connsiteY3" fmla="*/ 3805992 h 3825039"/>
                <a:gd name="connsiteX4" fmla="*/ 0 w 4201871"/>
                <a:gd name="connsiteY4" fmla="*/ 3825039 h 3825039"/>
                <a:gd name="connsiteX0" fmla="*/ 0 w 4335799"/>
                <a:gd name="connsiteY0" fmla="*/ 3825039 h 3825039"/>
                <a:gd name="connsiteX1" fmla="*/ 1655260 w 4335799"/>
                <a:gd name="connsiteY1" fmla="*/ 19053 h 3825039"/>
                <a:gd name="connsiteX2" fmla="*/ 3070424 w 4335799"/>
                <a:gd name="connsiteY2" fmla="*/ 0 h 3825039"/>
                <a:gd name="connsiteX3" fmla="*/ 4335799 w 4335799"/>
                <a:gd name="connsiteY3" fmla="*/ 3761350 h 3825039"/>
                <a:gd name="connsiteX4" fmla="*/ 0 w 4335799"/>
                <a:gd name="connsiteY4" fmla="*/ 3825039 h 3825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5799" h="3825039">
                  <a:moveTo>
                    <a:pt x="0" y="3825039"/>
                  </a:moveTo>
                  <a:lnTo>
                    <a:pt x="1655260" y="19053"/>
                  </a:lnTo>
                  <a:lnTo>
                    <a:pt x="3070424" y="0"/>
                  </a:lnTo>
                  <a:lnTo>
                    <a:pt x="4335799" y="3761350"/>
                  </a:lnTo>
                  <a:lnTo>
                    <a:pt x="0" y="3825039"/>
                  </a:lnTo>
                  <a:close/>
                </a:path>
              </a:pathLst>
            </a:custGeom>
            <a:gradFill>
              <a:gsLst>
                <a:gs pos="55000">
                  <a:srgbClr val="0FA0DA">
                    <a:alpha val="50000"/>
                  </a:srgbClr>
                </a:gs>
                <a:gs pos="100000">
                  <a:srgbClr val="1FD7F7">
                    <a:alpha val="0"/>
                  </a:srgbClr>
                </a:gs>
                <a:gs pos="0">
                  <a:srgbClr val="0070C0">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a:solidFill>
                  <a:schemeClr val="tx1"/>
                </a:solidFill>
                <a:latin typeface="+mn-ea"/>
              </a:endParaRPr>
            </a:p>
          </p:txBody>
        </p:sp>
        <p:sp>
          <p:nvSpPr>
            <p:cNvPr id="84" name="KSO_Shape"/>
            <p:cNvSpPr/>
            <p:nvPr/>
          </p:nvSpPr>
          <p:spPr>
            <a:xfrm>
              <a:off x="7617753" y="1552070"/>
              <a:ext cx="144000" cy="3600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chemeClr val="tx1"/>
                </a:solidFill>
                <a:latin typeface="+mn-ea"/>
              </a:endParaRPr>
            </a:p>
          </p:txBody>
        </p:sp>
        <p:sp>
          <p:nvSpPr>
            <p:cNvPr id="85" name="KSO_Shape"/>
            <p:cNvSpPr/>
            <p:nvPr/>
          </p:nvSpPr>
          <p:spPr>
            <a:xfrm flipV="1">
              <a:off x="7646473" y="2684117"/>
              <a:ext cx="144000" cy="3600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chemeClr val="tx1"/>
                </a:solidFill>
                <a:latin typeface="+mn-ea"/>
              </a:endParaRPr>
            </a:p>
          </p:txBody>
        </p:sp>
        <p:sp>
          <p:nvSpPr>
            <p:cNvPr id="86" name="KSO_Shape"/>
            <p:cNvSpPr/>
            <p:nvPr/>
          </p:nvSpPr>
          <p:spPr>
            <a:xfrm flipH="1">
              <a:off x="11429885" y="1515389"/>
              <a:ext cx="144000" cy="3600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chemeClr val="tx1"/>
                </a:solidFill>
                <a:latin typeface="+mn-ea"/>
              </a:endParaRPr>
            </a:p>
          </p:txBody>
        </p:sp>
        <p:sp>
          <p:nvSpPr>
            <p:cNvPr id="87" name="KSO_Shape"/>
            <p:cNvSpPr/>
            <p:nvPr/>
          </p:nvSpPr>
          <p:spPr>
            <a:xfrm rot="10800000">
              <a:off x="11429885" y="2699298"/>
              <a:ext cx="144000" cy="3600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chemeClr val="tx1"/>
                </a:solidFill>
                <a:latin typeface="+mn-ea"/>
              </a:endParaRPr>
            </a:p>
          </p:txBody>
        </p:sp>
        <p:pic>
          <p:nvPicPr>
            <p:cNvPr id="88" name="Picture 2" descr="Image result for smart bulb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382421">
              <a:off x="6322195" y="5708236"/>
              <a:ext cx="468000" cy="51963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直接连接符 88"/>
            <p:cNvCxnSpPr/>
            <p:nvPr/>
          </p:nvCxnSpPr>
          <p:spPr>
            <a:xfrm>
              <a:off x="7969795" y="2387271"/>
              <a:ext cx="3604090"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841003" y="5446050"/>
              <a:ext cx="1980000" cy="28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NB-IoT</a:t>
              </a:r>
              <a:r>
                <a:rPr lang="zh-CN" altLang="en-US" sz="1200" dirty="0" smtClean="0">
                  <a:latin typeface="+mn-ea"/>
                </a:rPr>
                <a:t>协议</a:t>
              </a:r>
              <a:endParaRPr lang="zh-CN" altLang="en-US" sz="1200" dirty="0">
                <a:latin typeface="+mn-ea"/>
              </a:endParaRPr>
            </a:p>
          </p:txBody>
        </p:sp>
        <p:sp>
          <p:nvSpPr>
            <p:cNvPr id="91" name="矩形 90"/>
            <p:cNvSpPr/>
            <p:nvPr/>
          </p:nvSpPr>
          <p:spPr>
            <a:xfrm>
              <a:off x="3217267" y="5446050"/>
              <a:ext cx="1980000" cy="28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IEEE 802.11</a:t>
              </a:r>
              <a:r>
                <a:rPr lang="zh-CN" altLang="en-US" sz="1200" dirty="0" smtClean="0">
                  <a:latin typeface="+mn-ea"/>
                </a:rPr>
                <a:t>协议</a:t>
              </a:r>
              <a:endParaRPr lang="zh-CN" altLang="en-US" sz="1200" dirty="0">
                <a:latin typeface="+mn-ea"/>
              </a:endParaRPr>
            </a:p>
          </p:txBody>
        </p:sp>
        <p:sp>
          <p:nvSpPr>
            <p:cNvPr id="92" name="矩形 91"/>
            <p:cNvSpPr/>
            <p:nvPr/>
          </p:nvSpPr>
          <p:spPr>
            <a:xfrm>
              <a:off x="5593531" y="5446050"/>
              <a:ext cx="1980000" cy="28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n-ea"/>
                </a:rPr>
                <a:t>IEEE 802.15.4</a:t>
              </a:r>
              <a:r>
                <a:rPr lang="zh-CN" altLang="en-US" sz="1200" dirty="0" smtClean="0">
                  <a:latin typeface="+mn-ea"/>
                </a:rPr>
                <a:t>协议</a:t>
              </a:r>
              <a:endParaRPr lang="zh-CN" altLang="en-US" sz="1200" dirty="0">
                <a:latin typeface="+mn-ea"/>
              </a:endParaRPr>
            </a:p>
          </p:txBody>
        </p:sp>
      </p:grpSp>
    </p:spTree>
    <p:extLst>
      <p:ext uri="{BB962C8B-B14F-4D97-AF65-F5344CB8AC3E}">
        <p14:creationId xmlns:p14="http://schemas.microsoft.com/office/powerpoint/2010/main" val="32938314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rPr>
              <a:t>优化</a:t>
            </a:r>
            <a:r>
              <a:rPr lang="en-US" altLang="zh-CN" dirty="0">
                <a:latin typeface="+mn-lt"/>
                <a:ea typeface="+mn-ea"/>
              </a:rPr>
              <a:t>Mesh</a:t>
            </a:r>
            <a:r>
              <a:rPr lang="zh-CN" altLang="en-US" dirty="0">
                <a:latin typeface="+mn-lt"/>
                <a:ea typeface="+mn-ea"/>
              </a:rPr>
              <a:t>自组网能力，满足海量终端组</a:t>
            </a:r>
            <a:r>
              <a:rPr lang="zh-CN" altLang="en-US" dirty="0" smtClean="0">
                <a:latin typeface="+mn-lt"/>
                <a:ea typeface="+mn-ea"/>
              </a:rPr>
              <a:t>网</a:t>
            </a:r>
            <a:endParaRPr lang="zh-CN" altLang="en-US" dirty="0">
              <a:latin typeface="+mn-lt"/>
              <a:ea typeface="+mn-ea"/>
            </a:endParaRPr>
          </a:p>
        </p:txBody>
      </p:sp>
      <p:grpSp>
        <p:nvGrpSpPr>
          <p:cNvPr id="155" name="组合 154"/>
          <p:cNvGrpSpPr/>
          <p:nvPr/>
        </p:nvGrpSpPr>
        <p:grpSpPr>
          <a:xfrm>
            <a:off x="1416534" y="2238379"/>
            <a:ext cx="7245783" cy="3112876"/>
            <a:chOff x="1221288" y="2261044"/>
            <a:chExt cx="7245993" cy="3112966"/>
          </a:xfrm>
        </p:grpSpPr>
        <p:grpSp>
          <p:nvGrpSpPr>
            <p:cNvPr id="156" name="组合 65"/>
            <p:cNvGrpSpPr/>
            <p:nvPr/>
          </p:nvGrpSpPr>
          <p:grpSpPr>
            <a:xfrm>
              <a:off x="1563579" y="3098985"/>
              <a:ext cx="1022541" cy="2266249"/>
              <a:chOff x="5337149" y="4989022"/>
              <a:chExt cx="466121" cy="1033060"/>
            </a:xfrm>
          </p:grpSpPr>
          <p:sp>
            <p:nvSpPr>
              <p:cNvPr id="201" name="同侧圆角矩形 200"/>
              <p:cNvSpPr/>
              <p:nvPr/>
            </p:nvSpPr>
            <p:spPr>
              <a:xfrm>
                <a:off x="5337149" y="5804685"/>
                <a:ext cx="139823" cy="217397"/>
              </a:xfrm>
              <a:prstGeom prst="round2SameRect">
                <a:avLst>
                  <a:gd name="adj1" fmla="val 31994"/>
                  <a:gd name="adj2" fmla="val 0"/>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nvGrpSpPr>
              <p:cNvPr id="202" name="组合 173"/>
              <p:cNvGrpSpPr/>
              <p:nvPr/>
            </p:nvGrpSpPr>
            <p:grpSpPr>
              <a:xfrm>
                <a:off x="5521523" y="4989022"/>
                <a:ext cx="281747" cy="240972"/>
                <a:chOff x="6648917" y="4846561"/>
                <a:chExt cx="281747" cy="240972"/>
              </a:xfrm>
            </p:grpSpPr>
            <p:sp>
              <p:nvSpPr>
                <p:cNvPr id="204" name="同侧圆角矩形 203"/>
                <p:cNvSpPr/>
                <p:nvPr/>
              </p:nvSpPr>
              <p:spPr>
                <a:xfrm>
                  <a:off x="6648917" y="4970016"/>
                  <a:ext cx="281747" cy="117517"/>
                </a:xfrm>
                <a:prstGeom prst="round2SameRect">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nvGrpSpPr>
                <p:cNvPr id="205" name="组合 285"/>
                <p:cNvGrpSpPr/>
                <p:nvPr/>
              </p:nvGrpSpPr>
              <p:grpSpPr>
                <a:xfrm>
                  <a:off x="6722731" y="4846561"/>
                  <a:ext cx="141264" cy="134610"/>
                  <a:chOff x="1814698" y="3685128"/>
                  <a:chExt cx="154114" cy="146856"/>
                </a:xfrm>
              </p:grpSpPr>
              <p:grpSp>
                <p:nvGrpSpPr>
                  <p:cNvPr id="207" name="组合 287"/>
                  <p:cNvGrpSpPr/>
                  <p:nvPr/>
                </p:nvGrpSpPr>
                <p:grpSpPr>
                  <a:xfrm>
                    <a:off x="1814698" y="3685128"/>
                    <a:ext cx="154114" cy="146856"/>
                    <a:chOff x="3445912" y="3744115"/>
                    <a:chExt cx="149397" cy="188080"/>
                  </a:xfrm>
                  <a:solidFill>
                    <a:srgbClr val="0070C0"/>
                  </a:solidFill>
                </p:grpSpPr>
                <p:sp>
                  <p:nvSpPr>
                    <p:cNvPr id="209" name="矩形 208"/>
                    <p:cNvSpPr/>
                    <p:nvPr/>
                  </p:nvSpPr>
                  <p:spPr>
                    <a:xfrm>
                      <a:off x="3445912" y="3880212"/>
                      <a:ext cx="149397" cy="51983"/>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0" name="梯形 209"/>
                    <p:cNvSpPr/>
                    <p:nvPr/>
                  </p:nvSpPr>
                  <p:spPr>
                    <a:xfrm>
                      <a:off x="3448602" y="3789834"/>
                      <a:ext cx="144016" cy="120818"/>
                    </a:xfrm>
                    <a:prstGeom prst="trapezoid">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1" name="椭圆 210"/>
                    <p:cNvSpPr/>
                    <p:nvPr/>
                  </p:nvSpPr>
                  <p:spPr>
                    <a:xfrm>
                      <a:off x="3497751" y="3744115"/>
                      <a:ext cx="45719" cy="45719"/>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2" name="流程图: 摘录 211"/>
                    <p:cNvSpPr/>
                    <p:nvPr/>
                  </p:nvSpPr>
                  <p:spPr>
                    <a:xfrm>
                      <a:off x="3477410" y="3744115"/>
                      <a:ext cx="86400" cy="45719"/>
                    </a:xfrm>
                    <a:prstGeom prst="flowChartExtra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208" name="矩形 207"/>
                  <p:cNvSpPr>
                    <a:spLocks/>
                  </p:cNvSpPr>
                  <p:nvPr/>
                </p:nvSpPr>
                <p:spPr>
                  <a:xfrm>
                    <a:off x="1854790" y="3718230"/>
                    <a:ext cx="72224" cy="39809"/>
                  </a:xfrm>
                  <a:prstGeom prst="rect">
                    <a:avLst/>
                  </a:prstGeom>
                  <a:solidFill>
                    <a:srgbClr val="1D2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206" name="同侧圆角矩形 205"/>
                <p:cNvSpPr/>
                <p:nvPr/>
              </p:nvSpPr>
              <p:spPr>
                <a:xfrm>
                  <a:off x="6674479" y="5043745"/>
                  <a:ext cx="230622" cy="36611"/>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203" name="圆角右箭头 202"/>
              <p:cNvSpPr/>
              <p:nvPr/>
            </p:nvSpPr>
            <p:spPr>
              <a:xfrm>
                <a:off x="5372105" y="5151690"/>
                <a:ext cx="149418" cy="654368"/>
              </a:xfrm>
              <a:prstGeom prst="bentArrow">
                <a:avLst>
                  <a:gd name="adj1" fmla="val 40078"/>
                  <a:gd name="adj2" fmla="val 20039"/>
                  <a:gd name="adj3" fmla="val 0"/>
                  <a:gd name="adj4" fmla="val 63592"/>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cxnSp>
          <p:nvCxnSpPr>
            <p:cNvPr id="157" name="直接连接符 156"/>
            <p:cNvCxnSpPr/>
            <p:nvPr/>
          </p:nvCxnSpPr>
          <p:spPr bwMode="auto">
            <a:xfrm>
              <a:off x="1221288" y="5365235"/>
              <a:ext cx="2556000" cy="0"/>
            </a:xfrm>
            <a:prstGeom prst="line">
              <a:avLst/>
            </a:prstGeom>
            <a:noFill/>
            <a:ln w="19050">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Oval 63"/>
            <p:cNvSpPr>
              <a:spLocks noChangeAspect="1"/>
            </p:cNvSpPr>
            <p:nvPr/>
          </p:nvSpPr>
          <p:spPr bwMode="auto">
            <a:xfrm rot="15995274" flipH="1">
              <a:off x="5076165" y="2261044"/>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sp>
          <p:nvSpPr>
            <p:cNvPr id="159" name="Oval 63"/>
            <p:cNvSpPr>
              <a:spLocks noChangeAspect="1"/>
            </p:cNvSpPr>
            <p:nvPr/>
          </p:nvSpPr>
          <p:spPr bwMode="auto">
            <a:xfrm rot="15995274" flipH="1">
              <a:off x="3404595" y="4028837"/>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sp>
          <p:nvSpPr>
            <p:cNvPr id="160" name="Oval 63"/>
            <p:cNvSpPr>
              <a:spLocks noChangeAspect="1"/>
            </p:cNvSpPr>
            <p:nvPr/>
          </p:nvSpPr>
          <p:spPr bwMode="auto">
            <a:xfrm rot="15995274" flipH="1">
              <a:off x="4986327" y="3892668"/>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sp>
          <p:nvSpPr>
            <p:cNvPr id="161" name="Oval 63"/>
            <p:cNvSpPr>
              <a:spLocks noChangeAspect="1"/>
            </p:cNvSpPr>
            <p:nvPr/>
          </p:nvSpPr>
          <p:spPr bwMode="auto">
            <a:xfrm rot="15995274" flipH="1">
              <a:off x="4986325" y="4703128"/>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grpSp>
          <p:nvGrpSpPr>
            <p:cNvPr id="162" name="组合 668"/>
            <p:cNvGrpSpPr/>
            <p:nvPr/>
          </p:nvGrpSpPr>
          <p:grpSpPr>
            <a:xfrm>
              <a:off x="2434285" y="2356401"/>
              <a:ext cx="5062049" cy="2369413"/>
              <a:chOff x="2108141" y="2356401"/>
              <a:chExt cx="5062049" cy="2369413"/>
            </a:xfrm>
          </p:grpSpPr>
          <p:cxnSp>
            <p:nvCxnSpPr>
              <p:cNvPr id="190" name="直接连接符 189"/>
              <p:cNvCxnSpPr>
                <a:stCxn id="170" idx="0"/>
              </p:cNvCxnSpPr>
              <p:nvPr/>
            </p:nvCxnSpPr>
            <p:spPr>
              <a:xfrm flipH="1">
                <a:off x="2113723" y="2783293"/>
                <a:ext cx="1437977" cy="315692"/>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58" idx="0"/>
                <a:endCxn id="170" idx="4"/>
              </p:cNvCxnSpPr>
              <p:nvPr/>
            </p:nvCxnSpPr>
            <p:spPr>
              <a:xfrm flipH="1">
                <a:off x="3731380" y="2356401"/>
                <a:ext cx="1018801" cy="416178"/>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59" idx="1"/>
              </p:cNvCxnSpPr>
              <p:nvPr/>
            </p:nvCxnSpPr>
            <p:spPr>
              <a:xfrm flipH="1" flipV="1">
                <a:off x="2108141" y="3098985"/>
                <a:ext cx="992995" cy="960112"/>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59" idx="3"/>
                <a:endCxn id="170" idx="6"/>
              </p:cNvCxnSpPr>
              <p:nvPr/>
            </p:nvCxnSpPr>
            <p:spPr>
              <a:xfrm flipV="1">
                <a:off x="3228191" y="2867776"/>
                <a:ext cx="418706" cy="1183746"/>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60" idx="0"/>
                <a:endCxn id="159" idx="3"/>
              </p:cNvCxnSpPr>
              <p:nvPr/>
            </p:nvCxnSpPr>
            <p:spPr>
              <a:xfrm flipH="1">
                <a:off x="3228191" y="3988025"/>
                <a:ext cx="1432152" cy="63497"/>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0" idx="6"/>
              </p:cNvCxnSpPr>
              <p:nvPr/>
            </p:nvCxnSpPr>
            <p:spPr>
              <a:xfrm>
                <a:off x="3646897" y="2867776"/>
                <a:ext cx="1097927" cy="1019694"/>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59" idx="5"/>
                <a:endCxn id="161" idx="3"/>
              </p:cNvCxnSpPr>
              <p:nvPr/>
            </p:nvCxnSpPr>
            <p:spPr>
              <a:xfrm>
                <a:off x="3235766" y="4178577"/>
                <a:ext cx="1574155" cy="547236"/>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61" idx="2"/>
                <a:endCxn id="160" idx="6"/>
              </p:cNvCxnSpPr>
              <p:nvPr/>
            </p:nvCxnSpPr>
            <p:spPr>
              <a:xfrm flipV="1">
                <a:off x="4744824" y="4072508"/>
                <a:ext cx="10716" cy="630780"/>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58" idx="5"/>
                <a:endCxn id="172" idx="1"/>
              </p:cNvCxnSpPr>
              <p:nvPr/>
            </p:nvCxnSpPr>
            <p:spPr>
              <a:xfrm>
                <a:off x="4907335" y="2410784"/>
                <a:ext cx="2262854" cy="912387"/>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60" idx="4"/>
              </p:cNvCxnSpPr>
              <p:nvPr/>
            </p:nvCxnSpPr>
            <p:spPr>
              <a:xfrm flipV="1">
                <a:off x="4840023" y="3842524"/>
                <a:ext cx="2205177" cy="134789"/>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61" idx="3"/>
                <a:endCxn id="172" idx="3"/>
              </p:cNvCxnSpPr>
              <p:nvPr/>
            </p:nvCxnSpPr>
            <p:spPr>
              <a:xfrm flipV="1">
                <a:off x="4809920" y="4086868"/>
                <a:ext cx="2360270" cy="638946"/>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grpSp>
        <p:sp>
          <p:nvSpPr>
            <p:cNvPr id="163" name="Oval 63"/>
            <p:cNvSpPr>
              <a:spLocks noChangeAspect="1"/>
            </p:cNvSpPr>
            <p:nvPr/>
          </p:nvSpPr>
          <p:spPr bwMode="auto">
            <a:xfrm rot="15995274" flipH="1">
              <a:off x="2361017" y="2986724"/>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grpSp>
          <p:nvGrpSpPr>
            <p:cNvPr id="164" name="组合 65"/>
            <p:cNvGrpSpPr/>
            <p:nvPr/>
          </p:nvGrpSpPr>
          <p:grpSpPr>
            <a:xfrm>
              <a:off x="3066407" y="4214035"/>
              <a:ext cx="523386" cy="1159975"/>
              <a:chOff x="5337149" y="4989022"/>
              <a:chExt cx="466121" cy="1033060"/>
            </a:xfrm>
          </p:grpSpPr>
          <p:sp>
            <p:nvSpPr>
              <p:cNvPr id="178" name="同侧圆角矩形 177"/>
              <p:cNvSpPr/>
              <p:nvPr/>
            </p:nvSpPr>
            <p:spPr>
              <a:xfrm>
                <a:off x="5337149" y="5804685"/>
                <a:ext cx="139823" cy="217397"/>
              </a:xfrm>
              <a:prstGeom prst="round2SameRect">
                <a:avLst>
                  <a:gd name="adj1" fmla="val 31994"/>
                  <a:gd name="adj2" fmla="val 0"/>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nvGrpSpPr>
              <p:cNvPr id="179" name="组合 173"/>
              <p:cNvGrpSpPr/>
              <p:nvPr/>
            </p:nvGrpSpPr>
            <p:grpSpPr>
              <a:xfrm>
                <a:off x="5521523" y="4989022"/>
                <a:ext cx="281747" cy="240972"/>
                <a:chOff x="6648917" y="4846561"/>
                <a:chExt cx="281747" cy="240972"/>
              </a:xfrm>
            </p:grpSpPr>
            <p:sp>
              <p:nvSpPr>
                <p:cNvPr id="181" name="同侧圆角矩形 180"/>
                <p:cNvSpPr/>
                <p:nvPr/>
              </p:nvSpPr>
              <p:spPr>
                <a:xfrm>
                  <a:off x="6648917" y="4970016"/>
                  <a:ext cx="281747" cy="117517"/>
                </a:xfrm>
                <a:prstGeom prst="round2SameRect">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nvGrpSpPr>
                <p:cNvPr id="182" name="组合 285"/>
                <p:cNvGrpSpPr/>
                <p:nvPr/>
              </p:nvGrpSpPr>
              <p:grpSpPr>
                <a:xfrm>
                  <a:off x="6722731" y="4846561"/>
                  <a:ext cx="141264" cy="134610"/>
                  <a:chOff x="1814698" y="3685128"/>
                  <a:chExt cx="154114" cy="146856"/>
                </a:xfrm>
              </p:grpSpPr>
              <p:grpSp>
                <p:nvGrpSpPr>
                  <p:cNvPr id="184" name="组合 287"/>
                  <p:cNvGrpSpPr/>
                  <p:nvPr/>
                </p:nvGrpSpPr>
                <p:grpSpPr>
                  <a:xfrm>
                    <a:off x="1814698" y="3685128"/>
                    <a:ext cx="154114" cy="146856"/>
                    <a:chOff x="3445912" y="3744115"/>
                    <a:chExt cx="149397" cy="188080"/>
                  </a:xfrm>
                  <a:solidFill>
                    <a:srgbClr val="0070C0"/>
                  </a:solidFill>
                </p:grpSpPr>
                <p:sp>
                  <p:nvSpPr>
                    <p:cNvPr id="186" name="矩形 185"/>
                    <p:cNvSpPr/>
                    <p:nvPr/>
                  </p:nvSpPr>
                  <p:spPr>
                    <a:xfrm>
                      <a:off x="3445912" y="3880212"/>
                      <a:ext cx="149397" cy="51983"/>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87" name="梯形 186"/>
                    <p:cNvSpPr/>
                    <p:nvPr/>
                  </p:nvSpPr>
                  <p:spPr>
                    <a:xfrm>
                      <a:off x="3448602" y="3789834"/>
                      <a:ext cx="144016" cy="120818"/>
                    </a:xfrm>
                    <a:prstGeom prst="trapezoid">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88" name="椭圆 187"/>
                    <p:cNvSpPr/>
                    <p:nvPr/>
                  </p:nvSpPr>
                  <p:spPr>
                    <a:xfrm>
                      <a:off x="3497751" y="3744115"/>
                      <a:ext cx="45719" cy="45719"/>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189" name="流程图: 摘录 188"/>
                    <p:cNvSpPr/>
                    <p:nvPr/>
                  </p:nvSpPr>
                  <p:spPr>
                    <a:xfrm>
                      <a:off x="3477410" y="3744115"/>
                      <a:ext cx="86400" cy="45719"/>
                    </a:xfrm>
                    <a:prstGeom prst="flowChartExtra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85" name="矩形 184"/>
                  <p:cNvSpPr>
                    <a:spLocks/>
                  </p:cNvSpPr>
                  <p:nvPr/>
                </p:nvSpPr>
                <p:spPr>
                  <a:xfrm>
                    <a:off x="1854790" y="3718230"/>
                    <a:ext cx="72224" cy="39809"/>
                  </a:xfrm>
                  <a:prstGeom prst="rect">
                    <a:avLst/>
                  </a:prstGeom>
                  <a:solidFill>
                    <a:srgbClr val="1D2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83" name="同侧圆角矩形 182"/>
                <p:cNvSpPr/>
                <p:nvPr/>
              </p:nvSpPr>
              <p:spPr>
                <a:xfrm>
                  <a:off x="6674479" y="5043745"/>
                  <a:ext cx="230622" cy="36611"/>
                </a:xfrm>
                <a:prstGeom prst="round2SameRect">
                  <a:avLst/>
                </a:prstGeom>
                <a:solidFill>
                  <a:schemeClr val="bg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80" name="圆角右箭头 179"/>
              <p:cNvSpPr/>
              <p:nvPr/>
            </p:nvSpPr>
            <p:spPr>
              <a:xfrm>
                <a:off x="5372105" y="5151690"/>
                <a:ext cx="149418" cy="654368"/>
              </a:xfrm>
              <a:prstGeom prst="bentArrow">
                <a:avLst>
                  <a:gd name="adj1" fmla="val 40078"/>
                  <a:gd name="adj2" fmla="val 20039"/>
                  <a:gd name="adj3" fmla="val 0"/>
                  <a:gd name="adj4" fmla="val 63592"/>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65" name="矩形 164"/>
            <p:cNvSpPr/>
            <p:nvPr/>
          </p:nvSpPr>
          <p:spPr>
            <a:xfrm>
              <a:off x="3332240" y="3051909"/>
              <a:ext cx="1816576" cy="646350"/>
            </a:xfrm>
            <a:prstGeom prst="rect">
              <a:avLst/>
            </a:prstGeom>
          </p:spPr>
          <p:txBody>
            <a:bodyPr wrap="none">
              <a:spAutoFit/>
            </a:bodyPr>
            <a:lstStyle/>
            <a:p>
              <a:pPr algn="ctr"/>
              <a:r>
                <a:rPr lang="en-US" altLang="zh-CN" sz="1800" b="1" kern="0" dirty="0" smtClean="0"/>
                <a:t>Huawei </a:t>
              </a:r>
              <a:r>
                <a:rPr lang="en-US" altLang="zh-CN" sz="1800" b="1" kern="0" dirty="0" err="1" smtClean="0"/>
                <a:t>LiteOS</a:t>
              </a:r>
              <a:r>
                <a:rPr lang="en-US" altLang="zh-CN" sz="1800" b="1" kern="0" dirty="0" smtClean="0"/>
                <a:t> </a:t>
              </a:r>
            </a:p>
            <a:p>
              <a:pPr algn="ctr"/>
              <a:r>
                <a:rPr lang="en-US" altLang="zh-CN" sz="1800" b="1" kern="0" dirty="0" smtClean="0"/>
                <a:t>Mesh</a:t>
              </a:r>
              <a:r>
                <a:rPr lang="zh-CN" altLang="en-US" sz="1800" b="1" kern="0" dirty="0" smtClean="0"/>
                <a:t>网络</a:t>
              </a:r>
              <a:r>
                <a:rPr lang="en-US" altLang="zh-CN" sz="1800" b="1" kern="0" dirty="0" smtClean="0"/>
                <a:t> </a:t>
              </a:r>
              <a:endParaRPr lang="zh-CN" altLang="en-US" sz="1800" dirty="0"/>
            </a:p>
          </p:txBody>
        </p:sp>
        <p:sp>
          <p:nvSpPr>
            <p:cNvPr id="166" name="矩形 165"/>
            <p:cNvSpPr/>
            <p:nvPr/>
          </p:nvSpPr>
          <p:spPr>
            <a:xfrm>
              <a:off x="2186960" y="2682739"/>
              <a:ext cx="951142" cy="292404"/>
            </a:xfrm>
            <a:prstGeom prst="rect">
              <a:avLst/>
            </a:prstGeom>
          </p:spPr>
          <p:txBody>
            <a:bodyPr wrap="square" lIns="45728" tIns="22864" rIns="45728" bIns="22864">
              <a:spAutoFit/>
            </a:bodyPr>
            <a:lstStyle/>
            <a:p>
              <a:pPr algn="ctr">
                <a:spcBef>
                  <a:spcPct val="20000"/>
                </a:spcBef>
                <a:defRPr/>
              </a:pPr>
              <a:r>
                <a:rPr lang="zh-CN" altLang="en-US" sz="1600" b="1" dirty="0"/>
                <a:t>节点</a:t>
              </a:r>
              <a:endParaRPr lang="zh-CN" altLang="zh-CN" sz="1600" b="1" dirty="0"/>
            </a:p>
          </p:txBody>
        </p:sp>
        <p:sp>
          <p:nvSpPr>
            <p:cNvPr id="167" name="Shape 489"/>
            <p:cNvSpPr/>
            <p:nvPr/>
          </p:nvSpPr>
          <p:spPr>
            <a:xfrm>
              <a:off x="7338166" y="4337770"/>
              <a:ext cx="1129115" cy="267315"/>
            </a:xfrm>
            <a:prstGeom prst="rect">
              <a:avLst/>
            </a:prstGeom>
            <a:ln w="3175">
              <a:miter lim="400000"/>
            </a:ln>
            <a:extLst>
              <a:ext uri="{C572A759-6A51-4108-AA02-DFA0A04FC94B}">
                <ma14:wrappingTextBoxFlag xmlns="" xmlns:ma14="http://schemas.microsoft.com/office/mac/drawingml/2011/main" val="1"/>
              </a:ext>
            </a:extLst>
          </p:spPr>
          <p:txBody>
            <a:bodyPr wrap="none" lIns="25681" tIns="25681" rIns="25681" bIns="25681" anchor="ctr">
              <a:spAutoFit/>
            </a:bodyPr>
            <a:lstStyle/>
            <a:p>
              <a:pPr algn="ctr">
                <a:spcBef>
                  <a:spcPct val="20000"/>
                </a:spcBef>
                <a:defRPr/>
              </a:pPr>
              <a:r>
                <a:rPr lang="zh-CN" altLang="en-US" sz="1400" b="1" dirty="0">
                  <a:sym typeface="Arial"/>
                </a:rPr>
                <a:t>敏捷物联网关</a:t>
              </a:r>
            </a:p>
          </p:txBody>
        </p:sp>
        <p:sp>
          <p:nvSpPr>
            <p:cNvPr id="168" name="Oval 63"/>
            <p:cNvSpPr>
              <a:spLocks noChangeAspect="1"/>
            </p:cNvSpPr>
            <p:nvPr/>
          </p:nvSpPr>
          <p:spPr bwMode="auto">
            <a:xfrm rot="15995274" flipH="1">
              <a:off x="5618061" y="3244596"/>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grpSp>
          <p:nvGrpSpPr>
            <p:cNvPr id="169" name="组合 666"/>
            <p:cNvGrpSpPr/>
            <p:nvPr/>
          </p:nvGrpSpPr>
          <p:grpSpPr>
            <a:xfrm>
              <a:off x="4034999" y="2440884"/>
              <a:ext cx="3336346" cy="1451944"/>
              <a:chOff x="3708855" y="2440884"/>
              <a:chExt cx="3336346" cy="1451944"/>
            </a:xfrm>
          </p:grpSpPr>
          <p:cxnSp>
            <p:nvCxnSpPr>
              <p:cNvPr id="174" name="直接连接符 173"/>
              <p:cNvCxnSpPr>
                <a:endCxn id="160" idx="2"/>
              </p:cNvCxnSpPr>
              <p:nvPr/>
            </p:nvCxnSpPr>
            <p:spPr>
              <a:xfrm flipH="1">
                <a:off x="4744826" y="3396108"/>
                <a:ext cx="541893" cy="496720"/>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58" idx="6"/>
                <a:endCxn id="168" idx="2"/>
              </p:cNvCxnSpPr>
              <p:nvPr/>
            </p:nvCxnSpPr>
            <p:spPr>
              <a:xfrm>
                <a:off x="4845378" y="2440884"/>
                <a:ext cx="531182" cy="803872"/>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70" idx="5"/>
                <a:endCxn id="168" idx="0"/>
              </p:cNvCxnSpPr>
              <p:nvPr/>
            </p:nvCxnSpPr>
            <p:spPr>
              <a:xfrm>
                <a:off x="3708855" y="2837676"/>
                <a:ext cx="1583222" cy="502277"/>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68" idx="4"/>
              </p:cNvCxnSpPr>
              <p:nvPr/>
            </p:nvCxnSpPr>
            <p:spPr>
              <a:xfrm>
                <a:off x="5471758" y="3329241"/>
                <a:ext cx="1573443" cy="201126"/>
              </a:xfrm>
              <a:prstGeom prst="line">
                <a:avLst/>
              </a:prstGeom>
              <a:ln w="12700">
                <a:solidFill>
                  <a:srgbClr val="77D4F9"/>
                </a:solidFill>
                <a:prstDash val="lgDash"/>
              </a:ln>
            </p:spPr>
            <p:style>
              <a:lnRef idx="1">
                <a:schemeClr val="accent1"/>
              </a:lnRef>
              <a:fillRef idx="0">
                <a:schemeClr val="accent1"/>
              </a:fillRef>
              <a:effectRef idx="0">
                <a:schemeClr val="accent1"/>
              </a:effectRef>
              <a:fontRef idx="minor">
                <a:schemeClr val="tx1"/>
              </a:fontRef>
            </p:style>
          </p:cxnSp>
        </p:grpSp>
        <p:sp>
          <p:nvSpPr>
            <p:cNvPr id="170" name="Oval 63"/>
            <p:cNvSpPr>
              <a:spLocks noChangeAspect="1"/>
            </p:cNvSpPr>
            <p:nvPr/>
          </p:nvSpPr>
          <p:spPr bwMode="auto">
            <a:xfrm rot="15995274" flipH="1">
              <a:off x="3877684" y="2687936"/>
              <a:ext cx="180000" cy="180000"/>
            </a:xfrm>
            <a:prstGeom prst="ellipse">
              <a:avLst/>
            </a:prstGeom>
            <a:solidFill>
              <a:srgbClr val="77D4F9"/>
            </a:solidFill>
            <a:ln w="38100">
              <a:solidFill>
                <a:schemeClr val="bg1">
                  <a:alpha val="57000"/>
                </a:schemeClr>
              </a:solidFill>
              <a:round/>
              <a:headEnd/>
              <a:tailEnd/>
            </a:ln>
          </p:spPr>
          <p:txBody>
            <a:bodyPr lIns="0" tIns="0" rIns="0" bIns="0"/>
            <a:lstStyle/>
            <a:p>
              <a:pPr defTabSz="914339"/>
              <a:endParaRPr lang="zh-CN" altLang="en-US" sz="1000"/>
            </a:p>
          </p:txBody>
        </p:sp>
        <p:grpSp>
          <p:nvGrpSpPr>
            <p:cNvPr id="171" name="组合 170"/>
            <p:cNvGrpSpPr/>
            <p:nvPr/>
          </p:nvGrpSpPr>
          <p:grpSpPr>
            <a:xfrm>
              <a:off x="7338166" y="3165003"/>
              <a:ext cx="1080033" cy="1080031"/>
              <a:chOff x="5092207" y="2912770"/>
              <a:chExt cx="1250447" cy="1250445"/>
            </a:xfrm>
          </p:grpSpPr>
          <p:sp>
            <p:nvSpPr>
              <p:cNvPr id="172" name="椭圆 171"/>
              <p:cNvSpPr>
                <a:spLocks noChangeAspect="1"/>
              </p:cNvSpPr>
              <p:nvPr/>
            </p:nvSpPr>
            <p:spPr>
              <a:xfrm>
                <a:off x="5092207" y="2912770"/>
                <a:ext cx="1250447" cy="1250445"/>
              </a:xfrm>
              <a:prstGeom prst="ellipse">
                <a:avLst/>
              </a:prstGeom>
              <a:noFill/>
              <a:ln w="9525">
                <a:solidFill>
                  <a:srgbClr val="77D4F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3201">
                  <a:solidFill>
                    <a:schemeClr val="tx1"/>
                  </a:solidFill>
                </a:endParaRPr>
              </a:p>
            </p:txBody>
          </p:sp>
          <p:sp>
            <p:nvSpPr>
              <p:cNvPr id="173" name="Freeform 19"/>
              <p:cNvSpPr>
                <a:spLocks noEditPoints="1"/>
              </p:cNvSpPr>
              <p:nvPr/>
            </p:nvSpPr>
            <p:spPr bwMode="auto">
              <a:xfrm>
                <a:off x="5388811" y="3200713"/>
                <a:ext cx="636775" cy="676613"/>
              </a:xfrm>
              <a:custGeom>
                <a:avLst/>
                <a:gdLst/>
                <a:ahLst/>
                <a:cxnLst>
                  <a:cxn ang="0">
                    <a:pos x="206" y="128"/>
                  </a:cxn>
                  <a:cxn ang="0">
                    <a:pos x="179" y="108"/>
                  </a:cxn>
                  <a:cxn ang="0">
                    <a:pos x="22" y="221"/>
                  </a:cxn>
                  <a:cxn ang="0">
                    <a:pos x="22" y="355"/>
                  </a:cxn>
                  <a:cxn ang="0">
                    <a:pos x="40" y="383"/>
                  </a:cxn>
                  <a:cxn ang="0">
                    <a:pos x="99" y="383"/>
                  </a:cxn>
                  <a:cxn ang="0">
                    <a:pos x="298" y="355"/>
                  </a:cxn>
                  <a:cxn ang="0">
                    <a:pos x="305" y="385"/>
                  </a:cxn>
                  <a:cxn ang="0">
                    <a:pos x="361" y="379"/>
                  </a:cxn>
                  <a:cxn ang="0">
                    <a:pos x="400" y="333"/>
                  </a:cxn>
                  <a:cxn ang="0">
                    <a:pos x="192" y="108"/>
                  </a:cxn>
                  <a:cxn ang="0">
                    <a:pos x="200" y="116"/>
                  </a:cxn>
                  <a:cxn ang="0">
                    <a:pos x="192" y="108"/>
                  </a:cxn>
                  <a:cxn ang="0">
                    <a:pos x="51" y="355"/>
                  </a:cxn>
                  <a:cxn ang="0">
                    <a:pos x="348" y="373"/>
                  </a:cxn>
                  <a:cxn ang="0">
                    <a:pos x="348" y="355"/>
                  </a:cxn>
                  <a:cxn ang="0">
                    <a:pos x="377" y="343"/>
                  </a:cxn>
                  <a:cxn ang="0">
                    <a:pos x="12" y="243"/>
                  </a:cxn>
                  <a:cxn ang="0">
                    <a:pos x="387" y="243"/>
                  </a:cxn>
                  <a:cxn ang="0">
                    <a:pos x="49" y="287"/>
                  </a:cxn>
                  <a:cxn ang="0">
                    <a:pos x="83" y="253"/>
                  </a:cxn>
                  <a:cxn ang="0">
                    <a:pos x="83" y="266"/>
                  </a:cxn>
                  <a:cxn ang="0">
                    <a:pos x="338" y="265"/>
                  </a:cxn>
                  <a:cxn ang="0">
                    <a:pos x="338" y="252"/>
                  </a:cxn>
                  <a:cxn ang="0">
                    <a:pos x="223" y="265"/>
                  </a:cxn>
                  <a:cxn ang="0">
                    <a:pos x="197" y="265"/>
                  </a:cxn>
                  <a:cxn ang="0">
                    <a:pos x="270" y="252"/>
                  </a:cxn>
                  <a:cxn ang="0">
                    <a:pos x="291" y="265"/>
                  </a:cxn>
                  <a:cxn ang="0">
                    <a:pos x="291" y="252"/>
                  </a:cxn>
                  <a:cxn ang="0">
                    <a:pos x="317" y="303"/>
                  </a:cxn>
                  <a:cxn ang="0">
                    <a:pos x="291" y="303"/>
                  </a:cxn>
                  <a:cxn ang="0">
                    <a:pos x="223" y="291"/>
                  </a:cxn>
                  <a:cxn ang="0">
                    <a:pos x="338" y="303"/>
                  </a:cxn>
                  <a:cxn ang="0">
                    <a:pos x="338" y="291"/>
                  </a:cxn>
                  <a:cxn ang="0">
                    <a:pos x="270" y="303"/>
                  </a:cxn>
                  <a:cxn ang="0">
                    <a:pos x="244" y="303"/>
                  </a:cxn>
                  <a:cxn ang="0">
                    <a:pos x="255" y="163"/>
                  </a:cxn>
                  <a:cxn ang="0">
                    <a:pos x="246" y="53"/>
                  </a:cxn>
                  <a:cxn ang="0">
                    <a:pos x="246" y="154"/>
                  </a:cxn>
                  <a:cxn ang="0">
                    <a:pos x="271" y="179"/>
                  </a:cxn>
                  <a:cxn ang="0">
                    <a:pos x="280" y="188"/>
                  </a:cxn>
                  <a:cxn ang="0">
                    <a:pos x="271" y="28"/>
                  </a:cxn>
                  <a:cxn ang="0">
                    <a:pos x="296" y="12"/>
                  </a:cxn>
                  <a:cxn ang="0">
                    <a:pos x="296" y="213"/>
                  </a:cxn>
                  <a:cxn ang="0">
                    <a:pos x="349" y="108"/>
                  </a:cxn>
                  <a:cxn ang="0">
                    <a:pos x="296" y="12"/>
                  </a:cxn>
                  <a:cxn ang="0">
                    <a:pos x="154" y="163"/>
                  </a:cxn>
                  <a:cxn ang="0">
                    <a:pos x="154" y="62"/>
                  </a:cxn>
                  <a:cxn ang="0">
                    <a:pos x="122" y="108"/>
                  </a:cxn>
                  <a:cxn ang="0">
                    <a:pos x="103" y="213"/>
                  </a:cxn>
                  <a:cxn ang="0">
                    <a:pos x="103" y="12"/>
                  </a:cxn>
                  <a:cxn ang="0">
                    <a:pos x="51" y="109"/>
                  </a:cxn>
                  <a:cxn ang="0">
                    <a:pos x="120" y="188"/>
                  </a:cxn>
                  <a:cxn ang="0">
                    <a:pos x="129" y="179"/>
                  </a:cxn>
                  <a:cxn ang="0">
                    <a:pos x="129" y="37"/>
                  </a:cxn>
                  <a:cxn ang="0">
                    <a:pos x="86" y="108"/>
                  </a:cxn>
                </a:cxnLst>
                <a:rect l="0" t="0" r="r" b="b"/>
                <a:pathLst>
                  <a:path w="400" h="385">
                    <a:moveTo>
                      <a:pt x="377" y="221"/>
                    </a:moveTo>
                    <a:cubicBezTo>
                      <a:pt x="206" y="221"/>
                      <a:pt x="206" y="221"/>
                      <a:pt x="206" y="221"/>
                    </a:cubicBezTo>
                    <a:cubicBezTo>
                      <a:pt x="206" y="128"/>
                      <a:pt x="206" y="128"/>
                      <a:pt x="206" y="128"/>
                    </a:cubicBezTo>
                    <a:cubicBezTo>
                      <a:pt x="215" y="125"/>
                      <a:pt x="221" y="117"/>
                      <a:pt x="221" y="108"/>
                    </a:cubicBezTo>
                    <a:cubicBezTo>
                      <a:pt x="221" y="96"/>
                      <a:pt x="211" y="87"/>
                      <a:pt x="200" y="87"/>
                    </a:cubicBezTo>
                    <a:cubicBezTo>
                      <a:pt x="189" y="87"/>
                      <a:pt x="179" y="96"/>
                      <a:pt x="179" y="108"/>
                    </a:cubicBezTo>
                    <a:cubicBezTo>
                      <a:pt x="179" y="117"/>
                      <a:pt x="185" y="125"/>
                      <a:pt x="194" y="128"/>
                    </a:cubicBezTo>
                    <a:cubicBezTo>
                      <a:pt x="194" y="221"/>
                      <a:pt x="194" y="221"/>
                      <a:pt x="194" y="221"/>
                    </a:cubicBezTo>
                    <a:cubicBezTo>
                      <a:pt x="22" y="221"/>
                      <a:pt x="22" y="221"/>
                      <a:pt x="22" y="221"/>
                    </a:cubicBezTo>
                    <a:cubicBezTo>
                      <a:pt x="10" y="221"/>
                      <a:pt x="0" y="231"/>
                      <a:pt x="0" y="243"/>
                    </a:cubicBezTo>
                    <a:cubicBezTo>
                      <a:pt x="0" y="333"/>
                      <a:pt x="0" y="333"/>
                      <a:pt x="0" y="333"/>
                    </a:cubicBezTo>
                    <a:cubicBezTo>
                      <a:pt x="0" y="345"/>
                      <a:pt x="10" y="355"/>
                      <a:pt x="22" y="355"/>
                    </a:cubicBezTo>
                    <a:cubicBezTo>
                      <a:pt x="38" y="355"/>
                      <a:pt x="38" y="355"/>
                      <a:pt x="38" y="355"/>
                    </a:cubicBezTo>
                    <a:cubicBezTo>
                      <a:pt x="38" y="379"/>
                      <a:pt x="38" y="379"/>
                      <a:pt x="38" y="379"/>
                    </a:cubicBezTo>
                    <a:cubicBezTo>
                      <a:pt x="38" y="381"/>
                      <a:pt x="39" y="382"/>
                      <a:pt x="40" y="383"/>
                    </a:cubicBezTo>
                    <a:cubicBezTo>
                      <a:pt x="41" y="385"/>
                      <a:pt x="43" y="385"/>
                      <a:pt x="44" y="385"/>
                    </a:cubicBezTo>
                    <a:cubicBezTo>
                      <a:pt x="95" y="385"/>
                      <a:pt x="95" y="385"/>
                      <a:pt x="95" y="385"/>
                    </a:cubicBezTo>
                    <a:cubicBezTo>
                      <a:pt x="96" y="385"/>
                      <a:pt x="98" y="385"/>
                      <a:pt x="99" y="383"/>
                    </a:cubicBezTo>
                    <a:cubicBezTo>
                      <a:pt x="100" y="382"/>
                      <a:pt x="101" y="381"/>
                      <a:pt x="101" y="379"/>
                    </a:cubicBezTo>
                    <a:cubicBezTo>
                      <a:pt x="101" y="355"/>
                      <a:pt x="101" y="355"/>
                      <a:pt x="101" y="355"/>
                    </a:cubicBezTo>
                    <a:cubicBezTo>
                      <a:pt x="298" y="355"/>
                      <a:pt x="298" y="355"/>
                      <a:pt x="298" y="355"/>
                    </a:cubicBezTo>
                    <a:cubicBezTo>
                      <a:pt x="298" y="379"/>
                      <a:pt x="298" y="379"/>
                      <a:pt x="298" y="379"/>
                    </a:cubicBezTo>
                    <a:cubicBezTo>
                      <a:pt x="298" y="381"/>
                      <a:pt x="299" y="382"/>
                      <a:pt x="300" y="383"/>
                    </a:cubicBezTo>
                    <a:cubicBezTo>
                      <a:pt x="301" y="385"/>
                      <a:pt x="303" y="385"/>
                      <a:pt x="305" y="385"/>
                    </a:cubicBezTo>
                    <a:cubicBezTo>
                      <a:pt x="355" y="385"/>
                      <a:pt x="355" y="385"/>
                      <a:pt x="355" y="385"/>
                    </a:cubicBezTo>
                    <a:cubicBezTo>
                      <a:pt x="356" y="385"/>
                      <a:pt x="358" y="385"/>
                      <a:pt x="359" y="383"/>
                    </a:cubicBezTo>
                    <a:cubicBezTo>
                      <a:pt x="360" y="382"/>
                      <a:pt x="361" y="381"/>
                      <a:pt x="361" y="379"/>
                    </a:cubicBezTo>
                    <a:cubicBezTo>
                      <a:pt x="361" y="355"/>
                      <a:pt x="361" y="355"/>
                      <a:pt x="361" y="355"/>
                    </a:cubicBezTo>
                    <a:cubicBezTo>
                      <a:pt x="377" y="355"/>
                      <a:pt x="377" y="355"/>
                      <a:pt x="377" y="355"/>
                    </a:cubicBezTo>
                    <a:cubicBezTo>
                      <a:pt x="390" y="355"/>
                      <a:pt x="400" y="345"/>
                      <a:pt x="400" y="333"/>
                    </a:cubicBezTo>
                    <a:cubicBezTo>
                      <a:pt x="400" y="243"/>
                      <a:pt x="400" y="243"/>
                      <a:pt x="400" y="243"/>
                    </a:cubicBezTo>
                    <a:cubicBezTo>
                      <a:pt x="400" y="231"/>
                      <a:pt x="390" y="221"/>
                      <a:pt x="377" y="221"/>
                    </a:cubicBezTo>
                    <a:close/>
                    <a:moveTo>
                      <a:pt x="192" y="108"/>
                    </a:moveTo>
                    <a:cubicBezTo>
                      <a:pt x="192" y="103"/>
                      <a:pt x="196" y="100"/>
                      <a:pt x="200" y="100"/>
                    </a:cubicBezTo>
                    <a:cubicBezTo>
                      <a:pt x="204" y="100"/>
                      <a:pt x="208" y="103"/>
                      <a:pt x="208" y="108"/>
                    </a:cubicBezTo>
                    <a:cubicBezTo>
                      <a:pt x="208" y="112"/>
                      <a:pt x="204" y="116"/>
                      <a:pt x="200" y="116"/>
                    </a:cubicBezTo>
                    <a:cubicBezTo>
                      <a:pt x="200" y="116"/>
                      <a:pt x="200" y="116"/>
                      <a:pt x="200" y="116"/>
                    </a:cubicBezTo>
                    <a:cubicBezTo>
                      <a:pt x="200" y="116"/>
                      <a:pt x="200" y="116"/>
                      <a:pt x="200" y="116"/>
                    </a:cubicBezTo>
                    <a:cubicBezTo>
                      <a:pt x="196" y="116"/>
                      <a:pt x="192" y="112"/>
                      <a:pt x="192" y="108"/>
                    </a:cubicBezTo>
                    <a:close/>
                    <a:moveTo>
                      <a:pt x="88" y="373"/>
                    </a:moveTo>
                    <a:cubicBezTo>
                      <a:pt x="51" y="373"/>
                      <a:pt x="51" y="373"/>
                      <a:pt x="51" y="373"/>
                    </a:cubicBezTo>
                    <a:cubicBezTo>
                      <a:pt x="51" y="355"/>
                      <a:pt x="51" y="355"/>
                      <a:pt x="51" y="355"/>
                    </a:cubicBezTo>
                    <a:cubicBezTo>
                      <a:pt x="88" y="355"/>
                      <a:pt x="88" y="355"/>
                      <a:pt x="88" y="355"/>
                    </a:cubicBezTo>
                    <a:lnTo>
                      <a:pt x="88" y="373"/>
                    </a:lnTo>
                    <a:close/>
                    <a:moveTo>
                      <a:pt x="348" y="373"/>
                    </a:moveTo>
                    <a:cubicBezTo>
                      <a:pt x="311" y="373"/>
                      <a:pt x="311" y="373"/>
                      <a:pt x="311" y="373"/>
                    </a:cubicBezTo>
                    <a:cubicBezTo>
                      <a:pt x="311" y="355"/>
                      <a:pt x="311" y="355"/>
                      <a:pt x="311" y="355"/>
                    </a:cubicBezTo>
                    <a:cubicBezTo>
                      <a:pt x="348" y="355"/>
                      <a:pt x="348" y="355"/>
                      <a:pt x="348" y="355"/>
                    </a:cubicBezTo>
                    <a:lnTo>
                      <a:pt x="348" y="373"/>
                    </a:lnTo>
                    <a:close/>
                    <a:moveTo>
                      <a:pt x="387" y="333"/>
                    </a:moveTo>
                    <a:cubicBezTo>
                      <a:pt x="387" y="338"/>
                      <a:pt x="383" y="343"/>
                      <a:pt x="377" y="343"/>
                    </a:cubicBezTo>
                    <a:cubicBezTo>
                      <a:pt x="22" y="343"/>
                      <a:pt x="22" y="343"/>
                      <a:pt x="22" y="343"/>
                    </a:cubicBezTo>
                    <a:cubicBezTo>
                      <a:pt x="17" y="343"/>
                      <a:pt x="12" y="338"/>
                      <a:pt x="12" y="333"/>
                    </a:cubicBezTo>
                    <a:cubicBezTo>
                      <a:pt x="12" y="243"/>
                      <a:pt x="12" y="243"/>
                      <a:pt x="12" y="243"/>
                    </a:cubicBezTo>
                    <a:cubicBezTo>
                      <a:pt x="12" y="238"/>
                      <a:pt x="17" y="233"/>
                      <a:pt x="22" y="233"/>
                    </a:cubicBezTo>
                    <a:cubicBezTo>
                      <a:pt x="377" y="233"/>
                      <a:pt x="377" y="233"/>
                      <a:pt x="377" y="233"/>
                    </a:cubicBezTo>
                    <a:cubicBezTo>
                      <a:pt x="383" y="233"/>
                      <a:pt x="387" y="238"/>
                      <a:pt x="387" y="243"/>
                    </a:cubicBezTo>
                    <a:lnTo>
                      <a:pt x="387" y="333"/>
                    </a:lnTo>
                    <a:close/>
                    <a:moveTo>
                      <a:pt x="83" y="253"/>
                    </a:moveTo>
                    <a:cubicBezTo>
                      <a:pt x="64" y="253"/>
                      <a:pt x="49" y="268"/>
                      <a:pt x="49" y="287"/>
                    </a:cubicBezTo>
                    <a:cubicBezTo>
                      <a:pt x="49" y="306"/>
                      <a:pt x="64" y="321"/>
                      <a:pt x="83" y="321"/>
                    </a:cubicBezTo>
                    <a:cubicBezTo>
                      <a:pt x="102" y="321"/>
                      <a:pt x="117" y="306"/>
                      <a:pt x="117" y="287"/>
                    </a:cubicBezTo>
                    <a:cubicBezTo>
                      <a:pt x="117" y="268"/>
                      <a:pt x="102" y="253"/>
                      <a:pt x="83" y="253"/>
                    </a:cubicBezTo>
                    <a:close/>
                    <a:moveTo>
                      <a:pt x="83" y="308"/>
                    </a:moveTo>
                    <a:cubicBezTo>
                      <a:pt x="71" y="308"/>
                      <a:pt x="62" y="299"/>
                      <a:pt x="62" y="287"/>
                    </a:cubicBezTo>
                    <a:cubicBezTo>
                      <a:pt x="62" y="275"/>
                      <a:pt x="71" y="266"/>
                      <a:pt x="83" y="266"/>
                    </a:cubicBezTo>
                    <a:cubicBezTo>
                      <a:pt x="95" y="266"/>
                      <a:pt x="104" y="275"/>
                      <a:pt x="104" y="287"/>
                    </a:cubicBezTo>
                    <a:cubicBezTo>
                      <a:pt x="104" y="299"/>
                      <a:pt x="95" y="308"/>
                      <a:pt x="83" y="308"/>
                    </a:cubicBezTo>
                    <a:close/>
                    <a:moveTo>
                      <a:pt x="338" y="265"/>
                    </a:moveTo>
                    <a:cubicBezTo>
                      <a:pt x="364" y="265"/>
                      <a:pt x="364" y="265"/>
                      <a:pt x="364" y="265"/>
                    </a:cubicBezTo>
                    <a:cubicBezTo>
                      <a:pt x="364" y="252"/>
                      <a:pt x="364" y="252"/>
                      <a:pt x="364" y="252"/>
                    </a:cubicBezTo>
                    <a:cubicBezTo>
                      <a:pt x="338" y="252"/>
                      <a:pt x="338" y="252"/>
                      <a:pt x="338" y="252"/>
                    </a:cubicBezTo>
                    <a:lnTo>
                      <a:pt x="338" y="265"/>
                    </a:lnTo>
                    <a:close/>
                    <a:moveTo>
                      <a:pt x="197" y="265"/>
                    </a:moveTo>
                    <a:cubicBezTo>
                      <a:pt x="223" y="265"/>
                      <a:pt x="223" y="265"/>
                      <a:pt x="223" y="265"/>
                    </a:cubicBezTo>
                    <a:cubicBezTo>
                      <a:pt x="223" y="252"/>
                      <a:pt x="223" y="252"/>
                      <a:pt x="223" y="252"/>
                    </a:cubicBezTo>
                    <a:cubicBezTo>
                      <a:pt x="197" y="252"/>
                      <a:pt x="197" y="252"/>
                      <a:pt x="197" y="252"/>
                    </a:cubicBezTo>
                    <a:lnTo>
                      <a:pt x="197" y="265"/>
                    </a:lnTo>
                    <a:close/>
                    <a:moveTo>
                      <a:pt x="244" y="265"/>
                    </a:moveTo>
                    <a:cubicBezTo>
                      <a:pt x="270" y="265"/>
                      <a:pt x="270" y="265"/>
                      <a:pt x="270" y="265"/>
                    </a:cubicBezTo>
                    <a:cubicBezTo>
                      <a:pt x="270" y="252"/>
                      <a:pt x="270" y="252"/>
                      <a:pt x="270" y="252"/>
                    </a:cubicBezTo>
                    <a:cubicBezTo>
                      <a:pt x="244" y="252"/>
                      <a:pt x="244" y="252"/>
                      <a:pt x="244" y="252"/>
                    </a:cubicBezTo>
                    <a:lnTo>
                      <a:pt x="244" y="265"/>
                    </a:lnTo>
                    <a:close/>
                    <a:moveTo>
                      <a:pt x="291" y="265"/>
                    </a:moveTo>
                    <a:cubicBezTo>
                      <a:pt x="317" y="265"/>
                      <a:pt x="317" y="265"/>
                      <a:pt x="317" y="265"/>
                    </a:cubicBezTo>
                    <a:cubicBezTo>
                      <a:pt x="317" y="252"/>
                      <a:pt x="317" y="252"/>
                      <a:pt x="317" y="252"/>
                    </a:cubicBezTo>
                    <a:cubicBezTo>
                      <a:pt x="291" y="252"/>
                      <a:pt x="291" y="252"/>
                      <a:pt x="291" y="252"/>
                    </a:cubicBezTo>
                    <a:lnTo>
                      <a:pt x="291" y="265"/>
                    </a:lnTo>
                    <a:close/>
                    <a:moveTo>
                      <a:pt x="291" y="303"/>
                    </a:moveTo>
                    <a:cubicBezTo>
                      <a:pt x="317" y="303"/>
                      <a:pt x="317" y="303"/>
                      <a:pt x="317" y="303"/>
                    </a:cubicBezTo>
                    <a:cubicBezTo>
                      <a:pt x="317" y="291"/>
                      <a:pt x="317" y="291"/>
                      <a:pt x="317" y="291"/>
                    </a:cubicBezTo>
                    <a:cubicBezTo>
                      <a:pt x="291" y="291"/>
                      <a:pt x="291" y="291"/>
                      <a:pt x="291" y="291"/>
                    </a:cubicBezTo>
                    <a:lnTo>
                      <a:pt x="291" y="303"/>
                    </a:lnTo>
                    <a:close/>
                    <a:moveTo>
                      <a:pt x="197" y="303"/>
                    </a:moveTo>
                    <a:cubicBezTo>
                      <a:pt x="223" y="303"/>
                      <a:pt x="223" y="303"/>
                      <a:pt x="223" y="303"/>
                    </a:cubicBezTo>
                    <a:cubicBezTo>
                      <a:pt x="223" y="291"/>
                      <a:pt x="223" y="291"/>
                      <a:pt x="223" y="291"/>
                    </a:cubicBezTo>
                    <a:cubicBezTo>
                      <a:pt x="197" y="291"/>
                      <a:pt x="197" y="291"/>
                      <a:pt x="197" y="291"/>
                    </a:cubicBezTo>
                    <a:lnTo>
                      <a:pt x="197" y="303"/>
                    </a:lnTo>
                    <a:close/>
                    <a:moveTo>
                      <a:pt x="338" y="303"/>
                    </a:moveTo>
                    <a:cubicBezTo>
                      <a:pt x="364" y="303"/>
                      <a:pt x="364" y="303"/>
                      <a:pt x="364" y="303"/>
                    </a:cubicBezTo>
                    <a:cubicBezTo>
                      <a:pt x="364" y="291"/>
                      <a:pt x="364" y="291"/>
                      <a:pt x="364" y="291"/>
                    </a:cubicBezTo>
                    <a:cubicBezTo>
                      <a:pt x="338" y="291"/>
                      <a:pt x="338" y="291"/>
                      <a:pt x="338" y="291"/>
                    </a:cubicBezTo>
                    <a:lnTo>
                      <a:pt x="338" y="303"/>
                    </a:lnTo>
                    <a:close/>
                    <a:moveTo>
                      <a:pt x="244" y="303"/>
                    </a:moveTo>
                    <a:cubicBezTo>
                      <a:pt x="270" y="303"/>
                      <a:pt x="270" y="303"/>
                      <a:pt x="270" y="303"/>
                    </a:cubicBezTo>
                    <a:cubicBezTo>
                      <a:pt x="270" y="291"/>
                      <a:pt x="270" y="291"/>
                      <a:pt x="270" y="291"/>
                    </a:cubicBezTo>
                    <a:cubicBezTo>
                      <a:pt x="244" y="291"/>
                      <a:pt x="244" y="291"/>
                      <a:pt x="244" y="291"/>
                    </a:cubicBezTo>
                    <a:lnTo>
                      <a:pt x="244" y="303"/>
                    </a:lnTo>
                    <a:close/>
                    <a:moveTo>
                      <a:pt x="246" y="163"/>
                    </a:moveTo>
                    <a:cubicBezTo>
                      <a:pt x="247" y="164"/>
                      <a:pt x="249" y="165"/>
                      <a:pt x="250" y="165"/>
                    </a:cubicBezTo>
                    <a:cubicBezTo>
                      <a:pt x="252" y="165"/>
                      <a:pt x="254" y="164"/>
                      <a:pt x="255" y="163"/>
                    </a:cubicBezTo>
                    <a:cubicBezTo>
                      <a:pt x="270" y="148"/>
                      <a:pt x="278" y="128"/>
                      <a:pt x="278" y="108"/>
                    </a:cubicBezTo>
                    <a:cubicBezTo>
                      <a:pt x="278" y="88"/>
                      <a:pt x="270" y="68"/>
                      <a:pt x="255" y="53"/>
                    </a:cubicBezTo>
                    <a:cubicBezTo>
                      <a:pt x="252" y="51"/>
                      <a:pt x="248" y="51"/>
                      <a:pt x="246" y="53"/>
                    </a:cubicBezTo>
                    <a:cubicBezTo>
                      <a:pt x="244" y="56"/>
                      <a:pt x="244" y="60"/>
                      <a:pt x="246" y="62"/>
                    </a:cubicBezTo>
                    <a:cubicBezTo>
                      <a:pt x="259" y="75"/>
                      <a:pt x="265" y="91"/>
                      <a:pt x="265" y="108"/>
                    </a:cubicBezTo>
                    <a:cubicBezTo>
                      <a:pt x="265" y="125"/>
                      <a:pt x="259" y="141"/>
                      <a:pt x="246" y="154"/>
                    </a:cubicBezTo>
                    <a:cubicBezTo>
                      <a:pt x="244" y="156"/>
                      <a:pt x="244" y="160"/>
                      <a:pt x="246" y="163"/>
                    </a:cubicBezTo>
                    <a:close/>
                    <a:moveTo>
                      <a:pt x="301" y="108"/>
                    </a:moveTo>
                    <a:cubicBezTo>
                      <a:pt x="301" y="134"/>
                      <a:pt x="291" y="159"/>
                      <a:pt x="271" y="179"/>
                    </a:cubicBezTo>
                    <a:cubicBezTo>
                      <a:pt x="269" y="181"/>
                      <a:pt x="269" y="185"/>
                      <a:pt x="271" y="188"/>
                    </a:cubicBezTo>
                    <a:cubicBezTo>
                      <a:pt x="272" y="189"/>
                      <a:pt x="274" y="190"/>
                      <a:pt x="276" y="190"/>
                    </a:cubicBezTo>
                    <a:cubicBezTo>
                      <a:pt x="277" y="190"/>
                      <a:pt x="279" y="189"/>
                      <a:pt x="280" y="188"/>
                    </a:cubicBezTo>
                    <a:cubicBezTo>
                      <a:pt x="302" y="166"/>
                      <a:pt x="313" y="137"/>
                      <a:pt x="313" y="108"/>
                    </a:cubicBezTo>
                    <a:cubicBezTo>
                      <a:pt x="313" y="79"/>
                      <a:pt x="302" y="50"/>
                      <a:pt x="280" y="28"/>
                    </a:cubicBezTo>
                    <a:cubicBezTo>
                      <a:pt x="278" y="25"/>
                      <a:pt x="274" y="25"/>
                      <a:pt x="271" y="28"/>
                    </a:cubicBezTo>
                    <a:cubicBezTo>
                      <a:pt x="269" y="30"/>
                      <a:pt x="269" y="34"/>
                      <a:pt x="271" y="37"/>
                    </a:cubicBezTo>
                    <a:cubicBezTo>
                      <a:pt x="291" y="56"/>
                      <a:pt x="301" y="82"/>
                      <a:pt x="301" y="108"/>
                    </a:cubicBezTo>
                    <a:close/>
                    <a:moveTo>
                      <a:pt x="296" y="12"/>
                    </a:moveTo>
                    <a:cubicBezTo>
                      <a:pt x="323" y="38"/>
                      <a:pt x="336" y="73"/>
                      <a:pt x="336" y="108"/>
                    </a:cubicBezTo>
                    <a:cubicBezTo>
                      <a:pt x="336" y="143"/>
                      <a:pt x="323" y="178"/>
                      <a:pt x="296" y="204"/>
                    </a:cubicBezTo>
                    <a:cubicBezTo>
                      <a:pt x="294" y="207"/>
                      <a:pt x="294" y="211"/>
                      <a:pt x="296" y="213"/>
                    </a:cubicBezTo>
                    <a:cubicBezTo>
                      <a:pt x="298" y="214"/>
                      <a:pt x="299" y="215"/>
                      <a:pt x="301" y="215"/>
                    </a:cubicBezTo>
                    <a:cubicBezTo>
                      <a:pt x="303" y="215"/>
                      <a:pt x="304" y="214"/>
                      <a:pt x="305" y="213"/>
                    </a:cubicBezTo>
                    <a:cubicBezTo>
                      <a:pt x="335" y="184"/>
                      <a:pt x="349" y="146"/>
                      <a:pt x="349" y="108"/>
                    </a:cubicBezTo>
                    <a:cubicBezTo>
                      <a:pt x="349" y="70"/>
                      <a:pt x="335" y="32"/>
                      <a:pt x="305" y="3"/>
                    </a:cubicBezTo>
                    <a:cubicBezTo>
                      <a:pt x="303" y="0"/>
                      <a:pt x="299" y="0"/>
                      <a:pt x="296" y="3"/>
                    </a:cubicBezTo>
                    <a:cubicBezTo>
                      <a:pt x="294" y="5"/>
                      <a:pt x="294" y="9"/>
                      <a:pt x="296" y="12"/>
                    </a:cubicBezTo>
                    <a:close/>
                    <a:moveTo>
                      <a:pt x="145" y="163"/>
                    </a:moveTo>
                    <a:cubicBezTo>
                      <a:pt x="146" y="164"/>
                      <a:pt x="148" y="165"/>
                      <a:pt x="149" y="165"/>
                    </a:cubicBezTo>
                    <a:cubicBezTo>
                      <a:pt x="151" y="165"/>
                      <a:pt x="153" y="164"/>
                      <a:pt x="154" y="163"/>
                    </a:cubicBezTo>
                    <a:cubicBezTo>
                      <a:pt x="156" y="160"/>
                      <a:pt x="156" y="156"/>
                      <a:pt x="154" y="154"/>
                    </a:cubicBezTo>
                    <a:cubicBezTo>
                      <a:pt x="141" y="141"/>
                      <a:pt x="135" y="125"/>
                      <a:pt x="135" y="108"/>
                    </a:cubicBezTo>
                    <a:cubicBezTo>
                      <a:pt x="135" y="92"/>
                      <a:pt x="141" y="75"/>
                      <a:pt x="154" y="62"/>
                    </a:cubicBezTo>
                    <a:cubicBezTo>
                      <a:pt x="156" y="60"/>
                      <a:pt x="156" y="56"/>
                      <a:pt x="154" y="53"/>
                    </a:cubicBezTo>
                    <a:cubicBezTo>
                      <a:pt x="151" y="51"/>
                      <a:pt x="147" y="51"/>
                      <a:pt x="145" y="53"/>
                    </a:cubicBezTo>
                    <a:cubicBezTo>
                      <a:pt x="130" y="68"/>
                      <a:pt x="122" y="88"/>
                      <a:pt x="122" y="108"/>
                    </a:cubicBezTo>
                    <a:cubicBezTo>
                      <a:pt x="122" y="128"/>
                      <a:pt x="130" y="148"/>
                      <a:pt x="145" y="163"/>
                    </a:cubicBezTo>
                    <a:close/>
                    <a:moveTo>
                      <a:pt x="99" y="215"/>
                    </a:moveTo>
                    <a:cubicBezTo>
                      <a:pt x="101" y="215"/>
                      <a:pt x="102" y="214"/>
                      <a:pt x="103" y="213"/>
                    </a:cubicBezTo>
                    <a:cubicBezTo>
                      <a:pt x="106" y="211"/>
                      <a:pt x="106" y="207"/>
                      <a:pt x="103" y="204"/>
                    </a:cubicBezTo>
                    <a:cubicBezTo>
                      <a:pt x="77" y="178"/>
                      <a:pt x="63" y="143"/>
                      <a:pt x="63" y="109"/>
                    </a:cubicBezTo>
                    <a:cubicBezTo>
                      <a:pt x="64" y="73"/>
                      <a:pt x="77" y="38"/>
                      <a:pt x="103" y="12"/>
                    </a:cubicBezTo>
                    <a:cubicBezTo>
                      <a:pt x="106" y="9"/>
                      <a:pt x="106" y="5"/>
                      <a:pt x="103" y="3"/>
                    </a:cubicBezTo>
                    <a:cubicBezTo>
                      <a:pt x="101" y="0"/>
                      <a:pt x="97" y="0"/>
                      <a:pt x="94" y="3"/>
                    </a:cubicBezTo>
                    <a:cubicBezTo>
                      <a:pt x="65" y="32"/>
                      <a:pt x="51" y="70"/>
                      <a:pt x="51" y="109"/>
                    </a:cubicBezTo>
                    <a:cubicBezTo>
                      <a:pt x="51" y="146"/>
                      <a:pt x="66" y="184"/>
                      <a:pt x="94" y="213"/>
                    </a:cubicBezTo>
                    <a:cubicBezTo>
                      <a:pt x="96" y="214"/>
                      <a:pt x="97" y="215"/>
                      <a:pt x="99" y="215"/>
                    </a:cubicBezTo>
                    <a:close/>
                    <a:moveTo>
                      <a:pt x="120" y="188"/>
                    </a:moveTo>
                    <a:cubicBezTo>
                      <a:pt x="121" y="189"/>
                      <a:pt x="123" y="190"/>
                      <a:pt x="124" y="190"/>
                    </a:cubicBezTo>
                    <a:cubicBezTo>
                      <a:pt x="126" y="190"/>
                      <a:pt x="127" y="189"/>
                      <a:pt x="129" y="188"/>
                    </a:cubicBezTo>
                    <a:cubicBezTo>
                      <a:pt x="131" y="185"/>
                      <a:pt x="131" y="181"/>
                      <a:pt x="129" y="179"/>
                    </a:cubicBezTo>
                    <a:cubicBezTo>
                      <a:pt x="129" y="179"/>
                      <a:pt x="129" y="179"/>
                      <a:pt x="129" y="179"/>
                    </a:cubicBezTo>
                    <a:cubicBezTo>
                      <a:pt x="109" y="159"/>
                      <a:pt x="99" y="134"/>
                      <a:pt x="99" y="108"/>
                    </a:cubicBezTo>
                    <a:cubicBezTo>
                      <a:pt x="99" y="82"/>
                      <a:pt x="109" y="56"/>
                      <a:pt x="129" y="37"/>
                    </a:cubicBezTo>
                    <a:cubicBezTo>
                      <a:pt x="131" y="34"/>
                      <a:pt x="131" y="30"/>
                      <a:pt x="129" y="28"/>
                    </a:cubicBezTo>
                    <a:cubicBezTo>
                      <a:pt x="126" y="25"/>
                      <a:pt x="122" y="25"/>
                      <a:pt x="120" y="28"/>
                    </a:cubicBezTo>
                    <a:cubicBezTo>
                      <a:pt x="98" y="50"/>
                      <a:pt x="86" y="79"/>
                      <a:pt x="86" y="108"/>
                    </a:cubicBezTo>
                    <a:cubicBezTo>
                      <a:pt x="86" y="137"/>
                      <a:pt x="98" y="166"/>
                      <a:pt x="120" y="188"/>
                    </a:cubicBezTo>
                    <a:close/>
                  </a:path>
                </a:pathLst>
              </a:custGeom>
              <a:solidFill>
                <a:srgbClr val="77D4F9"/>
              </a:solidFill>
              <a:ln w="9525">
                <a:noFill/>
                <a:round/>
                <a:headEnd/>
                <a:tailEnd/>
              </a:ln>
              <a:effectLst/>
            </p:spPr>
            <p:txBody>
              <a:bodyPr vert="horz" wrap="none" lIns="91437" tIns="45719" rIns="91437" bIns="45719" numCol="1" anchor="t" anchorCtr="0" compatLnSpc="1">
                <a:prstTxWarp prst="textNoShape">
                  <a:avLst/>
                </a:prstTxWarp>
              </a:bodyPr>
              <a:lstStyle/>
              <a:p>
                <a:endParaRPr lang="zh-CN" altLang="en-US" sz="3201"/>
              </a:p>
            </p:txBody>
          </p:sp>
        </p:grpSp>
      </p:grpSp>
      <p:pic>
        <p:nvPicPr>
          <p:cNvPr id="217" name="Picture 3" descr="C:\Users\Changting\Desktop\未标题-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290" y="1980680"/>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220" name="Freeform 14"/>
          <p:cNvSpPr>
            <a:spLocks noEditPoints="1"/>
          </p:cNvSpPr>
          <p:nvPr/>
        </p:nvSpPr>
        <p:spPr bwMode="auto">
          <a:xfrm>
            <a:off x="7673439" y="1638014"/>
            <a:ext cx="793694" cy="669990"/>
          </a:xfrm>
          <a:custGeom>
            <a:avLst/>
            <a:gdLst/>
            <a:ahLst/>
            <a:cxnLst>
              <a:cxn ang="0">
                <a:pos x="398" y="176"/>
              </a:cxn>
              <a:cxn ang="0">
                <a:pos x="174" y="400"/>
              </a:cxn>
              <a:cxn ang="0">
                <a:pos x="154" y="176"/>
              </a:cxn>
              <a:cxn ang="0">
                <a:pos x="422" y="200"/>
              </a:cxn>
              <a:cxn ang="0">
                <a:pos x="442" y="424"/>
              </a:cxn>
              <a:cxn ang="0">
                <a:pos x="210" y="442"/>
              </a:cxn>
              <a:cxn ang="0">
                <a:pos x="386" y="418"/>
              </a:cxn>
              <a:cxn ang="0">
                <a:pos x="416" y="380"/>
              </a:cxn>
              <a:cxn ang="0">
                <a:pos x="352" y="18"/>
              </a:cxn>
              <a:cxn ang="0">
                <a:pos x="446" y="110"/>
              </a:cxn>
              <a:cxn ang="0">
                <a:pos x="524" y="134"/>
              </a:cxn>
              <a:cxn ang="0">
                <a:pos x="580" y="208"/>
              </a:cxn>
              <a:cxn ang="0">
                <a:pos x="572" y="310"/>
              </a:cxn>
              <a:cxn ang="0">
                <a:pos x="502" y="264"/>
              </a:cxn>
              <a:cxn ang="0">
                <a:pos x="472" y="226"/>
              </a:cxn>
              <a:cxn ang="0">
                <a:pos x="454" y="198"/>
              </a:cxn>
              <a:cxn ang="0">
                <a:pos x="416" y="176"/>
              </a:cxn>
              <a:cxn ang="0">
                <a:pos x="392" y="140"/>
              </a:cxn>
              <a:cxn ang="0">
                <a:pos x="152" y="144"/>
              </a:cxn>
              <a:cxn ang="0">
                <a:pos x="136" y="380"/>
              </a:cxn>
              <a:cxn ang="0">
                <a:pos x="50" y="370"/>
              </a:cxn>
              <a:cxn ang="0">
                <a:pos x="0" y="274"/>
              </a:cxn>
              <a:cxn ang="0">
                <a:pos x="76" y="164"/>
              </a:cxn>
              <a:cxn ang="0">
                <a:pos x="124" y="82"/>
              </a:cxn>
              <a:cxn ang="0">
                <a:pos x="210" y="12"/>
              </a:cxn>
              <a:cxn ang="0">
                <a:pos x="464" y="244"/>
              </a:cxn>
              <a:cxn ang="0">
                <a:pos x="484" y="468"/>
              </a:cxn>
              <a:cxn ang="0">
                <a:pos x="252" y="486"/>
              </a:cxn>
              <a:cxn ang="0">
                <a:pos x="428" y="462"/>
              </a:cxn>
              <a:cxn ang="0">
                <a:pos x="460" y="424"/>
              </a:cxn>
              <a:cxn ang="0">
                <a:pos x="182" y="306"/>
              </a:cxn>
              <a:cxn ang="0">
                <a:pos x="200" y="244"/>
              </a:cxn>
              <a:cxn ang="0">
                <a:pos x="250" y="256"/>
              </a:cxn>
              <a:cxn ang="0">
                <a:pos x="272" y="248"/>
              </a:cxn>
              <a:cxn ang="0">
                <a:pos x="278" y="300"/>
              </a:cxn>
              <a:cxn ang="0">
                <a:pos x="250" y="300"/>
              </a:cxn>
              <a:cxn ang="0">
                <a:pos x="250" y="284"/>
              </a:cxn>
              <a:cxn ang="0">
                <a:pos x="268" y="292"/>
              </a:cxn>
              <a:cxn ang="0">
                <a:pos x="268" y="264"/>
              </a:cxn>
              <a:cxn ang="0">
                <a:pos x="250" y="268"/>
              </a:cxn>
              <a:cxn ang="0">
                <a:pos x="304" y="252"/>
              </a:cxn>
              <a:cxn ang="0">
                <a:pos x="330" y="254"/>
              </a:cxn>
              <a:cxn ang="0">
                <a:pos x="330" y="300"/>
              </a:cxn>
              <a:cxn ang="0">
                <a:pos x="302" y="328"/>
              </a:cxn>
              <a:cxn ang="0">
                <a:pos x="306" y="290"/>
              </a:cxn>
              <a:cxn ang="0">
                <a:pos x="320" y="292"/>
              </a:cxn>
              <a:cxn ang="0">
                <a:pos x="318" y="260"/>
              </a:cxn>
              <a:cxn ang="0">
                <a:pos x="302" y="276"/>
              </a:cxn>
              <a:cxn ang="0">
                <a:pos x="358" y="296"/>
              </a:cxn>
              <a:cxn ang="0">
                <a:pos x="370" y="290"/>
              </a:cxn>
              <a:cxn ang="0">
                <a:pos x="346" y="278"/>
              </a:cxn>
              <a:cxn ang="0">
                <a:pos x="352" y="248"/>
              </a:cxn>
              <a:cxn ang="0">
                <a:pos x="382" y="262"/>
              </a:cxn>
              <a:cxn ang="0">
                <a:pos x="354" y="260"/>
              </a:cxn>
              <a:cxn ang="0">
                <a:pos x="374" y="274"/>
              </a:cxn>
              <a:cxn ang="0">
                <a:pos x="378" y="302"/>
              </a:cxn>
              <a:cxn ang="0">
                <a:pos x="346" y="304"/>
              </a:cxn>
            </a:cxnLst>
            <a:rect l="0" t="0" r="r" b="b"/>
            <a:pathLst>
              <a:path w="586" h="488">
                <a:moveTo>
                  <a:pt x="174" y="154"/>
                </a:moveTo>
                <a:lnTo>
                  <a:pt x="378" y="154"/>
                </a:lnTo>
                <a:lnTo>
                  <a:pt x="378" y="154"/>
                </a:lnTo>
                <a:lnTo>
                  <a:pt x="386" y="156"/>
                </a:lnTo>
                <a:lnTo>
                  <a:pt x="392" y="160"/>
                </a:lnTo>
                <a:lnTo>
                  <a:pt x="396" y="168"/>
                </a:lnTo>
                <a:lnTo>
                  <a:pt x="398" y="176"/>
                </a:lnTo>
                <a:lnTo>
                  <a:pt x="398" y="380"/>
                </a:lnTo>
                <a:lnTo>
                  <a:pt x="398" y="380"/>
                </a:lnTo>
                <a:lnTo>
                  <a:pt x="396" y="388"/>
                </a:lnTo>
                <a:lnTo>
                  <a:pt x="392" y="394"/>
                </a:lnTo>
                <a:lnTo>
                  <a:pt x="386" y="398"/>
                </a:lnTo>
                <a:lnTo>
                  <a:pt x="378" y="400"/>
                </a:lnTo>
                <a:lnTo>
                  <a:pt x="174" y="400"/>
                </a:lnTo>
                <a:lnTo>
                  <a:pt x="174" y="400"/>
                </a:lnTo>
                <a:lnTo>
                  <a:pt x="166" y="398"/>
                </a:lnTo>
                <a:lnTo>
                  <a:pt x="160" y="394"/>
                </a:lnTo>
                <a:lnTo>
                  <a:pt x="156" y="388"/>
                </a:lnTo>
                <a:lnTo>
                  <a:pt x="154" y="380"/>
                </a:lnTo>
                <a:lnTo>
                  <a:pt x="154" y="176"/>
                </a:lnTo>
                <a:lnTo>
                  <a:pt x="154" y="176"/>
                </a:lnTo>
                <a:lnTo>
                  <a:pt x="156" y="168"/>
                </a:lnTo>
                <a:lnTo>
                  <a:pt x="160" y="160"/>
                </a:lnTo>
                <a:lnTo>
                  <a:pt x="166" y="156"/>
                </a:lnTo>
                <a:lnTo>
                  <a:pt x="174" y="154"/>
                </a:lnTo>
                <a:lnTo>
                  <a:pt x="174" y="154"/>
                </a:lnTo>
                <a:close/>
                <a:moveTo>
                  <a:pt x="416" y="200"/>
                </a:moveTo>
                <a:lnTo>
                  <a:pt x="422" y="200"/>
                </a:lnTo>
                <a:lnTo>
                  <a:pt x="422" y="200"/>
                </a:lnTo>
                <a:lnTo>
                  <a:pt x="430" y="200"/>
                </a:lnTo>
                <a:lnTo>
                  <a:pt x="436" y="206"/>
                </a:lnTo>
                <a:lnTo>
                  <a:pt x="440" y="212"/>
                </a:lnTo>
                <a:lnTo>
                  <a:pt x="442" y="220"/>
                </a:lnTo>
                <a:lnTo>
                  <a:pt x="442" y="424"/>
                </a:lnTo>
                <a:lnTo>
                  <a:pt x="442" y="424"/>
                </a:lnTo>
                <a:lnTo>
                  <a:pt x="440" y="432"/>
                </a:lnTo>
                <a:lnTo>
                  <a:pt x="436" y="438"/>
                </a:lnTo>
                <a:lnTo>
                  <a:pt x="430" y="442"/>
                </a:lnTo>
                <a:lnTo>
                  <a:pt x="422" y="444"/>
                </a:lnTo>
                <a:lnTo>
                  <a:pt x="218" y="444"/>
                </a:lnTo>
                <a:lnTo>
                  <a:pt x="218" y="444"/>
                </a:lnTo>
                <a:lnTo>
                  <a:pt x="210" y="442"/>
                </a:lnTo>
                <a:lnTo>
                  <a:pt x="202" y="438"/>
                </a:lnTo>
                <a:lnTo>
                  <a:pt x="198" y="432"/>
                </a:lnTo>
                <a:lnTo>
                  <a:pt x="196" y="424"/>
                </a:lnTo>
                <a:lnTo>
                  <a:pt x="196" y="418"/>
                </a:lnTo>
                <a:lnTo>
                  <a:pt x="378" y="418"/>
                </a:lnTo>
                <a:lnTo>
                  <a:pt x="378" y="418"/>
                </a:lnTo>
                <a:lnTo>
                  <a:pt x="386" y="418"/>
                </a:lnTo>
                <a:lnTo>
                  <a:pt x="392" y="414"/>
                </a:lnTo>
                <a:lnTo>
                  <a:pt x="400" y="412"/>
                </a:lnTo>
                <a:lnTo>
                  <a:pt x="406" y="406"/>
                </a:lnTo>
                <a:lnTo>
                  <a:pt x="410" y="400"/>
                </a:lnTo>
                <a:lnTo>
                  <a:pt x="414" y="394"/>
                </a:lnTo>
                <a:lnTo>
                  <a:pt x="416" y="388"/>
                </a:lnTo>
                <a:lnTo>
                  <a:pt x="416" y="380"/>
                </a:lnTo>
                <a:lnTo>
                  <a:pt x="416" y="200"/>
                </a:lnTo>
                <a:lnTo>
                  <a:pt x="416" y="200"/>
                </a:lnTo>
                <a:close/>
                <a:moveTo>
                  <a:pt x="274" y="0"/>
                </a:moveTo>
                <a:lnTo>
                  <a:pt x="274" y="0"/>
                </a:lnTo>
                <a:lnTo>
                  <a:pt x="302" y="2"/>
                </a:lnTo>
                <a:lnTo>
                  <a:pt x="328" y="8"/>
                </a:lnTo>
                <a:lnTo>
                  <a:pt x="352" y="18"/>
                </a:lnTo>
                <a:lnTo>
                  <a:pt x="376" y="30"/>
                </a:lnTo>
                <a:lnTo>
                  <a:pt x="396" y="46"/>
                </a:lnTo>
                <a:lnTo>
                  <a:pt x="414" y="66"/>
                </a:lnTo>
                <a:lnTo>
                  <a:pt x="428" y="88"/>
                </a:lnTo>
                <a:lnTo>
                  <a:pt x="440" y="110"/>
                </a:lnTo>
                <a:lnTo>
                  <a:pt x="440" y="110"/>
                </a:lnTo>
                <a:lnTo>
                  <a:pt x="446" y="110"/>
                </a:lnTo>
                <a:lnTo>
                  <a:pt x="446" y="110"/>
                </a:lnTo>
                <a:lnTo>
                  <a:pt x="462" y="112"/>
                </a:lnTo>
                <a:lnTo>
                  <a:pt x="474" y="114"/>
                </a:lnTo>
                <a:lnTo>
                  <a:pt x="488" y="116"/>
                </a:lnTo>
                <a:lnTo>
                  <a:pt x="502" y="122"/>
                </a:lnTo>
                <a:lnTo>
                  <a:pt x="514" y="128"/>
                </a:lnTo>
                <a:lnTo>
                  <a:pt x="524" y="134"/>
                </a:lnTo>
                <a:lnTo>
                  <a:pt x="536" y="142"/>
                </a:lnTo>
                <a:lnTo>
                  <a:pt x="546" y="152"/>
                </a:lnTo>
                <a:lnTo>
                  <a:pt x="554" y="162"/>
                </a:lnTo>
                <a:lnTo>
                  <a:pt x="562" y="172"/>
                </a:lnTo>
                <a:lnTo>
                  <a:pt x="570" y="184"/>
                </a:lnTo>
                <a:lnTo>
                  <a:pt x="576" y="196"/>
                </a:lnTo>
                <a:lnTo>
                  <a:pt x="580" y="208"/>
                </a:lnTo>
                <a:lnTo>
                  <a:pt x="584" y="222"/>
                </a:lnTo>
                <a:lnTo>
                  <a:pt x="586" y="236"/>
                </a:lnTo>
                <a:lnTo>
                  <a:pt x="586" y="250"/>
                </a:lnTo>
                <a:lnTo>
                  <a:pt x="586" y="250"/>
                </a:lnTo>
                <a:lnTo>
                  <a:pt x="584" y="272"/>
                </a:lnTo>
                <a:lnTo>
                  <a:pt x="580" y="292"/>
                </a:lnTo>
                <a:lnTo>
                  <a:pt x="572" y="310"/>
                </a:lnTo>
                <a:lnTo>
                  <a:pt x="562" y="328"/>
                </a:lnTo>
                <a:lnTo>
                  <a:pt x="550" y="342"/>
                </a:lnTo>
                <a:lnTo>
                  <a:pt x="536" y="356"/>
                </a:lnTo>
                <a:lnTo>
                  <a:pt x="520" y="368"/>
                </a:lnTo>
                <a:lnTo>
                  <a:pt x="502" y="378"/>
                </a:lnTo>
                <a:lnTo>
                  <a:pt x="502" y="264"/>
                </a:lnTo>
                <a:lnTo>
                  <a:pt x="502" y="264"/>
                </a:lnTo>
                <a:lnTo>
                  <a:pt x="502" y="256"/>
                </a:lnTo>
                <a:lnTo>
                  <a:pt x="500" y="250"/>
                </a:lnTo>
                <a:lnTo>
                  <a:pt x="496" y="242"/>
                </a:lnTo>
                <a:lnTo>
                  <a:pt x="492" y="236"/>
                </a:lnTo>
                <a:lnTo>
                  <a:pt x="486" y="232"/>
                </a:lnTo>
                <a:lnTo>
                  <a:pt x="480" y="228"/>
                </a:lnTo>
                <a:lnTo>
                  <a:pt x="472" y="226"/>
                </a:lnTo>
                <a:lnTo>
                  <a:pt x="464" y="226"/>
                </a:lnTo>
                <a:lnTo>
                  <a:pt x="460" y="226"/>
                </a:lnTo>
                <a:lnTo>
                  <a:pt x="460" y="220"/>
                </a:lnTo>
                <a:lnTo>
                  <a:pt x="460" y="220"/>
                </a:lnTo>
                <a:lnTo>
                  <a:pt x="458" y="212"/>
                </a:lnTo>
                <a:lnTo>
                  <a:pt x="456" y="204"/>
                </a:lnTo>
                <a:lnTo>
                  <a:pt x="454" y="198"/>
                </a:lnTo>
                <a:lnTo>
                  <a:pt x="448" y="192"/>
                </a:lnTo>
                <a:lnTo>
                  <a:pt x="442" y="188"/>
                </a:lnTo>
                <a:lnTo>
                  <a:pt x="436" y="184"/>
                </a:lnTo>
                <a:lnTo>
                  <a:pt x="428" y="182"/>
                </a:lnTo>
                <a:lnTo>
                  <a:pt x="422" y="182"/>
                </a:lnTo>
                <a:lnTo>
                  <a:pt x="416" y="182"/>
                </a:lnTo>
                <a:lnTo>
                  <a:pt x="416" y="176"/>
                </a:lnTo>
                <a:lnTo>
                  <a:pt x="416" y="176"/>
                </a:lnTo>
                <a:lnTo>
                  <a:pt x="416" y="168"/>
                </a:lnTo>
                <a:lnTo>
                  <a:pt x="414" y="160"/>
                </a:lnTo>
                <a:lnTo>
                  <a:pt x="410" y="154"/>
                </a:lnTo>
                <a:lnTo>
                  <a:pt x="406" y="148"/>
                </a:lnTo>
                <a:lnTo>
                  <a:pt x="400" y="144"/>
                </a:lnTo>
                <a:lnTo>
                  <a:pt x="392" y="140"/>
                </a:lnTo>
                <a:lnTo>
                  <a:pt x="386" y="138"/>
                </a:lnTo>
                <a:lnTo>
                  <a:pt x="378" y="136"/>
                </a:lnTo>
                <a:lnTo>
                  <a:pt x="174" y="136"/>
                </a:lnTo>
                <a:lnTo>
                  <a:pt x="174" y="136"/>
                </a:lnTo>
                <a:lnTo>
                  <a:pt x="166" y="138"/>
                </a:lnTo>
                <a:lnTo>
                  <a:pt x="158" y="140"/>
                </a:lnTo>
                <a:lnTo>
                  <a:pt x="152" y="144"/>
                </a:lnTo>
                <a:lnTo>
                  <a:pt x="146" y="148"/>
                </a:lnTo>
                <a:lnTo>
                  <a:pt x="142" y="154"/>
                </a:lnTo>
                <a:lnTo>
                  <a:pt x="138" y="160"/>
                </a:lnTo>
                <a:lnTo>
                  <a:pt x="136" y="168"/>
                </a:lnTo>
                <a:lnTo>
                  <a:pt x="136" y="176"/>
                </a:lnTo>
                <a:lnTo>
                  <a:pt x="136" y="380"/>
                </a:lnTo>
                <a:lnTo>
                  <a:pt x="136" y="380"/>
                </a:lnTo>
                <a:lnTo>
                  <a:pt x="136" y="390"/>
                </a:lnTo>
                <a:lnTo>
                  <a:pt x="116" y="390"/>
                </a:lnTo>
                <a:lnTo>
                  <a:pt x="116" y="390"/>
                </a:lnTo>
                <a:lnTo>
                  <a:pt x="104" y="388"/>
                </a:lnTo>
                <a:lnTo>
                  <a:pt x="92" y="388"/>
                </a:lnTo>
                <a:lnTo>
                  <a:pt x="70" y="380"/>
                </a:lnTo>
                <a:lnTo>
                  <a:pt x="50" y="370"/>
                </a:lnTo>
                <a:lnTo>
                  <a:pt x="34" y="356"/>
                </a:lnTo>
                <a:lnTo>
                  <a:pt x="20" y="338"/>
                </a:lnTo>
                <a:lnTo>
                  <a:pt x="8" y="318"/>
                </a:lnTo>
                <a:lnTo>
                  <a:pt x="2" y="296"/>
                </a:lnTo>
                <a:lnTo>
                  <a:pt x="0" y="286"/>
                </a:lnTo>
                <a:lnTo>
                  <a:pt x="0" y="274"/>
                </a:lnTo>
                <a:lnTo>
                  <a:pt x="0" y="274"/>
                </a:lnTo>
                <a:lnTo>
                  <a:pt x="2" y="252"/>
                </a:lnTo>
                <a:lnTo>
                  <a:pt x="6" y="232"/>
                </a:lnTo>
                <a:lnTo>
                  <a:pt x="16" y="214"/>
                </a:lnTo>
                <a:lnTo>
                  <a:pt x="28" y="198"/>
                </a:lnTo>
                <a:lnTo>
                  <a:pt x="42" y="184"/>
                </a:lnTo>
                <a:lnTo>
                  <a:pt x="58" y="172"/>
                </a:lnTo>
                <a:lnTo>
                  <a:pt x="76" y="164"/>
                </a:lnTo>
                <a:lnTo>
                  <a:pt x="96" y="158"/>
                </a:lnTo>
                <a:lnTo>
                  <a:pt x="96" y="158"/>
                </a:lnTo>
                <a:lnTo>
                  <a:pt x="100" y="142"/>
                </a:lnTo>
                <a:lnTo>
                  <a:pt x="104" y="126"/>
                </a:lnTo>
                <a:lnTo>
                  <a:pt x="108" y="110"/>
                </a:lnTo>
                <a:lnTo>
                  <a:pt x="116" y="96"/>
                </a:lnTo>
                <a:lnTo>
                  <a:pt x="124" y="82"/>
                </a:lnTo>
                <a:lnTo>
                  <a:pt x="132" y="68"/>
                </a:lnTo>
                <a:lnTo>
                  <a:pt x="144" y="56"/>
                </a:lnTo>
                <a:lnTo>
                  <a:pt x="154" y="46"/>
                </a:lnTo>
                <a:lnTo>
                  <a:pt x="166" y="36"/>
                </a:lnTo>
                <a:lnTo>
                  <a:pt x="180" y="26"/>
                </a:lnTo>
                <a:lnTo>
                  <a:pt x="194" y="18"/>
                </a:lnTo>
                <a:lnTo>
                  <a:pt x="210" y="12"/>
                </a:lnTo>
                <a:lnTo>
                  <a:pt x="224" y="6"/>
                </a:lnTo>
                <a:lnTo>
                  <a:pt x="240" y="2"/>
                </a:lnTo>
                <a:lnTo>
                  <a:pt x="258" y="0"/>
                </a:lnTo>
                <a:lnTo>
                  <a:pt x="274" y="0"/>
                </a:lnTo>
                <a:lnTo>
                  <a:pt x="274" y="0"/>
                </a:lnTo>
                <a:close/>
                <a:moveTo>
                  <a:pt x="460" y="244"/>
                </a:moveTo>
                <a:lnTo>
                  <a:pt x="464" y="244"/>
                </a:lnTo>
                <a:lnTo>
                  <a:pt x="464" y="244"/>
                </a:lnTo>
                <a:lnTo>
                  <a:pt x="472" y="246"/>
                </a:lnTo>
                <a:lnTo>
                  <a:pt x="478" y="250"/>
                </a:lnTo>
                <a:lnTo>
                  <a:pt x="484" y="256"/>
                </a:lnTo>
                <a:lnTo>
                  <a:pt x="484" y="264"/>
                </a:lnTo>
                <a:lnTo>
                  <a:pt x="484" y="468"/>
                </a:lnTo>
                <a:lnTo>
                  <a:pt x="484" y="468"/>
                </a:lnTo>
                <a:lnTo>
                  <a:pt x="484" y="476"/>
                </a:lnTo>
                <a:lnTo>
                  <a:pt x="478" y="482"/>
                </a:lnTo>
                <a:lnTo>
                  <a:pt x="472" y="486"/>
                </a:lnTo>
                <a:lnTo>
                  <a:pt x="464" y="488"/>
                </a:lnTo>
                <a:lnTo>
                  <a:pt x="260" y="488"/>
                </a:lnTo>
                <a:lnTo>
                  <a:pt x="260" y="488"/>
                </a:lnTo>
                <a:lnTo>
                  <a:pt x="252" y="486"/>
                </a:lnTo>
                <a:lnTo>
                  <a:pt x="246" y="482"/>
                </a:lnTo>
                <a:lnTo>
                  <a:pt x="242" y="476"/>
                </a:lnTo>
                <a:lnTo>
                  <a:pt x="240" y="468"/>
                </a:lnTo>
                <a:lnTo>
                  <a:pt x="240" y="462"/>
                </a:lnTo>
                <a:lnTo>
                  <a:pt x="422" y="462"/>
                </a:lnTo>
                <a:lnTo>
                  <a:pt x="422" y="462"/>
                </a:lnTo>
                <a:lnTo>
                  <a:pt x="428" y="462"/>
                </a:lnTo>
                <a:lnTo>
                  <a:pt x="436" y="460"/>
                </a:lnTo>
                <a:lnTo>
                  <a:pt x="442" y="456"/>
                </a:lnTo>
                <a:lnTo>
                  <a:pt x="448" y="450"/>
                </a:lnTo>
                <a:lnTo>
                  <a:pt x="454" y="446"/>
                </a:lnTo>
                <a:lnTo>
                  <a:pt x="456" y="438"/>
                </a:lnTo>
                <a:lnTo>
                  <a:pt x="458" y="432"/>
                </a:lnTo>
                <a:lnTo>
                  <a:pt x="460" y="424"/>
                </a:lnTo>
                <a:lnTo>
                  <a:pt x="460" y="244"/>
                </a:lnTo>
                <a:lnTo>
                  <a:pt x="460" y="244"/>
                </a:lnTo>
                <a:close/>
                <a:moveTo>
                  <a:pt x="234" y="306"/>
                </a:moveTo>
                <a:lnTo>
                  <a:pt x="220" y="306"/>
                </a:lnTo>
                <a:lnTo>
                  <a:pt x="214" y="288"/>
                </a:lnTo>
                <a:lnTo>
                  <a:pt x="188" y="288"/>
                </a:lnTo>
                <a:lnTo>
                  <a:pt x="182" y="306"/>
                </a:lnTo>
                <a:lnTo>
                  <a:pt x="168" y="306"/>
                </a:lnTo>
                <a:lnTo>
                  <a:pt x="194" y="226"/>
                </a:lnTo>
                <a:lnTo>
                  <a:pt x="208" y="226"/>
                </a:lnTo>
                <a:lnTo>
                  <a:pt x="234" y="306"/>
                </a:lnTo>
                <a:lnTo>
                  <a:pt x="234" y="306"/>
                </a:lnTo>
                <a:close/>
                <a:moveTo>
                  <a:pt x="210" y="274"/>
                </a:moveTo>
                <a:lnTo>
                  <a:pt x="200" y="244"/>
                </a:lnTo>
                <a:lnTo>
                  <a:pt x="192" y="274"/>
                </a:lnTo>
                <a:lnTo>
                  <a:pt x="210" y="274"/>
                </a:lnTo>
                <a:lnTo>
                  <a:pt x="210" y="274"/>
                </a:lnTo>
                <a:close/>
                <a:moveTo>
                  <a:pt x="238" y="248"/>
                </a:moveTo>
                <a:lnTo>
                  <a:pt x="250" y="248"/>
                </a:lnTo>
                <a:lnTo>
                  <a:pt x="250" y="256"/>
                </a:lnTo>
                <a:lnTo>
                  <a:pt x="250" y="256"/>
                </a:lnTo>
                <a:lnTo>
                  <a:pt x="252" y="252"/>
                </a:lnTo>
                <a:lnTo>
                  <a:pt x="256" y="250"/>
                </a:lnTo>
                <a:lnTo>
                  <a:pt x="256" y="250"/>
                </a:lnTo>
                <a:lnTo>
                  <a:pt x="260" y="248"/>
                </a:lnTo>
                <a:lnTo>
                  <a:pt x="264" y="248"/>
                </a:lnTo>
                <a:lnTo>
                  <a:pt x="264" y="248"/>
                </a:lnTo>
                <a:lnTo>
                  <a:pt x="272" y="248"/>
                </a:lnTo>
                <a:lnTo>
                  <a:pt x="278" y="254"/>
                </a:lnTo>
                <a:lnTo>
                  <a:pt x="278" y="254"/>
                </a:lnTo>
                <a:lnTo>
                  <a:pt x="282" y="264"/>
                </a:lnTo>
                <a:lnTo>
                  <a:pt x="284" y="276"/>
                </a:lnTo>
                <a:lnTo>
                  <a:pt x="284" y="276"/>
                </a:lnTo>
                <a:lnTo>
                  <a:pt x="282" y="290"/>
                </a:lnTo>
                <a:lnTo>
                  <a:pt x="278" y="300"/>
                </a:lnTo>
                <a:lnTo>
                  <a:pt x="278" y="300"/>
                </a:lnTo>
                <a:lnTo>
                  <a:pt x="272" y="306"/>
                </a:lnTo>
                <a:lnTo>
                  <a:pt x="264" y="308"/>
                </a:lnTo>
                <a:lnTo>
                  <a:pt x="264" y="308"/>
                </a:lnTo>
                <a:lnTo>
                  <a:pt x="256" y="306"/>
                </a:lnTo>
                <a:lnTo>
                  <a:pt x="256" y="306"/>
                </a:lnTo>
                <a:lnTo>
                  <a:pt x="250" y="300"/>
                </a:lnTo>
                <a:lnTo>
                  <a:pt x="250" y="328"/>
                </a:lnTo>
                <a:lnTo>
                  <a:pt x="238" y="328"/>
                </a:lnTo>
                <a:lnTo>
                  <a:pt x="238" y="248"/>
                </a:lnTo>
                <a:lnTo>
                  <a:pt x="238" y="248"/>
                </a:lnTo>
                <a:close/>
                <a:moveTo>
                  <a:pt x="250" y="276"/>
                </a:moveTo>
                <a:lnTo>
                  <a:pt x="250" y="276"/>
                </a:lnTo>
                <a:lnTo>
                  <a:pt x="250" y="284"/>
                </a:lnTo>
                <a:lnTo>
                  <a:pt x="254" y="290"/>
                </a:lnTo>
                <a:lnTo>
                  <a:pt x="254" y="290"/>
                </a:lnTo>
                <a:lnTo>
                  <a:pt x="256" y="294"/>
                </a:lnTo>
                <a:lnTo>
                  <a:pt x="260" y="296"/>
                </a:lnTo>
                <a:lnTo>
                  <a:pt x="260" y="296"/>
                </a:lnTo>
                <a:lnTo>
                  <a:pt x="264" y="294"/>
                </a:lnTo>
                <a:lnTo>
                  <a:pt x="268" y="292"/>
                </a:lnTo>
                <a:lnTo>
                  <a:pt x="268" y="292"/>
                </a:lnTo>
                <a:lnTo>
                  <a:pt x="270" y="286"/>
                </a:lnTo>
                <a:lnTo>
                  <a:pt x="272" y="278"/>
                </a:lnTo>
                <a:lnTo>
                  <a:pt x="272" y="278"/>
                </a:lnTo>
                <a:lnTo>
                  <a:pt x="270" y="270"/>
                </a:lnTo>
                <a:lnTo>
                  <a:pt x="268" y="264"/>
                </a:lnTo>
                <a:lnTo>
                  <a:pt x="268" y="264"/>
                </a:lnTo>
                <a:lnTo>
                  <a:pt x="264" y="260"/>
                </a:lnTo>
                <a:lnTo>
                  <a:pt x="260" y="260"/>
                </a:lnTo>
                <a:lnTo>
                  <a:pt x="260" y="260"/>
                </a:lnTo>
                <a:lnTo>
                  <a:pt x="256" y="260"/>
                </a:lnTo>
                <a:lnTo>
                  <a:pt x="254" y="264"/>
                </a:lnTo>
                <a:lnTo>
                  <a:pt x="254" y="264"/>
                </a:lnTo>
                <a:lnTo>
                  <a:pt x="250" y="268"/>
                </a:lnTo>
                <a:lnTo>
                  <a:pt x="250" y="276"/>
                </a:lnTo>
                <a:lnTo>
                  <a:pt x="250" y="276"/>
                </a:lnTo>
                <a:close/>
                <a:moveTo>
                  <a:pt x="290" y="248"/>
                </a:moveTo>
                <a:lnTo>
                  <a:pt x="302" y="248"/>
                </a:lnTo>
                <a:lnTo>
                  <a:pt x="302" y="256"/>
                </a:lnTo>
                <a:lnTo>
                  <a:pt x="302" y="256"/>
                </a:lnTo>
                <a:lnTo>
                  <a:pt x="304" y="252"/>
                </a:lnTo>
                <a:lnTo>
                  <a:pt x="308" y="250"/>
                </a:lnTo>
                <a:lnTo>
                  <a:pt x="308" y="250"/>
                </a:lnTo>
                <a:lnTo>
                  <a:pt x="312" y="248"/>
                </a:lnTo>
                <a:lnTo>
                  <a:pt x="316" y="248"/>
                </a:lnTo>
                <a:lnTo>
                  <a:pt x="316" y="248"/>
                </a:lnTo>
                <a:lnTo>
                  <a:pt x="324" y="248"/>
                </a:lnTo>
                <a:lnTo>
                  <a:pt x="330" y="254"/>
                </a:lnTo>
                <a:lnTo>
                  <a:pt x="330" y="254"/>
                </a:lnTo>
                <a:lnTo>
                  <a:pt x="336" y="264"/>
                </a:lnTo>
                <a:lnTo>
                  <a:pt x="336" y="276"/>
                </a:lnTo>
                <a:lnTo>
                  <a:pt x="336" y="276"/>
                </a:lnTo>
                <a:lnTo>
                  <a:pt x="336" y="290"/>
                </a:lnTo>
                <a:lnTo>
                  <a:pt x="330" y="300"/>
                </a:lnTo>
                <a:lnTo>
                  <a:pt x="330" y="300"/>
                </a:lnTo>
                <a:lnTo>
                  <a:pt x="324" y="306"/>
                </a:lnTo>
                <a:lnTo>
                  <a:pt x="316" y="308"/>
                </a:lnTo>
                <a:lnTo>
                  <a:pt x="316" y="308"/>
                </a:lnTo>
                <a:lnTo>
                  <a:pt x="310" y="306"/>
                </a:lnTo>
                <a:lnTo>
                  <a:pt x="310" y="306"/>
                </a:lnTo>
                <a:lnTo>
                  <a:pt x="302" y="300"/>
                </a:lnTo>
                <a:lnTo>
                  <a:pt x="302" y="328"/>
                </a:lnTo>
                <a:lnTo>
                  <a:pt x="290" y="328"/>
                </a:lnTo>
                <a:lnTo>
                  <a:pt x="290" y="248"/>
                </a:lnTo>
                <a:lnTo>
                  <a:pt x="290" y="248"/>
                </a:lnTo>
                <a:close/>
                <a:moveTo>
                  <a:pt x="302" y="276"/>
                </a:moveTo>
                <a:lnTo>
                  <a:pt x="302" y="276"/>
                </a:lnTo>
                <a:lnTo>
                  <a:pt x="304" y="284"/>
                </a:lnTo>
                <a:lnTo>
                  <a:pt x="306" y="290"/>
                </a:lnTo>
                <a:lnTo>
                  <a:pt x="306" y="290"/>
                </a:lnTo>
                <a:lnTo>
                  <a:pt x="310" y="294"/>
                </a:lnTo>
                <a:lnTo>
                  <a:pt x="314" y="296"/>
                </a:lnTo>
                <a:lnTo>
                  <a:pt x="314" y="296"/>
                </a:lnTo>
                <a:lnTo>
                  <a:pt x="318" y="294"/>
                </a:lnTo>
                <a:lnTo>
                  <a:pt x="320" y="292"/>
                </a:lnTo>
                <a:lnTo>
                  <a:pt x="320" y="292"/>
                </a:lnTo>
                <a:lnTo>
                  <a:pt x="324" y="286"/>
                </a:lnTo>
                <a:lnTo>
                  <a:pt x="324" y="278"/>
                </a:lnTo>
                <a:lnTo>
                  <a:pt x="324" y="278"/>
                </a:lnTo>
                <a:lnTo>
                  <a:pt x="324" y="270"/>
                </a:lnTo>
                <a:lnTo>
                  <a:pt x="320" y="264"/>
                </a:lnTo>
                <a:lnTo>
                  <a:pt x="320" y="264"/>
                </a:lnTo>
                <a:lnTo>
                  <a:pt x="318" y="260"/>
                </a:lnTo>
                <a:lnTo>
                  <a:pt x="314" y="260"/>
                </a:lnTo>
                <a:lnTo>
                  <a:pt x="314" y="260"/>
                </a:lnTo>
                <a:lnTo>
                  <a:pt x="310" y="260"/>
                </a:lnTo>
                <a:lnTo>
                  <a:pt x="306" y="264"/>
                </a:lnTo>
                <a:lnTo>
                  <a:pt x="306" y="264"/>
                </a:lnTo>
                <a:lnTo>
                  <a:pt x="304" y="268"/>
                </a:lnTo>
                <a:lnTo>
                  <a:pt x="302" y="276"/>
                </a:lnTo>
                <a:lnTo>
                  <a:pt x="302" y="276"/>
                </a:lnTo>
                <a:close/>
                <a:moveTo>
                  <a:pt x="338" y="290"/>
                </a:moveTo>
                <a:lnTo>
                  <a:pt x="352" y="288"/>
                </a:lnTo>
                <a:lnTo>
                  <a:pt x="352" y="288"/>
                </a:lnTo>
                <a:lnTo>
                  <a:pt x="352" y="292"/>
                </a:lnTo>
                <a:lnTo>
                  <a:pt x="354" y="294"/>
                </a:lnTo>
                <a:lnTo>
                  <a:pt x="358" y="296"/>
                </a:lnTo>
                <a:lnTo>
                  <a:pt x="362" y="296"/>
                </a:lnTo>
                <a:lnTo>
                  <a:pt x="362" y="296"/>
                </a:lnTo>
                <a:lnTo>
                  <a:pt x="368" y="294"/>
                </a:lnTo>
                <a:lnTo>
                  <a:pt x="368" y="294"/>
                </a:lnTo>
                <a:lnTo>
                  <a:pt x="370" y="292"/>
                </a:lnTo>
                <a:lnTo>
                  <a:pt x="370" y="290"/>
                </a:lnTo>
                <a:lnTo>
                  <a:pt x="370" y="290"/>
                </a:lnTo>
                <a:lnTo>
                  <a:pt x="370" y="288"/>
                </a:lnTo>
                <a:lnTo>
                  <a:pt x="370" y="288"/>
                </a:lnTo>
                <a:lnTo>
                  <a:pt x="366" y="286"/>
                </a:lnTo>
                <a:lnTo>
                  <a:pt x="366" y="286"/>
                </a:lnTo>
                <a:lnTo>
                  <a:pt x="352" y="282"/>
                </a:lnTo>
                <a:lnTo>
                  <a:pt x="346" y="278"/>
                </a:lnTo>
                <a:lnTo>
                  <a:pt x="346" y="278"/>
                </a:lnTo>
                <a:lnTo>
                  <a:pt x="342" y="272"/>
                </a:lnTo>
                <a:lnTo>
                  <a:pt x="340" y="264"/>
                </a:lnTo>
                <a:lnTo>
                  <a:pt x="340" y="264"/>
                </a:lnTo>
                <a:lnTo>
                  <a:pt x="342" y="258"/>
                </a:lnTo>
                <a:lnTo>
                  <a:pt x="346" y="252"/>
                </a:lnTo>
                <a:lnTo>
                  <a:pt x="346" y="252"/>
                </a:lnTo>
                <a:lnTo>
                  <a:pt x="352" y="248"/>
                </a:lnTo>
                <a:lnTo>
                  <a:pt x="360" y="248"/>
                </a:lnTo>
                <a:lnTo>
                  <a:pt x="360" y="248"/>
                </a:lnTo>
                <a:lnTo>
                  <a:pt x="368" y="248"/>
                </a:lnTo>
                <a:lnTo>
                  <a:pt x="374" y="250"/>
                </a:lnTo>
                <a:lnTo>
                  <a:pt x="374" y="250"/>
                </a:lnTo>
                <a:lnTo>
                  <a:pt x="380" y="256"/>
                </a:lnTo>
                <a:lnTo>
                  <a:pt x="382" y="262"/>
                </a:lnTo>
                <a:lnTo>
                  <a:pt x="370" y="266"/>
                </a:lnTo>
                <a:lnTo>
                  <a:pt x="370" y="266"/>
                </a:lnTo>
                <a:lnTo>
                  <a:pt x="366" y="260"/>
                </a:lnTo>
                <a:lnTo>
                  <a:pt x="360" y="258"/>
                </a:lnTo>
                <a:lnTo>
                  <a:pt x="360" y="258"/>
                </a:lnTo>
                <a:lnTo>
                  <a:pt x="354" y="260"/>
                </a:lnTo>
                <a:lnTo>
                  <a:pt x="354" y="260"/>
                </a:lnTo>
                <a:lnTo>
                  <a:pt x="352" y="262"/>
                </a:lnTo>
                <a:lnTo>
                  <a:pt x="352" y="262"/>
                </a:lnTo>
                <a:lnTo>
                  <a:pt x="354" y="266"/>
                </a:lnTo>
                <a:lnTo>
                  <a:pt x="354" y="266"/>
                </a:lnTo>
                <a:lnTo>
                  <a:pt x="366" y="270"/>
                </a:lnTo>
                <a:lnTo>
                  <a:pt x="366" y="270"/>
                </a:lnTo>
                <a:lnTo>
                  <a:pt x="374" y="274"/>
                </a:lnTo>
                <a:lnTo>
                  <a:pt x="380" y="278"/>
                </a:lnTo>
                <a:lnTo>
                  <a:pt x="380" y="278"/>
                </a:lnTo>
                <a:lnTo>
                  <a:pt x="382" y="282"/>
                </a:lnTo>
                <a:lnTo>
                  <a:pt x="384" y="288"/>
                </a:lnTo>
                <a:lnTo>
                  <a:pt x="384" y="288"/>
                </a:lnTo>
                <a:lnTo>
                  <a:pt x="382" y="296"/>
                </a:lnTo>
                <a:lnTo>
                  <a:pt x="378" y="302"/>
                </a:lnTo>
                <a:lnTo>
                  <a:pt x="378" y="302"/>
                </a:lnTo>
                <a:lnTo>
                  <a:pt x="370" y="306"/>
                </a:lnTo>
                <a:lnTo>
                  <a:pt x="362" y="308"/>
                </a:lnTo>
                <a:lnTo>
                  <a:pt x="362" y="308"/>
                </a:lnTo>
                <a:lnTo>
                  <a:pt x="354" y="306"/>
                </a:lnTo>
                <a:lnTo>
                  <a:pt x="346" y="304"/>
                </a:lnTo>
                <a:lnTo>
                  <a:pt x="346" y="304"/>
                </a:lnTo>
                <a:lnTo>
                  <a:pt x="342" y="298"/>
                </a:lnTo>
                <a:lnTo>
                  <a:pt x="338" y="290"/>
                </a:lnTo>
                <a:lnTo>
                  <a:pt x="338" y="290"/>
                </a:lnTo>
                <a:close/>
              </a:path>
            </a:pathLst>
          </a:custGeom>
          <a:gradFill>
            <a:gsLst>
              <a:gs pos="81000">
                <a:srgbClr val="00292E">
                  <a:alpha val="0"/>
                </a:srgbClr>
              </a:gs>
              <a:gs pos="27000">
                <a:srgbClr val="15C2FF">
                  <a:alpha val="88000"/>
                </a:srgbClr>
              </a:gs>
            </a:gsLst>
            <a:lin ang="3600000" scaled="0"/>
          </a:gradFill>
          <a:ln w="3175">
            <a:solidFill>
              <a:srgbClr val="79DCFF"/>
            </a:solidFill>
            <a:round/>
            <a:headEnd/>
            <a:tailEnd/>
          </a:ln>
        </p:spPr>
        <p:txBody>
          <a:bodyPr/>
          <a:lstStyle/>
          <a:p>
            <a:endParaRPr lang="zh-CN" altLang="en-US"/>
          </a:p>
        </p:txBody>
      </p:sp>
      <p:sp>
        <p:nvSpPr>
          <p:cNvPr id="221" name="矩形 220"/>
          <p:cNvSpPr/>
          <p:nvPr/>
        </p:nvSpPr>
        <p:spPr>
          <a:xfrm>
            <a:off x="7157755" y="2329929"/>
            <a:ext cx="1815640" cy="307777"/>
          </a:xfrm>
          <a:prstGeom prst="rect">
            <a:avLst/>
          </a:prstGeom>
        </p:spPr>
        <p:txBody>
          <a:bodyPr wrap="square">
            <a:spAutoFit/>
          </a:bodyPr>
          <a:lstStyle/>
          <a:p>
            <a:pPr algn="ctr" defTabSz="914400">
              <a:defRPr/>
            </a:pPr>
            <a:r>
              <a:rPr lang="zh-CN" altLang="en-US" sz="1400" b="1" kern="0" dirty="0" smtClean="0">
                <a:cs typeface="Arial" pitchFamily="34" charset="0"/>
              </a:rPr>
              <a:t>路灯管理系统</a:t>
            </a:r>
            <a:endParaRPr lang="en-US" altLang="zh-CN" sz="1400" b="1" kern="0" dirty="0">
              <a:cs typeface="Arial" pitchFamily="34" charset="0"/>
            </a:endParaRPr>
          </a:p>
        </p:txBody>
      </p:sp>
      <p:cxnSp>
        <p:nvCxnSpPr>
          <p:cNvPr id="222" name="直接连接符 221"/>
          <p:cNvCxnSpPr/>
          <p:nvPr/>
        </p:nvCxnSpPr>
        <p:spPr>
          <a:xfrm flipV="1">
            <a:off x="8083901" y="2577459"/>
            <a:ext cx="0" cy="571772"/>
          </a:xfrm>
          <a:prstGeom prst="line">
            <a:avLst/>
          </a:prstGeom>
          <a:ln w="19050">
            <a:solidFill>
              <a:srgbClr val="77D4F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rot="1132446">
            <a:off x="5319436" y="2622411"/>
            <a:ext cx="2665091" cy="230843"/>
          </a:xfrm>
          <a:prstGeom prst="rect">
            <a:avLst/>
          </a:prstGeom>
        </p:spPr>
        <p:txBody>
          <a:bodyPr wrap="square" lIns="45729" tIns="22865" rIns="45729" bIns="22865">
            <a:spAutoFit/>
          </a:bodyPr>
          <a:lstStyle/>
          <a:p>
            <a:pPr algn="ctr">
              <a:spcBef>
                <a:spcPct val="20000"/>
              </a:spcBef>
              <a:defRPr/>
            </a:pPr>
            <a:r>
              <a:rPr lang="en-US" altLang="zh-CN" sz="1200" b="1" dirty="0" smtClean="0"/>
              <a:t>IPv6</a:t>
            </a:r>
            <a:endParaRPr lang="zh-CN" altLang="zh-CN" sz="1200" b="1" dirty="0" smtClean="0"/>
          </a:p>
        </p:txBody>
      </p:sp>
      <p:sp>
        <p:nvSpPr>
          <p:cNvPr id="224" name="矩形 223"/>
          <p:cNvSpPr/>
          <p:nvPr/>
        </p:nvSpPr>
        <p:spPr>
          <a:xfrm rot="512583">
            <a:off x="5231340" y="3125134"/>
            <a:ext cx="2665091" cy="230843"/>
          </a:xfrm>
          <a:prstGeom prst="rect">
            <a:avLst/>
          </a:prstGeom>
        </p:spPr>
        <p:txBody>
          <a:bodyPr wrap="square" lIns="45729" tIns="22865" rIns="45729" bIns="22865">
            <a:spAutoFit/>
          </a:bodyPr>
          <a:lstStyle/>
          <a:p>
            <a:pPr algn="ctr">
              <a:spcBef>
                <a:spcPct val="20000"/>
              </a:spcBef>
              <a:defRPr/>
            </a:pPr>
            <a:r>
              <a:rPr lang="en-US" altLang="zh-CN" sz="1200" b="1" dirty="0" smtClean="0"/>
              <a:t>IPv6</a:t>
            </a:r>
            <a:endParaRPr lang="zh-CN" altLang="zh-CN" sz="1200" b="1" dirty="0" smtClean="0"/>
          </a:p>
        </p:txBody>
      </p:sp>
      <p:sp>
        <p:nvSpPr>
          <p:cNvPr id="225" name="矩形 224"/>
          <p:cNvSpPr/>
          <p:nvPr/>
        </p:nvSpPr>
        <p:spPr>
          <a:xfrm rot="21352020">
            <a:off x="5223330" y="3628641"/>
            <a:ext cx="2665091" cy="230843"/>
          </a:xfrm>
          <a:prstGeom prst="rect">
            <a:avLst/>
          </a:prstGeom>
        </p:spPr>
        <p:txBody>
          <a:bodyPr wrap="square" lIns="45729" tIns="22865" rIns="45729" bIns="22865">
            <a:spAutoFit/>
          </a:bodyPr>
          <a:lstStyle/>
          <a:p>
            <a:pPr algn="ctr">
              <a:spcBef>
                <a:spcPct val="20000"/>
              </a:spcBef>
              <a:defRPr/>
            </a:pPr>
            <a:r>
              <a:rPr lang="en-US" altLang="zh-CN" sz="1200" b="1" dirty="0" smtClean="0"/>
              <a:t>IPv6</a:t>
            </a:r>
            <a:endParaRPr lang="zh-CN" altLang="zh-CN" sz="1200" b="1" dirty="0" smtClean="0"/>
          </a:p>
        </p:txBody>
      </p:sp>
      <p:sp>
        <p:nvSpPr>
          <p:cNvPr id="226" name="矩形 225"/>
          <p:cNvSpPr/>
          <p:nvPr/>
        </p:nvSpPr>
        <p:spPr>
          <a:xfrm rot="20581102">
            <a:off x="5252574" y="4132118"/>
            <a:ext cx="2665091" cy="230843"/>
          </a:xfrm>
          <a:prstGeom prst="rect">
            <a:avLst/>
          </a:prstGeom>
        </p:spPr>
        <p:txBody>
          <a:bodyPr wrap="square" lIns="45729" tIns="22865" rIns="45729" bIns="22865">
            <a:spAutoFit/>
          </a:bodyPr>
          <a:lstStyle/>
          <a:p>
            <a:pPr algn="ctr">
              <a:spcBef>
                <a:spcPct val="20000"/>
              </a:spcBef>
              <a:defRPr/>
            </a:pPr>
            <a:r>
              <a:rPr lang="en-US" altLang="zh-CN" sz="1200" b="1" dirty="0" smtClean="0"/>
              <a:t>IPv6</a:t>
            </a:r>
            <a:endParaRPr lang="zh-CN" altLang="zh-CN" sz="1200" b="1" dirty="0" smtClean="0"/>
          </a:p>
        </p:txBody>
      </p:sp>
      <p:sp>
        <p:nvSpPr>
          <p:cNvPr id="227" name="矩形 226"/>
          <p:cNvSpPr/>
          <p:nvPr/>
        </p:nvSpPr>
        <p:spPr>
          <a:xfrm>
            <a:off x="5414260" y="4715932"/>
            <a:ext cx="282450" cy="261610"/>
          </a:xfrm>
          <a:prstGeom prst="rect">
            <a:avLst/>
          </a:prstGeom>
        </p:spPr>
        <p:txBody>
          <a:bodyPr wrap="none">
            <a:spAutoFit/>
          </a:bodyPr>
          <a:lstStyle/>
          <a:p>
            <a:pPr algn="ctr">
              <a:spcBef>
                <a:spcPct val="20000"/>
              </a:spcBef>
              <a:defRPr/>
            </a:pPr>
            <a:r>
              <a:rPr lang="en-US" altLang="zh-CN" sz="1100" b="1" dirty="0" smtClean="0">
                <a:effectLst>
                  <a:outerShdw blurRad="38100" dist="38100" dir="2700000" algn="tl">
                    <a:srgbClr val="000000">
                      <a:alpha val="43137"/>
                    </a:srgbClr>
                  </a:outerShdw>
                </a:effectLst>
                <a:cs typeface="Arial" panose="020B0604020202020204" pitchFamily="34" charset="0"/>
                <a:sym typeface="Arial"/>
              </a:rPr>
              <a:t>…</a:t>
            </a:r>
            <a:endParaRPr lang="zh-CN" altLang="en-US" sz="1100" b="1" dirty="0">
              <a:effectLst>
                <a:outerShdw blurRad="38100" dist="38100" dir="2700000" algn="tl">
                  <a:srgbClr val="000000">
                    <a:alpha val="43137"/>
                  </a:srgbClr>
                </a:outerShdw>
              </a:effectLst>
              <a:cs typeface="Arial" panose="020B0604020202020204" pitchFamily="34" charset="0"/>
              <a:sym typeface="Arial"/>
            </a:endParaRPr>
          </a:p>
        </p:txBody>
      </p:sp>
      <p:sp>
        <p:nvSpPr>
          <p:cNvPr id="228" name="矩形 17"/>
          <p:cNvSpPr/>
          <p:nvPr/>
        </p:nvSpPr>
        <p:spPr>
          <a:xfrm>
            <a:off x="6672064" y="5108701"/>
            <a:ext cx="5707828" cy="1092607"/>
          </a:xfrm>
          <a:prstGeom prst="rect">
            <a:avLst/>
          </a:prstGeom>
        </p:spPr>
        <p:txBody>
          <a:bodyPr wrap="square">
            <a:spAutoFit/>
          </a:bodyPr>
          <a:lstStyle/>
          <a:p>
            <a:pPr marL="171450" indent="-171450">
              <a:spcBef>
                <a:spcPts val="300"/>
              </a:spcBef>
              <a:buFont typeface="Arial" panose="020B0604020202020204" pitchFamily="34" charset="0"/>
              <a:buChar char="•"/>
            </a:pPr>
            <a:r>
              <a:rPr lang="zh-CN" altLang="en-US" sz="2000" b="1" dirty="0" smtClean="0">
                <a:solidFill>
                  <a:srgbClr val="C00000"/>
                </a:solidFill>
                <a:cs typeface="Arial" pitchFamily="34" charset="0"/>
                <a:sym typeface="Arial"/>
              </a:rPr>
              <a:t>快速自愈</a:t>
            </a:r>
            <a:endParaRPr lang="en-US" altLang="zh-CN" sz="2000" b="1" dirty="0" smtClean="0">
              <a:solidFill>
                <a:srgbClr val="C00000"/>
              </a:solidFill>
              <a:cs typeface="Arial" pitchFamily="34" charset="0"/>
              <a:sym typeface="Arial"/>
            </a:endParaRPr>
          </a:p>
          <a:p>
            <a:pPr marL="171450" indent="-171450">
              <a:spcBef>
                <a:spcPts val="300"/>
              </a:spcBef>
              <a:buFont typeface="Arial" panose="020B0604020202020204" pitchFamily="34" charset="0"/>
              <a:buChar char="•"/>
            </a:pPr>
            <a:r>
              <a:rPr lang="zh-CN" altLang="en-US" sz="2000" b="1" dirty="0" smtClean="0">
                <a:solidFill>
                  <a:srgbClr val="C00000"/>
                </a:solidFill>
                <a:cs typeface="Arial" pitchFamily="34" charset="0"/>
                <a:sym typeface="Arial"/>
              </a:rPr>
              <a:t>高可靠性</a:t>
            </a:r>
            <a:endParaRPr lang="en-US" altLang="zh-CN" sz="2000" b="1" dirty="0" smtClean="0">
              <a:solidFill>
                <a:srgbClr val="C00000"/>
              </a:solidFill>
              <a:cs typeface="Arial" pitchFamily="34" charset="0"/>
              <a:sym typeface="Arial"/>
            </a:endParaRPr>
          </a:p>
          <a:p>
            <a:pPr marL="171450" indent="-171450">
              <a:spcBef>
                <a:spcPts val="300"/>
              </a:spcBef>
              <a:buFont typeface="Arial" panose="020B0604020202020204" pitchFamily="34" charset="0"/>
              <a:buChar char="•"/>
            </a:pPr>
            <a:r>
              <a:rPr lang="zh-CN" altLang="en-US" sz="2000" b="1" dirty="0" smtClean="0">
                <a:solidFill>
                  <a:srgbClr val="C00000"/>
                </a:solidFill>
                <a:cs typeface="Arial" pitchFamily="34" charset="0"/>
                <a:sym typeface="Arial"/>
              </a:rPr>
              <a:t>支持</a:t>
            </a:r>
            <a:r>
              <a:rPr lang="en-US" altLang="zh-CN" sz="2000" b="1" dirty="0" smtClean="0">
                <a:solidFill>
                  <a:srgbClr val="C00000"/>
                </a:solidFill>
                <a:cs typeface="Arial" pitchFamily="34" charset="0"/>
                <a:sym typeface="Arial"/>
              </a:rPr>
              <a:t>1000+</a:t>
            </a:r>
            <a:r>
              <a:rPr lang="zh-CN" altLang="en-US" sz="2000" b="1" dirty="0" smtClean="0">
                <a:solidFill>
                  <a:srgbClr val="C00000"/>
                </a:solidFill>
                <a:cs typeface="Arial" pitchFamily="34" charset="0"/>
                <a:sym typeface="Arial"/>
              </a:rPr>
              <a:t>节点，组网时间</a:t>
            </a:r>
            <a:r>
              <a:rPr lang="en-US" altLang="zh-CN" sz="2000" b="1" dirty="0" smtClean="0">
                <a:solidFill>
                  <a:srgbClr val="C00000"/>
                </a:solidFill>
                <a:cs typeface="Arial" pitchFamily="34" charset="0"/>
                <a:sym typeface="Arial"/>
              </a:rPr>
              <a:t>&lt;20mins</a:t>
            </a:r>
          </a:p>
        </p:txBody>
      </p:sp>
      <p:grpSp>
        <p:nvGrpSpPr>
          <p:cNvPr id="76" name="组合 26"/>
          <p:cNvGrpSpPr/>
          <p:nvPr/>
        </p:nvGrpSpPr>
        <p:grpSpPr>
          <a:xfrm>
            <a:off x="940341" y="2320435"/>
            <a:ext cx="1197417" cy="362166"/>
            <a:chOff x="777567" y="3323724"/>
            <a:chExt cx="1197417" cy="362166"/>
          </a:xfrm>
        </p:grpSpPr>
        <p:sp>
          <p:nvSpPr>
            <p:cNvPr id="77" name="矩形 214"/>
            <p:cNvSpPr/>
            <p:nvPr/>
          </p:nvSpPr>
          <p:spPr>
            <a:xfrm>
              <a:off x="1346286" y="3378113"/>
              <a:ext cx="628698" cy="307777"/>
            </a:xfrm>
            <a:prstGeom prst="rect">
              <a:avLst/>
            </a:prstGeom>
            <a:ln>
              <a:noFill/>
            </a:ln>
            <a:effectLst/>
          </p:spPr>
          <p:txBody>
            <a:bodyPr wrap="none">
              <a:spAutoFit/>
            </a:bodyPr>
            <a:lstStyle/>
            <a:p>
              <a:pPr algn="ctr">
                <a:spcBef>
                  <a:spcPct val="20000"/>
                </a:spcBef>
                <a:defRPr/>
              </a:pPr>
              <a:r>
                <a:rPr kumimoji="1" lang="en-US" altLang="zh-CN" sz="1400" b="1" kern="0" dirty="0" smtClean="0">
                  <a:latin typeface="微软雅黑" panose="020B0503020204020204" pitchFamily="34" charset="-122"/>
                  <a:ea typeface="微软雅黑" panose="020B0503020204020204" pitchFamily="34" charset="-122"/>
                  <a:cs typeface="Arial" pitchFamily="34" charset="0"/>
                </a:rPr>
                <a:t>MCU</a:t>
              </a:r>
            </a:p>
          </p:txBody>
        </p:sp>
        <p:pic>
          <p:nvPicPr>
            <p:cNvPr id="78" name="Picture 2" descr="C:\Users\Changting\Desktop\未标题-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567" y="3323724"/>
              <a:ext cx="322213" cy="322213"/>
            </a:xfrm>
            <a:prstGeom prst="rect">
              <a:avLst/>
            </a:prstGeom>
            <a:solidFill>
              <a:schemeClr val="accent1"/>
            </a:solidFill>
            <a:ln>
              <a:noFill/>
            </a:ln>
            <a:extLst/>
          </p:spPr>
        </p:pic>
      </p:grpSp>
      <p:sp>
        <p:nvSpPr>
          <p:cNvPr id="79" name="矩形 406"/>
          <p:cNvSpPr/>
          <p:nvPr/>
        </p:nvSpPr>
        <p:spPr>
          <a:xfrm>
            <a:off x="1291171" y="1854341"/>
            <a:ext cx="1069524" cy="566309"/>
          </a:xfrm>
          <a:prstGeom prst="rect">
            <a:avLst/>
          </a:prstGeom>
          <a:ln>
            <a:noFill/>
          </a:ln>
          <a:effectLst/>
        </p:spPr>
        <p:txBody>
          <a:bodyPr wrap="none">
            <a:spAutoFit/>
          </a:bodyPr>
          <a:lstStyle/>
          <a:p>
            <a:pPr algn="ctr">
              <a:spcBef>
                <a:spcPct val="20000"/>
              </a:spcBef>
              <a:defRPr/>
            </a:pPr>
            <a:r>
              <a:rPr kumimoji="1" lang="en-US" altLang="zh-CN" sz="1400" b="1" kern="0" dirty="0" err="1" smtClean="0">
                <a:latin typeface="微软雅黑" panose="020B0503020204020204" pitchFamily="34" charset="-122"/>
                <a:ea typeface="微软雅黑" panose="020B0503020204020204" pitchFamily="34" charset="-122"/>
                <a:cs typeface="Arial" pitchFamily="34" charset="0"/>
              </a:rPr>
              <a:t>LiteOS</a:t>
            </a:r>
            <a:r>
              <a:rPr kumimoji="1" lang="en-US" altLang="zh-CN" sz="1400" b="1" kern="0" dirty="0" smtClean="0">
                <a:latin typeface="微软雅黑" panose="020B0503020204020204" pitchFamily="34" charset="-122"/>
                <a:ea typeface="微软雅黑" panose="020B0503020204020204" pitchFamily="34" charset="-122"/>
                <a:cs typeface="Arial" pitchFamily="34" charset="0"/>
              </a:rPr>
              <a:t>/</a:t>
            </a:r>
          </a:p>
          <a:p>
            <a:pPr algn="ctr">
              <a:spcBef>
                <a:spcPct val="20000"/>
              </a:spcBef>
              <a:defRPr/>
            </a:pPr>
            <a:r>
              <a:rPr kumimoji="1" lang="en-US" altLang="zh-CN" sz="1400" b="1" kern="0" dirty="0" smtClean="0">
                <a:latin typeface="微软雅黑" panose="020B0503020204020204" pitchFamily="34" charset="-122"/>
                <a:ea typeface="微软雅黑" panose="020B0503020204020204" pitchFamily="34" charset="-122"/>
                <a:cs typeface="Arial" pitchFamily="34" charset="0"/>
              </a:rPr>
              <a:t>6LowPAN</a:t>
            </a:r>
            <a:endParaRPr kumimoji="1" lang="zh-CN" altLang="en-US" sz="1400" b="1" kern="0" dirty="0" smtClean="0">
              <a:latin typeface="微软雅黑" panose="020B0503020204020204" pitchFamily="34" charset="-122"/>
              <a:ea typeface="微软雅黑" panose="020B0503020204020204" pitchFamily="34" charset="-122"/>
              <a:cs typeface="Arial" pitchFamily="34" charset="0"/>
            </a:endParaRPr>
          </a:p>
        </p:txBody>
      </p:sp>
      <p:pic>
        <p:nvPicPr>
          <p:cNvPr id="80" name="Picture 3" descr="C:\Users\Changting\Desktop\未标题-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213" y="1931933"/>
            <a:ext cx="288000" cy="288000"/>
          </a:xfrm>
          <a:prstGeom prst="rect">
            <a:avLst/>
          </a:prstGeom>
          <a:solidFill>
            <a:schemeClr val="accent1"/>
          </a:solidFill>
          <a:ln>
            <a:noFill/>
          </a:ln>
          <a:extLst/>
        </p:spPr>
      </p:pic>
      <p:sp>
        <p:nvSpPr>
          <p:cNvPr id="81" name="Rounded Rectangular Callout 51"/>
          <p:cNvSpPr/>
          <p:nvPr/>
        </p:nvSpPr>
        <p:spPr>
          <a:xfrm>
            <a:off x="870414" y="1850560"/>
            <a:ext cx="1674198" cy="859660"/>
          </a:xfrm>
          <a:prstGeom prst="wedgeRoundRectCallout">
            <a:avLst>
              <a:gd name="adj1" fmla="val 45118"/>
              <a:gd name="adj2" fmla="val 836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2" name="TextBox 52"/>
          <p:cNvSpPr txBox="1"/>
          <p:nvPr/>
        </p:nvSpPr>
        <p:spPr>
          <a:xfrm>
            <a:off x="870414" y="1512006"/>
            <a:ext cx="1728192" cy="338554"/>
          </a:xfrm>
          <a:prstGeom prst="rect">
            <a:avLst/>
          </a:prstGeom>
          <a:noFill/>
          <a:ln>
            <a:noFill/>
          </a:ln>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cs typeface="Arial" panose="020B0604020202020204" pitchFamily="34" charset="0"/>
              </a:rPr>
              <a:t>路灯控制器</a:t>
            </a:r>
            <a:endParaRPr lang="en-US" altLang="zh-CN" sz="1600"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743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rPr>
              <a:t>传感框架提供多传感器统一管理</a:t>
            </a:r>
          </a:p>
        </p:txBody>
      </p:sp>
      <p:sp>
        <p:nvSpPr>
          <p:cNvPr id="230" name="TextBox 7"/>
          <p:cNvSpPr txBox="1"/>
          <p:nvPr/>
        </p:nvSpPr>
        <p:spPr>
          <a:xfrm>
            <a:off x="2114551" y="1718396"/>
            <a:ext cx="6558770" cy="3136199"/>
          </a:xfrm>
          <a:prstGeom prst="rect">
            <a:avLst/>
          </a:prstGeom>
          <a:gradFill flip="none" rotWithShape="1">
            <a:gsLst>
              <a:gs pos="0">
                <a:srgbClr val="4F81BD">
                  <a:lumMod val="40000"/>
                  <a:lumOff val="60000"/>
                  <a:alpha val="90000"/>
                </a:srgbClr>
              </a:gs>
              <a:gs pos="10000">
                <a:srgbClr val="226F9E"/>
              </a:gs>
              <a:gs pos="62000">
                <a:srgbClr val="3E6CA4">
                  <a:alpha val="6000"/>
                </a:srgbClr>
              </a:gs>
              <a:gs pos="35000">
                <a:srgbClr val="4F81BD">
                  <a:lumMod val="75000"/>
                  <a:alpha val="37000"/>
                </a:srgbClr>
              </a:gs>
              <a:gs pos="98000">
                <a:srgbClr val="4F81BD">
                  <a:lumMod val="50000"/>
                  <a:alpha val="40000"/>
                </a:srgbClr>
              </a:gs>
            </a:gsLst>
            <a:lin ang="2700000" scaled="1"/>
            <a:tileRect/>
          </a:gradFill>
          <a:ln w="9525"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129946" tIns="64973" rIns="82515" bIns="41258" anchor="ctr"/>
          <a:lstStyle>
            <a:defPPr>
              <a:defRPr lang="zh-CN"/>
            </a:defPPr>
            <a:lvl1pPr>
              <a:defRPr>
                <a:solidFill>
                  <a:schemeClr val="tx1"/>
                </a:solidFill>
                <a:latin typeface="Arial" pitchFamily="34" charset="0"/>
                <a:ea typeface="宋体" pitchFamily="2" charset="-122"/>
                <a:cs typeface="Arial" pitchFamily="34" charset="0"/>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a:defRPr>
                <a:solidFill>
                  <a:schemeClr val="tx1"/>
                </a:solidFill>
                <a:latin typeface="Calibri" pitchFamily="34" charset="0"/>
                <a:ea typeface="宋体" pitchFamily="2" charset="-122"/>
              </a:defRPr>
            </a:lvl6pPr>
            <a:lvl7pPr>
              <a:defRPr>
                <a:solidFill>
                  <a:schemeClr val="tx1"/>
                </a:solidFill>
                <a:latin typeface="Calibri" pitchFamily="34" charset="0"/>
                <a:ea typeface="宋体" pitchFamily="2" charset="-122"/>
              </a:defRPr>
            </a:lvl7pPr>
            <a:lvl8pPr>
              <a:defRPr>
                <a:solidFill>
                  <a:schemeClr val="tx1"/>
                </a:solidFill>
                <a:latin typeface="Calibri" pitchFamily="34" charset="0"/>
                <a:ea typeface="宋体" pitchFamily="2" charset="-122"/>
              </a:defRPr>
            </a:lvl8pPr>
            <a:lvl9pPr>
              <a:defRPr>
                <a:solidFill>
                  <a:schemeClr val="tx1"/>
                </a:solidFill>
                <a:latin typeface="Calibri" pitchFamily="34" charset="0"/>
                <a:ea typeface="宋体" pitchFamily="2" charset="-122"/>
              </a:defRPr>
            </a:lvl9pPr>
          </a:lstStyle>
          <a:p>
            <a:pPr>
              <a:lnSpc>
                <a:spcPct val="120000"/>
              </a:lnSpc>
              <a:spcAft>
                <a:spcPts val="1083"/>
              </a:spcAft>
              <a:defRPr/>
            </a:pPr>
            <a:endParaRPr lang="en-US" altLang="zh-CN" sz="1300" dirty="0">
              <a:latin typeface="+mn-lt"/>
              <a:ea typeface="+mn-ea"/>
            </a:endParaRPr>
          </a:p>
        </p:txBody>
      </p:sp>
      <p:sp>
        <p:nvSpPr>
          <p:cNvPr id="231" name="矩形 230"/>
          <p:cNvSpPr/>
          <p:nvPr/>
        </p:nvSpPr>
        <p:spPr>
          <a:xfrm rot="16200000">
            <a:off x="5171142" y="1510994"/>
            <a:ext cx="476371" cy="6076446"/>
          </a:xfrm>
          <a:prstGeom prst="rect">
            <a:avLst/>
          </a:prstGeom>
          <a:solidFill>
            <a:srgbClr val="0070C0"/>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232" name="矩形 231"/>
          <p:cNvSpPr/>
          <p:nvPr/>
        </p:nvSpPr>
        <p:spPr>
          <a:xfrm>
            <a:off x="3689769" y="4422388"/>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O</a:t>
            </a:r>
            <a:r>
              <a:rPr lang="en-US" altLang="zh-CN" sz="1400" dirty="0" smtClean="0"/>
              <a:t>pen</a:t>
            </a:r>
            <a:endParaRPr lang="zh-CN" altLang="en-US" sz="1400" dirty="0"/>
          </a:p>
        </p:txBody>
      </p:sp>
      <p:sp>
        <p:nvSpPr>
          <p:cNvPr id="233" name="矩形 232"/>
          <p:cNvSpPr/>
          <p:nvPr/>
        </p:nvSpPr>
        <p:spPr>
          <a:xfrm>
            <a:off x="4747265" y="4422388"/>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a:t>
            </a:r>
            <a:r>
              <a:rPr lang="en-US" altLang="zh-CN" sz="1400" dirty="0" smtClean="0"/>
              <a:t>ead</a:t>
            </a:r>
            <a:endParaRPr lang="zh-CN" altLang="en-US" sz="1400" dirty="0"/>
          </a:p>
        </p:txBody>
      </p:sp>
      <p:sp>
        <p:nvSpPr>
          <p:cNvPr id="234" name="矩形 233"/>
          <p:cNvSpPr/>
          <p:nvPr/>
        </p:nvSpPr>
        <p:spPr>
          <a:xfrm>
            <a:off x="5804762" y="4422388"/>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Write</a:t>
            </a:r>
            <a:endParaRPr lang="zh-CN" altLang="en-US" sz="1400" dirty="0"/>
          </a:p>
        </p:txBody>
      </p:sp>
      <p:sp>
        <p:nvSpPr>
          <p:cNvPr id="235" name="矩形 234"/>
          <p:cNvSpPr/>
          <p:nvPr/>
        </p:nvSpPr>
        <p:spPr>
          <a:xfrm>
            <a:off x="6862257" y="4422388"/>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Ioctl</a:t>
            </a:r>
            <a:endParaRPr lang="zh-CN" altLang="en-US" sz="1400" dirty="0"/>
          </a:p>
        </p:txBody>
      </p:sp>
      <p:sp>
        <p:nvSpPr>
          <p:cNvPr id="236" name="椭圆 235"/>
          <p:cNvSpPr/>
          <p:nvPr/>
        </p:nvSpPr>
        <p:spPr>
          <a:xfrm>
            <a:off x="3313580" y="1184598"/>
            <a:ext cx="1279252" cy="4132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计步</a:t>
            </a:r>
            <a:endParaRPr lang="zh-CN" altLang="en-US" sz="1400" dirty="0"/>
          </a:p>
        </p:txBody>
      </p:sp>
      <p:sp>
        <p:nvSpPr>
          <p:cNvPr id="237" name="矩形 236"/>
          <p:cNvSpPr/>
          <p:nvPr/>
        </p:nvSpPr>
        <p:spPr>
          <a:xfrm>
            <a:off x="4434698" y="3846056"/>
            <a:ext cx="1998650" cy="408034"/>
          </a:xfrm>
          <a:prstGeom prst="rect">
            <a:avLst/>
          </a:prstGeom>
        </p:spPr>
        <p:txBody>
          <a:bodyPr wrap="square" lIns="34288" tIns="17144" rIns="34288" bIns="17144">
            <a:spAutoFit/>
          </a:bodyPr>
          <a:lstStyle/>
          <a:p>
            <a:pPr algn="ctr">
              <a:lnSpc>
                <a:spcPct val="150000"/>
              </a:lnSpc>
              <a:defRPr/>
            </a:pPr>
            <a:r>
              <a:rPr lang="zh-CN" altLang="en-US" sz="2000" b="1" dirty="0" smtClean="0">
                <a:solidFill>
                  <a:schemeClr val="accent4">
                    <a:lumMod val="50000"/>
                  </a:schemeClr>
                </a:solidFill>
                <a:sym typeface="微软雅黑" pitchFamily="34" charset="-122"/>
              </a:rPr>
              <a:t>统一的驱动接口</a:t>
            </a:r>
            <a:endParaRPr lang="en-US" altLang="zh-CN" sz="2000" b="1" dirty="0" smtClean="0">
              <a:solidFill>
                <a:schemeClr val="accent4">
                  <a:lumMod val="50000"/>
                </a:schemeClr>
              </a:solidFill>
              <a:sym typeface="微软雅黑" pitchFamily="34" charset="-122"/>
            </a:endParaRPr>
          </a:p>
        </p:txBody>
      </p:sp>
      <p:sp>
        <p:nvSpPr>
          <p:cNvPr id="238" name="TextBox 52"/>
          <p:cNvSpPr txBox="1"/>
          <p:nvPr/>
        </p:nvSpPr>
        <p:spPr>
          <a:xfrm>
            <a:off x="2563377" y="4955481"/>
            <a:ext cx="414501" cy="251636"/>
          </a:xfrm>
          <a:prstGeom prst="rect">
            <a:avLst/>
          </a:prstGeom>
          <a:noFill/>
        </p:spPr>
        <p:txBody>
          <a:bodyPr wrap="square" rtlCol="0">
            <a:spAutoFit/>
          </a:bodyPr>
          <a:lstStyle/>
          <a:p>
            <a:r>
              <a:rPr lang="en-US" altLang="zh-CN" sz="1200" dirty="0" smtClean="0">
                <a:cs typeface="Arial" panose="020B0604020202020204" pitchFamily="34" charset="0"/>
              </a:rPr>
              <a:t>SPI</a:t>
            </a:r>
            <a:endParaRPr lang="en-US" altLang="zh-CN" sz="1200" dirty="0">
              <a:cs typeface="Arial" panose="020B0604020202020204" pitchFamily="34" charset="0"/>
            </a:endParaRPr>
          </a:p>
        </p:txBody>
      </p:sp>
      <p:sp>
        <p:nvSpPr>
          <p:cNvPr id="239" name="TextBox 52"/>
          <p:cNvSpPr txBox="1"/>
          <p:nvPr/>
        </p:nvSpPr>
        <p:spPr>
          <a:xfrm>
            <a:off x="3747091" y="4959298"/>
            <a:ext cx="452381" cy="251636"/>
          </a:xfrm>
          <a:prstGeom prst="rect">
            <a:avLst/>
          </a:prstGeom>
          <a:noFill/>
        </p:spPr>
        <p:txBody>
          <a:bodyPr wrap="square" rtlCol="0">
            <a:spAutoFit/>
          </a:bodyPr>
          <a:lstStyle/>
          <a:p>
            <a:r>
              <a:rPr lang="en-US" altLang="zh-CN" sz="1200" dirty="0">
                <a:cs typeface="Arial" panose="020B0604020202020204" pitchFamily="34" charset="0"/>
              </a:rPr>
              <a:t>I2C</a:t>
            </a:r>
          </a:p>
        </p:txBody>
      </p:sp>
      <p:sp>
        <p:nvSpPr>
          <p:cNvPr id="240" name="TextBox 52"/>
          <p:cNvSpPr txBox="1"/>
          <p:nvPr/>
        </p:nvSpPr>
        <p:spPr>
          <a:xfrm>
            <a:off x="4896608" y="4946765"/>
            <a:ext cx="584567" cy="251636"/>
          </a:xfrm>
          <a:prstGeom prst="rect">
            <a:avLst/>
          </a:prstGeom>
          <a:noFill/>
        </p:spPr>
        <p:txBody>
          <a:bodyPr wrap="square" rtlCol="0">
            <a:spAutoFit/>
          </a:bodyPr>
          <a:lstStyle/>
          <a:p>
            <a:r>
              <a:rPr lang="en-US" altLang="zh-CN" sz="1200" dirty="0">
                <a:cs typeface="Arial" panose="020B0604020202020204" pitchFamily="34" charset="0"/>
              </a:rPr>
              <a:t>UART</a:t>
            </a:r>
          </a:p>
        </p:txBody>
      </p:sp>
      <p:sp>
        <p:nvSpPr>
          <p:cNvPr id="241" name="TextBox 52"/>
          <p:cNvSpPr txBox="1"/>
          <p:nvPr/>
        </p:nvSpPr>
        <p:spPr>
          <a:xfrm>
            <a:off x="6265171" y="4946765"/>
            <a:ext cx="569728" cy="251636"/>
          </a:xfrm>
          <a:prstGeom prst="rect">
            <a:avLst/>
          </a:prstGeom>
          <a:noFill/>
        </p:spPr>
        <p:txBody>
          <a:bodyPr wrap="square" rtlCol="0">
            <a:spAutoFit/>
          </a:bodyPr>
          <a:lstStyle/>
          <a:p>
            <a:r>
              <a:rPr lang="en-US" altLang="zh-CN" sz="1200" dirty="0" smtClean="0">
                <a:cs typeface="Arial" panose="020B0604020202020204" pitchFamily="34" charset="0"/>
              </a:rPr>
              <a:t>GPIO</a:t>
            </a:r>
            <a:endParaRPr lang="en-US" altLang="zh-CN" sz="1200" dirty="0">
              <a:cs typeface="Arial" panose="020B0604020202020204" pitchFamily="34" charset="0"/>
            </a:endParaRPr>
          </a:p>
        </p:txBody>
      </p:sp>
      <p:sp>
        <p:nvSpPr>
          <p:cNvPr id="242" name="矩形 241"/>
          <p:cNvSpPr/>
          <p:nvPr/>
        </p:nvSpPr>
        <p:spPr>
          <a:xfrm rot="16200000">
            <a:off x="5176214" y="404419"/>
            <a:ext cx="466223" cy="6076446"/>
          </a:xfrm>
          <a:prstGeom prst="rect">
            <a:avLst/>
          </a:prstGeom>
          <a:solidFill>
            <a:srgbClr val="0070C0"/>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243" name="椭圆 242"/>
          <p:cNvSpPr/>
          <p:nvPr/>
        </p:nvSpPr>
        <p:spPr>
          <a:xfrm>
            <a:off x="4932464" y="1184598"/>
            <a:ext cx="1433580" cy="4132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心率检测</a:t>
            </a:r>
            <a:endParaRPr lang="zh-CN" altLang="en-US" sz="1400" dirty="0"/>
          </a:p>
        </p:txBody>
      </p:sp>
      <p:sp>
        <p:nvSpPr>
          <p:cNvPr id="244" name="TextBox 52"/>
          <p:cNvSpPr txBox="1"/>
          <p:nvPr/>
        </p:nvSpPr>
        <p:spPr>
          <a:xfrm>
            <a:off x="8054463" y="4430948"/>
            <a:ext cx="403144" cy="251636"/>
          </a:xfrm>
          <a:prstGeom prst="rect">
            <a:avLst/>
          </a:prstGeom>
          <a:noFill/>
        </p:spPr>
        <p:txBody>
          <a:bodyPr wrap="square" rtlCol="0">
            <a:spAutoFit/>
          </a:bodyPr>
          <a:lstStyle/>
          <a:p>
            <a:pPr algn="ctr"/>
            <a:r>
              <a:rPr lang="en-US" altLang="zh-CN" sz="1200" dirty="0" smtClean="0">
                <a:solidFill>
                  <a:schemeClr val="bg1"/>
                </a:solidFill>
                <a:cs typeface="Arial" panose="020B0604020202020204" pitchFamily="34" charset="0"/>
              </a:rPr>
              <a:t>…</a:t>
            </a:r>
          </a:p>
        </p:txBody>
      </p:sp>
      <p:cxnSp>
        <p:nvCxnSpPr>
          <p:cNvPr id="245" name="直接箭头连接符 244"/>
          <p:cNvCxnSpPr/>
          <p:nvPr/>
        </p:nvCxnSpPr>
        <p:spPr>
          <a:xfrm>
            <a:off x="3527051" y="3682110"/>
            <a:ext cx="1" cy="3162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p:nvPr/>
        </p:nvCxnSpPr>
        <p:spPr>
          <a:xfrm flipH="1">
            <a:off x="4789981" y="3687401"/>
            <a:ext cx="588" cy="3056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p:nvPr/>
        </p:nvCxnSpPr>
        <p:spPr>
          <a:xfrm>
            <a:off x="6053498" y="3687401"/>
            <a:ext cx="1" cy="3056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p:nvPr/>
        </p:nvCxnSpPr>
        <p:spPr>
          <a:xfrm>
            <a:off x="7316429" y="3682110"/>
            <a:ext cx="0" cy="3162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9" name="TextBox 52"/>
          <p:cNvSpPr txBox="1"/>
          <p:nvPr/>
        </p:nvSpPr>
        <p:spPr>
          <a:xfrm>
            <a:off x="2202755" y="4381228"/>
            <a:ext cx="1650222" cy="307556"/>
          </a:xfrm>
          <a:prstGeom prst="rect">
            <a:avLst/>
          </a:prstGeom>
          <a:noFill/>
        </p:spPr>
        <p:txBody>
          <a:bodyPr wrap="square" rtlCol="0">
            <a:spAutoFit/>
          </a:bodyPr>
          <a:lstStyle/>
          <a:p>
            <a:pPr algn="ctr"/>
            <a:r>
              <a:rPr lang="en-US" altLang="zh-CN" sz="1600" dirty="0" smtClean="0">
                <a:solidFill>
                  <a:schemeClr val="bg1"/>
                </a:solidFill>
                <a:cs typeface="Arial" panose="020B0604020202020204" pitchFamily="34" charset="0"/>
              </a:rPr>
              <a:t>BSP Manager</a:t>
            </a:r>
          </a:p>
        </p:txBody>
      </p:sp>
      <p:sp>
        <p:nvSpPr>
          <p:cNvPr id="250" name="矩形 249"/>
          <p:cNvSpPr/>
          <p:nvPr/>
        </p:nvSpPr>
        <p:spPr>
          <a:xfrm rot="16200000">
            <a:off x="5153475" y="-725271"/>
            <a:ext cx="501959" cy="6076446"/>
          </a:xfrm>
          <a:prstGeom prst="rect">
            <a:avLst/>
          </a:prstGeom>
          <a:solidFill>
            <a:srgbClr val="0070C0"/>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251" name="矩形 250"/>
          <p:cNvSpPr/>
          <p:nvPr/>
        </p:nvSpPr>
        <p:spPr>
          <a:xfrm>
            <a:off x="4299384" y="215277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运动</a:t>
            </a:r>
            <a:r>
              <a:rPr lang="zh-CN" altLang="en-US" sz="1400" dirty="0" smtClean="0"/>
              <a:t>算法</a:t>
            </a:r>
            <a:endParaRPr lang="zh-CN" altLang="en-US" sz="1400" dirty="0"/>
          </a:p>
        </p:txBody>
      </p:sp>
      <p:sp>
        <p:nvSpPr>
          <p:cNvPr id="252" name="矩形 251"/>
          <p:cNvSpPr/>
          <p:nvPr/>
        </p:nvSpPr>
        <p:spPr>
          <a:xfrm>
            <a:off x="5546323" y="215277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心率</a:t>
            </a:r>
            <a:r>
              <a:rPr lang="zh-CN" altLang="en-US" sz="1400" dirty="0" smtClean="0"/>
              <a:t>算法</a:t>
            </a:r>
            <a:endParaRPr lang="zh-CN" altLang="en-US" sz="1400" dirty="0"/>
          </a:p>
        </p:txBody>
      </p:sp>
      <p:sp>
        <p:nvSpPr>
          <p:cNvPr id="253" name="TextBox 52"/>
          <p:cNvSpPr txBox="1"/>
          <p:nvPr/>
        </p:nvSpPr>
        <p:spPr>
          <a:xfrm>
            <a:off x="7577148" y="4968027"/>
            <a:ext cx="617135" cy="251636"/>
          </a:xfrm>
          <a:prstGeom prst="rect">
            <a:avLst/>
          </a:prstGeom>
          <a:noFill/>
        </p:spPr>
        <p:txBody>
          <a:bodyPr wrap="square" rtlCol="0">
            <a:spAutoFit/>
          </a:bodyPr>
          <a:lstStyle/>
          <a:p>
            <a:r>
              <a:rPr lang="en-US" altLang="zh-CN" sz="1200" dirty="0" smtClean="0">
                <a:cs typeface="Arial" panose="020B0604020202020204" pitchFamily="34" charset="0"/>
              </a:rPr>
              <a:t>DMA</a:t>
            </a:r>
            <a:endParaRPr lang="en-US" altLang="zh-CN" sz="1200" dirty="0">
              <a:cs typeface="Arial" panose="020B0604020202020204" pitchFamily="34" charset="0"/>
            </a:endParaRPr>
          </a:p>
        </p:txBody>
      </p:sp>
      <p:sp>
        <p:nvSpPr>
          <p:cNvPr id="254" name="矩形 253"/>
          <p:cNvSpPr/>
          <p:nvPr/>
        </p:nvSpPr>
        <p:spPr>
          <a:xfrm>
            <a:off x="6712166" y="2152774"/>
            <a:ext cx="1312157"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环境感测算法</a:t>
            </a:r>
            <a:endParaRPr lang="zh-CN" altLang="en-US" sz="1400" dirty="0"/>
          </a:p>
        </p:txBody>
      </p:sp>
      <p:sp>
        <p:nvSpPr>
          <p:cNvPr id="255" name="TextBox 52"/>
          <p:cNvSpPr txBox="1"/>
          <p:nvPr/>
        </p:nvSpPr>
        <p:spPr>
          <a:xfrm>
            <a:off x="8024324" y="2152774"/>
            <a:ext cx="398449" cy="237657"/>
          </a:xfrm>
          <a:prstGeom prst="rect">
            <a:avLst/>
          </a:prstGeom>
          <a:noFill/>
        </p:spPr>
        <p:txBody>
          <a:bodyPr wrap="square" rtlCol="0">
            <a:spAutoFit/>
          </a:bodyPr>
          <a:lstStyle/>
          <a:p>
            <a:pPr algn="ctr"/>
            <a:r>
              <a:rPr lang="en-US" altLang="zh-CN" sz="1100" dirty="0" smtClean="0">
                <a:solidFill>
                  <a:schemeClr val="bg1"/>
                </a:solidFill>
                <a:cs typeface="Arial" panose="020B0604020202020204" pitchFamily="34" charset="0"/>
              </a:rPr>
              <a:t>…</a:t>
            </a:r>
          </a:p>
        </p:txBody>
      </p:sp>
      <p:cxnSp>
        <p:nvCxnSpPr>
          <p:cNvPr id="256" name="直接箭头连接符 255"/>
          <p:cNvCxnSpPr/>
          <p:nvPr/>
        </p:nvCxnSpPr>
        <p:spPr>
          <a:xfrm flipH="1">
            <a:off x="3530853" y="2558390"/>
            <a:ext cx="589" cy="3176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p:nvPr/>
        </p:nvCxnSpPr>
        <p:spPr>
          <a:xfrm flipH="1">
            <a:off x="4792712" y="2565395"/>
            <a:ext cx="589" cy="3036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H="1">
            <a:off x="6054570" y="2566959"/>
            <a:ext cx="588" cy="3005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a:off x="7316428" y="2564018"/>
            <a:ext cx="1" cy="30638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0" name="椭圆 259"/>
          <p:cNvSpPr/>
          <p:nvPr/>
        </p:nvSpPr>
        <p:spPr>
          <a:xfrm>
            <a:off x="6705677" y="1184598"/>
            <a:ext cx="1534440" cy="4132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环境监测</a:t>
            </a:r>
            <a:endParaRPr lang="zh-CN" altLang="en-US" sz="1400" dirty="0"/>
          </a:p>
        </p:txBody>
      </p:sp>
      <p:sp>
        <p:nvSpPr>
          <p:cNvPr id="261" name="矩形 260"/>
          <p:cNvSpPr/>
          <p:nvPr/>
        </p:nvSpPr>
        <p:spPr>
          <a:xfrm>
            <a:off x="4235594" y="2851073"/>
            <a:ext cx="3264649" cy="342399"/>
          </a:xfrm>
          <a:prstGeom prst="rect">
            <a:avLst/>
          </a:prstGeom>
        </p:spPr>
        <p:txBody>
          <a:bodyPr wrap="square" lIns="34288" tIns="17144" rIns="34288" bIns="17144">
            <a:spAutoFit/>
          </a:bodyPr>
          <a:lstStyle/>
          <a:p>
            <a:pPr>
              <a:defRPr/>
            </a:pPr>
            <a:r>
              <a:rPr lang="zh-CN" altLang="en-US" sz="2000" b="1" dirty="0" smtClean="0">
                <a:solidFill>
                  <a:schemeClr val="accent4">
                    <a:lumMod val="50000"/>
                  </a:schemeClr>
                </a:solidFill>
                <a:sym typeface="微软雅黑" pitchFamily="34" charset="-122"/>
              </a:rPr>
              <a:t>统一的传感器交互管理</a:t>
            </a:r>
            <a:endParaRPr lang="en-US" altLang="zh-CN" sz="2000" b="1" dirty="0" smtClean="0">
              <a:solidFill>
                <a:schemeClr val="accent4">
                  <a:lumMod val="50000"/>
                </a:schemeClr>
              </a:solidFill>
              <a:sym typeface="微软雅黑" pitchFamily="34" charset="-122"/>
            </a:endParaRPr>
          </a:p>
        </p:txBody>
      </p:sp>
      <p:sp>
        <p:nvSpPr>
          <p:cNvPr id="262" name="矩形 261"/>
          <p:cNvSpPr/>
          <p:nvPr/>
        </p:nvSpPr>
        <p:spPr>
          <a:xfrm>
            <a:off x="4006888" y="1729495"/>
            <a:ext cx="2807660" cy="342399"/>
          </a:xfrm>
          <a:prstGeom prst="rect">
            <a:avLst/>
          </a:prstGeom>
        </p:spPr>
        <p:txBody>
          <a:bodyPr wrap="square" lIns="34288" tIns="17144" rIns="34288" bIns="17144">
            <a:spAutoFit/>
          </a:bodyPr>
          <a:lstStyle/>
          <a:p>
            <a:pPr algn="ctr">
              <a:defRPr/>
            </a:pPr>
            <a:r>
              <a:rPr lang="zh-CN" altLang="en-US" sz="2000" b="1" dirty="0" smtClean="0">
                <a:solidFill>
                  <a:srgbClr val="00B050"/>
                </a:solidFill>
                <a:sym typeface="微软雅黑" pitchFamily="34" charset="-122"/>
              </a:rPr>
              <a:t>统一的传感算法库</a:t>
            </a:r>
            <a:endParaRPr lang="en-US" altLang="zh-CN" sz="2000" b="1" dirty="0" smtClean="0">
              <a:solidFill>
                <a:srgbClr val="00B050"/>
              </a:solidFill>
              <a:sym typeface="微软雅黑" pitchFamily="34" charset="-122"/>
            </a:endParaRPr>
          </a:p>
        </p:txBody>
      </p:sp>
      <p:sp>
        <p:nvSpPr>
          <p:cNvPr id="264" name="矩形 263"/>
          <p:cNvSpPr/>
          <p:nvPr/>
        </p:nvSpPr>
        <p:spPr>
          <a:xfrm>
            <a:off x="2304992" y="5421559"/>
            <a:ext cx="1258866" cy="381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温湿度传感器</a:t>
            </a:r>
            <a:endParaRPr lang="zh-CN" altLang="en-US" sz="1400" b="1" dirty="0">
              <a:solidFill>
                <a:schemeClr val="tx1"/>
              </a:solidFill>
            </a:endParaRPr>
          </a:p>
        </p:txBody>
      </p:sp>
      <p:sp>
        <p:nvSpPr>
          <p:cNvPr id="265" name="矩形 264"/>
          <p:cNvSpPr/>
          <p:nvPr/>
        </p:nvSpPr>
        <p:spPr>
          <a:xfrm>
            <a:off x="3674314" y="5424345"/>
            <a:ext cx="1119345" cy="381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光照传感器</a:t>
            </a:r>
            <a:endParaRPr lang="zh-CN" altLang="en-US" sz="1400" b="1" dirty="0">
              <a:solidFill>
                <a:schemeClr val="tx1"/>
              </a:solidFill>
            </a:endParaRPr>
          </a:p>
        </p:txBody>
      </p:sp>
      <p:sp>
        <p:nvSpPr>
          <p:cNvPr id="266" name="矩形 265"/>
          <p:cNvSpPr/>
          <p:nvPr/>
        </p:nvSpPr>
        <p:spPr>
          <a:xfrm>
            <a:off x="4926884" y="5424345"/>
            <a:ext cx="1119345" cy="381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陀螺仪</a:t>
            </a:r>
            <a:endParaRPr lang="zh-CN" altLang="en-US" sz="1400" b="1" dirty="0">
              <a:solidFill>
                <a:schemeClr val="tx1"/>
              </a:solidFill>
            </a:endParaRPr>
          </a:p>
        </p:txBody>
      </p:sp>
      <p:sp>
        <p:nvSpPr>
          <p:cNvPr id="267" name="矩形 266"/>
          <p:cNvSpPr/>
          <p:nvPr/>
        </p:nvSpPr>
        <p:spPr>
          <a:xfrm>
            <a:off x="6214247" y="5421559"/>
            <a:ext cx="1119345" cy="381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加速度计</a:t>
            </a:r>
            <a:endParaRPr lang="zh-CN" altLang="en-US" sz="1400" b="1" dirty="0">
              <a:solidFill>
                <a:schemeClr val="tx1"/>
              </a:solidFill>
            </a:endParaRPr>
          </a:p>
        </p:txBody>
      </p:sp>
      <p:sp>
        <p:nvSpPr>
          <p:cNvPr id="268" name="矩形 267"/>
          <p:cNvSpPr/>
          <p:nvPr/>
        </p:nvSpPr>
        <p:spPr>
          <a:xfrm>
            <a:off x="7571198" y="5421559"/>
            <a:ext cx="1119345" cy="381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心率传感器</a:t>
            </a:r>
            <a:endParaRPr lang="zh-CN" altLang="en-US" sz="1400" b="1" dirty="0">
              <a:solidFill>
                <a:schemeClr val="tx1"/>
              </a:solidFill>
            </a:endParaRPr>
          </a:p>
        </p:txBody>
      </p:sp>
      <p:sp>
        <p:nvSpPr>
          <p:cNvPr id="274" name="TextBox 52"/>
          <p:cNvSpPr txBox="1"/>
          <p:nvPr/>
        </p:nvSpPr>
        <p:spPr>
          <a:xfrm>
            <a:off x="2304991" y="3277719"/>
            <a:ext cx="1723209" cy="307556"/>
          </a:xfrm>
          <a:prstGeom prst="rect">
            <a:avLst/>
          </a:prstGeom>
          <a:noFill/>
        </p:spPr>
        <p:txBody>
          <a:bodyPr wrap="square" rtlCol="0">
            <a:spAutoFit/>
          </a:bodyPr>
          <a:lstStyle/>
          <a:p>
            <a:pPr algn="ctr"/>
            <a:r>
              <a:rPr lang="en-US" altLang="zh-CN" sz="1600" dirty="0" smtClean="0">
                <a:solidFill>
                  <a:schemeClr val="bg1"/>
                </a:solidFill>
                <a:cs typeface="Arial" panose="020B0604020202020204" pitchFamily="34" charset="0"/>
              </a:rPr>
              <a:t>Sensor Manager</a:t>
            </a:r>
          </a:p>
        </p:txBody>
      </p:sp>
      <p:sp>
        <p:nvSpPr>
          <p:cNvPr id="275" name="矩形 274"/>
          <p:cNvSpPr/>
          <p:nvPr/>
        </p:nvSpPr>
        <p:spPr>
          <a:xfrm>
            <a:off x="3985608" y="329462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配置</a:t>
            </a:r>
          </a:p>
        </p:txBody>
      </p:sp>
      <p:sp>
        <p:nvSpPr>
          <p:cNvPr id="276" name="矩形 275"/>
          <p:cNvSpPr/>
          <p:nvPr/>
        </p:nvSpPr>
        <p:spPr>
          <a:xfrm>
            <a:off x="5403208" y="329462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采样</a:t>
            </a:r>
            <a:endParaRPr lang="zh-CN" altLang="en-US" sz="1400" dirty="0"/>
          </a:p>
        </p:txBody>
      </p:sp>
      <p:sp>
        <p:nvSpPr>
          <p:cNvPr id="277" name="矩形 276"/>
          <p:cNvSpPr/>
          <p:nvPr/>
        </p:nvSpPr>
        <p:spPr>
          <a:xfrm>
            <a:off x="6820807" y="329462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上报</a:t>
            </a:r>
            <a:endParaRPr lang="zh-CN" altLang="en-US" sz="1400" dirty="0"/>
          </a:p>
        </p:txBody>
      </p:sp>
      <p:sp>
        <p:nvSpPr>
          <p:cNvPr id="278" name="TextBox 52"/>
          <p:cNvSpPr txBox="1"/>
          <p:nvPr/>
        </p:nvSpPr>
        <p:spPr>
          <a:xfrm>
            <a:off x="8028607" y="3303182"/>
            <a:ext cx="403144" cy="251636"/>
          </a:xfrm>
          <a:prstGeom prst="rect">
            <a:avLst/>
          </a:prstGeom>
          <a:noFill/>
        </p:spPr>
        <p:txBody>
          <a:bodyPr wrap="square" rtlCol="0">
            <a:spAutoFit/>
          </a:bodyPr>
          <a:lstStyle/>
          <a:p>
            <a:pPr algn="ctr"/>
            <a:r>
              <a:rPr lang="en-US" altLang="zh-CN" sz="1200" dirty="0" smtClean="0">
                <a:solidFill>
                  <a:schemeClr val="bg1"/>
                </a:solidFill>
                <a:cs typeface="Arial" panose="020B0604020202020204" pitchFamily="34" charset="0"/>
              </a:rPr>
              <a:t>…</a:t>
            </a:r>
          </a:p>
        </p:txBody>
      </p:sp>
      <p:sp>
        <p:nvSpPr>
          <p:cNvPr id="279" name="矩形 278"/>
          <p:cNvSpPr/>
          <p:nvPr/>
        </p:nvSpPr>
        <p:spPr>
          <a:xfrm>
            <a:off x="3052445" y="2152774"/>
            <a:ext cx="959439" cy="317604"/>
          </a:xfrm>
          <a:prstGeom prst="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指纹</a:t>
            </a:r>
            <a:r>
              <a:rPr lang="zh-CN" altLang="en-US" sz="1400" dirty="0" smtClean="0"/>
              <a:t>算法</a:t>
            </a:r>
            <a:endParaRPr lang="zh-CN" altLang="en-US" sz="1400" dirty="0"/>
          </a:p>
        </p:txBody>
      </p:sp>
      <p:sp>
        <p:nvSpPr>
          <p:cNvPr id="280" name="椭圆 279"/>
          <p:cNvSpPr/>
          <p:nvPr/>
        </p:nvSpPr>
        <p:spPr>
          <a:xfrm>
            <a:off x="10142930" y="2675972"/>
            <a:ext cx="1599065" cy="158801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9858269" y="2562484"/>
            <a:ext cx="1538409" cy="1522714"/>
          </a:xfrm>
          <a:prstGeom prst="ellipse">
            <a:avLst/>
          </a:prstGeom>
          <a:gradFill>
            <a:gsLst>
              <a:gs pos="0">
                <a:srgbClr val="00B0F0"/>
              </a:gs>
              <a:gs pos="100000">
                <a:schemeClr val="accent1">
                  <a:lumMod val="40000"/>
                  <a:lumOff val="60000"/>
                  <a:shade val="67500"/>
                  <a:satMod val="115000"/>
                  <a:alpha val="0"/>
                </a:schemeClr>
              </a:gs>
              <a:gs pos="100000">
                <a:schemeClr val="accent1">
                  <a:lumMod val="40000"/>
                  <a:lumOff val="60000"/>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3" name="Picture 14" descr="Image result for smart watch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6629" y="2841224"/>
            <a:ext cx="683876" cy="679152"/>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18" descr="Image result for smart wristband 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22578" y="3425445"/>
            <a:ext cx="855856" cy="615926"/>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28" descr="Image result for smart refrigerator png"/>
          <p:cNvPicPr>
            <a:picLocks noChangeAspect="1" noChangeArrowheads="1"/>
          </p:cNvPicPr>
          <p:nvPr/>
        </p:nvPicPr>
        <p:blipFill>
          <a:blip r:embed="rId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647016" y="2769160"/>
            <a:ext cx="667362" cy="646095"/>
          </a:xfrm>
          <a:prstGeom prst="rect">
            <a:avLst/>
          </a:prstGeom>
          <a:noFill/>
          <a:extLst>
            <a:ext uri="{909E8E84-426E-40DD-AFC4-6F175D3DCCD1}">
              <a14:hiddenFill xmlns:a14="http://schemas.microsoft.com/office/drawing/2010/main">
                <a:solidFill>
                  <a:srgbClr val="FFFFFF"/>
                </a:solidFill>
              </a14:hiddenFill>
            </a:ext>
          </a:extLst>
        </p:spPr>
      </p:pic>
      <p:sp>
        <p:nvSpPr>
          <p:cNvPr id="286" name="等腰三角形 285"/>
          <p:cNvSpPr/>
          <p:nvPr/>
        </p:nvSpPr>
        <p:spPr>
          <a:xfrm rot="5400000">
            <a:off x="7514253" y="2785084"/>
            <a:ext cx="3320287" cy="1032577"/>
          </a:xfrm>
          <a:prstGeom prst="triangle">
            <a:avLst/>
          </a:prstGeom>
          <a:gradFill flip="none" rotWithShape="1">
            <a:gsLst>
              <a:gs pos="0">
                <a:srgbClr val="00B0F0"/>
              </a:gs>
              <a:gs pos="100000">
                <a:schemeClr val="accent1">
                  <a:lumMod val="40000"/>
                  <a:lumOff val="60000"/>
                  <a:shade val="67500"/>
                  <a:satMod val="115000"/>
                  <a:alpha val="0"/>
                </a:schemeClr>
              </a:gs>
              <a:gs pos="100000">
                <a:schemeClr val="accent1">
                  <a:lumMod val="40000"/>
                  <a:lumOff val="60000"/>
                  <a:shade val="100000"/>
                  <a:satMod val="115000"/>
                </a:schemeClr>
              </a:gs>
            </a:gsLst>
            <a:lin ang="5400000" scaled="0"/>
            <a:tileRect/>
          </a:gra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gradFill>
                <a:gsLst>
                  <a:gs pos="0">
                    <a:schemeClr val="accent1">
                      <a:tint val="66000"/>
                      <a:satMod val="160000"/>
                    </a:schemeClr>
                  </a:gs>
                  <a:gs pos="50000">
                    <a:schemeClr val="accent1">
                      <a:lumMod val="75000"/>
                    </a:schemeClr>
                  </a:gs>
                  <a:gs pos="100000">
                    <a:schemeClr val="accent1">
                      <a:tint val="23500"/>
                      <a:satMod val="160000"/>
                    </a:schemeClr>
                  </a:gs>
                </a:gsLst>
                <a:lin ang="5400000" scaled="0"/>
              </a:gradFill>
            </a:endParaRPr>
          </a:p>
        </p:txBody>
      </p:sp>
      <p:sp>
        <p:nvSpPr>
          <p:cNvPr id="287" name="TextBox 52"/>
          <p:cNvSpPr txBox="1"/>
          <p:nvPr/>
        </p:nvSpPr>
        <p:spPr>
          <a:xfrm>
            <a:off x="9901242" y="2111397"/>
            <a:ext cx="1664170" cy="338554"/>
          </a:xfrm>
          <a:prstGeom prst="rect">
            <a:avLst/>
          </a:prstGeom>
          <a:noFill/>
        </p:spPr>
        <p:txBody>
          <a:bodyPr wrap="square" rtlCol="0">
            <a:spAutoFit/>
          </a:bodyPr>
          <a:lstStyle/>
          <a:p>
            <a:r>
              <a:rPr lang="zh-CN" altLang="en-US" sz="1600" dirty="0" smtClean="0">
                <a:cs typeface="Arial" panose="020B0604020202020204" pitchFamily="34" charset="0"/>
              </a:rPr>
              <a:t>多传感器终端</a:t>
            </a:r>
            <a:endParaRPr lang="en-US" altLang="zh-CN" sz="1600" dirty="0">
              <a:cs typeface="Arial" panose="020B0604020202020204" pitchFamily="34" charset="0"/>
            </a:endParaRPr>
          </a:p>
        </p:txBody>
      </p:sp>
      <p:cxnSp>
        <p:nvCxnSpPr>
          <p:cNvPr id="298" name="直接箭头连接符 297"/>
          <p:cNvCxnSpPr/>
          <p:nvPr/>
        </p:nvCxnSpPr>
        <p:spPr>
          <a:xfrm>
            <a:off x="2945015" y="4852248"/>
            <a:ext cx="4584" cy="533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5454367" y="4837140"/>
            <a:ext cx="4584" cy="533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a:off x="8106217" y="4838774"/>
            <a:ext cx="4584" cy="533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4165383" y="4817361"/>
            <a:ext cx="4584" cy="533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823223" y="4827177"/>
            <a:ext cx="4584" cy="533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771946" y="1853606"/>
            <a:ext cx="1338828" cy="923330"/>
          </a:xfrm>
          <a:prstGeom prst="rect">
            <a:avLst/>
          </a:prstGeom>
          <a:noFill/>
        </p:spPr>
        <p:txBody>
          <a:bodyPr wrap="non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算法、器件</a:t>
            </a:r>
            <a:endParaRPr lang="en-US" altLang="zh-CN" dirty="0" smtClean="0">
              <a:solidFill>
                <a:srgbClr val="FFC000"/>
              </a:solidFill>
              <a:latin typeface="微软雅黑" panose="020B0503020204020204" pitchFamily="34" charset="-122"/>
              <a:ea typeface="微软雅黑" panose="020B0503020204020204" pitchFamily="34" charset="-122"/>
            </a:endParaRPr>
          </a:p>
          <a:p>
            <a:r>
              <a:rPr lang="zh-CN" altLang="en-US" dirty="0">
                <a:solidFill>
                  <a:srgbClr val="FFC000"/>
                </a:solidFill>
                <a:latin typeface="微软雅黑" panose="020B0503020204020204" pitchFamily="34" charset="-122"/>
                <a:ea typeface="微软雅黑" panose="020B0503020204020204" pitchFamily="34" charset="-122"/>
              </a:rPr>
              <a:t>多</a:t>
            </a:r>
            <a:r>
              <a:rPr lang="zh-CN" altLang="en-US" dirty="0" smtClean="0">
                <a:solidFill>
                  <a:srgbClr val="FFC000"/>
                </a:solidFill>
                <a:latin typeface="微软雅黑" panose="020B0503020204020204" pitchFamily="34" charset="-122"/>
                <a:ea typeface="微软雅黑" panose="020B0503020204020204" pitchFamily="34" charset="-122"/>
              </a:rPr>
              <a:t>对多依赖</a:t>
            </a:r>
            <a:endParaRPr lang="en-US" altLang="zh-CN" dirty="0" smtClean="0">
              <a:solidFill>
                <a:srgbClr val="FFC000"/>
              </a:solidFill>
              <a:latin typeface="微软雅黑" panose="020B0503020204020204" pitchFamily="34" charset="-122"/>
              <a:ea typeface="微软雅黑" panose="020B0503020204020204" pitchFamily="34" charset="-122"/>
            </a:endParaRPr>
          </a:p>
          <a:p>
            <a:r>
              <a:rPr lang="zh-CN" altLang="en-US" dirty="0">
                <a:solidFill>
                  <a:srgbClr val="FFC000"/>
                </a:solidFill>
                <a:latin typeface="微软雅黑" panose="020B0503020204020204" pitchFamily="34" charset="-122"/>
                <a:ea typeface="微软雅黑" panose="020B0503020204020204" pitchFamily="34" charset="-122"/>
              </a:rPr>
              <a:t>差异</a:t>
            </a:r>
            <a:r>
              <a:rPr lang="zh-CN" altLang="en-US" dirty="0" smtClean="0">
                <a:solidFill>
                  <a:srgbClr val="FFC000"/>
                </a:solidFill>
                <a:latin typeface="微软雅黑" panose="020B0503020204020204" pitchFamily="34" charset="-122"/>
                <a:ea typeface="微软雅黑" panose="020B0503020204020204" pitchFamily="34" charset="-122"/>
              </a:rPr>
              <a:t>性配置</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821106" y="3969283"/>
            <a:ext cx="1107996" cy="923330"/>
          </a:xfrm>
          <a:prstGeom prst="rect">
            <a:avLst/>
          </a:prstGeom>
          <a:noFill/>
        </p:spPr>
        <p:txBody>
          <a:bodyPr wrap="non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不同器件</a:t>
            </a:r>
            <a:endParaRPr lang="en-US" altLang="zh-CN" dirty="0" smtClean="0">
              <a:solidFill>
                <a:srgbClr val="FFC000"/>
              </a:solidFill>
              <a:latin typeface="微软雅黑" panose="020B0503020204020204" pitchFamily="34" charset="-122"/>
              <a:ea typeface="微软雅黑" panose="020B0503020204020204" pitchFamily="34" charset="-122"/>
            </a:endParaRPr>
          </a:p>
          <a:p>
            <a:r>
              <a:rPr lang="zh-CN" altLang="en-US" dirty="0" smtClean="0">
                <a:solidFill>
                  <a:srgbClr val="FFC000"/>
                </a:solidFill>
                <a:latin typeface="微软雅黑" panose="020B0503020204020204" pitchFamily="34" charset="-122"/>
                <a:ea typeface="微软雅黑" panose="020B0503020204020204" pitchFamily="34" charset="-122"/>
              </a:rPr>
              <a:t>不同厂商</a:t>
            </a:r>
            <a:endParaRPr lang="en-US" altLang="zh-CN" dirty="0" smtClean="0">
              <a:solidFill>
                <a:srgbClr val="FFC000"/>
              </a:solidFill>
              <a:latin typeface="微软雅黑" panose="020B0503020204020204" pitchFamily="34" charset="-122"/>
              <a:ea typeface="微软雅黑" panose="020B0503020204020204" pitchFamily="34" charset="-122"/>
            </a:endParaRPr>
          </a:p>
          <a:p>
            <a:r>
              <a:rPr lang="zh-CN" altLang="en-US" dirty="0" smtClean="0">
                <a:solidFill>
                  <a:srgbClr val="FFC000"/>
                </a:solidFill>
                <a:latin typeface="微软雅黑" panose="020B0503020204020204" pitchFamily="34" charset="-122"/>
                <a:ea typeface="微软雅黑" panose="020B0503020204020204" pitchFamily="34" charset="-122"/>
              </a:rPr>
              <a:t>不同型号</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65" name="TextBox 52"/>
          <p:cNvSpPr txBox="1"/>
          <p:nvPr/>
        </p:nvSpPr>
        <p:spPr>
          <a:xfrm>
            <a:off x="7927380" y="1316323"/>
            <a:ext cx="1230909" cy="230832"/>
          </a:xfrm>
          <a:prstGeom prst="rect">
            <a:avLst/>
          </a:prstGeom>
          <a:noFill/>
        </p:spPr>
        <p:txBody>
          <a:bodyPr wrap="square" rtlCol="0">
            <a:spAutoFit/>
          </a:bodyPr>
          <a:lstStyle/>
          <a:p>
            <a:pPr algn="ctr"/>
            <a:r>
              <a:rPr lang="en-US" altLang="zh-CN" sz="900" dirty="0" smtClean="0">
                <a:latin typeface="微软雅黑" panose="020B0503020204020204" pitchFamily="34" charset="-122"/>
                <a:ea typeface="微软雅黑" panose="020B0503020204020204" pitchFamily="34" charset="-122"/>
                <a:cs typeface="Arial" panose="020B0604020202020204" pitchFamily="34" charset="0"/>
              </a:rPr>
              <a:t>…</a:t>
            </a:r>
          </a:p>
        </p:txBody>
      </p:sp>
    </p:spTree>
    <p:extLst>
      <p:ext uri="{BB962C8B-B14F-4D97-AF65-F5344CB8AC3E}">
        <p14:creationId xmlns:p14="http://schemas.microsoft.com/office/powerpoint/2010/main" val="403301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rPr>
              <a:t>安全框架提供端管云协同安全能力</a:t>
            </a:r>
          </a:p>
        </p:txBody>
      </p:sp>
      <p:grpSp>
        <p:nvGrpSpPr>
          <p:cNvPr id="3" name="组合 2"/>
          <p:cNvGrpSpPr/>
          <p:nvPr/>
        </p:nvGrpSpPr>
        <p:grpSpPr>
          <a:xfrm>
            <a:off x="954437" y="1120033"/>
            <a:ext cx="10308517" cy="4788532"/>
            <a:chOff x="1008063" y="1448780"/>
            <a:chExt cx="10608563" cy="4800600"/>
          </a:xfrm>
        </p:grpSpPr>
        <p:sp>
          <p:nvSpPr>
            <p:cNvPr id="40" name="圆角矩形 39"/>
            <p:cNvSpPr/>
            <p:nvPr/>
          </p:nvSpPr>
          <p:spPr>
            <a:xfrm>
              <a:off x="2549868" y="4295868"/>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安全</a:t>
              </a:r>
              <a:r>
                <a:rPr lang="en-US" altLang="zh-CN" sz="1600" dirty="0" smtClean="0"/>
                <a:t>ID</a:t>
              </a:r>
              <a:endParaRPr lang="zh-CN" altLang="en-US" sz="1600" dirty="0"/>
            </a:p>
          </p:txBody>
        </p:sp>
        <p:sp>
          <p:nvSpPr>
            <p:cNvPr id="41" name="矩形 40"/>
            <p:cNvSpPr/>
            <p:nvPr/>
          </p:nvSpPr>
          <p:spPr>
            <a:xfrm>
              <a:off x="2466880" y="3575788"/>
              <a:ext cx="4121518" cy="2545399"/>
            </a:xfrm>
            <a:prstGeom prst="rect">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226527" y="4584060"/>
              <a:ext cx="461603" cy="461603"/>
            </a:xfrm>
            <a:prstGeom prst="rect">
              <a:avLst/>
            </a:prstGeom>
          </p:spPr>
        </p:pic>
        <p:sp>
          <p:nvSpPr>
            <p:cNvPr id="49" name="矩形 48"/>
            <p:cNvSpPr/>
            <p:nvPr/>
          </p:nvSpPr>
          <p:spPr>
            <a:xfrm>
              <a:off x="1448300" y="1620635"/>
              <a:ext cx="1556454" cy="465510"/>
            </a:xfrm>
            <a:prstGeom prst="rect">
              <a:avLst/>
            </a:prstGeom>
          </p:spPr>
          <p:txBody>
            <a:bodyPr wrap="square" lIns="34288" tIns="17144" rIns="34288" bIns="17144">
              <a:spAutoFit/>
            </a:bodyPr>
            <a:lstStyle/>
            <a:p>
              <a:pPr algn="ctr">
                <a:defRPr/>
              </a:pPr>
              <a:r>
                <a:rPr lang="zh-CN" altLang="en-US" sz="2800" b="1" dirty="0" smtClean="0">
                  <a:solidFill>
                    <a:srgbClr val="FFC000"/>
                  </a:solidFill>
                  <a:sym typeface="Wingdings" panose="05000000000000000000" pitchFamily="2" charset="2"/>
                </a:rPr>
                <a:t>端云安全</a:t>
              </a:r>
              <a:endParaRPr lang="en-US" altLang="zh-CN" sz="2800" b="1" dirty="0" smtClean="0">
                <a:solidFill>
                  <a:srgbClr val="FFC000"/>
                </a:solidFill>
                <a:sym typeface="Wingdings" panose="05000000000000000000" pitchFamily="2" charset="2"/>
              </a:endParaRPr>
            </a:p>
          </p:txBody>
        </p:sp>
        <p:sp>
          <p:nvSpPr>
            <p:cNvPr id="50" name="圆角矩形 49"/>
            <p:cNvSpPr/>
            <p:nvPr/>
          </p:nvSpPr>
          <p:spPr>
            <a:xfrm>
              <a:off x="4589637" y="5628664"/>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安全启动</a:t>
              </a:r>
              <a:endParaRPr lang="zh-CN" altLang="en-US" sz="1600" dirty="0"/>
            </a:p>
          </p:txBody>
        </p:sp>
        <p:sp>
          <p:nvSpPr>
            <p:cNvPr id="51" name="矩形 50"/>
            <p:cNvSpPr/>
            <p:nvPr/>
          </p:nvSpPr>
          <p:spPr>
            <a:xfrm>
              <a:off x="10823322" y="4037287"/>
              <a:ext cx="642155" cy="1758172"/>
            </a:xfrm>
            <a:prstGeom prst="rect">
              <a:avLst/>
            </a:prstGeom>
          </p:spPr>
          <p:txBody>
            <a:bodyPr wrap="square" lIns="34288" tIns="17144" rIns="34288" bIns="17144">
              <a:spAutoFit/>
            </a:bodyPr>
            <a:lstStyle/>
            <a:p>
              <a:pPr algn="ctr">
                <a:defRPr/>
              </a:pPr>
              <a:r>
                <a:rPr lang="zh-CN" altLang="en-US" sz="2800" b="1" dirty="0" smtClean="0">
                  <a:solidFill>
                    <a:srgbClr val="FFC000"/>
                  </a:solidFill>
                  <a:sym typeface="Wingdings" panose="05000000000000000000" pitchFamily="2" charset="2"/>
                </a:rPr>
                <a:t>传输</a:t>
              </a:r>
              <a:r>
                <a:rPr lang="zh-CN" altLang="en-US" sz="2800" b="1" dirty="0">
                  <a:solidFill>
                    <a:srgbClr val="FFC000"/>
                  </a:solidFill>
                  <a:sym typeface="Wingdings" panose="05000000000000000000" pitchFamily="2" charset="2"/>
                </a:rPr>
                <a:t>安全</a:t>
              </a:r>
              <a:endParaRPr lang="en-US" altLang="zh-CN" sz="2800" b="1" dirty="0" smtClean="0">
                <a:solidFill>
                  <a:srgbClr val="FFC000"/>
                </a:solidFill>
                <a:sym typeface="Wingdings" panose="05000000000000000000" pitchFamily="2" charset="2"/>
              </a:endParaRPr>
            </a:p>
          </p:txBody>
        </p:sp>
        <p:sp>
          <p:nvSpPr>
            <p:cNvPr id="52" name="圆角矩形 51"/>
            <p:cNvSpPr/>
            <p:nvPr/>
          </p:nvSpPr>
          <p:spPr>
            <a:xfrm>
              <a:off x="1273490" y="3674079"/>
              <a:ext cx="1046005"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API </a:t>
              </a:r>
              <a:r>
                <a:rPr lang="zh-CN" altLang="en-US" sz="1600" dirty="0" smtClean="0"/>
                <a:t>认证</a:t>
              </a:r>
              <a:endParaRPr lang="zh-CN" altLang="en-US" sz="1600" dirty="0"/>
            </a:p>
          </p:txBody>
        </p:sp>
        <p:sp>
          <p:nvSpPr>
            <p:cNvPr id="54" name="圆角矩形 53"/>
            <p:cNvSpPr/>
            <p:nvPr/>
          </p:nvSpPr>
          <p:spPr>
            <a:xfrm>
              <a:off x="4596058" y="4295868"/>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双向设备认证</a:t>
              </a:r>
              <a:endParaRPr lang="zh-CN" altLang="en-US" sz="1600" dirty="0"/>
            </a:p>
          </p:txBody>
        </p:sp>
        <p:sp>
          <p:nvSpPr>
            <p:cNvPr id="58" name="圆角矩形 57"/>
            <p:cNvSpPr/>
            <p:nvPr/>
          </p:nvSpPr>
          <p:spPr>
            <a:xfrm>
              <a:off x="4590530" y="3673439"/>
              <a:ext cx="1033761"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白</a:t>
              </a:r>
              <a:r>
                <a:rPr lang="zh-CN" altLang="en-US" sz="1600" dirty="0" smtClean="0"/>
                <a:t>名单</a:t>
              </a:r>
              <a:endParaRPr lang="zh-CN" altLang="en-US" sz="1600" dirty="0"/>
            </a:p>
          </p:txBody>
        </p:sp>
        <p:sp>
          <p:nvSpPr>
            <p:cNvPr id="60" name="圆角矩形 59"/>
            <p:cNvSpPr/>
            <p:nvPr/>
          </p:nvSpPr>
          <p:spPr>
            <a:xfrm>
              <a:off x="4596512" y="2355354"/>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双向设备认证</a:t>
              </a:r>
              <a:endParaRPr lang="zh-CN" altLang="en-US" sz="1600" dirty="0"/>
            </a:p>
          </p:txBody>
        </p:sp>
        <p:sp>
          <p:nvSpPr>
            <p:cNvPr id="61" name="圆角矩形 60"/>
            <p:cNvSpPr/>
            <p:nvPr/>
          </p:nvSpPr>
          <p:spPr>
            <a:xfrm>
              <a:off x="7715741" y="2359162"/>
              <a:ext cx="2960196"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设备管理（</a:t>
              </a:r>
              <a:r>
                <a:rPr lang="en-US" altLang="zh-CN" sz="1600" dirty="0" smtClean="0"/>
                <a:t>LWM2M</a:t>
              </a:r>
              <a:r>
                <a:rPr lang="zh-CN" altLang="en-US" sz="1600" dirty="0" smtClean="0"/>
                <a:t>）</a:t>
              </a:r>
              <a:endParaRPr lang="zh-CN" altLang="en-US" sz="1600" dirty="0"/>
            </a:p>
          </p:txBody>
        </p:sp>
        <p:sp>
          <p:nvSpPr>
            <p:cNvPr id="62" name="矩形 61"/>
            <p:cNvSpPr/>
            <p:nvPr/>
          </p:nvSpPr>
          <p:spPr>
            <a:xfrm>
              <a:off x="7221479" y="3455546"/>
              <a:ext cx="4395147" cy="2793834"/>
            </a:xfrm>
            <a:prstGeom prst="rect">
              <a:avLst/>
            </a:prstGeom>
            <a:no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4586607" y="4954727"/>
              <a:ext cx="1917904"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安全固件</a:t>
              </a:r>
              <a:r>
                <a:rPr lang="en-US" altLang="zh-CN" sz="1400" dirty="0" smtClean="0"/>
                <a:t>/APP</a:t>
              </a:r>
              <a:r>
                <a:rPr lang="zh-CN" altLang="en-US" sz="1400" dirty="0" smtClean="0"/>
                <a:t>升级</a:t>
              </a:r>
              <a:endParaRPr lang="zh-CN" altLang="en-US" sz="1400" dirty="0"/>
            </a:p>
          </p:txBody>
        </p:sp>
        <p:sp>
          <p:nvSpPr>
            <p:cNvPr id="67" name="矩形 66"/>
            <p:cNvSpPr/>
            <p:nvPr/>
          </p:nvSpPr>
          <p:spPr>
            <a:xfrm>
              <a:off x="1008063" y="1448780"/>
              <a:ext cx="10608563" cy="1545411"/>
            </a:xfrm>
            <a:prstGeom prst="rect">
              <a:avLst/>
            </a:prstGeom>
            <a:no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4586608" y="1689520"/>
              <a:ext cx="103376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白名单</a:t>
              </a:r>
              <a:endParaRPr lang="zh-CN" altLang="en-US" sz="1600" dirty="0"/>
            </a:p>
          </p:txBody>
        </p:sp>
        <p:cxnSp>
          <p:nvCxnSpPr>
            <p:cNvPr id="69" name="直接箭头连接符 68"/>
            <p:cNvCxnSpPr/>
            <p:nvPr/>
          </p:nvCxnSpPr>
          <p:spPr>
            <a:xfrm flipH="1">
              <a:off x="5783746" y="2727033"/>
              <a:ext cx="232" cy="1585297"/>
            </a:xfrm>
            <a:prstGeom prst="straightConnector1">
              <a:avLst/>
            </a:prstGeom>
            <a:ln w="1905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4876783" y="4037287"/>
              <a:ext cx="1" cy="25858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5094527" y="2070358"/>
              <a:ext cx="1" cy="25858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1273490" y="2361990"/>
              <a:ext cx="2148151" cy="360000"/>
            </a:xfrm>
            <a:prstGeom prst="roundRect">
              <a:avLst/>
            </a:prstGeom>
            <a:solidFill>
              <a:srgbClr val="00B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云端认证鉴权</a:t>
              </a:r>
              <a:endParaRPr lang="zh-CN" altLang="en-US" sz="1600" dirty="0"/>
            </a:p>
          </p:txBody>
        </p:sp>
        <p:cxnSp>
          <p:nvCxnSpPr>
            <p:cNvPr id="75" name="直接箭头连接符 74"/>
            <p:cNvCxnSpPr>
              <a:endCxn id="52" idx="0"/>
            </p:cNvCxnSpPr>
            <p:nvPr/>
          </p:nvCxnSpPr>
          <p:spPr>
            <a:xfrm>
              <a:off x="1796493" y="2723010"/>
              <a:ext cx="0" cy="951069"/>
            </a:xfrm>
            <a:prstGeom prst="straightConnector1">
              <a:avLst/>
            </a:prstGeom>
            <a:ln w="1905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1" idx="1"/>
              <a:endCxn id="65" idx="3"/>
            </p:cNvCxnSpPr>
            <p:nvPr/>
          </p:nvCxnSpPr>
          <p:spPr>
            <a:xfrm rot="10800000" flipV="1">
              <a:off x="6504511" y="2539161"/>
              <a:ext cx="1211230" cy="2595566"/>
            </a:xfrm>
            <a:prstGeom prst="bentConnector3">
              <a:avLst>
                <a:gd name="adj1" fmla="val 50000"/>
              </a:avLst>
            </a:prstGeom>
            <a:ln w="1905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7715741" y="3672382"/>
              <a:ext cx="2960196"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DTLS</a:t>
              </a:r>
              <a:endParaRPr lang="zh-CN" altLang="en-US" sz="1600" dirty="0"/>
            </a:p>
          </p:txBody>
        </p:sp>
        <p:sp>
          <p:nvSpPr>
            <p:cNvPr id="79" name="圆角矩形 78"/>
            <p:cNvSpPr/>
            <p:nvPr/>
          </p:nvSpPr>
          <p:spPr>
            <a:xfrm>
              <a:off x="7715741" y="4295868"/>
              <a:ext cx="2960196"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路由层</a:t>
              </a:r>
              <a:r>
                <a:rPr lang="en-US" altLang="zh-CN" sz="1600" dirty="0" smtClean="0"/>
                <a:t>RPL</a:t>
              </a:r>
              <a:r>
                <a:rPr lang="zh-CN" altLang="en-US" sz="1600" dirty="0" smtClean="0"/>
                <a:t>安全</a:t>
              </a:r>
              <a:endParaRPr lang="zh-CN" altLang="en-US" sz="1600" dirty="0"/>
            </a:p>
          </p:txBody>
        </p:sp>
        <p:sp>
          <p:nvSpPr>
            <p:cNvPr id="80" name="圆角矩形 79"/>
            <p:cNvSpPr/>
            <p:nvPr/>
          </p:nvSpPr>
          <p:spPr>
            <a:xfrm>
              <a:off x="7715741" y="5628643"/>
              <a:ext cx="2960196"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数据链路安全</a:t>
              </a:r>
              <a:endParaRPr lang="zh-CN" altLang="en-US" sz="1600" dirty="0"/>
            </a:p>
          </p:txBody>
        </p:sp>
        <p:sp>
          <p:nvSpPr>
            <p:cNvPr id="82" name="圆角矩形 81"/>
            <p:cNvSpPr/>
            <p:nvPr/>
          </p:nvSpPr>
          <p:spPr>
            <a:xfrm>
              <a:off x="7715741" y="4954727"/>
              <a:ext cx="2960196"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网络层安全</a:t>
              </a:r>
              <a:endParaRPr lang="zh-CN" altLang="en-US" sz="1600" dirty="0"/>
            </a:p>
          </p:txBody>
        </p:sp>
        <p:sp>
          <p:nvSpPr>
            <p:cNvPr id="83" name="矩形 82"/>
            <p:cNvSpPr/>
            <p:nvPr/>
          </p:nvSpPr>
          <p:spPr>
            <a:xfrm>
              <a:off x="1008063" y="3455545"/>
              <a:ext cx="5766990" cy="2793835"/>
            </a:xfrm>
            <a:prstGeom prst="rect">
              <a:avLst/>
            </a:prstGeom>
            <a:no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2549868" y="4957899"/>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密钥管理</a:t>
              </a:r>
              <a:endParaRPr lang="zh-CN" altLang="en-US" sz="1600" dirty="0"/>
            </a:p>
          </p:txBody>
        </p:sp>
        <p:pic>
          <p:nvPicPr>
            <p:cNvPr id="85" name="图片 84"/>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11118" y="4991593"/>
              <a:ext cx="290114" cy="290114"/>
            </a:xfrm>
            <a:prstGeom prst="rect">
              <a:avLst/>
            </a:prstGeom>
          </p:spPr>
        </p:pic>
        <p:sp>
          <p:nvSpPr>
            <p:cNvPr id="86" name="圆角矩形 85"/>
            <p:cNvSpPr/>
            <p:nvPr/>
          </p:nvSpPr>
          <p:spPr>
            <a:xfrm>
              <a:off x="2549868" y="5628098"/>
              <a:ext cx="1908000" cy="360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安全存储</a:t>
              </a:r>
              <a:endParaRPr lang="zh-CN" altLang="en-US" sz="1600" dirty="0"/>
            </a:p>
          </p:txBody>
        </p:sp>
        <p:sp>
          <p:nvSpPr>
            <p:cNvPr id="87" name="文本框 86"/>
            <p:cNvSpPr txBox="1"/>
            <p:nvPr/>
          </p:nvSpPr>
          <p:spPr>
            <a:xfrm>
              <a:off x="2367975" y="3691155"/>
              <a:ext cx="1748000" cy="400110"/>
            </a:xfrm>
            <a:prstGeom prst="rect">
              <a:avLst/>
            </a:prstGeom>
            <a:noFill/>
          </p:spPr>
          <p:txBody>
            <a:bodyPr wrap="square" rtlCol="0">
              <a:spAutoFit/>
            </a:bodyPr>
            <a:lstStyle/>
            <a:p>
              <a:pPr algn="ctr"/>
              <a:r>
                <a:rPr lang="en-US" altLang="zh-CN" sz="2000" b="1" dirty="0" err="1" smtClean="0">
                  <a:solidFill>
                    <a:srgbClr val="FFC000"/>
                  </a:solidFill>
                </a:rPr>
                <a:t>SafeArea</a:t>
              </a:r>
              <a:endParaRPr lang="zh-CN" altLang="en-US" sz="2000" b="1" dirty="0">
                <a:solidFill>
                  <a:srgbClr val="FFC000"/>
                </a:solidFill>
              </a:endParaRPr>
            </a:p>
          </p:txBody>
        </p:sp>
        <p:sp>
          <p:nvSpPr>
            <p:cNvPr id="89" name="矩形 88"/>
            <p:cNvSpPr/>
            <p:nvPr/>
          </p:nvSpPr>
          <p:spPr>
            <a:xfrm>
              <a:off x="1255834" y="4229097"/>
              <a:ext cx="607818" cy="1758172"/>
            </a:xfrm>
            <a:prstGeom prst="rect">
              <a:avLst/>
            </a:prstGeom>
          </p:spPr>
          <p:txBody>
            <a:bodyPr wrap="square" lIns="34288" tIns="17144" rIns="34288" bIns="17144">
              <a:spAutoFit/>
            </a:bodyPr>
            <a:lstStyle/>
            <a:p>
              <a:pPr algn="ctr">
                <a:defRPr/>
              </a:pPr>
              <a:r>
                <a:rPr lang="zh-CN" altLang="en-US" sz="2800" b="1" dirty="0" smtClean="0">
                  <a:solidFill>
                    <a:srgbClr val="FFC000"/>
                  </a:solidFill>
                  <a:sym typeface="Wingdings" panose="05000000000000000000" pitchFamily="2" charset="2"/>
                </a:rPr>
                <a:t>终端安全</a:t>
              </a:r>
              <a:endParaRPr lang="en-US" altLang="zh-CN" sz="2800" b="1" dirty="0" smtClean="0">
                <a:solidFill>
                  <a:srgbClr val="FFC000"/>
                </a:solidFill>
                <a:sym typeface="Wingdings" panose="05000000000000000000" pitchFamily="2" charset="2"/>
              </a:endParaRPr>
            </a:p>
          </p:txBody>
        </p:sp>
      </p:grpSp>
      <p:cxnSp>
        <p:nvCxnSpPr>
          <p:cNvPr id="35" name="直接箭头连接符 34"/>
          <p:cNvCxnSpPr/>
          <p:nvPr/>
        </p:nvCxnSpPr>
        <p:spPr>
          <a:xfrm flipV="1">
            <a:off x="4934030" y="3673593"/>
            <a:ext cx="1" cy="25793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772150" y="2395073"/>
            <a:ext cx="9525" cy="1581312"/>
          </a:xfrm>
          <a:prstGeom prst="straightConnector1">
            <a:avLst/>
          </a:prstGeom>
          <a:ln w="1905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48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a:p>
            <a:r>
              <a:rPr lang="en-US" altLang="zh-CN" dirty="0">
                <a:solidFill>
                  <a:schemeClr val="bg1">
                    <a:lumMod val="50000"/>
                  </a:schemeClr>
                </a:solidFill>
              </a:rPr>
              <a:t>N</a:t>
            </a:r>
            <a:r>
              <a:rPr lang="zh-CN" altLang="en-US" dirty="0">
                <a:solidFill>
                  <a:schemeClr val="bg1">
                    <a:lumMod val="50000"/>
                  </a:schemeClr>
                </a:solidFill>
              </a:rPr>
              <a:t>个</a:t>
            </a:r>
            <a:r>
              <a:rPr lang="en-US" altLang="zh-CN" dirty="0">
                <a:solidFill>
                  <a:schemeClr val="bg1">
                    <a:lumMod val="50000"/>
                  </a:schemeClr>
                </a:solidFill>
              </a:rPr>
              <a:t>Huawei </a:t>
            </a:r>
            <a:r>
              <a:rPr lang="en-US" altLang="zh-CN" dirty="0" err="1">
                <a:solidFill>
                  <a:schemeClr val="bg1">
                    <a:lumMod val="50000"/>
                  </a:schemeClr>
                </a:solidFill>
              </a:rPr>
              <a:t>LiteOS</a:t>
            </a:r>
            <a:r>
              <a:rPr lang="zh-CN" altLang="en-US" dirty="0">
                <a:solidFill>
                  <a:schemeClr val="bg1">
                    <a:lumMod val="50000"/>
                  </a:schemeClr>
                </a:solidFill>
              </a:rPr>
              <a:t>中间件</a:t>
            </a:r>
          </a:p>
          <a:p>
            <a:r>
              <a:rPr lang="en-US" altLang="zh-CN" b="1" dirty="0"/>
              <a:t>Open </a:t>
            </a:r>
            <a:r>
              <a:rPr lang="en-US" altLang="zh-CN" b="1" dirty="0" smtClean="0"/>
              <a:t>API</a:t>
            </a:r>
          </a:p>
          <a:p>
            <a:r>
              <a:rPr lang="zh-CN" altLang="en-US" dirty="0">
                <a:solidFill>
                  <a:schemeClr val="bg1">
                    <a:lumMod val="50000"/>
                  </a:schemeClr>
                </a:solidFill>
              </a:rPr>
              <a:t>端</a:t>
            </a:r>
            <a:r>
              <a:rPr lang="zh-CN" altLang="en-US" dirty="0" smtClean="0">
                <a:solidFill>
                  <a:schemeClr val="bg1">
                    <a:lumMod val="50000"/>
                  </a:schemeClr>
                </a:solidFill>
              </a:rPr>
              <a:t>云互通组件</a:t>
            </a:r>
            <a:endParaRPr lang="zh-CN" altLang="en-US" dirty="0">
              <a:solidFill>
                <a:schemeClr val="bg1">
                  <a:lumMod val="50000"/>
                </a:schemeClr>
              </a:solidFill>
            </a:endParaRPr>
          </a:p>
        </p:txBody>
      </p:sp>
    </p:spTree>
    <p:extLst>
      <p:ext uri="{BB962C8B-B14F-4D97-AF65-F5344CB8AC3E}">
        <p14:creationId xmlns:p14="http://schemas.microsoft.com/office/powerpoint/2010/main" val="13218602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86" name="Rectangle 86"/>
          <p:cNvSpPr>
            <a:spLocks noGrp="1" noChangeArrowheads="1"/>
          </p:cNvSpPr>
          <p:nvPr>
            <p:ph type="title"/>
          </p:nvPr>
        </p:nvSpPr>
        <p:spPr/>
        <p:txBody>
          <a:bodyPr/>
          <a:lstStyle/>
          <a:p>
            <a:r>
              <a:rPr lang="zh-CN" altLang="en-US" dirty="0" smtClean="0"/>
              <a:t>开放的</a:t>
            </a:r>
            <a:r>
              <a:rPr lang="en-US" altLang="zh-CN" dirty="0" smtClean="0"/>
              <a:t>API</a:t>
            </a:r>
            <a:r>
              <a:rPr lang="zh-CN" altLang="en-US" dirty="0" smtClean="0"/>
              <a:t>接口</a:t>
            </a:r>
            <a:endParaRPr lang="zh-CN" altLang="en-US" dirty="0"/>
          </a:p>
        </p:txBody>
      </p:sp>
      <p:sp>
        <p:nvSpPr>
          <p:cNvPr id="1612887" name="Rectangle 87"/>
          <p:cNvSpPr>
            <a:spLocks noGrp="1" noChangeArrowheads="1"/>
          </p:cNvSpPr>
          <p:nvPr>
            <p:ph type="body" sz="quarter" idx="10"/>
          </p:nvPr>
        </p:nvSpPr>
        <p:spPr/>
        <p:txBody>
          <a:bodyPr/>
          <a:lstStyle/>
          <a:p>
            <a:r>
              <a:rPr lang="zh-CN" altLang="en-US" dirty="0" smtClean="0"/>
              <a:t>开放的</a:t>
            </a:r>
            <a:r>
              <a:rPr lang="en-US" altLang="zh-CN" dirty="0" smtClean="0"/>
              <a:t>API</a:t>
            </a:r>
            <a:r>
              <a:rPr lang="zh-CN" altLang="en-US" dirty="0" smtClean="0"/>
              <a:t>屏蔽底层差异，让应用开发者只需关注上层应用开发。</a:t>
            </a:r>
            <a:endParaRPr lang="en-US" altLang="zh-CN" dirty="0" smtClean="0"/>
          </a:p>
          <a:p>
            <a:r>
              <a:rPr lang="zh-CN" altLang="en-US" dirty="0" smtClean="0"/>
              <a:t>友好的兼容性使得已</a:t>
            </a:r>
            <a:r>
              <a:rPr lang="zh-CN" altLang="en-US" smtClean="0"/>
              <a:t>熟悉在</a:t>
            </a:r>
            <a:r>
              <a:rPr lang="en-US" altLang="zh-CN" smtClean="0"/>
              <a:t>Linux</a:t>
            </a:r>
            <a:r>
              <a:rPr lang="zh-CN" altLang="en-US" smtClean="0"/>
              <a:t>系统</a:t>
            </a:r>
            <a:r>
              <a:rPr lang="zh-CN" altLang="en-US" dirty="0" smtClean="0"/>
              <a:t>上开发应用的开发者，能够非常平滑</a:t>
            </a:r>
            <a:r>
              <a:rPr lang="zh-CN" altLang="en-US" smtClean="0"/>
              <a:t>的切换到</a:t>
            </a:r>
            <a:r>
              <a:rPr lang="en-US" altLang="zh-CN" smtClean="0"/>
              <a:t>Huawei LiteOS</a:t>
            </a:r>
            <a:r>
              <a:rPr lang="zh-CN" altLang="en-US" smtClean="0"/>
              <a:t>系统</a:t>
            </a:r>
            <a:r>
              <a:rPr lang="zh-CN" altLang="en-US" dirty="0" smtClean="0"/>
              <a:t>上开发，同时由于 </a:t>
            </a:r>
            <a:r>
              <a:rPr lang="en-US" altLang="zh-CN" smtClean="0"/>
              <a:t>Huawei LiteOS</a:t>
            </a:r>
            <a:r>
              <a:rPr lang="zh-CN" altLang="en-US" smtClean="0"/>
              <a:t>系统</a:t>
            </a:r>
            <a:r>
              <a:rPr lang="zh-CN" altLang="en-US" dirty="0" smtClean="0"/>
              <a:t>的精简内核特性，使得开发者更容易理解内核。</a:t>
            </a:r>
            <a:endParaRPr lang="en-US" altLang="zh-CN" dirty="0" smtClean="0"/>
          </a:p>
        </p:txBody>
      </p:sp>
    </p:spTree>
    <p:extLst>
      <p:ext uri="{BB962C8B-B14F-4D97-AF65-F5344CB8AC3E}">
        <p14:creationId xmlns:p14="http://schemas.microsoft.com/office/powerpoint/2010/main" val="14070956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a:p>
            <a:r>
              <a:rPr lang="en-US" altLang="zh-CN" dirty="0">
                <a:solidFill>
                  <a:schemeClr val="bg1">
                    <a:lumMod val="50000"/>
                  </a:schemeClr>
                </a:solidFill>
              </a:rPr>
              <a:t>N</a:t>
            </a:r>
            <a:r>
              <a:rPr lang="zh-CN" altLang="en-US" dirty="0">
                <a:solidFill>
                  <a:schemeClr val="bg1">
                    <a:lumMod val="50000"/>
                  </a:schemeClr>
                </a:solidFill>
              </a:rPr>
              <a:t>个</a:t>
            </a:r>
            <a:r>
              <a:rPr lang="en-US" altLang="zh-CN" dirty="0">
                <a:solidFill>
                  <a:schemeClr val="bg1">
                    <a:lumMod val="50000"/>
                  </a:schemeClr>
                </a:solidFill>
              </a:rPr>
              <a:t>Huawei </a:t>
            </a:r>
            <a:r>
              <a:rPr lang="en-US" altLang="zh-CN" dirty="0" err="1">
                <a:solidFill>
                  <a:schemeClr val="bg1">
                    <a:lumMod val="50000"/>
                  </a:schemeClr>
                </a:solidFill>
              </a:rPr>
              <a:t>LiteOS</a:t>
            </a:r>
            <a:r>
              <a:rPr lang="zh-CN" altLang="en-US" dirty="0">
                <a:solidFill>
                  <a:schemeClr val="bg1">
                    <a:lumMod val="50000"/>
                  </a:schemeClr>
                </a:solidFill>
              </a:rPr>
              <a:t>中间件</a:t>
            </a:r>
          </a:p>
          <a:p>
            <a:r>
              <a:rPr lang="en-US" altLang="zh-CN" dirty="0">
                <a:solidFill>
                  <a:schemeClr val="bg1">
                    <a:lumMod val="50000"/>
                  </a:schemeClr>
                </a:solidFill>
              </a:rPr>
              <a:t>Open </a:t>
            </a:r>
            <a:r>
              <a:rPr lang="en-US" altLang="zh-CN" dirty="0" smtClean="0">
                <a:solidFill>
                  <a:schemeClr val="bg1">
                    <a:lumMod val="50000"/>
                  </a:schemeClr>
                </a:solidFill>
              </a:rPr>
              <a:t>API</a:t>
            </a:r>
          </a:p>
          <a:p>
            <a:r>
              <a:rPr lang="zh-CN" altLang="en-US" b="1" dirty="0"/>
              <a:t>端</a:t>
            </a:r>
            <a:r>
              <a:rPr lang="zh-CN" altLang="en-US" b="1" dirty="0" smtClean="0"/>
              <a:t>云互通组件</a:t>
            </a:r>
            <a:endParaRPr lang="zh-CN" altLang="en-US" b="1" dirty="0"/>
          </a:p>
        </p:txBody>
      </p:sp>
    </p:spTree>
    <p:extLst>
      <p:ext uri="{BB962C8B-B14F-4D97-AF65-F5344CB8AC3E}">
        <p14:creationId xmlns:p14="http://schemas.microsoft.com/office/powerpoint/2010/main" val="38206266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LwM2M/CoAP</a:t>
            </a:r>
            <a:r>
              <a:rPr lang="zh-CN" altLang="en-US" smtClean="0"/>
              <a:t>系统</a:t>
            </a:r>
            <a:r>
              <a:rPr lang="zh-CN" altLang="en-US" dirty="0" smtClean="0"/>
              <a:t>方案</a:t>
            </a:r>
            <a:endParaRPr lang="zh-CN" altLang="en-US" dirty="0"/>
          </a:p>
        </p:txBody>
      </p:sp>
      <p:sp>
        <p:nvSpPr>
          <p:cNvPr id="3" name="文本占位符 2"/>
          <p:cNvSpPr>
            <a:spLocks noGrp="1"/>
          </p:cNvSpPr>
          <p:nvPr>
            <p:ph type="body" sz="quarter" idx="10"/>
          </p:nvPr>
        </p:nvSpPr>
        <p:spPr/>
        <p:txBody>
          <a:bodyPr/>
          <a:lstStyle/>
          <a:p>
            <a:r>
              <a:rPr lang="en-US" altLang="zh-CN" sz="2000" dirty="0" smtClean="0"/>
              <a:t>Huawei </a:t>
            </a:r>
            <a:r>
              <a:rPr lang="en-US" altLang="zh-CN" sz="2000" dirty="0" err="1" smtClean="0"/>
              <a:t>LiteOS</a:t>
            </a:r>
            <a:r>
              <a:rPr lang="en-US" altLang="zh-CN" sz="2000" dirty="0" smtClean="0"/>
              <a:t> SDK</a:t>
            </a:r>
            <a:r>
              <a:rPr lang="zh-CN" altLang="en-US" sz="2000" dirty="0" smtClean="0"/>
              <a:t>端云互通组件针对“单模组、</a:t>
            </a:r>
            <a:r>
              <a:rPr lang="zh-CN" altLang="en-US" sz="2000" smtClean="0"/>
              <a:t>单</a:t>
            </a:r>
            <a:r>
              <a:rPr lang="en-US" altLang="zh-CN" sz="2000" smtClean="0"/>
              <a:t>MCU</a:t>
            </a:r>
            <a:r>
              <a:rPr lang="zh-CN" altLang="en-US" sz="2000" smtClean="0"/>
              <a:t>”和</a:t>
            </a:r>
            <a:r>
              <a:rPr lang="zh-CN" altLang="en-US" sz="2000" dirty="0" smtClean="0"/>
              <a:t>“外置</a:t>
            </a:r>
            <a:r>
              <a:rPr lang="en-US" altLang="zh-CN" sz="2000" dirty="0" smtClean="0"/>
              <a:t>MCU+</a:t>
            </a:r>
            <a:r>
              <a:rPr lang="zh-CN" altLang="en-US" sz="2000" dirty="0" smtClean="0"/>
              <a:t>模组”两种应用场景，提供了不同的软件架构。</a:t>
            </a:r>
            <a:endParaRPr lang="en-US" altLang="zh-CN" sz="2000" dirty="0" smtClean="0"/>
          </a:p>
          <a:p>
            <a:endParaRPr lang="en-US" altLang="zh-CN" dirty="0" smtClean="0"/>
          </a:p>
          <a:p>
            <a:endParaRPr lang="zh-CN" altLang="en-US" dirty="0"/>
          </a:p>
        </p:txBody>
      </p:sp>
      <p:pic>
        <p:nvPicPr>
          <p:cNvPr id="5122" name="Picture 2" descr="https://liteos.github.io/assets/img/mcu-single.a1c254f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660" y="1980456"/>
            <a:ext cx="6685067" cy="424069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921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LiteOS</a:t>
            </a:r>
            <a:r>
              <a:rPr lang="en-US" altLang="zh-CN" dirty="0" smtClean="0"/>
              <a:t> SDK </a:t>
            </a:r>
            <a:r>
              <a:rPr lang="zh-CN" altLang="en-US" dirty="0" smtClean="0"/>
              <a:t>端云互通组件层次构成</a:t>
            </a:r>
            <a:endParaRPr lang="zh-CN" altLang="en-US" dirty="0"/>
          </a:p>
        </p:txBody>
      </p:sp>
      <p:sp>
        <p:nvSpPr>
          <p:cNvPr id="3" name="文本占位符 2"/>
          <p:cNvSpPr>
            <a:spLocks noGrp="1"/>
          </p:cNvSpPr>
          <p:nvPr>
            <p:ph type="body" sz="quarter" idx="10"/>
          </p:nvPr>
        </p:nvSpPr>
        <p:spPr/>
        <p:txBody>
          <a:bodyPr/>
          <a:lstStyle/>
          <a:p>
            <a:r>
              <a:rPr lang="zh-CN" altLang="en-US" sz="2000" b="1" dirty="0" smtClean="0">
                <a:solidFill>
                  <a:srgbClr val="C00000"/>
                </a:solidFill>
              </a:rPr>
              <a:t>开放</a:t>
            </a:r>
            <a:r>
              <a:rPr lang="en-US" altLang="zh-CN" sz="2000" b="1" dirty="0" smtClean="0">
                <a:solidFill>
                  <a:srgbClr val="C00000"/>
                </a:solidFill>
              </a:rPr>
              <a:t>API</a:t>
            </a:r>
            <a:r>
              <a:rPr lang="zh-CN" altLang="en-US" sz="2000" b="1" dirty="0" smtClean="0">
                <a:solidFill>
                  <a:srgbClr val="C00000"/>
                </a:solidFill>
              </a:rPr>
              <a:t>层</a:t>
            </a:r>
            <a:r>
              <a:rPr lang="zh-CN" altLang="en-US" sz="2000" dirty="0" smtClean="0"/>
              <a:t>： </a:t>
            </a:r>
            <a:r>
              <a:rPr lang="en-US" altLang="zh-CN" sz="2000" dirty="0" err="1" smtClean="0"/>
              <a:t>LiteOS</a:t>
            </a:r>
            <a:r>
              <a:rPr lang="en-US" altLang="zh-CN" sz="2000" dirty="0" smtClean="0"/>
              <a:t> SDK</a:t>
            </a:r>
            <a:r>
              <a:rPr lang="zh-CN" altLang="en-US" sz="2000" dirty="0" smtClean="0"/>
              <a:t>端云互通组件的开放</a:t>
            </a:r>
            <a:r>
              <a:rPr lang="en-US" altLang="zh-CN" sz="2000" dirty="0" smtClean="0"/>
              <a:t>API</a:t>
            </a:r>
            <a:r>
              <a:rPr lang="zh-CN" altLang="en-US" sz="2000" dirty="0" smtClean="0"/>
              <a:t>为应用程序定义了通用接口，终端设备调用开放</a:t>
            </a:r>
            <a:r>
              <a:rPr lang="en-US" altLang="zh-CN" sz="2000" dirty="0" smtClean="0"/>
              <a:t>API</a:t>
            </a:r>
            <a:r>
              <a:rPr lang="zh-CN" altLang="en-US" sz="2000" dirty="0" smtClean="0"/>
              <a:t>能快速完成</a:t>
            </a:r>
            <a:r>
              <a:rPr lang="zh-CN" altLang="en-US" sz="2000" smtClean="0"/>
              <a:t>华</a:t>
            </a:r>
            <a:r>
              <a:rPr lang="zh-CN" altLang="en-US" sz="2000" smtClean="0"/>
              <a:t>为</a:t>
            </a:r>
            <a:r>
              <a:rPr lang="zh-CN" altLang="en-US" sz="2000" smtClean="0"/>
              <a:t>云物联网</a:t>
            </a:r>
            <a:r>
              <a:rPr lang="zh-CN" altLang="en-US" sz="2000" smtClean="0"/>
              <a:t>平台</a:t>
            </a:r>
            <a:r>
              <a:rPr lang="zh-CN" altLang="en-US" sz="2000" dirty="0" smtClean="0"/>
              <a:t>的接入、业务数据上报、下发命令处理等。对于外置</a:t>
            </a:r>
            <a:r>
              <a:rPr lang="en-US" altLang="zh-CN" sz="2000" dirty="0" smtClean="0"/>
              <a:t>MCU+</a:t>
            </a:r>
            <a:r>
              <a:rPr lang="zh-CN" altLang="en-US" sz="2000" dirty="0" smtClean="0"/>
              <a:t>模组的场景，</a:t>
            </a:r>
            <a:r>
              <a:rPr lang="en-US" altLang="zh-CN" sz="2000" dirty="0" err="1" smtClean="0"/>
              <a:t>LiteOS</a:t>
            </a:r>
            <a:r>
              <a:rPr lang="en-US" altLang="zh-CN" sz="2000" dirty="0" smtClean="0"/>
              <a:t> SDK</a:t>
            </a:r>
            <a:r>
              <a:rPr lang="zh-CN" altLang="en-US" sz="2000" dirty="0" smtClean="0"/>
              <a:t>端云互通组件还提供了</a:t>
            </a:r>
            <a:r>
              <a:rPr lang="en-US" altLang="zh-CN" sz="2000" dirty="0" smtClean="0"/>
              <a:t>AT </a:t>
            </a:r>
            <a:r>
              <a:rPr lang="zh-CN" altLang="en-US" sz="2000" dirty="0" smtClean="0"/>
              <a:t>命令适配层，用于对</a:t>
            </a:r>
            <a:r>
              <a:rPr lang="en-US" altLang="zh-CN" sz="2000" dirty="0" smtClean="0"/>
              <a:t>AT</a:t>
            </a:r>
            <a:r>
              <a:rPr lang="zh-CN" altLang="en-US" sz="2000" dirty="0" smtClean="0"/>
              <a:t>命令做解析。</a:t>
            </a:r>
          </a:p>
          <a:p>
            <a:r>
              <a:rPr lang="zh-CN" altLang="en-US" sz="2000" b="1" dirty="0" smtClean="0">
                <a:solidFill>
                  <a:srgbClr val="C00000"/>
                </a:solidFill>
              </a:rPr>
              <a:t>协议层</a:t>
            </a:r>
            <a:r>
              <a:rPr lang="zh-CN" altLang="en-US" sz="2000" dirty="0" smtClean="0"/>
              <a:t>： </a:t>
            </a:r>
            <a:r>
              <a:rPr lang="en-US" altLang="zh-CN" sz="2000" dirty="0" err="1" smtClean="0"/>
              <a:t>LiteOS</a:t>
            </a:r>
            <a:r>
              <a:rPr lang="en-US" altLang="zh-CN" sz="2000" dirty="0" smtClean="0"/>
              <a:t> SDK</a:t>
            </a:r>
            <a:r>
              <a:rPr lang="zh-CN" altLang="en-US" sz="2000" dirty="0" smtClean="0"/>
              <a:t>端云互通组件集成了</a:t>
            </a:r>
            <a:r>
              <a:rPr lang="en-US" altLang="zh-CN" sz="2000" dirty="0" smtClean="0"/>
              <a:t>LwM2M/</a:t>
            </a:r>
            <a:r>
              <a:rPr lang="en-US" altLang="zh-CN" sz="2000" dirty="0" err="1" smtClean="0"/>
              <a:t>CoAP</a:t>
            </a:r>
            <a:r>
              <a:rPr lang="en-US" altLang="zh-CN" sz="2000" dirty="0" smtClean="0"/>
              <a:t>/DTLS/TLS/UDP</a:t>
            </a:r>
            <a:r>
              <a:rPr lang="zh-CN" altLang="en-US" sz="2000" dirty="0" smtClean="0"/>
              <a:t>等协议。</a:t>
            </a:r>
          </a:p>
          <a:p>
            <a:r>
              <a:rPr lang="zh-CN" altLang="en-US" sz="2000" b="1" dirty="0" smtClean="0">
                <a:solidFill>
                  <a:srgbClr val="C00000"/>
                </a:solidFill>
              </a:rPr>
              <a:t>驱动及网络适配层</a:t>
            </a:r>
            <a:r>
              <a:rPr lang="zh-CN" altLang="en-US" sz="2000" dirty="0" smtClean="0"/>
              <a:t>： </a:t>
            </a:r>
            <a:r>
              <a:rPr lang="en-US" altLang="zh-CN" sz="2000" dirty="0" err="1" smtClean="0"/>
              <a:t>LiteOS</a:t>
            </a:r>
            <a:r>
              <a:rPr lang="en-US" altLang="zh-CN" sz="2000" dirty="0" smtClean="0"/>
              <a:t> SDK</a:t>
            </a:r>
            <a:r>
              <a:rPr lang="zh-CN" altLang="en-US" sz="2000" dirty="0" smtClean="0"/>
              <a:t>端云互通组件为了方便终端设备进行集成和移植，提供了驱动及网络适配层，用户可以基于</a:t>
            </a:r>
            <a:r>
              <a:rPr lang="en-US" altLang="zh-CN" sz="2000" dirty="0" smtClean="0"/>
              <a:t>SDK</a:t>
            </a:r>
            <a:r>
              <a:rPr lang="zh-CN" altLang="en-US" sz="2000" dirty="0" smtClean="0"/>
              <a:t>提供的适配层接口列表，根据具体的硬件平台适配硬件随机数、内存管理、日志、数据存储以及网络</a:t>
            </a:r>
            <a:r>
              <a:rPr lang="en-US" altLang="zh-CN" sz="2000" dirty="0" smtClean="0"/>
              <a:t>Socket</a:t>
            </a:r>
            <a:r>
              <a:rPr lang="zh-CN" altLang="en-US" sz="2000" dirty="0" smtClean="0"/>
              <a:t>等接口。</a:t>
            </a:r>
          </a:p>
          <a:p>
            <a:r>
              <a:rPr lang="en-US" altLang="zh-CN" sz="2000" b="1" dirty="0" err="1" smtClean="0">
                <a:solidFill>
                  <a:srgbClr val="C00000"/>
                </a:solidFill>
              </a:rPr>
              <a:t>LiteOS</a:t>
            </a:r>
            <a:r>
              <a:rPr lang="zh-CN" altLang="en-US" sz="2000" b="1" dirty="0" smtClean="0">
                <a:solidFill>
                  <a:srgbClr val="C00000"/>
                </a:solidFill>
              </a:rPr>
              <a:t>基础内核 </a:t>
            </a:r>
            <a:r>
              <a:rPr lang="zh-CN" altLang="en-US" sz="2000" dirty="0" smtClean="0"/>
              <a:t>： 为用户终端设备提供</a:t>
            </a:r>
            <a:r>
              <a:rPr lang="en-US" altLang="zh-CN" sz="2000" dirty="0" smtClean="0"/>
              <a:t>RTOS</a:t>
            </a:r>
            <a:r>
              <a:rPr lang="zh-CN" altLang="en-US" sz="2000" dirty="0" smtClean="0"/>
              <a:t>特性。</a:t>
            </a:r>
          </a:p>
          <a:p>
            <a:endParaRPr lang="zh-CN" altLang="en-US" sz="2000" dirty="0"/>
          </a:p>
        </p:txBody>
      </p:sp>
    </p:spTree>
    <p:extLst>
      <p:ext uri="{BB962C8B-B14F-4D97-AF65-F5344CB8AC3E}">
        <p14:creationId xmlns:p14="http://schemas.microsoft.com/office/powerpoint/2010/main" val="864201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rPr>
              <a:t>轻量级内核：更小体积、更低功耗、更快响应</a:t>
            </a:r>
            <a:endParaRPr lang="zh-CN" altLang="en-US" dirty="0">
              <a:latin typeface="+mn-lt"/>
              <a:ea typeface="+mn-ea"/>
            </a:endParaRPr>
          </a:p>
        </p:txBody>
      </p:sp>
      <p:pic>
        <p:nvPicPr>
          <p:cNvPr id="4" name="图片 3"/>
          <p:cNvPicPr>
            <a:picLocks noChangeAspect="1"/>
          </p:cNvPicPr>
          <p:nvPr/>
        </p:nvPicPr>
        <p:blipFill>
          <a:blip r:embed="rId3"/>
          <a:stretch>
            <a:fillRect/>
          </a:stretch>
        </p:blipFill>
        <p:spPr>
          <a:xfrm>
            <a:off x="847966" y="1303867"/>
            <a:ext cx="5679830" cy="4763384"/>
          </a:xfrm>
          <a:prstGeom prst="rect">
            <a:avLst/>
          </a:prstGeom>
          <a:solidFill>
            <a:schemeClr val="bg1">
              <a:lumMod val="50000"/>
            </a:schemeClr>
          </a:solidFill>
          <a:ln w="28575">
            <a:solidFill>
              <a:schemeClr val="bg1">
                <a:lumMod val="85000"/>
              </a:schemeClr>
            </a:solidFill>
          </a:ln>
        </p:spPr>
      </p:pic>
      <p:sp>
        <p:nvSpPr>
          <p:cNvPr id="5" name="文本框 4"/>
          <p:cNvSpPr txBox="1"/>
          <p:nvPr/>
        </p:nvSpPr>
        <p:spPr>
          <a:xfrm>
            <a:off x="7133704" y="1932260"/>
            <a:ext cx="2931049" cy="461665"/>
          </a:xfrm>
          <a:prstGeom prst="rect">
            <a:avLst/>
          </a:prstGeom>
          <a:noFill/>
        </p:spPr>
        <p:txBody>
          <a:bodyPr wrap="square" rtlCol="0">
            <a:spAutoFit/>
          </a:bodyPr>
          <a:lstStyle/>
          <a:p>
            <a:r>
              <a:rPr lang="zh-CN" altLang="en-US" sz="2400" b="1" dirty="0" smtClean="0">
                <a:solidFill>
                  <a:srgbClr val="FFC000"/>
                </a:solidFill>
              </a:rPr>
              <a:t>轻量级内核</a:t>
            </a:r>
            <a:endParaRPr lang="en-US" altLang="zh-CN" sz="2400" b="1" dirty="0" smtClean="0">
              <a:solidFill>
                <a:srgbClr val="FFC000"/>
              </a:solidFill>
            </a:endParaRPr>
          </a:p>
        </p:txBody>
      </p:sp>
      <p:sp>
        <p:nvSpPr>
          <p:cNvPr id="6" name="文本框 5"/>
          <p:cNvSpPr txBox="1"/>
          <p:nvPr/>
        </p:nvSpPr>
        <p:spPr>
          <a:xfrm>
            <a:off x="7045002" y="2569814"/>
            <a:ext cx="4691431" cy="22621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FFC000"/>
                </a:solidFill>
              </a:rPr>
              <a:t>小</a:t>
            </a:r>
            <a:r>
              <a:rPr lang="zh-CN" altLang="en-US" b="1" dirty="0" smtClean="0">
                <a:solidFill>
                  <a:srgbClr val="FFC000"/>
                </a:solidFill>
              </a:rPr>
              <a:t>体积</a:t>
            </a:r>
            <a:r>
              <a:rPr lang="zh-CN" altLang="en-US" dirty="0" smtClean="0"/>
              <a:t>：可伸缩，最小到 </a:t>
            </a:r>
            <a:r>
              <a:rPr lang="en-US" altLang="zh-CN" dirty="0" smtClean="0">
                <a:solidFill>
                  <a:srgbClr val="C7000B"/>
                </a:solidFill>
              </a:rPr>
              <a:t>6KB</a:t>
            </a:r>
          </a:p>
          <a:p>
            <a:pPr marL="285750" indent="-285750">
              <a:lnSpc>
                <a:spcPct val="150000"/>
              </a:lnSpc>
              <a:buFont typeface="Arial" panose="020B0604020202020204" pitchFamily="34" charset="0"/>
              <a:buChar char="•"/>
            </a:pPr>
            <a:r>
              <a:rPr lang="zh-CN" altLang="en-US" b="1" dirty="0" smtClean="0">
                <a:solidFill>
                  <a:srgbClr val="FFC000"/>
                </a:solidFill>
              </a:rPr>
              <a:t>低功耗</a:t>
            </a:r>
            <a:r>
              <a:rPr lang="zh-CN" altLang="en-US" dirty="0" smtClean="0"/>
              <a:t>：</a:t>
            </a:r>
            <a:r>
              <a:rPr lang="en-US" altLang="zh-CN" dirty="0" err="1" smtClean="0">
                <a:solidFill>
                  <a:srgbClr val="C7000B"/>
                </a:solidFill>
              </a:rPr>
              <a:t>uA</a:t>
            </a:r>
            <a:r>
              <a:rPr lang="en-US" altLang="zh-CN" dirty="0" smtClean="0"/>
              <a:t> </a:t>
            </a:r>
            <a:r>
              <a:rPr lang="zh-CN" altLang="en-US" dirty="0" smtClean="0"/>
              <a:t>级功耗</a:t>
            </a:r>
            <a:endParaRPr lang="en-US" altLang="zh-CN" dirty="0" smtClean="0"/>
          </a:p>
          <a:p>
            <a:pPr marL="285750" indent="-285750">
              <a:lnSpc>
                <a:spcPct val="150000"/>
              </a:lnSpc>
              <a:buFont typeface="Arial" panose="020B0604020202020204" pitchFamily="34" charset="0"/>
              <a:buChar char="•"/>
            </a:pPr>
            <a:r>
              <a:rPr lang="zh-CN" altLang="en-US" b="1" dirty="0" smtClean="0">
                <a:solidFill>
                  <a:srgbClr val="FFC000"/>
                </a:solidFill>
              </a:rPr>
              <a:t>强实时</a:t>
            </a:r>
            <a:r>
              <a:rPr lang="zh-CN" altLang="en-US" dirty="0" smtClean="0"/>
              <a:t>：</a:t>
            </a:r>
            <a:r>
              <a:rPr lang="en-US" altLang="zh-CN" dirty="0" smtClean="0">
                <a:solidFill>
                  <a:srgbClr val="C7000B"/>
                </a:solidFill>
              </a:rPr>
              <a:t>us</a:t>
            </a:r>
            <a:r>
              <a:rPr lang="en-US" altLang="zh-CN" dirty="0" smtClean="0"/>
              <a:t> </a:t>
            </a:r>
            <a:r>
              <a:rPr lang="zh-CN" altLang="en-US" dirty="0" smtClean="0"/>
              <a:t>级响应</a:t>
            </a:r>
            <a:endParaRPr lang="en-US" altLang="zh-CN" dirty="0" smtClean="0"/>
          </a:p>
          <a:p>
            <a:pPr marL="1200150" lvl="2" indent="-285750">
              <a:lnSpc>
                <a:spcPct val="150000"/>
              </a:lnSpc>
              <a:buFont typeface="Arial" panose="020B0604020202020204" pitchFamily="34" charset="0"/>
              <a:buChar char="•"/>
            </a:pPr>
            <a:endParaRPr lang="en-US" altLang="zh-CN" sz="400" dirty="0" smtClean="0"/>
          </a:p>
          <a:p>
            <a:pPr marL="285750" indent="-285750">
              <a:lnSpc>
                <a:spcPct val="150000"/>
              </a:lnSpc>
              <a:buFont typeface="Arial" panose="020B0604020202020204" pitchFamily="34" charset="0"/>
              <a:buChar char="•"/>
            </a:pPr>
            <a:r>
              <a:rPr lang="zh-CN" altLang="en-US" b="1" dirty="0" smtClean="0">
                <a:solidFill>
                  <a:srgbClr val="FFC000"/>
                </a:solidFill>
              </a:rPr>
              <a:t>广适配</a:t>
            </a:r>
            <a:r>
              <a:rPr lang="zh-CN" altLang="en-US" dirty="0" smtClean="0"/>
              <a:t>：支持多种芯片架构</a:t>
            </a:r>
            <a:endParaRPr lang="en-US" altLang="zh-CN" dirty="0"/>
          </a:p>
          <a:p>
            <a:pPr marL="285750" indent="-285750">
              <a:lnSpc>
                <a:spcPct val="150000"/>
              </a:lnSpc>
              <a:buFont typeface="Arial" panose="020B0604020202020204" pitchFamily="34" charset="0"/>
              <a:buChar char="•"/>
            </a:pPr>
            <a:r>
              <a:rPr lang="zh-CN" altLang="en-US" b="1" dirty="0">
                <a:solidFill>
                  <a:srgbClr val="FFC000"/>
                </a:solidFill>
              </a:rPr>
              <a:t>兼容性</a:t>
            </a:r>
            <a:r>
              <a:rPr lang="zh-CN" altLang="en-US" dirty="0" smtClean="0"/>
              <a:t>：提供标准接口</a:t>
            </a:r>
            <a:endParaRPr lang="en-US" altLang="zh-CN" dirty="0" smtClean="0"/>
          </a:p>
        </p:txBody>
      </p:sp>
    </p:spTree>
    <p:extLst>
      <p:ext uri="{BB962C8B-B14F-4D97-AF65-F5344CB8AC3E}">
        <p14:creationId xmlns:p14="http://schemas.microsoft.com/office/powerpoint/2010/main" val="35213543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集成策略</a:t>
            </a:r>
            <a:endParaRPr lang="zh-CN" altLang="en-US" dirty="0"/>
          </a:p>
        </p:txBody>
      </p:sp>
      <p:sp>
        <p:nvSpPr>
          <p:cNvPr id="3" name="文本占位符 2"/>
          <p:cNvSpPr>
            <a:spLocks noGrp="1"/>
          </p:cNvSpPr>
          <p:nvPr>
            <p:ph type="body" sz="quarter" idx="10"/>
          </p:nvPr>
        </p:nvSpPr>
        <p:spPr/>
        <p:txBody>
          <a:bodyPr/>
          <a:lstStyle/>
          <a:p>
            <a:r>
              <a:rPr lang="zh-CN" altLang="en-US" b="1" dirty="0" smtClean="0">
                <a:solidFill>
                  <a:srgbClr val="C00000"/>
                </a:solidFill>
              </a:rPr>
              <a:t>可集成性</a:t>
            </a:r>
            <a:r>
              <a:rPr lang="zh-CN" altLang="en-US" dirty="0" smtClean="0"/>
              <a:t>：</a:t>
            </a:r>
            <a:r>
              <a:rPr lang="en-US" altLang="zh-CN" dirty="0" err="1" smtClean="0"/>
              <a:t>LiteOS</a:t>
            </a:r>
            <a:r>
              <a:rPr lang="en-US" altLang="zh-CN" dirty="0" smtClean="0"/>
              <a:t> SDK</a:t>
            </a:r>
            <a:r>
              <a:rPr lang="zh-CN" altLang="en-US" dirty="0" smtClean="0"/>
              <a:t>端云互通组件作为独立的组件，不依赖特定的芯片架构和网络硬件类型，可以轻松地集成到各种通信模组上，如</a:t>
            </a:r>
            <a:r>
              <a:rPr lang="en-US" altLang="zh-CN" dirty="0" smtClean="0"/>
              <a:t>NB-</a:t>
            </a:r>
            <a:r>
              <a:rPr lang="en-US" altLang="zh-CN" dirty="0" err="1" smtClean="0"/>
              <a:t>IoT</a:t>
            </a:r>
            <a:r>
              <a:rPr lang="zh-CN" altLang="en-US" dirty="0" smtClean="0"/>
              <a:t>模组、</a:t>
            </a:r>
            <a:r>
              <a:rPr lang="en-US" altLang="zh-CN" dirty="0" err="1" smtClean="0"/>
              <a:t>eMTC</a:t>
            </a:r>
            <a:r>
              <a:rPr lang="zh-CN" altLang="en-US" dirty="0" smtClean="0"/>
              <a:t>模组、</a:t>
            </a:r>
            <a:r>
              <a:rPr lang="en-US" altLang="zh-CN" dirty="0" smtClean="0"/>
              <a:t>WIFI</a:t>
            </a:r>
            <a:r>
              <a:rPr lang="zh-CN" altLang="en-US" dirty="0" smtClean="0"/>
              <a:t>模组、</a:t>
            </a:r>
            <a:r>
              <a:rPr lang="en-US" altLang="zh-CN" dirty="0" smtClean="0"/>
              <a:t>GSM</a:t>
            </a:r>
            <a:r>
              <a:rPr lang="zh-CN" altLang="en-US" dirty="0" smtClean="0"/>
              <a:t>模组、以太网硬件等。</a:t>
            </a:r>
            <a:endParaRPr lang="en-US" altLang="zh-CN" dirty="0" smtClean="0"/>
          </a:p>
          <a:p>
            <a:r>
              <a:rPr lang="zh-CN" altLang="en-US" b="1" dirty="0" smtClean="0">
                <a:solidFill>
                  <a:srgbClr val="C00000"/>
                </a:solidFill>
              </a:rPr>
              <a:t>可移植性</a:t>
            </a:r>
            <a:r>
              <a:rPr lang="zh-CN" altLang="en-US" dirty="0" smtClean="0"/>
              <a:t>：</a:t>
            </a:r>
            <a:r>
              <a:rPr lang="en-US" altLang="zh-CN" dirty="0" err="1"/>
              <a:t>LiteOS</a:t>
            </a:r>
            <a:r>
              <a:rPr lang="en-US" altLang="zh-CN" dirty="0"/>
              <a:t> SDK</a:t>
            </a:r>
            <a:r>
              <a:rPr lang="zh-CN" altLang="en-US" dirty="0"/>
              <a:t>端云互通组件的</a:t>
            </a:r>
            <a:r>
              <a:rPr lang="en-US" altLang="zh-CN" dirty="0"/>
              <a:t>Adapter</a:t>
            </a:r>
            <a:r>
              <a:rPr lang="zh-CN" altLang="en-US" dirty="0"/>
              <a:t>层提供了常用的硬件及网络适配接口，终端或者模组厂家可以根据自己的硬件实现这些接口后，即可完成</a:t>
            </a:r>
            <a:r>
              <a:rPr lang="en-US" altLang="zh-CN" dirty="0" err="1"/>
              <a:t>LiteOS</a:t>
            </a:r>
            <a:r>
              <a:rPr lang="en-US" altLang="zh-CN" dirty="0"/>
              <a:t> SDK</a:t>
            </a:r>
            <a:r>
              <a:rPr lang="zh-CN" altLang="en-US" dirty="0"/>
              <a:t>端云互通组件的移植。</a:t>
            </a:r>
          </a:p>
          <a:p>
            <a:endParaRPr lang="zh-CN" altLang="en-US" dirty="0" smtClean="0"/>
          </a:p>
          <a:p>
            <a:endParaRPr lang="zh-CN" altLang="en-US" dirty="0"/>
          </a:p>
        </p:txBody>
      </p:sp>
    </p:spTree>
    <p:extLst>
      <p:ext uri="{BB962C8B-B14F-4D97-AF65-F5344CB8AC3E}">
        <p14:creationId xmlns:p14="http://schemas.microsoft.com/office/powerpoint/2010/main" val="3091674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latin typeface="+mn-lt"/>
              </a:rPr>
              <a:t>Huawei </a:t>
            </a:r>
            <a:r>
              <a:rPr lang="en-US" altLang="zh-CN" dirty="0" err="1" smtClean="0">
                <a:latin typeface="+mn-lt"/>
              </a:rPr>
              <a:t>LiteOS</a:t>
            </a:r>
            <a:r>
              <a:rPr lang="en-US" altLang="zh-CN" dirty="0" smtClean="0">
                <a:latin typeface="+mn-lt"/>
              </a:rPr>
              <a:t> Kernel</a:t>
            </a:r>
            <a:r>
              <a:rPr lang="zh-CN" altLang="en-US" dirty="0" smtClean="0">
                <a:latin typeface="+mn-lt"/>
              </a:rPr>
              <a:t>的优势有哪些？</a:t>
            </a:r>
          </a:p>
          <a:p>
            <a:r>
              <a:rPr lang="zh-CN" altLang="en-US" dirty="0" smtClean="0">
                <a:latin typeface="+mn-lt"/>
              </a:rPr>
              <a:t>分别简述互联框架、传感框架和安全框架的作用</a:t>
            </a:r>
            <a:r>
              <a:rPr lang="zh-CN" altLang="en-US" dirty="0">
                <a:latin typeface="+mn-lt"/>
              </a:rPr>
              <a:t>。</a:t>
            </a:r>
            <a:endParaRPr lang="en-US" altLang="zh-CN" dirty="0" smtClean="0">
              <a:latin typeface="+mn-lt"/>
            </a:endParaRPr>
          </a:p>
          <a:p>
            <a:r>
              <a:rPr lang="zh-CN" altLang="en-US" dirty="0" smtClean="0">
                <a:latin typeface="+mn-lt"/>
              </a:rPr>
              <a:t>任务有哪几种状态？</a:t>
            </a:r>
            <a:endParaRPr lang="zh-CN" altLang="en-US" dirty="0">
              <a:latin typeface="+mn-lt"/>
            </a:endParaRPr>
          </a:p>
        </p:txBody>
      </p:sp>
    </p:spTree>
    <p:extLst>
      <p:ext uri="{BB962C8B-B14F-4D97-AF65-F5344CB8AC3E}">
        <p14:creationId xmlns:p14="http://schemas.microsoft.com/office/powerpoint/2010/main" val="17753016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prstGeom prst="rect">
            <a:avLst/>
          </a:prstGeom>
        </p:spPr>
        <p:txBody>
          <a:bodyPr/>
          <a:lstStyle/>
          <a:p>
            <a:r>
              <a:rPr lang="en-US" altLang="zh-CN" dirty="0" smtClean="0"/>
              <a:t>Huawei </a:t>
            </a:r>
            <a:r>
              <a:rPr lang="en-US" altLang="zh-CN" dirty="0" err="1" smtClean="0"/>
              <a:t>LiteOS</a:t>
            </a:r>
            <a:r>
              <a:rPr lang="en-US" altLang="zh-CN" dirty="0" smtClean="0"/>
              <a:t> Kernel</a:t>
            </a:r>
          </a:p>
          <a:p>
            <a:r>
              <a:rPr lang="en-US" altLang="zh-CN" dirty="0" err="1" smtClean="0"/>
              <a:t>Huwei</a:t>
            </a:r>
            <a:r>
              <a:rPr lang="en-US" altLang="zh-CN" dirty="0" smtClean="0"/>
              <a:t> </a:t>
            </a:r>
            <a:r>
              <a:rPr lang="en-US" altLang="zh-CN" dirty="0" err="1" smtClean="0"/>
              <a:t>LiteOS</a:t>
            </a:r>
            <a:r>
              <a:rPr lang="zh-CN" altLang="en-US" dirty="0" smtClean="0"/>
              <a:t>中间件</a:t>
            </a:r>
          </a:p>
          <a:p>
            <a:r>
              <a:rPr lang="en-US" altLang="zh-CN" dirty="0" smtClean="0"/>
              <a:t>Open API</a:t>
            </a:r>
          </a:p>
          <a:p>
            <a:r>
              <a:rPr lang="zh-CN" altLang="en-US" dirty="0"/>
              <a:t>端</a:t>
            </a:r>
            <a:r>
              <a:rPr lang="zh-CN" altLang="en-US" dirty="0" smtClean="0"/>
              <a:t>云互通组件</a:t>
            </a:r>
            <a:endParaRPr lang="zh-CN" altLang="en-US" dirty="0"/>
          </a:p>
        </p:txBody>
      </p:sp>
    </p:spTree>
    <p:extLst>
      <p:ext uri="{BB962C8B-B14F-4D97-AF65-F5344CB8AC3E}">
        <p14:creationId xmlns:p14="http://schemas.microsoft.com/office/powerpoint/2010/main" val="924552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LiteOS</a:t>
            </a:r>
            <a:r>
              <a:rPr lang="zh-CN" altLang="zh-CN" dirty="0"/>
              <a:t>源码核心文件夹</a:t>
            </a:r>
            <a:r>
              <a:rPr lang="zh-CN" altLang="zh-CN" dirty="0" smtClean="0"/>
              <a:t>分析</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580085146"/>
              </p:ext>
            </p:extLst>
          </p:nvPr>
        </p:nvGraphicFramePr>
        <p:xfrm>
          <a:off x="837296" y="1014212"/>
          <a:ext cx="10517408" cy="4951923"/>
        </p:xfrm>
        <a:graphic>
          <a:graphicData uri="http://schemas.openxmlformats.org/drawingml/2006/table">
            <a:tbl>
              <a:tblPr firstRow="1" firstCol="1" lastRow="1" lastCol="1" bandRow="1" bandCol="1"/>
              <a:tblGrid>
                <a:gridCol w="2038413"/>
                <a:gridCol w="8478995"/>
              </a:tblGrid>
              <a:tr h="321759">
                <a:tc>
                  <a:txBody>
                    <a:bodyPr/>
                    <a:lstStyle/>
                    <a:p>
                      <a:pPr algn="ctr">
                        <a:lnSpc>
                          <a:spcPct val="100000"/>
                        </a:lnSpc>
                        <a:spcBef>
                          <a:spcPts val="0"/>
                        </a:spcBef>
                        <a:spcAft>
                          <a:spcPts val="0"/>
                        </a:spcAft>
                      </a:pPr>
                      <a:r>
                        <a:rPr lang="zh-CN" altLang="en-US" sz="1400" b="0" smtClean="0">
                          <a:solidFill>
                            <a:schemeClr val="tx1"/>
                          </a:solidFill>
                          <a:effectLst/>
                          <a:latin typeface="+mn-lt"/>
                          <a:ea typeface="+mn-ea"/>
                          <a:cs typeface="+mn-cs"/>
                        </a:rPr>
                        <a:t>文件夹</a:t>
                      </a:r>
                      <a:endParaRPr lang="en-US" sz="1400" b="0" dirty="0">
                        <a:solidFill>
                          <a:schemeClr val="tx2"/>
                        </a:solidFill>
                        <a:effectLst/>
                        <a:latin typeface="+mn-lt"/>
                        <a:ea typeface="+mn-ea"/>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Bef>
                          <a:spcPts val="0"/>
                        </a:spcBef>
                        <a:spcAft>
                          <a:spcPts val="0"/>
                        </a:spcAft>
                      </a:pPr>
                      <a:r>
                        <a:rPr lang="zh-CN" altLang="en-US" sz="1400" b="0" smtClean="0">
                          <a:solidFill>
                            <a:schemeClr val="tx2"/>
                          </a:solidFill>
                          <a:effectLst/>
                          <a:latin typeface="+mn-lt"/>
                          <a:ea typeface="+mn-ea"/>
                          <a:cs typeface="Book Antiqua" panose="02040602050305030304" pitchFamily="18" charset="0"/>
                        </a:rPr>
                        <a:t>描述</a:t>
                      </a:r>
                      <a:endParaRPr lang="en-US" sz="1400" b="0" dirty="0">
                        <a:solidFill>
                          <a:schemeClr val="tx2"/>
                        </a:solidFill>
                        <a:effectLst/>
                        <a:latin typeface="+mn-lt"/>
                        <a:ea typeface="+mn-ea"/>
                        <a:cs typeface="Book Antiqua" panose="0204060205030503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33187">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at</a:t>
                      </a:r>
                      <a:endParaRPr lang="zh-CN" altLang="en-US" sz="1400" dirty="0" smtClean="0">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smtClean="0">
                          <a:effectLst/>
                          <a:latin typeface="+mn-lt"/>
                          <a:ea typeface="+mn-ea"/>
                        </a:rPr>
                        <a:t>AT</a:t>
                      </a:r>
                      <a:r>
                        <a:rPr lang="zh-CN" altLang="en-US" sz="1400" smtClean="0">
                          <a:effectLst/>
                          <a:latin typeface="+mn-lt"/>
                          <a:ea typeface="+mn-ea"/>
                        </a:rPr>
                        <a:t>指令框架实现</a:t>
                      </a:r>
                      <a:endParaRPr lang="zh-CN" altLang="en-US" sz="1400" dirty="0" smtClean="0">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187">
                <a:tc>
                  <a:txBody>
                    <a:bodyPr/>
                    <a:lstStyle/>
                    <a:p>
                      <a:pPr>
                        <a:lnSpc>
                          <a:spcPct val="100000"/>
                        </a:lnSpc>
                        <a:spcBef>
                          <a:spcPts val="0"/>
                        </a:spcBef>
                        <a:spcAft>
                          <a:spcPts val="0"/>
                        </a:spcAft>
                      </a:pPr>
                      <a:r>
                        <a:rPr lang="en-US" sz="1400" b="0" i="0" kern="1200" smtClean="0">
                          <a:solidFill>
                            <a:schemeClr val="tx1"/>
                          </a:solidFill>
                          <a:effectLst/>
                          <a:latin typeface="+mn-lt"/>
                          <a:ea typeface="+mn-ea"/>
                          <a:cs typeface="+mn-cs"/>
                        </a:rPr>
                        <a:t>driver</a:t>
                      </a:r>
                      <a:endParaRPr lang="en-US"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zh-CN" altLang="en-US" sz="1400" b="0" smtClean="0">
                          <a:solidFill>
                            <a:schemeClr val="tx1"/>
                          </a:solidFill>
                          <a:effectLst/>
                          <a:latin typeface="+mn-lt"/>
                          <a:ea typeface="+mn-ea"/>
                          <a:cs typeface="Arial" panose="020B0604020202020204" pitchFamily="34" charset="0"/>
                        </a:rPr>
                        <a:t>驱动框架</a:t>
                      </a:r>
                      <a:endParaRPr lang="en-US"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r>
                        <a:rPr lang="en-US" altLang="zh-CN" sz="1400" smtClean="0">
                          <a:effectLst/>
                          <a:latin typeface="+mn-lt"/>
                          <a:ea typeface="+mn-ea"/>
                        </a:rPr>
                        <a:t>inc</a:t>
                      </a:r>
                      <a:endParaRPr lang="zh-CN" altLang="en-US" sz="1400">
                        <a:effectLst/>
                        <a:latin typeface="+mn-lt"/>
                        <a:ea typeface="+mn-ea"/>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smtClean="0">
                          <a:effectLst/>
                          <a:latin typeface="+mn-lt"/>
                          <a:ea typeface="+mn-ea"/>
                        </a:rPr>
                        <a:t>存放内核内部使用头文件</a:t>
                      </a:r>
                      <a:endParaRPr lang="zh-CN" altLang="en-US" sz="1400">
                        <a:effectLst/>
                        <a:latin typeface="+mn-lt"/>
                        <a:ea typeface="+mn-ea"/>
                      </a:endParaRPr>
                    </a:p>
                  </a:txBody>
                  <a:tcPr marL="99060" marR="9906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303">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network/coap</a:t>
                      </a:r>
                      <a:endParaRPr lang="en-US" altLang="zh-CN"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CoAP</a:t>
                      </a:r>
                      <a:r>
                        <a:rPr lang="zh-CN" altLang="en-US" sz="1400" b="0" i="0" kern="1200" smtClean="0">
                          <a:solidFill>
                            <a:schemeClr val="tx1"/>
                          </a:solidFill>
                          <a:effectLst/>
                          <a:latin typeface="+mn-lt"/>
                          <a:ea typeface="+mn-ea"/>
                          <a:cs typeface="+mn-cs"/>
                        </a:rPr>
                        <a:t>的适配及协议实现</a:t>
                      </a:r>
                      <a:endParaRPr lang="en-US" altLang="zh-CN"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smtClean="0">
                          <a:latin typeface="+mn-lt"/>
                          <a:ea typeface="+mn-ea"/>
                        </a:rPr>
                        <a:t>network/dtls</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LwM2M</a:t>
                      </a:r>
                      <a:r>
                        <a:rPr lang="zh-CN" altLang="en-US" sz="1400" b="0" i="0" kern="1200" smtClean="0">
                          <a:solidFill>
                            <a:schemeClr val="tx1"/>
                          </a:solidFill>
                          <a:effectLst/>
                          <a:latin typeface="+mn-lt"/>
                          <a:ea typeface="+mn-ea"/>
                          <a:cs typeface="+mn-cs"/>
                        </a:rPr>
                        <a:t>的开源协议栈</a:t>
                      </a:r>
                      <a:r>
                        <a:rPr lang="en-US" altLang="zh-CN" sz="1400" b="0" i="0" kern="1200" smtClean="0">
                          <a:solidFill>
                            <a:schemeClr val="tx1"/>
                          </a:solidFill>
                          <a:effectLst/>
                          <a:latin typeface="+mn-lt"/>
                          <a:ea typeface="+mn-ea"/>
                          <a:cs typeface="+mn-cs"/>
                        </a:rPr>
                        <a:t>wakaama</a:t>
                      </a:r>
                      <a:r>
                        <a:rPr lang="zh-CN" altLang="en-US" sz="1400" b="0" i="0" kern="1200" smtClean="0">
                          <a:solidFill>
                            <a:schemeClr val="tx1"/>
                          </a:solidFill>
                          <a:effectLst/>
                          <a:latin typeface="+mn-lt"/>
                          <a:ea typeface="+mn-ea"/>
                          <a:cs typeface="+mn-cs"/>
                        </a:rPr>
                        <a:t>的适配</a:t>
                      </a:r>
                      <a:endParaRPr lang="en-US" altLang="zh-CN"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smtClean="0">
                          <a:latin typeface="+mn-lt"/>
                          <a:ea typeface="+mn-ea"/>
                        </a:rPr>
                        <a:t>network/lwm2m</a:t>
                      </a:r>
                      <a:endParaRPr lang="zh-CN" altLang="en-US" sz="1400" smtClean="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0" i="0" kern="1200" smtClean="0">
                          <a:solidFill>
                            <a:schemeClr val="tx1"/>
                          </a:solidFill>
                          <a:effectLst/>
                          <a:latin typeface="+mn-lt"/>
                          <a:ea typeface="+mn-ea"/>
                          <a:cs typeface="+mn-cs"/>
                        </a:rPr>
                        <a:t>LwM2M</a:t>
                      </a:r>
                      <a:r>
                        <a:rPr lang="zh-CN" altLang="en-US" sz="1400" b="0" i="0" kern="1200" smtClean="0">
                          <a:solidFill>
                            <a:schemeClr val="tx1"/>
                          </a:solidFill>
                          <a:effectLst/>
                          <a:latin typeface="+mn-lt"/>
                          <a:ea typeface="+mn-ea"/>
                          <a:cs typeface="+mn-cs"/>
                        </a:rPr>
                        <a:t>的开源协议栈</a:t>
                      </a:r>
                      <a:r>
                        <a:rPr lang="en-US" altLang="zh-CN" sz="1400" b="0" i="0" kern="1200" smtClean="0">
                          <a:solidFill>
                            <a:schemeClr val="tx1"/>
                          </a:solidFill>
                          <a:effectLst/>
                          <a:latin typeface="+mn-lt"/>
                          <a:ea typeface="+mn-ea"/>
                          <a:cs typeface="+mn-cs"/>
                        </a:rPr>
                        <a:t>wakaama</a:t>
                      </a:r>
                      <a:r>
                        <a:rPr lang="zh-CN" altLang="en-US" sz="1400" b="0" i="0" kern="1200" smtClean="0">
                          <a:solidFill>
                            <a:schemeClr val="tx1"/>
                          </a:solidFill>
                          <a:effectLst/>
                          <a:latin typeface="+mn-lt"/>
                          <a:ea typeface="+mn-ea"/>
                          <a:cs typeface="+mn-cs"/>
                        </a:rPr>
                        <a:t>的适配</a:t>
                      </a:r>
                      <a:endParaRPr lang="en-US" altLang="zh-CN" sz="1400" b="0" smtClean="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b="0" i="0" kern="1200" smtClean="0">
                          <a:solidFill>
                            <a:schemeClr val="tx1"/>
                          </a:solidFill>
                          <a:effectLst/>
                          <a:latin typeface="+mn-lt"/>
                          <a:ea typeface="+mn-ea"/>
                          <a:cs typeface="+mn-cs"/>
                        </a:rPr>
                        <a:t>network/mqtt</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MQTT</a:t>
                      </a:r>
                      <a:r>
                        <a:rPr lang="zh-CN" altLang="en-US" sz="1400" b="0" i="0" kern="1200" smtClean="0">
                          <a:solidFill>
                            <a:schemeClr val="tx1"/>
                          </a:solidFill>
                          <a:effectLst/>
                          <a:latin typeface="+mn-lt"/>
                          <a:ea typeface="+mn-ea"/>
                          <a:cs typeface="+mn-cs"/>
                        </a:rPr>
                        <a:t>的适配及协议实现</a:t>
                      </a:r>
                      <a:endParaRPr lang="en-US" sz="1400" dirty="0" smtClean="0">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smtClean="0">
                          <a:latin typeface="+mn-lt"/>
                          <a:ea typeface="+mn-ea"/>
                        </a:rPr>
                        <a:t>network/tcpip</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TCPIP</a:t>
                      </a:r>
                      <a:r>
                        <a:rPr lang="zh-CN" altLang="en-US" sz="1400" b="0" i="0" kern="1200" smtClean="0">
                          <a:solidFill>
                            <a:schemeClr val="tx1"/>
                          </a:solidFill>
                          <a:effectLst/>
                          <a:latin typeface="+mn-lt"/>
                          <a:ea typeface="+mn-ea"/>
                          <a:cs typeface="+mn-cs"/>
                        </a:rPr>
                        <a:t>适配及协议栈实现、</a:t>
                      </a:r>
                      <a:r>
                        <a:rPr lang="en-US" altLang="zh-CN" sz="1400" b="0" i="0" kern="1200" smtClean="0">
                          <a:solidFill>
                            <a:schemeClr val="tx1"/>
                          </a:solidFill>
                          <a:effectLst/>
                          <a:latin typeface="+mn-lt"/>
                          <a:ea typeface="+mn-ea"/>
                          <a:cs typeface="+mn-cs"/>
                        </a:rPr>
                        <a:t>lwIP</a:t>
                      </a:r>
                      <a:r>
                        <a:rPr lang="zh-CN" altLang="en-US" sz="1400" b="0" i="0" kern="1200" smtClean="0">
                          <a:solidFill>
                            <a:schemeClr val="tx1"/>
                          </a:solidFill>
                          <a:effectLst/>
                          <a:latin typeface="+mn-lt"/>
                          <a:ea typeface="+mn-ea"/>
                          <a:cs typeface="+mn-cs"/>
                        </a:rPr>
                        <a:t>驱动、</a:t>
                      </a:r>
                      <a:r>
                        <a:rPr lang="en-US" altLang="zh-CN" sz="1400" b="0" i="0" kern="1200" smtClean="0">
                          <a:solidFill>
                            <a:schemeClr val="tx1"/>
                          </a:solidFill>
                          <a:effectLst/>
                          <a:latin typeface="+mn-lt"/>
                          <a:ea typeface="+mn-ea"/>
                          <a:cs typeface="+mn-cs"/>
                        </a:rPr>
                        <a:t>OS</a:t>
                      </a:r>
                      <a:r>
                        <a:rPr lang="zh-CN" altLang="en-US" sz="1400" b="0" i="0" kern="1200" smtClean="0">
                          <a:solidFill>
                            <a:schemeClr val="tx1"/>
                          </a:solidFill>
                          <a:effectLst/>
                          <a:latin typeface="+mn-lt"/>
                          <a:ea typeface="+mn-ea"/>
                          <a:cs typeface="+mn-cs"/>
                        </a:rPr>
                        <a:t>适配及协议栈实现、</a:t>
                      </a:r>
                      <a:r>
                        <a:rPr lang="en-US" altLang="zh-CN" sz="1400" b="0" i="0" kern="1200" smtClean="0">
                          <a:solidFill>
                            <a:schemeClr val="tx1"/>
                          </a:solidFill>
                          <a:effectLst/>
                          <a:latin typeface="+mn-lt"/>
                          <a:ea typeface="+mn-ea"/>
                          <a:cs typeface="+mn-cs"/>
                        </a:rPr>
                        <a:t>MacOS_socket</a:t>
                      </a:r>
                      <a:r>
                        <a:rPr lang="zh-CN" altLang="en-US" sz="1400" b="0" i="0" kern="1200" smtClean="0">
                          <a:solidFill>
                            <a:schemeClr val="tx1"/>
                          </a:solidFill>
                          <a:effectLst/>
                          <a:latin typeface="+mn-lt"/>
                          <a:ea typeface="+mn-ea"/>
                          <a:cs typeface="+mn-cs"/>
                        </a:rPr>
                        <a:t>适配及协议栈实现</a:t>
                      </a:r>
                      <a:endParaRPr lang="en-US" sz="1400" dirty="0" smtClean="0">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b="0" i="0" kern="1200" smtClean="0">
                          <a:solidFill>
                            <a:schemeClr val="tx1"/>
                          </a:solidFill>
                          <a:effectLst/>
                          <a:latin typeface="+mn-lt"/>
                          <a:ea typeface="+mn-ea"/>
                          <a:cs typeface="+mn-cs"/>
                        </a:rPr>
                        <a:t>oc/oc_lwm2m</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LwM2M</a:t>
                      </a:r>
                      <a:r>
                        <a:rPr lang="zh-CN" altLang="en-US" sz="1400" b="0" i="0" kern="1200" smtClean="0">
                          <a:solidFill>
                            <a:schemeClr val="tx1"/>
                          </a:solidFill>
                          <a:effectLst/>
                          <a:latin typeface="+mn-lt"/>
                          <a:ea typeface="+mn-ea"/>
                          <a:cs typeface="+mn-cs"/>
                        </a:rPr>
                        <a:t>协议适配华为</a:t>
                      </a:r>
                      <a:r>
                        <a:rPr lang="en-US" altLang="zh-CN" sz="1400" b="0" i="0" kern="1200" smtClean="0">
                          <a:solidFill>
                            <a:schemeClr val="tx1"/>
                          </a:solidFill>
                          <a:effectLst/>
                          <a:latin typeface="+mn-lt"/>
                          <a:ea typeface="+mn-ea"/>
                          <a:cs typeface="+mn-cs"/>
                        </a:rPr>
                        <a:t>OC</a:t>
                      </a:r>
                      <a:endParaRPr lang="en-US" sz="1400" b="0" dirty="0">
                        <a:solidFill>
                          <a:schemeClr val="tx1"/>
                        </a:solidFill>
                        <a:effectLst/>
                        <a:latin typeface="+mn-lt"/>
                        <a:ea typeface="+mn-ea"/>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r>
                        <a:rPr lang="en-US" altLang="zh-CN" sz="1400" smtClean="0">
                          <a:latin typeface="+mn-lt"/>
                          <a:ea typeface="+mn-ea"/>
                        </a:rPr>
                        <a:t>oc/oc_mqtt</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MQTT</a:t>
                      </a:r>
                      <a:r>
                        <a:rPr lang="zh-CN" altLang="en-US" sz="1400" b="0" i="0" kern="1200" smtClean="0">
                          <a:solidFill>
                            <a:schemeClr val="tx1"/>
                          </a:solidFill>
                          <a:effectLst/>
                          <a:latin typeface="+mn-lt"/>
                          <a:ea typeface="+mn-ea"/>
                          <a:cs typeface="+mn-cs"/>
                        </a:rPr>
                        <a:t>协议适配华为</a:t>
                      </a:r>
                      <a:r>
                        <a:rPr lang="en-US" altLang="zh-CN" sz="1400" b="0" i="0" kern="1200" smtClean="0">
                          <a:solidFill>
                            <a:schemeClr val="tx1"/>
                          </a:solidFill>
                          <a:effectLst/>
                          <a:latin typeface="+mn-lt"/>
                          <a:ea typeface="+mn-ea"/>
                          <a:cs typeface="+mn-cs"/>
                        </a:rPr>
                        <a:t>OC</a:t>
                      </a:r>
                      <a:endParaRPr lang="en-US" sz="14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smtClean="0">
                          <a:latin typeface="+mn-lt"/>
                          <a:ea typeface="+mn-ea"/>
                        </a:rPr>
                        <a:t>os/osal</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r>
                        <a:rPr lang="en-US" altLang="zh-CN" sz="1400" b="0" i="0" kern="1200" smtClean="0">
                          <a:solidFill>
                            <a:schemeClr val="tx1"/>
                          </a:solidFill>
                          <a:effectLst/>
                          <a:latin typeface="+mn-lt"/>
                          <a:ea typeface="+mn-ea"/>
                          <a:cs typeface="+mn-cs"/>
                        </a:rPr>
                        <a:t>IoT Device SDK Tiny</a:t>
                      </a:r>
                      <a:r>
                        <a:rPr lang="zh-CN" altLang="en-US" sz="1400" b="0" i="0" kern="1200" smtClean="0">
                          <a:solidFill>
                            <a:schemeClr val="tx1"/>
                          </a:solidFill>
                          <a:effectLst/>
                          <a:latin typeface="+mn-lt"/>
                          <a:ea typeface="+mn-ea"/>
                          <a:cs typeface="+mn-cs"/>
                        </a:rPr>
                        <a:t>的</a:t>
                      </a:r>
                      <a:r>
                        <a:rPr lang="en-US" altLang="zh-CN" sz="1400" b="0" i="0" kern="1200" smtClean="0">
                          <a:solidFill>
                            <a:schemeClr val="tx1"/>
                          </a:solidFill>
                          <a:effectLst/>
                          <a:latin typeface="+mn-lt"/>
                          <a:ea typeface="+mn-ea"/>
                          <a:cs typeface="+mn-cs"/>
                        </a:rPr>
                        <a:t>OS</a:t>
                      </a:r>
                      <a:r>
                        <a:rPr lang="zh-CN" altLang="en-US" sz="1400" b="0" i="0" kern="1200" smtClean="0">
                          <a:solidFill>
                            <a:schemeClr val="tx1"/>
                          </a:solidFill>
                          <a:effectLst/>
                          <a:latin typeface="+mn-lt"/>
                          <a:ea typeface="+mn-ea"/>
                          <a:cs typeface="+mn-cs"/>
                        </a:rPr>
                        <a:t>适配</a:t>
                      </a:r>
                      <a:endParaRPr lang="en-US" sz="14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201">
                <a:tc>
                  <a:txBody>
                    <a:bodyPr/>
                    <a:lstStyle/>
                    <a:p>
                      <a:r>
                        <a:rPr lang="en-US" altLang="zh-CN" sz="1400" smtClean="0">
                          <a:latin typeface="+mn-lt"/>
                          <a:ea typeface="+mn-ea"/>
                        </a:rPr>
                        <a:t>os/os_imp</a:t>
                      </a:r>
                      <a:endParaRPr lang="zh-CN" altLang="en-US" sz="1400">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400" smtClean="0">
                          <a:effectLst/>
                          <a:latin typeface="+mn-lt"/>
                          <a:ea typeface="+mn-ea"/>
                        </a:rPr>
                        <a:t>目前</a:t>
                      </a:r>
                      <a:r>
                        <a:rPr lang="zh-CN" altLang="en-US" sz="1400">
                          <a:effectLst/>
                          <a:latin typeface="+mn-lt"/>
                          <a:ea typeface="+mn-ea"/>
                        </a:rPr>
                        <a:t>系统适配层适配的操作系统</a:t>
                      </a:r>
                    </a:p>
                  </a:txBody>
                  <a:tcPr marL="99060" marR="9906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6578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rPr>
              <a:t>Huawei LiteOS</a:t>
            </a:r>
            <a:r>
              <a:rPr lang="zh-CN" altLang="en-US" smtClean="0">
                <a:solidFill>
                  <a:schemeClr val="bg1">
                    <a:lumMod val="50000"/>
                  </a:schemeClr>
                </a:solidFill>
              </a:rPr>
              <a:t>架构</a:t>
            </a:r>
            <a:endParaRPr lang="en-US" altLang="zh-CN" smtClean="0">
              <a:solidFill>
                <a:schemeClr val="bg1">
                  <a:lumMod val="50000"/>
                </a:schemeClr>
              </a:solidFill>
            </a:endParaRPr>
          </a:p>
          <a:p>
            <a:r>
              <a:rPr lang="en-US" altLang="zh-CN" b="1" smtClean="0"/>
              <a:t>Kernel</a:t>
            </a:r>
            <a:r>
              <a:rPr lang="zh-CN" altLang="en-US" b="1" smtClean="0"/>
              <a:t>模块 </a:t>
            </a:r>
            <a:r>
              <a:rPr lang="en-US" altLang="zh-CN" b="1" smtClean="0"/>
              <a:t>– </a:t>
            </a:r>
            <a:r>
              <a:rPr lang="zh-CN" altLang="en-US" b="1" smtClean="0"/>
              <a:t>任务</a:t>
            </a:r>
            <a:endParaRPr lang="en-US" altLang="zh-CN" b="1" smtClean="0"/>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任务同步</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内存</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中断</a:t>
            </a:r>
            <a:endParaRPr lang="en-US" altLang="zh-CN">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队列</a:t>
            </a:r>
            <a:endParaRPr lang="en-US" altLang="zh-CN" smtClean="0">
              <a:solidFill>
                <a:schemeClr val="bg1">
                  <a:lumMod val="50000"/>
                </a:schemeClr>
              </a:solidFill>
            </a:endParaRPr>
          </a:p>
          <a:p>
            <a:r>
              <a:rPr lang="en-US" altLang="zh-CN">
                <a:solidFill>
                  <a:schemeClr val="bg1">
                    <a:lumMod val="50000"/>
                  </a:schemeClr>
                </a:solidFill>
              </a:rPr>
              <a:t>Kernel</a:t>
            </a:r>
            <a:r>
              <a:rPr lang="zh-CN" altLang="en-US">
                <a:solidFill>
                  <a:schemeClr val="bg1">
                    <a:lumMod val="50000"/>
                  </a:schemeClr>
                </a:solidFill>
              </a:rPr>
              <a:t>模块 </a:t>
            </a:r>
            <a:r>
              <a:rPr lang="en-US" altLang="zh-CN">
                <a:solidFill>
                  <a:schemeClr val="bg1">
                    <a:lumMod val="50000"/>
                  </a:schemeClr>
                </a:solidFill>
              </a:rPr>
              <a:t>– </a:t>
            </a:r>
            <a:r>
              <a:rPr lang="zh-CN" altLang="en-US" smtClean="0">
                <a:solidFill>
                  <a:schemeClr val="bg1">
                    <a:lumMod val="50000"/>
                  </a:schemeClr>
                </a:solidFill>
              </a:rPr>
              <a:t>时间管理</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1027055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f714218-64dc-4da0-ac82-ef40986d20a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f714218-64dc-4da0-ac82-ef40986d20a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f714218-64dc-4da0-ac82-ef40986d20a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ffe3300-dbd3-40e7-9df7-29e2db5e19bb}"/>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77333E8A2F07A74D848136A2C03778F8" ma:contentTypeVersion="1" ma:contentTypeDescription="新建文档。" ma:contentTypeScope="" ma:versionID="32df6459cfb251e4db0ad1491a0e774c">
  <xsd:schema xmlns:xsd="http://www.w3.org/2001/XMLSchema" xmlns:xs="http://www.w3.org/2001/XMLSchema" xmlns:p="http://schemas.microsoft.com/office/2006/metadata/properties" xmlns:ns2="475f1e55-3009-46d8-9566-5d569a2b3a98" targetNamespace="http://schemas.microsoft.com/office/2006/metadata/properties" ma:root="true" ma:fieldsID="e872da27d3e632afd91cf7694db677c0"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A4E927-2E19-40DA-AC21-D3EBC4321306}">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3.xml><?xml version="1.0" encoding="utf-8"?>
<ds:datastoreItem xmlns:ds="http://schemas.openxmlformats.org/officeDocument/2006/customXml" ds:itemID="{B7DD4DBB-5B4D-4E34-A514-0517D05EAB52}"/>
</file>

<file path=docProps/app.xml><?xml version="1.0" encoding="utf-8"?>
<Properties xmlns="http://schemas.openxmlformats.org/officeDocument/2006/extended-properties" xmlns:vt="http://schemas.openxmlformats.org/officeDocument/2006/docPropsVTypes">
  <Template/>
  <TotalTime>5388</TotalTime>
  <Words>9434</Words>
  <Application>Microsoft Office PowerPoint</Application>
  <PresentationFormat>宽屏</PresentationFormat>
  <Paragraphs>974</Paragraphs>
  <Slides>73</Slides>
  <Notes>73</Notes>
  <HiddenSlides>1</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73</vt:i4>
      </vt:variant>
    </vt:vector>
  </HeadingPairs>
  <TitlesOfParts>
    <vt:vector size="88" baseType="lpstr">
      <vt:lpstr>方正兰亭黑简体</vt:lpstr>
      <vt:lpstr>黑体</vt:lpstr>
      <vt:lpstr>宋体</vt:lpstr>
      <vt:lpstr>Microsoft YaHei</vt:lpstr>
      <vt:lpstr>Microsoft YaHei</vt:lpstr>
      <vt:lpstr>Arial</vt:lpstr>
      <vt:lpstr>Book Antiqua</vt:lpstr>
      <vt:lpstr>Calibri</vt:lpstr>
      <vt:lpstr>Calibri Light</vt:lpstr>
      <vt:lpstr>Huawei Sans</vt:lpstr>
      <vt:lpstr>Wingdings</vt:lpstr>
      <vt:lpstr>1_标题页模板</vt:lpstr>
      <vt:lpstr>2_功能页模板</vt:lpstr>
      <vt:lpstr>3_内容页模板</vt:lpstr>
      <vt:lpstr>4_感谢页模板</vt:lpstr>
      <vt:lpstr>PowerPoint 演示文稿</vt:lpstr>
      <vt:lpstr>Huawei LiteOS基础架构</vt:lpstr>
      <vt:lpstr>PowerPoint 演示文稿</vt:lpstr>
      <vt:lpstr>PowerPoint 演示文稿</vt:lpstr>
      <vt:lpstr>PowerPoint 演示文稿</vt:lpstr>
      <vt:lpstr>Huawei LiteOS关键技术及总体架构</vt:lpstr>
      <vt:lpstr>轻量级内核：更小体积、更低功耗、更快响应</vt:lpstr>
      <vt:lpstr>LiteOS源码核心文件夹分析</vt:lpstr>
      <vt:lpstr>PowerPoint 演示文稿</vt:lpstr>
      <vt:lpstr>任务概念</vt:lpstr>
      <vt:lpstr>任务状态</vt:lpstr>
      <vt:lpstr>任务状态迁移说明</vt:lpstr>
      <vt:lpstr>任务管理简介</vt:lpstr>
      <vt:lpstr>任务的运作机制</vt:lpstr>
      <vt:lpstr>操作系统抽象层简介 </vt:lpstr>
      <vt:lpstr>操作系统抽象层简介 (1) </vt:lpstr>
      <vt:lpstr>操作系统抽象层简介 (2)</vt:lpstr>
      <vt:lpstr>实现任务的创建</vt:lpstr>
      <vt:lpstr>PowerPoint 演示文稿</vt:lpstr>
      <vt:lpstr>信号量简介</vt:lpstr>
      <vt:lpstr>信号量运作机制 (1)</vt:lpstr>
      <vt:lpstr>信号量运作机制 (2)</vt:lpstr>
      <vt:lpstr>信号量的使用场景</vt:lpstr>
      <vt:lpstr>操作系统抽象层简介 </vt:lpstr>
      <vt:lpstr>实现信号量功能</vt:lpstr>
      <vt:lpstr>互斥锁简介</vt:lpstr>
      <vt:lpstr>互斥锁的运作机制</vt:lpstr>
      <vt:lpstr>操作系统抽象层简介</vt:lpstr>
      <vt:lpstr>实现互斥锁功能 (1)</vt:lpstr>
      <vt:lpstr>实现互斥锁功能 (2)</vt:lpstr>
      <vt:lpstr>PowerPoint 演示文稿</vt:lpstr>
      <vt:lpstr>Kernel模块 - 内存概念</vt:lpstr>
      <vt:lpstr>Kernel模块 - 动态内存</vt:lpstr>
      <vt:lpstr>动态内存运作机制 - DLINK</vt:lpstr>
      <vt:lpstr>动态内存运作机制 - BEST LITTLE</vt:lpstr>
      <vt:lpstr>运作机制 - 动态内存</vt:lpstr>
      <vt:lpstr>Kernel模块 - 静态内存</vt:lpstr>
      <vt:lpstr>内存管理应用场景与开发流程 </vt:lpstr>
      <vt:lpstr>动态内存开发流程 </vt:lpstr>
      <vt:lpstr>静态内存应用场景与开发流程</vt:lpstr>
      <vt:lpstr>操作系统抽象层简介 </vt:lpstr>
      <vt:lpstr>实现内存管理功能</vt:lpstr>
      <vt:lpstr>PowerPoint 演示文稿</vt:lpstr>
      <vt:lpstr>中断机制简介 (1)</vt:lpstr>
      <vt:lpstr>中断机制相关的名词解释</vt:lpstr>
      <vt:lpstr>Kernel模块 - 中断运作机制</vt:lpstr>
      <vt:lpstr>Kernel模块 - 中断发生在任务上下文</vt:lpstr>
      <vt:lpstr>Kernel模块 - 中断嵌套发生</vt:lpstr>
      <vt:lpstr>中断机制应用场景与开发流程 </vt:lpstr>
      <vt:lpstr>操作系统抽象层简介 </vt:lpstr>
      <vt:lpstr>中断机制功能实现</vt:lpstr>
      <vt:lpstr>PowerPoint 演示文稿</vt:lpstr>
      <vt:lpstr>Kernel模块 - 队列概念</vt:lpstr>
      <vt:lpstr>Kernel模块 - 消息队列运作过程</vt:lpstr>
      <vt:lpstr>Kernel模块 - 队列读写数据</vt:lpstr>
      <vt:lpstr>PowerPoint 演示文稿</vt:lpstr>
      <vt:lpstr>Kernel模块 - 时间管理</vt:lpstr>
      <vt:lpstr>Kernel模块 - 软件定时器</vt:lpstr>
      <vt:lpstr>Kernel模块 - 软件定时器单次与周期模式</vt:lpstr>
      <vt:lpstr>PowerPoint 演示文稿</vt:lpstr>
      <vt:lpstr>互联框架解决不同协议终端的互联互通</vt:lpstr>
      <vt:lpstr>优化Mesh自组网能力，满足海量终端组网</vt:lpstr>
      <vt:lpstr>传感框架提供多传感器统一管理</vt:lpstr>
      <vt:lpstr>安全框架提供端管云协同安全能力</vt:lpstr>
      <vt:lpstr>PowerPoint 演示文稿</vt:lpstr>
      <vt:lpstr>开放的API接口</vt:lpstr>
      <vt:lpstr>PowerPoint 演示文稿</vt:lpstr>
      <vt:lpstr>LwM2M/CoAP系统方案</vt:lpstr>
      <vt:lpstr>LiteOS SDK 端云互通组件层次构成</vt:lpstr>
      <vt:lpstr>集成策略</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Tangyan (Sophia)</cp:lastModifiedBy>
  <cp:revision>329</cp:revision>
  <cp:lastPrinted>2020-07-31T09:33:18Z</cp:lastPrinted>
  <dcterms:created xsi:type="dcterms:W3CDTF">2018-11-29T10:16:29Z</dcterms:created>
  <dcterms:modified xsi:type="dcterms:W3CDTF">2020-09-23T12:27:16Z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(3)wnb/MlNWdXAIkDT0KkSx22/WxzyOkMPZngYgHUNcnePVtZGrGJ/V62StdaODzZuoxly/uZ1c
ocNX6V3cEef8tFXxUVywrzcnQcgeqaCecc0hUtksv6kZblaw1zJE1vu9b++X0ZwKLDs9Pm0x
G9gPArzOlzWTTUzw/A809hywOAARBTCdGIWh+6fh0VcN6cChO/IMQx44B9gtdMdc/xK8Rsp1
WoJHcSax50rKg+K166</vt:lpwstr>
  </property>
  <property fmtid="{D5CDD505-2E9C-101B-9397-08002B2CF9AE}" pid="3" name="_2015_ms_pID_7253431">
    <vt:lpwstr>FgojenDKhJKcIj2c1UaqCasuCNnrnsQv4uHIIUH7k2hUE5r9SOGulN
eAYLAey1unHPGE6zMkqmLRJJXMs3jlz57i7BfFsskxKGO+26TU8XylVJNO6AqMMm5zXTPHSy
0EnodgO5lhRysqMiaArJX1S0TxV2Kmbbox2W39JCWac0WcMLC1vkFUvoE7lFFlTVs6UP/ji3
kpuolcGWAHkcxBW3oa1Ztp8qBwmtVLULr22L</vt:lpwstr>
  </property>
  <property fmtid="{D5CDD505-2E9C-101B-9397-08002B2CF9AE}" pid="4" name="_2015_ms_pID_7253432">
    <vt:lpwstr>Sg==</vt:lpwstr>
  </property>
  <property fmtid="{D5CDD505-2E9C-101B-9397-08002B2CF9AE}" pid="5" name="ContentTypeId">
    <vt:lpwstr>0x01010077333E8A2F07A74D848136A2C03778F8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1600849753</vt:lpwstr>
  </property>
</Properties>
</file>