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9144000" cx="5144400"/>
  <p:notesSz cx="6858000" cy="9144000"/>
  <p:embeddedFontLst>
    <p:embeddedFont>
      <p:font typeface="Cinzel ExtraBold"/>
      <p:bold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Montserrat Medium"/>
      <p:regular r:id="rId33"/>
      <p:bold r:id="rId34"/>
      <p:italic r:id="rId35"/>
      <p:boldItalic r:id="rId36"/>
    </p:embeddedFont>
    <p:embeddedFont>
      <p:font typeface="Cinzel"/>
      <p:regular r:id="rId37"/>
      <p:bold r:id="rId38"/>
    </p:embeddedFont>
    <p:embeddedFont>
      <p:font typeface="Cinzel Medium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747775"/>
          </p15:clr>
        </p15:guide>
        <p15:guide id="2" pos="162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16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inzelMedium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inzelExtraBold-bold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Medium-bold.fntdata"/><Relationship Id="rId15" Type="http://schemas.openxmlformats.org/officeDocument/2006/relationships/slide" Target="slides/slide10.xml"/><Relationship Id="rId37" Type="http://schemas.openxmlformats.org/officeDocument/2006/relationships/font" Target="fonts/Cinzel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Medium-boldItalic.fntdata"/><Relationship Id="rId17" Type="http://schemas.openxmlformats.org/officeDocument/2006/relationships/slide" Target="slides/slide12.xml"/><Relationship Id="rId39" Type="http://schemas.openxmlformats.org/officeDocument/2006/relationships/font" Target="fonts/CinzelMedium-regular.fntdata"/><Relationship Id="rId16" Type="http://schemas.openxmlformats.org/officeDocument/2006/relationships/slide" Target="slides/slide11.xml"/><Relationship Id="rId38" Type="http://schemas.openxmlformats.org/officeDocument/2006/relationships/font" Target="fonts/Cinzel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64751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69ccdf9ce_0_14:notes"/>
          <p:cNvSpPr/>
          <p:nvPr>
            <p:ph idx="2" type="sldImg"/>
          </p:nvPr>
        </p:nvSpPr>
        <p:spPr>
          <a:xfrm>
            <a:off x="2464751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69ccdf9c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6abde2473_0_38:notes"/>
          <p:cNvSpPr/>
          <p:nvPr>
            <p:ph idx="2" type="sldImg"/>
          </p:nvPr>
        </p:nvSpPr>
        <p:spPr>
          <a:xfrm>
            <a:off x="2464751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6abde247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6abde2473_0_45:notes"/>
          <p:cNvSpPr/>
          <p:nvPr>
            <p:ph idx="2" type="sldImg"/>
          </p:nvPr>
        </p:nvSpPr>
        <p:spPr>
          <a:xfrm>
            <a:off x="2464751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6abde247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6abde2473_0_57:notes"/>
          <p:cNvSpPr/>
          <p:nvPr>
            <p:ph idx="2" type="sldImg"/>
          </p:nvPr>
        </p:nvSpPr>
        <p:spPr>
          <a:xfrm>
            <a:off x="2464751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6abde247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6abde2473_0_64:notes"/>
          <p:cNvSpPr/>
          <p:nvPr>
            <p:ph idx="2" type="sldImg"/>
          </p:nvPr>
        </p:nvSpPr>
        <p:spPr>
          <a:xfrm>
            <a:off x="2464751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e6abde247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6abde2473_0_74:notes"/>
          <p:cNvSpPr/>
          <p:nvPr>
            <p:ph idx="2" type="sldImg"/>
          </p:nvPr>
        </p:nvSpPr>
        <p:spPr>
          <a:xfrm>
            <a:off x="2464751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e6abde247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e6abde2473_0_88:notes"/>
          <p:cNvSpPr/>
          <p:nvPr>
            <p:ph idx="2" type="sldImg"/>
          </p:nvPr>
        </p:nvSpPr>
        <p:spPr>
          <a:xfrm>
            <a:off x="2464751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e6abde247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6abde2473_0_95:notes"/>
          <p:cNvSpPr/>
          <p:nvPr>
            <p:ph idx="2" type="sldImg"/>
          </p:nvPr>
        </p:nvSpPr>
        <p:spPr>
          <a:xfrm>
            <a:off x="2464751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e6abde247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e6abde2473_0_107:notes"/>
          <p:cNvSpPr/>
          <p:nvPr>
            <p:ph idx="2" type="sldImg"/>
          </p:nvPr>
        </p:nvSpPr>
        <p:spPr>
          <a:xfrm>
            <a:off x="2464751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e6abde247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6abde2473_0_114:notes"/>
          <p:cNvSpPr/>
          <p:nvPr>
            <p:ph idx="2" type="sldImg"/>
          </p:nvPr>
        </p:nvSpPr>
        <p:spPr>
          <a:xfrm>
            <a:off x="2464751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e6abde247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e6abde2473_0_125:notes"/>
          <p:cNvSpPr/>
          <p:nvPr>
            <p:ph idx="2" type="sldImg"/>
          </p:nvPr>
        </p:nvSpPr>
        <p:spPr>
          <a:xfrm>
            <a:off x="2464751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e6abde247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69ccdf9ce_0_29:notes"/>
          <p:cNvSpPr/>
          <p:nvPr>
            <p:ph idx="2" type="sldImg"/>
          </p:nvPr>
        </p:nvSpPr>
        <p:spPr>
          <a:xfrm>
            <a:off x="2464751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69ccdf9c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e6abde2473_0_132:notes"/>
          <p:cNvSpPr/>
          <p:nvPr>
            <p:ph idx="2" type="sldImg"/>
          </p:nvPr>
        </p:nvSpPr>
        <p:spPr>
          <a:xfrm>
            <a:off x="2464751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e6abde247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e6b012404e_0_22:notes"/>
          <p:cNvSpPr/>
          <p:nvPr>
            <p:ph idx="2" type="sldImg"/>
          </p:nvPr>
        </p:nvSpPr>
        <p:spPr>
          <a:xfrm>
            <a:off x="2464751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e6b012404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e6b012404e_0_30:notes"/>
          <p:cNvSpPr/>
          <p:nvPr>
            <p:ph idx="2" type="sldImg"/>
          </p:nvPr>
        </p:nvSpPr>
        <p:spPr>
          <a:xfrm>
            <a:off x="2464751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e6b012404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69ccdf9ce_0_36:notes"/>
          <p:cNvSpPr/>
          <p:nvPr>
            <p:ph idx="2" type="sldImg"/>
          </p:nvPr>
        </p:nvSpPr>
        <p:spPr>
          <a:xfrm>
            <a:off x="2464751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69ccdf9c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69ccdf9ce_0_44:notes"/>
          <p:cNvSpPr/>
          <p:nvPr>
            <p:ph idx="2" type="sldImg"/>
          </p:nvPr>
        </p:nvSpPr>
        <p:spPr>
          <a:xfrm>
            <a:off x="2464751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69ccdf9c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69ccdf9ce_0_51:notes"/>
          <p:cNvSpPr/>
          <p:nvPr>
            <p:ph idx="2" type="sldImg"/>
          </p:nvPr>
        </p:nvSpPr>
        <p:spPr>
          <a:xfrm>
            <a:off x="2464751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69ccdf9c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69ccdf9ce_0_68:notes"/>
          <p:cNvSpPr/>
          <p:nvPr>
            <p:ph idx="2" type="sldImg"/>
          </p:nvPr>
        </p:nvSpPr>
        <p:spPr>
          <a:xfrm>
            <a:off x="2464751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69ccdf9c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6abde2473_0_0:notes"/>
          <p:cNvSpPr/>
          <p:nvPr>
            <p:ph idx="2" type="sldImg"/>
          </p:nvPr>
        </p:nvSpPr>
        <p:spPr>
          <a:xfrm>
            <a:off x="2464751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6abde24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6abde2473_0_18:notes"/>
          <p:cNvSpPr/>
          <p:nvPr>
            <p:ph idx="2" type="sldImg"/>
          </p:nvPr>
        </p:nvSpPr>
        <p:spPr>
          <a:xfrm>
            <a:off x="2464751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6abde247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6abde2473_0_25:notes"/>
          <p:cNvSpPr/>
          <p:nvPr>
            <p:ph idx="2" type="sldImg"/>
          </p:nvPr>
        </p:nvSpPr>
        <p:spPr>
          <a:xfrm>
            <a:off x="2464751" y="685800"/>
            <a:ext cx="19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6abde247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5367" y="1323689"/>
            <a:ext cx="4793700" cy="36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75362" y="5038444"/>
            <a:ext cx="47937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75362" y="1966444"/>
            <a:ext cx="4793700" cy="34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75362" y="5603956"/>
            <a:ext cx="47937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75362" y="3823733"/>
            <a:ext cx="4793700" cy="14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75362" y="791156"/>
            <a:ext cx="47937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362" y="2048844"/>
            <a:ext cx="47937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75362" y="791156"/>
            <a:ext cx="47937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75362" y="2048844"/>
            <a:ext cx="22503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2718701" y="2048844"/>
            <a:ext cx="22503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75362" y="791156"/>
            <a:ext cx="47937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75362" y="987733"/>
            <a:ext cx="1579800" cy="13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75362" y="2470400"/>
            <a:ext cx="1579800" cy="5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75814" y="800267"/>
            <a:ext cx="3582600" cy="72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572200" y="-222"/>
            <a:ext cx="25722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49370" y="2192311"/>
            <a:ext cx="2275800" cy="26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49370" y="4983244"/>
            <a:ext cx="2275800" cy="21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778955" y="1287244"/>
            <a:ext cx="2158800" cy="6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75362" y="7521022"/>
            <a:ext cx="3375000" cy="10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5362" y="791156"/>
            <a:ext cx="47937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5362" y="2048844"/>
            <a:ext cx="47937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naoeoneto" TargetMode="External"/><Relationship Id="rId4" Type="http://schemas.openxmlformats.org/officeDocument/2006/relationships/hyperlink" Target="https://www.linkedin.com/in/abdpneto/" TargetMode="External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python.org" TargetMode="External"/><Relationship Id="rId4" Type="http://schemas.openxmlformats.org/officeDocument/2006/relationships/hyperlink" Target="https://www.python.or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75362" y="791156"/>
            <a:ext cx="47937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75362" y="2048844"/>
            <a:ext cx="47937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0"/>
            <a:ext cx="5144400" cy="9191700"/>
          </a:xfrm>
          <a:prstGeom prst="rect">
            <a:avLst/>
          </a:prstGeom>
          <a:solidFill>
            <a:srgbClr val="0D101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52200"/>
            <a:ext cx="4839601" cy="48396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75350" y="829200"/>
            <a:ext cx="47937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D5F9F7"/>
                </a:solidFill>
                <a:latin typeface="Cinzel ExtraBold"/>
                <a:ea typeface="Cinzel ExtraBold"/>
                <a:cs typeface="Cinzel ExtraBold"/>
                <a:sym typeface="Cinzel ExtraBold"/>
              </a:rPr>
              <a:t>O GUIA DO PYTHON GRAAL</a:t>
            </a:r>
            <a:endParaRPr sz="4000">
              <a:solidFill>
                <a:srgbClr val="D5F9F7"/>
              </a:solidFill>
              <a:latin typeface="Cinzel ExtraBold"/>
              <a:ea typeface="Cinzel ExtraBold"/>
              <a:cs typeface="Cinzel ExtraBold"/>
              <a:sym typeface="Cinzel ExtraBold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75350" y="6837825"/>
            <a:ext cx="47937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D5F9F7"/>
                </a:solidFill>
                <a:latin typeface="Cinzel"/>
                <a:ea typeface="Cinzel"/>
                <a:cs typeface="Cinzel"/>
                <a:sym typeface="Cinzel"/>
              </a:rPr>
              <a:t>INICIANDO A JORNADA BACKEND</a:t>
            </a:r>
            <a:endParaRPr b="1" sz="2800">
              <a:solidFill>
                <a:srgbClr val="D5F9F7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75350" y="8448675"/>
            <a:ext cx="47937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D5F9F7"/>
                </a:solidFill>
                <a:latin typeface="Cinzel"/>
                <a:ea typeface="Cinzel"/>
                <a:cs typeface="Cinzel"/>
                <a:sym typeface="Cinzel"/>
              </a:rPr>
              <a:t>ANTONIO NETO</a:t>
            </a:r>
            <a:endParaRPr b="1" sz="2000">
              <a:solidFill>
                <a:srgbClr val="D5F9F7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1854" y="4100993"/>
            <a:ext cx="700698" cy="6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/>
          <p:nvPr/>
        </p:nvSpPr>
        <p:spPr>
          <a:xfrm>
            <a:off x="0" y="0"/>
            <a:ext cx="5144400" cy="9191700"/>
          </a:xfrm>
          <a:prstGeom prst="rect">
            <a:avLst/>
          </a:prstGeom>
          <a:solidFill>
            <a:srgbClr val="0D101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175350" y="5862646"/>
            <a:ext cx="4793700" cy="19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800">
                <a:solidFill>
                  <a:srgbClr val="D5F9F7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  <a:endParaRPr sz="4000">
              <a:solidFill>
                <a:srgbClr val="D5F9F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D5F9F7"/>
                </a:solidFill>
                <a:latin typeface="Montserrat"/>
                <a:ea typeface="Montserrat"/>
                <a:cs typeface="Montserrat"/>
                <a:sym typeface="Montserrat"/>
              </a:rPr>
              <a:t>Operadores aritméticos</a:t>
            </a:r>
            <a:endParaRPr sz="4000">
              <a:solidFill>
                <a:srgbClr val="D5F9F7"/>
              </a:solidFill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0" y="8001000"/>
            <a:ext cx="4276800" cy="121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2705100" y="914400"/>
            <a:ext cx="2439300" cy="121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175362" y="791156"/>
            <a:ext cx="47937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000">
                <a:latin typeface="Montserrat"/>
                <a:ea typeface="Montserrat"/>
                <a:cs typeface="Montserrat"/>
                <a:sym typeface="Montserrat"/>
              </a:rPr>
              <a:t>Operadores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371475" y="2381250"/>
            <a:ext cx="4314900" cy="19527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 avançar na sua jornada no backend, você precisará realizar operações matemáticas básicas. Aqui estão alguns exemplos de como fazer isso em Python:</a:t>
            </a:r>
            <a:endParaRPr/>
          </a:p>
        </p:txBody>
      </p:sp>
      <p:sp>
        <p:nvSpPr>
          <p:cNvPr id="162" name="Google Shape;162;p23"/>
          <p:cNvSpPr txBox="1"/>
          <p:nvPr/>
        </p:nvSpPr>
        <p:spPr>
          <a:xfrm>
            <a:off x="251550" y="1647850"/>
            <a:ext cx="47937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inzel Medium"/>
                <a:ea typeface="Cinzel Medium"/>
                <a:cs typeface="Cinzel Medium"/>
                <a:sym typeface="Cinzel Medium"/>
              </a:rPr>
              <a:t>Operadores básicos</a:t>
            </a:r>
            <a:endParaRPr sz="2400">
              <a:solidFill>
                <a:schemeClr val="dk2"/>
              </a:solidFill>
              <a:latin typeface="Cinzel Medium"/>
              <a:ea typeface="Cinzel Medium"/>
              <a:cs typeface="Cinzel Medium"/>
              <a:sym typeface="Cinzel Medium"/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0" y="1526650"/>
            <a:ext cx="4572000" cy="121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 rotWithShape="1">
          <a:blip r:embed="rId3">
            <a:alphaModFix/>
          </a:blip>
          <a:srcRect b="20842" l="16532" r="17044" t="19894"/>
          <a:stretch/>
        </p:blipFill>
        <p:spPr>
          <a:xfrm>
            <a:off x="1524337" y="4143375"/>
            <a:ext cx="2009176" cy="166687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/>
          <p:nvPr/>
        </p:nvSpPr>
        <p:spPr>
          <a:xfrm>
            <a:off x="0" y="0"/>
            <a:ext cx="5144400" cy="9191700"/>
          </a:xfrm>
          <a:prstGeom prst="rect">
            <a:avLst/>
          </a:prstGeom>
          <a:solidFill>
            <a:srgbClr val="0D101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175350" y="5862646"/>
            <a:ext cx="4793700" cy="19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800">
                <a:solidFill>
                  <a:srgbClr val="D5F9F7"/>
                </a:solidFill>
                <a:latin typeface="Montserrat"/>
                <a:ea typeface="Montserrat"/>
                <a:cs typeface="Montserrat"/>
                <a:sym typeface="Montserrat"/>
              </a:rPr>
              <a:t>06</a:t>
            </a:r>
            <a:endParaRPr sz="4000">
              <a:solidFill>
                <a:srgbClr val="D5F9F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D5F9F7"/>
                </a:solidFill>
                <a:latin typeface="Montserrat"/>
                <a:ea typeface="Montserrat"/>
                <a:cs typeface="Montserrat"/>
                <a:sym typeface="Montserrat"/>
              </a:rPr>
              <a:t>Estruturas</a:t>
            </a:r>
            <a:endParaRPr sz="4000">
              <a:solidFill>
                <a:srgbClr val="D5F9F7"/>
              </a:solidFill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0" y="8001000"/>
            <a:ext cx="4276800" cy="121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/>
          <p:nvPr/>
        </p:nvSpPr>
        <p:spPr>
          <a:xfrm>
            <a:off x="2705100" y="914400"/>
            <a:ext cx="2439300" cy="121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175362" y="791156"/>
            <a:ext cx="47937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000">
                <a:latin typeface="Montserrat"/>
                <a:ea typeface="Montserrat"/>
                <a:cs typeface="Montserrat"/>
                <a:sym typeface="Montserrat"/>
              </a:rPr>
              <a:t>Estruturas</a:t>
            </a: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371475" y="2381250"/>
            <a:ext cx="4314900" cy="19527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Essa é considerada uma estrutura de controle. No caminho do Python Graal, tomar decisões é crucial. Utilizamos estruturas condicionais como if, elif e else para isso.</a:t>
            </a:r>
            <a:endParaRPr/>
          </a:p>
        </p:txBody>
      </p:sp>
      <p:sp>
        <p:nvSpPr>
          <p:cNvPr id="181" name="Google Shape;181;p25"/>
          <p:cNvSpPr txBox="1"/>
          <p:nvPr/>
        </p:nvSpPr>
        <p:spPr>
          <a:xfrm>
            <a:off x="251550" y="1647850"/>
            <a:ext cx="47937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inzel Medium"/>
                <a:ea typeface="Cinzel Medium"/>
                <a:cs typeface="Cinzel Medium"/>
                <a:sym typeface="Cinzel Medium"/>
              </a:rPr>
              <a:t>Estruturas condicionais</a:t>
            </a:r>
            <a:endParaRPr sz="2400">
              <a:solidFill>
                <a:schemeClr val="dk2"/>
              </a:solidFill>
              <a:latin typeface="Cinzel Medium"/>
              <a:ea typeface="Cinzel Medium"/>
              <a:cs typeface="Cinzel Medium"/>
              <a:sym typeface="Cinzel Medium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0" y="1526650"/>
            <a:ext cx="4572000" cy="121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 b="14892" l="10838" r="12614" t="21246"/>
          <a:stretch/>
        </p:blipFill>
        <p:spPr>
          <a:xfrm>
            <a:off x="1112375" y="4214825"/>
            <a:ext cx="2778348" cy="185737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175362" y="791156"/>
            <a:ext cx="47937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000">
                <a:latin typeface="Montserrat"/>
                <a:ea typeface="Montserrat"/>
                <a:cs typeface="Montserrat"/>
                <a:sym typeface="Montserrat"/>
              </a:rPr>
              <a:t>Estruturas</a:t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371475" y="2381250"/>
            <a:ext cx="4314900" cy="19527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 percorrer grandes volumes de dados ou repetir ações, loops </a:t>
            </a:r>
            <a:r>
              <a:rPr lang="pt-BR" sz="1600">
                <a:solidFill>
                  <a:srgbClr val="188038"/>
                </a:solidFill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são suas ferramentas no Python Graal. O loop </a:t>
            </a:r>
            <a:r>
              <a:rPr i="1"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percorre uma lista: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251550" y="1647850"/>
            <a:ext cx="47937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inzel Medium"/>
                <a:ea typeface="Cinzel Medium"/>
                <a:cs typeface="Cinzel Medium"/>
                <a:sym typeface="Cinzel Medium"/>
              </a:rPr>
              <a:t>Estruturas DE REPETIÇÃO</a:t>
            </a:r>
            <a:endParaRPr sz="2400">
              <a:solidFill>
                <a:schemeClr val="dk2"/>
              </a:solidFill>
              <a:latin typeface="Cinzel Medium"/>
              <a:ea typeface="Cinzel Medium"/>
              <a:cs typeface="Cinzel Medium"/>
              <a:sym typeface="Cinzel Medium"/>
            </a:endParaRPr>
          </a:p>
        </p:txBody>
      </p:sp>
      <p:sp>
        <p:nvSpPr>
          <p:cNvPr id="192" name="Google Shape;192;p26"/>
          <p:cNvSpPr/>
          <p:nvPr/>
        </p:nvSpPr>
        <p:spPr>
          <a:xfrm>
            <a:off x="0" y="1526650"/>
            <a:ext cx="4572000" cy="121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6"/>
          <p:cNvPicPr preferRelativeResize="0"/>
          <p:nvPr/>
        </p:nvPicPr>
        <p:blipFill rotWithShape="1">
          <a:blip r:embed="rId3">
            <a:alphaModFix/>
          </a:blip>
          <a:srcRect b="24982" l="17030" r="17036" t="24982"/>
          <a:stretch/>
        </p:blipFill>
        <p:spPr>
          <a:xfrm>
            <a:off x="1270826" y="3728988"/>
            <a:ext cx="2755151" cy="16860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371475" y="5353050"/>
            <a:ext cx="4314900" cy="19527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Já o loop </a:t>
            </a:r>
            <a:r>
              <a:rPr i="1"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percorre uma lista enquanto uma determinada condição for verdadeira: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5" name="Google Shape;195;p26"/>
          <p:cNvPicPr preferRelativeResize="0"/>
          <p:nvPr/>
        </p:nvPicPr>
        <p:blipFill rotWithShape="1">
          <a:blip r:embed="rId4">
            <a:alphaModFix/>
          </a:blip>
          <a:srcRect b="16547" l="13887" r="13443" t="21731"/>
          <a:stretch/>
        </p:blipFill>
        <p:spPr>
          <a:xfrm>
            <a:off x="1139599" y="6391750"/>
            <a:ext cx="2865199" cy="195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6"/>
          <p:cNvPicPr preferRelativeResize="0"/>
          <p:nvPr/>
        </p:nvPicPr>
        <p:blipFill rotWithShape="1">
          <a:blip r:embed="rId4">
            <a:alphaModFix/>
          </a:blip>
          <a:srcRect b="16547" l="13887" r="13443" t="21731"/>
          <a:stretch/>
        </p:blipFill>
        <p:spPr>
          <a:xfrm>
            <a:off x="1096324" y="6391750"/>
            <a:ext cx="2865199" cy="195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6"/>
          <p:cNvPicPr preferRelativeResize="0"/>
          <p:nvPr/>
        </p:nvPicPr>
        <p:blipFill rotWithShape="1">
          <a:blip r:embed="rId3">
            <a:alphaModFix/>
          </a:blip>
          <a:srcRect b="24982" l="17030" r="17036" t="24982"/>
          <a:stretch/>
        </p:blipFill>
        <p:spPr>
          <a:xfrm>
            <a:off x="1151351" y="3652775"/>
            <a:ext cx="2755151" cy="168602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/>
          <p:nvPr/>
        </p:nvSpPr>
        <p:spPr>
          <a:xfrm>
            <a:off x="0" y="0"/>
            <a:ext cx="5144400" cy="9191700"/>
          </a:xfrm>
          <a:prstGeom prst="rect">
            <a:avLst/>
          </a:prstGeom>
          <a:solidFill>
            <a:srgbClr val="0D101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175350" y="5862646"/>
            <a:ext cx="4793700" cy="19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800">
                <a:solidFill>
                  <a:srgbClr val="D5F9F7"/>
                </a:solidFill>
                <a:latin typeface="Montserrat"/>
                <a:ea typeface="Montserrat"/>
                <a:cs typeface="Montserrat"/>
                <a:sym typeface="Montserrat"/>
              </a:rPr>
              <a:t>07</a:t>
            </a:r>
            <a:endParaRPr sz="4000">
              <a:solidFill>
                <a:srgbClr val="D5F9F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D5F9F7"/>
                </a:solidFill>
                <a:latin typeface="Montserrat"/>
                <a:ea typeface="Montserrat"/>
                <a:cs typeface="Montserrat"/>
                <a:sym typeface="Montserrat"/>
              </a:rPr>
              <a:t>Listas</a:t>
            </a:r>
            <a:endParaRPr sz="4000">
              <a:solidFill>
                <a:srgbClr val="D5F9F7"/>
              </a:solidFill>
            </a:endParaRPr>
          </a:p>
        </p:txBody>
      </p:sp>
      <p:sp>
        <p:nvSpPr>
          <p:cNvPr id="205" name="Google Shape;205;p27"/>
          <p:cNvSpPr/>
          <p:nvPr/>
        </p:nvSpPr>
        <p:spPr>
          <a:xfrm>
            <a:off x="0" y="8001000"/>
            <a:ext cx="4276800" cy="121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2705100" y="914400"/>
            <a:ext cx="2439300" cy="121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327762" y="791156"/>
            <a:ext cx="47937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000">
                <a:latin typeface="Montserrat"/>
                <a:ea typeface="Montserrat"/>
                <a:cs typeface="Montserrat"/>
                <a:sym typeface="Montserrat"/>
              </a:rPr>
              <a:t>Li</a:t>
            </a:r>
            <a:r>
              <a:rPr b="1" lang="pt-BR" sz="4000">
                <a:latin typeface="Montserrat"/>
                <a:ea typeface="Montserrat"/>
                <a:cs typeface="Montserrat"/>
                <a:sym typeface="Montserrat"/>
              </a:rPr>
              <a:t>stas</a:t>
            </a:r>
            <a:endParaRPr/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71475" y="2000250"/>
            <a:ext cx="4314900" cy="19527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 listas são uma parte fundamental do arsenal do desenvolvedor backend no Python Graal. Elas permitem armazenar e manipular múltiplos itens facilmente.</a:t>
            </a:r>
            <a:endParaRPr/>
          </a:p>
        </p:txBody>
      </p:sp>
      <p:sp>
        <p:nvSpPr>
          <p:cNvPr id="214" name="Google Shape;214;p28"/>
          <p:cNvSpPr/>
          <p:nvPr/>
        </p:nvSpPr>
        <p:spPr>
          <a:xfrm>
            <a:off x="0" y="1526650"/>
            <a:ext cx="4572000" cy="121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8"/>
          <p:cNvPicPr preferRelativeResize="0"/>
          <p:nvPr/>
        </p:nvPicPr>
        <p:blipFill rotWithShape="1">
          <a:blip r:embed="rId3">
            <a:alphaModFix/>
          </a:blip>
          <a:srcRect b="13354" l="0" r="0" t="24413"/>
          <a:stretch/>
        </p:blipFill>
        <p:spPr>
          <a:xfrm>
            <a:off x="152400" y="3690950"/>
            <a:ext cx="4839598" cy="185737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371475" y="5429250"/>
            <a:ext cx="4314900" cy="19527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Você pode adicionar, remover e acessar elementos em uma lista com facilidade.</a:t>
            </a:r>
            <a:endParaRPr/>
          </a:p>
        </p:txBody>
      </p:sp>
      <p:sp>
        <p:nvSpPr>
          <p:cNvPr id="217" name="Google Shape;217;p28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/>
          <p:nvPr/>
        </p:nvSpPr>
        <p:spPr>
          <a:xfrm>
            <a:off x="0" y="0"/>
            <a:ext cx="5144400" cy="9191700"/>
          </a:xfrm>
          <a:prstGeom prst="rect">
            <a:avLst/>
          </a:prstGeom>
          <a:solidFill>
            <a:srgbClr val="0D101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175350" y="5862646"/>
            <a:ext cx="4793700" cy="19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800">
                <a:solidFill>
                  <a:srgbClr val="D5F9F7"/>
                </a:solidFill>
                <a:latin typeface="Montserrat"/>
                <a:ea typeface="Montserrat"/>
                <a:cs typeface="Montserrat"/>
                <a:sym typeface="Montserrat"/>
              </a:rPr>
              <a:t>08</a:t>
            </a:r>
            <a:endParaRPr sz="4000">
              <a:solidFill>
                <a:srgbClr val="D5F9F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D5F9F7"/>
                </a:solidFill>
                <a:latin typeface="Montserrat"/>
                <a:ea typeface="Montserrat"/>
                <a:cs typeface="Montserrat"/>
                <a:sym typeface="Montserrat"/>
              </a:rPr>
              <a:t>Funções</a:t>
            </a:r>
            <a:endParaRPr sz="4000">
              <a:solidFill>
                <a:srgbClr val="D5F9F7"/>
              </a:solidFill>
            </a:endParaRPr>
          </a:p>
        </p:txBody>
      </p:sp>
      <p:sp>
        <p:nvSpPr>
          <p:cNvPr id="224" name="Google Shape;224;p29"/>
          <p:cNvSpPr/>
          <p:nvPr/>
        </p:nvSpPr>
        <p:spPr>
          <a:xfrm>
            <a:off x="0" y="8001000"/>
            <a:ext cx="4276800" cy="121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2705100" y="914400"/>
            <a:ext cx="2439300" cy="121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9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327762" y="791156"/>
            <a:ext cx="47937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000">
                <a:latin typeface="Montserrat"/>
                <a:ea typeface="Montserrat"/>
                <a:cs typeface="Montserrat"/>
                <a:sym typeface="Montserrat"/>
              </a:rPr>
              <a:t>Funçõe</a:t>
            </a:r>
            <a:r>
              <a:rPr b="1" lang="pt-BR" sz="4000">
                <a:latin typeface="Montserrat"/>
                <a:ea typeface="Montserrat"/>
                <a:cs typeface="Montserrat"/>
                <a:sym typeface="Montserrat"/>
              </a:rPr>
              <a:t>s</a:t>
            </a:r>
            <a:endParaRPr/>
          </a:p>
        </p:txBody>
      </p:sp>
      <p:sp>
        <p:nvSpPr>
          <p:cNvPr id="232" name="Google Shape;232;p30"/>
          <p:cNvSpPr txBox="1"/>
          <p:nvPr>
            <p:ph idx="1" type="body"/>
          </p:nvPr>
        </p:nvSpPr>
        <p:spPr>
          <a:xfrm>
            <a:off x="371475" y="2000250"/>
            <a:ext cx="4314900" cy="19527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Funções são blocos de código que executam uma tarefa específica, ajudando a organizar e reutilizar o código ao longo da sua jornada.</a:t>
            </a:r>
            <a:endParaRPr/>
          </a:p>
        </p:txBody>
      </p:sp>
      <p:sp>
        <p:nvSpPr>
          <p:cNvPr id="233" name="Google Shape;233;p30"/>
          <p:cNvSpPr/>
          <p:nvPr/>
        </p:nvSpPr>
        <p:spPr>
          <a:xfrm>
            <a:off x="0" y="1526650"/>
            <a:ext cx="4572000" cy="121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0"/>
          <p:cNvPicPr preferRelativeResize="0"/>
          <p:nvPr/>
        </p:nvPicPr>
        <p:blipFill rotWithShape="1">
          <a:blip r:embed="rId3">
            <a:alphaModFix/>
          </a:blip>
          <a:srcRect b="19056" l="0" r="0" t="21964"/>
          <a:stretch/>
        </p:blipFill>
        <p:spPr>
          <a:xfrm>
            <a:off x="481012" y="3450462"/>
            <a:ext cx="4182375" cy="224307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0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/>
          <p:nvPr/>
        </p:nvSpPr>
        <p:spPr>
          <a:xfrm>
            <a:off x="0" y="0"/>
            <a:ext cx="5144400" cy="9191700"/>
          </a:xfrm>
          <a:prstGeom prst="rect">
            <a:avLst/>
          </a:prstGeom>
          <a:solidFill>
            <a:srgbClr val="0D101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1"/>
          <p:cNvSpPr txBox="1"/>
          <p:nvPr>
            <p:ph idx="1" type="body"/>
          </p:nvPr>
        </p:nvSpPr>
        <p:spPr>
          <a:xfrm>
            <a:off x="175350" y="5862646"/>
            <a:ext cx="4793700" cy="19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800">
                <a:solidFill>
                  <a:srgbClr val="D5F9F7"/>
                </a:solidFill>
                <a:latin typeface="Montserrat"/>
                <a:ea typeface="Montserrat"/>
                <a:cs typeface="Montserrat"/>
                <a:sym typeface="Montserrat"/>
              </a:rPr>
              <a:t>09</a:t>
            </a:r>
            <a:endParaRPr sz="4000">
              <a:solidFill>
                <a:srgbClr val="D5F9F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D5F9F7"/>
                </a:solidFill>
                <a:latin typeface="Montserrat"/>
                <a:ea typeface="Montserrat"/>
                <a:cs typeface="Montserrat"/>
                <a:sym typeface="Montserrat"/>
              </a:rPr>
              <a:t>Conclusão</a:t>
            </a:r>
            <a:endParaRPr sz="4000">
              <a:solidFill>
                <a:srgbClr val="D5F9F7"/>
              </a:solidFill>
            </a:endParaRPr>
          </a:p>
        </p:txBody>
      </p:sp>
      <p:sp>
        <p:nvSpPr>
          <p:cNvPr id="242" name="Google Shape;242;p31"/>
          <p:cNvSpPr/>
          <p:nvPr/>
        </p:nvSpPr>
        <p:spPr>
          <a:xfrm>
            <a:off x="0" y="8001000"/>
            <a:ext cx="4276800" cy="121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1"/>
          <p:cNvSpPr/>
          <p:nvPr/>
        </p:nvSpPr>
        <p:spPr>
          <a:xfrm>
            <a:off x="2705100" y="914400"/>
            <a:ext cx="2439300" cy="121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1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0"/>
            <a:ext cx="5144400" cy="9191700"/>
          </a:xfrm>
          <a:prstGeom prst="rect">
            <a:avLst/>
          </a:prstGeom>
          <a:solidFill>
            <a:srgbClr val="0D101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75350" y="5862646"/>
            <a:ext cx="4793700" cy="19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800">
                <a:solidFill>
                  <a:srgbClr val="D5F9F7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4000">
              <a:solidFill>
                <a:srgbClr val="D5F9F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D5F9F7"/>
                </a:solidFill>
                <a:latin typeface="Montserrat"/>
                <a:ea typeface="Montserrat"/>
                <a:cs typeface="Montserrat"/>
                <a:sym typeface="Montserrat"/>
              </a:rPr>
              <a:t>Introdução</a:t>
            </a:r>
            <a:endParaRPr>
              <a:solidFill>
                <a:srgbClr val="D5F9F7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0" y="8001000"/>
            <a:ext cx="4276800" cy="121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2705100" y="914400"/>
            <a:ext cx="2439300" cy="121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251562" y="791156"/>
            <a:ext cx="47937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000">
                <a:latin typeface="Montserrat"/>
                <a:ea typeface="Montserrat"/>
                <a:cs typeface="Montserrat"/>
                <a:sym typeface="Montserrat"/>
              </a:rPr>
              <a:t>Conclusão</a:t>
            </a:r>
            <a:endParaRPr/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371475" y="2381250"/>
            <a:ext cx="4314900" cy="43338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Você acaba de dar seus primeiros passos com Python na sua jornada backend. Esta linguagem oferece muito mais para explorar, desde a manipulação de dados até a criação de aplicações web e inteligência artificial.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Continue praticando e explorando para se tornar um desenvolvedor Python proficiente no caminho do Graal. Boa sorte!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2"/>
          <p:cNvSpPr txBox="1"/>
          <p:nvPr/>
        </p:nvSpPr>
        <p:spPr>
          <a:xfrm>
            <a:off x="251550" y="1647850"/>
            <a:ext cx="47937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inzel Medium"/>
                <a:ea typeface="Cinzel Medium"/>
                <a:cs typeface="Cinzel Medium"/>
                <a:sym typeface="Cinzel Medium"/>
              </a:rPr>
              <a:t>PRÓXIMOS PASSOS</a:t>
            </a:r>
            <a:endParaRPr sz="2400">
              <a:solidFill>
                <a:schemeClr val="dk2"/>
              </a:solidFill>
              <a:latin typeface="Cinzel Medium"/>
              <a:ea typeface="Cinzel Medium"/>
              <a:cs typeface="Cinzel Medium"/>
              <a:sym typeface="Cinzel Medium"/>
            </a:endParaRPr>
          </a:p>
        </p:txBody>
      </p:sp>
      <p:sp>
        <p:nvSpPr>
          <p:cNvPr id="252" name="Google Shape;252;p32"/>
          <p:cNvSpPr/>
          <p:nvPr/>
        </p:nvSpPr>
        <p:spPr>
          <a:xfrm>
            <a:off x="0" y="1526650"/>
            <a:ext cx="4572000" cy="121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2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/>
          <p:nvPr/>
        </p:nvSpPr>
        <p:spPr>
          <a:xfrm>
            <a:off x="0" y="0"/>
            <a:ext cx="5144400" cy="9191700"/>
          </a:xfrm>
          <a:prstGeom prst="rect">
            <a:avLst/>
          </a:prstGeom>
          <a:solidFill>
            <a:srgbClr val="0D101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3"/>
          <p:cNvSpPr txBox="1"/>
          <p:nvPr>
            <p:ph idx="1" type="body"/>
          </p:nvPr>
        </p:nvSpPr>
        <p:spPr>
          <a:xfrm>
            <a:off x="175350" y="6548446"/>
            <a:ext cx="4793700" cy="19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D5F9F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D5F9F7"/>
                </a:solidFill>
                <a:latin typeface="Montserrat"/>
                <a:ea typeface="Montserrat"/>
                <a:cs typeface="Montserrat"/>
                <a:sym typeface="Montserrat"/>
              </a:rPr>
              <a:t>Agradecimentos</a:t>
            </a:r>
            <a:endParaRPr sz="4000">
              <a:solidFill>
                <a:srgbClr val="D5F9F7"/>
              </a:solidFill>
            </a:endParaRPr>
          </a:p>
        </p:txBody>
      </p:sp>
      <p:sp>
        <p:nvSpPr>
          <p:cNvPr id="260" name="Google Shape;260;p33"/>
          <p:cNvSpPr/>
          <p:nvPr/>
        </p:nvSpPr>
        <p:spPr>
          <a:xfrm>
            <a:off x="0" y="8001000"/>
            <a:ext cx="4276800" cy="121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3"/>
          <p:cNvSpPr/>
          <p:nvPr/>
        </p:nvSpPr>
        <p:spPr>
          <a:xfrm>
            <a:off x="2705100" y="914400"/>
            <a:ext cx="2439300" cy="121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3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>
            <p:ph type="title"/>
          </p:nvPr>
        </p:nvSpPr>
        <p:spPr>
          <a:xfrm>
            <a:off x="251562" y="791156"/>
            <a:ext cx="47937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000">
                <a:latin typeface="Montserrat"/>
                <a:ea typeface="Montserrat"/>
                <a:cs typeface="Montserrat"/>
                <a:sym typeface="Montserrat"/>
              </a:rPr>
              <a:t>Obrigado!</a:t>
            </a:r>
            <a:endParaRPr/>
          </a:p>
        </p:txBody>
      </p:sp>
      <p:sp>
        <p:nvSpPr>
          <p:cNvPr id="268" name="Google Shape;268;p34"/>
          <p:cNvSpPr txBox="1"/>
          <p:nvPr>
            <p:ph idx="1" type="body"/>
          </p:nvPr>
        </p:nvSpPr>
        <p:spPr>
          <a:xfrm>
            <a:off x="371475" y="1771650"/>
            <a:ext cx="4314900" cy="57723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Esse e-book foi criado para fins didáticos utilizando inteligência artificial e revisão humana.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Minhas redes sociais: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Github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Linkedin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34"/>
          <p:cNvSpPr/>
          <p:nvPr/>
        </p:nvSpPr>
        <p:spPr>
          <a:xfrm>
            <a:off x="0" y="1526650"/>
            <a:ext cx="4572000" cy="121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4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71" name="Google Shape;27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4123" y="3328950"/>
            <a:ext cx="2289600" cy="228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175362" y="791156"/>
            <a:ext cx="47937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 que é Python?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52425" y="2257425"/>
            <a:ext cx="4334100" cy="27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Python é uma linguagem de programação amplamente usada por ser simples e poderosa. Sua sintaxe é fácil de entender, tornando-a uma excelente escolha para iniciantes e profissionais. Este guia irá te acompanhar na jornada de aprendizado do Python, com foco especial em desenvolvimento backend.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75350" y="1571650"/>
            <a:ext cx="47937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0" y="1526650"/>
            <a:ext cx="4572000" cy="121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673" y="5367300"/>
            <a:ext cx="2289600" cy="228602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0" y="0"/>
            <a:ext cx="5144400" cy="9191700"/>
          </a:xfrm>
          <a:prstGeom prst="rect">
            <a:avLst/>
          </a:prstGeom>
          <a:solidFill>
            <a:srgbClr val="0D101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175350" y="5862646"/>
            <a:ext cx="4793700" cy="19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800">
                <a:solidFill>
                  <a:srgbClr val="D5F9F7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4000">
              <a:solidFill>
                <a:srgbClr val="D5F9F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D5F9F7"/>
                </a:solidFill>
                <a:latin typeface="Montserrat"/>
                <a:ea typeface="Montserrat"/>
                <a:cs typeface="Montserrat"/>
                <a:sym typeface="Montserrat"/>
              </a:rPr>
              <a:t>Primeiros passos</a:t>
            </a:r>
            <a:endParaRPr>
              <a:solidFill>
                <a:srgbClr val="D5F9F7"/>
              </a:solidFill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0" y="8001000"/>
            <a:ext cx="4276800" cy="121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2705100" y="914400"/>
            <a:ext cx="2439300" cy="121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175362" y="791156"/>
            <a:ext cx="47937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latin typeface="Montserrat"/>
                <a:ea typeface="Montserrat"/>
                <a:cs typeface="Montserrat"/>
                <a:sym typeface="Montserrat"/>
              </a:rPr>
              <a:t>Baixando Python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52425" y="2257425"/>
            <a:ext cx="4334100" cy="19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Para iniciar sua jornada no Python Graal, é necessário instalar o interpretador Python em seu computador. Acesse o site oficial</a:t>
            </a:r>
            <a:r>
              <a:rPr lang="pt-BR" sz="1600">
                <a:solidFill>
                  <a:schemeClr val="dk1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sz="1600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4"/>
              </a:rPr>
              <a:t>python.org</a:t>
            </a:r>
            <a:r>
              <a:rPr lang="pt-BR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 baixe a versão mais recente.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175350" y="1571650"/>
            <a:ext cx="47937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Cinzel Medium"/>
                <a:ea typeface="Cinzel Medium"/>
                <a:cs typeface="Cinzel Medium"/>
                <a:sym typeface="Cinzel Medium"/>
              </a:rPr>
              <a:t> </a:t>
            </a:r>
            <a:endParaRPr sz="2400">
              <a:solidFill>
                <a:schemeClr val="dk2"/>
              </a:solidFill>
              <a:latin typeface="Cinzel Medium"/>
              <a:ea typeface="Cinzel Medium"/>
              <a:cs typeface="Cinzel Medium"/>
              <a:sym typeface="Cinzel Medium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0" y="1526650"/>
            <a:ext cx="4572000" cy="121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175362" y="4601156"/>
            <a:ext cx="47937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latin typeface="Montserrat"/>
                <a:ea typeface="Montserrat"/>
                <a:cs typeface="Montserrat"/>
                <a:sym typeface="Montserrat"/>
              </a:rPr>
              <a:t>Instal</a:t>
            </a:r>
            <a:r>
              <a:rPr b="1" lang="pt-BR" sz="4000">
                <a:latin typeface="Montserrat"/>
                <a:ea typeface="Montserrat"/>
                <a:cs typeface="Montserrat"/>
                <a:sym typeface="Montserrat"/>
              </a:rPr>
              <a:t>ação</a:t>
            </a:r>
            <a:endParaRPr sz="4000"/>
          </a:p>
        </p:txBody>
      </p:sp>
      <p:sp>
        <p:nvSpPr>
          <p:cNvPr id="100" name="Google Shape;100;p17"/>
          <p:cNvSpPr/>
          <p:nvPr/>
        </p:nvSpPr>
        <p:spPr>
          <a:xfrm>
            <a:off x="0" y="5336650"/>
            <a:ext cx="4572000" cy="121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52425" y="5991225"/>
            <a:ext cx="4334100" cy="19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Siga as instruções de instalação para o seu sistema operacional. Certifique-se de adicionar o Python ao PATH durante a instalação.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/>
          <p:nvPr/>
        </p:nvSpPr>
        <p:spPr>
          <a:xfrm>
            <a:off x="0" y="0"/>
            <a:ext cx="5144400" cy="9191700"/>
          </a:xfrm>
          <a:prstGeom prst="rect">
            <a:avLst/>
          </a:prstGeom>
          <a:solidFill>
            <a:srgbClr val="0D101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175350" y="5862646"/>
            <a:ext cx="4793700" cy="19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800">
                <a:solidFill>
                  <a:srgbClr val="D5F9F7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4000">
              <a:solidFill>
                <a:srgbClr val="D5F9F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50">
                <a:solidFill>
                  <a:srgbClr val="D5F9F7"/>
                </a:solidFill>
                <a:latin typeface="Montserrat"/>
                <a:ea typeface="Montserrat"/>
                <a:cs typeface="Montserrat"/>
                <a:sym typeface="Montserrat"/>
              </a:rPr>
              <a:t>O primeiro programa</a:t>
            </a:r>
            <a:endParaRPr sz="3450">
              <a:solidFill>
                <a:srgbClr val="D5F9F7"/>
              </a:solidFill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0" y="8001000"/>
            <a:ext cx="4276800" cy="121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2705100" y="914400"/>
            <a:ext cx="2439300" cy="121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175362" y="791156"/>
            <a:ext cx="47937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0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“Hello, World!”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71475" y="2381250"/>
            <a:ext cx="4314900" cy="1428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Toda grande jornada começa com um simples passo. No caso do Python, esse passo é escrever um programa que imprime "Hello, World!" na tela.</a:t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371475" y="1647850"/>
            <a:ext cx="47937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  <a:latin typeface="Cinzel Medium"/>
                <a:ea typeface="Cinzel Medium"/>
                <a:cs typeface="Cinzel Medium"/>
                <a:sym typeface="Cinzel Medium"/>
              </a:rPr>
              <a:t>Escrevendo o código</a:t>
            </a:r>
            <a:endParaRPr sz="2400">
              <a:solidFill>
                <a:schemeClr val="dk2"/>
              </a:solidFill>
              <a:latin typeface="Cinzel Medium"/>
              <a:ea typeface="Cinzel Medium"/>
              <a:cs typeface="Cinzel Medium"/>
              <a:sym typeface="Cinzel Medium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0" y="1526650"/>
            <a:ext cx="4572000" cy="121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 b="26948" l="18502" r="18026" t="30343"/>
          <a:stretch/>
        </p:blipFill>
        <p:spPr>
          <a:xfrm>
            <a:off x="1466599" y="3718000"/>
            <a:ext cx="2124663" cy="110351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71475" y="5505450"/>
            <a:ext cx="4314900" cy="14286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rmAutofit lnSpcReduction="20000"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Salve esse código em um arquivo com a extensão .py, por exemplo, hello.py. Para rodar o programa, abra o terminal (ou prompt de comando) e digite:</a:t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371475" y="4848250"/>
            <a:ext cx="47937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  <a:latin typeface="Cinzel Medium"/>
                <a:ea typeface="Cinzel Medium"/>
                <a:cs typeface="Cinzel Medium"/>
                <a:sym typeface="Cinzel Medium"/>
              </a:rPr>
              <a:t>EXECUTANDO O PROGRAMA</a:t>
            </a:r>
            <a:endParaRPr sz="2400">
              <a:solidFill>
                <a:schemeClr val="dk2"/>
              </a:solidFill>
              <a:latin typeface="Cinzel Medium"/>
              <a:ea typeface="Cinzel Medium"/>
              <a:cs typeface="Cinzel Medium"/>
              <a:sym typeface="Cinzel Medium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4">
            <a:alphaModFix/>
          </a:blip>
          <a:srcRect b="26043" l="21289" r="20384" t="29784"/>
          <a:stretch/>
        </p:blipFill>
        <p:spPr>
          <a:xfrm>
            <a:off x="1795025" y="6815450"/>
            <a:ext cx="1467788" cy="1018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14750" y="7754025"/>
            <a:ext cx="4314900" cy="7953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 tudo estiver correto, você verá "Hello, World!" impresso na tela.</a:t>
            </a:r>
            <a:endParaRPr/>
          </a:p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0" y="0"/>
            <a:ext cx="5144400" cy="9191700"/>
          </a:xfrm>
          <a:prstGeom prst="rect">
            <a:avLst/>
          </a:prstGeom>
          <a:solidFill>
            <a:srgbClr val="0D101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175350" y="5862646"/>
            <a:ext cx="4793700" cy="19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800">
                <a:solidFill>
                  <a:srgbClr val="D5F9F7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sz="4000">
              <a:solidFill>
                <a:srgbClr val="D5F9F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50">
                <a:solidFill>
                  <a:srgbClr val="D5F9F7"/>
                </a:solidFill>
                <a:latin typeface="Montserrat"/>
                <a:ea typeface="Montserrat"/>
                <a:cs typeface="Montserrat"/>
                <a:sym typeface="Montserrat"/>
              </a:rPr>
              <a:t>Variáveis e tipos de dados</a:t>
            </a:r>
            <a:endParaRPr sz="3450">
              <a:solidFill>
                <a:srgbClr val="D5F9F7"/>
              </a:solidFill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0" y="8001000"/>
            <a:ext cx="4276800" cy="121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2705100" y="914400"/>
            <a:ext cx="2439300" cy="121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175362" y="791156"/>
            <a:ext cx="47937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b="1" lang="pt-BR" sz="4000">
                <a:latin typeface="Montserrat"/>
                <a:ea typeface="Montserrat"/>
                <a:cs typeface="Montserrat"/>
                <a:sym typeface="Montserrat"/>
              </a:rPr>
              <a:t>Variáveis e dados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71475" y="2381250"/>
            <a:ext cx="4314900" cy="19527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 Python Graal, você encontrará muitas informações valiosas, e as variáveis são onde você começa a armazená-las. Em Python, você pode armazenar dados em variáveis sem precisar declarar o tipo explicitamente.</a:t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251550" y="1647850"/>
            <a:ext cx="47937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inzel Medium"/>
                <a:ea typeface="Cinzel Medium"/>
                <a:cs typeface="Cinzel Medium"/>
                <a:sym typeface="Cinzel Medium"/>
              </a:rPr>
              <a:t>Declarando variáveis</a:t>
            </a:r>
            <a:endParaRPr sz="2400">
              <a:solidFill>
                <a:schemeClr val="dk2"/>
              </a:solidFill>
              <a:latin typeface="Cinzel Medium"/>
              <a:ea typeface="Cinzel Medium"/>
              <a:cs typeface="Cinzel Medium"/>
              <a:sym typeface="Cinzel Medium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0" y="1526650"/>
            <a:ext cx="4572000" cy="1212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b="23454" l="20365" r="22236" t="26417"/>
          <a:stretch/>
        </p:blipFill>
        <p:spPr>
          <a:xfrm>
            <a:off x="1586037" y="4333875"/>
            <a:ext cx="1885775" cy="180974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71475" y="7029450"/>
            <a:ext cx="4314900" cy="19527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Aqui, nome é uma string, idade é um inteiro, e altura é um número de ponto flutuante.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251550" y="6296050"/>
            <a:ext cx="47937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inzel Medium"/>
                <a:ea typeface="Cinzel Medium"/>
                <a:cs typeface="Cinzel Medium"/>
                <a:sym typeface="Cinzel Medium"/>
              </a:rPr>
              <a:t>TIPOS DE DADOS</a:t>
            </a:r>
            <a:endParaRPr sz="2400">
              <a:solidFill>
                <a:schemeClr val="dk2"/>
              </a:solidFill>
              <a:latin typeface="Cinzel Medium"/>
              <a:ea typeface="Cinzel Medium"/>
              <a:cs typeface="Cinzel Medium"/>
              <a:sym typeface="Cinzel Medium"/>
            </a:endParaRPr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4766591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