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62" r:id="rId5"/>
    <p:sldId id="273" r:id="rId6"/>
    <p:sldId id="263" r:id="rId7"/>
    <p:sldId id="272" r:id="rId8"/>
    <p:sldId id="264" r:id="rId9"/>
    <p:sldId id="274" r:id="rId10"/>
    <p:sldId id="265" r:id="rId11"/>
    <p:sldId id="271" r:id="rId12"/>
    <p:sldId id="266" r:id="rId13"/>
    <p:sldId id="270" r:id="rId14"/>
    <p:sldId id="267" r:id="rId15"/>
    <p:sldId id="269" r:id="rId16"/>
    <p:sldId id="268" r:id="rId17"/>
    <p:sldId id="275" r:id="rId18"/>
    <p:sldId id="276" r:id="rId1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87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280" y="1112569"/>
            <a:ext cx="7886031" cy="5999433"/>
          </a:xfrm>
        </p:spPr>
        <p:txBody>
          <a:bodyPr anchor="b">
            <a:normAutofit/>
          </a:bodyPr>
          <a:lstStyle>
            <a:lvl1pPr algn="ctr">
              <a:defRPr sz="42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280" y="7254240"/>
            <a:ext cx="7886031" cy="4142335"/>
          </a:xfrm>
        </p:spPr>
        <p:txBody>
          <a:bodyPr anchor="t">
            <a:normAutofit/>
          </a:bodyPr>
          <a:lstStyle>
            <a:lvl1pPr marL="0" indent="0" algn="ctr">
              <a:buNone/>
              <a:defRPr sz="189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4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562" y="8171306"/>
            <a:ext cx="7783657" cy="1694009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3563" y="1859551"/>
            <a:ext cx="7666498" cy="556476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562" y="9865315"/>
            <a:ext cx="7783657" cy="1525197"/>
          </a:xfrm>
        </p:spPr>
        <p:txBody>
          <a:bodyPr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3562" y="11538510"/>
            <a:ext cx="5604142" cy="681567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11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264" y="1112567"/>
            <a:ext cx="7887048" cy="5857193"/>
          </a:xfrm>
        </p:spPr>
        <p:txBody>
          <a:bodyPr anchor="ctr">
            <a:normAutofit/>
          </a:bodyPr>
          <a:lstStyle>
            <a:lvl1pPr algn="l">
              <a:defRPr sz="294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264" y="8107680"/>
            <a:ext cx="7887048" cy="3282832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5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3009" y="1605848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4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83264" y="5573723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4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190" y="1112568"/>
            <a:ext cx="7322821" cy="5682281"/>
          </a:xfrm>
        </p:spPr>
        <p:txBody>
          <a:bodyPr anchor="ctr">
            <a:normAutofit/>
          </a:bodyPr>
          <a:lstStyle>
            <a:lvl1pPr algn="l">
              <a:defRPr sz="294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19258" y="6814465"/>
            <a:ext cx="6962684" cy="7112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70"/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265" y="8663585"/>
            <a:ext cx="7887047" cy="27025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634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264" y="6726657"/>
            <a:ext cx="7887955" cy="2741760"/>
          </a:xfrm>
        </p:spPr>
        <p:txBody>
          <a:bodyPr anchor="b">
            <a:normAutofit/>
          </a:bodyPr>
          <a:lstStyle>
            <a:lvl1pPr algn="l">
              <a:defRPr sz="294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066" y="9468417"/>
            <a:ext cx="7887956" cy="1922095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5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13009" y="1407188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4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81934" y="5375063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4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190" y="1112568"/>
            <a:ext cx="7322821" cy="5309489"/>
          </a:xfrm>
        </p:spPr>
        <p:txBody>
          <a:bodyPr anchor="ctr">
            <a:normAutofit/>
          </a:bodyPr>
          <a:lstStyle>
            <a:lvl1pPr algn="l">
              <a:defRPr sz="294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9264" y="7254240"/>
            <a:ext cx="7887955" cy="196683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264" y="9221076"/>
            <a:ext cx="7887955" cy="2169436"/>
          </a:xfrm>
        </p:spPr>
        <p:txBody>
          <a:bodyPr anchor="t">
            <a:normAutofit/>
          </a:bodyPr>
          <a:lstStyle>
            <a:lvl1pPr marL="0" indent="0" algn="l">
              <a:buNone/>
              <a:defRPr sz="168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800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65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264" y="1112568"/>
            <a:ext cx="7887047" cy="514599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94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9264" y="6874824"/>
            <a:ext cx="7887047" cy="1958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52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264" y="8833485"/>
            <a:ext cx="7887046" cy="2557027"/>
          </a:xfrm>
        </p:spPr>
        <p:txBody>
          <a:bodyPr anchor="t">
            <a:normAutofit/>
          </a:bodyPr>
          <a:lstStyle>
            <a:lvl1pPr marL="0" indent="0" algn="l">
              <a:buNone/>
              <a:defRPr sz="168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800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649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9265" y="1112567"/>
            <a:ext cx="7887047" cy="24499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82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9293" y="1112567"/>
            <a:ext cx="1867018" cy="1027794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9265" y="1112567"/>
            <a:ext cx="5905344" cy="1027794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46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36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80" y="6105304"/>
            <a:ext cx="7886031" cy="3403503"/>
          </a:xfrm>
        </p:spPr>
        <p:txBody>
          <a:bodyPr anchor="b">
            <a:normAutofit/>
          </a:bodyPr>
          <a:lstStyle>
            <a:lvl1pPr algn="r">
              <a:defRPr sz="294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280" y="9527112"/>
            <a:ext cx="7886031" cy="1863400"/>
          </a:xfrm>
        </p:spPr>
        <p:txBody>
          <a:bodyPr anchor="t">
            <a:normAutofit/>
          </a:bodyPr>
          <a:lstStyle>
            <a:lvl1pPr marL="0" indent="0" algn="r">
              <a:buNone/>
              <a:defRPr sz="189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56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9265" y="3847011"/>
            <a:ext cx="3869327" cy="7525151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610" y="3847010"/>
            <a:ext cx="3873701" cy="7525149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14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622" y="3847010"/>
            <a:ext cx="3566969" cy="1369379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265" y="5200585"/>
            <a:ext cx="3869327" cy="6189928"/>
          </a:xfrm>
        </p:spPr>
        <p:txBody>
          <a:bodyPr anchor="t">
            <a:normAutofit/>
          </a:bodyPr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657" y="3847011"/>
            <a:ext cx="3590654" cy="1353574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23" y="5200585"/>
            <a:ext cx="3886596" cy="6189928"/>
          </a:xfrm>
        </p:spPr>
        <p:txBody>
          <a:bodyPr anchor="t">
            <a:normAutofit/>
          </a:bodyPr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44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3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89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3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265" y="3275866"/>
            <a:ext cx="2865999" cy="256032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0299" y="1112568"/>
            <a:ext cx="4726012" cy="10277943"/>
          </a:xfrm>
        </p:spPr>
        <p:txBody>
          <a:bodyPr anchor="ctr">
            <a:normAutofit/>
          </a:bodyPr>
          <a:lstStyle>
            <a:lvl1pPr>
              <a:defRPr sz="1890"/>
            </a:lvl1pPr>
            <a:lvl2pPr>
              <a:defRPr sz="1680"/>
            </a:lvl2pPr>
            <a:lvl3pPr>
              <a:defRPr sz="1470"/>
            </a:lvl3pPr>
            <a:lvl4pPr>
              <a:defRPr sz="1260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265" y="5836186"/>
            <a:ext cx="2865999" cy="341376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43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265" y="3543435"/>
            <a:ext cx="4644993" cy="2560320"/>
          </a:xfrm>
        </p:spPr>
        <p:txBody>
          <a:bodyPr anchor="b">
            <a:normAutofit/>
          </a:bodyPr>
          <a:lstStyle>
            <a:lvl1pPr algn="l">
              <a:defRPr sz="252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91214" y="-34138"/>
            <a:ext cx="2625065" cy="12886944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8185" y="6103755"/>
            <a:ext cx="4644993" cy="341376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49832" y="11538510"/>
            <a:ext cx="754427" cy="681567"/>
          </a:xfrm>
        </p:spPr>
        <p:txBody>
          <a:bodyPr/>
          <a:lstStyle/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9265" y="11538510"/>
            <a:ext cx="3890565" cy="681567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5475" y="11538509"/>
            <a:ext cx="320445" cy="614600"/>
          </a:xfrm>
        </p:spPr>
        <p:txBody>
          <a:bodyPr/>
          <a:lstStyle/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9265" y="1112567"/>
            <a:ext cx="7887047" cy="2449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265" y="3847010"/>
            <a:ext cx="7887046" cy="7543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9294" y="11532753"/>
            <a:ext cx="135183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78E98BA-D474-42EE-8A4F-5AEA41590686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9265" y="11532753"/>
            <a:ext cx="5905344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3063" y="11532753"/>
            <a:ext cx="43415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E1DE733-B7E9-4E72-91E1-FC7111C1B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484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80060" rtl="0" eaLnBrk="1" latinLnBrk="0" hangingPunct="1">
        <a:spcBef>
          <a:spcPct val="0"/>
        </a:spcBef>
        <a:buNone/>
        <a:defRPr sz="294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0038" indent="-300038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130000"/>
        <a:buFont typeface="Arial"/>
        <a:buChar char="•"/>
        <a:defRPr sz="189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80098" indent="-300038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130000"/>
        <a:buFont typeface="Arial"/>
        <a:buChar char="•"/>
        <a:defRPr sz="168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60158" indent="-300038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130000"/>
        <a:buFont typeface="Arial"/>
        <a:buChar char="•"/>
        <a:defRPr sz="147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620203" indent="-180023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130000"/>
        <a:buFont typeface="Arial"/>
        <a:buChar char="•"/>
        <a:defRPr sz="147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100263" indent="-180023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130000"/>
        <a:buFont typeface="Arial"/>
        <a:buChar char="•"/>
        <a:defRPr sz="126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64033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130000"/>
        <a:buFont typeface="Arial"/>
        <a:buChar char="•"/>
        <a:defRPr sz="115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312039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130000"/>
        <a:buFont typeface="Arial"/>
        <a:buChar char="•"/>
        <a:defRPr sz="115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60045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130000"/>
        <a:buFont typeface="Arial"/>
        <a:buChar char="•"/>
        <a:defRPr sz="115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408051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100000"/>
        <a:buFont typeface="Arial"/>
        <a:buChar char="•"/>
        <a:defRPr sz="115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2BC94EA-BAB9-FB41-0364-DDB3FBE7AEB9}"/>
              </a:ext>
            </a:extLst>
          </p:cNvPr>
          <p:cNvSpPr/>
          <p:nvPr/>
        </p:nvSpPr>
        <p:spPr>
          <a:xfrm>
            <a:off x="-153600" y="-134471"/>
            <a:ext cx="9908400" cy="130705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5A3970-8503-3E51-4735-1C4604E37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029B62-FDCB-138C-09B5-6CB44C5E2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686D28EC-3FAD-F75B-20CE-CA3B56EA9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345" y="423800"/>
            <a:ext cx="10581890" cy="10581890"/>
          </a:xfrm>
          <a:prstGeom prst="rect">
            <a:avLst/>
          </a:prstGeom>
        </p:spPr>
      </p:pic>
      <p:sp>
        <p:nvSpPr>
          <p:cNvPr id="9" name="Espaço Reservado para Rodapé 11">
            <a:extLst>
              <a:ext uri="{FF2B5EF4-FFF2-40B4-BE49-F238E27FC236}">
                <a16:creationId xmlns:a16="http://schemas.microsoft.com/office/drawing/2014/main" id="{BC0444D3-0EC5-B6BF-457E-594432B0AA89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276624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C6D18-F540-9987-C8F9-F510D5847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2F388B-27CF-A178-97F3-FC79962290E0}"/>
              </a:ext>
            </a:extLst>
          </p:cNvPr>
          <p:cNvSpPr/>
          <p:nvPr/>
        </p:nvSpPr>
        <p:spPr>
          <a:xfrm>
            <a:off x="-153600" y="0"/>
            <a:ext cx="9908400" cy="130705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F126A6-CDE3-AFF8-4B52-51D74CB8A762}"/>
              </a:ext>
            </a:extLst>
          </p:cNvPr>
          <p:cNvSpPr txBox="1"/>
          <p:nvPr/>
        </p:nvSpPr>
        <p:spPr>
          <a:xfrm>
            <a:off x="0" y="2225548"/>
            <a:ext cx="960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FF0000"/>
                </a:solidFill>
                <a:latin typeface="Book Antiqua" panose="02040602050305030304" pitchFamily="18" charset="0"/>
              </a:rPr>
              <a:t>Kung Fu: </a:t>
            </a:r>
          </a:p>
          <a:p>
            <a:r>
              <a:rPr lang="pt-BR" sz="8000" b="1" dirty="0">
                <a:solidFill>
                  <a:srgbClr val="FF0000"/>
                </a:solidFill>
                <a:latin typeface="Book Antiqua" panose="02040602050305030304" pitchFamily="18" charset="0"/>
              </a:rPr>
              <a:t>Sabedoria e Agilidade</a:t>
            </a:r>
            <a:endParaRPr lang="pt-BR" sz="8000" dirty="0">
              <a:latin typeface="Book Antiqua" panose="02040602050305030304" pitchFamily="18" charset="0"/>
            </a:endParaRPr>
          </a:p>
        </p:txBody>
      </p:sp>
      <p:pic>
        <p:nvPicPr>
          <p:cNvPr id="21" name="Gráfico 20" descr="Artes marciais com preenchimento sólido">
            <a:extLst>
              <a:ext uri="{FF2B5EF4-FFF2-40B4-BE49-F238E27FC236}">
                <a16:creationId xmlns:a16="http://schemas.microsoft.com/office/drawing/2014/main" id="{FADB113B-4322-DDED-DA16-35184658F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3" y="10698960"/>
            <a:ext cx="2899994" cy="178072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99E17CA-3B1A-94D4-7148-53E349DCAA9D}"/>
              </a:ext>
            </a:extLst>
          </p:cNvPr>
          <p:cNvSpPr txBox="1"/>
          <p:nvPr/>
        </p:nvSpPr>
        <p:spPr>
          <a:xfrm>
            <a:off x="0" y="6790401"/>
            <a:ext cx="8867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Kung Fu é uma arte marcial chinesa rica em estilos e tradições. Ele combina movimentos ágeis com filosofia, promovendo autocontrole e defesa.</a:t>
            </a:r>
          </a:p>
          <a:p>
            <a:endParaRPr lang="pt-BR" dirty="0"/>
          </a:p>
        </p:txBody>
      </p:sp>
      <p:pic>
        <p:nvPicPr>
          <p:cNvPr id="3" name="Gráfico 2" descr="Armadura medieval estrutura de tópicos">
            <a:extLst>
              <a:ext uri="{FF2B5EF4-FFF2-40B4-BE49-F238E27FC236}">
                <a16:creationId xmlns:a16="http://schemas.microsoft.com/office/drawing/2014/main" id="{F6520FD4-2D4A-509B-E7C8-862EDF032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074" y="10698960"/>
            <a:ext cx="2544529" cy="1780722"/>
          </a:xfrm>
          <a:prstGeom prst="rect">
            <a:avLst/>
          </a:prstGeom>
        </p:spPr>
      </p:pic>
      <p:pic>
        <p:nvPicPr>
          <p:cNvPr id="6" name="Gráfico 5" descr="Armadura medieval estrutura de tópicos">
            <a:extLst>
              <a:ext uri="{FF2B5EF4-FFF2-40B4-BE49-F238E27FC236}">
                <a16:creationId xmlns:a16="http://schemas.microsoft.com/office/drawing/2014/main" id="{6E4BD226-D945-FC51-0BC5-8A8FDCEAF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0597" y="10698960"/>
            <a:ext cx="2544529" cy="1780722"/>
          </a:xfrm>
          <a:prstGeom prst="rect">
            <a:avLst/>
          </a:prstGeom>
        </p:spPr>
      </p:pic>
      <p:sp>
        <p:nvSpPr>
          <p:cNvPr id="7" name="Espaço Reservado para Rodapé 11">
            <a:extLst>
              <a:ext uri="{FF2B5EF4-FFF2-40B4-BE49-F238E27FC236}">
                <a16:creationId xmlns:a16="http://schemas.microsoft.com/office/drawing/2014/main" id="{CFAF9C8F-8C2F-BD6F-01F4-ED43264609C9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263651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7425F-2FE1-EAF3-84F9-4FBCEB916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D2330F-E764-B64C-10F1-DC5311287AEE}"/>
              </a:ext>
            </a:extLst>
          </p:cNvPr>
          <p:cNvSpPr txBox="1"/>
          <p:nvPr/>
        </p:nvSpPr>
        <p:spPr>
          <a:xfrm>
            <a:off x="451064" y="2169460"/>
            <a:ext cx="869907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Durante uma discussão em um local público, técnicas de evasão como o "passo de lado" podem evitar que você se envolva em uma briga física desnecessária.</a:t>
            </a:r>
          </a:p>
        </p:txBody>
      </p:sp>
      <p:pic>
        <p:nvPicPr>
          <p:cNvPr id="6" name="Gráfico 5" descr="Artes marciais com preenchimento sólido">
            <a:extLst>
              <a:ext uri="{FF2B5EF4-FFF2-40B4-BE49-F238E27FC236}">
                <a16:creationId xmlns:a16="http://schemas.microsoft.com/office/drawing/2014/main" id="{FB1ADCCF-8E31-76AA-080F-49714B8A4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2" y="10451189"/>
            <a:ext cx="2899994" cy="1780722"/>
          </a:xfrm>
          <a:prstGeom prst="rect">
            <a:avLst/>
          </a:prstGeom>
        </p:spPr>
      </p:pic>
      <p:sp>
        <p:nvSpPr>
          <p:cNvPr id="2" name="Espaço Reservado para Rodapé 11">
            <a:extLst>
              <a:ext uri="{FF2B5EF4-FFF2-40B4-BE49-F238E27FC236}">
                <a16:creationId xmlns:a16="http://schemas.microsoft.com/office/drawing/2014/main" id="{1C393E2C-A0D6-A83F-46B8-EDE022A4AE0D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395990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E13C3-1808-07DB-9C97-2A574B77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687C7C5-092F-55CC-34DF-A6BB7DE2E72C}"/>
              </a:ext>
            </a:extLst>
          </p:cNvPr>
          <p:cNvSpPr/>
          <p:nvPr/>
        </p:nvSpPr>
        <p:spPr>
          <a:xfrm>
            <a:off x="-153600" y="0"/>
            <a:ext cx="9908400" cy="130705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C11B22-6A84-34A9-286C-D6E25AF38293}"/>
              </a:ext>
            </a:extLst>
          </p:cNvPr>
          <p:cNvSpPr txBox="1"/>
          <p:nvPr/>
        </p:nvSpPr>
        <p:spPr>
          <a:xfrm>
            <a:off x="0" y="2225548"/>
            <a:ext cx="960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FF0000"/>
                </a:solidFill>
                <a:latin typeface="Book Antiqua" panose="02040602050305030304" pitchFamily="18" charset="0"/>
              </a:rPr>
              <a:t>Boxe: </a:t>
            </a:r>
          </a:p>
          <a:p>
            <a:r>
              <a:rPr lang="pt-BR" sz="8000" b="1" dirty="0">
                <a:solidFill>
                  <a:srgbClr val="FF0000"/>
                </a:solidFill>
                <a:latin typeface="Book Antiqua" panose="02040602050305030304" pitchFamily="18" charset="0"/>
              </a:rPr>
              <a:t>Golpes Simples e Eficazes</a:t>
            </a:r>
            <a:endParaRPr lang="pt-BR" sz="8000" dirty="0">
              <a:latin typeface="Book Antiqua" panose="02040602050305030304" pitchFamily="18" charset="0"/>
            </a:endParaRPr>
          </a:p>
        </p:txBody>
      </p:sp>
      <p:pic>
        <p:nvPicPr>
          <p:cNvPr id="21" name="Gráfico 20" descr="Artes marciais com preenchimento sólido">
            <a:extLst>
              <a:ext uri="{FF2B5EF4-FFF2-40B4-BE49-F238E27FC236}">
                <a16:creationId xmlns:a16="http://schemas.microsoft.com/office/drawing/2014/main" id="{6E0838DF-6090-ABC9-F5A3-8EBC746FD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3" y="10698960"/>
            <a:ext cx="2899994" cy="178072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5CBE37D-3A84-A5E0-5A90-B8123A7AFFE4}"/>
              </a:ext>
            </a:extLst>
          </p:cNvPr>
          <p:cNvSpPr txBox="1"/>
          <p:nvPr/>
        </p:nvSpPr>
        <p:spPr>
          <a:xfrm>
            <a:off x="0" y="6790401"/>
            <a:ext cx="886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boxe é direto e prático, focado em socos e movimentos rápidos. É ideal para situações urbanas de defesa.</a:t>
            </a:r>
          </a:p>
          <a:p>
            <a:endParaRPr lang="pt-BR" dirty="0"/>
          </a:p>
        </p:txBody>
      </p:sp>
      <p:pic>
        <p:nvPicPr>
          <p:cNvPr id="3" name="Gráfico 2" descr="Luva de Boxe estrutura de tópicos">
            <a:extLst>
              <a:ext uri="{FF2B5EF4-FFF2-40B4-BE49-F238E27FC236}">
                <a16:creationId xmlns:a16="http://schemas.microsoft.com/office/drawing/2014/main" id="{F6DFBE85-D10A-EE4C-A9DF-2C0308C2B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074" y="10698960"/>
            <a:ext cx="2544529" cy="1780722"/>
          </a:xfrm>
          <a:prstGeom prst="rect">
            <a:avLst/>
          </a:prstGeom>
        </p:spPr>
      </p:pic>
      <p:pic>
        <p:nvPicPr>
          <p:cNvPr id="5" name="Gráfico 4" descr="Luva de Boxe estrutura de tópicos">
            <a:extLst>
              <a:ext uri="{FF2B5EF4-FFF2-40B4-BE49-F238E27FC236}">
                <a16:creationId xmlns:a16="http://schemas.microsoft.com/office/drawing/2014/main" id="{5AE132DB-B8C0-470B-F745-157DA8A8A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0597" y="10698960"/>
            <a:ext cx="2544529" cy="1780722"/>
          </a:xfrm>
          <a:prstGeom prst="rect">
            <a:avLst/>
          </a:prstGeom>
        </p:spPr>
      </p:pic>
      <p:sp>
        <p:nvSpPr>
          <p:cNvPr id="6" name="Espaço Reservado para Rodapé 11">
            <a:extLst>
              <a:ext uri="{FF2B5EF4-FFF2-40B4-BE49-F238E27FC236}">
                <a16:creationId xmlns:a16="http://schemas.microsoft.com/office/drawing/2014/main" id="{B048D1AF-B71B-E044-20F9-64604007D4FE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404294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FC405-7BCF-4C14-E7C7-5CE981EDE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169D5F9-7821-4457-B026-7D06BD8D5AE3}"/>
              </a:ext>
            </a:extLst>
          </p:cNvPr>
          <p:cNvSpPr txBox="1"/>
          <p:nvPr/>
        </p:nvSpPr>
        <p:spPr>
          <a:xfrm>
            <a:off x="451064" y="2169460"/>
            <a:ext cx="869907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Imagine estar em um ponto de ônibus tarde da noite. Um soco rápido e bem direcionado pode ser suficiente para afastar um agressor.</a:t>
            </a:r>
          </a:p>
        </p:txBody>
      </p:sp>
      <p:pic>
        <p:nvPicPr>
          <p:cNvPr id="6" name="Gráfico 5" descr="Artes marciais com preenchimento sólido">
            <a:extLst>
              <a:ext uri="{FF2B5EF4-FFF2-40B4-BE49-F238E27FC236}">
                <a16:creationId xmlns:a16="http://schemas.microsoft.com/office/drawing/2014/main" id="{041390BD-15F3-AD55-22F9-C7F4B4ACE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2" y="10451189"/>
            <a:ext cx="2899994" cy="1780722"/>
          </a:xfrm>
          <a:prstGeom prst="rect">
            <a:avLst/>
          </a:prstGeom>
        </p:spPr>
      </p:pic>
      <p:sp>
        <p:nvSpPr>
          <p:cNvPr id="2" name="Espaço Reservado para Rodapé 11">
            <a:extLst>
              <a:ext uri="{FF2B5EF4-FFF2-40B4-BE49-F238E27FC236}">
                <a16:creationId xmlns:a16="http://schemas.microsoft.com/office/drawing/2014/main" id="{874BF93B-F7C7-C453-B111-ACD6350FC067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188455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26124-AFB0-3E9C-8538-07C201513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FBC4163-DD10-9156-5530-C7F041FF7B74}"/>
              </a:ext>
            </a:extLst>
          </p:cNvPr>
          <p:cNvSpPr/>
          <p:nvPr/>
        </p:nvSpPr>
        <p:spPr>
          <a:xfrm>
            <a:off x="-153600" y="0"/>
            <a:ext cx="9908400" cy="130705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D158A30-1196-8BDC-3E3D-1A8A81CF0D27}"/>
              </a:ext>
            </a:extLst>
          </p:cNvPr>
          <p:cNvSpPr txBox="1"/>
          <p:nvPr/>
        </p:nvSpPr>
        <p:spPr>
          <a:xfrm>
            <a:off x="0" y="2225548"/>
            <a:ext cx="960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Krav</a:t>
            </a:r>
            <a:r>
              <a:rPr lang="pt-BR" sz="8000" b="1" dirty="0">
                <a:solidFill>
                  <a:srgbClr val="FF0000"/>
                </a:solidFill>
                <a:latin typeface="Book Antiqua" panose="02040602050305030304" pitchFamily="18" charset="0"/>
              </a:rPr>
              <a:t> Maga: </a:t>
            </a:r>
          </a:p>
          <a:p>
            <a:r>
              <a:rPr lang="pt-BR" sz="8000" b="1" dirty="0">
                <a:solidFill>
                  <a:srgbClr val="FF0000"/>
                </a:solidFill>
                <a:latin typeface="Book Antiqua" panose="02040602050305030304" pitchFamily="18" charset="0"/>
              </a:rPr>
              <a:t>Defesa para a Vida Real</a:t>
            </a:r>
            <a:endParaRPr lang="pt-BR" sz="8000" dirty="0">
              <a:latin typeface="Book Antiqua" panose="02040602050305030304" pitchFamily="18" charset="0"/>
            </a:endParaRPr>
          </a:p>
        </p:txBody>
      </p:sp>
      <p:pic>
        <p:nvPicPr>
          <p:cNvPr id="21" name="Gráfico 20" descr="Artes marciais com preenchimento sólido">
            <a:extLst>
              <a:ext uri="{FF2B5EF4-FFF2-40B4-BE49-F238E27FC236}">
                <a16:creationId xmlns:a16="http://schemas.microsoft.com/office/drawing/2014/main" id="{CE80C16B-2A77-6ED1-8608-0259BA2F6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3" y="10698960"/>
            <a:ext cx="2899994" cy="178072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631C92-7CCE-6CD3-6052-276AFA79021D}"/>
              </a:ext>
            </a:extLst>
          </p:cNvPr>
          <p:cNvSpPr txBox="1"/>
          <p:nvPr/>
        </p:nvSpPr>
        <p:spPr>
          <a:xfrm>
            <a:off x="0" y="6790401"/>
            <a:ext cx="886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Krav</a:t>
            </a:r>
            <a:r>
              <a:rPr lang="pt-BR" dirty="0"/>
              <a:t> Maga é uma técnica israelense focada em autodefesa realista, com movimentos práticos para situações de perigo imediato.</a:t>
            </a:r>
          </a:p>
          <a:p>
            <a:endParaRPr lang="pt-BR" dirty="0"/>
          </a:p>
        </p:txBody>
      </p:sp>
      <p:pic>
        <p:nvPicPr>
          <p:cNvPr id="3" name="Gráfico 2" descr="Esgrima estrutura de tópicos">
            <a:extLst>
              <a:ext uri="{FF2B5EF4-FFF2-40B4-BE49-F238E27FC236}">
                <a16:creationId xmlns:a16="http://schemas.microsoft.com/office/drawing/2014/main" id="{87A2AFBD-4085-2328-F138-D36642EAA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074" y="10694888"/>
            <a:ext cx="2544529" cy="1780722"/>
          </a:xfrm>
          <a:prstGeom prst="rect">
            <a:avLst/>
          </a:prstGeom>
        </p:spPr>
      </p:pic>
      <p:pic>
        <p:nvPicPr>
          <p:cNvPr id="5" name="Gráfico 4" descr="Esgrima estrutura de tópicos">
            <a:extLst>
              <a:ext uri="{FF2B5EF4-FFF2-40B4-BE49-F238E27FC236}">
                <a16:creationId xmlns:a16="http://schemas.microsoft.com/office/drawing/2014/main" id="{621B2B17-3618-0CF0-954D-83A492463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0597" y="10703032"/>
            <a:ext cx="2544529" cy="1780722"/>
          </a:xfrm>
          <a:prstGeom prst="rect">
            <a:avLst/>
          </a:prstGeom>
        </p:spPr>
      </p:pic>
      <p:sp>
        <p:nvSpPr>
          <p:cNvPr id="6" name="Espaço Reservado para Rodapé 11">
            <a:extLst>
              <a:ext uri="{FF2B5EF4-FFF2-40B4-BE49-F238E27FC236}">
                <a16:creationId xmlns:a16="http://schemas.microsoft.com/office/drawing/2014/main" id="{B23FC503-6F69-0E0A-0C46-67C996F7B75B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405557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D30BA-9F90-0C01-5F51-864BC2E1F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9CC0DC6-5AED-E528-624E-228A8D7CB4DE}"/>
              </a:ext>
            </a:extLst>
          </p:cNvPr>
          <p:cNvSpPr txBox="1"/>
          <p:nvPr/>
        </p:nvSpPr>
        <p:spPr>
          <a:xfrm>
            <a:off x="451064" y="2169460"/>
            <a:ext cx="869907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Se você for surpreendido por alguém armado em um assalto, o </a:t>
            </a:r>
            <a:r>
              <a:rPr lang="pt-BR" sz="3200" dirty="0" err="1"/>
              <a:t>Krav</a:t>
            </a:r>
            <a:r>
              <a:rPr lang="pt-BR" sz="3200" dirty="0"/>
              <a:t> Maga ensina técnicas específicas para desarmar o agressor e sair da situação em segurança.</a:t>
            </a:r>
          </a:p>
        </p:txBody>
      </p:sp>
      <p:pic>
        <p:nvPicPr>
          <p:cNvPr id="6" name="Gráfico 5" descr="Artes marciais com preenchimento sólido">
            <a:extLst>
              <a:ext uri="{FF2B5EF4-FFF2-40B4-BE49-F238E27FC236}">
                <a16:creationId xmlns:a16="http://schemas.microsoft.com/office/drawing/2014/main" id="{DA51A95D-8D67-979B-463A-87ED9FAFE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2" y="10451189"/>
            <a:ext cx="2899994" cy="1780722"/>
          </a:xfrm>
          <a:prstGeom prst="rect">
            <a:avLst/>
          </a:prstGeom>
        </p:spPr>
      </p:pic>
      <p:sp>
        <p:nvSpPr>
          <p:cNvPr id="2" name="Espaço Reservado para Rodapé 11">
            <a:extLst>
              <a:ext uri="{FF2B5EF4-FFF2-40B4-BE49-F238E27FC236}">
                <a16:creationId xmlns:a16="http://schemas.microsoft.com/office/drawing/2014/main" id="{44B9D12F-C790-5412-5305-C9433AAC4D8C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3350441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4B84C-358A-721D-113C-F367AB5DA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AA0D62E-D81A-DCE6-332A-63A670C9363A}"/>
              </a:ext>
            </a:extLst>
          </p:cNvPr>
          <p:cNvSpPr txBox="1"/>
          <p:nvPr/>
        </p:nvSpPr>
        <p:spPr>
          <a:xfrm>
            <a:off x="451064" y="2169460"/>
            <a:ext cx="869907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Cada arte marcial traz um conjunto único de habilidades que podem ser aplicadas à autodefesa. Seja para proteger a si mesmo ou para desenvolver confiança e autocontrole, escolher a modalidade que mais se adapta às suas necessidades é o primeiro passo para se tornar mais preparado e seguro.</a:t>
            </a:r>
          </a:p>
        </p:txBody>
      </p:sp>
      <p:pic>
        <p:nvPicPr>
          <p:cNvPr id="6" name="Gráfico 5" descr="Artes marciais com preenchimento sólido">
            <a:extLst>
              <a:ext uri="{FF2B5EF4-FFF2-40B4-BE49-F238E27FC236}">
                <a16:creationId xmlns:a16="http://schemas.microsoft.com/office/drawing/2014/main" id="{B079C6E2-F672-799C-9A3F-4DC6ADE50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2" y="10451189"/>
            <a:ext cx="2899994" cy="1780722"/>
          </a:xfrm>
          <a:prstGeom prst="rect">
            <a:avLst/>
          </a:prstGeom>
        </p:spPr>
      </p:pic>
      <p:sp>
        <p:nvSpPr>
          <p:cNvPr id="2" name="Espaço Reservado para Rodapé 11">
            <a:extLst>
              <a:ext uri="{FF2B5EF4-FFF2-40B4-BE49-F238E27FC236}">
                <a16:creationId xmlns:a16="http://schemas.microsoft.com/office/drawing/2014/main" id="{D41964AB-8AF8-EB87-5A16-0DE4D2C373B7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157487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117EB-D68C-16F1-E157-04143F585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CA3B633-22AD-7AF9-D5A6-DE199405E276}"/>
              </a:ext>
            </a:extLst>
          </p:cNvPr>
          <p:cNvSpPr/>
          <p:nvPr/>
        </p:nvSpPr>
        <p:spPr>
          <a:xfrm>
            <a:off x="-153600" y="0"/>
            <a:ext cx="9908400" cy="130705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9E4716C-8778-C217-0E5F-8475A464416C}"/>
              </a:ext>
            </a:extLst>
          </p:cNvPr>
          <p:cNvSpPr txBox="1"/>
          <p:nvPr/>
        </p:nvSpPr>
        <p:spPr>
          <a:xfrm>
            <a:off x="-153600" y="3312628"/>
            <a:ext cx="10086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FF0000"/>
                </a:solidFill>
                <a:latin typeface="Book Antiqua" panose="02040602050305030304" pitchFamily="18" charset="0"/>
              </a:rPr>
              <a:t>Agradecimentos</a:t>
            </a:r>
            <a:endParaRPr lang="pt-BR" sz="9600" dirty="0">
              <a:latin typeface="Book Antiqua" panose="02040602050305030304" pitchFamily="18" charset="0"/>
            </a:endParaRPr>
          </a:p>
        </p:txBody>
      </p:sp>
      <p:pic>
        <p:nvPicPr>
          <p:cNvPr id="21" name="Gráfico 20" descr="Artes marciais com preenchimento sólido">
            <a:extLst>
              <a:ext uri="{FF2B5EF4-FFF2-40B4-BE49-F238E27FC236}">
                <a16:creationId xmlns:a16="http://schemas.microsoft.com/office/drawing/2014/main" id="{288F585A-F7AB-4C43-001E-235696FBA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3" y="10698960"/>
            <a:ext cx="2899994" cy="1780722"/>
          </a:xfrm>
          <a:prstGeom prst="rect">
            <a:avLst/>
          </a:prstGeom>
        </p:spPr>
      </p:pic>
      <p:sp>
        <p:nvSpPr>
          <p:cNvPr id="3" name="Espaço Reservado para Rodapé 11">
            <a:extLst>
              <a:ext uri="{FF2B5EF4-FFF2-40B4-BE49-F238E27FC236}">
                <a16:creationId xmlns:a16="http://schemas.microsoft.com/office/drawing/2014/main" id="{1D5C64A0-ED47-7F5A-5B77-5154DF901453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2856433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1B830-BE30-F9BB-DA9D-B0A1030F3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6AEFC4A-034B-5F27-CB66-E5F6E494ABBE}"/>
              </a:ext>
            </a:extLst>
          </p:cNvPr>
          <p:cNvSpPr txBox="1"/>
          <p:nvPr/>
        </p:nvSpPr>
        <p:spPr>
          <a:xfrm>
            <a:off x="451064" y="2169460"/>
            <a:ext cx="8699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Obrigado por ler até aqui</a:t>
            </a:r>
          </a:p>
        </p:txBody>
      </p:sp>
      <p:pic>
        <p:nvPicPr>
          <p:cNvPr id="6" name="Gráfico 5" descr="Artes marciais com preenchimento sólido">
            <a:extLst>
              <a:ext uri="{FF2B5EF4-FFF2-40B4-BE49-F238E27FC236}">
                <a16:creationId xmlns:a16="http://schemas.microsoft.com/office/drawing/2014/main" id="{9DEBD375-FD27-B0FC-1C71-9DF32CD2A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2" y="10451189"/>
            <a:ext cx="2899994" cy="178072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76A3F57-EE80-A273-8319-08D5E990A2B6}"/>
              </a:ext>
            </a:extLst>
          </p:cNvPr>
          <p:cNvSpPr txBox="1"/>
          <p:nvPr/>
        </p:nvSpPr>
        <p:spPr>
          <a:xfrm>
            <a:off x="451063" y="2940424"/>
            <a:ext cx="86990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Esse E-book foi gerado por IA, e diagramado por um humano. </a:t>
            </a:r>
          </a:p>
          <a:p>
            <a:r>
              <a:rPr lang="pt-BR" sz="3200" dirty="0"/>
              <a:t>Esse conteúdo foi gerado com fins didáticos de construção, não foi realizada uma validação humana cuidadosa no conteúdo e pode conter erros gerados por uma IA.</a:t>
            </a:r>
          </a:p>
        </p:txBody>
      </p:sp>
      <p:pic>
        <p:nvPicPr>
          <p:cNvPr id="3" name="Gráfico 2" descr="Punho cerrado estrutura de tópicos">
            <a:extLst>
              <a:ext uri="{FF2B5EF4-FFF2-40B4-BE49-F238E27FC236}">
                <a16:creationId xmlns:a16="http://schemas.microsoft.com/office/drawing/2014/main" id="{5855FC71-278B-D4C1-9B59-D18804EDB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647" y="10451189"/>
            <a:ext cx="2544529" cy="1780722"/>
          </a:xfrm>
          <a:prstGeom prst="rect">
            <a:avLst/>
          </a:prstGeom>
        </p:spPr>
      </p:pic>
      <p:pic>
        <p:nvPicPr>
          <p:cNvPr id="4" name="Gráfico 3" descr="Punho cerrado estrutura de tópicos">
            <a:extLst>
              <a:ext uri="{FF2B5EF4-FFF2-40B4-BE49-F238E27FC236}">
                <a16:creationId xmlns:a16="http://schemas.microsoft.com/office/drawing/2014/main" id="{3FC5718D-D8CF-DE7C-3E4E-83418E13B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022" y="10451189"/>
            <a:ext cx="2544529" cy="1780722"/>
          </a:xfrm>
          <a:prstGeom prst="rect">
            <a:avLst/>
          </a:prstGeom>
        </p:spPr>
      </p:pic>
      <p:sp>
        <p:nvSpPr>
          <p:cNvPr id="7" name="Espaço Reservado para Rodapé 11">
            <a:extLst>
              <a:ext uri="{FF2B5EF4-FFF2-40B4-BE49-F238E27FC236}">
                <a16:creationId xmlns:a16="http://schemas.microsoft.com/office/drawing/2014/main" id="{31242A6E-9037-13E9-164C-36B2F614790A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373671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ACA30-B120-68BB-9358-5594F912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13F064A-E2CE-0705-DEB1-74775AF05742}"/>
              </a:ext>
            </a:extLst>
          </p:cNvPr>
          <p:cNvSpPr/>
          <p:nvPr/>
        </p:nvSpPr>
        <p:spPr>
          <a:xfrm>
            <a:off x="-153600" y="-134471"/>
            <a:ext cx="9908400" cy="130705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5F9F37-8D9D-365D-D6C3-E27664938F2E}"/>
              </a:ext>
            </a:extLst>
          </p:cNvPr>
          <p:cNvSpPr txBox="1"/>
          <p:nvPr/>
        </p:nvSpPr>
        <p:spPr>
          <a:xfrm>
            <a:off x="0" y="2225548"/>
            <a:ext cx="804254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FF0000"/>
                </a:solidFill>
                <a:latin typeface="Book Antiqua" panose="02040602050305030304" pitchFamily="18" charset="0"/>
              </a:rPr>
              <a:t>Guia Definitivo de Artes Marciais para Autodefesa</a:t>
            </a:r>
          </a:p>
          <a:p>
            <a:endParaRPr lang="pt-BR" sz="8000" dirty="0">
              <a:latin typeface="Book Antiqua" panose="02040602050305030304" pitchFamily="18" charset="0"/>
            </a:endParaRPr>
          </a:p>
        </p:txBody>
      </p:sp>
      <p:pic>
        <p:nvPicPr>
          <p:cNvPr id="21" name="Gráfico 20" descr="Artes marciais com preenchimento sólido">
            <a:extLst>
              <a:ext uri="{FF2B5EF4-FFF2-40B4-BE49-F238E27FC236}">
                <a16:creationId xmlns:a16="http://schemas.microsoft.com/office/drawing/2014/main" id="{362D04AC-56B3-5061-A9D3-FAD4047CA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2" y="10373731"/>
            <a:ext cx="2899994" cy="1780722"/>
          </a:xfrm>
          <a:prstGeom prst="rect">
            <a:avLst/>
          </a:prstGeom>
        </p:spPr>
      </p:pic>
      <p:sp>
        <p:nvSpPr>
          <p:cNvPr id="31" name="Espaço Reservado para Rodapé 11">
            <a:extLst>
              <a:ext uri="{FF2B5EF4-FFF2-40B4-BE49-F238E27FC236}">
                <a16:creationId xmlns:a16="http://schemas.microsoft.com/office/drawing/2014/main" id="{26C36277-DDA0-1E76-B96A-70323FB206E4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36703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D3C8A0-5FDC-220E-6607-080D8A58A03F}"/>
              </a:ext>
            </a:extLst>
          </p:cNvPr>
          <p:cNvSpPr txBox="1"/>
          <p:nvPr/>
        </p:nvSpPr>
        <p:spPr>
          <a:xfrm>
            <a:off x="451064" y="2169460"/>
            <a:ext cx="869907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As artes marciais não são apenas formas de combate, mas também ferramentas para desenvolver disciplina, confiança e habilidades práticas de autodefesa. Este guia apresenta as principais modalidades, destacando suas características e exemplos práticos para situações do dia a dia.</a:t>
            </a:r>
          </a:p>
        </p:txBody>
      </p:sp>
      <p:pic>
        <p:nvPicPr>
          <p:cNvPr id="6" name="Gráfico 5" descr="Artes marciais com preenchimento sólido">
            <a:extLst>
              <a:ext uri="{FF2B5EF4-FFF2-40B4-BE49-F238E27FC236}">
                <a16:creationId xmlns:a16="http://schemas.microsoft.com/office/drawing/2014/main" id="{5296D156-08C2-1EB4-3F21-DFE2832DB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2" y="10256294"/>
            <a:ext cx="2899994" cy="1780722"/>
          </a:xfrm>
          <a:prstGeom prst="rect">
            <a:avLst/>
          </a:prstGeom>
        </p:spPr>
      </p:pic>
      <p:sp>
        <p:nvSpPr>
          <p:cNvPr id="7" name="Espaço Reservado para Rodapé 11">
            <a:extLst>
              <a:ext uri="{FF2B5EF4-FFF2-40B4-BE49-F238E27FC236}">
                <a16:creationId xmlns:a16="http://schemas.microsoft.com/office/drawing/2014/main" id="{F35C2437-D22B-4E5E-B56A-E88133EDD72D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48193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D3496-694D-C363-9253-244311B2B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0DD26ED-E5ED-B985-966D-7657980D14AD}"/>
              </a:ext>
            </a:extLst>
          </p:cNvPr>
          <p:cNvSpPr/>
          <p:nvPr/>
        </p:nvSpPr>
        <p:spPr>
          <a:xfrm>
            <a:off x="-153600" y="0"/>
            <a:ext cx="9908400" cy="130705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8B3FAE-CD48-D9F9-E4BA-1B260906E5B6}"/>
              </a:ext>
            </a:extLst>
          </p:cNvPr>
          <p:cNvSpPr txBox="1"/>
          <p:nvPr/>
        </p:nvSpPr>
        <p:spPr>
          <a:xfrm>
            <a:off x="0" y="2225548"/>
            <a:ext cx="960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FF0000"/>
                </a:solidFill>
                <a:latin typeface="Book Antiqua" panose="02040602050305030304" pitchFamily="18" charset="0"/>
              </a:rPr>
              <a:t>Taekwondo: Velocidade e Precisão nos Chutes</a:t>
            </a:r>
            <a:endParaRPr lang="pt-BR" sz="8000" dirty="0">
              <a:latin typeface="Book Antiqua" panose="02040602050305030304" pitchFamily="18" charset="0"/>
            </a:endParaRPr>
          </a:p>
        </p:txBody>
      </p:sp>
      <p:pic>
        <p:nvPicPr>
          <p:cNvPr id="21" name="Gráfico 20" descr="Artes marciais com preenchimento sólido">
            <a:extLst>
              <a:ext uri="{FF2B5EF4-FFF2-40B4-BE49-F238E27FC236}">
                <a16:creationId xmlns:a16="http://schemas.microsoft.com/office/drawing/2014/main" id="{D55400D6-6E9D-759F-76E5-05749C49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3" y="10698960"/>
            <a:ext cx="2899994" cy="178072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6A0C357-B377-42AA-9ADA-DB06ABA6419F}"/>
              </a:ext>
            </a:extLst>
          </p:cNvPr>
          <p:cNvSpPr txBox="1"/>
          <p:nvPr/>
        </p:nvSpPr>
        <p:spPr>
          <a:xfrm>
            <a:off x="0" y="6790401"/>
            <a:ext cx="8867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taekwondo é uma arte marcial coreana conhecida por seus chutes rápidos e potentes. Além de desenvolver reflexos, ensina a manter a calma em situações de risco.</a:t>
            </a:r>
          </a:p>
          <a:p>
            <a:endParaRPr lang="pt-BR" dirty="0"/>
          </a:p>
        </p:txBody>
      </p:sp>
      <p:pic>
        <p:nvPicPr>
          <p:cNvPr id="3" name="Gráfico 2" descr="Espada estrutura de tópicos">
            <a:extLst>
              <a:ext uri="{FF2B5EF4-FFF2-40B4-BE49-F238E27FC236}">
                <a16:creationId xmlns:a16="http://schemas.microsoft.com/office/drawing/2014/main" id="{D9E85711-38DC-30C0-94D4-5A29C03D5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0597" y="10801201"/>
            <a:ext cx="2544529" cy="1780722"/>
          </a:xfrm>
          <a:prstGeom prst="rect">
            <a:avLst/>
          </a:prstGeom>
        </p:spPr>
      </p:pic>
      <p:pic>
        <p:nvPicPr>
          <p:cNvPr id="5" name="Gráfico 4" descr="Espada estrutura de tópicos">
            <a:extLst>
              <a:ext uri="{FF2B5EF4-FFF2-40B4-BE49-F238E27FC236}">
                <a16:creationId xmlns:a16="http://schemas.microsoft.com/office/drawing/2014/main" id="{09D965AB-B8C1-0955-AC63-5001EBAF9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074" y="10789059"/>
            <a:ext cx="2544529" cy="1780722"/>
          </a:xfrm>
          <a:prstGeom prst="rect">
            <a:avLst/>
          </a:prstGeom>
        </p:spPr>
      </p:pic>
      <p:sp>
        <p:nvSpPr>
          <p:cNvPr id="6" name="Espaço Reservado para Rodapé 11">
            <a:extLst>
              <a:ext uri="{FF2B5EF4-FFF2-40B4-BE49-F238E27FC236}">
                <a16:creationId xmlns:a16="http://schemas.microsoft.com/office/drawing/2014/main" id="{DEA9188F-24C7-E8B4-D16D-696E45A07420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40452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F966A-A83D-1837-A812-077DD535F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5A53255-F5D1-0900-76E9-36B1E54E640E}"/>
              </a:ext>
            </a:extLst>
          </p:cNvPr>
          <p:cNvSpPr txBox="1"/>
          <p:nvPr/>
        </p:nvSpPr>
        <p:spPr>
          <a:xfrm>
            <a:off x="451064" y="2169460"/>
            <a:ext cx="869907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Imagine estar em um parque e ser confrontado por alguém. Um chute frontal rápido pode criar distância suficiente para você sair da situação com segurança.</a:t>
            </a:r>
          </a:p>
        </p:txBody>
      </p:sp>
      <p:pic>
        <p:nvPicPr>
          <p:cNvPr id="6" name="Gráfico 5" descr="Artes marciais com preenchimento sólido">
            <a:extLst>
              <a:ext uri="{FF2B5EF4-FFF2-40B4-BE49-F238E27FC236}">
                <a16:creationId xmlns:a16="http://schemas.microsoft.com/office/drawing/2014/main" id="{70A472CB-51C3-CBF5-EF26-5DBA81899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2" y="10451189"/>
            <a:ext cx="2899994" cy="1780722"/>
          </a:xfrm>
          <a:prstGeom prst="rect">
            <a:avLst/>
          </a:prstGeom>
        </p:spPr>
      </p:pic>
      <p:sp>
        <p:nvSpPr>
          <p:cNvPr id="2" name="Espaço Reservado para Rodapé 11">
            <a:extLst>
              <a:ext uri="{FF2B5EF4-FFF2-40B4-BE49-F238E27FC236}">
                <a16:creationId xmlns:a16="http://schemas.microsoft.com/office/drawing/2014/main" id="{56448BD5-062A-E588-C642-70168AEFD178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406949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F65BC-AE70-4B94-7759-7A46AFC17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6C6BB09-E4BF-2E54-DEAD-6EBDD9621E07}"/>
              </a:ext>
            </a:extLst>
          </p:cNvPr>
          <p:cNvSpPr/>
          <p:nvPr/>
        </p:nvSpPr>
        <p:spPr>
          <a:xfrm>
            <a:off x="-153600" y="0"/>
            <a:ext cx="9908400" cy="130705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C5E1DD-31C2-FB23-72C0-24992DB4FD49}"/>
              </a:ext>
            </a:extLst>
          </p:cNvPr>
          <p:cNvSpPr txBox="1"/>
          <p:nvPr/>
        </p:nvSpPr>
        <p:spPr>
          <a:xfrm>
            <a:off x="0" y="2804898"/>
            <a:ext cx="105066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FF0000"/>
                </a:solidFill>
                <a:latin typeface="Book Antiqua" panose="02040602050305030304" pitchFamily="18" charset="0"/>
              </a:rPr>
              <a:t>Jiu-Jitsu: </a:t>
            </a:r>
          </a:p>
          <a:p>
            <a:r>
              <a:rPr lang="pt-BR" sz="8000" b="1" dirty="0">
                <a:solidFill>
                  <a:srgbClr val="FF0000"/>
                </a:solidFill>
                <a:latin typeface="Book Antiqua" panose="02040602050305030304" pitchFamily="18" charset="0"/>
              </a:rPr>
              <a:t>A Força da Alavanca</a:t>
            </a:r>
            <a:endParaRPr lang="pt-BR" sz="8000" dirty="0">
              <a:latin typeface="Book Antiqua" panose="02040602050305030304" pitchFamily="18" charset="0"/>
            </a:endParaRPr>
          </a:p>
        </p:txBody>
      </p:sp>
      <p:pic>
        <p:nvPicPr>
          <p:cNvPr id="21" name="Gráfico 20" descr="Artes marciais com preenchimento sólido">
            <a:extLst>
              <a:ext uri="{FF2B5EF4-FFF2-40B4-BE49-F238E27FC236}">
                <a16:creationId xmlns:a16="http://schemas.microsoft.com/office/drawing/2014/main" id="{3FA4227A-8FFC-8010-3929-ED2BEFB7D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3" y="10698960"/>
            <a:ext cx="2899994" cy="178072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BAA78E5-812E-1CA8-0C09-2ED33D7CE8C4}"/>
              </a:ext>
            </a:extLst>
          </p:cNvPr>
          <p:cNvSpPr txBox="1"/>
          <p:nvPr/>
        </p:nvSpPr>
        <p:spPr>
          <a:xfrm>
            <a:off x="0" y="6790401"/>
            <a:ext cx="886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jiu-jitsu brasileiro é famoso por ensinar a neutralizar adversários maiores usando alavancas e imobilizações. Ele se destaca por ser uma luta no solo.</a:t>
            </a:r>
          </a:p>
          <a:p>
            <a:endParaRPr lang="pt-BR" dirty="0"/>
          </a:p>
        </p:txBody>
      </p:sp>
      <p:pic>
        <p:nvPicPr>
          <p:cNvPr id="3" name="Gráfico 2" descr="Punho cerrado estrutura de tópicos">
            <a:extLst>
              <a:ext uri="{FF2B5EF4-FFF2-40B4-BE49-F238E27FC236}">
                <a16:creationId xmlns:a16="http://schemas.microsoft.com/office/drawing/2014/main" id="{C4B3AAFF-FCDE-17C4-8567-5B9FC6C2B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9476" y="10698960"/>
            <a:ext cx="2544529" cy="1780722"/>
          </a:xfrm>
          <a:prstGeom prst="rect">
            <a:avLst/>
          </a:prstGeom>
        </p:spPr>
      </p:pic>
      <p:pic>
        <p:nvPicPr>
          <p:cNvPr id="5" name="Gráfico 4" descr="Punho cerrado estrutura de tópicos">
            <a:extLst>
              <a:ext uri="{FF2B5EF4-FFF2-40B4-BE49-F238E27FC236}">
                <a16:creationId xmlns:a16="http://schemas.microsoft.com/office/drawing/2014/main" id="{DF63611E-F345-C934-9B8B-142B258A0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195" y="10698960"/>
            <a:ext cx="2544529" cy="1780722"/>
          </a:xfrm>
          <a:prstGeom prst="rect">
            <a:avLst/>
          </a:prstGeom>
        </p:spPr>
      </p:pic>
      <p:sp>
        <p:nvSpPr>
          <p:cNvPr id="6" name="Espaço Reservado para Rodapé 11">
            <a:extLst>
              <a:ext uri="{FF2B5EF4-FFF2-40B4-BE49-F238E27FC236}">
                <a16:creationId xmlns:a16="http://schemas.microsoft.com/office/drawing/2014/main" id="{E1C2321C-52AD-8817-EE13-D0ABFC93C5D3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388749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2C382-EA13-55FD-A7BE-480B40C9E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03E97B6-8276-DEC1-9187-53A1469B84CE}"/>
              </a:ext>
            </a:extLst>
          </p:cNvPr>
          <p:cNvSpPr txBox="1"/>
          <p:nvPr/>
        </p:nvSpPr>
        <p:spPr>
          <a:xfrm>
            <a:off x="451064" y="2169460"/>
            <a:ext cx="869907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Em um caso de tentativa de assalto em um espaço fechado, como um metrô, técnicas de imobilização como o "</a:t>
            </a:r>
            <a:r>
              <a:rPr lang="pt-BR" sz="3200" dirty="0" err="1"/>
              <a:t>armlock</a:t>
            </a:r>
            <a:r>
              <a:rPr lang="pt-BR" sz="3200" dirty="0"/>
              <a:t>" podem ser usadas para conter o agressor até que chegue ajuda.</a:t>
            </a:r>
          </a:p>
        </p:txBody>
      </p:sp>
      <p:pic>
        <p:nvPicPr>
          <p:cNvPr id="6" name="Gráfico 5" descr="Artes marciais com preenchimento sólido">
            <a:extLst>
              <a:ext uri="{FF2B5EF4-FFF2-40B4-BE49-F238E27FC236}">
                <a16:creationId xmlns:a16="http://schemas.microsoft.com/office/drawing/2014/main" id="{E2634EB6-CF02-564F-7427-99DF9D569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2" y="10451189"/>
            <a:ext cx="2899994" cy="1780722"/>
          </a:xfrm>
          <a:prstGeom prst="rect">
            <a:avLst/>
          </a:prstGeom>
        </p:spPr>
      </p:pic>
      <p:sp>
        <p:nvSpPr>
          <p:cNvPr id="2" name="Espaço Reservado para Rodapé 11">
            <a:extLst>
              <a:ext uri="{FF2B5EF4-FFF2-40B4-BE49-F238E27FC236}">
                <a16:creationId xmlns:a16="http://schemas.microsoft.com/office/drawing/2014/main" id="{DBA83367-0BBE-031C-F1F4-041B82773395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295722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70717-E4EA-F1C4-CDCC-B6BEA8C91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15E4BA6-EE70-8D76-69E8-8BEBFE0298E9}"/>
              </a:ext>
            </a:extLst>
          </p:cNvPr>
          <p:cNvSpPr/>
          <p:nvPr/>
        </p:nvSpPr>
        <p:spPr>
          <a:xfrm>
            <a:off x="-153600" y="0"/>
            <a:ext cx="9908400" cy="130705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75D3A8-A115-63D6-B809-1982A48B6A42}"/>
              </a:ext>
            </a:extLst>
          </p:cNvPr>
          <p:cNvSpPr txBox="1"/>
          <p:nvPr/>
        </p:nvSpPr>
        <p:spPr>
          <a:xfrm>
            <a:off x="0" y="2225548"/>
            <a:ext cx="960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Muay</a:t>
            </a:r>
            <a:r>
              <a:rPr lang="pt-BR" sz="8000" b="1" dirty="0">
                <a:solidFill>
                  <a:srgbClr val="FF0000"/>
                </a:solidFill>
                <a:latin typeface="Book Antiqua" panose="02040602050305030304" pitchFamily="18" charset="0"/>
              </a:rPr>
              <a:t> Thai:</a:t>
            </a:r>
          </a:p>
          <a:p>
            <a:r>
              <a:rPr lang="pt-BR" sz="8000" b="1" dirty="0">
                <a:solidFill>
                  <a:srgbClr val="FF0000"/>
                </a:solidFill>
                <a:latin typeface="Book Antiqua" panose="02040602050305030304" pitchFamily="18" charset="0"/>
              </a:rPr>
              <a:t>A Arte das Oito Armas</a:t>
            </a:r>
            <a:endParaRPr lang="pt-BR" sz="8000" dirty="0">
              <a:latin typeface="Book Antiqua" panose="02040602050305030304" pitchFamily="18" charset="0"/>
            </a:endParaRPr>
          </a:p>
        </p:txBody>
      </p:sp>
      <p:pic>
        <p:nvPicPr>
          <p:cNvPr id="21" name="Gráfico 20" descr="Artes marciais com preenchimento sólido">
            <a:extLst>
              <a:ext uri="{FF2B5EF4-FFF2-40B4-BE49-F238E27FC236}">
                <a16:creationId xmlns:a16="http://schemas.microsoft.com/office/drawing/2014/main" id="{A549EEB3-83E2-6047-56D1-317826584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3" y="10698960"/>
            <a:ext cx="2899994" cy="178072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E80A900-330B-5AAC-93D2-A22476F461D3}"/>
              </a:ext>
            </a:extLst>
          </p:cNvPr>
          <p:cNvSpPr txBox="1"/>
          <p:nvPr/>
        </p:nvSpPr>
        <p:spPr>
          <a:xfrm>
            <a:off x="0" y="6790401"/>
            <a:ext cx="886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Muay</a:t>
            </a:r>
            <a:r>
              <a:rPr lang="pt-BR" dirty="0"/>
              <a:t> Thai, ou boxe tailandês, utiliza punhos, cotovelos, joelhos e canelas, tornando-o uma das lutas mais completas para autodefesa.</a:t>
            </a:r>
          </a:p>
          <a:p>
            <a:endParaRPr lang="pt-BR" dirty="0"/>
          </a:p>
        </p:txBody>
      </p:sp>
      <p:pic>
        <p:nvPicPr>
          <p:cNvPr id="3" name="Gráfico 2" descr="Espada estrutura de tópicos">
            <a:extLst>
              <a:ext uri="{FF2B5EF4-FFF2-40B4-BE49-F238E27FC236}">
                <a16:creationId xmlns:a16="http://schemas.microsoft.com/office/drawing/2014/main" id="{0F07F677-BE99-2DB6-782F-80E51EF4D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0597" y="10684107"/>
            <a:ext cx="2544529" cy="1780722"/>
          </a:xfrm>
          <a:prstGeom prst="rect">
            <a:avLst/>
          </a:prstGeom>
        </p:spPr>
      </p:pic>
      <p:pic>
        <p:nvPicPr>
          <p:cNvPr id="5" name="Gráfico 4" descr="Espada estrutura de tópicos">
            <a:extLst>
              <a:ext uri="{FF2B5EF4-FFF2-40B4-BE49-F238E27FC236}">
                <a16:creationId xmlns:a16="http://schemas.microsoft.com/office/drawing/2014/main" id="{6BF532BF-A2C6-1FD5-5902-A5B0ADFB8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074" y="10698960"/>
            <a:ext cx="2544529" cy="1780722"/>
          </a:xfrm>
          <a:prstGeom prst="rect">
            <a:avLst/>
          </a:prstGeom>
        </p:spPr>
      </p:pic>
      <p:sp>
        <p:nvSpPr>
          <p:cNvPr id="6" name="Espaço Reservado para Rodapé 11">
            <a:extLst>
              <a:ext uri="{FF2B5EF4-FFF2-40B4-BE49-F238E27FC236}">
                <a16:creationId xmlns:a16="http://schemas.microsoft.com/office/drawing/2014/main" id="{E2EC2ED7-D2CF-37FA-D958-6F2EE4C01CBD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81579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6467E-5FA8-7E54-90D8-E6CD34D86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94B8AD6-96C0-CBDA-FD2E-1A4F7BEEA431}"/>
              </a:ext>
            </a:extLst>
          </p:cNvPr>
          <p:cNvSpPr txBox="1"/>
          <p:nvPr/>
        </p:nvSpPr>
        <p:spPr>
          <a:xfrm>
            <a:off x="451064" y="2169460"/>
            <a:ext cx="869907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Em um cenário de confronto em uma festa, um golpe rápido de cotovelo pode ser eficaz para neutralizar uma ameaça direta sem prolongar o conflito.</a:t>
            </a:r>
          </a:p>
        </p:txBody>
      </p:sp>
      <p:pic>
        <p:nvPicPr>
          <p:cNvPr id="6" name="Gráfico 5" descr="Artes marciais com preenchimento sólido">
            <a:extLst>
              <a:ext uri="{FF2B5EF4-FFF2-40B4-BE49-F238E27FC236}">
                <a16:creationId xmlns:a16="http://schemas.microsoft.com/office/drawing/2014/main" id="{D60637C9-72C9-0E40-B6B3-83278D3A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602" y="10451189"/>
            <a:ext cx="2899994" cy="1780722"/>
          </a:xfrm>
          <a:prstGeom prst="rect">
            <a:avLst/>
          </a:prstGeom>
        </p:spPr>
      </p:pic>
      <p:sp>
        <p:nvSpPr>
          <p:cNvPr id="2" name="Espaço Reservado para Rodapé 11">
            <a:extLst>
              <a:ext uri="{FF2B5EF4-FFF2-40B4-BE49-F238E27FC236}">
                <a16:creationId xmlns:a16="http://schemas.microsoft.com/office/drawing/2014/main" id="{5D5599F3-E140-AABB-DF12-84C5BEF33CB4}"/>
              </a:ext>
            </a:extLst>
          </p:cNvPr>
          <p:cNvSpPr>
            <a:spLocks noGrp="1"/>
          </p:cNvSpPr>
          <p:nvPr/>
        </p:nvSpPr>
        <p:spPr>
          <a:xfrm>
            <a:off x="3180397" y="12037016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Guia Definitivo de Artes Marciais para Autodefesa – Marcio Tutumi</a:t>
            </a:r>
          </a:p>
        </p:txBody>
      </p:sp>
    </p:spTree>
    <p:extLst>
      <p:ext uri="{BB962C8B-B14F-4D97-AF65-F5344CB8AC3E}">
        <p14:creationId xmlns:p14="http://schemas.microsoft.com/office/powerpoint/2010/main" val="640032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64</TotalTime>
  <Words>694</Words>
  <Application>Microsoft Office PowerPoint</Application>
  <PresentationFormat>Papel A3 (297 x 420 mm)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Book Antiqua</vt:lpstr>
      <vt:lpstr>Century Gothic</vt:lpstr>
      <vt:lpstr>Malha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 Tutumi</dc:creator>
  <cp:lastModifiedBy>Luiz Tutumi</cp:lastModifiedBy>
  <cp:revision>1</cp:revision>
  <dcterms:created xsi:type="dcterms:W3CDTF">2025-01-06T18:49:04Z</dcterms:created>
  <dcterms:modified xsi:type="dcterms:W3CDTF">2025-01-06T19:53:59Z</dcterms:modified>
</cp:coreProperties>
</file>