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7004050" cy="9290050"/>
  <p:embeddedFontLst>
    <p:embeddedFont>
      <p:font typeface="Libre Baskerville" panose="02000000000000000000" pitchFamily="2" charset="0"/>
      <p:regular r:id="rId5"/>
      <p:bold r:id="rId6"/>
      <p:italic r:id="rId7"/>
    </p:embeddedFont>
    <p:embeddedFont>
      <p:font typeface="Montserrat Light" panose="00000400000000000000" pitchFamily="2" charset="0"/>
      <p:regular r:id="rId8"/>
      <p:italic r:id="rId9"/>
    </p:embeddedFont>
  </p:embeddedFontLst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 userDrawn="1">
          <p15:clr>
            <a:srgbClr val="A4A3A4"/>
          </p15:clr>
        </p15:guide>
        <p15:guide id="2" pos="220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28" d="100"/>
          <a:sy n="28" d="100"/>
        </p:scale>
        <p:origin x="2311" y="10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844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623" y="0"/>
            <a:ext cx="3098219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5106"/>
            <a:ext cx="3025844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623" y="8825106"/>
            <a:ext cx="3098219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894486">
              <a:defRPr sz="12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844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623" y="0"/>
            <a:ext cx="3098219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3638" y="695325"/>
            <a:ext cx="4632325" cy="3473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79" y="4446814"/>
            <a:ext cx="5141430" cy="417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5106"/>
            <a:ext cx="3025844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894486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623" y="8825106"/>
            <a:ext cx="3098219" cy="4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286" tIns="44643" rIns="89286" bIns="44643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894486">
              <a:defRPr sz="12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147401" indent="-56693"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226771" indent="-45354"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317480" indent="-45354"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408188" indent="-45354" defTabSz="894486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498897" indent="-45354" defTabSz="89448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589605" indent="-45354" defTabSz="89448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680314" indent="-45354" defTabSz="89448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771022" indent="-45354" defTabSz="894486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1200"/>
              <a:t>1</a:t>
            </a:fld>
            <a:endParaRPr lang="en-AU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1385518"/>
            <a:ext cx="36576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Solar Index Insurance – Reducing Basis Risk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276600" y="2798726"/>
            <a:ext cx="36576000" cy="1852815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rgbClr val="1482A5"/>
                </a:solidFill>
                <a:latin typeface="Montserrat Light" panose="00000400000000000000" pitchFamily="50" charset="0"/>
              </a:rPr>
              <a:t>Naoki Conning</a:t>
            </a:r>
            <a:br>
              <a:rPr lang="en-US" sz="5600">
                <a:solidFill>
                  <a:srgbClr val="1482A5"/>
                </a:solidFill>
                <a:latin typeface="Montserrat Light" panose="00000400000000000000" pitchFamily="50" charset="0"/>
              </a:rPr>
            </a:br>
            <a:r>
              <a:rPr lang="en-US" sz="5600">
                <a:solidFill>
                  <a:srgbClr val="1482A5"/>
                </a:solidFill>
                <a:latin typeface="Montserrat Light" panose="00000400000000000000" pitchFamily="50" charset="0"/>
              </a:rPr>
              <a:t>Stuyvesant High School</a:t>
            </a:r>
            <a:endParaRPr lang="en-US" sz="5600" dirty="0">
              <a:solidFill>
                <a:srgbClr val="1482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5230941"/>
            <a:ext cx="10058400" cy="520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3147000" y="7745167"/>
            <a:ext cx="10058400" cy="924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71209" y="18453984"/>
            <a:ext cx="10058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491609" y="16669405"/>
            <a:ext cx="21183600" cy="1556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491609" y="4867127"/>
            <a:ext cx="10058400" cy="821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147000" y="17819644"/>
            <a:ext cx="10058400" cy="6030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548193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899809" y="481401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147000" y="25984200"/>
            <a:ext cx="10058400" cy="62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33375600" y="27031458"/>
            <a:ext cx="9601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effectLst/>
              </a:rPr>
              <a:t>Carter, Michael et al. 2017. “Index Insurance for Developing Country Agriculture: A Reassessment.” </a:t>
            </a:r>
            <a:r>
              <a:rPr lang="en-US" i="1" dirty="0">
                <a:effectLst/>
              </a:rPr>
              <a:t>Annual Review of Resource Economics</a:t>
            </a:r>
            <a:r>
              <a:rPr lang="en-US" dirty="0">
                <a:effectLst/>
              </a:rPr>
              <a:t> 9 (Volume 9, 2017): 421–38.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F. Holmgren, et al. 2018. “</a:t>
            </a:r>
            <a:r>
              <a:rPr lang="en-US" dirty="0" err="1">
                <a:effectLst/>
              </a:rPr>
              <a:t>Pvlib</a:t>
            </a:r>
            <a:r>
              <a:rPr lang="en-US" dirty="0">
                <a:effectLst/>
              </a:rPr>
              <a:t> Python: A Python Package for Modeling Solar Energy Systems.” </a:t>
            </a:r>
            <a:r>
              <a:rPr lang="en-US" i="1" dirty="0">
                <a:effectLst/>
              </a:rPr>
              <a:t>Journal of Open Source Software</a:t>
            </a:r>
            <a:r>
              <a:rPr lang="en-US" dirty="0">
                <a:effectLst/>
              </a:rPr>
              <a:t> 3 (29): 884.</a:t>
            </a:r>
          </a:p>
          <a:p>
            <a:endParaRPr lang="en-US" dirty="0"/>
          </a:p>
          <a:p>
            <a:r>
              <a:rPr lang="en-US" dirty="0" err="1">
                <a:effectLst/>
              </a:rPr>
              <a:t>Villemin</a:t>
            </a:r>
            <a:r>
              <a:rPr lang="en-US" dirty="0">
                <a:effectLst/>
              </a:rPr>
              <a:t>, Thomas, et al. 2024. “Monte Carlo Prediction of the Energy Performance of a Photovoltaic Panel Using Detailed Meteorological Input Data.” </a:t>
            </a:r>
            <a:r>
              <a:rPr lang="en-US" i="1" dirty="0">
                <a:effectLst/>
              </a:rPr>
              <a:t>International Journal of Thermal Sciences</a:t>
            </a:r>
            <a:r>
              <a:rPr lang="en-US" dirty="0">
                <a:effectLst/>
              </a:rPr>
              <a:t> 195 (January):108672.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Yao, </a:t>
            </a:r>
            <a:r>
              <a:rPr lang="en-US" dirty="0" err="1">
                <a:effectLst/>
              </a:rPr>
              <a:t>Tiechui</a:t>
            </a:r>
            <a:r>
              <a:rPr lang="en-US" dirty="0">
                <a:effectLst/>
              </a:rPr>
              <a:t> et al. 2021. “A Photovoltaic Power Output Dataset: Multi-Source Photovoltaic Power Output Dataset with Python Toolkit.” </a:t>
            </a:r>
            <a:r>
              <a:rPr lang="en-US" i="1" dirty="0">
                <a:effectLst/>
              </a:rPr>
              <a:t>Solar Energy</a:t>
            </a:r>
            <a:r>
              <a:rPr lang="en-US" dirty="0">
                <a:effectLst/>
              </a:rPr>
              <a:t> 230:122–30.</a:t>
            </a:r>
          </a:p>
          <a:p>
            <a:endParaRPr lang="en-US" dirty="0"/>
          </a:p>
          <a:p>
            <a:endParaRPr lang="en-US" dirty="0">
              <a:effectLst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3375600" y="261526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375600" y="874511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Expected payout of the contract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33756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Pricing risk via monte </a:t>
            </a:r>
            <a:r>
              <a:rPr lang="en-US" sz="3600" dirty="0" err="1">
                <a:solidFill>
                  <a:srgbClr val="235078"/>
                </a:solidFill>
                <a:latin typeface="Libre Baskerville" panose="02000000000000000000" pitchFamily="2" charset="0"/>
              </a:rPr>
              <a:t>carlo</a:t>
            </a:r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 simulation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375600" y="1879873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375600" y="1813081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Basis Risk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1734800" y="5833916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5166004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Materials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734800" y="1766051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734800" y="16992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DD40C-A1E1-D2F0-5586-FA25EEAF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25274735"/>
            <a:ext cx="9344025" cy="555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C114D-D2C5-F020-7222-E8D1B5ED5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2618" y="12887735"/>
            <a:ext cx="5505450" cy="393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C8090F-D309-ADC6-0DB5-F474A2B8F519}"/>
              </a:ext>
            </a:extLst>
          </p:cNvPr>
          <p:cNvSpPr txBox="1"/>
          <p:nvPr/>
        </p:nvSpPr>
        <p:spPr>
          <a:xfrm>
            <a:off x="914400" y="1893723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Why</a:t>
            </a:r>
          </a:p>
        </p:txBody>
      </p:sp>
      <p:pic>
        <p:nvPicPr>
          <p:cNvPr id="1026" name="Picture 2" descr="Global Horizontal Irradiance - an overview | ScienceDirect Topics">
            <a:extLst>
              <a:ext uri="{FF2B5EF4-FFF2-40B4-BE49-F238E27FC236}">
                <a16:creationId xmlns:a16="http://schemas.microsoft.com/office/drawing/2014/main" id="{637A4DF6-F19B-B20B-B04A-FD35C423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24" y="11163324"/>
            <a:ext cx="39338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C97E2B-3129-3D8B-4417-579C2E4A0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1400" y="597090"/>
            <a:ext cx="1327131" cy="1373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03C552-D231-6E2F-B2DC-003CA15B40FF}"/>
              </a:ext>
            </a:extLst>
          </p:cNvPr>
          <p:cNvSpPr txBox="1"/>
          <p:nvPr/>
        </p:nvSpPr>
        <p:spPr>
          <a:xfrm>
            <a:off x="40737621" y="1877846"/>
            <a:ext cx="3214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naokic3.github.io/solar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03ABE-E446-DEDA-2225-C8983C8EA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71415" y="25247173"/>
            <a:ext cx="9401175" cy="5114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BBE0E6-4941-1E37-46E5-259DBBA34DB9}"/>
              </a:ext>
            </a:extLst>
          </p:cNvPr>
          <p:cNvSpPr/>
          <p:nvPr/>
        </p:nvSpPr>
        <p:spPr>
          <a:xfrm>
            <a:off x="685800" y="14415581"/>
            <a:ext cx="10058400" cy="357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4EF7A-1076-8571-4CE7-ACEABE8E0EC2}"/>
              </a:ext>
            </a:extLst>
          </p:cNvPr>
          <p:cNvSpPr txBox="1"/>
          <p:nvPr/>
        </p:nvSpPr>
        <p:spPr>
          <a:xfrm>
            <a:off x="1165698" y="20511956"/>
            <a:ext cx="9601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Why insurance?</a:t>
            </a: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endParaRPr lang="en-US" sz="3600" dirty="0">
              <a:solidFill>
                <a:srgbClr val="235078"/>
              </a:solidFill>
              <a:latin typeface="Libre Baskerville" panose="02000000000000000000" pitchFamily="2" charset="0"/>
            </a:endParaRPr>
          </a:p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Why index?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3779</TotalTime>
  <Words>222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Montserrat Light</vt:lpstr>
      <vt:lpstr>Libre Baskerville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Jonathan Conning</cp:lastModifiedBy>
  <cp:revision>301</cp:revision>
  <cp:lastPrinted>2024-11-19T04:56:41Z</cp:lastPrinted>
  <dcterms:modified xsi:type="dcterms:W3CDTF">2024-11-20T03:41:08Z</dcterms:modified>
  <cp:category>templates for scientific poster</cp:category>
</cp:coreProperties>
</file>