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3891200" cy="32918400"/>
  <p:notesSz cx="7004050" cy="9290050"/>
  <p:embeddedFontLst>
    <p:embeddedFont>
      <p:font typeface="Libre Baskerville" panose="02000000000000000000" pitchFamily="2" charset="0"/>
      <p:regular r:id="rId5"/>
      <p:bold r:id="rId6"/>
      <p:italic r:id="rId7"/>
    </p:embeddedFont>
    <p:embeddedFont>
      <p:font typeface="Montserrat Light" panose="00000400000000000000" pitchFamily="2" charset="0"/>
      <p:regular r:id="rId8"/>
      <p:italic r:id="rId9"/>
    </p:embeddedFont>
  </p:embeddedFontLst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8">
          <p15:clr>
            <a:srgbClr val="A4A3A4"/>
          </p15:clr>
        </p15:guide>
        <p15:guide id="2" orient="horz" pos="5632">
          <p15:clr>
            <a:srgbClr val="A4A3A4"/>
          </p15:clr>
        </p15:guide>
        <p15:guide id="3" orient="horz" pos="3533">
          <p15:clr>
            <a:srgbClr val="A4A3A4"/>
          </p15:clr>
        </p15:guide>
        <p15:guide id="4" orient="horz" pos="6246">
          <p15:clr>
            <a:srgbClr val="A4A3A4"/>
          </p15:clr>
        </p15:guide>
        <p15:guide id="5" pos="720">
          <p15:clr>
            <a:srgbClr val="A4A3A4"/>
          </p15:clr>
        </p15:guide>
        <p15:guide id="6" pos="6912">
          <p15:clr>
            <a:srgbClr val="A4A3A4"/>
          </p15:clr>
        </p15:guide>
        <p15:guide id="7" pos="7392">
          <p15:clr>
            <a:srgbClr val="A4A3A4"/>
          </p15:clr>
        </p15:guide>
        <p15:guide id="8" pos="13584">
          <p15:clr>
            <a:srgbClr val="A4A3A4"/>
          </p15:clr>
        </p15:guide>
        <p15:guide id="9" pos="14064">
          <p15:clr>
            <a:srgbClr val="A4A3A4"/>
          </p15:clr>
        </p15:guide>
        <p15:guide id="10" pos="20256">
          <p15:clr>
            <a:srgbClr val="A4A3A4"/>
          </p15:clr>
        </p15:guide>
        <p15:guide id="11" pos="20736">
          <p15:clr>
            <a:srgbClr val="A4A3A4"/>
          </p15:clr>
        </p15:guide>
        <p15:guide id="12" pos="2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 userDrawn="1">
          <p15:clr>
            <a:srgbClr val="A4A3A4"/>
          </p15:clr>
        </p15:guide>
        <p15:guide id="2" pos="220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>
        <p:scale>
          <a:sx n="25" d="100"/>
          <a:sy n="25" d="100"/>
        </p:scale>
        <p:origin x="2722" y="655"/>
      </p:cViewPr>
      <p:guideLst>
        <p:guide orient="horz" pos="19968"/>
        <p:guide orient="horz" pos="5632"/>
        <p:guide orient="horz" pos="3533"/>
        <p:guide orient="horz" pos="6246"/>
        <p:guide pos="720"/>
        <p:guide pos="6912"/>
        <p:guide pos="7392"/>
        <p:guide pos="13584"/>
        <p:guide pos="14064"/>
        <p:guide pos="20256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7" d="100"/>
          <a:sy n="17" d="100"/>
        </p:scale>
        <p:origin x="4416" y="178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844" cy="4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86" tIns="44643" rIns="89286" bIns="44643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894486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623" y="0"/>
            <a:ext cx="3098219" cy="4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86" tIns="44643" rIns="89286" bIns="44643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894486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5106"/>
            <a:ext cx="3025844" cy="4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86" tIns="44643" rIns="89286" bIns="44643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894486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623" y="8825106"/>
            <a:ext cx="3098219" cy="4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86" tIns="44643" rIns="89286" bIns="44643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894486">
              <a:defRPr sz="12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844" cy="4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86" tIns="44643" rIns="89286" bIns="44643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894486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2623" y="0"/>
            <a:ext cx="3098219" cy="4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86" tIns="44643" rIns="89286" bIns="44643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894486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3638" y="695325"/>
            <a:ext cx="4632325" cy="3473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79" y="4446814"/>
            <a:ext cx="5141430" cy="417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86" tIns="44643" rIns="89286" bIns="44643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5106"/>
            <a:ext cx="3025844" cy="4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86" tIns="44643" rIns="89286" bIns="44643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894486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2623" y="8825106"/>
            <a:ext cx="3098219" cy="4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86" tIns="44643" rIns="89286" bIns="44643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894486">
              <a:defRPr sz="12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894486">
              <a:defRPr sz="500">
                <a:solidFill>
                  <a:schemeClr val="tx1"/>
                </a:solidFill>
                <a:latin typeface="Times New Roman" pitchFamily="18" charset="0"/>
              </a:defRPr>
            </a:lvl1pPr>
            <a:lvl2pPr marL="147401" indent="-56693" defTabSz="894486">
              <a:defRPr sz="500">
                <a:solidFill>
                  <a:schemeClr val="tx1"/>
                </a:solidFill>
                <a:latin typeface="Times New Roman" pitchFamily="18" charset="0"/>
              </a:defRPr>
            </a:lvl2pPr>
            <a:lvl3pPr marL="226771" indent="-45354" defTabSz="894486">
              <a:defRPr sz="500">
                <a:solidFill>
                  <a:schemeClr val="tx1"/>
                </a:solidFill>
                <a:latin typeface="Times New Roman" pitchFamily="18" charset="0"/>
              </a:defRPr>
            </a:lvl3pPr>
            <a:lvl4pPr marL="317480" indent="-45354" defTabSz="894486">
              <a:defRPr sz="500">
                <a:solidFill>
                  <a:schemeClr val="tx1"/>
                </a:solidFill>
                <a:latin typeface="Times New Roman" pitchFamily="18" charset="0"/>
              </a:defRPr>
            </a:lvl4pPr>
            <a:lvl5pPr marL="408188" indent="-45354" defTabSz="894486">
              <a:defRPr sz="500">
                <a:solidFill>
                  <a:schemeClr val="tx1"/>
                </a:solidFill>
                <a:latin typeface="Times New Roman" pitchFamily="18" charset="0"/>
              </a:defRPr>
            </a:lvl5pPr>
            <a:lvl6pPr marL="498897" indent="-45354" defTabSz="89448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6pPr>
            <a:lvl7pPr marL="589605" indent="-45354" defTabSz="89448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7pPr>
            <a:lvl8pPr marL="680314" indent="-45354" defTabSz="89448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8pPr>
            <a:lvl9pPr marL="771022" indent="-45354" defTabSz="89448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1200"/>
              <a:t>1</a:t>
            </a:fld>
            <a:endParaRPr lang="en-AU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DA66E67-F948-4693-96A5-27BC239C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25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2DA27A25-0059-41B6-A6E5-54D93C108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4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1635" y="2925763"/>
            <a:ext cx="9326033" cy="26335038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3534" y="2925763"/>
            <a:ext cx="27842635" cy="26335038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43B26BC-A2E6-4CDA-9F76-12293F26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5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EC1B4D6-BEE2-4AF6-A92E-38CD68913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26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</p:spPr>
        <p:txBody>
          <a:bodyPr anchor="t"/>
          <a:lstStyle>
            <a:defPPr>
              <a:defRPr kern="1200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8650354-6837-43DB-843B-C6021BD2E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2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3534" y="9509126"/>
            <a:ext cx="18584332" cy="1975167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9509126"/>
            <a:ext cx="18584332" cy="1975167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296FF25-ADB1-4315-9622-9852994C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0"/>
            <a:ext cx="19392900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0"/>
            <a:ext cx="19401368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72EF82B1-171C-4CAC-B9C4-22062286C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9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78F620B-8934-45A0-BE2C-EF6C76032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63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3ECE3F5-A3DD-46D3-8112-19EE7FD1D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2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defPPr>
              <a:defRPr kern="1200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6691E56-DA67-4BF5-BA67-706F30B37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8"/>
            <a:ext cx="26334157" cy="19750088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7F51DAE-E528-43E1-8BE0-91521416E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48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4063" y="9509125"/>
            <a:ext cx="37303075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267200">
              <a:defRPr sz="6500"/>
            </a:lvl1pPr>
          </a:lstStyle>
          <a:p>
            <a:pPr>
              <a:defRPr/>
            </a:pPr>
            <a:fld id="{469A0CB4-D18D-4AEF-B324-9EDF067D1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persuadingsapphire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2pPr>
      <a:lvl3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3pPr>
      <a:lvl4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4pPr>
      <a:lvl5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5pPr>
      <a:lvl6pPr marL="4572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6pPr>
      <a:lvl7pPr marL="9144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7pPr>
      <a:lvl8pPr marL="13716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8pPr>
      <a:lvl9pPr marL="18288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1600200" indent="-16002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67100" indent="-13335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34000" indent="-10668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67600" indent="-10668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6012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584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5156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728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300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1482A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3657600" y="1385518"/>
            <a:ext cx="36576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500" dirty="0">
                <a:solidFill>
                  <a:srgbClr val="235078"/>
                </a:solidFill>
                <a:latin typeface="Libre Baskerville" panose="02000000000000000000" pitchFamily="2" charset="0"/>
              </a:rPr>
              <a:t>Solar Index Insurance – Reducing Basis Risk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3276600" y="2798726"/>
            <a:ext cx="36576000" cy="1852815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>
                <a:solidFill>
                  <a:srgbClr val="1482A5"/>
                </a:solidFill>
                <a:latin typeface="Montserrat Light" panose="00000400000000000000" pitchFamily="50" charset="0"/>
              </a:rPr>
              <a:t>Naoki Conning</a:t>
            </a:r>
            <a:br>
              <a:rPr lang="en-US" sz="5600">
                <a:solidFill>
                  <a:srgbClr val="1482A5"/>
                </a:solidFill>
                <a:latin typeface="Montserrat Light" panose="00000400000000000000" pitchFamily="50" charset="0"/>
              </a:rPr>
            </a:br>
            <a:r>
              <a:rPr lang="en-US" sz="5600">
                <a:solidFill>
                  <a:srgbClr val="1482A5"/>
                </a:solidFill>
                <a:latin typeface="Montserrat Light" panose="00000400000000000000" pitchFamily="50" charset="0"/>
              </a:rPr>
              <a:t>Stuyvesant High School</a:t>
            </a:r>
            <a:endParaRPr lang="en-US" sz="5600" dirty="0">
              <a:solidFill>
                <a:srgbClr val="1482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18E78-BDD8-4BAD-851F-D423AE935B0D}"/>
              </a:ext>
            </a:extLst>
          </p:cNvPr>
          <p:cNvSpPr/>
          <p:nvPr/>
        </p:nvSpPr>
        <p:spPr>
          <a:xfrm>
            <a:off x="685800" y="5230941"/>
            <a:ext cx="10058400" cy="520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D1C9C-2516-4738-BC80-673A19ECE5BD}"/>
              </a:ext>
            </a:extLst>
          </p:cNvPr>
          <p:cNvSpPr/>
          <p:nvPr/>
        </p:nvSpPr>
        <p:spPr>
          <a:xfrm>
            <a:off x="33147000" y="7745167"/>
            <a:ext cx="10058400" cy="924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685800" y="18464271"/>
            <a:ext cx="10058400" cy="13768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C9A64B-144F-4668-B416-097C0312FF96}"/>
              </a:ext>
            </a:extLst>
          </p:cNvPr>
          <p:cNvSpPr/>
          <p:nvPr/>
        </p:nvSpPr>
        <p:spPr>
          <a:xfrm>
            <a:off x="11491609" y="16669405"/>
            <a:ext cx="21183600" cy="15563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801B80-E24E-4773-AC4E-37DC17B0424E}"/>
              </a:ext>
            </a:extLst>
          </p:cNvPr>
          <p:cNvSpPr/>
          <p:nvPr/>
        </p:nvSpPr>
        <p:spPr>
          <a:xfrm>
            <a:off x="11491609" y="4867127"/>
            <a:ext cx="10058400" cy="8217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D8A1CF-B987-4F36-8586-4BEDACCCAB04}"/>
              </a:ext>
            </a:extLst>
          </p:cNvPr>
          <p:cNvSpPr/>
          <p:nvPr/>
        </p:nvSpPr>
        <p:spPr>
          <a:xfrm>
            <a:off x="33147000" y="17819644"/>
            <a:ext cx="10058400" cy="6030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DD4D7-12C6-4DBA-AD93-2C88BC17BC8B}"/>
              </a:ext>
            </a:extLst>
          </p:cNvPr>
          <p:cNvSpPr txBox="1"/>
          <p:nvPr/>
        </p:nvSpPr>
        <p:spPr>
          <a:xfrm>
            <a:off x="914400" y="5481935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4E4E-50A2-403F-84B8-E4F7E820612B}"/>
              </a:ext>
            </a:extLst>
          </p:cNvPr>
          <p:cNvSpPr txBox="1"/>
          <p:nvPr/>
        </p:nvSpPr>
        <p:spPr>
          <a:xfrm>
            <a:off x="899809" y="4814017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418A42-DDE0-497E-98DF-5F9BFF98DA6B}"/>
              </a:ext>
            </a:extLst>
          </p:cNvPr>
          <p:cNvSpPr/>
          <p:nvPr/>
        </p:nvSpPr>
        <p:spPr>
          <a:xfrm>
            <a:off x="33147000" y="25984200"/>
            <a:ext cx="10058400" cy="62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434DB1-CA03-4AE7-BD42-F2F4837CE20D}"/>
              </a:ext>
            </a:extLst>
          </p:cNvPr>
          <p:cNvSpPr txBox="1"/>
          <p:nvPr/>
        </p:nvSpPr>
        <p:spPr>
          <a:xfrm>
            <a:off x="33375600" y="27031458"/>
            <a:ext cx="9601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dirty="0">
                <a:effectLst/>
              </a:rPr>
              <a:t>Carter, Michael et al. 2017. “Index Insurance for Developing Country Agriculture: A Reassessment.” </a:t>
            </a:r>
            <a:r>
              <a:rPr lang="en-US" i="1" dirty="0">
                <a:effectLst/>
              </a:rPr>
              <a:t>Annual Review of Resource Economics</a:t>
            </a:r>
            <a:r>
              <a:rPr lang="en-US" dirty="0">
                <a:effectLst/>
              </a:rPr>
              <a:t> 9 (Volume 9, 2017): 421–38. 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F. Holmgren, et al. 2018. “</a:t>
            </a:r>
            <a:r>
              <a:rPr lang="en-US" dirty="0" err="1">
                <a:effectLst/>
              </a:rPr>
              <a:t>Pvlib</a:t>
            </a:r>
            <a:r>
              <a:rPr lang="en-US" dirty="0">
                <a:effectLst/>
              </a:rPr>
              <a:t> Python: A Python Package for Modeling Solar Energy Systems.” </a:t>
            </a:r>
            <a:r>
              <a:rPr lang="en-US" i="1" dirty="0">
                <a:effectLst/>
              </a:rPr>
              <a:t>Journal of Open Source Software</a:t>
            </a:r>
            <a:r>
              <a:rPr lang="en-US" dirty="0">
                <a:effectLst/>
              </a:rPr>
              <a:t> 3 (29): 884.</a:t>
            </a:r>
          </a:p>
          <a:p>
            <a:endParaRPr lang="en-US" dirty="0"/>
          </a:p>
          <a:p>
            <a:r>
              <a:rPr lang="en-US" dirty="0" err="1">
                <a:effectLst/>
              </a:rPr>
              <a:t>Villemin</a:t>
            </a:r>
            <a:r>
              <a:rPr lang="en-US" dirty="0">
                <a:effectLst/>
              </a:rPr>
              <a:t>, Thomas, et al. 2024. “Monte Carlo Prediction of the Energy Performance of a Photovoltaic Panel Using Detailed Meteorological Input Data.” </a:t>
            </a:r>
            <a:r>
              <a:rPr lang="en-US" i="1" dirty="0">
                <a:effectLst/>
              </a:rPr>
              <a:t>International Journal of Thermal Sciences</a:t>
            </a:r>
            <a:r>
              <a:rPr lang="en-US" dirty="0">
                <a:effectLst/>
              </a:rPr>
              <a:t> 195 (January):108672.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Yao, </a:t>
            </a:r>
            <a:r>
              <a:rPr lang="en-US" dirty="0" err="1">
                <a:effectLst/>
              </a:rPr>
              <a:t>Tiechui</a:t>
            </a:r>
            <a:r>
              <a:rPr lang="en-US" dirty="0">
                <a:effectLst/>
              </a:rPr>
              <a:t> et al. 2021. “A Photovoltaic Power Output Dataset: Multi-Source Photovoltaic Power Output Dataset with Python Toolkit.” </a:t>
            </a:r>
            <a:r>
              <a:rPr lang="en-US" i="1" dirty="0">
                <a:effectLst/>
              </a:rPr>
              <a:t>Solar Energy</a:t>
            </a:r>
            <a:r>
              <a:rPr lang="en-US" dirty="0">
                <a:effectLst/>
              </a:rPr>
              <a:t> 230:122–30.</a:t>
            </a:r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CC346-56CD-4384-BB14-A915BC781C78}"/>
              </a:ext>
            </a:extLst>
          </p:cNvPr>
          <p:cNvSpPr txBox="1"/>
          <p:nvPr/>
        </p:nvSpPr>
        <p:spPr>
          <a:xfrm>
            <a:off x="33375600" y="26152601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References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DA8D0E-1298-4193-913A-0FE766B77D13}"/>
              </a:ext>
            </a:extLst>
          </p:cNvPr>
          <p:cNvSpPr txBox="1"/>
          <p:nvPr/>
        </p:nvSpPr>
        <p:spPr>
          <a:xfrm>
            <a:off x="33375600" y="8745112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Expected payout of the contract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EEF88-ACF9-4467-B180-074FC642245A}"/>
              </a:ext>
            </a:extLst>
          </p:cNvPr>
          <p:cNvSpPr txBox="1"/>
          <p:nvPr/>
        </p:nvSpPr>
        <p:spPr>
          <a:xfrm>
            <a:off x="33375600" y="80772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Pricing risk via monte </a:t>
            </a:r>
            <a:r>
              <a:rPr lang="en-US" sz="3600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carlo</a:t>
            </a:r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 simulation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B0201C-B275-4172-AE5F-42B6EA405F41}"/>
              </a:ext>
            </a:extLst>
          </p:cNvPr>
          <p:cNvSpPr txBox="1"/>
          <p:nvPr/>
        </p:nvSpPr>
        <p:spPr>
          <a:xfrm>
            <a:off x="33375600" y="18798732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E6C31F-098B-45F7-BEE5-8A51FA70D59F}"/>
              </a:ext>
            </a:extLst>
          </p:cNvPr>
          <p:cNvSpPr txBox="1"/>
          <p:nvPr/>
        </p:nvSpPr>
        <p:spPr>
          <a:xfrm>
            <a:off x="33375600" y="18130819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Basis Risk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67F8A1-EE95-4354-8E2F-952A6BBDBFFC}"/>
              </a:ext>
            </a:extLst>
          </p:cNvPr>
          <p:cNvSpPr txBox="1"/>
          <p:nvPr/>
        </p:nvSpPr>
        <p:spPr>
          <a:xfrm>
            <a:off x="914400" y="1940705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5F59B-F8CA-463C-871F-D1042309DE00}"/>
              </a:ext>
            </a:extLst>
          </p:cNvPr>
          <p:cNvSpPr txBox="1"/>
          <p:nvPr/>
        </p:nvSpPr>
        <p:spPr>
          <a:xfrm>
            <a:off x="914400" y="18739137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9918C8-D8D3-4947-B7FD-9341EAE5F7F2}"/>
              </a:ext>
            </a:extLst>
          </p:cNvPr>
          <p:cNvSpPr txBox="1"/>
          <p:nvPr/>
        </p:nvSpPr>
        <p:spPr>
          <a:xfrm>
            <a:off x="11734800" y="5833916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744D3E-CEF9-4748-9719-25AAABF27BDD}"/>
              </a:ext>
            </a:extLst>
          </p:cNvPr>
          <p:cNvSpPr txBox="1"/>
          <p:nvPr/>
        </p:nvSpPr>
        <p:spPr>
          <a:xfrm>
            <a:off x="11734800" y="5166004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Materials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3EAA92-7B93-4F15-A4CA-18552CBA76AE}"/>
              </a:ext>
            </a:extLst>
          </p:cNvPr>
          <p:cNvSpPr txBox="1"/>
          <p:nvPr/>
        </p:nvSpPr>
        <p:spPr>
          <a:xfrm>
            <a:off x="11734800" y="17660513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6F17B6-B5C7-4922-B9E2-CD14BD16A568}"/>
              </a:ext>
            </a:extLst>
          </p:cNvPr>
          <p:cNvSpPr txBox="1"/>
          <p:nvPr/>
        </p:nvSpPr>
        <p:spPr>
          <a:xfrm>
            <a:off x="11734800" y="169926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DD40C-A1E1-D2F0-5586-FA25EEAF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917" y="18722924"/>
            <a:ext cx="9344025" cy="555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5C114D-D2C5-F020-7222-E8D1B5ED5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2618" y="12887735"/>
            <a:ext cx="5505450" cy="3933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16590B-8D71-5AD4-72CA-5FCDE176405C}"/>
              </a:ext>
            </a:extLst>
          </p:cNvPr>
          <p:cNvSpPr txBox="1"/>
          <p:nvPr/>
        </p:nvSpPr>
        <p:spPr>
          <a:xfrm>
            <a:off x="914400" y="22474535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8090F-D309-ADC6-0DB5-F474A2B8F519}"/>
              </a:ext>
            </a:extLst>
          </p:cNvPr>
          <p:cNvSpPr txBox="1"/>
          <p:nvPr/>
        </p:nvSpPr>
        <p:spPr>
          <a:xfrm>
            <a:off x="914400" y="21806622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Why</a:t>
            </a:r>
          </a:p>
        </p:txBody>
      </p:sp>
      <p:pic>
        <p:nvPicPr>
          <p:cNvPr id="1026" name="Picture 2" descr="Global Horizontal Irradiance - an overview | ScienceDirect Topics">
            <a:extLst>
              <a:ext uri="{FF2B5EF4-FFF2-40B4-BE49-F238E27FC236}">
                <a16:creationId xmlns:a16="http://schemas.microsoft.com/office/drawing/2014/main" id="{637A4DF6-F19B-B20B-B04A-FD35C423D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084157"/>
            <a:ext cx="39338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C97E2B-3129-3D8B-4417-579C2E4A0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1400" y="597090"/>
            <a:ext cx="1327131" cy="13731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03C552-D231-6E2F-B2DC-003CA15B40FF}"/>
              </a:ext>
            </a:extLst>
          </p:cNvPr>
          <p:cNvSpPr txBox="1"/>
          <p:nvPr/>
        </p:nvSpPr>
        <p:spPr>
          <a:xfrm>
            <a:off x="40737621" y="1877846"/>
            <a:ext cx="3214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naokic3.github.io/solar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ersuadingsapphire|08-2022"/>
</p:tagLst>
</file>

<file path=ppt/theme/theme1.xml><?xml version="1.0" encoding="utf-8"?>
<a:theme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3685</TotalTime>
  <Words>239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Montserrat Light</vt:lpstr>
      <vt:lpstr>Times New Roman</vt:lpstr>
      <vt:lpstr>Libre Baskerville</vt:lpstr>
      <vt:lpstr>Arial</vt:lpstr>
      <vt:lpstr>Blank Presentation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Jonathan Conning</cp:lastModifiedBy>
  <cp:revision>300</cp:revision>
  <cp:lastPrinted>2024-11-19T04:56:41Z</cp:lastPrinted>
  <dcterms:modified xsi:type="dcterms:W3CDTF">2024-11-19T05:08:00Z</dcterms:modified>
  <cp:category>templates for scientific poster</cp:category>
</cp:coreProperties>
</file>