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</p:sldIdLst>
  <p:sldSz cx="12192000" cy="685800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図 3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図 3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図 69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図 70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図 105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図 106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://turkey.slis.tsukuba.ac.jp/~s1611555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  <a:ea typeface="DejaVu Sans"/>
              </a:rPr>
              <a:t>私の財産管理システム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201611555　松戸直樹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09480" y="883080"/>
            <a:ext cx="10971720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財産（</a:t>
            </a:r>
            <a:r>
              <a:rPr lang="en-US" sz="44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,名前,個数,金額,写真,ふりがな,ユーザーID,管理場所ID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09480" y="1604520"/>
            <a:ext cx="10971720" cy="50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property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p_id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unsigned primary key,	//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ID（主キ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ー）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p_name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varchar(20),	//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kosuu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unsigned,	//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個数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money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unsigned,	//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金額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Category varchar(20)   //</a:t>
            </a:r>
            <a:r>
              <a:rPr lang="ja-JP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カテゴリー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kana varchar(20),	//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ふりがな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u_id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unsigned,	//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ユーザーId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m_id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unsigned	//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管理場所ID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管理場所（</a:t>
            </a:r>
            <a:r>
              <a:rPr lang="en-US" sz="4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,名前,写真,説明）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09480" y="1567440"/>
            <a:ext cx="10971720" cy="515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management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m_id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unsigned primary key,	// ID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m_name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varchar(20), 	//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description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text,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//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説明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57200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u_id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(10)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検索機能１：あるユーザー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の</a:t>
            </a:r>
            <a:r>
              <a:rPr lang="ja-JP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の一覧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52600" y="2090160"/>
            <a:ext cx="10971720" cy="40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select property.p_name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property ,user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where user.u_name=‘matsudo’ and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property.u_id=user.id;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09480" y="118368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入力：ユーザー名（ここでは”matsudo”）が入力されたとする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609480" y="204552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出力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r>
              <a:rPr lang="ja-JP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名の一覧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検索機能２：あるユーザー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のある場所にある</a:t>
            </a:r>
            <a:r>
              <a:rPr lang="ja-JP" alt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一覧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propertyとmanagementの結合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18040" y="1868040"/>
            <a:ext cx="10971720" cy="42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select property.p_name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property,  management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where property.u_id=1 and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property.m_id=management.m_id and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management.m_name=‘実家’;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09480" y="14184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入力：ユーザーID（ここでは1）が入力されたとする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　　場所（実家）が入力されたとする。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09480" y="204552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出力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r>
              <a:rPr lang="ja-JP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名の一覧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検索機能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３：</a:t>
            </a:r>
            <a:r>
              <a:rPr lang="ja-JP" alt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のある場所を求める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18040" y="1868040"/>
            <a:ext cx="10971720" cy="42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select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management.m_name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property,  management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where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property.p_name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=”机” and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property.m_id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management.m_id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09480" y="14184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入力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r>
              <a:rPr lang="ja-JP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（ここでは机が入力されたとする）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09480" y="204552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出力：管理場所の名前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検索機能</a:t>
            </a:r>
            <a:r>
              <a:rPr kumimoji="1" lang="en-US" altLang="ja-JP" dirty="0" smtClean="0"/>
              <a:t>4:</a:t>
            </a:r>
            <a:r>
              <a:rPr kumimoji="1" lang="ja-JP" altLang="en-US" dirty="0" smtClean="0"/>
              <a:t>あるユーザーが指定したカテゴリの資産を求める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/>
          </p:nvPr>
        </p:nvSpPr>
        <p:spPr>
          <a:xfrm>
            <a:off x="609480" y="128588"/>
            <a:ext cx="10971720" cy="1289091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入力：カテゴリ名とユーザー</a:t>
            </a:r>
            <a:r>
              <a:rPr lang="en-US" altLang="ja-JP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出力</a:t>
            </a:r>
            <a:r>
              <a:rPr lang="ja-JP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</a:t>
            </a:r>
            <a:r>
              <a:rPr lang="ja-JP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財産</a:t>
            </a:r>
            <a:r>
              <a:rPr lang="ja-JP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名</a:t>
            </a:r>
            <a:r>
              <a:rPr lang="ja-JP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とユーザー名</a:t>
            </a:r>
            <a:endParaRPr lang="en-US" altLang="ja-JP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</a:t>
            </a:r>
            <a:r>
              <a:rPr lang="en-US" altLang="ja-JP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property.p_name,user.u_name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 property,  </a:t>
            </a:r>
            <a:r>
              <a:rPr lang="en-US" altLang="ja-JP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user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where </a:t>
            </a:r>
            <a:r>
              <a:rPr lang="en-US" altLang="ja-JP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property.p_name</a:t>
            </a:r>
            <a:r>
              <a:rPr lang="en-US" altLang="ja-JP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=”</a:t>
            </a:r>
            <a:r>
              <a:rPr lang="ja-JP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家具</a:t>
            </a:r>
            <a:r>
              <a:rPr lang="en-US" altLang="ja-JP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 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property.u_id=user.id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7747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システムへのリンク</a:t>
            </a:r>
          </a:p>
        </p:txBody>
      </p:sp>
      <p:sp>
        <p:nvSpPr>
          <p:cNvPr id="192" name="TextShape 2"/>
          <p:cNvSpPr txBox="1"/>
          <p:nvPr/>
        </p:nvSpPr>
        <p:spPr>
          <a:xfrm>
            <a:off x="2847240" y="3257280"/>
            <a:ext cx="6487560" cy="42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http://turkey.slis.tsukuba.ac.jp/~s1611555/index.html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/>
          <p:nvPr/>
        </p:nvCxnSpPr>
        <p:spPr>
          <a:xfrm flipV="1">
            <a:off x="3442320" y="3195873"/>
            <a:ext cx="5520611" cy="108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  <a:ea typeface="DejaVu Sans"/>
              </a:rPr>
              <a:t>システムの概要図と機能の説明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3800" cy="4874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私の所有する財産の価値をそれぞれ入力（名前、金額、カテゴリ、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個数など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）し、条件を指定して（カテゴリごとや、全財産など）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合計の金額を教えてくれる機能</a:t>
            </a:r>
            <a:r>
              <a:rPr lang="ja-JP" alt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、</a:t>
            </a:r>
            <a:r>
              <a:rPr lang="ja-JP" alt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借金も登録でき返済の可否も教えてくれる機能。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</a:t>
            </a:r>
            <a:r>
              <a:rPr lang="ja-JP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　　　　　　　　　　　　　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財産追加ページ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　　　　　　　　　　　　　　　　　　　　　　　　　　　　　　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     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                                                                                                            </a:t>
            </a:r>
            <a:r>
              <a:rPr lang="ja-JP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条件検索ページ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　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000080" y="3506040"/>
            <a:ext cx="2442240" cy="305784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1203480" y="3696017"/>
            <a:ext cx="2032200" cy="3247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財産管理システム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1212173" y="4435451"/>
            <a:ext cx="2032200" cy="315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所有する財産を入力してください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203480" y="4914067"/>
            <a:ext cx="2032200" cy="175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名前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1203480" y="5226187"/>
            <a:ext cx="2032200" cy="175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金額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1203480" y="5553098"/>
            <a:ext cx="2032200" cy="175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カテゴリ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203480" y="5891674"/>
            <a:ext cx="2032200" cy="175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個数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2742840" y="6213960"/>
            <a:ext cx="492840" cy="2106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送信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4250356" y="3506040"/>
            <a:ext cx="2442240" cy="305784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2"/>
          <p:cNvSpPr/>
          <p:nvPr/>
        </p:nvSpPr>
        <p:spPr>
          <a:xfrm>
            <a:off x="4492440" y="3588151"/>
            <a:ext cx="2032200" cy="3247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条件指定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4480831" y="4267867"/>
            <a:ext cx="2032200" cy="14677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各々の財産情報に関しての表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4590360" y="5988422"/>
            <a:ext cx="1836360" cy="385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游ゴシック"/>
                <a:ea typeface="DejaVu Sans"/>
              </a:rPr>
              <a:t>合計金額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 rot="10800000" flipV="1">
            <a:off x="31377240" y="8017200"/>
            <a:ext cx="5586120" cy="95004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6"/>
          <p:cNvSpPr/>
          <p:nvPr/>
        </p:nvSpPr>
        <p:spPr>
          <a:xfrm rot="10800000">
            <a:off x="18240480" y="4924440"/>
            <a:ext cx="2298600" cy="108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" name="直線矢印コネクタ 4"/>
          <p:cNvCxnSpPr/>
          <p:nvPr/>
        </p:nvCxnSpPr>
        <p:spPr>
          <a:xfrm flipV="1">
            <a:off x="6692596" y="5255198"/>
            <a:ext cx="2142556" cy="38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405760" y="1610280"/>
            <a:ext cx="1151280" cy="64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ユーザー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2"/>
          <p:cNvSpPr/>
          <p:nvPr/>
        </p:nvSpPr>
        <p:spPr>
          <a:xfrm flipH="1">
            <a:off x="2963520" y="2257920"/>
            <a:ext cx="3035880" cy="95040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2315880" y="3208320"/>
            <a:ext cx="1295280" cy="64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8387640" y="3208320"/>
            <a:ext cx="1295280" cy="64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管理場所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Line 6"/>
          <p:cNvSpPr/>
          <p:nvPr/>
        </p:nvSpPr>
        <p:spPr>
          <a:xfrm flipV="1">
            <a:off x="6049800" y="1206000"/>
            <a:ext cx="1510560" cy="38232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7"/>
          <p:cNvSpPr/>
          <p:nvPr/>
        </p:nvSpPr>
        <p:spPr>
          <a:xfrm flipV="1">
            <a:off x="5974920" y="1010520"/>
            <a:ext cx="6480" cy="59940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8"/>
          <p:cNvSpPr/>
          <p:nvPr/>
        </p:nvSpPr>
        <p:spPr>
          <a:xfrm flipV="1">
            <a:off x="2960280" y="3886920"/>
            <a:ext cx="360" cy="158328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9"/>
          <p:cNvSpPr/>
          <p:nvPr/>
        </p:nvSpPr>
        <p:spPr>
          <a:xfrm flipV="1">
            <a:off x="832680" y="3917880"/>
            <a:ext cx="2127600" cy="158220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Line 10"/>
          <p:cNvSpPr/>
          <p:nvPr/>
        </p:nvSpPr>
        <p:spPr>
          <a:xfrm flipV="1">
            <a:off x="2037240" y="3917880"/>
            <a:ext cx="923040" cy="156708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Line 11"/>
          <p:cNvSpPr/>
          <p:nvPr/>
        </p:nvSpPr>
        <p:spPr>
          <a:xfrm flipH="1" flipV="1">
            <a:off x="2960280" y="3901680"/>
            <a:ext cx="1154880" cy="156852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Line 12"/>
          <p:cNvSpPr/>
          <p:nvPr/>
        </p:nvSpPr>
        <p:spPr>
          <a:xfrm flipH="1" flipV="1">
            <a:off x="2960280" y="3901680"/>
            <a:ext cx="2355120" cy="158328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13"/>
          <p:cNvSpPr/>
          <p:nvPr/>
        </p:nvSpPr>
        <p:spPr>
          <a:xfrm flipV="1">
            <a:off x="8999280" y="3856320"/>
            <a:ext cx="36360" cy="162864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5"/>
          <p:cNvSpPr/>
          <p:nvPr/>
        </p:nvSpPr>
        <p:spPr>
          <a:xfrm>
            <a:off x="1426320" y="547020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2530440" y="550044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個数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7"/>
          <p:cNvSpPr/>
          <p:nvPr/>
        </p:nvSpPr>
        <p:spPr>
          <a:xfrm>
            <a:off x="3664080" y="547020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金額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8"/>
          <p:cNvSpPr/>
          <p:nvPr/>
        </p:nvSpPr>
        <p:spPr>
          <a:xfrm>
            <a:off x="4791600" y="547020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ふりがな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9"/>
          <p:cNvSpPr/>
          <p:nvPr/>
        </p:nvSpPr>
        <p:spPr>
          <a:xfrm>
            <a:off x="5441760" y="6984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Line 20"/>
          <p:cNvSpPr/>
          <p:nvPr/>
        </p:nvSpPr>
        <p:spPr>
          <a:xfrm flipV="1">
            <a:off x="7703280" y="3856320"/>
            <a:ext cx="1294920" cy="162864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1"/>
          <p:cNvSpPr/>
          <p:nvPr/>
        </p:nvSpPr>
        <p:spPr>
          <a:xfrm>
            <a:off x="7163640" y="550044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7055280" y="36612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Line 24"/>
          <p:cNvSpPr/>
          <p:nvPr/>
        </p:nvSpPr>
        <p:spPr>
          <a:xfrm flipH="1" flipV="1">
            <a:off x="3610440" y="3529080"/>
            <a:ext cx="4777200" cy="6444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6"/>
          <p:cNvSpPr/>
          <p:nvPr/>
        </p:nvSpPr>
        <p:spPr>
          <a:xfrm>
            <a:off x="3638160" y="3565800"/>
            <a:ext cx="104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(1,1)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7"/>
          <p:cNvSpPr/>
          <p:nvPr/>
        </p:nvSpPr>
        <p:spPr>
          <a:xfrm>
            <a:off x="7669080" y="3589920"/>
            <a:ext cx="104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(1,N)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8"/>
          <p:cNvSpPr/>
          <p:nvPr/>
        </p:nvSpPr>
        <p:spPr>
          <a:xfrm>
            <a:off x="4759560" y="2078280"/>
            <a:ext cx="104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(1,N)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9"/>
          <p:cNvSpPr/>
          <p:nvPr/>
        </p:nvSpPr>
        <p:spPr>
          <a:xfrm>
            <a:off x="2967480" y="2684520"/>
            <a:ext cx="104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(1,1)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Line 30"/>
          <p:cNvSpPr/>
          <p:nvPr/>
        </p:nvSpPr>
        <p:spPr>
          <a:xfrm flipH="1" flipV="1">
            <a:off x="2958840" y="3921120"/>
            <a:ext cx="3311280" cy="154872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1"/>
          <p:cNvSpPr/>
          <p:nvPr/>
        </p:nvSpPr>
        <p:spPr>
          <a:xfrm>
            <a:off x="5918040" y="548532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カテゴリ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32"/>
          <p:cNvSpPr/>
          <p:nvPr/>
        </p:nvSpPr>
        <p:spPr>
          <a:xfrm flipV="1">
            <a:off x="1435320" y="3504960"/>
            <a:ext cx="865080" cy="849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3"/>
          <p:cNvSpPr/>
          <p:nvPr/>
        </p:nvSpPr>
        <p:spPr>
          <a:xfrm>
            <a:off x="302040" y="309348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Line 34"/>
          <p:cNvSpPr/>
          <p:nvPr/>
        </p:nvSpPr>
        <p:spPr>
          <a:xfrm>
            <a:off x="9032760" y="3886920"/>
            <a:ext cx="1266120" cy="158292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5"/>
          <p:cNvSpPr/>
          <p:nvPr/>
        </p:nvSpPr>
        <p:spPr>
          <a:xfrm>
            <a:off x="9826200" y="550044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6"/>
          <p:cNvSpPr/>
          <p:nvPr/>
        </p:nvSpPr>
        <p:spPr>
          <a:xfrm>
            <a:off x="11112120" y="550044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説明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37"/>
          <p:cNvSpPr/>
          <p:nvPr/>
        </p:nvSpPr>
        <p:spPr>
          <a:xfrm>
            <a:off x="9068760" y="3901680"/>
            <a:ext cx="2317320" cy="159840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38"/>
          <p:cNvSpPr/>
          <p:nvPr/>
        </p:nvSpPr>
        <p:spPr>
          <a:xfrm flipH="1" flipV="1">
            <a:off x="4924800" y="894971"/>
            <a:ext cx="1056600" cy="49068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9"/>
          <p:cNvSpPr/>
          <p:nvPr/>
        </p:nvSpPr>
        <p:spPr>
          <a:xfrm>
            <a:off x="3941640" y="351720"/>
            <a:ext cx="1079280" cy="93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借金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直線コネクタ 2"/>
          <p:cNvCxnSpPr>
            <a:endCxn id="126" idx="1"/>
          </p:cNvCxnSpPr>
          <p:nvPr/>
        </p:nvCxnSpPr>
        <p:spPr>
          <a:xfrm flipV="1">
            <a:off x="3305908" y="1933920"/>
            <a:ext cx="2099852" cy="127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stomShape 5"/>
          <p:cNvSpPr/>
          <p:nvPr/>
        </p:nvSpPr>
        <p:spPr>
          <a:xfrm>
            <a:off x="3737520" y="2193120"/>
            <a:ext cx="1577160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所有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直線コネクタ 4"/>
          <p:cNvCxnSpPr>
            <a:stCxn id="128" idx="3"/>
            <a:endCxn id="129" idx="1"/>
          </p:cNvCxnSpPr>
          <p:nvPr/>
        </p:nvCxnSpPr>
        <p:spPr>
          <a:xfrm>
            <a:off x="3611160" y="3531960"/>
            <a:ext cx="4776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stomShape 25"/>
          <p:cNvSpPr/>
          <p:nvPr/>
        </p:nvSpPr>
        <p:spPr>
          <a:xfrm>
            <a:off x="5210640" y="2989440"/>
            <a:ext cx="1577160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管理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" name="直線コネクタ 6"/>
          <p:cNvCxnSpPr>
            <a:endCxn id="164" idx="5"/>
          </p:cNvCxnSpPr>
          <p:nvPr/>
        </p:nvCxnSpPr>
        <p:spPr>
          <a:xfrm flipH="1" flipV="1">
            <a:off x="4862863" y="1150031"/>
            <a:ext cx="542897" cy="459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132" idx="0"/>
            <a:endCxn id="144" idx="4"/>
          </p:cNvCxnSpPr>
          <p:nvPr/>
        </p:nvCxnSpPr>
        <p:spPr>
          <a:xfrm flipV="1">
            <a:off x="5974920" y="1005120"/>
            <a:ext cx="6480" cy="6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endCxn id="148" idx="3"/>
          </p:cNvCxnSpPr>
          <p:nvPr/>
        </p:nvCxnSpPr>
        <p:spPr>
          <a:xfrm flipV="1">
            <a:off x="6457680" y="1164431"/>
            <a:ext cx="755657" cy="43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57" idx="1"/>
            <a:endCxn id="158" idx="6"/>
          </p:cNvCxnSpPr>
          <p:nvPr/>
        </p:nvCxnSpPr>
        <p:spPr>
          <a:xfrm flipH="1">
            <a:off x="1381320" y="3504960"/>
            <a:ext cx="919080" cy="5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40" idx="0"/>
          </p:cNvCxnSpPr>
          <p:nvPr/>
        </p:nvCxnSpPr>
        <p:spPr>
          <a:xfrm flipH="1">
            <a:off x="1965960" y="3886920"/>
            <a:ext cx="715694" cy="158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55" idx="1"/>
          </p:cNvCxnSpPr>
          <p:nvPr/>
        </p:nvCxnSpPr>
        <p:spPr>
          <a:xfrm>
            <a:off x="2958840" y="3921120"/>
            <a:ext cx="16193" cy="164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97423" y="3870360"/>
            <a:ext cx="744840" cy="16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544920" y="3871080"/>
            <a:ext cx="1567800" cy="16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613680" y="3837600"/>
            <a:ext cx="2703060" cy="167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45" idx="0"/>
          </p:cNvCxnSpPr>
          <p:nvPr/>
        </p:nvCxnSpPr>
        <p:spPr>
          <a:xfrm flipH="1">
            <a:off x="7703280" y="3870360"/>
            <a:ext cx="828360" cy="16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45" idx="1"/>
          </p:cNvCxnSpPr>
          <p:nvPr/>
        </p:nvCxnSpPr>
        <p:spPr>
          <a:xfrm>
            <a:off x="8998200" y="3856320"/>
            <a:ext cx="1229220" cy="167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161" idx="0"/>
          </p:cNvCxnSpPr>
          <p:nvPr/>
        </p:nvCxnSpPr>
        <p:spPr>
          <a:xfrm>
            <a:off x="9470970" y="3886200"/>
            <a:ext cx="2180790" cy="161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09480" y="287280"/>
            <a:ext cx="10971720" cy="657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ユーザ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ー（</a:t>
            </a:r>
            <a:r>
              <a:rPr lang="en-US" sz="28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,氏名,借金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ユーザ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ー：｛ID｝→　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氏名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ユーザ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ー：｛ID｝→　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借金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財産（</a:t>
            </a:r>
            <a:r>
              <a:rPr lang="en-US" sz="28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,名前,個数,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金額,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ふりがな,ユーザーID,管理場所ID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：｛ID｝→　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：｛ID｝→　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個数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：｛ID｝→　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金額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：｛ID｝→　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ふりがな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0"/>
            <a:ext cx="1097172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：｛ID｝→　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ユーザーID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：｛ID｝→　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管理場所ID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財産管理場所（</a:t>
            </a:r>
            <a:r>
              <a:rPr lang="en-US" sz="44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,説明,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名前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財産管理場所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：｛ID｝→　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説明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財産管理場所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：｛ID｝→　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名前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リレーションユーザー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全ての非キー属性が、いかなる候補キーにも部分従属しないので第二正規形である。また、全ての非キー属性が、いかなる候補キーからも推移従属しないので、第三正規形である。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リレーション財産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09480" y="1780560"/>
            <a:ext cx="10971720" cy="41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全ての非キー属性が、いかなる候補キーにも部分従属しないので第二正規形である。また、全ての非キー属性が、いかなる候補キーからも推移従属しないので、第三正規形である。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リレーション財産管理場所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09480" y="1219320"/>
            <a:ext cx="10971720" cy="49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全ての非キー属性が、いかなる候補キーにも部分従属しないので第二正規形である。また、全ての非キー属性が、いかなる候補キーからも推移従属しないので、第三正規形である。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09480" y="642600"/>
            <a:ext cx="10971720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ユーザー（</a:t>
            </a:r>
            <a:r>
              <a:rPr lang="en-US" sz="4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,氏名,借金）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09480" y="1604520"/>
            <a:ext cx="10971720" cy="352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user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id int unsigned primary key,	// ID（主キー）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u_name varchar(20),	// 氏名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debt int unsigned		// 借金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408</Words>
  <Application>Microsoft Macintosh PowerPoint</Application>
  <PresentationFormat>ワイド画面</PresentationFormat>
  <Paragraphs>132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DejaVu Sans</vt:lpstr>
      <vt:lpstr>Symbol</vt:lpstr>
      <vt:lpstr>Wingdings</vt:lpstr>
      <vt:lpstr>游ゴシック</vt:lpstr>
      <vt:lpstr>游ゴシック Light</vt:lpstr>
      <vt:lpstr>Arial</vt:lpstr>
      <vt:lpstr>Office Theme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検索機能4:あるユーザーが指定したカテゴリの資産を求める</vt:lpstr>
      <vt:lpstr>PowerPoint プレゼンテーション</vt:lpstr>
    </vt:vector>
  </TitlesOfParts>
  <Company>国立大学法人筑波大学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私の財産管理システム</dc:title>
  <dc:subject/>
  <dc:creator>松戸 直樹</dc:creator>
  <dc:description/>
  <cp:lastModifiedBy>松戸直樹</cp:lastModifiedBy>
  <cp:revision>18</cp:revision>
  <dcterms:created xsi:type="dcterms:W3CDTF">2018-10-07T05:58:19Z</dcterms:created>
  <dcterms:modified xsi:type="dcterms:W3CDTF">2018-12-24T16:35:11Z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国立大学法人筑波大学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ワイド画面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