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1"/>
  </p:sldMasterIdLst>
  <p:sldIdLst>
    <p:sldId id="256" r:id="rId2"/>
    <p:sldId id="258" r:id="rId3"/>
    <p:sldId id="259" r:id="rId4"/>
    <p:sldId id="260" r:id="rId5"/>
    <p:sldId id="262" r:id="rId6"/>
    <p:sldId id="270" r:id="rId7"/>
    <p:sldId id="264" r:id="rId8"/>
    <p:sldId id="277" r:id="rId9"/>
    <p:sldId id="266" r:id="rId10"/>
    <p:sldId id="27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67"/>
    <p:restoredTop sz="94720"/>
  </p:normalViewPr>
  <p:slideViewPr>
    <p:cSldViewPr snapToGrid="0">
      <p:cViewPr varScale="1">
        <p:scale>
          <a:sx n="215" d="100"/>
          <a:sy n="215" d="100"/>
        </p:scale>
        <p:origin x="13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E17E68-5A7A-4CFB-B977-6161F190A5B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2409678-3237-4BAF-A4EC-F562F77C38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This project focuses on understanding how B-cells, a crucial part of the immune system, differ between individuals with type 1 diabetes and healthy individuals.</a:t>
          </a:r>
          <a:endParaRPr lang="en-US" dirty="0"/>
        </a:p>
      </dgm:t>
    </dgm:pt>
    <dgm:pt modelId="{61EF7850-BD0C-4633-95C2-2B2E2ADFFC28}" type="parTrans" cxnId="{6ABF1663-7B25-461D-853F-450E0FD34B86}">
      <dgm:prSet/>
      <dgm:spPr/>
      <dgm:t>
        <a:bodyPr/>
        <a:lstStyle/>
        <a:p>
          <a:endParaRPr lang="en-US"/>
        </a:p>
      </dgm:t>
    </dgm:pt>
    <dgm:pt modelId="{BE6FB453-569C-4C55-A732-01E1702779CF}" type="sibTrans" cxnId="{6ABF1663-7B25-461D-853F-450E0FD34B86}">
      <dgm:prSet/>
      <dgm:spPr/>
      <dgm:t>
        <a:bodyPr/>
        <a:lstStyle/>
        <a:p>
          <a:endParaRPr lang="en-US"/>
        </a:p>
      </dgm:t>
    </dgm:pt>
    <dgm:pt modelId="{AD571C6A-B82C-46E7-B843-3B6D34C9CBB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We aim to explore differences in </a:t>
          </a:r>
          <a:r>
            <a:rPr lang="en-US" b="1" i="0" dirty="0"/>
            <a:t>clone size</a:t>
          </a:r>
          <a:r>
            <a:rPr lang="en-US" b="0" i="0" dirty="0"/>
            <a:t>, </a:t>
          </a:r>
          <a:r>
            <a:rPr lang="en-US" b="1" i="0" dirty="0"/>
            <a:t>mutation rates</a:t>
          </a:r>
          <a:r>
            <a:rPr lang="en-US" b="0" i="0" dirty="0"/>
            <a:t>, and </a:t>
          </a:r>
          <a:r>
            <a:rPr lang="en-US" b="1" i="0" dirty="0"/>
            <a:t>V-gene usage</a:t>
          </a:r>
          <a:r>
            <a:rPr lang="en-US" b="0" i="0" dirty="0"/>
            <a:t> between the two groups to better understand immune response changes associated with type 1 diabetes.</a:t>
          </a:r>
          <a:endParaRPr lang="en-US" dirty="0"/>
        </a:p>
      </dgm:t>
    </dgm:pt>
    <dgm:pt modelId="{E798A770-114A-4891-A04A-91F0C61D967D}" type="parTrans" cxnId="{B1E3F917-4878-4BEE-BD41-99B3A117F6DB}">
      <dgm:prSet/>
      <dgm:spPr/>
      <dgm:t>
        <a:bodyPr/>
        <a:lstStyle/>
        <a:p>
          <a:endParaRPr lang="en-US"/>
        </a:p>
      </dgm:t>
    </dgm:pt>
    <dgm:pt modelId="{187602D0-0B79-485B-99FE-95C5177D20B3}" type="sibTrans" cxnId="{B1E3F917-4878-4BEE-BD41-99B3A117F6DB}">
      <dgm:prSet/>
      <dgm:spPr/>
      <dgm:t>
        <a:bodyPr/>
        <a:lstStyle/>
        <a:p>
          <a:endParaRPr lang="en-US"/>
        </a:p>
      </dgm:t>
    </dgm:pt>
    <dgm:pt modelId="{7B622D24-33B8-4789-A81C-1AC6190AA156}" type="pres">
      <dgm:prSet presAssocID="{92E17E68-5A7A-4CFB-B977-6161F190A5B9}" presName="root" presStyleCnt="0">
        <dgm:presLayoutVars>
          <dgm:dir/>
          <dgm:resizeHandles val="exact"/>
        </dgm:presLayoutVars>
      </dgm:prSet>
      <dgm:spPr/>
    </dgm:pt>
    <dgm:pt modelId="{B0EFC3C9-CAC7-4B7B-9862-614E18C4F7BA}" type="pres">
      <dgm:prSet presAssocID="{12409678-3237-4BAF-A4EC-F562F77C38CC}" presName="compNode" presStyleCnt="0"/>
      <dgm:spPr/>
    </dgm:pt>
    <dgm:pt modelId="{9167965B-433C-45C4-81E2-6A438AEA7248}" type="pres">
      <dgm:prSet presAssocID="{12409678-3237-4BAF-A4EC-F562F77C38CC}" presName="bgRect" presStyleLbl="bgShp" presStyleIdx="0" presStyleCnt="2"/>
      <dgm:spPr/>
    </dgm:pt>
    <dgm:pt modelId="{22B1C589-400F-4BB1-A157-FFFD3A0DF045}" type="pres">
      <dgm:prSet presAssocID="{12409678-3237-4BAF-A4EC-F562F77C38C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dney"/>
        </a:ext>
      </dgm:extLst>
    </dgm:pt>
    <dgm:pt modelId="{8B88BC19-04C8-4EA6-83A9-CAC410C1315F}" type="pres">
      <dgm:prSet presAssocID="{12409678-3237-4BAF-A4EC-F562F77C38CC}" presName="spaceRect" presStyleCnt="0"/>
      <dgm:spPr/>
    </dgm:pt>
    <dgm:pt modelId="{D455F093-940E-47CF-BCB3-FD6C788E0479}" type="pres">
      <dgm:prSet presAssocID="{12409678-3237-4BAF-A4EC-F562F77C38CC}" presName="parTx" presStyleLbl="revTx" presStyleIdx="0" presStyleCnt="2">
        <dgm:presLayoutVars>
          <dgm:chMax val="0"/>
          <dgm:chPref val="0"/>
        </dgm:presLayoutVars>
      </dgm:prSet>
      <dgm:spPr/>
    </dgm:pt>
    <dgm:pt modelId="{F7CDC01A-D2D1-417E-AB84-360DB4A84097}" type="pres">
      <dgm:prSet presAssocID="{BE6FB453-569C-4C55-A732-01E1702779CF}" presName="sibTrans" presStyleCnt="0"/>
      <dgm:spPr/>
    </dgm:pt>
    <dgm:pt modelId="{19751D04-96CA-487D-AFE0-9FB094A15471}" type="pres">
      <dgm:prSet presAssocID="{AD571C6A-B82C-46E7-B843-3B6D34C9CBBC}" presName="compNode" presStyleCnt="0"/>
      <dgm:spPr/>
    </dgm:pt>
    <dgm:pt modelId="{2B8EF7B2-2891-4ACA-8E92-42AB36761259}" type="pres">
      <dgm:prSet presAssocID="{AD571C6A-B82C-46E7-B843-3B6D34C9CBBC}" presName="bgRect" presStyleLbl="bgShp" presStyleIdx="1" presStyleCnt="2"/>
      <dgm:spPr/>
    </dgm:pt>
    <dgm:pt modelId="{5D46B829-B7B3-40BD-97A1-6A43AB5013F5}" type="pres">
      <dgm:prSet presAssocID="{AD571C6A-B82C-46E7-B843-3B6D34C9CBB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F5B02428-C33F-4E18-8006-5D504B6D9BA9}" type="pres">
      <dgm:prSet presAssocID="{AD571C6A-B82C-46E7-B843-3B6D34C9CBBC}" presName="spaceRect" presStyleCnt="0"/>
      <dgm:spPr/>
    </dgm:pt>
    <dgm:pt modelId="{28337710-698C-419A-8FB3-5D3D7640D464}" type="pres">
      <dgm:prSet presAssocID="{AD571C6A-B82C-46E7-B843-3B6D34C9CBBC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DCAF413-D9EA-8949-B206-617D3FA1B061}" type="presOf" srcId="{92E17E68-5A7A-4CFB-B977-6161F190A5B9}" destId="{7B622D24-33B8-4789-A81C-1AC6190AA156}" srcOrd="0" destOrd="0" presId="urn:microsoft.com/office/officeart/2018/2/layout/IconVerticalSolidList"/>
    <dgm:cxn modelId="{B1E3F917-4878-4BEE-BD41-99B3A117F6DB}" srcId="{92E17E68-5A7A-4CFB-B977-6161F190A5B9}" destId="{AD571C6A-B82C-46E7-B843-3B6D34C9CBBC}" srcOrd="1" destOrd="0" parTransId="{E798A770-114A-4891-A04A-91F0C61D967D}" sibTransId="{187602D0-0B79-485B-99FE-95C5177D20B3}"/>
    <dgm:cxn modelId="{173ADE5B-63F4-4347-9470-30DF79FFEBC6}" type="presOf" srcId="{12409678-3237-4BAF-A4EC-F562F77C38CC}" destId="{D455F093-940E-47CF-BCB3-FD6C788E0479}" srcOrd="0" destOrd="0" presId="urn:microsoft.com/office/officeart/2018/2/layout/IconVerticalSolidList"/>
    <dgm:cxn modelId="{6ABF1663-7B25-461D-853F-450E0FD34B86}" srcId="{92E17E68-5A7A-4CFB-B977-6161F190A5B9}" destId="{12409678-3237-4BAF-A4EC-F562F77C38CC}" srcOrd="0" destOrd="0" parTransId="{61EF7850-BD0C-4633-95C2-2B2E2ADFFC28}" sibTransId="{BE6FB453-569C-4C55-A732-01E1702779CF}"/>
    <dgm:cxn modelId="{3BACE7C2-FC7D-C34F-99DE-C4647EDE794C}" type="presOf" srcId="{AD571C6A-B82C-46E7-B843-3B6D34C9CBBC}" destId="{28337710-698C-419A-8FB3-5D3D7640D464}" srcOrd="0" destOrd="0" presId="urn:microsoft.com/office/officeart/2018/2/layout/IconVerticalSolidList"/>
    <dgm:cxn modelId="{BC23FAFE-C498-3A42-B6E4-0FE816FFF0A5}" type="presParOf" srcId="{7B622D24-33B8-4789-A81C-1AC6190AA156}" destId="{B0EFC3C9-CAC7-4B7B-9862-614E18C4F7BA}" srcOrd="0" destOrd="0" presId="urn:microsoft.com/office/officeart/2018/2/layout/IconVerticalSolidList"/>
    <dgm:cxn modelId="{9713E5D6-08A1-2C43-A6D1-D865FD89F52A}" type="presParOf" srcId="{B0EFC3C9-CAC7-4B7B-9862-614E18C4F7BA}" destId="{9167965B-433C-45C4-81E2-6A438AEA7248}" srcOrd="0" destOrd="0" presId="urn:microsoft.com/office/officeart/2018/2/layout/IconVerticalSolidList"/>
    <dgm:cxn modelId="{0A17C2DE-D98D-964E-A9A3-F0A5503F4436}" type="presParOf" srcId="{B0EFC3C9-CAC7-4B7B-9862-614E18C4F7BA}" destId="{22B1C589-400F-4BB1-A157-FFFD3A0DF045}" srcOrd="1" destOrd="0" presId="urn:microsoft.com/office/officeart/2018/2/layout/IconVerticalSolidList"/>
    <dgm:cxn modelId="{8A914FFB-43B4-D44D-9EE0-FE43F7FC8013}" type="presParOf" srcId="{B0EFC3C9-CAC7-4B7B-9862-614E18C4F7BA}" destId="{8B88BC19-04C8-4EA6-83A9-CAC410C1315F}" srcOrd="2" destOrd="0" presId="urn:microsoft.com/office/officeart/2018/2/layout/IconVerticalSolidList"/>
    <dgm:cxn modelId="{69BA3802-9FD9-BC4F-B7E0-244CCEA47BB1}" type="presParOf" srcId="{B0EFC3C9-CAC7-4B7B-9862-614E18C4F7BA}" destId="{D455F093-940E-47CF-BCB3-FD6C788E0479}" srcOrd="3" destOrd="0" presId="urn:microsoft.com/office/officeart/2018/2/layout/IconVerticalSolidList"/>
    <dgm:cxn modelId="{4E625BEC-9717-224D-ADCD-07780D3C6E06}" type="presParOf" srcId="{7B622D24-33B8-4789-A81C-1AC6190AA156}" destId="{F7CDC01A-D2D1-417E-AB84-360DB4A84097}" srcOrd="1" destOrd="0" presId="urn:microsoft.com/office/officeart/2018/2/layout/IconVerticalSolidList"/>
    <dgm:cxn modelId="{492AFC1C-FD72-8B4D-B2BB-977AED3777C2}" type="presParOf" srcId="{7B622D24-33B8-4789-A81C-1AC6190AA156}" destId="{19751D04-96CA-487D-AFE0-9FB094A15471}" srcOrd="2" destOrd="0" presId="urn:microsoft.com/office/officeart/2018/2/layout/IconVerticalSolidList"/>
    <dgm:cxn modelId="{98ABAD3A-882B-6A48-8144-769FFF443747}" type="presParOf" srcId="{19751D04-96CA-487D-AFE0-9FB094A15471}" destId="{2B8EF7B2-2891-4ACA-8E92-42AB36761259}" srcOrd="0" destOrd="0" presId="urn:microsoft.com/office/officeart/2018/2/layout/IconVerticalSolidList"/>
    <dgm:cxn modelId="{F478C77C-30F3-EB4F-8421-CCDAE7B645F6}" type="presParOf" srcId="{19751D04-96CA-487D-AFE0-9FB094A15471}" destId="{5D46B829-B7B3-40BD-97A1-6A43AB5013F5}" srcOrd="1" destOrd="0" presId="urn:microsoft.com/office/officeart/2018/2/layout/IconVerticalSolidList"/>
    <dgm:cxn modelId="{26CF0D1C-F3DD-2243-A88A-7EE5896B0FEA}" type="presParOf" srcId="{19751D04-96CA-487D-AFE0-9FB094A15471}" destId="{F5B02428-C33F-4E18-8006-5D504B6D9BA9}" srcOrd="2" destOrd="0" presId="urn:microsoft.com/office/officeart/2018/2/layout/IconVerticalSolidList"/>
    <dgm:cxn modelId="{B78C02EF-57BB-F54E-92F5-6C4F7EC953BC}" type="presParOf" srcId="{19751D04-96CA-487D-AFE0-9FB094A15471}" destId="{28337710-698C-419A-8FB3-5D3D7640D46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0B1390-B3F1-4C21-A8FF-F4800F611700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C17F570-F658-4D4F-AD86-A2DCC1D12E29}">
      <dgm:prSet/>
      <dgm:spPr/>
      <dgm:t>
        <a:bodyPr/>
        <a:lstStyle/>
        <a:p>
          <a:r>
            <a:rPr lang="en-US" b="0" i="0" dirty="0"/>
            <a:t>1. Is there a correlation between B-cell clone size and mutation rate?</a:t>
          </a:r>
          <a:endParaRPr lang="en-US" dirty="0"/>
        </a:p>
      </dgm:t>
    </dgm:pt>
    <dgm:pt modelId="{E30AA25B-3912-4C3E-BFD4-DC4C50EEEBA1}" type="parTrans" cxnId="{54D2EC2C-AE10-4ED5-A76F-ECC2F1402F98}">
      <dgm:prSet/>
      <dgm:spPr/>
      <dgm:t>
        <a:bodyPr/>
        <a:lstStyle/>
        <a:p>
          <a:endParaRPr lang="en-US"/>
        </a:p>
      </dgm:t>
    </dgm:pt>
    <dgm:pt modelId="{D0B52C4F-5C60-4F13-829A-7F288A8D8768}" type="sibTrans" cxnId="{54D2EC2C-AE10-4ED5-A76F-ECC2F1402F98}">
      <dgm:prSet/>
      <dgm:spPr/>
      <dgm:t>
        <a:bodyPr/>
        <a:lstStyle/>
        <a:p>
          <a:endParaRPr lang="en-US"/>
        </a:p>
      </dgm:t>
    </dgm:pt>
    <dgm:pt modelId="{53982EB9-765D-4CE7-8FEC-BBA8CA4F9234}">
      <dgm:prSet/>
      <dgm:spPr/>
      <dgm:t>
        <a:bodyPr/>
        <a:lstStyle/>
        <a:p>
          <a:r>
            <a:rPr lang="en-US" b="0" i="0" dirty="0"/>
            <a:t>2. How consistent is V-gene usage across different individuals?</a:t>
          </a:r>
        </a:p>
      </dgm:t>
    </dgm:pt>
    <dgm:pt modelId="{132573C6-A3C7-4136-912E-D31A06265693}" type="parTrans" cxnId="{60A98D58-358C-47D0-AE31-7E443977BAAE}">
      <dgm:prSet/>
      <dgm:spPr/>
      <dgm:t>
        <a:bodyPr/>
        <a:lstStyle/>
        <a:p>
          <a:endParaRPr lang="en-US"/>
        </a:p>
      </dgm:t>
    </dgm:pt>
    <dgm:pt modelId="{2680D97E-3818-4977-B14D-D2D0CAAD5DBB}" type="sibTrans" cxnId="{60A98D58-358C-47D0-AE31-7E443977BAAE}">
      <dgm:prSet/>
      <dgm:spPr/>
      <dgm:t>
        <a:bodyPr/>
        <a:lstStyle/>
        <a:p>
          <a:endParaRPr lang="en-US"/>
        </a:p>
      </dgm:t>
    </dgm:pt>
    <dgm:pt modelId="{9B951128-3252-4C19-A770-1DFE0F91FB68}">
      <dgm:prSet/>
      <dgm:spPr/>
      <dgm:t>
        <a:bodyPr/>
        <a:lstStyle/>
        <a:p>
          <a:r>
            <a:rPr lang="en-US" b="0" i="0" dirty="0"/>
            <a:t>3. How does type 1 diabetes impact the overall clonal repertoire of B-cells?</a:t>
          </a:r>
          <a:endParaRPr lang="en-US" dirty="0"/>
        </a:p>
      </dgm:t>
    </dgm:pt>
    <dgm:pt modelId="{082B9655-67EA-423B-9031-4730A691AD0D}" type="parTrans" cxnId="{F27736DC-FA01-48F1-8FFD-23FA65F0598A}">
      <dgm:prSet/>
      <dgm:spPr/>
      <dgm:t>
        <a:bodyPr/>
        <a:lstStyle/>
        <a:p>
          <a:endParaRPr lang="en-US"/>
        </a:p>
      </dgm:t>
    </dgm:pt>
    <dgm:pt modelId="{CC2C711C-C033-4BA6-B49C-29E5679933EC}" type="sibTrans" cxnId="{F27736DC-FA01-48F1-8FFD-23FA65F0598A}">
      <dgm:prSet/>
      <dgm:spPr/>
      <dgm:t>
        <a:bodyPr/>
        <a:lstStyle/>
        <a:p>
          <a:endParaRPr lang="en-US"/>
        </a:p>
      </dgm:t>
    </dgm:pt>
    <dgm:pt modelId="{B7380431-D8E8-154D-96D9-AAD8339459A6}">
      <dgm:prSet/>
      <dgm:spPr/>
      <dgm:t>
        <a:bodyPr/>
        <a:lstStyle/>
        <a:p>
          <a:r>
            <a:rPr lang="en-US" dirty="0"/>
            <a:t>4. Compare B-cell characteristics between healthy individuals and those with type 1 diabetes.</a:t>
          </a:r>
        </a:p>
      </dgm:t>
    </dgm:pt>
    <dgm:pt modelId="{A3AEEFD5-38BD-2C45-AB94-ECC37F96A188}" type="parTrans" cxnId="{D85675F1-85CA-5445-8B54-F80B2987C723}">
      <dgm:prSet/>
      <dgm:spPr/>
      <dgm:t>
        <a:bodyPr/>
        <a:lstStyle/>
        <a:p>
          <a:endParaRPr lang="en-US"/>
        </a:p>
      </dgm:t>
    </dgm:pt>
    <dgm:pt modelId="{30AF7DBA-F72A-2944-ACFE-D38608577896}" type="sibTrans" cxnId="{D85675F1-85CA-5445-8B54-F80B2987C723}">
      <dgm:prSet/>
      <dgm:spPr/>
      <dgm:t>
        <a:bodyPr/>
        <a:lstStyle/>
        <a:p>
          <a:endParaRPr lang="en-US"/>
        </a:p>
      </dgm:t>
    </dgm:pt>
    <dgm:pt modelId="{3166708B-20B3-E240-AA1E-4C1374C56794}" type="pres">
      <dgm:prSet presAssocID="{B90B1390-B3F1-4C21-A8FF-F4800F611700}" presName="vert0" presStyleCnt="0">
        <dgm:presLayoutVars>
          <dgm:dir/>
          <dgm:animOne val="branch"/>
          <dgm:animLvl val="lvl"/>
        </dgm:presLayoutVars>
      </dgm:prSet>
      <dgm:spPr/>
    </dgm:pt>
    <dgm:pt modelId="{00A9F822-7A10-334E-9E52-FD437D4C04B7}" type="pres">
      <dgm:prSet presAssocID="{AC17F570-F658-4D4F-AD86-A2DCC1D12E29}" presName="thickLine" presStyleLbl="alignNode1" presStyleIdx="0" presStyleCnt="4"/>
      <dgm:spPr/>
    </dgm:pt>
    <dgm:pt modelId="{3D6F2715-9AF5-5F4D-A3FB-9E6C3CB24387}" type="pres">
      <dgm:prSet presAssocID="{AC17F570-F658-4D4F-AD86-A2DCC1D12E29}" presName="horz1" presStyleCnt="0"/>
      <dgm:spPr/>
    </dgm:pt>
    <dgm:pt modelId="{F9144FF1-1AE4-6949-83DB-FDB48A515A58}" type="pres">
      <dgm:prSet presAssocID="{AC17F570-F658-4D4F-AD86-A2DCC1D12E29}" presName="tx1" presStyleLbl="revTx" presStyleIdx="0" presStyleCnt="4"/>
      <dgm:spPr/>
    </dgm:pt>
    <dgm:pt modelId="{AFB0A3ED-50A1-8342-A238-8F00584DFE5A}" type="pres">
      <dgm:prSet presAssocID="{AC17F570-F658-4D4F-AD86-A2DCC1D12E29}" presName="vert1" presStyleCnt="0"/>
      <dgm:spPr/>
    </dgm:pt>
    <dgm:pt modelId="{E1A60DBA-087C-D642-BE8D-73FC4B842273}" type="pres">
      <dgm:prSet presAssocID="{53982EB9-765D-4CE7-8FEC-BBA8CA4F9234}" presName="thickLine" presStyleLbl="alignNode1" presStyleIdx="1" presStyleCnt="4"/>
      <dgm:spPr/>
    </dgm:pt>
    <dgm:pt modelId="{E4E46A81-AD46-724F-A01B-B325596E773C}" type="pres">
      <dgm:prSet presAssocID="{53982EB9-765D-4CE7-8FEC-BBA8CA4F9234}" presName="horz1" presStyleCnt="0"/>
      <dgm:spPr/>
    </dgm:pt>
    <dgm:pt modelId="{62C40F70-AA65-784C-8A7B-9C46ABFECC17}" type="pres">
      <dgm:prSet presAssocID="{53982EB9-765D-4CE7-8FEC-BBA8CA4F9234}" presName="tx1" presStyleLbl="revTx" presStyleIdx="1" presStyleCnt="4"/>
      <dgm:spPr/>
    </dgm:pt>
    <dgm:pt modelId="{362FFF55-6B5E-C242-8B33-C6F4A46910E7}" type="pres">
      <dgm:prSet presAssocID="{53982EB9-765D-4CE7-8FEC-BBA8CA4F9234}" presName="vert1" presStyleCnt="0"/>
      <dgm:spPr/>
    </dgm:pt>
    <dgm:pt modelId="{6DD68323-81AA-ED46-B48B-AE6DAFD09D72}" type="pres">
      <dgm:prSet presAssocID="{9B951128-3252-4C19-A770-1DFE0F91FB68}" presName="thickLine" presStyleLbl="alignNode1" presStyleIdx="2" presStyleCnt="4"/>
      <dgm:spPr/>
    </dgm:pt>
    <dgm:pt modelId="{8EC09B72-4D6A-EE45-AD2A-D27AA1C6D204}" type="pres">
      <dgm:prSet presAssocID="{9B951128-3252-4C19-A770-1DFE0F91FB68}" presName="horz1" presStyleCnt="0"/>
      <dgm:spPr/>
    </dgm:pt>
    <dgm:pt modelId="{686EA94B-18AA-EA4D-AC21-10475FFBA44E}" type="pres">
      <dgm:prSet presAssocID="{9B951128-3252-4C19-A770-1DFE0F91FB68}" presName="tx1" presStyleLbl="revTx" presStyleIdx="2" presStyleCnt="4"/>
      <dgm:spPr/>
    </dgm:pt>
    <dgm:pt modelId="{F9C4F7EF-E128-8046-A2CA-268396FE567A}" type="pres">
      <dgm:prSet presAssocID="{9B951128-3252-4C19-A770-1DFE0F91FB68}" presName="vert1" presStyleCnt="0"/>
      <dgm:spPr/>
    </dgm:pt>
    <dgm:pt modelId="{7C3D222A-A824-B446-A38A-2EB63B1AEE99}" type="pres">
      <dgm:prSet presAssocID="{B7380431-D8E8-154D-96D9-AAD8339459A6}" presName="thickLine" presStyleLbl="alignNode1" presStyleIdx="3" presStyleCnt="4"/>
      <dgm:spPr/>
    </dgm:pt>
    <dgm:pt modelId="{CAE7E0C1-B08B-2543-B2EA-2796C043A6E8}" type="pres">
      <dgm:prSet presAssocID="{B7380431-D8E8-154D-96D9-AAD8339459A6}" presName="horz1" presStyleCnt="0"/>
      <dgm:spPr/>
    </dgm:pt>
    <dgm:pt modelId="{0CB9E339-65E0-2B42-AEF9-5465D6EB122C}" type="pres">
      <dgm:prSet presAssocID="{B7380431-D8E8-154D-96D9-AAD8339459A6}" presName="tx1" presStyleLbl="revTx" presStyleIdx="3" presStyleCnt="4"/>
      <dgm:spPr/>
    </dgm:pt>
    <dgm:pt modelId="{530A3A71-43C4-244E-B26B-84EBC2695B9E}" type="pres">
      <dgm:prSet presAssocID="{B7380431-D8E8-154D-96D9-AAD8339459A6}" presName="vert1" presStyleCnt="0"/>
      <dgm:spPr/>
    </dgm:pt>
  </dgm:ptLst>
  <dgm:cxnLst>
    <dgm:cxn modelId="{45D56010-3980-E24B-B90C-61E3A3C218DF}" type="presOf" srcId="{B7380431-D8E8-154D-96D9-AAD8339459A6}" destId="{0CB9E339-65E0-2B42-AEF9-5465D6EB122C}" srcOrd="0" destOrd="0" presId="urn:microsoft.com/office/officeart/2008/layout/LinedList"/>
    <dgm:cxn modelId="{286E8F19-4D54-1340-A788-A14A5133713F}" type="presOf" srcId="{53982EB9-765D-4CE7-8FEC-BBA8CA4F9234}" destId="{62C40F70-AA65-784C-8A7B-9C46ABFECC17}" srcOrd="0" destOrd="0" presId="urn:microsoft.com/office/officeart/2008/layout/LinedList"/>
    <dgm:cxn modelId="{54D2EC2C-AE10-4ED5-A76F-ECC2F1402F98}" srcId="{B90B1390-B3F1-4C21-A8FF-F4800F611700}" destId="{AC17F570-F658-4D4F-AD86-A2DCC1D12E29}" srcOrd="0" destOrd="0" parTransId="{E30AA25B-3912-4C3E-BFD4-DC4C50EEEBA1}" sibTransId="{D0B52C4F-5C60-4F13-829A-7F288A8D8768}"/>
    <dgm:cxn modelId="{60A98D58-358C-47D0-AE31-7E443977BAAE}" srcId="{B90B1390-B3F1-4C21-A8FF-F4800F611700}" destId="{53982EB9-765D-4CE7-8FEC-BBA8CA4F9234}" srcOrd="1" destOrd="0" parTransId="{132573C6-A3C7-4136-912E-D31A06265693}" sibTransId="{2680D97E-3818-4977-B14D-D2D0CAAD5DBB}"/>
    <dgm:cxn modelId="{8BC2259D-7A36-DD4E-893C-A251D42144A1}" type="presOf" srcId="{B90B1390-B3F1-4C21-A8FF-F4800F611700}" destId="{3166708B-20B3-E240-AA1E-4C1374C56794}" srcOrd="0" destOrd="0" presId="urn:microsoft.com/office/officeart/2008/layout/LinedList"/>
    <dgm:cxn modelId="{ECADE4B1-3C87-F44A-9BEC-37882B2C6D54}" type="presOf" srcId="{9B951128-3252-4C19-A770-1DFE0F91FB68}" destId="{686EA94B-18AA-EA4D-AC21-10475FFBA44E}" srcOrd="0" destOrd="0" presId="urn:microsoft.com/office/officeart/2008/layout/LinedList"/>
    <dgm:cxn modelId="{F27736DC-FA01-48F1-8FFD-23FA65F0598A}" srcId="{B90B1390-B3F1-4C21-A8FF-F4800F611700}" destId="{9B951128-3252-4C19-A770-1DFE0F91FB68}" srcOrd="2" destOrd="0" parTransId="{082B9655-67EA-423B-9031-4730A691AD0D}" sibTransId="{CC2C711C-C033-4BA6-B49C-29E5679933EC}"/>
    <dgm:cxn modelId="{D85675F1-85CA-5445-8B54-F80B2987C723}" srcId="{B90B1390-B3F1-4C21-A8FF-F4800F611700}" destId="{B7380431-D8E8-154D-96D9-AAD8339459A6}" srcOrd="3" destOrd="0" parTransId="{A3AEEFD5-38BD-2C45-AB94-ECC37F96A188}" sibTransId="{30AF7DBA-F72A-2944-ACFE-D38608577896}"/>
    <dgm:cxn modelId="{8AB9C7F2-0184-104D-8E68-ED4EB25B3E33}" type="presOf" srcId="{AC17F570-F658-4D4F-AD86-A2DCC1D12E29}" destId="{F9144FF1-1AE4-6949-83DB-FDB48A515A58}" srcOrd="0" destOrd="0" presId="urn:microsoft.com/office/officeart/2008/layout/LinedList"/>
    <dgm:cxn modelId="{15B3E4F1-C84E-7747-BD00-91A3B5B55019}" type="presParOf" srcId="{3166708B-20B3-E240-AA1E-4C1374C56794}" destId="{00A9F822-7A10-334E-9E52-FD437D4C04B7}" srcOrd="0" destOrd="0" presId="urn:microsoft.com/office/officeart/2008/layout/LinedList"/>
    <dgm:cxn modelId="{B4F11602-5A80-374B-991B-47DE6C2631A9}" type="presParOf" srcId="{3166708B-20B3-E240-AA1E-4C1374C56794}" destId="{3D6F2715-9AF5-5F4D-A3FB-9E6C3CB24387}" srcOrd="1" destOrd="0" presId="urn:microsoft.com/office/officeart/2008/layout/LinedList"/>
    <dgm:cxn modelId="{BDE72CC6-198F-CB4C-9525-B39314B2F355}" type="presParOf" srcId="{3D6F2715-9AF5-5F4D-A3FB-9E6C3CB24387}" destId="{F9144FF1-1AE4-6949-83DB-FDB48A515A58}" srcOrd="0" destOrd="0" presId="urn:microsoft.com/office/officeart/2008/layout/LinedList"/>
    <dgm:cxn modelId="{D4765C0B-D9F9-754A-A17C-DC4C30318387}" type="presParOf" srcId="{3D6F2715-9AF5-5F4D-A3FB-9E6C3CB24387}" destId="{AFB0A3ED-50A1-8342-A238-8F00584DFE5A}" srcOrd="1" destOrd="0" presId="urn:microsoft.com/office/officeart/2008/layout/LinedList"/>
    <dgm:cxn modelId="{D7C047F6-B4D0-3C48-AAC8-C406890C5684}" type="presParOf" srcId="{3166708B-20B3-E240-AA1E-4C1374C56794}" destId="{E1A60DBA-087C-D642-BE8D-73FC4B842273}" srcOrd="2" destOrd="0" presId="urn:microsoft.com/office/officeart/2008/layout/LinedList"/>
    <dgm:cxn modelId="{68EC0611-A269-524B-88B6-1DB9E8980313}" type="presParOf" srcId="{3166708B-20B3-E240-AA1E-4C1374C56794}" destId="{E4E46A81-AD46-724F-A01B-B325596E773C}" srcOrd="3" destOrd="0" presId="urn:microsoft.com/office/officeart/2008/layout/LinedList"/>
    <dgm:cxn modelId="{90C88677-0D0E-1B41-B5E6-ACCBA311F5D1}" type="presParOf" srcId="{E4E46A81-AD46-724F-A01B-B325596E773C}" destId="{62C40F70-AA65-784C-8A7B-9C46ABFECC17}" srcOrd="0" destOrd="0" presId="urn:microsoft.com/office/officeart/2008/layout/LinedList"/>
    <dgm:cxn modelId="{A234F48F-86E3-6342-AC44-46F47B567145}" type="presParOf" srcId="{E4E46A81-AD46-724F-A01B-B325596E773C}" destId="{362FFF55-6B5E-C242-8B33-C6F4A46910E7}" srcOrd="1" destOrd="0" presId="urn:microsoft.com/office/officeart/2008/layout/LinedList"/>
    <dgm:cxn modelId="{B11D885B-ACA7-034D-B7F7-5E6A2319443E}" type="presParOf" srcId="{3166708B-20B3-E240-AA1E-4C1374C56794}" destId="{6DD68323-81AA-ED46-B48B-AE6DAFD09D72}" srcOrd="4" destOrd="0" presId="urn:microsoft.com/office/officeart/2008/layout/LinedList"/>
    <dgm:cxn modelId="{FD9A5CA9-AEEF-9B46-A201-1C7F51C19636}" type="presParOf" srcId="{3166708B-20B3-E240-AA1E-4C1374C56794}" destId="{8EC09B72-4D6A-EE45-AD2A-D27AA1C6D204}" srcOrd="5" destOrd="0" presId="urn:microsoft.com/office/officeart/2008/layout/LinedList"/>
    <dgm:cxn modelId="{E78B9D5D-E2C2-3942-AABC-A919E39F3846}" type="presParOf" srcId="{8EC09B72-4D6A-EE45-AD2A-D27AA1C6D204}" destId="{686EA94B-18AA-EA4D-AC21-10475FFBA44E}" srcOrd="0" destOrd="0" presId="urn:microsoft.com/office/officeart/2008/layout/LinedList"/>
    <dgm:cxn modelId="{79FBFF50-93F0-F345-AB55-91B55D07CDA5}" type="presParOf" srcId="{8EC09B72-4D6A-EE45-AD2A-D27AA1C6D204}" destId="{F9C4F7EF-E128-8046-A2CA-268396FE567A}" srcOrd="1" destOrd="0" presId="urn:microsoft.com/office/officeart/2008/layout/LinedList"/>
    <dgm:cxn modelId="{90EDE7D7-0CA1-A543-A0B0-F9BF48CE3F9A}" type="presParOf" srcId="{3166708B-20B3-E240-AA1E-4C1374C56794}" destId="{7C3D222A-A824-B446-A38A-2EB63B1AEE99}" srcOrd="6" destOrd="0" presId="urn:microsoft.com/office/officeart/2008/layout/LinedList"/>
    <dgm:cxn modelId="{24FD8582-1A29-8045-963D-F841DC51C7F6}" type="presParOf" srcId="{3166708B-20B3-E240-AA1E-4C1374C56794}" destId="{CAE7E0C1-B08B-2543-B2EA-2796C043A6E8}" srcOrd="7" destOrd="0" presId="urn:microsoft.com/office/officeart/2008/layout/LinedList"/>
    <dgm:cxn modelId="{C6BC6655-8702-074C-96D6-80F9FE86A155}" type="presParOf" srcId="{CAE7E0C1-B08B-2543-B2EA-2796C043A6E8}" destId="{0CB9E339-65E0-2B42-AEF9-5465D6EB122C}" srcOrd="0" destOrd="0" presId="urn:microsoft.com/office/officeart/2008/layout/LinedList"/>
    <dgm:cxn modelId="{F8B1F84A-F721-7343-9C45-A869D876510E}" type="presParOf" srcId="{CAE7E0C1-B08B-2543-B2EA-2796C043A6E8}" destId="{530A3A71-43C4-244E-B26B-84EBC2695B9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1C8C66-43FB-423A-B1DF-7F3ABEF79E1B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C2672F7-4328-4224-967E-848D77F34F3B}">
      <dgm:prSet/>
      <dgm:spPr/>
      <dgm:t>
        <a:bodyPr/>
        <a:lstStyle/>
        <a:p>
          <a:r>
            <a:rPr lang="en-US" b="0" i="0"/>
            <a:t>The dataset consists of B-cell clonotype information from 6 individuals: 3 healthy donors and 3 donors with type 1 diabetes.</a:t>
          </a:r>
          <a:endParaRPr lang="en-US"/>
        </a:p>
      </dgm:t>
    </dgm:pt>
    <dgm:pt modelId="{97B1981B-3AC2-4583-8DC9-D5F61BB6DA86}" type="parTrans" cxnId="{184D1FA1-AD43-4F30-872D-4187AD93D844}">
      <dgm:prSet/>
      <dgm:spPr/>
      <dgm:t>
        <a:bodyPr/>
        <a:lstStyle/>
        <a:p>
          <a:endParaRPr lang="en-US"/>
        </a:p>
      </dgm:t>
    </dgm:pt>
    <dgm:pt modelId="{6707288E-2C79-4448-A65B-CE0B112D7D51}" type="sibTrans" cxnId="{184D1FA1-AD43-4F30-872D-4187AD93D844}">
      <dgm:prSet/>
      <dgm:spPr/>
      <dgm:t>
        <a:bodyPr/>
        <a:lstStyle/>
        <a:p>
          <a:endParaRPr lang="en-US"/>
        </a:p>
      </dgm:t>
    </dgm:pt>
    <dgm:pt modelId="{EA551E4E-AD4B-4464-AB48-552C6B71B25B}">
      <dgm:prSet/>
      <dgm:spPr/>
      <dgm:t>
        <a:bodyPr/>
        <a:lstStyle/>
        <a:p>
          <a:r>
            <a:rPr lang="en-US" b="0" i="0"/>
            <a:t>Analyzed:</a:t>
          </a:r>
          <a:endParaRPr lang="en-US"/>
        </a:p>
      </dgm:t>
    </dgm:pt>
    <dgm:pt modelId="{12B1E755-6FEC-4030-9361-04F88E01AF6C}" type="parTrans" cxnId="{52ACB167-7A87-4A5B-ACD0-AD4D49734DEB}">
      <dgm:prSet/>
      <dgm:spPr/>
      <dgm:t>
        <a:bodyPr/>
        <a:lstStyle/>
        <a:p>
          <a:endParaRPr lang="en-US"/>
        </a:p>
      </dgm:t>
    </dgm:pt>
    <dgm:pt modelId="{690031E3-6C0E-4C64-810E-8D87AFEC92DA}" type="sibTrans" cxnId="{52ACB167-7A87-4A5B-ACD0-AD4D49734DEB}">
      <dgm:prSet/>
      <dgm:spPr/>
      <dgm:t>
        <a:bodyPr/>
        <a:lstStyle/>
        <a:p>
          <a:endParaRPr lang="en-US"/>
        </a:p>
      </dgm:t>
    </dgm:pt>
    <dgm:pt modelId="{EEFCF73C-E491-4CE5-A9E5-DF0940E6F759}">
      <dgm:prSet/>
      <dgm:spPr/>
      <dgm:t>
        <a:bodyPr/>
        <a:lstStyle/>
        <a:p>
          <a:r>
            <a:rPr lang="en-US" b="1" i="0"/>
            <a:t>Clone size</a:t>
          </a:r>
          <a:r>
            <a:rPr lang="en-US" b="0" i="0"/>
            <a:t> (number of copies),</a:t>
          </a:r>
          <a:endParaRPr lang="en-US"/>
        </a:p>
      </dgm:t>
    </dgm:pt>
    <dgm:pt modelId="{5F741AC6-65BC-4082-9CFF-C7C28BA828B9}" type="parTrans" cxnId="{C8AF0C89-DF72-4034-BFAA-41AF669DA011}">
      <dgm:prSet/>
      <dgm:spPr/>
      <dgm:t>
        <a:bodyPr/>
        <a:lstStyle/>
        <a:p>
          <a:endParaRPr lang="en-US"/>
        </a:p>
      </dgm:t>
    </dgm:pt>
    <dgm:pt modelId="{9CCA294F-CD65-41C2-AC55-590E10F9FD23}" type="sibTrans" cxnId="{C8AF0C89-DF72-4034-BFAA-41AF669DA011}">
      <dgm:prSet/>
      <dgm:spPr/>
      <dgm:t>
        <a:bodyPr/>
        <a:lstStyle/>
        <a:p>
          <a:endParaRPr lang="en-US"/>
        </a:p>
      </dgm:t>
    </dgm:pt>
    <dgm:pt modelId="{B6A3A65A-7CB9-4533-A9E4-A8F53FD62623}">
      <dgm:prSet/>
      <dgm:spPr/>
      <dgm:t>
        <a:bodyPr/>
        <a:lstStyle/>
        <a:p>
          <a:r>
            <a:rPr lang="en-US" b="1" i="0"/>
            <a:t>V-gene usage</a:t>
          </a:r>
          <a:r>
            <a:rPr lang="en-US" b="0" i="0"/>
            <a:t> (types of B-cells),</a:t>
          </a:r>
          <a:endParaRPr lang="en-US"/>
        </a:p>
      </dgm:t>
    </dgm:pt>
    <dgm:pt modelId="{78E5A48C-B9C8-46F6-83C8-AEC9447B6EC4}" type="parTrans" cxnId="{8BDC3A9F-FFC1-4301-8213-710E28431446}">
      <dgm:prSet/>
      <dgm:spPr/>
      <dgm:t>
        <a:bodyPr/>
        <a:lstStyle/>
        <a:p>
          <a:endParaRPr lang="en-US"/>
        </a:p>
      </dgm:t>
    </dgm:pt>
    <dgm:pt modelId="{C9EA12C3-6CF2-4E2C-AE41-3E3A146A3751}" type="sibTrans" cxnId="{8BDC3A9F-FFC1-4301-8213-710E28431446}">
      <dgm:prSet/>
      <dgm:spPr/>
      <dgm:t>
        <a:bodyPr/>
        <a:lstStyle/>
        <a:p>
          <a:endParaRPr lang="en-US"/>
        </a:p>
      </dgm:t>
    </dgm:pt>
    <dgm:pt modelId="{9CB87517-D640-45D7-A32E-65CD0A1EDAF0}">
      <dgm:prSet/>
      <dgm:spPr/>
      <dgm:t>
        <a:bodyPr/>
        <a:lstStyle/>
        <a:p>
          <a:r>
            <a:rPr lang="en-US" b="1" i="0"/>
            <a:t>Mutation rate</a:t>
          </a:r>
          <a:r>
            <a:rPr lang="en-US" b="0" i="0"/>
            <a:t> (average V-gene identity).</a:t>
          </a:r>
          <a:endParaRPr lang="en-US"/>
        </a:p>
      </dgm:t>
    </dgm:pt>
    <dgm:pt modelId="{5411B1EF-1393-48B0-BA32-FAE1D57110D4}" type="parTrans" cxnId="{24F0D51C-2BB0-40F0-97D4-51BF2DF44673}">
      <dgm:prSet/>
      <dgm:spPr/>
      <dgm:t>
        <a:bodyPr/>
        <a:lstStyle/>
        <a:p>
          <a:endParaRPr lang="en-US"/>
        </a:p>
      </dgm:t>
    </dgm:pt>
    <dgm:pt modelId="{6AFA63B3-8930-46AD-91E1-A7EF20AFF721}" type="sibTrans" cxnId="{24F0D51C-2BB0-40F0-97D4-51BF2DF44673}">
      <dgm:prSet/>
      <dgm:spPr/>
      <dgm:t>
        <a:bodyPr/>
        <a:lstStyle/>
        <a:p>
          <a:endParaRPr lang="en-US"/>
        </a:p>
      </dgm:t>
    </dgm:pt>
    <dgm:pt modelId="{5F4E1AE1-FE8A-024C-BA62-C707D7FF182F}" type="pres">
      <dgm:prSet presAssocID="{EA1C8C66-43FB-423A-B1DF-7F3ABEF79E1B}" presName="Name0" presStyleCnt="0">
        <dgm:presLayoutVars>
          <dgm:dir/>
          <dgm:animLvl val="lvl"/>
          <dgm:resizeHandles val="exact"/>
        </dgm:presLayoutVars>
      </dgm:prSet>
      <dgm:spPr/>
    </dgm:pt>
    <dgm:pt modelId="{9EA4C6A6-5E21-B742-85B6-371182AE60A1}" type="pres">
      <dgm:prSet presAssocID="{EA551E4E-AD4B-4464-AB48-552C6B71B25B}" presName="boxAndChildren" presStyleCnt="0"/>
      <dgm:spPr/>
    </dgm:pt>
    <dgm:pt modelId="{12E6F41B-BDCE-D542-B017-55425E730754}" type="pres">
      <dgm:prSet presAssocID="{EA551E4E-AD4B-4464-AB48-552C6B71B25B}" presName="parentTextBox" presStyleLbl="node1" presStyleIdx="0" presStyleCnt="2"/>
      <dgm:spPr/>
    </dgm:pt>
    <dgm:pt modelId="{815E1780-3FC9-B04C-8E6B-B6C9BEE75D80}" type="pres">
      <dgm:prSet presAssocID="{EA551E4E-AD4B-4464-AB48-552C6B71B25B}" presName="entireBox" presStyleLbl="node1" presStyleIdx="0" presStyleCnt="2"/>
      <dgm:spPr/>
    </dgm:pt>
    <dgm:pt modelId="{5A40A931-D2B5-8744-B528-8DEF22F702F3}" type="pres">
      <dgm:prSet presAssocID="{EA551E4E-AD4B-4464-AB48-552C6B71B25B}" presName="descendantBox" presStyleCnt="0"/>
      <dgm:spPr/>
    </dgm:pt>
    <dgm:pt modelId="{7341D4B1-3727-BB42-B316-A09D8A9D568E}" type="pres">
      <dgm:prSet presAssocID="{EEFCF73C-E491-4CE5-A9E5-DF0940E6F759}" presName="childTextBox" presStyleLbl="fgAccFollowNode1" presStyleIdx="0" presStyleCnt="3">
        <dgm:presLayoutVars>
          <dgm:bulletEnabled val="1"/>
        </dgm:presLayoutVars>
      </dgm:prSet>
      <dgm:spPr/>
    </dgm:pt>
    <dgm:pt modelId="{F0A5A5E1-E116-524C-938C-35C053D753F3}" type="pres">
      <dgm:prSet presAssocID="{B6A3A65A-7CB9-4533-A9E4-A8F53FD62623}" presName="childTextBox" presStyleLbl="fgAccFollowNode1" presStyleIdx="1" presStyleCnt="3">
        <dgm:presLayoutVars>
          <dgm:bulletEnabled val="1"/>
        </dgm:presLayoutVars>
      </dgm:prSet>
      <dgm:spPr/>
    </dgm:pt>
    <dgm:pt modelId="{5B32F47B-665C-C64A-BFEB-08C2BCFC1C4D}" type="pres">
      <dgm:prSet presAssocID="{9CB87517-D640-45D7-A32E-65CD0A1EDAF0}" presName="childTextBox" presStyleLbl="fgAccFollowNode1" presStyleIdx="2" presStyleCnt="3">
        <dgm:presLayoutVars>
          <dgm:bulletEnabled val="1"/>
        </dgm:presLayoutVars>
      </dgm:prSet>
      <dgm:spPr/>
    </dgm:pt>
    <dgm:pt modelId="{FE27C0B4-F839-0B46-B1F4-B0F14D43A7EE}" type="pres">
      <dgm:prSet presAssocID="{6707288E-2C79-4448-A65B-CE0B112D7D51}" presName="sp" presStyleCnt="0"/>
      <dgm:spPr/>
    </dgm:pt>
    <dgm:pt modelId="{C47C5EE9-BC57-EF40-82AB-7A812CE700E7}" type="pres">
      <dgm:prSet presAssocID="{FC2672F7-4328-4224-967E-848D77F34F3B}" presName="arrowAndChildren" presStyleCnt="0"/>
      <dgm:spPr/>
    </dgm:pt>
    <dgm:pt modelId="{B6123118-469E-A049-B0D9-FA6F0C6B5E56}" type="pres">
      <dgm:prSet presAssocID="{FC2672F7-4328-4224-967E-848D77F34F3B}" presName="parentTextArrow" presStyleLbl="node1" presStyleIdx="1" presStyleCnt="2"/>
      <dgm:spPr/>
    </dgm:pt>
  </dgm:ptLst>
  <dgm:cxnLst>
    <dgm:cxn modelId="{24F0D51C-2BB0-40F0-97D4-51BF2DF44673}" srcId="{EA551E4E-AD4B-4464-AB48-552C6B71B25B}" destId="{9CB87517-D640-45D7-A32E-65CD0A1EDAF0}" srcOrd="2" destOrd="0" parTransId="{5411B1EF-1393-48B0-BA32-FAE1D57110D4}" sibTransId="{6AFA63B3-8930-46AD-91E1-A7EF20AFF721}"/>
    <dgm:cxn modelId="{364ACC20-FA9E-7F4C-863D-6AD2A1785337}" type="presOf" srcId="{EA1C8C66-43FB-423A-B1DF-7F3ABEF79E1B}" destId="{5F4E1AE1-FE8A-024C-BA62-C707D7FF182F}" srcOrd="0" destOrd="0" presId="urn:microsoft.com/office/officeart/2005/8/layout/process4"/>
    <dgm:cxn modelId="{52ACB167-7A87-4A5B-ACD0-AD4D49734DEB}" srcId="{EA1C8C66-43FB-423A-B1DF-7F3ABEF79E1B}" destId="{EA551E4E-AD4B-4464-AB48-552C6B71B25B}" srcOrd="1" destOrd="0" parTransId="{12B1E755-6FEC-4030-9361-04F88E01AF6C}" sibTransId="{690031E3-6C0E-4C64-810E-8D87AFEC92DA}"/>
    <dgm:cxn modelId="{79FA8174-A7C9-C840-90AE-4D61AE31A8C3}" type="presOf" srcId="{EA551E4E-AD4B-4464-AB48-552C6B71B25B}" destId="{12E6F41B-BDCE-D542-B017-55425E730754}" srcOrd="0" destOrd="0" presId="urn:microsoft.com/office/officeart/2005/8/layout/process4"/>
    <dgm:cxn modelId="{C8AF0C89-DF72-4034-BFAA-41AF669DA011}" srcId="{EA551E4E-AD4B-4464-AB48-552C6B71B25B}" destId="{EEFCF73C-E491-4CE5-A9E5-DF0940E6F759}" srcOrd="0" destOrd="0" parTransId="{5F741AC6-65BC-4082-9CFF-C7C28BA828B9}" sibTransId="{9CCA294F-CD65-41C2-AC55-590E10F9FD23}"/>
    <dgm:cxn modelId="{5FAD058D-7947-3243-AB4C-EA6B6ED46438}" type="presOf" srcId="{B6A3A65A-7CB9-4533-A9E4-A8F53FD62623}" destId="{F0A5A5E1-E116-524C-938C-35C053D753F3}" srcOrd="0" destOrd="0" presId="urn:microsoft.com/office/officeart/2005/8/layout/process4"/>
    <dgm:cxn modelId="{9C73FB9D-B33F-814B-B881-5BF3D64628A1}" type="presOf" srcId="{9CB87517-D640-45D7-A32E-65CD0A1EDAF0}" destId="{5B32F47B-665C-C64A-BFEB-08C2BCFC1C4D}" srcOrd="0" destOrd="0" presId="urn:microsoft.com/office/officeart/2005/8/layout/process4"/>
    <dgm:cxn modelId="{8BDC3A9F-FFC1-4301-8213-710E28431446}" srcId="{EA551E4E-AD4B-4464-AB48-552C6B71B25B}" destId="{B6A3A65A-7CB9-4533-A9E4-A8F53FD62623}" srcOrd="1" destOrd="0" parTransId="{78E5A48C-B9C8-46F6-83C8-AEC9447B6EC4}" sibTransId="{C9EA12C3-6CF2-4E2C-AE41-3E3A146A3751}"/>
    <dgm:cxn modelId="{184D1FA1-AD43-4F30-872D-4187AD93D844}" srcId="{EA1C8C66-43FB-423A-B1DF-7F3ABEF79E1B}" destId="{FC2672F7-4328-4224-967E-848D77F34F3B}" srcOrd="0" destOrd="0" parTransId="{97B1981B-3AC2-4583-8DC9-D5F61BB6DA86}" sibTransId="{6707288E-2C79-4448-A65B-CE0B112D7D51}"/>
    <dgm:cxn modelId="{AB8747CB-AEBE-F04E-AA40-544FB76838CF}" type="presOf" srcId="{FC2672F7-4328-4224-967E-848D77F34F3B}" destId="{B6123118-469E-A049-B0D9-FA6F0C6B5E56}" srcOrd="0" destOrd="0" presId="urn:microsoft.com/office/officeart/2005/8/layout/process4"/>
    <dgm:cxn modelId="{A03D57CC-F592-9744-99C4-72C16087D46D}" type="presOf" srcId="{EEFCF73C-E491-4CE5-A9E5-DF0940E6F759}" destId="{7341D4B1-3727-BB42-B316-A09D8A9D568E}" srcOrd="0" destOrd="0" presId="urn:microsoft.com/office/officeart/2005/8/layout/process4"/>
    <dgm:cxn modelId="{5822E6E2-B9D3-F14A-9775-FC2232DF5E86}" type="presOf" srcId="{EA551E4E-AD4B-4464-AB48-552C6B71B25B}" destId="{815E1780-3FC9-B04C-8E6B-B6C9BEE75D80}" srcOrd="1" destOrd="0" presId="urn:microsoft.com/office/officeart/2005/8/layout/process4"/>
    <dgm:cxn modelId="{2F422B46-687D-FF49-BF53-1C2BFC25C79B}" type="presParOf" srcId="{5F4E1AE1-FE8A-024C-BA62-C707D7FF182F}" destId="{9EA4C6A6-5E21-B742-85B6-371182AE60A1}" srcOrd="0" destOrd="0" presId="urn:microsoft.com/office/officeart/2005/8/layout/process4"/>
    <dgm:cxn modelId="{25BD56A4-DB72-3D4C-A305-70D463B51128}" type="presParOf" srcId="{9EA4C6A6-5E21-B742-85B6-371182AE60A1}" destId="{12E6F41B-BDCE-D542-B017-55425E730754}" srcOrd="0" destOrd="0" presId="urn:microsoft.com/office/officeart/2005/8/layout/process4"/>
    <dgm:cxn modelId="{BF3755C4-0877-2C4A-A742-8EC776114C62}" type="presParOf" srcId="{9EA4C6A6-5E21-B742-85B6-371182AE60A1}" destId="{815E1780-3FC9-B04C-8E6B-B6C9BEE75D80}" srcOrd="1" destOrd="0" presId="urn:microsoft.com/office/officeart/2005/8/layout/process4"/>
    <dgm:cxn modelId="{44D32EE9-10BF-3A45-8DB5-A9FFDD256E0A}" type="presParOf" srcId="{9EA4C6A6-5E21-B742-85B6-371182AE60A1}" destId="{5A40A931-D2B5-8744-B528-8DEF22F702F3}" srcOrd="2" destOrd="0" presId="urn:microsoft.com/office/officeart/2005/8/layout/process4"/>
    <dgm:cxn modelId="{CD9B31A1-BDC4-E74D-9B94-2A969CB1570E}" type="presParOf" srcId="{5A40A931-D2B5-8744-B528-8DEF22F702F3}" destId="{7341D4B1-3727-BB42-B316-A09D8A9D568E}" srcOrd="0" destOrd="0" presId="urn:microsoft.com/office/officeart/2005/8/layout/process4"/>
    <dgm:cxn modelId="{6F7F5978-6CC3-9F49-B22C-68A965E02C69}" type="presParOf" srcId="{5A40A931-D2B5-8744-B528-8DEF22F702F3}" destId="{F0A5A5E1-E116-524C-938C-35C053D753F3}" srcOrd="1" destOrd="0" presId="urn:microsoft.com/office/officeart/2005/8/layout/process4"/>
    <dgm:cxn modelId="{5C50D366-B21D-EF4E-A0EA-A05FB5140E65}" type="presParOf" srcId="{5A40A931-D2B5-8744-B528-8DEF22F702F3}" destId="{5B32F47B-665C-C64A-BFEB-08C2BCFC1C4D}" srcOrd="2" destOrd="0" presId="urn:microsoft.com/office/officeart/2005/8/layout/process4"/>
    <dgm:cxn modelId="{8634CF25-74D9-C04F-801A-AF3491925D52}" type="presParOf" srcId="{5F4E1AE1-FE8A-024C-BA62-C707D7FF182F}" destId="{FE27C0B4-F839-0B46-B1F4-B0F14D43A7EE}" srcOrd="1" destOrd="0" presId="urn:microsoft.com/office/officeart/2005/8/layout/process4"/>
    <dgm:cxn modelId="{252C4B5B-0D8E-204D-B44D-9A05651F349C}" type="presParOf" srcId="{5F4E1AE1-FE8A-024C-BA62-C707D7FF182F}" destId="{C47C5EE9-BC57-EF40-82AB-7A812CE700E7}" srcOrd="2" destOrd="0" presId="urn:microsoft.com/office/officeart/2005/8/layout/process4"/>
    <dgm:cxn modelId="{506CFBF0-FDE2-D347-B014-9D27ACC7E82A}" type="presParOf" srcId="{C47C5EE9-BC57-EF40-82AB-7A812CE700E7}" destId="{B6123118-469E-A049-B0D9-FA6F0C6B5E56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67965B-433C-45C4-81E2-6A438AEA7248}">
      <dsp:nvSpPr>
        <dsp:cNvPr id="0" name=""/>
        <dsp:cNvSpPr/>
      </dsp:nvSpPr>
      <dsp:spPr>
        <a:xfrm>
          <a:off x="0" y="864376"/>
          <a:ext cx="5889686" cy="15957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B1C589-400F-4BB1-A157-FFFD3A0DF045}">
      <dsp:nvSpPr>
        <dsp:cNvPr id="0" name=""/>
        <dsp:cNvSpPr/>
      </dsp:nvSpPr>
      <dsp:spPr>
        <a:xfrm>
          <a:off x="482721" y="1223425"/>
          <a:ext cx="877674" cy="87767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55F093-940E-47CF-BCB3-FD6C788E0479}">
      <dsp:nvSpPr>
        <dsp:cNvPr id="0" name=""/>
        <dsp:cNvSpPr/>
      </dsp:nvSpPr>
      <dsp:spPr>
        <a:xfrm>
          <a:off x="1843117" y="864376"/>
          <a:ext cx="4046568" cy="1595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886" tIns="168886" rIns="168886" bIns="16888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This project focuses on understanding how B-cells, a crucial part of the immune system, differ between individuals with type 1 diabetes and healthy individuals.</a:t>
          </a:r>
          <a:endParaRPr lang="en-US" sz="1600" kern="1200" dirty="0"/>
        </a:p>
      </dsp:txBody>
      <dsp:txXfrm>
        <a:off x="1843117" y="864376"/>
        <a:ext cx="4046568" cy="1595772"/>
      </dsp:txXfrm>
    </dsp:sp>
    <dsp:sp modelId="{2B8EF7B2-2891-4ACA-8E92-42AB36761259}">
      <dsp:nvSpPr>
        <dsp:cNvPr id="0" name=""/>
        <dsp:cNvSpPr/>
      </dsp:nvSpPr>
      <dsp:spPr>
        <a:xfrm>
          <a:off x="0" y="2859092"/>
          <a:ext cx="5889686" cy="159577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46B829-B7B3-40BD-97A1-6A43AB5013F5}">
      <dsp:nvSpPr>
        <dsp:cNvPr id="0" name=""/>
        <dsp:cNvSpPr/>
      </dsp:nvSpPr>
      <dsp:spPr>
        <a:xfrm>
          <a:off x="482721" y="3218140"/>
          <a:ext cx="877674" cy="87767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337710-698C-419A-8FB3-5D3D7640D464}">
      <dsp:nvSpPr>
        <dsp:cNvPr id="0" name=""/>
        <dsp:cNvSpPr/>
      </dsp:nvSpPr>
      <dsp:spPr>
        <a:xfrm>
          <a:off x="1843117" y="2859092"/>
          <a:ext cx="4046568" cy="15957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886" tIns="168886" rIns="168886" bIns="16888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We aim to explore differences in </a:t>
          </a:r>
          <a:r>
            <a:rPr lang="en-US" sz="1600" b="1" i="0" kern="1200" dirty="0"/>
            <a:t>clone size</a:t>
          </a:r>
          <a:r>
            <a:rPr lang="en-US" sz="1600" b="0" i="0" kern="1200" dirty="0"/>
            <a:t>, </a:t>
          </a:r>
          <a:r>
            <a:rPr lang="en-US" sz="1600" b="1" i="0" kern="1200" dirty="0"/>
            <a:t>mutation rates</a:t>
          </a:r>
          <a:r>
            <a:rPr lang="en-US" sz="1600" b="0" i="0" kern="1200" dirty="0"/>
            <a:t>, and </a:t>
          </a:r>
          <a:r>
            <a:rPr lang="en-US" sz="1600" b="1" i="0" kern="1200" dirty="0"/>
            <a:t>V-gene usage</a:t>
          </a:r>
          <a:r>
            <a:rPr lang="en-US" sz="1600" b="0" i="0" kern="1200" dirty="0"/>
            <a:t> between the two groups to better understand immune response changes associated with type 1 diabetes.</a:t>
          </a:r>
          <a:endParaRPr lang="en-US" sz="1600" kern="1200" dirty="0"/>
        </a:p>
      </dsp:txBody>
      <dsp:txXfrm>
        <a:off x="1843117" y="2859092"/>
        <a:ext cx="4046568" cy="15957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A9F822-7A10-334E-9E52-FD437D4C04B7}">
      <dsp:nvSpPr>
        <dsp:cNvPr id="0" name=""/>
        <dsp:cNvSpPr/>
      </dsp:nvSpPr>
      <dsp:spPr>
        <a:xfrm>
          <a:off x="0" y="0"/>
          <a:ext cx="588968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144FF1-1AE4-6949-83DB-FDB48A515A58}">
      <dsp:nvSpPr>
        <dsp:cNvPr id="0" name=""/>
        <dsp:cNvSpPr/>
      </dsp:nvSpPr>
      <dsp:spPr>
        <a:xfrm>
          <a:off x="0" y="0"/>
          <a:ext cx="5889686" cy="1329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/>
            <a:t>1. Is there a correlation between B-cell clone size and mutation rate?</a:t>
          </a:r>
          <a:endParaRPr lang="en-US" sz="2800" kern="1200" dirty="0"/>
        </a:p>
      </dsp:txBody>
      <dsp:txXfrm>
        <a:off x="0" y="0"/>
        <a:ext cx="5889686" cy="1329810"/>
      </dsp:txXfrm>
    </dsp:sp>
    <dsp:sp modelId="{E1A60DBA-087C-D642-BE8D-73FC4B842273}">
      <dsp:nvSpPr>
        <dsp:cNvPr id="0" name=""/>
        <dsp:cNvSpPr/>
      </dsp:nvSpPr>
      <dsp:spPr>
        <a:xfrm>
          <a:off x="0" y="1329810"/>
          <a:ext cx="5889686" cy="0"/>
        </a:xfrm>
        <a:prstGeom prst="line">
          <a:avLst/>
        </a:prstGeom>
        <a:solidFill>
          <a:schemeClr val="accent2">
            <a:hueOff val="-4223517"/>
            <a:satOff val="-10068"/>
            <a:lumOff val="-4641"/>
            <a:alphaOff val="0"/>
          </a:schemeClr>
        </a:solidFill>
        <a:ln w="15875" cap="flat" cmpd="sng" algn="ctr">
          <a:solidFill>
            <a:schemeClr val="accent2">
              <a:hueOff val="-4223517"/>
              <a:satOff val="-10068"/>
              <a:lumOff val="-46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C40F70-AA65-784C-8A7B-9C46ABFECC17}">
      <dsp:nvSpPr>
        <dsp:cNvPr id="0" name=""/>
        <dsp:cNvSpPr/>
      </dsp:nvSpPr>
      <dsp:spPr>
        <a:xfrm>
          <a:off x="0" y="1329810"/>
          <a:ext cx="5889686" cy="1329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/>
            <a:t>2. How consistent is V-gene usage across different individuals?</a:t>
          </a:r>
        </a:p>
      </dsp:txBody>
      <dsp:txXfrm>
        <a:off x="0" y="1329810"/>
        <a:ext cx="5889686" cy="1329810"/>
      </dsp:txXfrm>
    </dsp:sp>
    <dsp:sp modelId="{6DD68323-81AA-ED46-B48B-AE6DAFD09D72}">
      <dsp:nvSpPr>
        <dsp:cNvPr id="0" name=""/>
        <dsp:cNvSpPr/>
      </dsp:nvSpPr>
      <dsp:spPr>
        <a:xfrm>
          <a:off x="0" y="2659620"/>
          <a:ext cx="5889686" cy="0"/>
        </a:xfrm>
        <a:prstGeom prst="line">
          <a:avLst/>
        </a:prstGeom>
        <a:solidFill>
          <a:schemeClr val="accent2">
            <a:hueOff val="-8447033"/>
            <a:satOff val="-20135"/>
            <a:lumOff val="-9281"/>
            <a:alphaOff val="0"/>
          </a:schemeClr>
        </a:solidFill>
        <a:ln w="15875" cap="flat" cmpd="sng" algn="ctr">
          <a:solidFill>
            <a:schemeClr val="accent2">
              <a:hueOff val="-8447033"/>
              <a:satOff val="-20135"/>
              <a:lumOff val="-92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6EA94B-18AA-EA4D-AC21-10475FFBA44E}">
      <dsp:nvSpPr>
        <dsp:cNvPr id="0" name=""/>
        <dsp:cNvSpPr/>
      </dsp:nvSpPr>
      <dsp:spPr>
        <a:xfrm>
          <a:off x="0" y="2659620"/>
          <a:ext cx="5889686" cy="1329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/>
            <a:t>3. How does type 1 diabetes impact the overall clonal repertoire of B-cells?</a:t>
          </a:r>
          <a:endParaRPr lang="en-US" sz="2800" kern="1200" dirty="0"/>
        </a:p>
      </dsp:txBody>
      <dsp:txXfrm>
        <a:off x="0" y="2659620"/>
        <a:ext cx="5889686" cy="1329810"/>
      </dsp:txXfrm>
    </dsp:sp>
    <dsp:sp modelId="{7C3D222A-A824-B446-A38A-2EB63B1AEE99}">
      <dsp:nvSpPr>
        <dsp:cNvPr id="0" name=""/>
        <dsp:cNvSpPr/>
      </dsp:nvSpPr>
      <dsp:spPr>
        <a:xfrm>
          <a:off x="0" y="3989430"/>
          <a:ext cx="5889686" cy="0"/>
        </a:xfrm>
        <a:prstGeom prst="line">
          <a:avLst/>
        </a:prstGeom>
        <a:solidFill>
          <a:schemeClr val="accent2">
            <a:hueOff val="-12670550"/>
            <a:satOff val="-30203"/>
            <a:lumOff val="-13922"/>
            <a:alphaOff val="0"/>
          </a:schemeClr>
        </a:solidFill>
        <a:ln w="15875" cap="flat" cmpd="sng" algn="ctr">
          <a:solidFill>
            <a:schemeClr val="accent2">
              <a:hueOff val="-12670550"/>
              <a:satOff val="-30203"/>
              <a:lumOff val="-1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B9E339-65E0-2B42-AEF9-5465D6EB122C}">
      <dsp:nvSpPr>
        <dsp:cNvPr id="0" name=""/>
        <dsp:cNvSpPr/>
      </dsp:nvSpPr>
      <dsp:spPr>
        <a:xfrm>
          <a:off x="0" y="3989430"/>
          <a:ext cx="5889686" cy="13298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4. Compare B-cell characteristics between healthy individuals and those with type 1 diabetes.</a:t>
          </a:r>
        </a:p>
      </dsp:txBody>
      <dsp:txXfrm>
        <a:off x="0" y="3989430"/>
        <a:ext cx="5889686" cy="13298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5E1780-3FC9-B04C-8E6B-B6C9BEE75D80}">
      <dsp:nvSpPr>
        <dsp:cNvPr id="0" name=""/>
        <dsp:cNvSpPr/>
      </dsp:nvSpPr>
      <dsp:spPr>
        <a:xfrm>
          <a:off x="0" y="3210443"/>
          <a:ext cx="5889686" cy="210639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/>
            <a:t>Analyzed:</a:t>
          </a:r>
          <a:endParaRPr lang="en-US" sz="2900" kern="1200"/>
        </a:p>
      </dsp:txBody>
      <dsp:txXfrm>
        <a:off x="0" y="3210443"/>
        <a:ext cx="5889686" cy="1137455"/>
      </dsp:txXfrm>
    </dsp:sp>
    <dsp:sp modelId="{7341D4B1-3727-BB42-B316-A09D8A9D568E}">
      <dsp:nvSpPr>
        <dsp:cNvPr id="0" name=""/>
        <dsp:cNvSpPr/>
      </dsp:nvSpPr>
      <dsp:spPr>
        <a:xfrm>
          <a:off x="2875" y="4305771"/>
          <a:ext cx="1961311" cy="96894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Clone size</a:t>
          </a:r>
          <a:r>
            <a:rPr lang="en-US" sz="1800" b="0" i="0" kern="1200"/>
            <a:t> (number of copies),</a:t>
          </a:r>
          <a:endParaRPr lang="en-US" sz="1800" kern="1200"/>
        </a:p>
      </dsp:txBody>
      <dsp:txXfrm>
        <a:off x="2875" y="4305771"/>
        <a:ext cx="1961311" cy="968943"/>
      </dsp:txXfrm>
    </dsp:sp>
    <dsp:sp modelId="{F0A5A5E1-E116-524C-938C-35C053D753F3}">
      <dsp:nvSpPr>
        <dsp:cNvPr id="0" name=""/>
        <dsp:cNvSpPr/>
      </dsp:nvSpPr>
      <dsp:spPr>
        <a:xfrm>
          <a:off x="1964187" y="4305771"/>
          <a:ext cx="1961311" cy="968943"/>
        </a:xfrm>
        <a:prstGeom prst="rect">
          <a:avLst/>
        </a:prstGeom>
        <a:solidFill>
          <a:schemeClr val="accent2">
            <a:tint val="40000"/>
            <a:alpha val="90000"/>
            <a:hueOff val="-6452708"/>
            <a:satOff val="-17601"/>
            <a:lumOff val="-1952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6452708"/>
              <a:satOff val="-17601"/>
              <a:lumOff val="-19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V-gene usage</a:t>
          </a:r>
          <a:r>
            <a:rPr lang="en-US" sz="1800" b="0" i="0" kern="1200"/>
            <a:t> (types of B-cells),</a:t>
          </a:r>
          <a:endParaRPr lang="en-US" sz="1800" kern="1200"/>
        </a:p>
      </dsp:txBody>
      <dsp:txXfrm>
        <a:off x="1964187" y="4305771"/>
        <a:ext cx="1961311" cy="968943"/>
      </dsp:txXfrm>
    </dsp:sp>
    <dsp:sp modelId="{5B32F47B-665C-C64A-BFEB-08C2BCFC1C4D}">
      <dsp:nvSpPr>
        <dsp:cNvPr id="0" name=""/>
        <dsp:cNvSpPr/>
      </dsp:nvSpPr>
      <dsp:spPr>
        <a:xfrm>
          <a:off x="3925498" y="4305771"/>
          <a:ext cx="1961311" cy="968943"/>
        </a:xfrm>
        <a:prstGeom prst="rect">
          <a:avLst/>
        </a:prstGeom>
        <a:solidFill>
          <a:schemeClr val="accent2">
            <a:tint val="40000"/>
            <a:alpha val="90000"/>
            <a:hueOff val="-12905416"/>
            <a:satOff val="-35202"/>
            <a:lumOff val="-3905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12905416"/>
              <a:satOff val="-35202"/>
              <a:lumOff val="-390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/>
            <a:t>Mutation rate</a:t>
          </a:r>
          <a:r>
            <a:rPr lang="en-US" sz="1800" b="0" i="0" kern="1200"/>
            <a:t> (average V-gene identity).</a:t>
          </a:r>
          <a:endParaRPr lang="en-US" sz="1800" kern="1200"/>
        </a:p>
      </dsp:txBody>
      <dsp:txXfrm>
        <a:off x="3925498" y="4305771"/>
        <a:ext cx="1961311" cy="968943"/>
      </dsp:txXfrm>
    </dsp:sp>
    <dsp:sp modelId="{B6123118-469E-A049-B0D9-FA6F0C6B5E56}">
      <dsp:nvSpPr>
        <dsp:cNvPr id="0" name=""/>
        <dsp:cNvSpPr/>
      </dsp:nvSpPr>
      <dsp:spPr>
        <a:xfrm rot="10800000">
          <a:off x="0" y="2398"/>
          <a:ext cx="5889686" cy="3239641"/>
        </a:xfrm>
        <a:prstGeom prst="upArrowCallout">
          <a:avLst/>
        </a:prstGeom>
        <a:solidFill>
          <a:schemeClr val="accent2">
            <a:hueOff val="-12670550"/>
            <a:satOff val="-30203"/>
            <a:lumOff val="-1392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/>
            <a:t>The dataset consists of B-cell clonotype information from 6 individuals: 3 healthy donors and 3 donors with type 1 diabetes.</a:t>
          </a:r>
          <a:endParaRPr lang="en-US" sz="2900" kern="1200"/>
        </a:p>
      </dsp:txBody>
      <dsp:txXfrm rot="10800000">
        <a:off x="0" y="2398"/>
        <a:ext cx="5889686" cy="21050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smtClean="0"/>
              <a:t>10/22/24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940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smtClean="0"/>
              <a:t>10/22/24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333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smtClean="0"/>
              <a:t>10/22/24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473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smtClean="0"/>
              <a:t>10/22/24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378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smtClean="0"/>
              <a:t>10/22/24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19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smtClean="0"/>
              <a:t>10/22/24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786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smtClean="0"/>
              <a:t>10/22/24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421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smtClean="0"/>
              <a:t>10/22/24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871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smtClean="0"/>
              <a:t>10/22/24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241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smtClean="0"/>
              <a:t>10/22/24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227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smtClean="0"/>
              <a:t>10/22/24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030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smtClean="0"/>
              <a:t>10/22/24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015812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3.png"/><Relationship Id="rId9" Type="http://schemas.microsoft.com/office/2007/relationships/diagramDrawing" Target="../diagrams/drawing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C38C329-05C1-44E0-942C-D7A60A7F2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40E99DB-69B1-42D9-9A2E-A196302E0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60DFF115-119D-479E-9D15-475C47026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chemeClr val="accent6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A98F3A3-687B-4002-93F2-58E8590DC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7A1367E-049C-45E5-9C32-CC32DCEAEF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4174" y="0"/>
            <a:ext cx="9590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6A9DA2-4F2E-753C-4373-A5FE9FEF3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0284" y="487443"/>
            <a:ext cx="8513100" cy="5117852"/>
          </a:xfrm>
        </p:spPr>
        <p:txBody>
          <a:bodyPr anchor="ctr">
            <a:normAutofit/>
          </a:bodyPr>
          <a:lstStyle/>
          <a:p>
            <a:pPr algn="l"/>
            <a:r>
              <a:rPr lang="en-US" sz="8800"/>
              <a:t>B-Cell Analysis </a:t>
            </a:r>
            <a:br>
              <a:rPr lang="en-US" sz="8800"/>
            </a:br>
            <a:r>
              <a:rPr lang="en-US" sz="8800"/>
              <a:t>in Type 1 Diabetes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CA5649-9F0D-B3C5-D1E1-7F6E5C4E8F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9661" y="5657222"/>
            <a:ext cx="7400781" cy="923030"/>
          </a:xfrm>
        </p:spPr>
        <p:txBody>
          <a:bodyPr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200"/>
              <a:t>Naoko Ishibashi</a:t>
            </a:r>
          </a:p>
          <a:p>
            <a:pPr>
              <a:lnSpc>
                <a:spcPct val="110000"/>
              </a:lnSpc>
            </a:pPr>
            <a:r>
              <a:rPr lang="en-US" sz="2200"/>
              <a:t>October 21, 2024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E1CAA8C-D8F1-4D3B-87B4-4B17F3E28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45674" y="0"/>
            <a:ext cx="27432" cy="6858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01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FAD17B9-9E6C-4DD1-9728-97B5E5FCC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7AC3F90-A588-42FF-B41D-062A8D91B9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rson using microscope">
            <a:extLst>
              <a:ext uri="{FF2B5EF4-FFF2-40B4-BE49-F238E27FC236}">
                <a16:creationId xmlns:a16="http://schemas.microsoft.com/office/drawing/2014/main" id="{DDE27E7A-61CD-8495-8D6D-9FA5448A546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r="12892" b="1"/>
          <a:stretch/>
        </p:blipFill>
        <p:spPr>
          <a:xfrm>
            <a:off x="153" y="10"/>
            <a:ext cx="12191695" cy="68579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5AB904-4FB7-4A0D-B43E-03ACF05E1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" y="0"/>
            <a:ext cx="1218986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CC3A3B-0861-7614-9193-F2B38ED8B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</p:spPr>
        <p:txBody>
          <a:bodyPr>
            <a:normAutofit/>
          </a:bodyPr>
          <a:lstStyle/>
          <a:p>
            <a:pPr algn="l"/>
            <a:r>
              <a:rPr lang="en-US"/>
              <a:t>Conclusion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AADF25-43E9-4DE0-AD82-4F6052319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C2D515-EF3C-4E4E-8BC1-192B21E92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046AD72A-988E-165C-D8CD-348588D0F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0579" y="2052116"/>
            <a:ext cx="7959560" cy="3997828"/>
          </a:xfrm>
        </p:spPr>
        <p:txBody>
          <a:bodyPr>
            <a:normAutofit/>
          </a:bodyPr>
          <a:lstStyle/>
          <a:p>
            <a:pPr>
              <a:spcBef>
                <a:spcPts val="900"/>
              </a:spcBef>
            </a:pPr>
            <a:r>
              <a:rPr lang="en-US" dirty="0"/>
              <a:t>The </a:t>
            </a:r>
            <a:r>
              <a:rPr lang="en-US" b="0" i="0" u="none" strike="noStrike" dirty="0">
                <a:effectLst/>
              </a:rPr>
              <a:t>analysis highlights clear differences in B-cell behavior between healthy and diabetic individuals, particularly in terms of clonal size, mutation rates, and V-gene usage.</a:t>
            </a:r>
          </a:p>
          <a:p>
            <a:pPr>
              <a:spcBef>
                <a:spcPts val="900"/>
              </a:spcBef>
            </a:pPr>
            <a:r>
              <a:rPr lang="en-US" b="0" i="0" u="none" strike="noStrike" dirty="0">
                <a:effectLst/>
              </a:rPr>
              <a:t>These findings provide insight into how the immune system may be altered in type 1 diabetes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81235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2290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9223F7-8F1B-791B-031B-85E15FE0C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191" y="1064365"/>
            <a:ext cx="2856582" cy="3313671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Project Overview</a:t>
            </a:r>
            <a:r>
              <a:rPr lang="en-US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769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34" name="Content Placeholder 2">
            <a:extLst>
              <a:ext uri="{FF2B5EF4-FFF2-40B4-BE49-F238E27FC236}">
                <a16:creationId xmlns:a16="http://schemas.microsoft.com/office/drawing/2014/main" id="{8DA75AE3-C298-ECB7-2F9B-65A3CC19DF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0812696"/>
              </p:ext>
            </p:extLst>
          </p:nvPr>
        </p:nvGraphicFramePr>
        <p:xfrm>
          <a:off x="5507182" y="897534"/>
          <a:ext cx="5889686" cy="5319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3047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79">
            <a:extLst>
              <a:ext uri="{FF2B5EF4-FFF2-40B4-BE49-F238E27FC236}">
                <a16:creationId xmlns:a16="http://schemas.microsoft.com/office/drawing/2014/main" id="{DE8515BB-59EE-453D-82CE-EE72BF309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37F492A7-5C9A-44D0-BA44-213281095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4" name="Rectangle 83">
            <a:extLst>
              <a:ext uri="{FF2B5EF4-FFF2-40B4-BE49-F238E27FC236}">
                <a16:creationId xmlns:a16="http://schemas.microsoft.com/office/drawing/2014/main" id="{38CB1921-2103-4962-BC2D-CB488DD95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7309053-D520-473F-B065-0965E5C88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97F2982-9D29-4C8C-B653-C0BCE1B1F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5B325BAC-AB46-48CC-9F6B-79864ABE5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AF1CE20-1BF6-42BB-AF36-D72F27ED1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9CC4AF46-A1F3-4DF9-8F71-44A6B10E4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0E798FC9-A14A-487D-88A2-A57F0029DC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C5065053-9EF0-4668-9CF6-DD9A49BE2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00" name="Rectangle 99">
            <a:extLst>
              <a:ext uri="{FF2B5EF4-FFF2-40B4-BE49-F238E27FC236}">
                <a16:creationId xmlns:a16="http://schemas.microsoft.com/office/drawing/2014/main" id="{5CD8DEDF-3AC4-4735-B9FF-7BE084C2B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106AA5C-5136-4C1B-8030-6FE6F0F55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7410167-A5D0-4B9C-A90D-300AF6533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64998A-D1E3-446C-FC7D-D76F288E0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3428998"/>
            <a:ext cx="2668479" cy="22685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Key Research Questions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4A2D297-946C-413D-8762-81BB0BB72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7" name="Content Placeholder 2">
            <a:extLst>
              <a:ext uri="{FF2B5EF4-FFF2-40B4-BE49-F238E27FC236}">
                <a16:creationId xmlns:a16="http://schemas.microsoft.com/office/drawing/2014/main" id="{B36113D8-30F6-9999-55A9-41E5A3D5BE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9621152"/>
              </p:ext>
            </p:extLst>
          </p:nvPr>
        </p:nvGraphicFramePr>
        <p:xfrm>
          <a:off x="5507182" y="897534"/>
          <a:ext cx="5889686" cy="5319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337118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2290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4BC9A-97B6-18CD-CA8F-293E5C124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191" y="1064365"/>
            <a:ext cx="2856582" cy="3313671"/>
          </a:xfrm>
        </p:spPr>
        <p:txBody>
          <a:bodyPr>
            <a:normAutofit/>
          </a:bodyPr>
          <a:lstStyle/>
          <a:p>
            <a:pPr algn="l"/>
            <a:r>
              <a:rPr 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Summary</a:t>
            </a:r>
            <a:endParaRPr lang="en-US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769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F9AE02E7-2F37-12BC-D974-C267078814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7853219"/>
              </p:ext>
            </p:extLst>
          </p:nvPr>
        </p:nvGraphicFramePr>
        <p:xfrm>
          <a:off x="5507182" y="897534"/>
          <a:ext cx="5889686" cy="5319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60057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77F999F0-61A3-461E-A33C-C57697CBE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D0D2276A-0C1B-4418-9BE1-4699F82B88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81EE12E-453A-4166-A38E-6EBDF5A66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1F6B6049-00A8-4B1D-9F13-FC6DB1BF3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B28CE5C-0621-4685-B8BA-1C8F47DB4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A8F053A-E47D-43FF-88F9-6EFE8B93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D5FA56-E887-A489-7ED7-8D7E9B958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8647" y="232460"/>
            <a:ext cx="3974905" cy="107722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b="1" i="0" u="none" strike="noStrike" dirty="0">
                <a:effectLst/>
              </a:rPr>
              <a:t>Q1. Correlation Between Clone Size and Mutation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3033B-890D-70F4-675E-D52B95391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3671" y="2052116"/>
            <a:ext cx="5540918" cy="3997828"/>
          </a:xfrm>
        </p:spPr>
        <p:txBody>
          <a:bodyPr>
            <a:noAutofit/>
          </a:bodyPr>
          <a:lstStyle/>
          <a:p>
            <a:pPr marL="171450" indent="-171450">
              <a:lnSpc>
                <a:spcPct val="110000"/>
              </a:lnSpc>
            </a:pPr>
            <a:r>
              <a:rPr lang="en-US" sz="1400" b="1" dirty="0"/>
              <a:t>Objective</a:t>
            </a:r>
            <a:r>
              <a:rPr lang="en-US" sz="1400" dirty="0"/>
              <a:t>: Determine if there is a correlation between B-cell clone size and mutation rate.</a:t>
            </a:r>
          </a:p>
          <a:p>
            <a:pPr marL="171450" indent="-171450">
              <a:lnSpc>
                <a:spcPct val="110000"/>
              </a:lnSpc>
            </a:pPr>
            <a:r>
              <a:rPr lang="en-US" sz="1400" b="1" dirty="0"/>
              <a:t>Findings</a:t>
            </a:r>
            <a:r>
              <a:rPr lang="en-US" sz="1400" dirty="0"/>
              <a:t>: </a:t>
            </a:r>
          </a:p>
          <a:p>
            <a:pPr marL="622300" lvl="1" indent="-171450">
              <a:lnSpc>
                <a:spcPct val="110000"/>
              </a:lnSpc>
            </a:pPr>
            <a:r>
              <a:rPr lang="en-US" sz="1400" dirty="0"/>
              <a:t>Larger B-cell clones show a slight increase in mutation rate, but the correlation is weak.</a:t>
            </a:r>
          </a:p>
          <a:p>
            <a:pPr marL="622300" lvl="1" indent="-171450">
              <a:lnSpc>
                <a:spcPct val="110000"/>
              </a:lnSpc>
            </a:pPr>
            <a:r>
              <a:rPr lang="en-US" sz="1400" dirty="0"/>
              <a:t>There is a significant relationship between copies and avg_v_identity.  </a:t>
            </a:r>
          </a:p>
          <a:p>
            <a:pPr marL="622300" lvl="1" indent="-171450">
              <a:lnSpc>
                <a:spcPct val="110000"/>
              </a:lnSpc>
            </a:pPr>
            <a:r>
              <a:rPr lang="en-US" sz="1400" b="1" dirty="0"/>
              <a:t>P-value: </a:t>
            </a:r>
            <a:r>
              <a:rPr lang="en-US" sz="1400" dirty="0"/>
              <a:t>A p-value of &lt; 2.2e-16 indicates high significance. </a:t>
            </a:r>
          </a:p>
          <a:p>
            <a:pPr marL="622300" lvl="1" indent="-171450">
              <a:lnSpc>
                <a:spcPct val="110000"/>
              </a:lnSpc>
            </a:pPr>
            <a:r>
              <a:rPr lang="en-US" sz="1400" dirty="0"/>
              <a:t>Rejecting the Null Hypothesis: The very small p-value (&lt; 2.2e-16) gives us confidence that the relationship is relevant, not due to chance.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400" b="1" dirty="0"/>
              <a:t>Key Insight: </a:t>
            </a:r>
            <a:r>
              <a:rPr lang="en-US" sz="1400" dirty="0"/>
              <a:t>Although the relationship is statistically significant, the effect is small.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79E701B-D239-4B01-AAB2-790AC7E5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4123" y="0"/>
            <a:ext cx="464864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aph showing a number of dots&#10;&#10;Description automatically generated">
            <a:extLst>
              <a:ext uri="{FF2B5EF4-FFF2-40B4-BE49-F238E27FC236}">
                <a16:creationId xmlns:a16="http://schemas.microsoft.com/office/drawing/2014/main" id="{2519393E-B6D5-380C-1CEF-9263D5F73F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1020" y="458209"/>
            <a:ext cx="3997310" cy="2668204"/>
          </a:xfrm>
          <a:prstGeom prst="rect">
            <a:avLst/>
          </a:prstGeom>
          <a:ln w="12700">
            <a:noFill/>
          </a:ln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0757A649-B7FC-4FB5-804B-CA5A7F39AF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95009" y="232460"/>
            <a:ext cx="4150723" cy="3114381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C0D6EF-7F48-CE0D-D335-B4E86D0063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1020" y="4013483"/>
            <a:ext cx="3995178" cy="2087480"/>
          </a:xfrm>
          <a:prstGeom prst="rect">
            <a:avLst/>
          </a:prstGeom>
          <a:ln w="12700">
            <a:noFill/>
          </a:ln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B7A3CDD6-F2E2-4846-99B5-18549564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95009" y="3499659"/>
            <a:ext cx="4150723" cy="3114381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D533EDB-4F6A-4C00-9334-43F728385E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00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1BC10AE-0978-44A8-90BB-035C7E237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17FCA0A-2061-455A-B63A-DE1C010F1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2B0BDB6-01E9-4AD8-A995-25C1E186B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0596BC0-68F5-429F-A6D0-3A97A62C2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08CE1A-C7C9-4E92-AA5C-A0374093A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7BF794F-D2F1-409F-85B1-0C92933FD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E19598-2FB1-D976-3F03-1A71E1472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808056"/>
            <a:ext cx="3969504" cy="1077229"/>
          </a:xfrm>
        </p:spPr>
        <p:txBody>
          <a:bodyPr>
            <a:normAutofit/>
          </a:bodyPr>
          <a:lstStyle/>
          <a:p>
            <a:pPr algn="l"/>
            <a:r>
              <a:rPr lang="en-US" sz="2100" b="1"/>
              <a:t>Q2</a:t>
            </a:r>
            <a:r>
              <a:rPr lang="en-US" sz="2100"/>
              <a:t>: V-gene distribution among donors</a:t>
            </a:r>
            <a:br>
              <a:rPr lang="en-US" sz="2100"/>
            </a:br>
            <a:endParaRPr lang="en-US" sz="21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6212E8-7373-8999-3407-B53ADFFBA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9803" y="2052116"/>
            <a:ext cx="3969505" cy="399782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900"/>
              </a:spcBef>
            </a:pPr>
            <a:r>
              <a:rPr lang="en-US" sz="1700" b="1" i="0" u="none" strike="noStrike" dirty="0">
                <a:effectLst/>
              </a:rPr>
              <a:t>Objective</a:t>
            </a:r>
            <a:r>
              <a:rPr lang="en-US" sz="1700" b="0" i="0" u="none" strike="noStrike" dirty="0">
                <a:effectLst/>
              </a:rPr>
              <a:t>: Investigate whether V-gene usage is consistent across individuals</a:t>
            </a:r>
            <a:r>
              <a:rPr lang="en-US" sz="1700" dirty="0"/>
              <a:t>.</a:t>
            </a:r>
            <a:endParaRPr lang="en-US" sz="1700" b="0" i="0" u="none" strike="noStrike" dirty="0">
              <a:effectLst/>
            </a:endParaRPr>
          </a:p>
          <a:p>
            <a:pPr>
              <a:lnSpc>
                <a:spcPct val="110000"/>
              </a:lnSpc>
              <a:spcBef>
                <a:spcPts val="900"/>
              </a:spcBef>
            </a:pPr>
            <a:r>
              <a:rPr lang="en-US" sz="1700" b="1" i="0" u="none" strike="noStrike" dirty="0">
                <a:effectLst/>
              </a:rPr>
              <a:t>Finding</a:t>
            </a:r>
            <a:r>
              <a:rPr lang="en-US" sz="1700" b="0" i="0" u="none" strike="noStrike" dirty="0">
                <a:effectLst/>
              </a:rPr>
              <a:t>: V-gene usage shows variation between donors.</a:t>
            </a:r>
          </a:p>
          <a:p>
            <a:pPr>
              <a:lnSpc>
                <a:spcPct val="110000"/>
              </a:lnSpc>
              <a:spcBef>
                <a:spcPts val="900"/>
              </a:spcBef>
            </a:pPr>
            <a:r>
              <a:rPr lang="en-US" sz="1700" b="1" i="0" u="none" strike="noStrike" dirty="0">
                <a:effectLst/>
              </a:rPr>
              <a:t>Key Insight</a:t>
            </a:r>
            <a:r>
              <a:rPr lang="en-US" sz="1700" b="0" i="0" u="none" strike="noStrike" dirty="0">
                <a:effectLst/>
              </a:rPr>
              <a:t>: Diabetic donors tend to rely more heavily on certain V-genes</a:t>
            </a:r>
            <a:r>
              <a:rPr lang="en-US" sz="1700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9818E4-FCA9-D193-EFA2-F7B3D2FF7F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0173" y="641207"/>
            <a:ext cx="3897806" cy="2621275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8E02E1-F002-B947-A7AF-F312457F1B2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0756" y="3590198"/>
            <a:ext cx="3956641" cy="2621275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2C5B126-6A26-42C3-ABC3-3C9196952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90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1" name="Rectangle 170">
            <a:extLst>
              <a:ext uri="{FF2B5EF4-FFF2-40B4-BE49-F238E27FC236}">
                <a16:creationId xmlns:a16="http://schemas.microsoft.com/office/drawing/2014/main" id="{7D7FA1BB-B413-4908-B301-20B8BB9F2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3" name="Picture 172">
            <a:extLst>
              <a:ext uri="{FF2B5EF4-FFF2-40B4-BE49-F238E27FC236}">
                <a16:creationId xmlns:a16="http://schemas.microsoft.com/office/drawing/2014/main" id="{C34E8C44-900F-4098-8510-21CA64BE1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75" name="Picture 174">
            <a:extLst>
              <a:ext uri="{FF2B5EF4-FFF2-40B4-BE49-F238E27FC236}">
                <a16:creationId xmlns:a16="http://schemas.microsoft.com/office/drawing/2014/main" id="{CF25CB25-9FEA-40AA-8496-6DE36A49D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77" name="Rectangle 176">
            <a:extLst>
              <a:ext uri="{FF2B5EF4-FFF2-40B4-BE49-F238E27FC236}">
                <a16:creationId xmlns:a16="http://schemas.microsoft.com/office/drawing/2014/main" id="{6EAC8FE1-12A0-49F2-B376-A85FF30B2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1999E9F4-B09D-4375-9232-59C18B0882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375F0E70-2F28-4FDE-9818-98D06A2B9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41E6C0-5B7B-F165-32FC-CF35B4F46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475" y="808056"/>
            <a:ext cx="4203364" cy="1077229"/>
          </a:xfrm>
        </p:spPr>
        <p:txBody>
          <a:bodyPr>
            <a:normAutofit/>
          </a:bodyPr>
          <a:lstStyle/>
          <a:p>
            <a:pPr algn="l"/>
            <a:r>
              <a:rPr lang="en-US" sz="3100" b="1"/>
              <a:t>Q3</a:t>
            </a:r>
            <a:r>
              <a:rPr lang="en-US" sz="3100"/>
              <a:t>: Impact of Disease on Clonal Repertoire 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394CD847-9467-4637-9BBB-D6E7AE98B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761" y="0"/>
            <a:ext cx="442523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aph with a number of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C1EB53E7-4B7E-4E8D-98A9-D9AA80ADB5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6490" y="566898"/>
            <a:ext cx="3815390" cy="2441849"/>
          </a:xfrm>
          <a:prstGeom prst="rect">
            <a:avLst/>
          </a:prstGeom>
          <a:ln w="12700">
            <a:noFill/>
          </a:ln>
        </p:spPr>
      </p:pic>
      <p:sp>
        <p:nvSpPr>
          <p:cNvPr id="185" name="Rectangle 184">
            <a:extLst>
              <a:ext uri="{FF2B5EF4-FFF2-40B4-BE49-F238E27FC236}">
                <a16:creationId xmlns:a16="http://schemas.microsoft.com/office/drawing/2014/main" id="{314A1826-FC78-410F-811E-73E8CA1F4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1840" y="230635"/>
            <a:ext cx="3975603" cy="3108535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66C857-B723-19EA-D984-DC299D1D7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6490" y="3751390"/>
            <a:ext cx="3815390" cy="2613542"/>
          </a:xfrm>
          <a:prstGeom prst="rect">
            <a:avLst/>
          </a:prstGeom>
          <a:ln w="12700">
            <a:noFill/>
          </a:ln>
        </p:spPr>
      </p:pic>
      <p:sp>
        <p:nvSpPr>
          <p:cNvPr id="187" name="Rectangle 186">
            <a:extLst>
              <a:ext uri="{FF2B5EF4-FFF2-40B4-BE49-F238E27FC236}">
                <a16:creationId xmlns:a16="http://schemas.microsoft.com/office/drawing/2014/main" id="{215D5E44-F259-42C6-B335-8D6108DFC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1840" y="3506937"/>
            <a:ext cx="3975603" cy="3108535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519ED-EE1F-CD26-1448-3494DA07B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1850" y="2052116"/>
            <a:ext cx="4210990" cy="399782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600" b="1" dirty="0"/>
              <a:t>Objective:</a:t>
            </a:r>
            <a:r>
              <a:rPr lang="en-US" sz="1600" dirty="0"/>
              <a:t> Assess how type 1 diabetes affects the overall clonal repertoire of B-cells, with a focus on clone size.</a:t>
            </a:r>
          </a:p>
          <a:p>
            <a:pPr>
              <a:lnSpc>
                <a:spcPct val="110000"/>
              </a:lnSpc>
            </a:pPr>
            <a:r>
              <a:rPr lang="en-US" sz="1600" b="1" dirty="0"/>
              <a:t>Finding:</a:t>
            </a:r>
            <a:r>
              <a:rPr lang="en-US" sz="1600" dirty="0"/>
              <a:t> Individuals with type 1 diabetes have larger B-cell clones compared to healthy individuals.</a:t>
            </a:r>
          </a:p>
          <a:p>
            <a:pPr>
              <a:lnSpc>
                <a:spcPct val="110000"/>
              </a:lnSpc>
            </a:pPr>
            <a:r>
              <a:rPr lang="en-US" sz="1600" b="1" dirty="0"/>
              <a:t>Key Insight: </a:t>
            </a:r>
            <a:r>
              <a:rPr lang="en-US" sz="1600" dirty="0"/>
              <a:t>The expansion of larger clones in diabetic individuals suggests a heightened response compared to healthy individuals.</a:t>
            </a:r>
            <a:endParaRPr lang="en-US" sz="1700" dirty="0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8671B578-8A91-4DD1-BE4D-443C14840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532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968B5EE-1FFD-4F67-8D32-CA8F7116F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4DF10DC-6802-4624-99CE-A2F9C87E1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E851C90-ED0A-48C6-BD4E-1BB36DD5F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2FA38B41-72DF-4ED0-89C7-AAAF453CFF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5E8F046-BFAD-440B-A9C2-8EC2AE6EF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F8A714B-9E32-4659-AF5A-73E98F738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352C3E-1091-E831-859F-1F269D64D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8117" y="808056"/>
            <a:ext cx="3024722" cy="1077229"/>
          </a:xfrm>
        </p:spPr>
        <p:txBody>
          <a:bodyPr>
            <a:normAutofit/>
          </a:bodyPr>
          <a:lstStyle/>
          <a:p>
            <a:r>
              <a:rPr lang="en-US" sz="2100" b="1" dirty="0"/>
              <a:t>Q4. </a:t>
            </a:r>
            <a:r>
              <a:rPr lang="en-US" sz="2100" b="1" i="0" u="none" strike="noStrike" dirty="0">
                <a:effectLst/>
              </a:rPr>
              <a:t>Healthy vs. Diabetic Clonal Behavior</a:t>
            </a:r>
            <a:endParaRPr lang="en-US" sz="21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E2B7AAC-AB68-471B-9180-31A76EEC12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761" y="0"/>
            <a:ext cx="556809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EA36E0-2B25-9B9D-6DC6-D9127DD6A1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8917" y="316486"/>
            <a:ext cx="4339176" cy="2950640"/>
          </a:xfrm>
          <a:prstGeom prst="rect">
            <a:avLst/>
          </a:prstGeom>
          <a:ln w="12700">
            <a:noFill/>
          </a:ln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C85F4FDC-9289-492A-9AD2-2BE24C3FC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5563" y="232995"/>
            <a:ext cx="5087454" cy="3115093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4AFA82-8393-2AEC-7C85-2C586C3A05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6154" y="3583572"/>
            <a:ext cx="4752019" cy="2946252"/>
          </a:xfrm>
          <a:prstGeom prst="rect">
            <a:avLst/>
          </a:prstGeom>
          <a:ln w="12700">
            <a:noFill/>
          </a:ln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CE864F70-D0CD-4713-830E-F104FB721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5562" y="3509913"/>
            <a:ext cx="5087454" cy="3115093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92F16-DEC7-7952-8FA5-38615F474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8118" y="2052116"/>
            <a:ext cx="3024722" cy="399782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900"/>
              </a:spcBef>
            </a:pPr>
            <a:r>
              <a:rPr lang="en-US" sz="1400" b="1" i="0" u="none" strike="noStrike" dirty="0">
                <a:effectLst/>
              </a:rPr>
              <a:t>Objective</a:t>
            </a:r>
            <a:r>
              <a:rPr lang="en-US" sz="1400" b="0" i="0" u="none" strike="noStrike" dirty="0">
                <a:effectLst/>
              </a:rPr>
              <a:t>: Explore how clonal behavior (size and mutation) differs between healthy and diabetic individuals.</a:t>
            </a:r>
          </a:p>
          <a:p>
            <a:pPr>
              <a:lnSpc>
                <a:spcPct val="110000"/>
              </a:lnSpc>
              <a:spcBef>
                <a:spcPts val="900"/>
              </a:spcBef>
            </a:pPr>
            <a:r>
              <a:rPr lang="en-US" sz="1400" b="1" i="0" u="none" strike="noStrike" dirty="0">
                <a:effectLst/>
              </a:rPr>
              <a:t>Finding</a:t>
            </a:r>
            <a:r>
              <a:rPr lang="en-US" sz="1400" b="0" i="0" u="none" strike="noStrike" dirty="0">
                <a:effectLst/>
              </a:rPr>
              <a:t>: In healthy individuals, larger clones tend to have fewer mutations. In diabetic individuals, larger clones exhibit more mutations.</a:t>
            </a:r>
          </a:p>
          <a:p>
            <a:pPr>
              <a:lnSpc>
                <a:spcPct val="110000"/>
              </a:lnSpc>
              <a:spcBef>
                <a:spcPts val="900"/>
              </a:spcBef>
            </a:pPr>
            <a:r>
              <a:rPr lang="en-US" sz="1400" b="1" dirty="0"/>
              <a:t>Key Insight: </a:t>
            </a:r>
            <a:r>
              <a:rPr lang="en-US" sz="1400" dirty="0"/>
              <a:t>The opposite mutation patterns in healthy vs. diabetic individuals suggest that these patterns could help predict outcomes in diabetic patients.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CE70F4A-CA39-4576-8F16-C6AF3490F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59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D8B8BFF-ABC6-4302-9767-D2ADEE381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5F431FD-989C-4F7B-9EF1-BDED51AED4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BB17FFD2-DBC7-4ABB-B2A0-7E18EC1B8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2806DFD-E192-42CC-B190-3C4C95B8F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85907" y="0"/>
            <a:ext cx="1090396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355F43-DB95-0661-60C6-B56405943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6731" y="808056"/>
            <a:ext cx="8905391" cy="1191566"/>
          </a:xfrm>
        </p:spPr>
        <p:txBody>
          <a:bodyPr anchor="t">
            <a:normAutofit/>
          </a:bodyPr>
          <a:lstStyle/>
          <a:p>
            <a:pPr algn="l"/>
            <a:r>
              <a:rPr lang="en-US" sz="5000" b="1" i="0" u="none" strike="noStrike">
                <a:solidFill>
                  <a:schemeClr val="tx2"/>
                </a:solidFill>
                <a:effectLst/>
              </a:rPr>
              <a:t> Key Takeaways</a:t>
            </a:r>
            <a:endParaRPr lang="en-US" sz="5000">
              <a:solidFill>
                <a:schemeClr val="tx2"/>
              </a:solidFill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01F735AF-9E02-7685-3D76-F5634494F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6731" y="2316144"/>
            <a:ext cx="8006760" cy="3733799"/>
          </a:xfrm>
        </p:spPr>
        <p:txBody>
          <a:bodyPr anchor="ctr">
            <a:normAutofit/>
          </a:bodyPr>
          <a:lstStyle/>
          <a:p>
            <a:pPr>
              <a:spcBef>
                <a:spcPts val="900"/>
              </a:spcBef>
            </a:pPr>
            <a:r>
              <a:rPr lang="en-US" b="0" i="0" u="none" strike="noStrike" dirty="0">
                <a:solidFill>
                  <a:schemeClr val="tx2"/>
                </a:solidFill>
                <a:effectLst/>
              </a:rPr>
              <a:t>There is a weak but statistically significant correlation between B-cell clone size and mutation rate.</a:t>
            </a:r>
          </a:p>
          <a:p>
            <a:pPr>
              <a:spcBef>
                <a:spcPts val="900"/>
              </a:spcBef>
            </a:pPr>
            <a:r>
              <a:rPr lang="en-US" b="0" i="0" u="none" strike="noStrike" dirty="0">
                <a:solidFill>
                  <a:schemeClr val="tx2"/>
                </a:solidFill>
                <a:effectLst/>
              </a:rPr>
              <a:t>V-gene usage varies between individuals, with notable differences between healthy and diabetic donors.</a:t>
            </a:r>
          </a:p>
          <a:p>
            <a:pPr>
              <a:spcBef>
                <a:spcPts val="900"/>
              </a:spcBef>
            </a:pPr>
            <a:r>
              <a:rPr lang="en-US" b="0" i="0" u="none" strike="noStrike" dirty="0">
                <a:solidFill>
                  <a:schemeClr val="tx2"/>
                </a:solidFill>
                <a:effectLst/>
              </a:rPr>
              <a:t>Type 1 diabetes is associated with larger and more diverse B-cell clones, potentially reflecting an overactive immune response.</a:t>
            </a:r>
          </a:p>
        </p:txBody>
      </p:sp>
    </p:spTree>
    <p:extLst>
      <p:ext uri="{BB962C8B-B14F-4D97-AF65-F5344CB8AC3E}">
        <p14:creationId xmlns:p14="http://schemas.microsoft.com/office/powerpoint/2010/main" val="26291840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82E"/>
      </a:dk2>
      <a:lt2>
        <a:srgbClr val="C2F5FC"/>
      </a:lt2>
      <a:accent1>
        <a:srgbClr val="4091F3"/>
      </a:accent1>
      <a:accent2>
        <a:srgbClr val="8BBCF1"/>
      </a:accent2>
      <a:accent3>
        <a:srgbClr val="CB6A6A"/>
      </a:accent3>
      <a:accent4>
        <a:srgbClr val="C567AF"/>
      </a:accent4>
      <a:accent5>
        <a:srgbClr val="A684F9"/>
      </a:accent5>
      <a:accent6>
        <a:srgbClr val="A9ACEE"/>
      </a:accent6>
      <a:hlink>
        <a:srgbClr val="6D9CC5"/>
      </a:hlink>
      <a:folHlink>
        <a:srgbClr val="6D82A0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178B2DAB-5DDE-4060-A857-D2E1CDA925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410</TotalTime>
  <Words>570</Words>
  <Application>Microsoft Macintosh PowerPoint</Application>
  <PresentationFormat>Widescreen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MS Shell Dlg 2</vt:lpstr>
      <vt:lpstr>Arial</vt:lpstr>
      <vt:lpstr>Times New Roman</vt:lpstr>
      <vt:lpstr>Wingdings</vt:lpstr>
      <vt:lpstr>Wingdings 3</vt:lpstr>
      <vt:lpstr>Madison</vt:lpstr>
      <vt:lpstr>B-Cell Analysis  in Type 1 Diabetes</vt:lpstr>
      <vt:lpstr>Project Overview </vt:lpstr>
      <vt:lpstr>Key Research Questions</vt:lpstr>
      <vt:lpstr>Data Summary</vt:lpstr>
      <vt:lpstr>Q1. Correlation Between Clone Size and Mutation</vt:lpstr>
      <vt:lpstr>Q2: V-gene distribution among donors </vt:lpstr>
      <vt:lpstr>Q3: Impact of Disease on Clonal Repertoire </vt:lpstr>
      <vt:lpstr>Q4. Healthy vs. Diabetic Clonal Behavior</vt:lpstr>
      <vt:lpstr> Key Takeaways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34</cp:revision>
  <dcterms:created xsi:type="dcterms:W3CDTF">2024-10-21T23:39:54Z</dcterms:created>
  <dcterms:modified xsi:type="dcterms:W3CDTF">2024-10-22T06:31:38Z</dcterms:modified>
</cp:coreProperties>
</file>