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1" r:id="rId2"/>
    <p:sldMasterId id="2147483698" r:id="rId3"/>
    <p:sldMasterId id="2147483703" r:id="rId4"/>
    <p:sldMasterId id="2147483715" r:id="rId5"/>
  </p:sldMasterIdLst>
  <p:notesMasterIdLst>
    <p:notesMasterId r:id="rId33"/>
  </p:notesMasterIdLst>
  <p:handoutMasterIdLst>
    <p:handoutMasterId r:id="rId34"/>
  </p:handoutMasterIdLst>
  <p:sldIdLst>
    <p:sldId id="266" r:id="rId6"/>
    <p:sldId id="267" r:id="rId7"/>
    <p:sldId id="268" r:id="rId8"/>
    <p:sldId id="271" r:id="rId9"/>
    <p:sldId id="269" r:id="rId10"/>
    <p:sldId id="270" r:id="rId11"/>
    <p:sldId id="273" r:id="rId12"/>
    <p:sldId id="272" r:id="rId13"/>
    <p:sldId id="274" r:id="rId14"/>
    <p:sldId id="282" r:id="rId15"/>
    <p:sldId id="285" r:id="rId16"/>
    <p:sldId id="286" r:id="rId17"/>
    <p:sldId id="283" r:id="rId18"/>
    <p:sldId id="287" r:id="rId19"/>
    <p:sldId id="276" r:id="rId20"/>
    <p:sldId id="277" r:id="rId21"/>
    <p:sldId id="278" r:id="rId22"/>
    <p:sldId id="279" r:id="rId23"/>
    <p:sldId id="281" r:id="rId24"/>
    <p:sldId id="288" r:id="rId25"/>
    <p:sldId id="280" r:id="rId26"/>
    <p:sldId id="290" r:id="rId27"/>
    <p:sldId id="291" r:id="rId28"/>
    <p:sldId id="289" r:id="rId29"/>
    <p:sldId id="292" r:id="rId30"/>
    <p:sldId id="294" r:id="rId31"/>
    <p:sldId id="293" r:id="rId3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8B0"/>
    <a:srgbClr val="F7F7F7"/>
    <a:srgbClr val="B9F1CD"/>
    <a:srgbClr val="FFADE5"/>
    <a:srgbClr val="F9A9DD"/>
    <a:srgbClr val="64B3D9"/>
    <a:srgbClr val="89ACD5"/>
    <a:srgbClr val="5EA905"/>
    <a:srgbClr val="62B7F4"/>
    <a:srgbClr val="4389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2" autoAdjust="0"/>
    <p:restoredTop sz="75881" autoAdjust="0"/>
  </p:normalViewPr>
  <p:slideViewPr>
    <p:cSldViewPr snapToGrid="0" snapToObjects="1">
      <p:cViewPr>
        <p:scale>
          <a:sx n="93" d="100"/>
          <a:sy n="93" d="100"/>
        </p:scale>
        <p:origin x="2608" y="264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93" d="100"/>
        <a:sy n="93" d="100"/>
      </p:scale>
      <p:origin x="0" y="66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EA4D9-334E-4047-95D4-422BBC23CB19}" type="datetimeFigureOut">
              <a:rPr kumimoji="1" lang="ja-JP" altLang="en-US" smtClean="0"/>
              <a:t>2016/12/3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EFBCE-FA72-1545-B292-E08E6AC5C5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1802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61505-2A16-494C-8EF3-1521C3C2DD3E}" type="datetimeFigureOut">
              <a:rPr kumimoji="1" lang="ja-JP" altLang="en-US" smtClean="0"/>
              <a:t>2016/12/3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65DE2-8790-8246-BDB4-B5D1AF66D3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2650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65DE2-8790-8246-BDB4-B5D1AF66D38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535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65DE2-8790-8246-BDB4-B5D1AF66D38E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7965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65DE2-8790-8246-BDB4-B5D1AF66D38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081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65DE2-8790-8246-BDB4-B5D1AF66D38E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426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65DE2-8790-8246-BDB4-B5D1AF66D38E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522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65DE2-8790-8246-BDB4-B5D1AF66D38E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61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65DE2-8790-8246-BDB4-B5D1AF66D38E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144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65DE2-8790-8246-BDB4-B5D1AF66D38E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56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65DE2-8790-8246-BDB4-B5D1AF66D38E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699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65DE2-8790-8246-BDB4-B5D1AF66D38E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32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Relationship Id="rId3" Type="http://schemas.openxmlformats.org/officeDocument/2006/relationships/image" Target="../media/image7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Relationship Id="rId3" Type="http://schemas.openxmlformats.org/officeDocument/2006/relationships/image" Target="../media/image9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129513"/>
            <a:ext cx="5029200" cy="1471837"/>
          </a:xfrm>
        </p:spPr>
        <p:txBody>
          <a:bodyPr anchor="b"/>
          <a:lstStyle>
            <a:lvl1pPr>
              <a:lnSpc>
                <a:spcPct val="90000"/>
              </a:lnSpc>
              <a:defRPr sz="3597"/>
            </a:lvl1pPr>
          </a:lstStyle>
          <a:p>
            <a:pPr lvl="0"/>
            <a:r>
              <a:rPr lang="en-US" altLang="ja-JP" noProof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835"/>
            <a:ext cx="5029200" cy="1750979"/>
          </a:xfrm>
        </p:spPr>
        <p:txBody>
          <a:bodyPr/>
          <a:lstStyle>
            <a:lvl1pPr marL="0" indent="0">
              <a:buFontTx/>
              <a:buNone/>
              <a:defRPr sz="1799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ja-JP" noProof="0" dirty="0"/>
              <a:t>Click to edit Master subtitle style</a:t>
            </a:r>
          </a:p>
        </p:txBody>
      </p:sp>
      <p:pic>
        <p:nvPicPr>
          <p:cNvPr id="18444" name="Picture 12" descr="Internal_logo_widescre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9" r="41936" b="13101"/>
          <a:stretch>
            <a:fillRect/>
          </a:stretch>
        </p:blipFill>
        <p:spPr bwMode="auto">
          <a:xfrm>
            <a:off x="5029201" y="1"/>
            <a:ext cx="596900" cy="9948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9" name="Picture 13" descr="IBM_logo_green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39608"/>
            <a:ext cx="609600" cy="3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0" name="Picture 18" descr="IBMWatson_gree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4" y="558283"/>
            <a:ext cx="1755775" cy="3214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05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129513"/>
            <a:ext cx="5029200" cy="1471837"/>
          </a:xfrm>
        </p:spPr>
        <p:txBody>
          <a:bodyPr anchor="b"/>
          <a:lstStyle>
            <a:lvl1pPr>
              <a:lnSpc>
                <a:spcPct val="90000"/>
              </a:lnSpc>
              <a:defRPr sz="3597"/>
            </a:lvl1pPr>
          </a:lstStyle>
          <a:p>
            <a:pPr lvl="0"/>
            <a:r>
              <a:rPr lang="en-US" altLang="ja-JP" noProof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835"/>
            <a:ext cx="5029200" cy="1750979"/>
          </a:xfrm>
        </p:spPr>
        <p:txBody>
          <a:bodyPr/>
          <a:lstStyle>
            <a:lvl1pPr marL="0" indent="0">
              <a:buFontTx/>
              <a:buNone/>
              <a:defRPr sz="1799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ja-JP" noProof="0" dirty="0"/>
              <a:t>Click to edit Master subtitle style</a:t>
            </a:r>
          </a:p>
        </p:txBody>
      </p:sp>
      <p:pic>
        <p:nvPicPr>
          <p:cNvPr id="18444" name="Picture 12" descr="Internal_logo_widescre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9" r="41936" b="13101"/>
          <a:stretch>
            <a:fillRect/>
          </a:stretch>
        </p:blipFill>
        <p:spPr bwMode="auto">
          <a:xfrm>
            <a:off x="5029200" y="1"/>
            <a:ext cx="41148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9" name="Picture 13" descr="IBM_logo_green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39608"/>
            <a:ext cx="609600" cy="3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0" name="Picture 18" descr="IBMWatson_gree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4" y="558283"/>
            <a:ext cx="1755775" cy="3214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04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76200" y="6551085"/>
            <a:ext cx="5562600" cy="230716"/>
          </a:xfrm>
          <a:prstGeom prst="rect">
            <a:avLst/>
          </a:prstGeom>
        </p:spPr>
        <p:txBody>
          <a:bodyPr/>
          <a:lstStyle>
            <a:lvl1pPr>
              <a:defRPr sz="749" dirty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808080"/>
                </a:solidFill>
              </a:rPr>
              <a:t>© 2016 International Business Machines Corporation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551085"/>
            <a:ext cx="2133600" cy="230716"/>
          </a:xfrm>
          <a:prstGeom prst="rect">
            <a:avLst/>
          </a:prstGeom>
        </p:spPr>
        <p:txBody>
          <a:bodyPr/>
          <a:lstStyle>
            <a:lvl1pPr algn="r">
              <a:defRPr sz="749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856804B-9C2B-4798-98A9-8B1540B9225E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300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76200" y="6551085"/>
            <a:ext cx="5562600" cy="230716"/>
          </a:xfrm>
          <a:prstGeom prst="rect">
            <a:avLst/>
          </a:prstGeom>
        </p:spPr>
        <p:txBody>
          <a:bodyPr/>
          <a:lstStyle>
            <a:lvl1pPr>
              <a:defRPr sz="749" dirty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808080"/>
                </a:solidFill>
              </a:rPr>
              <a:t>© 2016 International Business Machines Corporation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551085"/>
            <a:ext cx="2133600" cy="230716"/>
          </a:xfrm>
          <a:prstGeom prst="rect">
            <a:avLst/>
          </a:prstGeom>
        </p:spPr>
        <p:txBody>
          <a:bodyPr/>
          <a:lstStyle>
            <a:lvl1pPr>
              <a:defRPr sz="749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856804B-9C2B-4798-98A9-8B1540B9225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074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>
                <a:solidFill>
                  <a:srgbClr val="808080"/>
                </a:solidFill>
              </a:rPr>
              <a:t>© 2016 International Business Machines Corporation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C6896-A989-4C7F-98B8-7D3D354C7193}" type="slidenum">
              <a:rPr lang="ja-JP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65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81700" y="12560"/>
            <a:ext cx="3162300" cy="3627120"/>
          </a:xfrm>
          <a:prstGeom prst="rect">
            <a:avLst/>
          </a:prstGeom>
        </p:spPr>
      </p:pic>
      <p:pic>
        <p:nvPicPr>
          <p:cNvPr id="5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7575" y="1826121"/>
            <a:ext cx="1189038" cy="41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905" y="4703334"/>
            <a:ext cx="5943600" cy="448587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en-US" sz="2325" b="1" i="0" dirty="0">
                <a:solidFill>
                  <a:srgbClr val="6D6F71"/>
                </a:solidFill>
                <a:latin typeface="HelvNeue for IBM"/>
                <a:cs typeface="HelvNeue for IBM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47905" y="2623282"/>
            <a:ext cx="5943600" cy="1633124"/>
          </a:xfrm>
        </p:spPr>
        <p:txBody>
          <a:bodyPr/>
          <a:lstStyle>
            <a:lvl1pPr>
              <a:lnSpc>
                <a:spcPct val="100000"/>
              </a:lnSpc>
              <a:defRPr sz="5025">
                <a:solidFill>
                  <a:srgbClr val="339C9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515"/>
            <a:ext cx="2133600" cy="366071"/>
          </a:xfrm>
          <a:prstGeom prst="rect">
            <a:avLst/>
          </a:prstGeom>
        </p:spPr>
        <p:txBody>
          <a:bodyPr lIns="121917" tIns="60958" rIns="121917" bIns="60958"/>
          <a:lstStyle>
            <a:lvl1pPr defTabSz="457189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804DB34B-238A-6346-934B-24EF7B0B769A}" type="datetime1">
              <a:rPr kumimoji="0" lang="ja-JP" altLang="en-US" sz="1800" smtClean="0">
                <a:solidFill>
                  <a:prstClr val="black"/>
                </a:solidFill>
                <a:latin typeface="Calibri"/>
              </a:rPr>
              <a:t>2016/12/3</a:t>
            </a:fld>
            <a:endParaRPr kumimoji="0"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226442" y="6168184"/>
            <a:ext cx="455613" cy="363955"/>
          </a:xfrm>
          <a:prstGeom prst="rect">
            <a:avLst/>
          </a:prstGeom>
        </p:spPr>
        <p:txBody>
          <a:bodyPr lIns="121917" tIns="60958" rIns="121917" bIns="60958"/>
          <a:lstStyle>
            <a:lvl1pPr defTabSz="457189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ADC57D55-D524-8747-A2AD-5E291EDF4B4B}" type="slidenum">
              <a:rPr kumimoji="0" lang="en-US" sz="1800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kumimoji="0" lang="en-US" sz="180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7528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1353965"/>
            <a:ext cx="6172200" cy="1187618"/>
          </a:xfrm>
        </p:spPr>
        <p:txBody>
          <a:bodyPr/>
          <a:lstStyle>
            <a:lvl1pPr>
              <a:defRPr>
                <a:solidFill>
                  <a:srgbClr val="339C96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62000" y="3022601"/>
            <a:ext cx="7461504" cy="3145059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+mn-lt"/>
                <a:ea typeface="+mn-ea"/>
              </a:defRPr>
            </a:lvl1pPr>
            <a:lvl2pPr>
              <a:lnSpc>
                <a:spcPct val="150000"/>
              </a:lnSpc>
              <a:defRPr>
                <a:latin typeface="+mn-lt"/>
                <a:ea typeface="+mn-ea"/>
              </a:defRPr>
            </a:lvl2pPr>
            <a:lvl3pPr>
              <a:lnSpc>
                <a:spcPct val="150000"/>
              </a:lnSpc>
              <a:defRPr>
                <a:latin typeface="+mn-lt"/>
                <a:ea typeface="+mn-ea"/>
              </a:defRPr>
            </a:lvl3pPr>
            <a:lvl4pPr>
              <a:lnSpc>
                <a:spcPct val="150000"/>
              </a:lnSpc>
              <a:defRPr>
                <a:latin typeface="+mn-lt"/>
                <a:ea typeface="+mn-ea"/>
              </a:defRPr>
            </a:lvl4pPr>
            <a:lvl5pPr>
              <a:lnSpc>
                <a:spcPct val="150000"/>
              </a:lnSpc>
              <a:defRPr>
                <a:latin typeface="+mn-lt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62000" y="889004"/>
            <a:ext cx="4645816" cy="415483"/>
          </a:xfrm>
        </p:spPr>
        <p:txBody>
          <a:bodyPr>
            <a:spAutoFit/>
          </a:bodyPr>
          <a:lstStyle>
            <a:lvl1pPr>
              <a:defRPr sz="1425" b="1" i="0" spc="-20">
                <a:latin typeface="HelvNeue for IBM"/>
                <a:cs typeface="HelvNeue for IBM"/>
              </a:defRPr>
            </a:lvl1pPr>
            <a:lvl2pPr>
              <a:defRPr b="1" i="0">
                <a:latin typeface="HelvNeue for IBM"/>
                <a:cs typeface="HelvNeue for IBM"/>
              </a:defRPr>
            </a:lvl2pPr>
            <a:lvl3pPr>
              <a:defRPr b="1" i="0">
                <a:latin typeface="HelvNeue for IBM"/>
                <a:cs typeface="HelvNeue for IBM"/>
              </a:defRPr>
            </a:lvl3pPr>
            <a:lvl4pPr>
              <a:defRPr b="1" i="0">
                <a:latin typeface="HelvNeue for IBM"/>
                <a:cs typeface="HelvNeue for IBM"/>
              </a:defRPr>
            </a:lvl4pPr>
            <a:lvl5pPr>
              <a:defRPr b="0" i="0">
                <a:latin typeface="HelvNeue for IBM Medium"/>
                <a:cs typeface="HelvNeue for IBM 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515"/>
            <a:ext cx="2133600" cy="366071"/>
          </a:xfrm>
          <a:prstGeom prst="rect">
            <a:avLst/>
          </a:prstGeom>
        </p:spPr>
        <p:txBody>
          <a:bodyPr lIns="121917" tIns="60958" rIns="121917" bIns="60958"/>
          <a:lstStyle>
            <a:lvl1pPr defTabSz="457189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F972D901-5D3A-CE4C-B93F-F7971F9BA46B}" type="datetime1">
              <a:rPr kumimoji="0" lang="ja-JP" altLang="en-US" sz="1800" smtClean="0">
                <a:solidFill>
                  <a:prstClr val="black"/>
                </a:solidFill>
                <a:latin typeface="Calibri"/>
              </a:rPr>
              <a:t>2016/12/3</a:t>
            </a:fld>
            <a:endParaRPr kumimoji="0"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29614" y="6161839"/>
            <a:ext cx="455612" cy="361839"/>
          </a:xfrm>
          <a:prstGeom prst="rect">
            <a:avLst/>
          </a:prstGeom>
        </p:spPr>
        <p:txBody>
          <a:bodyPr lIns="121917" tIns="60958" rIns="121917" bIns="60958"/>
          <a:lstStyle>
            <a:lvl1pPr defTabSz="457189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FF388EBC-9AD7-A446-8E81-4B6DA44FD286}" type="slidenum">
              <a:rPr kumimoji="0" lang="en-US" sz="1800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kumimoji="0" lang="en-US" sz="1800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9708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1999" y="1353965"/>
            <a:ext cx="4434840" cy="1187618"/>
          </a:xfrm>
        </p:spPr>
        <p:txBody>
          <a:bodyPr/>
          <a:lstStyle>
            <a:lvl1pPr>
              <a:defRPr>
                <a:solidFill>
                  <a:srgbClr val="339C9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61999" y="3022601"/>
            <a:ext cx="4434840" cy="3145059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/>
            </a:lvl1pPr>
            <a:lvl2pPr>
              <a:lnSpc>
                <a:spcPct val="140000"/>
              </a:lnSpc>
              <a:spcBef>
                <a:spcPts val="0"/>
              </a:spcBef>
              <a:defRPr/>
            </a:lvl2pPr>
            <a:lvl3pPr>
              <a:lnSpc>
                <a:spcPct val="140000"/>
              </a:lnSpc>
              <a:spcBef>
                <a:spcPts val="0"/>
              </a:spcBef>
              <a:defRPr/>
            </a:lvl3pPr>
            <a:lvl4pPr>
              <a:lnSpc>
                <a:spcPct val="140000"/>
              </a:lnSpc>
              <a:spcBef>
                <a:spcPts val="0"/>
              </a:spcBef>
              <a:defRPr/>
            </a:lvl4pPr>
            <a:lvl5pPr>
              <a:lnSpc>
                <a:spcPct val="14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62000" y="889004"/>
            <a:ext cx="4434840" cy="415483"/>
          </a:xfrm>
        </p:spPr>
        <p:txBody>
          <a:bodyPr>
            <a:spAutoFit/>
          </a:bodyPr>
          <a:lstStyle>
            <a:lvl1pPr>
              <a:defRPr sz="1425" b="1" i="0" spc="-20">
                <a:latin typeface="HelvNeue for IBM"/>
                <a:cs typeface="HelvNeue for IBM"/>
              </a:defRPr>
            </a:lvl1pPr>
            <a:lvl2pPr>
              <a:defRPr b="1" i="0">
                <a:latin typeface="HelvNeue for IBM"/>
                <a:cs typeface="HelvNeue for IBM"/>
              </a:defRPr>
            </a:lvl2pPr>
            <a:lvl3pPr>
              <a:defRPr b="1" i="0">
                <a:latin typeface="HelvNeue for IBM"/>
                <a:cs typeface="HelvNeue for IBM"/>
              </a:defRPr>
            </a:lvl3pPr>
            <a:lvl4pPr>
              <a:defRPr b="1" i="0">
                <a:latin typeface="HelvNeue for IBM"/>
                <a:cs typeface="HelvNeue for IBM"/>
              </a:defRPr>
            </a:lvl4pPr>
            <a:lvl5pPr>
              <a:defRPr b="0" i="0">
                <a:latin typeface="HelvNeue for IBM Medium"/>
                <a:cs typeface="HelvNeue for IBM 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515"/>
            <a:ext cx="2133600" cy="366071"/>
          </a:xfrm>
          <a:prstGeom prst="rect">
            <a:avLst/>
          </a:prstGeom>
        </p:spPr>
        <p:txBody>
          <a:bodyPr lIns="121917" tIns="60958" rIns="121917" bIns="60958"/>
          <a:lstStyle>
            <a:lvl1pPr defTabSz="457189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A3948424-45E5-9645-A9DF-9C5352680BEC}" type="datetime1">
              <a:rPr kumimoji="0" lang="ja-JP" altLang="en-US" sz="1800" smtClean="0">
                <a:solidFill>
                  <a:prstClr val="black"/>
                </a:solidFill>
                <a:latin typeface="Calibri"/>
              </a:rPr>
              <a:t>2016/12/3</a:t>
            </a:fld>
            <a:endParaRPr kumimoji="0"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26442" y="6168184"/>
            <a:ext cx="455613" cy="363955"/>
          </a:xfrm>
          <a:prstGeom prst="rect">
            <a:avLst/>
          </a:prstGeom>
        </p:spPr>
        <p:txBody>
          <a:bodyPr lIns="121917" tIns="60958" rIns="121917" bIns="60958"/>
          <a:lstStyle>
            <a:lvl1pPr defTabSz="457189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513A3EE2-9205-484B-AD9C-3D61982A5F87}" type="slidenum">
              <a:rPr kumimoji="0" lang="en-US" sz="1800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kumimoji="0" lang="en-US" sz="180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462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1353965"/>
            <a:ext cx="6172200" cy="1187618"/>
          </a:xfrm>
        </p:spPr>
        <p:txBody>
          <a:bodyPr/>
          <a:lstStyle>
            <a:lvl1pPr>
              <a:defRPr>
                <a:solidFill>
                  <a:srgbClr val="339C9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62000" y="5844063"/>
            <a:ext cx="7461504" cy="323599"/>
          </a:xfr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defRPr sz="675" b="1" i="1">
                <a:latin typeface="HelvNeue for IBM"/>
                <a:cs typeface="HelvNeue for IBM"/>
              </a:defRPr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62000" y="889004"/>
            <a:ext cx="4434840" cy="415483"/>
          </a:xfrm>
        </p:spPr>
        <p:txBody>
          <a:bodyPr>
            <a:spAutoFit/>
          </a:bodyPr>
          <a:lstStyle>
            <a:lvl1pPr>
              <a:defRPr sz="1425" b="1" i="0" spc="-20">
                <a:latin typeface="HelvNeue for IBM"/>
                <a:cs typeface="HelvNeue for IBM"/>
              </a:defRPr>
            </a:lvl1pPr>
            <a:lvl2pPr>
              <a:defRPr b="1" i="0">
                <a:latin typeface="HelvNeue for IBM"/>
                <a:cs typeface="HelvNeue for IBM"/>
              </a:defRPr>
            </a:lvl2pPr>
            <a:lvl3pPr>
              <a:defRPr b="1" i="0">
                <a:latin typeface="HelvNeue for IBM"/>
                <a:cs typeface="HelvNeue for IBM"/>
              </a:defRPr>
            </a:lvl3pPr>
            <a:lvl4pPr>
              <a:defRPr b="1" i="0">
                <a:latin typeface="HelvNeue for IBM"/>
                <a:cs typeface="HelvNeue for IBM"/>
              </a:defRPr>
            </a:lvl4pPr>
            <a:lvl5pPr>
              <a:defRPr b="0" i="0">
                <a:latin typeface="HelvNeue for IBM Medium"/>
                <a:cs typeface="HelvNeue for IBM 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762000" y="3022603"/>
            <a:ext cx="7461504" cy="2743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356515"/>
            <a:ext cx="2133600" cy="366071"/>
          </a:xfrm>
          <a:prstGeom prst="rect">
            <a:avLst/>
          </a:prstGeom>
        </p:spPr>
        <p:txBody>
          <a:bodyPr lIns="121917" tIns="60958" rIns="121917" bIns="60958"/>
          <a:lstStyle>
            <a:lvl1pPr defTabSz="457189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A3FA2C7E-4AF0-3E48-9239-789C3C16CD16}" type="datetime1">
              <a:rPr kumimoji="0" lang="ja-JP" altLang="en-US" sz="1800" smtClean="0">
                <a:solidFill>
                  <a:prstClr val="black"/>
                </a:solidFill>
                <a:latin typeface="Calibri"/>
              </a:rPr>
              <a:t>2016/12/3</a:t>
            </a:fld>
            <a:endParaRPr kumimoji="0"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8226442" y="6168184"/>
            <a:ext cx="455613" cy="363955"/>
          </a:xfrm>
          <a:prstGeom prst="rect">
            <a:avLst/>
          </a:prstGeom>
        </p:spPr>
        <p:txBody>
          <a:bodyPr lIns="121917" tIns="60958" rIns="121917" bIns="60958"/>
          <a:lstStyle>
            <a:lvl1pPr defTabSz="457189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C12D9151-885A-3247-9AF0-969438E367B8}" type="slidenum">
              <a:rPr kumimoji="0" lang="en-US" sz="1800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kumimoji="0" lang="en-US" sz="180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749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9C9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62000" y="889004"/>
            <a:ext cx="4434840" cy="415483"/>
          </a:xfrm>
        </p:spPr>
        <p:txBody>
          <a:bodyPr>
            <a:spAutoFit/>
          </a:bodyPr>
          <a:lstStyle>
            <a:lvl1pPr>
              <a:defRPr sz="1425" b="1" i="0" spc="-20">
                <a:latin typeface="HelvNeue for IBM"/>
                <a:cs typeface="HelvNeue for IBM"/>
              </a:defRPr>
            </a:lvl1pPr>
            <a:lvl2pPr>
              <a:defRPr b="1" i="0">
                <a:latin typeface="HelvNeue for IBM"/>
                <a:cs typeface="HelvNeue for IBM"/>
              </a:defRPr>
            </a:lvl2pPr>
            <a:lvl3pPr>
              <a:defRPr b="1" i="0">
                <a:latin typeface="HelvNeue for IBM"/>
                <a:cs typeface="HelvNeue for IBM"/>
              </a:defRPr>
            </a:lvl3pPr>
            <a:lvl4pPr>
              <a:defRPr b="1" i="0">
                <a:latin typeface="HelvNeue for IBM"/>
                <a:cs typeface="HelvNeue for IBM"/>
              </a:defRPr>
            </a:lvl4pPr>
            <a:lvl5pPr>
              <a:defRPr b="0" i="0">
                <a:latin typeface="HelvNeue for IBM Medium"/>
                <a:cs typeface="HelvNeue for IBM 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515"/>
            <a:ext cx="2133600" cy="366071"/>
          </a:xfrm>
          <a:prstGeom prst="rect">
            <a:avLst/>
          </a:prstGeom>
        </p:spPr>
        <p:txBody>
          <a:bodyPr lIns="121917" tIns="60958" rIns="121917" bIns="60958"/>
          <a:lstStyle>
            <a:lvl1pPr defTabSz="457189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A87E5CF0-C7B6-B24A-B590-4F09812CC3EF}" type="datetime1">
              <a:rPr kumimoji="0" lang="ja-JP" altLang="en-US" sz="1800" smtClean="0">
                <a:solidFill>
                  <a:prstClr val="black"/>
                </a:solidFill>
                <a:latin typeface="Calibri"/>
              </a:rPr>
              <a:t>2016/12/3</a:t>
            </a:fld>
            <a:endParaRPr kumimoji="0"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329614" y="6161839"/>
            <a:ext cx="455612" cy="361839"/>
          </a:xfrm>
          <a:prstGeom prst="rect">
            <a:avLst/>
          </a:prstGeom>
        </p:spPr>
        <p:txBody>
          <a:bodyPr lIns="121917" tIns="60958" rIns="121917" bIns="60958"/>
          <a:lstStyle>
            <a:lvl1pPr defTabSz="457189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42B8380A-F8A2-EE49-9833-CD52D3618622}" type="slidenum">
              <a:rPr kumimoji="0" lang="en-US" sz="1800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kumimoji="0" lang="en-US" sz="180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7439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ing no Text conden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8600" y="178807"/>
            <a:ext cx="7543800" cy="470883"/>
          </a:xfrm>
        </p:spPr>
        <p:txBody>
          <a:bodyPr/>
          <a:lstStyle>
            <a:lvl1pPr>
              <a:defRPr sz="2775">
                <a:solidFill>
                  <a:srgbClr val="339C9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515"/>
            <a:ext cx="2133600" cy="366071"/>
          </a:xfrm>
          <a:prstGeom prst="rect">
            <a:avLst/>
          </a:prstGeom>
        </p:spPr>
        <p:txBody>
          <a:bodyPr lIns="121917" tIns="60958" rIns="121917" bIns="60958"/>
          <a:lstStyle>
            <a:lvl1pPr defTabSz="457189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7F6F78FA-F013-0742-8549-4B7262B66D0A}" type="datetime1">
              <a:rPr kumimoji="0" lang="ja-JP" altLang="en-US" sz="1800" smtClean="0">
                <a:solidFill>
                  <a:prstClr val="black"/>
                </a:solidFill>
                <a:latin typeface="Calibri"/>
              </a:rPr>
              <a:t>2016/12/3</a:t>
            </a:fld>
            <a:endParaRPr kumimoji="0"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29614" y="6161839"/>
            <a:ext cx="455612" cy="361839"/>
          </a:xfrm>
          <a:prstGeom prst="rect">
            <a:avLst/>
          </a:prstGeom>
        </p:spPr>
        <p:txBody>
          <a:bodyPr lIns="121917" tIns="60958" rIns="121917" bIns="60958"/>
          <a:lstStyle>
            <a:lvl1pPr defTabSz="457189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EC7930A3-C655-9643-8F56-97E44D8CA291}" type="slidenum">
              <a:rPr kumimoji="0" lang="en-US" sz="1800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kumimoji="0" lang="en-US" sz="180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272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76200" y="6551085"/>
            <a:ext cx="5562600" cy="230716"/>
          </a:xfrm>
          <a:prstGeom prst="rect">
            <a:avLst/>
          </a:prstGeom>
        </p:spPr>
        <p:txBody>
          <a:bodyPr/>
          <a:lstStyle>
            <a:lvl1pPr>
              <a:defRPr sz="749" dirty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808080"/>
                </a:solidFill>
              </a:rPr>
              <a:t>© 2016 International Business Machines Corporation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551085"/>
            <a:ext cx="2133600" cy="230716"/>
          </a:xfrm>
          <a:prstGeom prst="rect">
            <a:avLst/>
          </a:prstGeom>
        </p:spPr>
        <p:txBody>
          <a:bodyPr/>
          <a:lstStyle>
            <a:lvl1pPr algn="r">
              <a:defRPr sz="749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856804B-9C2B-4798-98A9-8B1540B9225E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8385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17" y="6157599"/>
            <a:ext cx="7967663" cy="37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457070"/>
            <a:ext cx="8229600" cy="5573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6366" y="2186130"/>
            <a:ext cx="5943600" cy="448587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en-US" sz="2325" b="1" i="0" dirty="0">
                <a:solidFill>
                  <a:srgbClr val="FFD91B"/>
                </a:solidFill>
                <a:latin typeface="HelvNeue for IBM"/>
                <a:cs typeface="HelvNeue for IBM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47905" y="2738015"/>
            <a:ext cx="5943600" cy="1633124"/>
          </a:xfrm>
        </p:spPr>
        <p:txBody>
          <a:bodyPr/>
          <a:lstStyle>
            <a:lvl1pPr>
              <a:lnSpc>
                <a:spcPct val="100000"/>
              </a:lnSpc>
              <a:defRPr sz="50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208964" y="6168184"/>
            <a:ext cx="455612" cy="363955"/>
          </a:xfrm>
          <a:prstGeom prst="rect">
            <a:avLst/>
          </a:prstGeom>
        </p:spPr>
        <p:txBody>
          <a:bodyPr lIns="121917" tIns="60958" rIns="121917" bIns="60958"/>
          <a:lstStyle>
            <a:lvl1pPr defTabSz="457189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CA153072-123E-9141-B4DD-9B60C2170F32}" type="slidenum">
              <a:rPr kumimoji="0" lang="en-US" sz="1800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kumimoji="0" lang="en-US" sz="180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33532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 no text _conden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30146" y="7471"/>
            <a:ext cx="7466924" cy="470883"/>
          </a:xfrm>
        </p:spPr>
        <p:txBody>
          <a:bodyPr/>
          <a:lstStyle>
            <a:lvl1pPr>
              <a:defRPr sz="2775">
                <a:latin typeface="+mj-lt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515"/>
            <a:ext cx="2133600" cy="366071"/>
          </a:xfrm>
          <a:prstGeom prst="rect">
            <a:avLst/>
          </a:prstGeom>
        </p:spPr>
        <p:txBody>
          <a:bodyPr lIns="121917" tIns="60958" rIns="121917" bIns="60958"/>
          <a:lstStyle>
            <a:lvl1pPr defTabSz="457189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6A720616-8CBF-C84D-BC9B-516CBC93BA98}" type="datetime1">
              <a:rPr kumimoji="0" lang="ja-JP" altLang="en-US" sz="1800" smtClean="0">
                <a:solidFill>
                  <a:prstClr val="black"/>
                </a:solidFill>
                <a:latin typeface="Calibri"/>
              </a:rPr>
              <a:t>2016/12/3</a:t>
            </a:fld>
            <a:endParaRPr kumimoji="0"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29614" y="6161839"/>
            <a:ext cx="455612" cy="361839"/>
          </a:xfrm>
          <a:prstGeom prst="rect">
            <a:avLst/>
          </a:prstGeom>
        </p:spPr>
        <p:txBody>
          <a:bodyPr lIns="121917" tIns="60958" rIns="121917" bIns="60958"/>
          <a:lstStyle>
            <a:lvl1pPr defTabSz="457189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FF388EBC-9AD7-A446-8E81-4B6DA44FD286}" type="slidenum">
              <a:rPr kumimoji="0" lang="en-US" sz="1800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kumimoji="0" lang="en-US" sz="1800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34785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1928813" y="647502"/>
            <a:ext cx="0" cy="5700540"/>
          </a:xfrm>
          <a:prstGeom prst="line">
            <a:avLst/>
          </a:prstGeom>
          <a:ln w="3175" cmpd="sng">
            <a:solidFill>
              <a:srgbClr val="B8B8B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6826" y="614490"/>
            <a:ext cx="6851136" cy="887303"/>
          </a:xfrm>
        </p:spPr>
        <p:txBody>
          <a:bodyPr>
            <a:normAutofit/>
          </a:bodyPr>
          <a:lstStyle>
            <a:lvl1pPr>
              <a:defRPr sz="1575" b="1" i="0" spc="-90" normalizeH="0" baseline="0">
                <a:solidFill>
                  <a:schemeClr val="tx1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11162" y="659602"/>
            <a:ext cx="1584325" cy="5566411"/>
          </a:xfrm>
        </p:spPr>
        <p:txBody>
          <a:bodyPr/>
          <a:lstStyle>
            <a:lvl1pPr marL="171446" indent="-171446">
              <a:buFont typeface="Arial"/>
              <a:buChar char="•"/>
              <a:defRPr sz="1200" b="1">
                <a:latin typeface="Helvetica Neue"/>
                <a:cs typeface="Helvetica Neue"/>
              </a:defRPr>
            </a:lvl1pPr>
            <a:lvl2pPr marL="171446" indent="-171446">
              <a:buFont typeface="Arial"/>
              <a:buChar char="•"/>
              <a:defRPr sz="1125" i="1"/>
            </a:lvl2pPr>
            <a:lvl3pPr marL="168271" indent="-168271">
              <a:buFont typeface="Lucida Grande"/>
              <a:buChar char="+"/>
              <a:defRPr sz="1125" i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38087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6442" y="6168184"/>
            <a:ext cx="455613" cy="36395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 defTabSz="457189">
              <a:defRPr/>
            </a:pPr>
            <a:fld id="{7432907E-AB16-2E44-893B-23A4E12BF18B}" type="slidenum">
              <a:rPr kumimoji="0" lang="en-US" smtClean="0"/>
              <a:pPr defTabSz="457189">
                <a:defRPr/>
              </a:pPr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935181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120" y="333785"/>
            <a:ext cx="8771867" cy="63708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575"/>
            </a:lvl1pPr>
            <a:lvl2pPr>
              <a:defRPr sz="1425"/>
            </a:lvl2pPr>
            <a:lvl3pPr>
              <a:defRPr sz="1200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29614" y="6161839"/>
            <a:ext cx="455612" cy="361839"/>
          </a:xfrm>
          <a:prstGeom prst="rect">
            <a:avLst/>
          </a:prstGeom>
        </p:spPr>
        <p:txBody>
          <a:bodyPr lIns="121917" tIns="60958" rIns="121917" bIns="60958"/>
          <a:lstStyle>
            <a:lvl1pPr defTabSz="457189">
              <a:defRPr smtClean="0"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FF388EBC-9AD7-A446-8E81-4B6DA44FD286}" type="slidenum">
              <a:rPr kumimoji="0" lang="en-US" sz="1800">
                <a:solidFill>
                  <a:prstClr val="black"/>
                </a:solidFill>
                <a:latin typeface="Arial"/>
              </a:rPr>
              <a:pPr>
                <a:defRPr/>
              </a:pPr>
              <a:t>‹#›</a:t>
            </a:fld>
            <a:endParaRPr kumimoji="0" lang="en-US" sz="1800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4302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D0EF-5B79-7B48-BFA5-A0C09A46FAEE}" type="datetime1">
              <a:rPr lang="ja-JP" altLang="en-US" smtClean="0"/>
              <a:t>2016/12/3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t>© 2016 International Business Machines Corporation</a:t>
            </a:r>
            <a:endParaRPr kumimoji="0" lang="en-US" dirty="0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9080312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6C7F-56A2-C343-BCB7-A2DC29D308EC}" type="datetime1">
              <a:rPr lang="ja-JP" altLang="en-US" smtClean="0"/>
              <a:t>2016/12/3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t>© 2016 International Business Machines Corporation</a:t>
            </a:r>
            <a:endParaRPr kumimoji="0" lang="en-US" dirty="0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0555866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1D66-EAFC-F74C-8AA7-2EF061D1D4C4}" type="datetime1">
              <a:rPr lang="ja-JP" altLang="en-US" smtClean="0"/>
              <a:t>2016/12/3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t>© 2016 International Business Machines Corporation</a:t>
            </a:r>
            <a:endParaRPr kumimoji="0" lang="en-US" dirty="0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6749434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D735-8103-6843-BB62-4B97C8B8F511}" type="datetime1">
              <a:rPr lang="ja-JP" altLang="en-US" smtClean="0"/>
              <a:t>2016/12/3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t>© 2016 International Business Machines Corporation</a:t>
            </a:r>
            <a:endParaRPr kumimoji="0" lang="en-US" dirty="0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5592890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EEBE-40D7-6A4B-A16D-E2F2936A73FC}" type="datetime1">
              <a:rPr lang="ja-JP" altLang="en-US" smtClean="0"/>
              <a:t>2016/12/3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t>© 2016 International Business Machines Corporation</a:t>
            </a:r>
            <a:endParaRPr kumimoji="0" lang="en-US" dirty="0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22774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76200" y="6551085"/>
            <a:ext cx="5562600" cy="230716"/>
          </a:xfrm>
          <a:prstGeom prst="rect">
            <a:avLst/>
          </a:prstGeom>
        </p:spPr>
        <p:txBody>
          <a:bodyPr/>
          <a:lstStyle>
            <a:lvl1pPr>
              <a:defRPr sz="749" dirty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808080"/>
                </a:solidFill>
              </a:rPr>
              <a:t>© 2016 International Business Machines Corporation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551085"/>
            <a:ext cx="2133600" cy="230716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856804B-9C2B-4798-98A9-8B1540B9225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550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29FC-EDE7-BF47-B92E-BC6D6E6D9987}" type="datetime1">
              <a:rPr lang="ja-JP" altLang="en-US" smtClean="0"/>
              <a:t>2016/12/3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t>© 2016 International Business Machines Corporation</a:t>
            </a:r>
            <a:endParaRPr kumimoji="0" lang="en-US" dirty="0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7588484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E9AD-A42B-D34B-B619-7B3F3B10BC01}" type="datetime1">
              <a:rPr lang="ja-JP" altLang="en-US" smtClean="0"/>
              <a:t>2016/12/3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t>© 2016 International Business Machines Corporation</a:t>
            </a:r>
            <a:endParaRPr kumimoji="0" lang="en-US" dirty="0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8528091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5057-54FE-EF42-8E10-E4D31673D2E7}" type="datetime1">
              <a:rPr lang="ja-JP" altLang="en-US" smtClean="0"/>
              <a:t>2016/12/3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t>© 2016 International Business Machines Corporation</a:t>
            </a:r>
            <a:endParaRPr kumimoji="0" lang="en-US" dirty="0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8568180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57BE1-F320-D140-AFBF-F3BFCC3F1071}" type="datetime1">
              <a:rPr lang="ja-JP" altLang="en-US" smtClean="0"/>
              <a:t>2016/12/3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t>© 2016 International Business Machines Corporation</a:t>
            </a:r>
            <a:endParaRPr kumimoji="0" lang="en-US" dirty="0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6635838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561B-E0C3-7248-B0D1-28B9A3C3EB63}" type="datetime1">
              <a:rPr lang="ja-JP" altLang="en-US" smtClean="0"/>
              <a:t>2016/12/3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t>© 2016 International Business Machines Corporation</a:t>
            </a:r>
            <a:endParaRPr kumimoji="0" lang="en-US" dirty="0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7635111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6C7D-CF75-8447-A6DC-4E15AAD75B61}" type="datetime1">
              <a:rPr lang="ja-JP" altLang="en-US" smtClean="0"/>
              <a:t>2016/12/3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t>© 2016 International Business Machines Corporation</a:t>
            </a:r>
            <a:endParaRPr kumimoji="0" lang="en-US" dirty="0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91065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>
                <a:solidFill>
                  <a:srgbClr val="808080"/>
                </a:solidFill>
              </a:rPr>
              <a:t>© 2016 International Business Machines Corporation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C6896-A989-4C7F-98B8-7D3D354C7193}" type="slidenum">
              <a:rPr lang="ja-JP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47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129513"/>
            <a:ext cx="5029200" cy="1471837"/>
          </a:xfrm>
        </p:spPr>
        <p:txBody>
          <a:bodyPr anchor="b"/>
          <a:lstStyle>
            <a:lvl1pPr>
              <a:lnSpc>
                <a:spcPct val="90000"/>
              </a:lnSpc>
              <a:defRPr sz="3597"/>
            </a:lvl1pPr>
          </a:lstStyle>
          <a:p>
            <a:pPr lvl="0"/>
            <a:r>
              <a:rPr lang="en-US" altLang="ja-JP" noProof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835"/>
            <a:ext cx="5029200" cy="1750979"/>
          </a:xfrm>
        </p:spPr>
        <p:txBody>
          <a:bodyPr/>
          <a:lstStyle>
            <a:lvl1pPr marL="0" indent="0">
              <a:buFontTx/>
              <a:buNone/>
              <a:defRPr sz="1799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ja-JP" noProof="0" dirty="0"/>
              <a:t>Click to edit Master subtitle style</a:t>
            </a:r>
          </a:p>
        </p:txBody>
      </p:sp>
      <p:pic>
        <p:nvPicPr>
          <p:cNvPr id="18444" name="Picture 12" descr="Internal_logo_widescre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9" r="41936" b="13101"/>
          <a:stretch>
            <a:fillRect/>
          </a:stretch>
        </p:blipFill>
        <p:spPr bwMode="auto">
          <a:xfrm>
            <a:off x="5029200" y="1"/>
            <a:ext cx="41148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9" name="Picture 13" descr="IBM_logo_green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39608"/>
            <a:ext cx="609600" cy="3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0" name="Picture 18" descr="IBMWatson_gree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4" y="558283"/>
            <a:ext cx="1755775" cy="3214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76200" y="6551085"/>
            <a:ext cx="5562600" cy="230716"/>
          </a:xfrm>
          <a:prstGeom prst="rect">
            <a:avLst/>
          </a:prstGeom>
        </p:spPr>
        <p:txBody>
          <a:bodyPr/>
          <a:lstStyle>
            <a:lvl1pPr>
              <a:defRPr sz="749" dirty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808080"/>
                </a:solidFill>
              </a:rPr>
              <a:t>© 2016 International Business Machines Corporation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551085"/>
            <a:ext cx="2133600" cy="230716"/>
          </a:xfrm>
          <a:prstGeom prst="rect">
            <a:avLst/>
          </a:prstGeom>
        </p:spPr>
        <p:txBody>
          <a:bodyPr/>
          <a:lstStyle>
            <a:lvl1pPr algn="r">
              <a:defRPr sz="749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856804B-9C2B-4798-98A9-8B1540B9225E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05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76200" y="6551085"/>
            <a:ext cx="5562600" cy="230716"/>
          </a:xfrm>
          <a:prstGeom prst="rect">
            <a:avLst/>
          </a:prstGeom>
        </p:spPr>
        <p:txBody>
          <a:bodyPr/>
          <a:lstStyle>
            <a:lvl1pPr>
              <a:defRPr sz="749" dirty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808080"/>
                </a:solidFill>
              </a:rPr>
              <a:t>© 2016 International Business Machines Corporation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551085"/>
            <a:ext cx="2133600" cy="230716"/>
          </a:xfrm>
          <a:prstGeom prst="rect">
            <a:avLst/>
          </a:prstGeom>
        </p:spPr>
        <p:txBody>
          <a:bodyPr/>
          <a:lstStyle>
            <a:lvl1pPr>
              <a:defRPr sz="749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856804B-9C2B-4798-98A9-8B1540B9225E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1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>
                <a:solidFill>
                  <a:srgbClr val="808080"/>
                </a:solidFill>
              </a:rPr>
              <a:t>© 2016 International Business Machines Corporation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C6896-A989-4C7F-98B8-7D3D354C7193}" type="slidenum">
              <a:rPr lang="ja-JP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08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515939"/>
            <a:ext cx="8686800" cy="81597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563" y="1863726"/>
            <a:ext cx="8686800" cy="2168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563" y="4184651"/>
            <a:ext cx="8686800" cy="2170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5695C-EDB7-4C26-9BC1-CB1BE9437180}" type="slidenum">
              <a:rPr lang="ja-JP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>
                <a:solidFill>
                  <a:srgbClr val="000000"/>
                </a:solidFill>
              </a:rPr>
              <a:t>© 2016 International Business Machines Corporation</a:t>
            </a: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xfrm>
            <a:off x="549276" y="6537326"/>
            <a:ext cx="1004888" cy="18414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B7E93B-1F20-DF45-BFB9-33930B7309BB}" type="datetime1">
              <a:rPr kumimoji="0" lang="ja-JP" altLang="en-US" smtClean="0">
                <a:solidFill>
                  <a:srgbClr val="000000"/>
                </a:solidFill>
                <a:ea typeface="ヒラギノ角ゴ Pro W3"/>
                <a:cs typeface="ヒラギノ角ゴ Pro W3"/>
              </a:rPr>
              <a:t>2016/12/3</a:t>
            </a:fld>
            <a:endParaRPr kumimoji="0" lang="en-US" altLang="ja-JP">
              <a:solidFill>
                <a:srgbClr val="000000"/>
              </a:solidFill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32775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theme" Target="../theme/theme3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4.xml"/><Relationship Id="rId13" Type="http://schemas.openxmlformats.org/officeDocument/2006/relationships/image" Target="../media/image4.png"/><Relationship Id="rId14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91351"/>
            <a:ext cx="8229600" cy="427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86001"/>
            <a:ext cx="3886200" cy="3840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0"/>
            <a:r>
              <a:rPr lang="en-US" altLang="ja-JP"/>
              <a:t>Second level</a:t>
            </a:r>
          </a:p>
          <a:p>
            <a:pPr lvl="1"/>
            <a:r>
              <a:rPr lang="en-US" altLang="ja-JP"/>
              <a:t>Third level</a:t>
            </a:r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457200" y="837425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ja-JP" altLang="en-US" sz="1799">
              <a:solidFill>
                <a:srgbClr val="004266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7428" name="Picture 11" descr="IBM_logo_green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6" y="380649"/>
            <a:ext cx="466725" cy="25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0" name="Picture 22" descr="IBMWatson_green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412369"/>
            <a:ext cx="1216025" cy="2220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76200" y="6551085"/>
            <a:ext cx="5562600" cy="230716"/>
          </a:xfrm>
          <a:prstGeom prst="rect">
            <a:avLst/>
          </a:prstGeom>
        </p:spPr>
        <p:txBody>
          <a:bodyPr/>
          <a:lstStyle>
            <a:lvl1pPr>
              <a:defRPr sz="749" dirty="0" smtClean="0"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dirty="0">
                <a:solidFill>
                  <a:srgbClr val="808080"/>
                </a:solidFill>
                <a:ea typeface="ヒラギノ角ゴ Pro W3"/>
                <a:cs typeface="ヒラギノ角ゴ Pro W3"/>
              </a:rPr>
              <a:t>© 2016 International Business Machines Corporation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551085"/>
            <a:ext cx="2133600" cy="230716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 dirty="0"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7268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1998" b="1" kern="1200">
          <a:solidFill>
            <a:srgbClr val="004266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5pPr>
      <a:lvl6pPr marL="456777"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6pPr>
      <a:lvl7pPr marL="913554"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7pPr>
      <a:lvl8pPr marL="1370331"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8pPr>
      <a:lvl9pPr marL="1827108"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9pPr>
    </p:titleStyle>
    <p:bodyStyle>
      <a:lvl1pPr marL="231560" indent="-231560" algn="l" rtl="0" fontAlgn="base">
        <a:spcBef>
          <a:spcPct val="20000"/>
        </a:spcBef>
        <a:spcAft>
          <a:spcPct val="0"/>
        </a:spcAft>
        <a:buChar char="•"/>
        <a:defRPr sz="1998" kern="1200">
          <a:solidFill>
            <a:srgbClr val="004266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742263" indent="-396508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98" kern="1200">
          <a:solidFill>
            <a:srgbClr val="004266"/>
          </a:solidFill>
          <a:latin typeface="+mn-lt"/>
          <a:ea typeface="+mn-ea"/>
          <a:cs typeface="+mn-cs"/>
        </a:defRPr>
      </a:lvl2pPr>
      <a:lvl3pPr marL="1141943" indent="-228389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720" indent="-228389" algn="l" rtl="0" fontAlgn="base">
        <a:spcBef>
          <a:spcPct val="20000"/>
        </a:spcBef>
        <a:spcAft>
          <a:spcPct val="0"/>
        </a:spcAft>
        <a:buChar char="–"/>
        <a:defRPr sz="19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497" indent="-228389" algn="l" rtl="0" fontAlgn="base">
        <a:spcBef>
          <a:spcPct val="20000"/>
        </a:spcBef>
        <a:spcAft>
          <a:spcPct val="0"/>
        </a:spcAft>
        <a:buChar char="»"/>
        <a:defRPr sz="19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274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69051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5828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2605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777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554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331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108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3886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0663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7440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4217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91351"/>
            <a:ext cx="8229600" cy="427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86001"/>
            <a:ext cx="3886200" cy="3840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0"/>
            <a:r>
              <a:rPr lang="en-US" altLang="ja-JP"/>
              <a:t>Second level</a:t>
            </a:r>
          </a:p>
          <a:p>
            <a:pPr lvl="1"/>
            <a:r>
              <a:rPr lang="en-US" altLang="ja-JP"/>
              <a:t>Third level</a:t>
            </a:r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457200" y="837425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ja-JP" altLang="en-US" sz="1799">
              <a:solidFill>
                <a:srgbClr val="004266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7428" name="Picture 11" descr="IBM_logo_green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6" y="380649"/>
            <a:ext cx="466725" cy="25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0" name="Picture 22" descr="IBMWatson_gree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412369"/>
            <a:ext cx="1216025" cy="2220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76200" y="6551085"/>
            <a:ext cx="5562600" cy="230716"/>
          </a:xfrm>
          <a:prstGeom prst="rect">
            <a:avLst/>
          </a:prstGeom>
        </p:spPr>
        <p:txBody>
          <a:bodyPr/>
          <a:lstStyle>
            <a:lvl1pPr>
              <a:defRPr sz="749" dirty="0" smtClean="0"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dirty="0">
                <a:solidFill>
                  <a:srgbClr val="808080"/>
                </a:solidFill>
                <a:ea typeface="ヒラギノ角ゴ Pro W3"/>
                <a:cs typeface="ヒラギノ角ゴ Pro W3"/>
              </a:rPr>
              <a:t>© 2016 International Business Machines Corporation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551085"/>
            <a:ext cx="2133600" cy="230716"/>
          </a:xfrm>
          <a:prstGeom prst="rect">
            <a:avLst/>
          </a:prstGeom>
        </p:spPr>
        <p:txBody>
          <a:bodyPr/>
          <a:lstStyle>
            <a:lvl1pPr algn="r">
              <a:defRPr sz="749"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74143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7" r:id="rId5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1998" b="1" kern="1200">
          <a:solidFill>
            <a:srgbClr val="004266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5pPr>
      <a:lvl6pPr marL="456777"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6pPr>
      <a:lvl7pPr marL="913554"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7pPr>
      <a:lvl8pPr marL="1370331"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8pPr>
      <a:lvl9pPr marL="1827108"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9pPr>
    </p:titleStyle>
    <p:bodyStyle>
      <a:lvl1pPr marL="231560" indent="-231560" algn="l" rtl="0" fontAlgn="base">
        <a:spcBef>
          <a:spcPct val="20000"/>
        </a:spcBef>
        <a:spcAft>
          <a:spcPct val="0"/>
        </a:spcAft>
        <a:buChar char="•"/>
        <a:defRPr sz="1998" kern="1200">
          <a:solidFill>
            <a:srgbClr val="004266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742263" indent="-396508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98" kern="1200">
          <a:solidFill>
            <a:srgbClr val="004266"/>
          </a:solidFill>
          <a:latin typeface="+mn-lt"/>
          <a:ea typeface="+mn-ea"/>
          <a:cs typeface="+mn-cs"/>
        </a:defRPr>
      </a:lvl2pPr>
      <a:lvl3pPr marL="1141943" indent="-228389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720" indent="-228389" algn="l" rtl="0" fontAlgn="base">
        <a:spcBef>
          <a:spcPct val="20000"/>
        </a:spcBef>
        <a:spcAft>
          <a:spcPct val="0"/>
        </a:spcAft>
        <a:buChar char="–"/>
        <a:defRPr sz="19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497" indent="-228389" algn="l" rtl="0" fontAlgn="base">
        <a:spcBef>
          <a:spcPct val="20000"/>
        </a:spcBef>
        <a:spcAft>
          <a:spcPct val="0"/>
        </a:spcAft>
        <a:buChar char="»"/>
        <a:defRPr sz="19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274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69051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5828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2605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777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554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331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108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3886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0663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7440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4217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91351"/>
            <a:ext cx="8229600" cy="427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86001"/>
            <a:ext cx="3886200" cy="3840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0"/>
            <a:r>
              <a:rPr lang="en-US" altLang="ja-JP"/>
              <a:t>Second level</a:t>
            </a:r>
          </a:p>
          <a:p>
            <a:pPr lvl="1"/>
            <a:r>
              <a:rPr lang="en-US" altLang="ja-JP"/>
              <a:t>Third level</a:t>
            </a:r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457200" y="837425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ja-JP" altLang="en-US" sz="1799">
              <a:solidFill>
                <a:srgbClr val="004266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7428" name="Picture 11" descr="IBM_logo_green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6" y="380649"/>
            <a:ext cx="466725" cy="25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0" name="Picture 22" descr="IBMWatson_green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412369"/>
            <a:ext cx="1216025" cy="2220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76200" y="6551085"/>
            <a:ext cx="5562600" cy="230716"/>
          </a:xfrm>
          <a:prstGeom prst="rect">
            <a:avLst/>
          </a:prstGeom>
        </p:spPr>
        <p:txBody>
          <a:bodyPr/>
          <a:lstStyle>
            <a:lvl1pPr>
              <a:defRPr sz="749" dirty="0" smtClean="0"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dirty="0">
                <a:solidFill>
                  <a:srgbClr val="808080"/>
                </a:solidFill>
                <a:ea typeface="ヒラギノ角ゴ Pro W3"/>
                <a:cs typeface="ヒラギノ角ゴ Pro W3"/>
              </a:rPr>
              <a:t>© 2016 International Business Machines Corporation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551085"/>
            <a:ext cx="2133600" cy="230716"/>
          </a:xfrm>
          <a:prstGeom prst="rect">
            <a:avLst/>
          </a:prstGeom>
        </p:spPr>
        <p:txBody>
          <a:bodyPr/>
          <a:lstStyle>
            <a:lvl1pPr algn="r">
              <a:defRPr sz="749"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1250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1998" b="1" kern="1200">
          <a:solidFill>
            <a:srgbClr val="004266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5pPr>
      <a:lvl6pPr marL="456777"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6pPr>
      <a:lvl7pPr marL="913554"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7pPr>
      <a:lvl8pPr marL="1370331"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8pPr>
      <a:lvl9pPr marL="1827108" algn="l" rtl="0" fontAlgn="base">
        <a:spcBef>
          <a:spcPct val="0"/>
        </a:spcBef>
        <a:spcAft>
          <a:spcPct val="0"/>
        </a:spcAft>
        <a:defRPr sz="2798" b="1">
          <a:solidFill>
            <a:srgbClr val="004266"/>
          </a:solidFill>
          <a:latin typeface="Arial" panose="020B0604020202020204" pitchFamily="34" charset="0"/>
        </a:defRPr>
      </a:lvl9pPr>
    </p:titleStyle>
    <p:bodyStyle>
      <a:lvl1pPr marL="231560" indent="-231560" algn="l" rtl="0" fontAlgn="base">
        <a:spcBef>
          <a:spcPct val="20000"/>
        </a:spcBef>
        <a:spcAft>
          <a:spcPct val="0"/>
        </a:spcAft>
        <a:buChar char="•"/>
        <a:defRPr sz="1998" kern="1200">
          <a:solidFill>
            <a:srgbClr val="004266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742263" indent="-396508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98" kern="1200">
          <a:solidFill>
            <a:srgbClr val="004266"/>
          </a:solidFill>
          <a:latin typeface="+mn-lt"/>
          <a:ea typeface="+mn-ea"/>
          <a:cs typeface="+mn-cs"/>
        </a:defRPr>
      </a:lvl2pPr>
      <a:lvl3pPr marL="1141943" indent="-228389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720" indent="-228389" algn="l" rtl="0" fontAlgn="base">
        <a:spcBef>
          <a:spcPct val="20000"/>
        </a:spcBef>
        <a:spcAft>
          <a:spcPct val="0"/>
        </a:spcAft>
        <a:buChar char="–"/>
        <a:defRPr sz="19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497" indent="-228389" algn="l" rtl="0" fontAlgn="base">
        <a:spcBef>
          <a:spcPct val="20000"/>
        </a:spcBef>
        <a:spcAft>
          <a:spcPct val="0"/>
        </a:spcAft>
        <a:buChar char="»"/>
        <a:defRPr sz="19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274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69051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5828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2605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777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554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331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108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3886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0663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7440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4217" algn="l" defTabSz="913554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1354259"/>
            <a:ext cx="6172200" cy="118761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5709" tIns="42855" rIns="85709" bIns="42855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837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17" y="3021678"/>
            <a:ext cx="7464425" cy="313593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09" tIns="42855" rIns="85709" bIns="428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Untitled-1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5726" y="6320369"/>
            <a:ext cx="822325" cy="116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0"/>
          <p:cNvSpPr txBox="1">
            <a:spLocks noChangeArrowheads="1"/>
          </p:cNvSpPr>
          <p:nvPr userDrawn="1"/>
        </p:nvSpPr>
        <p:spPr bwMode="auto">
          <a:xfrm>
            <a:off x="8355014" y="6349843"/>
            <a:ext cx="339725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>
            <a:lvl1pPr defTabSz="1306513" eaLnBrk="0" hangingPunct="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4538" indent="-285750" defTabSz="1306513" eaLnBrk="0" hangingPunct="0"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1306513" eaLnBrk="0" hangingPunct="0"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1788" indent="-230188" defTabSz="1306513" eaLnBrk="0" hangingPunct="0"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30188" defTabSz="1306513" eaLnBrk="0" hangingPunct="0"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30188" defTabSz="1306513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30188" defTabSz="1306513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30188" defTabSz="1306513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30188" defTabSz="1306513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925906A9-B419-BC4C-A57D-7D64BC38085E}" type="slidenum">
              <a:rPr kumimoji="0" lang="en-US" sz="675" smtClean="0">
                <a:solidFill>
                  <a:srgbClr val="000000"/>
                </a:solidFill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kumimoji="0" lang="en-US" sz="675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 preferRelativeResize="0">
            <a:picLocks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676" y="6235702"/>
            <a:ext cx="360363" cy="19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197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defTabSz="3190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975" kern="1200" spc="-50">
          <a:solidFill>
            <a:srgbClr val="339C96"/>
          </a:solidFill>
          <a:latin typeface="+mj-lt"/>
          <a:ea typeface="+mj-ea"/>
          <a:cs typeface="HelvNeue for IBM Light"/>
        </a:defRPr>
      </a:lvl1pPr>
      <a:lvl2pPr algn="l" defTabSz="3190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975">
          <a:solidFill>
            <a:srgbClr val="4FD9E7"/>
          </a:solidFill>
          <a:latin typeface="HelvNeue for IBM Light" charset="0"/>
          <a:ea typeface="MS PGothic" pitchFamily="34" charset="-128"/>
          <a:cs typeface="HelvNeue for IBM Light" charset="0"/>
        </a:defRPr>
      </a:lvl2pPr>
      <a:lvl3pPr algn="l" defTabSz="3190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975">
          <a:solidFill>
            <a:srgbClr val="4FD9E7"/>
          </a:solidFill>
          <a:latin typeface="HelvNeue for IBM Light" charset="0"/>
          <a:ea typeface="MS PGothic" pitchFamily="34" charset="-128"/>
          <a:cs typeface="HelvNeue for IBM Light" charset="0"/>
        </a:defRPr>
      </a:lvl3pPr>
      <a:lvl4pPr algn="l" defTabSz="3190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975">
          <a:solidFill>
            <a:srgbClr val="4FD9E7"/>
          </a:solidFill>
          <a:latin typeface="HelvNeue for IBM Light" charset="0"/>
          <a:ea typeface="MS PGothic" pitchFamily="34" charset="-128"/>
          <a:cs typeface="HelvNeue for IBM Light" charset="0"/>
        </a:defRPr>
      </a:lvl4pPr>
      <a:lvl5pPr algn="l" defTabSz="3190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975">
          <a:solidFill>
            <a:srgbClr val="4FD9E7"/>
          </a:solidFill>
          <a:latin typeface="HelvNeue for IBM Light" charset="0"/>
          <a:ea typeface="MS PGothic" pitchFamily="34" charset="-128"/>
          <a:cs typeface="HelvNeue for IBM Light" charset="0"/>
        </a:defRPr>
      </a:lvl5pPr>
      <a:lvl6pPr marL="321411" algn="ctr" defTabSz="321411" rtl="0" fontAlgn="base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rgbClr val="4FFAFF"/>
          </a:solidFill>
          <a:latin typeface="Lubalin for IBM Extra Light" charset="0"/>
          <a:ea typeface="ＭＳ Ｐゴシック" charset="0"/>
        </a:defRPr>
      </a:lvl6pPr>
      <a:lvl7pPr marL="642824" algn="ctr" defTabSz="321411" rtl="0" fontAlgn="base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rgbClr val="4FFAFF"/>
          </a:solidFill>
          <a:latin typeface="Lubalin for IBM Extra Light" charset="0"/>
          <a:ea typeface="ＭＳ Ｐゴシック" charset="0"/>
        </a:defRPr>
      </a:lvl7pPr>
      <a:lvl8pPr marL="964235" algn="ctr" defTabSz="321411" rtl="0" fontAlgn="base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rgbClr val="4FFAFF"/>
          </a:solidFill>
          <a:latin typeface="Lubalin for IBM Extra Light" charset="0"/>
          <a:ea typeface="ＭＳ Ｐゴシック" charset="0"/>
        </a:defRPr>
      </a:lvl8pPr>
      <a:lvl9pPr marL="1285647" algn="ctr" defTabSz="321411" rtl="0" fontAlgn="base">
        <a:lnSpc>
          <a:spcPct val="90000"/>
        </a:lnSpc>
        <a:spcBef>
          <a:spcPct val="0"/>
        </a:spcBef>
        <a:spcAft>
          <a:spcPct val="0"/>
        </a:spcAft>
        <a:defRPr sz="3900">
          <a:solidFill>
            <a:srgbClr val="4FFAFF"/>
          </a:solidFill>
          <a:latin typeface="Lubalin for IBM Extra Light" charset="0"/>
          <a:ea typeface="ＭＳ Ｐゴシック" charset="0"/>
        </a:defRPr>
      </a:lvl9pPr>
    </p:titleStyle>
    <p:bodyStyle>
      <a:lvl1pPr marL="342892" indent="-342892" algn="l" defTabSz="319080" rtl="0" eaLnBrk="0" fontAlgn="base" hangingPunct="0">
        <a:lnSpc>
          <a:spcPct val="150000"/>
        </a:lnSpc>
        <a:spcBef>
          <a:spcPts val="538"/>
        </a:spcBef>
        <a:spcAft>
          <a:spcPct val="0"/>
        </a:spcAft>
        <a:buFont typeface="Arial" charset="0"/>
        <a:defRPr sz="1200" kern="1200">
          <a:solidFill>
            <a:srgbClr val="6D6F71"/>
          </a:solidFill>
          <a:latin typeface="HelvNeue for IBM Light"/>
          <a:ea typeface="MS PGothic" pitchFamily="34" charset="-128"/>
          <a:cs typeface="HelvNeue for IBM Light"/>
        </a:defRPr>
      </a:lvl1pPr>
      <a:lvl2pPr marL="285743" indent="-285743" algn="l" defTabSz="319080" rtl="0" eaLnBrk="0" fontAlgn="base" hangingPunct="0">
        <a:lnSpc>
          <a:spcPct val="150000"/>
        </a:lnSpc>
        <a:spcBef>
          <a:spcPts val="1075"/>
        </a:spcBef>
        <a:spcAft>
          <a:spcPct val="0"/>
        </a:spcAft>
        <a:buClr>
          <a:srgbClr val="4FFAFF"/>
        </a:buClr>
        <a:buFont typeface="Arial" charset="0"/>
        <a:buChar char="•"/>
        <a:defRPr sz="1200" kern="1200">
          <a:solidFill>
            <a:srgbClr val="6D6F71"/>
          </a:solidFill>
          <a:latin typeface="HelvNeue for IBM Light"/>
          <a:ea typeface="MS PGothic" pitchFamily="34" charset="-128"/>
          <a:cs typeface="HelvNeue for IBM Light"/>
        </a:defRPr>
      </a:lvl2pPr>
      <a:lvl3pPr marL="1142972" indent="-228594" algn="l" defTabSz="319080" rtl="0" eaLnBrk="0" fontAlgn="base" hangingPunct="0">
        <a:lnSpc>
          <a:spcPct val="150000"/>
        </a:lnSpc>
        <a:spcBef>
          <a:spcPts val="900"/>
        </a:spcBef>
        <a:spcAft>
          <a:spcPct val="0"/>
        </a:spcAft>
        <a:buClr>
          <a:srgbClr val="4FFAFF"/>
        </a:buClr>
        <a:defRPr lang="en-US" sz="1200" kern="1200" dirty="0">
          <a:solidFill>
            <a:srgbClr val="6D6F71"/>
          </a:solidFill>
          <a:latin typeface="HelvNeue for IBM Light"/>
          <a:ea typeface="MS PGothic" pitchFamily="34" charset="-128"/>
          <a:cs typeface="HelvNeue for IBM Light"/>
        </a:defRPr>
      </a:lvl3pPr>
      <a:lvl4pPr marL="74612" indent="-74612" algn="l" defTabSz="319080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39B2E7"/>
        </a:buClr>
        <a:buSzPct val="125000"/>
        <a:buFont typeface="Arial" charset="0"/>
        <a:buChar char="•"/>
        <a:defRPr sz="1200" kern="1200">
          <a:solidFill>
            <a:srgbClr val="6D6F71"/>
          </a:solidFill>
          <a:latin typeface="HelvNeue for IBM Light"/>
          <a:ea typeface="HelvNeue for IBM" charset="0"/>
          <a:cs typeface="HelvNeue for IBM Light"/>
        </a:defRPr>
      </a:lvl4pPr>
      <a:lvl5pPr marL="307967" indent="-144460" algn="l" defTabSz="319080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39B2E7"/>
        </a:buClr>
        <a:buFont typeface="Arial" charset="0"/>
        <a:buChar char="–"/>
        <a:defRPr sz="1200" kern="1200">
          <a:solidFill>
            <a:srgbClr val="6D6F71"/>
          </a:solidFill>
          <a:latin typeface="HelvNeue for IBM Light"/>
          <a:ea typeface="MS PGothic" pitchFamily="34" charset="-128"/>
          <a:cs typeface="HelvNeue for IBM Light"/>
        </a:defRPr>
      </a:lvl5pPr>
      <a:lvl6pPr marL="1767764" indent="-160706" algn="l" defTabSz="321411" rtl="0" eaLnBrk="1" latinLnBrk="0" hangingPunct="1">
        <a:spcBef>
          <a:spcPct val="20000"/>
        </a:spcBef>
        <a:buFont typeface="Arial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89177" indent="-160706" algn="l" defTabSz="321411" rtl="0" eaLnBrk="1" latinLnBrk="0" hangingPunct="1">
        <a:spcBef>
          <a:spcPct val="20000"/>
        </a:spcBef>
        <a:buFont typeface="Arial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410588" indent="-160706" algn="l" defTabSz="321411" rtl="0" eaLnBrk="1" latinLnBrk="0" hangingPunct="1">
        <a:spcBef>
          <a:spcPct val="20000"/>
        </a:spcBef>
        <a:buFont typeface="Arial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32000" indent="-160706" algn="l" defTabSz="321411" rtl="0" eaLnBrk="1" latinLnBrk="0" hangingPunct="1">
        <a:spcBef>
          <a:spcPct val="20000"/>
        </a:spcBef>
        <a:buFont typeface="Arial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11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1pPr>
      <a:lvl2pPr marL="321411" algn="l" defTabSz="321411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2pPr>
      <a:lvl3pPr marL="642824" algn="l" defTabSz="321411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964235" algn="l" defTabSz="321411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285647" algn="l" defTabSz="321411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607059" algn="l" defTabSz="321411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1928471" algn="l" defTabSz="321411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249882" algn="l" defTabSz="321411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571294" algn="l" defTabSz="321411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40F00-6812-AB48-B2EF-B3BE9FF725DA}" type="datetime1">
              <a:rPr lang="ja-JP" altLang="en-US" smtClean="0"/>
              <a:t>2016/12/3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t>© 2016 International Business Machines Corporation</a:t>
            </a:r>
            <a:endParaRPr kumimoji="0" lang="en-US" dirty="0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auto">
          <a:xfrm>
            <a:off x="457200" y="837425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ja-JP" altLang="en-US" sz="1799">
              <a:solidFill>
                <a:srgbClr val="004266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8" name="Picture 11" descr="IBM_logo_green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6" y="380649"/>
            <a:ext cx="466725" cy="25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2" descr="IBMWatson_gree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412369"/>
            <a:ext cx="1216025" cy="2220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2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76269" y="159037"/>
            <a:ext cx="896773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Twitter</a:t>
            </a:r>
            <a:r>
              <a:rPr lang="ja-JP" altLang="en-US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のデータを読み込んでみましょう。</a:t>
            </a:r>
            <a:endParaRPr lang="en-US" altLang="ja-JP" sz="3200" dirty="0" smtClean="0">
              <a:solidFill>
                <a:srgbClr val="33609E"/>
              </a:solidFill>
              <a:latin typeface="メイリオ" charset="-128"/>
              <a:ea typeface="Meiryo" charset="-128"/>
              <a:cs typeface="Meiryo" charset="-128"/>
            </a:endParaRPr>
          </a:p>
          <a:p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43" y="948982"/>
            <a:ext cx="7271133" cy="35670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円/楕円 3"/>
          <p:cNvSpPr/>
          <p:nvPr/>
        </p:nvSpPr>
        <p:spPr>
          <a:xfrm>
            <a:off x="1422849" y="1415268"/>
            <a:ext cx="1542361" cy="112372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38316" y="4596648"/>
            <a:ext cx="8967730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「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Data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」、「＋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New data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」とクリックしてください。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7020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6269" y="159037"/>
            <a:ext cx="8967730" cy="8925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3200" dirty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Twitter</a:t>
            </a:r>
            <a:r>
              <a:rPr lang="ja-JP" altLang="en-US" sz="3200" dirty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データの内容を確認しましょう</a:t>
            </a:r>
            <a:r>
              <a:rPr lang="ja-JP" altLang="en-US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68055" y="3940940"/>
            <a:ext cx="8247295" cy="1323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Watson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はデータの構造を解析し、自動的に階層を造ります。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階層化されたカラムがあるか探してみましょう。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「＞」ボタンをクリックして、いちばん右</a:t>
            </a:r>
            <a:r>
              <a:rPr lang="ja-JP" altLang="en-US" sz="2000" dirty="0">
                <a:latin typeface="Meiryo" charset="-128"/>
                <a:ea typeface="Meiryo" charset="-128"/>
                <a:cs typeface="Meiryo" charset="-128"/>
              </a:rPr>
              <a:t>の「 「</a:t>
            </a:r>
            <a:r>
              <a:rPr lang="en-US" altLang="ja-JP" sz="2000" dirty="0">
                <a:latin typeface="Meiryo" charset="-128"/>
                <a:ea typeface="Meiryo" charset="-128"/>
                <a:cs typeface="Meiryo" charset="-128"/>
              </a:rPr>
              <a:t>Year (Posted time) – Hour (Posted time)</a:t>
            </a:r>
            <a:r>
              <a:rPr lang="ja-JP" altLang="en-US" sz="2000" dirty="0">
                <a:latin typeface="Meiryo" charset="-128"/>
                <a:ea typeface="Meiryo" charset="-128"/>
                <a:cs typeface="Meiryo" charset="-128"/>
              </a:rPr>
              <a:t>」 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を見つけてください。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l="43334" t="1943" b="49342"/>
          <a:stretch/>
        </p:blipFill>
        <p:spPr>
          <a:xfrm>
            <a:off x="492474" y="838659"/>
            <a:ext cx="7155234" cy="27635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円/楕円 12"/>
          <p:cNvSpPr/>
          <p:nvPr/>
        </p:nvSpPr>
        <p:spPr>
          <a:xfrm>
            <a:off x="7373026" y="1390348"/>
            <a:ext cx="549363" cy="4519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64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6269" y="159037"/>
            <a:ext cx="8967730" cy="8925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3200" dirty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Twitter</a:t>
            </a:r>
            <a:r>
              <a:rPr lang="ja-JP" altLang="en-US" sz="3200" dirty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データの内容を確認しましょう</a:t>
            </a:r>
            <a:r>
              <a:rPr lang="ja-JP" altLang="en-US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87107" y="4675083"/>
            <a:ext cx="8247295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「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Year </a:t>
            </a:r>
            <a:r>
              <a:rPr lang="en-US" altLang="ja-JP" sz="2000" dirty="0">
                <a:latin typeface="Meiryo" charset="-128"/>
                <a:ea typeface="Meiryo" charset="-128"/>
                <a:cs typeface="Meiryo" charset="-128"/>
              </a:rPr>
              <a:t>(Posted time) – Hour (Posted time)</a:t>
            </a:r>
            <a:r>
              <a:rPr lang="ja-JP" altLang="en-US" sz="2000" dirty="0">
                <a:latin typeface="Meiryo" charset="-128"/>
                <a:ea typeface="Meiryo" charset="-128"/>
                <a:cs typeface="Meiryo" charset="-128"/>
              </a:rPr>
              <a:t>」 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のカラム名の部分をクリックします。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ポップアップが現れたら、　をクリックしてください。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-1179" r="1" b="39182"/>
          <a:stretch/>
        </p:blipFill>
        <p:spPr>
          <a:xfrm>
            <a:off x="914402" y="1195708"/>
            <a:ext cx="6569461" cy="30441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円/楕円 8"/>
          <p:cNvSpPr/>
          <p:nvPr/>
        </p:nvSpPr>
        <p:spPr>
          <a:xfrm>
            <a:off x="6666446" y="1801077"/>
            <a:ext cx="549363" cy="4519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7264602" y="2491801"/>
            <a:ext cx="274682" cy="4519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 rot="5400000">
            <a:off x="3525156" y="5309873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>
                <a:solidFill>
                  <a:srgbClr val="62B7F4"/>
                </a:solidFill>
                <a:latin typeface="MS PGothic" charset="-128"/>
                <a:ea typeface="MS PGothic" charset="-128"/>
                <a:cs typeface="MS PGothic" charset="-128"/>
              </a:rPr>
              <a:t>・・・</a:t>
            </a:r>
          </a:p>
        </p:txBody>
      </p:sp>
    </p:spTree>
    <p:extLst>
      <p:ext uri="{BB962C8B-B14F-4D97-AF65-F5344CB8AC3E}">
        <p14:creationId xmlns:p14="http://schemas.microsoft.com/office/powerpoint/2010/main" val="146746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6269" y="159037"/>
            <a:ext cx="8967730" cy="8925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3200" dirty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Twitter</a:t>
            </a:r>
            <a:r>
              <a:rPr lang="ja-JP" altLang="en-US" sz="3200" dirty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データの内容を確認しましょう</a:t>
            </a:r>
            <a:r>
              <a:rPr lang="ja-JP" altLang="en-US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76269" y="5600859"/>
            <a:ext cx="8247295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さらにポップアップが現れますので、「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Properties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」をクリックしてください。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96" y="720974"/>
            <a:ext cx="7125276" cy="46044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円/楕円 13"/>
          <p:cNvSpPr/>
          <p:nvPr/>
        </p:nvSpPr>
        <p:spPr>
          <a:xfrm>
            <a:off x="6433259" y="2119259"/>
            <a:ext cx="549363" cy="4519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14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6269" y="159037"/>
            <a:ext cx="8967730" cy="8925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3200" dirty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Twitter</a:t>
            </a:r>
            <a:r>
              <a:rPr lang="ja-JP" altLang="en-US" sz="3200" dirty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データの内容を確認しましょう</a:t>
            </a:r>
            <a:r>
              <a:rPr lang="ja-JP" altLang="en-US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t="19697" r="19507" b="3658"/>
          <a:stretch/>
        </p:blipFill>
        <p:spPr>
          <a:xfrm>
            <a:off x="708125" y="1191491"/>
            <a:ext cx="5180057" cy="36714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円/楕円 10"/>
          <p:cNvSpPr/>
          <p:nvPr/>
        </p:nvSpPr>
        <p:spPr>
          <a:xfrm>
            <a:off x="3535162" y="3448664"/>
            <a:ext cx="995275" cy="5454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0" y="5175806"/>
            <a:ext cx="8936182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Type</a:t>
            </a:r>
            <a:r>
              <a:rPr lang="en-US" altLang="ja-JP" sz="2000" dirty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Hierarchy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と表示されており、階層構造を持つことが分かります。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Edit Hierarchy 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をクリックして、構造を確認しましょう。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577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6269" y="159037"/>
            <a:ext cx="8967730" cy="8925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3200" dirty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Twitter</a:t>
            </a:r>
            <a:r>
              <a:rPr lang="ja-JP" altLang="en-US" sz="3200" dirty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データの内容を確認しましょう</a:t>
            </a:r>
            <a:r>
              <a:rPr lang="ja-JP" altLang="en-US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0" y="5444697"/>
            <a:ext cx="8936182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Year (Posted time) – Month 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(Posted time) – Day (Posted time) – Hour (Posted time) 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の順に階層構造になっていることが分かります。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全てが表示されない場合は、右のスライダーを動かしてください。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95" y="859204"/>
            <a:ext cx="4369931" cy="42392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円/楕円 8"/>
          <p:cNvSpPr/>
          <p:nvPr/>
        </p:nvSpPr>
        <p:spPr>
          <a:xfrm>
            <a:off x="5043055" y="2564619"/>
            <a:ext cx="318653" cy="8158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60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6269" y="159037"/>
            <a:ext cx="896773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Twitter</a:t>
            </a:r>
            <a:r>
              <a:rPr lang="ja-JP" altLang="en-US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のデータを解析してみましょう。</a:t>
            </a:r>
            <a:endParaRPr lang="en-US" altLang="ja-JP" sz="3200" dirty="0" smtClean="0">
              <a:solidFill>
                <a:srgbClr val="33609E"/>
              </a:solidFill>
              <a:latin typeface="メイリオ" charset="-128"/>
              <a:ea typeface="Meiryo" charset="-128"/>
              <a:cs typeface="Meiryo" charset="-128"/>
            </a:endParaRPr>
          </a:p>
          <a:p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t="3551" r="21004" b="11395"/>
          <a:stretch/>
        </p:blipFill>
        <p:spPr>
          <a:xfrm>
            <a:off x="424295" y="878570"/>
            <a:ext cx="7223414" cy="4289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円/楕円 10"/>
          <p:cNvSpPr/>
          <p:nvPr/>
        </p:nvSpPr>
        <p:spPr>
          <a:xfrm>
            <a:off x="424295" y="840987"/>
            <a:ext cx="739487" cy="5183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14814" y="5523250"/>
            <a:ext cx="8339081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左上の「ｖ」、「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IBM Watson Analytics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」とクリック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してホーム画面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にもどります。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089313" y="1560520"/>
            <a:ext cx="2138796" cy="5183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6269" y="159037"/>
            <a:ext cx="896773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Twitter</a:t>
            </a:r>
            <a:r>
              <a:rPr lang="ja-JP" altLang="en-US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のデータを解析してみましょう。</a:t>
            </a:r>
            <a:endParaRPr lang="en-US" altLang="ja-JP" sz="3200" dirty="0" smtClean="0">
              <a:solidFill>
                <a:srgbClr val="33609E"/>
              </a:solidFill>
              <a:latin typeface="メイリオ" charset="-128"/>
              <a:ea typeface="Meiryo" charset="-128"/>
              <a:cs typeface="Meiryo" charset="-128"/>
            </a:endParaRPr>
          </a:p>
          <a:p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76269" y="5223651"/>
            <a:ext cx="833908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Twitter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のデータをクリックします。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69" y="840987"/>
            <a:ext cx="8705964" cy="40546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円/楕円 13"/>
          <p:cNvSpPr/>
          <p:nvPr/>
        </p:nvSpPr>
        <p:spPr>
          <a:xfrm>
            <a:off x="1788967" y="3237345"/>
            <a:ext cx="1300597" cy="11406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46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6269" y="159037"/>
            <a:ext cx="896773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Twitter</a:t>
            </a:r>
            <a:r>
              <a:rPr lang="ja-JP" altLang="en-US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のデータを解析してみましょう。</a:t>
            </a:r>
            <a:endParaRPr lang="en-US" altLang="ja-JP" sz="3200" dirty="0" smtClean="0">
              <a:solidFill>
                <a:srgbClr val="33609E"/>
              </a:solidFill>
              <a:latin typeface="メイリオ" charset="-128"/>
              <a:ea typeface="Meiryo" charset="-128"/>
              <a:cs typeface="Meiryo" charset="-128"/>
            </a:endParaRPr>
          </a:p>
          <a:p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87105" y="4433942"/>
            <a:ext cx="8339081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解析を始めるヒント、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Starting Points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が表示されます。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「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What </a:t>
            </a:r>
            <a:r>
              <a:rPr lang="en-US" altLang="ja-JP" sz="2000" dirty="0">
                <a:latin typeface="Meiryo" charset="-128"/>
                <a:ea typeface="Meiryo" charset="-128"/>
                <a:cs typeface="Meiryo" charset="-128"/>
              </a:rPr>
              <a:t>is the trend of the number of Tweet over 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Day (Posted time) by </a:t>
            </a:r>
            <a:r>
              <a:rPr lang="en-US" altLang="ja-JP" sz="2000" dirty="0">
                <a:latin typeface="Meiryo" charset="-128"/>
                <a:ea typeface="Meiryo" charset="-128"/>
                <a:cs typeface="Meiryo" charset="-128"/>
              </a:rPr>
              <a:t>Matching Hashtags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?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」を見てみましょう。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68" y="1160822"/>
            <a:ext cx="11059453" cy="2926269"/>
          </a:xfrm>
          <a:prstGeom prst="rect">
            <a:avLst/>
          </a:prstGeom>
        </p:spPr>
      </p:pic>
      <p:sp>
        <p:nvSpPr>
          <p:cNvPr id="15" name="円/楕円 14"/>
          <p:cNvSpPr/>
          <p:nvPr/>
        </p:nvSpPr>
        <p:spPr>
          <a:xfrm>
            <a:off x="287105" y="1582537"/>
            <a:ext cx="3398204" cy="11468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51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6269" y="159037"/>
            <a:ext cx="896773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Twitter</a:t>
            </a:r>
            <a:r>
              <a:rPr lang="ja-JP" altLang="en-US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のデータを解析してみましょう。</a:t>
            </a:r>
            <a:endParaRPr lang="en-US" altLang="ja-JP" sz="3200" dirty="0" smtClean="0">
              <a:solidFill>
                <a:srgbClr val="33609E"/>
              </a:solidFill>
              <a:latin typeface="メイリオ" charset="-128"/>
              <a:ea typeface="Meiryo" charset="-128"/>
              <a:cs typeface="Meiryo" charset="-128"/>
            </a:endParaRPr>
          </a:p>
          <a:p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76269" y="5534561"/>
            <a:ext cx="8339081" cy="1323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縦軸がハッシュタグ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#AI or Cognitive 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を含む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Tweet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の数、横軸が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Tweet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が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Post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された日付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の折れ線グラフが示されました。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AI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、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Cognitive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両方を含む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Tweet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を取り込んだので、２つのグラフはぴったり重なっています。どちらかを削除して確かめて見ましょう。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6" y="737983"/>
            <a:ext cx="7204364" cy="46519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円/楕円 16"/>
          <p:cNvSpPr/>
          <p:nvPr/>
        </p:nvSpPr>
        <p:spPr>
          <a:xfrm>
            <a:off x="6465065" y="791504"/>
            <a:ext cx="1307335" cy="11468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158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6269" y="159037"/>
            <a:ext cx="896773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Twitter</a:t>
            </a:r>
            <a:r>
              <a:rPr lang="ja-JP" altLang="en-US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のデータを解析してみましょう。</a:t>
            </a:r>
            <a:endParaRPr lang="en-US" altLang="ja-JP" sz="3200" dirty="0" smtClean="0">
              <a:solidFill>
                <a:srgbClr val="33609E"/>
              </a:solidFill>
              <a:latin typeface="メイリオ" charset="-128"/>
              <a:ea typeface="Meiryo" charset="-128"/>
              <a:cs typeface="Meiryo" charset="-128"/>
            </a:endParaRPr>
          </a:p>
          <a:p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76269" y="5398037"/>
            <a:ext cx="8339081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#cognitive 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の上で右クリックし、ポップアップが表示されたら「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Exclude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」をクリックします。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5607" b="10104"/>
          <a:stretch/>
        </p:blipFill>
        <p:spPr>
          <a:xfrm>
            <a:off x="711776" y="1115876"/>
            <a:ext cx="7535834" cy="38735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円/楕円 6"/>
          <p:cNvSpPr/>
          <p:nvPr/>
        </p:nvSpPr>
        <p:spPr>
          <a:xfrm>
            <a:off x="5872569" y="2316205"/>
            <a:ext cx="237289" cy="2210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7486650" y="1639616"/>
            <a:ext cx="632114" cy="2648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957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6269" y="159037"/>
            <a:ext cx="896773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Twitter</a:t>
            </a:r>
            <a:r>
              <a:rPr lang="ja-JP" altLang="en-US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のデータを読み込んでみましょう。</a:t>
            </a:r>
            <a:endParaRPr lang="en-US" altLang="ja-JP" sz="3200" dirty="0" smtClean="0">
              <a:solidFill>
                <a:srgbClr val="33609E"/>
              </a:solidFill>
              <a:latin typeface="メイリオ" charset="-128"/>
              <a:ea typeface="Meiryo" charset="-128"/>
              <a:cs typeface="Meiryo" charset="-128"/>
            </a:endParaRPr>
          </a:p>
          <a:p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79" y="819318"/>
            <a:ext cx="7442522" cy="30888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円/楕円 3"/>
          <p:cNvSpPr/>
          <p:nvPr/>
        </p:nvSpPr>
        <p:spPr>
          <a:xfrm>
            <a:off x="6874107" y="2175898"/>
            <a:ext cx="1193029" cy="112372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38316" y="4596648"/>
            <a:ext cx="896773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Twitter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をクリックします。</a:t>
            </a: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228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6269" y="159037"/>
            <a:ext cx="896773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Twitter</a:t>
            </a:r>
            <a:r>
              <a:rPr lang="ja-JP" altLang="en-US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のデータを解析してみましょう。</a:t>
            </a:r>
            <a:endParaRPr lang="en-US" altLang="ja-JP" sz="3200" dirty="0" smtClean="0">
              <a:solidFill>
                <a:srgbClr val="33609E"/>
              </a:solidFill>
              <a:latin typeface="メイリオ" charset="-128"/>
              <a:ea typeface="Meiryo" charset="-128"/>
              <a:cs typeface="Meiryo" charset="-128"/>
            </a:endParaRPr>
          </a:p>
          <a:p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76269" y="5534561"/>
            <a:ext cx="833908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#AI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だけのグラフになりました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48" y="913012"/>
            <a:ext cx="7964737" cy="43101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円/楕円 5"/>
          <p:cNvSpPr/>
          <p:nvPr/>
        </p:nvSpPr>
        <p:spPr>
          <a:xfrm>
            <a:off x="7193959" y="1216800"/>
            <a:ext cx="585381" cy="6391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965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6269" y="159037"/>
            <a:ext cx="896773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Twitter</a:t>
            </a:r>
            <a:r>
              <a:rPr lang="ja-JP" altLang="en-US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のデータを解析してみましょう。</a:t>
            </a:r>
            <a:endParaRPr lang="en-US" altLang="ja-JP" sz="3200" dirty="0" smtClean="0">
              <a:solidFill>
                <a:srgbClr val="33609E"/>
              </a:solidFill>
              <a:latin typeface="メイリオ" charset="-128"/>
              <a:ea typeface="Meiryo" charset="-128"/>
              <a:cs typeface="Meiryo" charset="-128"/>
            </a:endParaRPr>
          </a:p>
          <a:p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76269" y="5272792"/>
            <a:ext cx="8339081" cy="1323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横軸の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Day (Posted time)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は階層構造になっています。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適当な数値の上で右クリックし、ポップアップが表示されたら「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Go up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」を選んでください。ここでは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25 June 2016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の上で右クリックしています。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43" y="810996"/>
            <a:ext cx="6603612" cy="42861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円/楕円 8"/>
          <p:cNvSpPr/>
          <p:nvPr/>
        </p:nvSpPr>
        <p:spPr>
          <a:xfrm>
            <a:off x="4278451" y="3922958"/>
            <a:ext cx="750749" cy="4135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510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6269" y="186746"/>
            <a:ext cx="896773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Twitter</a:t>
            </a:r>
            <a:r>
              <a:rPr lang="ja-JP" altLang="en-US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のデータを解析してみましょう。</a:t>
            </a:r>
            <a:endParaRPr lang="en-US" altLang="ja-JP" sz="3200" dirty="0" smtClean="0">
              <a:solidFill>
                <a:srgbClr val="33609E"/>
              </a:solidFill>
              <a:latin typeface="メイリオ" charset="-128"/>
              <a:ea typeface="Meiryo" charset="-128"/>
              <a:cs typeface="Meiryo" charset="-128"/>
            </a:endParaRPr>
          </a:p>
          <a:p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76269" y="5534561"/>
            <a:ext cx="8339081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月ごとに集計されたグラフになりました。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グラフの上の表示も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「</a:t>
            </a:r>
            <a:r>
              <a:rPr lang="en-US" altLang="ja-JP" sz="2000" dirty="0" smtClean="0">
                <a:solidFill>
                  <a:schemeClr val="accent1"/>
                </a:solidFill>
                <a:latin typeface="Meiryo" charset="-128"/>
                <a:ea typeface="Meiryo" charset="-128"/>
                <a:cs typeface="Meiryo" charset="-128"/>
              </a:rPr>
              <a:t>Tweet </a:t>
            </a:r>
            <a:r>
              <a:rPr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over</a:t>
            </a:r>
            <a:r>
              <a:rPr lang="en-US" altLang="ja-JP" sz="2000" dirty="0" smtClean="0">
                <a:solidFill>
                  <a:schemeClr val="accent1"/>
                </a:solidFill>
                <a:latin typeface="Meiryo" charset="-128"/>
                <a:ea typeface="Meiryo" charset="-128"/>
                <a:cs typeface="Meiryo" charset="-128"/>
              </a:rPr>
              <a:t> Date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」から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「</a:t>
            </a:r>
            <a:r>
              <a:rPr lang="en-US" altLang="ja-JP" sz="2000" dirty="0" smtClean="0">
                <a:solidFill>
                  <a:schemeClr val="accent1"/>
                </a:solidFill>
                <a:latin typeface="Meiryo" charset="-128"/>
                <a:ea typeface="Meiryo" charset="-128"/>
                <a:cs typeface="Meiryo" charset="-128"/>
              </a:rPr>
              <a:t>Tweet </a:t>
            </a:r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over</a:t>
            </a:r>
            <a:r>
              <a:rPr lang="en-US" altLang="ja-JP" sz="2000" dirty="0">
                <a:solidFill>
                  <a:schemeClr val="accent1"/>
                </a:solidFill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en-US" altLang="ja-JP" sz="2000" dirty="0" smtClean="0">
                <a:solidFill>
                  <a:schemeClr val="accent1"/>
                </a:solidFill>
                <a:latin typeface="Meiryo" charset="-128"/>
                <a:ea typeface="Meiryo" charset="-128"/>
                <a:cs typeface="Meiryo" charset="-128"/>
              </a:rPr>
              <a:t>Month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」に変わったことに注目してください。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43" y="896742"/>
            <a:ext cx="6802582" cy="43330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円/楕円 8"/>
          <p:cNvSpPr/>
          <p:nvPr/>
        </p:nvSpPr>
        <p:spPr>
          <a:xfrm>
            <a:off x="3760428" y="747935"/>
            <a:ext cx="1254917" cy="4297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51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6269" y="186746"/>
            <a:ext cx="896773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Twitter</a:t>
            </a:r>
            <a:r>
              <a:rPr lang="ja-JP" altLang="en-US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のデータを解析してみましょう。</a:t>
            </a:r>
            <a:endParaRPr lang="en-US" altLang="ja-JP" sz="3200" dirty="0" smtClean="0">
              <a:solidFill>
                <a:srgbClr val="33609E"/>
              </a:solidFill>
              <a:latin typeface="メイリオ" charset="-128"/>
              <a:ea typeface="Meiryo" charset="-128"/>
              <a:cs typeface="Meiryo" charset="-128"/>
            </a:endParaRPr>
          </a:p>
          <a:p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76269" y="5534561"/>
            <a:ext cx="8339081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階層をもう一段階上げてみましょう。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月の名前の上で右クリックし、</a:t>
            </a:r>
            <a:r>
              <a:rPr lang="ja-JP" altLang="en-US" sz="2000" dirty="0">
                <a:latin typeface="Meiryo" charset="-128"/>
                <a:ea typeface="Meiryo" charset="-128"/>
                <a:cs typeface="Meiryo" charset="-128"/>
              </a:rPr>
              <a:t>ポップアップが表示されたら「</a:t>
            </a:r>
            <a:r>
              <a:rPr lang="en-US" altLang="ja-JP" sz="2000" dirty="0">
                <a:latin typeface="Meiryo" charset="-128"/>
                <a:ea typeface="Meiryo" charset="-128"/>
                <a:cs typeface="Meiryo" charset="-128"/>
              </a:rPr>
              <a:t>Go up</a:t>
            </a:r>
            <a:r>
              <a:rPr lang="ja-JP" altLang="en-US" sz="2000" dirty="0">
                <a:latin typeface="Meiryo" charset="-128"/>
                <a:ea typeface="Meiryo" charset="-128"/>
                <a:cs typeface="Meiryo" charset="-128"/>
              </a:rPr>
              <a:t>」を選んでください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43" y="896742"/>
            <a:ext cx="6802582" cy="43330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円/楕円 8"/>
          <p:cNvSpPr/>
          <p:nvPr/>
        </p:nvSpPr>
        <p:spPr>
          <a:xfrm>
            <a:off x="3760428" y="747935"/>
            <a:ext cx="1254917" cy="4297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572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6269" y="159037"/>
            <a:ext cx="896773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Twitter</a:t>
            </a:r>
            <a:r>
              <a:rPr lang="ja-JP" altLang="en-US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のデータを解析してみましょう。</a:t>
            </a:r>
            <a:endParaRPr lang="en-US" altLang="ja-JP" sz="3200" dirty="0" smtClean="0">
              <a:solidFill>
                <a:srgbClr val="33609E"/>
              </a:solidFill>
              <a:latin typeface="メイリオ" charset="-128"/>
              <a:ea typeface="Meiryo" charset="-128"/>
              <a:cs typeface="Meiryo" charset="-128"/>
            </a:endParaRPr>
          </a:p>
          <a:p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76267" y="5325555"/>
            <a:ext cx="8339081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年ごとに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Tweet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の数がまとめられたグラフに変わりました。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r>
              <a:rPr lang="ja-JP" altLang="en-US" sz="2000" dirty="0">
                <a:latin typeface="Meiryo" charset="-128"/>
                <a:ea typeface="Meiryo" charset="-128"/>
                <a:cs typeface="Meiryo" charset="-128"/>
              </a:rPr>
              <a:t>グラフの上の表示も</a:t>
            </a:r>
            <a:r>
              <a:rPr lang="en-US" altLang="ja-JP" sz="2000" dirty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2000" dirty="0">
                <a:latin typeface="Meiryo" charset="-128"/>
                <a:ea typeface="Meiryo" charset="-128"/>
                <a:cs typeface="Meiryo" charset="-128"/>
              </a:rPr>
              <a:t>「</a:t>
            </a:r>
            <a:r>
              <a:rPr lang="en-US" altLang="ja-JP" sz="2000" dirty="0">
                <a:solidFill>
                  <a:schemeClr val="accent1"/>
                </a:solidFill>
                <a:latin typeface="Meiryo" charset="-128"/>
                <a:ea typeface="Meiryo" charset="-128"/>
                <a:cs typeface="Meiryo" charset="-128"/>
              </a:rPr>
              <a:t>Tweet </a:t>
            </a:r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over</a:t>
            </a:r>
            <a:r>
              <a:rPr lang="en-US" altLang="ja-JP" sz="2000" dirty="0">
                <a:solidFill>
                  <a:schemeClr val="accent1"/>
                </a:solidFill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en-US" altLang="ja-JP" sz="2000" dirty="0" smtClean="0">
                <a:solidFill>
                  <a:schemeClr val="accent1"/>
                </a:solidFill>
                <a:latin typeface="Meiryo" charset="-128"/>
                <a:ea typeface="Meiryo" charset="-128"/>
                <a:cs typeface="Meiryo" charset="-128"/>
              </a:rPr>
              <a:t>Month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」</a:t>
            </a:r>
            <a:r>
              <a:rPr lang="ja-JP" altLang="en-US" sz="2000" dirty="0">
                <a:latin typeface="Meiryo" charset="-128"/>
                <a:ea typeface="Meiryo" charset="-128"/>
                <a:cs typeface="Meiryo" charset="-128"/>
              </a:rPr>
              <a:t>から</a:t>
            </a:r>
            <a:r>
              <a:rPr lang="en-US" altLang="ja-JP" sz="2000" dirty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2000" dirty="0">
                <a:latin typeface="Meiryo" charset="-128"/>
                <a:ea typeface="Meiryo" charset="-128"/>
                <a:cs typeface="Meiryo" charset="-128"/>
              </a:rPr>
              <a:t>「</a:t>
            </a:r>
            <a:r>
              <a:rPr lang="en-US" altLang="ja-JP" sz="2000" dirty="0">
                <a:solidFill>
                  <a:schemeClr val="accent1"/>
                </a:solidFill>
                <a:latin typeface="Meiryo" charset="-128"/>
                <a:ea typeface="Meiryo" charset="-128"/>
                <a:cs typeface="Meiryo" charset="-128"/>
              </a:rPr>
              <a:t>Tweet </a:t>
            </a:r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over</a:t>
            </a:r>
            <a:r>
              <a:rPr lang="en-US" altLang="ja-JP" sz="2000" dirty="0">
                <a:solidFill>
                  <a:schemeClr val="accent1"/>
                </a:solidFill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en-US" altLang="ja-JP" sz="2000" dirty="0" smtClean="0">
                <a:solidFill>
                  <a:schemeClr val="accent1"/>
                </a:solidFill>
                <a:latin typeface="Meiryo" charset="-128"/>
                <a:ea typeface="Meiryo" charset="-128"/>
                <a:cs typeface="Meiryo" charset="-128"/>
              </a:rPr>
              <a:t>Year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」になっています。</a:t>
            </a: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51" y="929232"/>
            <a:ext cx="7408315" cy="41087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円/楕円 8"/>
          <p:cNvSpPr/>
          <p:nvPr/>
        </p:nvSpPr>
        <p:spPr>
          <a:xfrm>
            <a:off x="3342395" y="759202"/>
            <a:ext cx="1271169" cy="4877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91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6269" y="186746"/>
            <a:ext cx="896773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Twitter</a:t>
            </a:r>
            <a:r>
              <a:rPr lang="ja-JP" altLang="en-US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のデータを解析してみましょう。</a:t>
            </a:r>
            <a:endParaRPr lang="en-US" altLang="ja-JP" sz="3200" dirty="0" smtClean="0">
              <a:solidFill>
                <a:srgbClr val="33609E"/>
              </a:solidFill>
              <a:latin typeface="メイリオ" charset="-128"/>
              <a:ea typeface="Meiryo" charset="-128"/>
              <a:cs typeface="Meiryo" charset="-128"/>
            </a:endParaRPr>
          </a:p>
          <a:p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70232" y="4960834"/>
            <a:ext cx="8339081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Tweet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数の経時変化を見るには月ごとが分かりやすいようです。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取り消しボタン（右上の矢印）をクリックして、月ごとに戻してください。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l="27473" b="33937"/>
          <a:stretch/>
        </p:blipFill>
        <p:spPr>
          <a:xfrm>
            <a:off x="1363311" y="900546"/>
            <a:ext cx="5029415" cy="31172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円/楕円 10"/>
          <p:cNvSpPr/>
          <p:nvPr/>
        </p:nvSpPr>
        <p:spPr>
          <a:xfrm>
            <a:off x="5125477" y="999148"/>
            <a:ext cx="444051" cy="3325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797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6269" y="186746"/>
            <a:ext cx="896773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Twitter</a:t>
            </a:r>
            <a:r>
              <a:rPr lang="ja-JP" altLang="en-US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のデータを解析してみましょう。</a:t>
            </a:r>
            <a:endParaRPr lang="en-US" altLang="ja-JP" sz="3200" dirty="0" smtClean="0">
              <a:solidFill>
                <a:srgbClr val="33609E"/>
              </a:solidFill>
              <a:latin typeface="メイリオ" charset="-128"/>
              <a:ea typeface="Meiryo" charset="-128"/>
              <a:cs typeface="Meiryo" charset="-128"/>
            </a:endParaRPr>
          </a:p>
          <a:p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14815" y="4937460"/>
            <a:ext cx="8339081" cy="193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月ごとのグラフに戻りました。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次は、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Twitter 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の</a:t>
            </a:r>
            <a:r>
              <a:rPr lang="en-US" altLang="ja-JP" sz="2000" dirty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sentiment 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を加えて見てみましょう。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Matching Hashtags 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の隣の「＋」をクリックします。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ポップアップが表示されたら「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Sentiment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」をクリックしてください。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63" y="786911"/>
            <a:ext cx="6842241" cy="39043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円/楕円 9"/>
          <p:cNvSpPr/>
          <p:nvPr/>
        </p:nvSpPr>
        <p:spPr>
          <a:xfrm>
            <a:off x="5973041" y="4261540"/>
            <a:ext cx="601311" cy="4297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720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6270" y="-13461"/>
            <a:ext cx="896773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Twitter</a:t>
            </a:r>
            <a:r>
              <a:rPr lang="ja-JP" altLang="en-US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のデータを解析してみましょう。</a:t>
            </a:r>
            <a:endParaRPr lang="en-US" altLang="ja-JP" sz="3200" dirty="0" smtClean="0">
              <a:solidFill>
                <a:srgbClr val="33609E"/>
              </a:solidFill>
              <a:latin typeface="メイリオ" charset="-128"/>
              <a:ea typeface="Meiryo" charset="-128"/>
              <a:cs typeface="Meiryo" charset="-128"/>
            </a:endParaRPr>
          </a:p>
          <a:p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76270" y="5226784"/>
            <a:ext cx="8621367" cy="1631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altLang="ja-JP" sz="2000" dirty="0">
                <a:latin typeface="Meiryo" charset="-128"/>
                <a:ea typeface="Meiryo" charset="-128"/>
                <a:cs typeface="Meiryo" charset="-128"/>
              </a:rPr>
              <a:t>a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mbivalent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、</a:t>
            </a:r>
            <a:r>
              <a:rPr lang="en-US" altLang="ja-JP" sz="2000" dirty="0">
                <a:latin typeface="Meiryo" charset="-128"/>
                <a:ea typeface="Meiryo" charset="-128"/>
                <a:cs typeface="Meiryo" charset="-128"/>
              </a:rPr>
              <a:t>n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egative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、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neutral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、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positive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、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unknown</a:t>
            </a:r>
            <a:r>
              <a:rPr lang="en-US" altLang="ja-JP" sz="2000" dirty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の各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sentiment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ごとの折れ線グラフが示されました。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2016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年の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8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月には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 positive 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な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sentiment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を持つ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Twitter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が増え、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10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月には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の</a:t>
            </a:r>
            <a:r>
              <a:rPr lang="en-US" altLang="ja-JP" sz="2000" dirty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positive 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な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Tweet 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も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 negative 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な</a:t>
            </a:r>
            <a:r>
              <a:rPr lang="en-US" altLang="ja-JP" sz="2000" dirty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Tweet 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も共に増えていることなどが容易に見て取れます。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5973041" y="4261540"/>
            <a:ext cx="601311" cy="4297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l="1928" b="-416"/>
          <a:stretch/>
        </p:blipFill>
        <p:spPr>
          <a:xfrm>
            <a:off x="786058" y="565964"/>
            <a:ext cx="6958634" cy="45242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396" y="925402"/>
            <a:ext cx="1920586" cy="228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6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6269" y="159037"/>
            <a:ext cx="896773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Twitter</a:t>
            </a:r>
            <a:r>
              <a:rPr lang="ja-JP" altLang="en-US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のデータを読み込んでみましょう。</a:t>
            </a:r>
            <a:endParaRPr lang="en-US" altLang="ja-JP" sz="3200" dirty="0" smtClean="0">
              <a:solidFill>
                <a:srgbClr val="33609E"/>
              </a:solidFill>
              <a:latin typeface="メイリオ" charset="-128"/>
              <a:ea typeface="Meiryo" charset="-128"/>
              <a:cs typeface="Meiryo" charset="-128"/>
            </a:endParaRPr>
          </a:p>
          <a:p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76269" y="4963824"/>
            <a:ext cx="8896559" cy="16312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ハッシュタグを入力します。複数入力するときは空白で区切ってください。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「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#Ai #Cognitive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」と入力してみます。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いずれか、あるいは、両方のハッシュタグを含むかを選択できます。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r>
              <a:rPr lang="ja-JP" altLang="en-US" sz="2000" dirty="0">
                <a:latin typeface="Meiryo" charset="-128"/>
                <a:ea typeface="Meiryo" charset="-128"/>
                <a:cs typeface="Meiryo" charset="-128"/>
              </a:rPr>
              <a:t>今回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は両方を含むデータを取りたいので「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Include </a:t>
            </a:r>
            <a:r>
              <a:rPr lang="en-US" altLang="ja-JP" sz="2000" dirty="0">
                <a:latin typeface="Meiryo" charset="-128"/>
                <a:ea typeface="Meiryo" charset="-128"/>
                <a:cs typeface="Meiryo" charset="-128"/>
              </a:rPr>
              <a:t>all of the 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hashtags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」を選択します。</a:t>
            </a:r>
            <a:endParaRPr lang="ja-JP" altLang="en-US" sz="2000" dirty="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3"/>
          <a:srcRect b="13699"/>
          <a:stretch/>
        </p:blipFill>
        <p:spPr>
          <a:xfrm>
            <a:off x="464905" y="759201"/>
            <a:ext cx="8431654" cy="37982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円/楕円 13"/>
          <p:cNvSpPr/>
          <p:nvPr/>
        </p:nvSpPr>
        <p:spPr>
          <a:xfrm>
            <a:off x="3141028" y="1782975"/>
            <a:ext cx="1012737" cy="3172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4470848" y="2045398"/>
            <a:ext cx="307399" cy="2273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73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6269" y="159037"/>
            <a:ext cx="896773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Twitter</a:t>
            </a:r>
            <a:r>
              <a:rPr lang="ja-JP" altLang="en-US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のデータを読み込んでみましょう。</a:t>
            </a:r>
            <a:endParaRPr lang="en-US" altLang="ja-JP" sz="3200" dirty="0" smtClean="0">
              <a:solidFill>
                <a:srgbClr val="33609E"/>
              </a:solidFill>
              <a:latin typeface="メイリオ" charset="-128"/>
              <a:ea typeface="Meiryo" charset="-128"/>
              <a:cs typeface="Meiryo" charset="-128"/>
            </a:endParaRPr>
          </a:p>
          <a:p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76269" y="5082945"/>
            <a:ext cx="9361464" cy="16312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データサイズを確認します。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Show estimates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　の隣の「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^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」をクリックしてください。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使用可能な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Twitter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の数と、データサイズが表示されます。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取り込む期間を変更してサイズを調整します。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ここでは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2015-12-07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から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2015-12-07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とします。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78" y="759201"/>
            <a:ext cx="7813964" cy="40787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円/楕円 15"/>
          <p:cNvSpPr/>
          <p:nvPr/>
        </p:nvSpPr>
        <p:spPr>
          <a:xfrm>
            <a:off x="3179465" y="3920836"/>
            <a:ext cx="2209954" cy="8035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3179465" y="3117273"/>
            <a:ext cx="893771" cy="3602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4942533" y="3117273"/>
            <a:ext cx="893771" cy="3602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45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6269" y="159037"/>
            <a:ext cx="896773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Twitter</a:t>
            </a:r>
            <a:r>
              <a:rPr lang="ja-JP" altLang="en-US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のデータを読み込んでみましょう。</a:t>
            </a:r>
            <a:endParaRPr lang="en-US" altLang="ja-JP" sz="3200" dirty="0" smtClean="0">
              <a:solidFill>
                <a:srgbClr val="33609E"/>
              </a:solidFill>
              <a:latin typeface="メイリオ" charset="-128"/>
              <a:ea typeface="Meiryo" charset="-128"/>
              <a:cs typeface="Meiryo" charset="-128"/>
            </a:endParaRPr>
          </a:p>
          <a:p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76269" y="5082945"/>
            <a:ext cx="9361464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容量オーバーしていないことを確認し、「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Import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」をクリックします。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78" y="759201"/>
            <a:ext cx="7813964" cy="40787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円/楕円 11"/>
          <p:cNvSpPr/>
          <p:nvPr/>
        </p:nvSpPr>
        <p:spPr>
          <a:xfrm>
            <a:off x="7647490" y="4517425"/>
            <a:ext cx="1007761" cy="4017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11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6269" y="159037"/>
            <a:ext cx="896773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Twitter</a:t>
            </a:r>
            <a:r>
              <a:rPr lang="ja-JP" altLang="en-US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のデータを読み込んでみましょう。</a:t>
            </a:r>
            <a:endParaRPr lang="en-US" altLang="ja-JP" sz="3200" dirty="0" smtClean="0">
              <a:solidFill>
                <a:srgbClr val="33609E"/>
              </a:solidFill>
              <a:latin typeface="メイリオ" charset="-128"/>
              <a:ea typeface="Meiryo" charset="-128"/>
              <a:cs typeface="Meiryo" charset="-128"/>
            </a:endParaRPr>
          </a:p>
          <a:p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44" y="1083054"/>
            <a:ext cx="7983206" cy="37449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円/楕円 8"/>
          <p:cNvSpPr/>
          <p:nvPr/>
        </p:nvSpPr>
        <p:spPr>
          <a:xfrm>
            <a:off x="1831052" y="3295998"/>
            <a:ext cx="1591021" cy="15319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76269" y="5082945"/>
            <a:ext cx="936146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ハッシュタグ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#AI #Cognitive 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を含む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Twitter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のデータが読み込めました。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140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6269" y="159037"/>
            <a:ext cx="896773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Twitter</a:t>
            </a:r>
            <a:r>
              <a:rPr lang="ja-JP" altLang="en-US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のデータを読み込んでみましょう。</a:t>
            </a:r>
            <a:endParaRPr lang="en-US" altLang="ja-JP" sz="3200" dirty="0" smtClean="0">
              <a:solidFill>
                <a:srgbClr val="33609E"/>
              </a:solidFill>
              <a:latin typeface="メイリオ" charset="-128"/>
              <a:ea typeface="Meiryo" charset="-128"/>
              <a:cs typeface="Meiryo" charset="-128"/>
            </a:endParaRPr>
          </a:p>
          <a:p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44" y="1083054"/>
            <a:ext cx="7983206" cy="37449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円/楕円 8"/>
          <p:cNvSpPr/>
          <p:nvPr/>
        </p:nvSpPr>
        <p:spPr>
          <a:xfrm>
            <a:off x="1831052" y="3295998"/>
            <a:ext cx="1591021" cy="15319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76269" y="5082945"/>
            <a:ext cx="936146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データの中身を見てみましょう。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…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、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Refine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とクリックします。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812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6269" y="159037"/>
            <a:ext cx="896773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Twitter</a:t>
            </a:r>
            <a:r>
              <a:rPr lang="ja-JP" altLang="en-US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データの内容を確認しましょう</a:t>
            </a:r>
            <a:r>
              <a:rPr lang="ja-JP" altLang="en-US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。</a:t>
            </a:r>
            <a:endParaRPr lang="en-US" altLang="ja-JP" sz="3200" dirty="0" smtClean="0">
              <a:solidFill>
                <a:srgbClr val="33609E"/>
              </a:solidFill>
              <a:latin typeface="メイリオ" charset="-128"/>
              <a:ea typeface="Meiryo" charset="-128"/>
              <a:cs typeface="Meiryo" charset="-128"/>
            </a:endParaRPr>
          </a:p>
          <a:p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68" y="650386"/>
            <a:ext cx="6709312" cy="60710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円/楕円 10"/>
          <p:cNvSpPr/>
          <p:nvPr/>
        </p:nvSpPr>
        <p:spPr>
          <a:xfrm>
            <a:off x="3050252" y="1086662"/>
            <a:ext cx="995275" cy="5454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996295" y="1850715"/>
            <a:ext cx="3274869" cy="286232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Sentiment positive signals: 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この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Tweet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が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Positive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と判断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された根拠と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なる言葉が一覧できます。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Amazing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、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Congrats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、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Excited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、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Intelligent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、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Love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、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Looking forward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などがあります。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746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56804B-9C2B-4798-98A9-8B1540B9225E}" type="slidenum">
              <a:rPr kumimoji="0" lang="en-US" smtClean="0">
                <a:solidFill>
                  <a:srgbClr val="808080"/>
                </a:solidFill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kumimoji="0" lang="en-US">
              <a:solidFill>
                <a:srgbClr val="808080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6269" y="159037"/>
            <a:ext cx="8967730" cy="8925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3200" dirty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Twitter</a:t>
            </a:r>
            <a:r>
              <a:rPr lang="ja-JP" altLang="en-US" sz="3200" dirty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データの内容を確認しましょう</a:t>
            </a:r>
            <a:r>
              <a:rPr lang="ja-JP" altLang="en-US" sz="3200" dirty="0" smtClean="0">
                <a:solidFill>
                  <a:srgbClr val="33609E"/>
                </a:solidFill>
                <a:latin typeface="メイリオ" charset="-128"/>
                <a:ea typeface="Meiryo" charset="-128"/>
                <a:cs typeface="Meiryo" charset="-128"/>
              </a:rPr>
              <a:t>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endParaRPr lang="en-US" altLang="ja-JP" sz="2000" dirty="0"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95" y="759201"/>
            <a:ext cx="6412787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円/楕円 8"/>
          <p:cNvSpPr/>
          <p:nvPr/>
        </p:nvSpPr>
        <p:spPr>
          <a:xfrm>
            <a:off x="1263016" y="1086662"/>
            <a:ext cx="995275" cy="5454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996295" y="1850715"/>
            <a:ext cx="3274869" cy="255454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Sentiment negative signals: 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この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Tweet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が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Negative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と判断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された根拠と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なる言葉が一覧できます。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Afraid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、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NOT ready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、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Crap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、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Fear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などがあります。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744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3">
      <a:dk1>
        <a:srgbClr val="004266"/>
      </a:dk1>
      <a:lt1>
        <a:srgbClr val="FFFFFF"/>
      </a:lt1>
      <a:dk2>
        <a:srgbClr val="000000"/>
      </a:dk2>
      <a:lt2>
        <a:srgbClr val="808080"/>
      </a:lt2>
      <a:accent1>
        <a:srgbClr val="00B2F2"/>
      </a:accent1>
      <a:accent2>
        <a:srgbClr val="6BC72B"/>
      </a:accent2>
      <a:accent3>
        <a:srgbClr val="FFFFFF"/>
      </a:accent3>
      <a:accent4>
        <a:srgbClr val="003756"/>
      </a:accent4>
      <a:accent5>
        <a:srgbClr val="AAD5F7"/>
      </a:accent5>
      <a:accent6>
        <a:srgbClr val="60B426"/>
      </a:accent6>
      <a:hlink>
        <a:srgbClr val="00B040"/>
      </a:hlink>
      <a:folHlink>
        <a:srgbClr val="00406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ヒラギノ角ゴ Pro W3"/>
            <a:cs typeface="ヒラギノ角ゴ Pro W3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ヒラギノ角ゴ Pro W3"/>
            <a:cs typeface="ヒラギノ角ゴ Pro W3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4266"/>
        </a:dk1>
        <a:lt1>
          <a:srgbClr val="FFFFFF"/>
        </a:lt1>
        <a:dk2>
          <a:srgbClr val="000000"/>
        </a:dk2>
        <a:lt2>
          <a:srgbClr val="808080"/>
        </a:lt2>
        <a:accent1>
          <a:srgbClr val="00B2F2"/>
        </a:accent1>
        <a:accent2>
          <a:srgbClr val="6BC72B"/>
        </a:accent2>
        <a:accent3>
          <a:srgbClr val="FFFFFF"/>
        </a:accent3>
        <a:accent4>
          <a:srgbClr val="003756"/>
        </a:accent4>
        <a:accent5>
          <a:srgbClr val="AAD5F7"/>
        </a:accent5>
        <a:accent6>
          <a:srgbClr val="60B426"/>
        </a:accent6>
        <a:hlink>
          <a:srgbClr val="00B040"/>
        </a:hlink>
        <a:folHlink>
          <a:srgbClr val="0040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Custom Design 13">
      <a:dk1>
        <a:srgbClr val="004266"/>
      </a:dk1>
      <a:lt1>
        <a:srgbClr val="FFFFFF"/>
      </a:lt1>
      <a:dk2>
        <a:srgbClr val="000000"/>
      </a:dk2>
      <a:lt2>
        <a:srgbClr val="808080"/>
      </a:lt2>
      <a:accent1>
        <a:srgbClr val="00B2F2"/>
      </a:accent1>
      <a:accent2>
        <a:srgbClr val="6BC72B"/>
      </a:accent2>
      <a:accent3>
        <a:srgbClr val="FFFFFF"/>
      </a:accent3>
      <a:accent4>
        <a:srgbClr val="003756"/>
      </a:accent4>
      <a:accent5>
        <a:srgbClr val="AAD5F7"/>
      </a:accent5>
      <a:accent6>
        <a:srgbClr val="60B426"/>
      </a:accent6>
      <a:hlink>
        <a:srgbClr val="00B040"/>
      </a:hlink>
      <a:folHlink>
        <a:srgbClr val="00406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ヒラギノ角ゴ Pro W3"/>
            <a:cs typeface="ヒラギノ角ゴ Pro W3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ヒラギノ角ゴ Pro W3"/>
            <a:cs typeface="ヒラギノ角ゴ Pro W3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4266"/>
        </a:dk1>
        <a:lt1>
          <a:srgbClr val="FFFFFF"/>
        </a:lt1>
        <a:dk2>
          <a:srgbClr val="000000"/>
        </a:dk2>
        <a:lt2>
          <a:srgbClr val="808080"/>
        </a:lt2>
        <a:accent1>
          <a:srgbClr val="00B2F2"/>
        </a:accent1>
        <a:accent2>
          <a:srgbClr val="6BC72B"/>
        </a:accent2>
        <a:accent3>
          <a:srgbClr val="FFFFFF"/>
        </a:accent3>
        <a:accent4>
          <a:srgbClr val="003756"/>
        </a:accent4>
        <a:accent5>
          <a:srgbClr val="AAD5F7"/>
        </a:accent5>
        <a:accent6>
          <a:srgbClr val="60B426"/>
        </a:accent6>
        <a:hlink>
          <a:srgbClr val="00B040"/>
        </a:hlink>
        <a:folHlink>
          <a:srgbClr val="0040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Custom Design 13">
      <a:dk1>
        <a:srgbClr val="004266"/>
      </a:dk1>
      <a:lt1>
        <a:srgbClr val="FFFFFF"/>
      </a:lt1>
      <a:dk2>
        <a:srgbClr val="000000"/>
      </a:dk2>
      <a:lt2>
        <a:srgbClr val="808080"/>
      </a:lt2>
      <a:accent1>
        <a:srgbClr val="00B2F2"/>
      </a:accent1>
      <a:accent2>
        <a:srgbClr val="6BC72B"/>
      </a:accent2>
      <a:accent3>
        <a:srgbClr val="FFFFFF"/>
      </a:accent3>
      <a:accent4>
        <a:srgbClr val="003756"/>
      </a:accent4>
      <a:accent5>
        <a:srgbClr val="AAD5F7"/>
      </a:accent5>
      <a:accent6>
        <a:srgbClr val="60B426"/>
      </a:accent6>
      <a:hlink>
        <a:srgbClr val="00B040"/>
      </a:hlink>
      <a:folHlink>
        <a:srgbClr val="00406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ヒラギノ角ゴ Pro W3"/>
            <a:cs typeface="ヒラギノ角ゴ Pro W3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ヒラギノ角ゴ Pro W3"/>
            <a:cs typeface="ヒラギノ角ゴ Pro W3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4266"/>
        </a:dk1>
        <a:lt1>
          <a:srgbClr val="FFFFFF"/>
        </a:lt1>
        <a:dk2>
          <a:srgbClr val="000000"/>
        </a:dk2>
        <a:lt2>
          <a:srgbClr val="808080"/>
        </a:lt2>
        <a:accent1>
          <a:srgbClr val="00B2F2"/>
        </a:accent1>
        <a:accent2>
          <a:srgbClr val="6BC72B"/>
        </a:accent2>
        <a:accent3>
          <a:srgbClr val="FFFFFF"/>
        </a:accent3>
        <a:accent4>
          <a:srgbClr val="003756"/>
        </a:accent4>
        <a:accent5>
          <a:srgbClr val="AAD5F7"/>
        </a:accent5>
        <a:accent6>
          <a:srgbClr val="60B426"/>
        </a:accent6>
        <a:hlink>
          <a:srgbClr val="00B040"/>
        </a:hlink>
        <a:folHlink>
          <a:srgbClr val="0040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IoT Design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3B1E5"/>
      </a:hlink>
      <a:folHlink>
        <a:srgbClr val="4FFAFF"/>
      </a:folHlink>
    </a:clrScheme>
    <a:fontScheme name="ユーザー定義 2">
      <a:majorFont>
        <a:latin typeface="Verdana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10754</TotalTime>
  <Words>1035</Words>
  <Application>Microsoft Macintosh PowerPoint</Application>
  <PresentationFormat>画面に合わせる (4:3)</PresentationFormat>
  <Paragraphs>117</Paragraphs>
  <Slides>27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18</vt:i4>
      </vt:variant>
      <vt:variant>
        <vt:lpstr>テーマ</vt:lpstr>
      </vt:variant>
      <vt:variant>
        <vt:i4>5</vt:i4>
      </vt:variant>
      <vt:variant>
        <vt:lpstr>スライド タイトル</vt:lpstr>
      </vt:variant>
      <vt:variant>
        <vt:i4>27</vt:i4>
      </vt:variant>
    </vt:vector>
  </HeadingPairs>
  <TitlesOfParts>
    <vt:vector size="50" baseType="lpstr">
      <vt:lpstr>Calibri</vt:lpstr>
      <vt:lpstr>Calibri Light</vt:lpstr>
      <vt:lpstr>Helvetica Neue</vt:lpstr>
      <vt:lpstr>HelvNeue for IBM</vt:lpstr>
      <vt:lpstr>HelvNeue for IBM Light</vt:lpstr>
      <vt:lpstr>HelvNeue for IBM Medium</vt:lpstr>
      <vt:lpstr>Lubalin for IBM Extra Light</vt:lpstr>
      <vt:lpstr>Lucida Grande</vt:lpstr>
      <vt:lpstr>Meiryo</vt:lpstr>
      <vt:lpstr>Meiryo UI</vt:lpstr>
      <vt:lpstr>MS PGothic</vt:lpstr>
      <vt:lpstr>ＭＳ Ｐゴシック</vt:lpstr>
      <vt:lpstr>Verdana</vt:lpstr>
      <vt:lpstr>Wingdings</vt:lpstr>
      <vt:lpstr>Yu Gothic</vt:lpstr>
      <vt:lpstr>ヒラギノ角ゴ Pro W3</vt:lpstr>
      <vt:lpstr>メイリオ</vt:lpstr>
      <vt:lpstr>Arial</vt:lpstr>
      <vt:lpstr>Custom Design</vt:lpstr>
      <vt:lpstr>1_Custom Design</vt:lpstr>
      <vt:lpstr>2_Custom Design</vt:lpstr>
      <vt:lpstr>1_IoT Design</vt:lpstr>
      <vt:lpstr>3_Custom Design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Kenichiro Hayashi</dc:creator>
  <cp:lastModifiedBy>NAOKO Katoh</cp:lastModifiedBy>
  <cp:revision>966</cp:revision>
  <cp:lastPrinted>2016-06-15T07:03:59Z</cp:lastPrinted>
  <dcterms:created xsi:type="dcterms:W3CDTF">2016-03-01T07:39:50Z</dcterms:created>
  <dcterms:modified xsi:type="dcterms:W3CDTF">2016-12-03T09:27:01Z</dcterms:modified>
</cp:coreProperties>
</file>