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67" r:id="rId10"/>
    <p:sldId id="272" r:id="rId11"/>
    <p:sldId id="273" r:id="rId12"/>
    <p:sldId id="274" r:id="rId1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1902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77" y="115549"/>
            <a:ext cx="43351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(Digital</a:t>
            </a:r>
            <a:r>
              <a:rPr spc="5" dirty="0"/>
              <a:t> </a:t>
            </a:r>
            <a:r>
              <a:rPr dirty="0"/>
              <a:t>Signal</a:t>
            </a:r>
            <a:r>
              <a:rPr spc="5" dirty="0"/>
              <a:t> </a:t>
            </a:r>
            <a:r>
              <a:rPr dirty="0"/>
              <a:t>Processing)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5" dirty="0"/>
              <a:t>M</a:t>
            </a:r>
            <a:r>
              <a:rPr spc="10" dirty="0"/>
              <a:t>a</a:t>
            </a:r>
            <a:r>
              <a:rPr spc="-5" dirty="0"/>
              <a:t>r</a:t>
            </a:r>
            <a:r>
              <a:rPr spc="5" dirty="0"/>
              <a:t>c</a:t>
            </a:r>
            <a:r>
              <a:rPr spc="-10" dirty="0"/>
              <a:t>h,2</a:t>
            </a:r>
            <a:r>
              <a:rPr spc="-15" dirty="0"/>
              <a:t>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(Digital</a:t>
            </a:r>
            <a:r>
              <a:rPr spc="5" dirty="0"/>
              <a:t> </a:t>
            </a:r>
            <a:r>
              <a:rPr dirty="0"/>
              <a:t>Signal</a:t>
            </a:r>
            <a:r>
              <a:rPr spc="5" dirty="0"/>
              <a:t> </a:t>
            </a:r>
            <a:r>
              <a:rPr dirty="0"/>
              <a:t>Processing)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5" dirty="0"/>
              <a:t>M</a:t>
            </a:r>
            <a:r>
              <a:rPr spc="10" dirty="0"/>
              <a:t>a</a:t>
            </a:r>
            <a:r>
              <a:rPr spc="-5" dirty="0"/>
              <a:t>r</a:t>
            </a:r>
            <a:r>
              <a:rPr spc="5" dirty="0"/>
              <a:t>c</a:t>
            </a:r>
            <a:r>
              <a:rPr spc="-10" dirty="0"/>
              <a:t>h,2</a:t>
            </a:r>
            <a:r>
              <a:rPr spc="-15" dirty="0"/>
              <a:t>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(Digital</a:t>
            </a:r>
            <a:r>
              <a:rPr spc="5" dirty="0"/>
              <a:t> </a:t>
            </a:r>
            <a:r>
              <a:rPr dirty="0"/>
              <a:t>Signal</a:t>
            </a:r>
            <a:r>
              <a:rPr spc="5" dirty="0"/>
              <a:t> </a:t>
            </a:r>
            <a:r>
              <a:rPr dirty="0"/>
              <a:t>Processing)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5" dirty="0"/>
              <a:t>M</a:t>
            </a:r>
            <a:r>
              <a:rPr spc="10" dirty="0"/>
              <a:t>a</a:t>
            </a:r>
            <a:r>
              <a:rPr spc="-5" dirty="0"/>
              <a:t>r</a:t>
            </a:r>
            <a:r>
              <a:rPr spc="5" dirty="0"/>
              <a:t>c</a:t>
            </a:r>
            <a:r>
              <a:rPr spc="-10" dirty="0"/>
              <a:t>h,2</a:t>
            </a:r>
            <a:r>
              <a:rPr spc="-15" dirty="0"/>
              <a:t>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(Digital</a:t>
            </a:r>
            <a:r>
              <a:rPr spc="5" dirty="0"/>
              <a:t> </a:t>
            </a:r>
            <a:r>
              <a:rPr dirty="0"/>
              <a:t>Signal</a:t>
            </a:r>
            <a:r>
              <a:rPr spc="5" dirty="0"/>
              <a:t> </a:t>
            </a:r>
            <a:r>
              <a:rPr dirty="0"/>
              <a:t>Processing)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5" dirty="0"/>
              <a:t>M</a:t>
            </a:r>
            <a:r>
              <a:rPr spc="10" dirty="0"/>
              <a:t>a</a:t>
            </a:r>
            <a:r>
              <a:rPr spc="-5" dirty="0"/>
              <a:t>r</a:t>
            </a:r>
            <a:r>
              <a:rPr spc="5" dirty="0"/>
              <a:t>c</a:t>
            </a:r>
            <a:r>
              <a:rPr spc="-10" dirty="0"/>
              <a:t>h,2</a:t>
            </a:r>
            <a:r>
              <a:rPr spc="-15" dirty="0"/>
              <a:t>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(Digital</a:t>
            </a:r>
            <a:r>
              <a:rPr spc="5" dirty="0"/>
              <a:t> </a:t>
            </a:r>
            <a:r>
              <a:rPr dirty="0"/>
              <a:t>Signal</a:t>
            </a:r>
            <a:r>
              <a:rPr spc="5" dirty="0"/>
              <a:t> </a:t>
            </a:r>
            <a:r>
              <a:rPr dirty="0"/>
              <a:t>Processing)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5" dirty="0"/>
              <a:t>M</a:t>
            </a:r>
            <a:r>
              <a:rPr spc="10" dirty="0"/>
              <a:t>a</a:t>
            </a:r>
            <a:r>
              <a:rPr spc="-5" dirty="0"/>
              <a:t>r</a:t>
            </a:r>
            <a:r>
              <a:rPr spc="5" dirty="0"/>
              <a:t>c</a:t>
            </a:r>
            <a:r>
              <a:rPr spc="-10" dirty="0"/>
              <a:t>h,2</a:t>
            </a:r>
            <a:r>
              <a:rPr spc="-15" dirty="0"/>
              <a:t>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492" y="856485"/>
            <a:ext cx="297111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070" y="1344547"/>
            <a:ext cx="2465958" cy="151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09" y="3351784"/>
            <a:ext cx="92646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0" dirty="0"/>
              <a:t>(Digital</a:t>
            </a:r>
            <a:r>
              <a:rPr spc="5" dirty="0"/>
              <a:t> </a:t>
            </a:r>
            <a:r>
              <a:rPr dirty="0"/>
              <a:t>Signal</a:t>
            </a:r>
            <a:r>
              <a:rPr spc="5" dirty="0"/>
              <a:t> </a:t>
            </a:r>
            <a:r>
              <a:rPr dirty="0"/>
              <a:t>Processing)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45" dirty="0"/>
              <a:t>M</a:t>
            </a:r>
            <a:r>
              <a:rPr spc="10" dirty="0"/>
              <a:t>a</a:t>
            </a:r>
            <a:r>
              <a:rPr spc="-5" dirty="0"/>
              <a:t>r</a:t>
            </a:r>
            <a:r>
              <a:rPr spc="5" dirty="0"/>
              <a:t>c</a:t>
            </a:r>
            <a:r>
              <a:rPr spc="-10" dirty="0"/>
              <a:t>h,2</a:t>
            </a:r>
            <a:r>
              <a:rPr spc="-15" dirty="0"/>
              <a:t>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342" y="138250"/>
            <a:ext cx="1085850" cy="41528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7743" y="75389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174" y="663575"/>
            <a:ext cx="4503246" cy="1599302"/>
            <a:chOff x="87743" y="798318"/>
            <a:chExt cx="4483316" cy="920868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1758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04886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0" y="804456"/>
              <a:ext cx="50749" cy="8131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798318"/>
              <a:ext cx="4432935" cy="870585"/>
            </a:xfrm>
            <a:custGeom>
              <a:avLst/>
              <a:gdLst/>
              <a:ahLst/>
              <a:cxnLst/>
              <a:rect l="l" t="t" r="r" b="b"/>
              <a:pathLst>
                <a:path w="4432935" h="870585">
                  <a:moveTo>
                    <a:pt x="4432566" y="0"/>
                  </a:moveTo>
                  <a:lnTo>
                    <a:pt x="0" y="0"/>
                  </a:lnTo>
                  <a:lnTo>
                    <a:pt x="0" y="819267"/>
                  </a:lnTo>
                  <a:lnTo>
                    <a:pt x="4008" y="838992"/>
                  </a:lnTo>
                  <a:lnTo>
                    <a:pt x="14922" y="855145"/>
                  </a:lnTo>
                  <a:lnTo>
                    <a:pt x="31075" y="866059"/>
                  </a:lnTo>
                  <a:lnTo>
                    <a:pt x="50800" y="870067"/>
                  </a:lnTo>
                  <a:lnTo>
                    <a:pt x="4381765" y="870067"/>
                  </a:lnTo>
                  <a:lnTo>
                    <a:pt x="4401490" y="866059"/>
                  </a:lnTo>
                  <a:lnTo>
                    <a:pt x="4417643" y="855145"/>
                  </a:lnTo>
                  <a:lnTo>
                    <a:pt x="4428558" y="838992"/>
                  </a:lnTo>
                  <a:lnTo>
                    <a:pt x="4432566" y="8192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algn="ctr"/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842555"/>
              <a:ext cx="0" cy="794385"/>
            </a:xfrm>
            <a:custGeom>
              <a:avLst/>
              <a:gdLst/>
              <a:ahLst/>
              <a:cxnLst/>
              <a:rect l="l" t="t" r="r" b="b"/>
              <a:pathLst>
                <a:path h="794385">
                  <a:moveTo>
                    <a:pt x="0" y="7940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8298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8171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8044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9491" y="856485"/>
            <a:ext cx="3111193" cy="1494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Arial"/>
              </a:rPr>
              <a:t>Digital Signal Processing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Arial"/>
              </a:rPr>
            </a:b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Arial"/>
              </a:rPr>
              <a:t>Course Project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Arial"/>
              </a:rPr>
            </a:b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Arial"/>
              </a:rPr>
            </a:b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Arial"/>
              </a:rPr>
              <a:t>Image Category and Classification</a:t>
            </a:r>
            <a:b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Arial"/>
              </a:rPr>
            </a:br>
            <a:endParaRPr sz="1600" b="1" spc="-6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331609" y="3351784"/>
            <a:ext cx="9264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spc="10" dirty="0">
                <a:latin typeface="Century" panose="02040604050505020304" pitchFamily="18" charset="0"/>
              </a:rPr>
              <a:t>(</a:t>
            </a:r>
            <a:r>
              <a:rPr lang="en-US" spc="10" dirty="0">
                <a:latin typeface="Century" panose="02040604050505020304" pitchFamily="18" charset="0"/>
              </a:rPr>
              <a:t>Section C</a:t>
            </a:r>
            <a:r>
              <a:rPr dirty="0">
                <a:latin typeface="Century" panose="02040604050505020304" pitchFamily="18" charset="0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spc="-10" dirty="0">
                <a:latin typeface="Century" panose="02040604050505020304" pitchFamily="18" charset="0"/>
              </a:rPr>
              <a:t>2</a:t>
            </a:r>
            <a:r>
              <a:rPr spc="-15" dirty="0">
                <a:latin typeface="Century" panose="02040604050505020304" pitchFamily="18" charset="0"/>
              </a:rPr>
              <a:t>0</a:t>
            </a:r>
            <a:r>
              <a:rPr lang="en-US" spc="-15" dirty="0">
                <a:latin typeface="Century" panose="02040604050505020304" pitchFamily="18" charset="0"/>
              </a:rPr>
              <a:t>21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dirty="0">
                <a:latin typeface="Century" panose="02040604050505020304" pitchFamily="18" charset="0"/>
              </a:rPr>
              <a:t>1</a:t>
            </a:fld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D43213-E173-45C8-8427-3471AED2E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427" y="2255211"/>
            <a:ext cx="863246" cy="88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29704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19734" y="3359110"/>
            <a:ext cx="2716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10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F5ECB-F6E9-48BD-A2B6-CC452914AC9D}"/>
              </a:ext>
            </a:extLst>
          </p:cNvPr>
          <p:cNvSpPr txBox="1"/>
          <p:nvPr/>
        </p:nvSpPr>
        <p:spPr>
          <a:xfrm>
            <a:off x="0" y="358687"/>
            <a:ext cx="459141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  <a:t>Low-Pass Filter on Images</a:t>
            </a:r>
            <a:r>
              <a:rPr lang="en-US" sz="1400" b="1" dirty="0">
                <a:latin typeface="Century" panose="02040604050505020304" pitchFamily="18" charset="0"/>
              </a:rPr>
              <a:t> </a:t>
            </a:r>
            <a:br>
              <a:rPr lang="en-US" sz="1400" dirty="0"/>
            </a:br>
            <a:endParaRPr lang="en-US" sz="1200" b="1" dirty="0">
              <a:solidFill>
                <a:srgbClr val="4472C4"/>
              </a:solidFill>
              <a:latin typeface="Century" panose="02040604050505020304" pitchFamily="18" charset="0"/>
            </a:endParaRP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Low Pass Filter allows only low frequencies of the image, and bocks higher frequencies. As our eyes more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sensitive to low frequencies, hence the output is not much different to the input.</a:t>
            </a:r>
            <a:r>
              <a:rPr lang="en-US" sz="1200" dirty="0">
                <a:latin typeface="Century" panose="02040604050505020304" pitchFamily="18" charset="0"/>
              </a:rPr>
              <a:t> </a:t>
            </a:r>
            <a:br>
              <a:rPr lang="en-US" sz="1200" dirty="0">
                <a:latin typeface="Century" panose="02040604050505020304" pitchFamily="18" charset="0"/>
              </a:rPr>
            </a:br>
            <a:br>
              <a:rPr lang="en-US" sz="1200" dirty="0">
                <a:latin typeface="Century" panose="02040604050505020304" pitchFamily="18" charset="0"/>
              </a:rPr>
            </a:br>
            <a:r>
              <a:rPr lang="en-US" sz="1200" dirty="0">
                <a:latin typeface="Century" panose="02040604050505020304" pitchFamily="18" charset="0"/>
              </a:rPr>
              <a:t> </a:t>
            </a:r>
            <a:br>
              <a:rPr lang="en-US" sz="1200" dirty="0">
                <a:latin typeface="Century" panose="02040604050505020304" pitchFamily="18" charset="0"/>
              </a:rPr>
            </a:br>
            <a:endParaRPr lang="en-US" sz="1200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B84FC-8042-4395-8D58-A48C1A25D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1" y="1561165"/>
            <a:ext cx="2990850" cy="14828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A25809-589B-436E-8625-0FD30D32ED9E}"/>
              </a:ext>
            </a:extLst>
          </p:cNvPr>
          <p:cNvSpPr txBox="1"/>
          <p:nvPr/>
        </p:nvSpPr>
        <p:spPr>
          <a:xfrm>
            <a:off x="725749" y="3058114"/>
            <a:ext cx="34345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8. The original image and an image out of the low-pass filter</a:t>
            </a:r>
            <a:r>
              <a:rPr lang="en-US" sz="800" dirty="0">
                <a:latin typeface="Century" panose="02040604050505020304" pitchFamily="18" charset="0"/>
              </a:rPr>
              <a:t> </a:t>
            </a:r>
            <a:br>
              <a:rPr lang="en-US" sz="800" dirty="0">
                <a:latin typeface="Century" panose="02040604050505020304" pitchFamily="18" charset="0"/>
              </a:rPr>
            </a:br>
            <a:endParaRPr lang="en-US" sz="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3347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29704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29974" y="3351784"/>
            <a:ext cx="26143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11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F5ECB-F6E9-48BD-A2B6-CC452914AC9D}"/>
              </a:ext>
            </a:extLst>
          </p:cNvPr>
          <p:cNvSpPr txBox="1"/>
          <p:nvPr/>
        </p:nvSpPr>
        <p:spPr>
          <a:xfrm>
            <a:off x="0" y="358687"/>
            <a:ext cx="429704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472C4"/>
                </a:solidFill>
                <a:latin typeface="Century" panose="02040604050505020304" pitchFamily="18" charset="0"/>
              </a:rPr>
              <a:t>High</a:t>
            </a:r>
            <a:r>
              <a:rPr lang="en-US" sz="14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  <a:t>-Pass Filter on Images</a:t>
            </a:r>
            <a:r>
              <a:rPr lang="en-US" sz="1400" b="1" dirty="0">
                <a:latin typeface="Century" panose="02040604050505020304" pitchFamily="18" charset="0"/>
              </a:rPr>
              <a:t> </a:t>
            </a:r>
          </a:p>
          <a:p>
            <a:endParaRPr lang="en-US" sz="1200" b="1" dirty="0">
              <a:solidFill>
                <a:srgbClr val="4472C4"/>
              </a:solidFill>
              <a:latin typeface="Century" panose="02040604050505020304" pitchFamily="18" charset="0"/>
            </a:endParaRP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 high pass filter tends to retain the high frequency information within an image while reducing the low frequency information. </a:t>
            </a: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The kernel of the high pass filter is designed to increase the brightness of the center pixel relative to neighboring pixels. </a:t>
            </a: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The High Pass Filter Blocks low frequencies on the image, hence the image loses its definitions.</a:t>
            </a:r>
            <a:r>
              <a:rPr lang="en-US" sz="1200" dirty="0">
                <a:latin typeface="Century" panose="02040604050505020304" pitchFamily="18" charset="0"/>
              </a:rPr>
              <a:t> </a:t>
            </a:r>
            <a:br>
              <a:rPr lang="en-US" sz="1200" dirty="0"/>
            </a:br>
            <a:br>
              <a:rPr lang="en-US" sz="1200" dirty="0">
                <a:latin typeface="Century" panose="02040604050505020304" pitchFamily="18" charset="0"/>
              </a:rPr>
            </a:br>
            <a:r>
              <a:rPr lang="en-US" sz="1200" dirty="0">
                <a:latin typeface="Century" panose="02040604050505020304" pitchFamily="18" charset="0"/>
              </a:rPr>
              <a:t> </a:t>
            </a:r>
            <a:br>
              <a:rPr lang="en-US" sz="1200" dirty="0">
                <a:latin typeface="Century" panose="02040604050505020304" pitchFamily="18" charset="0"/>
              </a:rPr>
            </a:br>
            <a:endParaRPr lang="en-US" sz="1200" dirty="0"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2F070-27C3-465B-918A-73AFA9B31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094" y="2259175"/>
            <a:ext cx="1990856" cy="9073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F5A363-7909-426C-A80B-510F07727AFA}"/>
              </a:ext>
            </a:extLst>
          </p:cNvPr>
          <p:cNvSpPr txBox="1"/>
          <p:nvPr/>
        </p:nvSpPr>
        <p:spPr>
          <a:xfrm>
            <a:off x="522966" y="3129310"/>
            <a:ext cx="3725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9. The original image and an image out of high-pass filter</a:t>
            </a:r>
            <a:r>
              <a:rPr lang="en-US" sz="800" dirty="0">
                <a:latin typeface="Century" panose="02040604050505020304" pitchFamily="18" charset="0"/>
              </a:rPr>
              <a:t> </a:t>
            </a:r>
            <a:br>
              <a:rPr lang="en-US" sz="800" dirty="0">
                <a:latin typeface="Century" panose="02040604050505020304" pitchFamily="18" charset="0"/>
              </a:rPr>
            </a:br>
            <a:endParaRPr lang="en-US" sz="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1788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b="1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Group Members </a:t>
            </a:r>
            <a:endParaRPr b="1" spc="-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29704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97041" y="3351784"/>
            <a:ext cx="29436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12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F5ECB-F6E9-48BD-A2B6-CC452914AC9D}"/>
              </a:ext>
            </a:extLst>
          </p:cNvPr>
          <p:cNvSpPr txBox="1"/>
          <p:nvPr/>
        </p:nvSpPr>
        <p:spPr>
          <a:xfrm>
            <a:off x="0" y="358687"/>
            <a:ext cx="429704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dirty="0"/>
            </a:br>
            <a:br>
              <a:rPr lang="en-US" sz="1200" dirty="0">
                <a:latin typeface="Century" panose="02040604050505020304" pitchFamily="18" charset="0"/>
              </a:rPr>
            </a:br>
            <a:r>
              <a:rPr lang="en-US" sz="1200" dirty="0">
                <a:latin typeface="Century" panose="02040604050505020304" pitchFamily="18" charset="0"/>
              </a:rPr>
              <a:t> </a:t>
            </a:r>
            <a:br>
              <a:rPr lang="en-US" sz="1200" dirty="0">
                <a:latin typeface="Century" panose="02040604050505020304" pitchFamily="18" charset="0"/>
              </a:rPr>
            </a:br>
            <a:endParaRPr lang="en-US" sz="1200" dirty="0">
              <a:latin typeface="Century" panose="02040604050505020304" pitchFamily="18" charset="0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A74BD8C2-901A-48D3-8219-09AB1EA8DE8F}"/>
              </a:ext>
            </a:extLst>
          </p:cNvPr>
          <p:cNvGrpSpPr/>
          <p:nvPr/>
        </p:nvGrpSpPr>
        <p:grpSpPr>
          <a:xfrm>
            <a:off x="62350" y="376086"/>
            <a:ext cx="4483316" cy="1506689"/>
            <a:chOff x="87743" y="558024"/>
            <a:chExt cx="4483316" cy="1931036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7B5F4007-714D-4894-B88E-D770589A418A}"/>
                </a:ext>
              </a:extLst>
            </p:cNvPr>
            <p:cNvSpPr/>
            <p:nvPr/>
          </p:nvSpPr>
          <p:spPr>
            <a:xfrm>
              <a:off x="87743" y="558024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32566" y="187823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1FF653F5-E485-4F9E-B43D-816DC0CEF6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733196"/>
              <a:ext cx="4432565" cy="50609"/>
            </a:xfrm>
            <a:prstGeom prst="rect">
              <a:avLst/>
            </a:prstGeom>
          </p:spPr>
        </p:pic>
        <p:pic>
          <p:nvPicPr>
            <p:cNvPr id="21" name="object 6">
              <a:extLst>
                <a:ext uri="{FF2B5EF4-FFF2-40B4-BE49-F238E27FC236}">
                  <a16:creationId xmlns:a16="http://schemas.microsoft.com/office/drawing/2014/main" id="{FCA71796-6542-4DD9-B488-CC4C26EFB5C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387460"/>
              <a:ext cx="101600" cy="101600"/>
            </a:xfrm>
            <a:prstGeom prst="rect">
              <a:avLst/>
            </a:prstGeom>
          </p:spPr>
        </p:pic>
        <p:pic>
          <p:nvPicPr>
            <p:cNvPr id="22" name="object 7">
              <a:extLst>
                <a:ext uri="{FF2B5EF4-FFF2-40B4-BE49-F238E27FC236}">
                  <a16:creationId xmlns:a16="http://schemas.microsoft.com/office/drawing/2014/main" id="{25A35D6A-09E8-40CB-9500-6ADFFD79AD0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374760"/>
              <a:ext cx="4381715" cy="114300"/>
            </a:xfrm>
            <a:prstGeom prst="rect">
              <a:avLst/>
            </a:prstGeom>
          </p:spPr>
        </p:pic>
        <p:pic>
          <p:nvPicPr>
            <p:cNvPr id="23" name="object 8">
              <a:extLst>
                <a:ext uri="{FF2B5EF4-FFF2-40B4-BE49-F238E27FC236}">
                  <a16:creationId xmlns:a16="http://schemas.microsoft.com/office/drawing/2014/main" id="{C7600ED7-C34F-41AD-9681-0E5DCC22EEC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0" y="602259"/>
              <a:ext cx="50749" cy="1785200"/>
            </a:xfrm>
            <a:prstGeom prst="rect">
              <a:avLst/>
            </a:prstGeom>
          </p:spPr>
        </p:pic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2CA2C7F0-6ED4-4649-BEEF-6F7AA97D9905}"/>
                </a:ext>
              </a:extLst>
            </p:cNvPr>
            <p:cNvSpPr/>
            <p:nvPr/>
          </p:nvSpPr>
          <p:spPr>
            <a:xfrm>
              <a:off x="87743" y="777449"/>
              <a:ext cx="4432935" cy="1661160"/>
            </a:xfrm>
            <a:custGeom>
              <a:avLst/>
              <a:gdLst/>
              <a:ahLst/>
              <a:cxnLst/>
              <a:rect l="l" t="t" r="r" b="b"/>
              <a:pathLst>
                <a:path w="4432935" h="1661160">
                  <a:moveTo>
                    <a:pt x="4432566" y="0"/>
                  </a:moveTo>
                  <a:lnTo>
                    <a:pt x="0" y="0"/>
                  </a:lnTo>
                  <a:lnTo>
                    <a:pt x="0" y="1610011"/>
                  </a:lnTo>
                  <a:lnTo>
                    <a:pt x="4008" y="1629735"/>
                  </a:lnTo>
                  <a:lnTo>
                    <a:pt x="14922" y="1645888"/>
                  </a:lnTo>
                  <a:lnTo>
                    <a:pt x="31075" y="1656802"/>
                  </a:lnTo>
                  <a:lnTo>
                    <a:pt x="50800" y="1660811"/>
                  </a:lnTo>
                  <a:lnTo>
                    <a:pt x="4381765" y="1660811"/>
                  </a:lnTo>
                  <a:lnTo>
                    <a:pt x="4401490" y="1656802"/>
                  </a:lnTo>
                  <a:lnTo>
                    <a:pt x="4417643" y="1645888"/>
                  </a:lnTo>
                  <a:lnTo>
                    <a:pt x="4428558" y="1629735"/>
                  </a:lnTo>
                  <a:lnTo>
                    <a:pt x="4432566" y="16100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F9F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05A0D347-143B-4830-8300-9D20260C398B}"/>
                </a:ext>
              </a:extLst>
            </p:cNvPr>
            <p:cNvSpPr/>
            <p:nvPr/>
          </p:nvSpPr>
          <p:spPr>
            <a:xfrm>
              <a:off x="4520310" y="640331"/>
              <a:ext cx="0" cy="1766570"/>
            </a:xfrm>
            <a:custGeom>
              <a:avLst/>
              <a:gdLst/>
              <a:ahLst/>
              <a:cxnLst/>
              <a:rect l="l" t="t" r="r" b="b"/>
              <a:pathLst>
                <a:path h="1766570">
                  <a:moveTo>
                    <a:pt x="0" y="17661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63BA5845-0E00-432B-847D-B18C51668879}"/>
                </a:ext>
              </a:extLst>
            </p:cNvPr>
            <p:cNvSpPr/>
            <p:nvPr/>
          </p:nvSpPr>
          <p:spPr>
            <a:xfrm>
              <a:off x="4520310" y="6276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9F73A1C8-8573-4178-9F4F-902F5F264ED4}"/>
                </a:ext>
              </a:extLst>
            </p:cNvPr>
            <p:cNvSpPr/>
            <p:nvPr/>
          </p:nvSpPr>
          <p:spPr>
            <a:xfrm>
              <a:off x="4520310" y="6149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8448E7AC-3F8D-4B18-AF15-FCBF82C63543}"/>
                </a:ext>
              </a:extLst>
            </p:cNvPr>
            <p:cNvSpPr/>
            <p:nvPr/>
          </p:nvSpPr>
          <p:spPr>
            <a:xfrm>
              <a:off x="4520310" y="6022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AD67C1-5CC8-4E20-8738-700A59E278E5}"/>
              </a:ext>
            </a:extLst>
          </p:cNvPr>
          <p:cNvSpPr txBox="1"/>
          <p:nvPr/>
        </p:nvSpPr>
        <p:spPr>
          <a:xfrm>
            <a:off x="527012" y="564138"/>
            <a:ext cx="3770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1)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NewRomanPSMT"/>
              </a:rPr>
              <a:t>Olantu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NewRomanPSMT"/>
              </a:rPr>
              <a:t>Ebisa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  <a:t>....................ATR/8121/11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2)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Akililu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Wendie...........ATR/1547/11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3) Bereket Abate ...........ATR/0146/09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4) Zelalem Hailu............ATR/2456/10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5)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Naol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Abera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................ETR/6595/11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6)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Muluken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Tigabie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…....ATR/6867/11</a:t>
            </a:r>
            <a:r>
              <a:rPr lang="en-US" sz="12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CBC62C-66D1-4239-A3B0-D45915F82BB1}"/>
              </a:ext>
            </a:extLst>
          </p:cNvPr>
          <p:cNvSpPr txBox="1"/>
          <p:nvPr/>
        </p:nvSpPr>
        <p:spPr>
          <a:xfrm>
            <a:off x="3044469" y="2583001"/>
            <a:ext cx="177518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Submitted to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Yiwab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E.</a:t>
            </a:r>
            <a:br>
              <a:rPr lang="en-US" sz="11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    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AAU,AAiT,SECE</a:t>
            </a:r>
            <a:br>
              <a:rPr lang="en-US" sz="11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                    Sept 2021</a:t>
            </a:r>
            <a:r>
              <a:rPr lang="en-US" sz="1100" dirty="0">
                <a:latin typeface="Century" panose="020406040505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7342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160405" cy="314380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1400" b="1" i="0" dirty="0">
                <a:solidFill>
                  <a:srgbClr val="0070C0"/>
                </a:solidFill>
                <a:latin typeface="Century" panose="02040604050505020304" pitchFamily="18" charset="0"/>
              </a:rPr>
              <a:t>Introduction</a:t>
            </a:r>
          </a:p>
          <a:p>
            <a:pPr marL="184150" indent="-171450" algn="just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Digital </a:t>
            </a: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</a:rPr>
              <a:t>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mage category and classification refers to the manipulation of image data which is motivated by conversion between Special and Frequency domains.</a:t>
            </a:r>
          </a:p>
          <a:p>
            <a:pPr marL="184150" indent="-171450" algn="just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184150" indent="-171450" algn="just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</a:rPr>
              <a:t>In this project we will try to see some application areas of DSP in image category and classification. </a:t>
            </a:r>
          </a:p>
          <a:p>
            <a:pPr marL="184150" indent="-171450" algn="just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200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184150" indent="-171450" algn="just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</a:rPr>
              <a:t>We used </a:t>
            </a:r>
            <a:r>
              <a:rPr lang="en-US" sz="1200" dirty="0">
                <a:latin typeface="Century" panose="02040604050505020304" pitchFamily="18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MATLAB® 2021</a:t>
            </a:r>
            <a:r>
              <a:rPr lang="en-US" sz="1200" dirty="0">
                <a:latin typeface="Century" panose="02040604050505020304" pitchFamily="18" charset="0"/>
              </a:rPr>
              <a:t> software for simulation.</a:t>
            </a:r>
            <a:br>
              <a:rPr lang="en-US" sz="1200" dirty="0"/>
            </a:br>
            <a:endParaRPr lang="en-US" sz="1200" dirty="0">
              <a:latin typeface="Century" panose="020406040505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br>
              <a:rPr lang="en-US" sz="1200" dirty="0">
                <a:latin typeface="Century" panose="02040604050505020304" pitchFamily="18" charset="0"/>
              </a:rPr>
            </a:br>
            <a:endParaRPr lang="en-US" sz="1200" dirty="0">
              <a:latin typeface="Century" panose="02040604050505020304" pitchFamily="18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2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 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160405" cy="12868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br>
              <a:rPr lang="en-US" sz="1200" dirty="0"/>
            </a:br>
            <a:endParaRPr lang="en-US" sz="1200" dirty="0">
              <a:latin typeface="Century" panose="020406040505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br>
              <a:rPr lang="en-US" sz="1200" dirty="0">
                <a:latin typeface="Century" panose="02040604050505020304" pitchFamily="18" charset="0"/>
              </a:rPr>
            </a:br>
            <a:endParaRPr lang="en-US" sz="1200" dirty="0">
              <a:latin typeface="Century" panose="02040604050505020304" pitchFamily="18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3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D193F-622F-4280-BB6E-1A7E41B2BC1B}"/>
              </a:ext>
            </a:extLst>
          </p:cNvPr>
          <p:cNvSpPr txBox="1"/>
          <p:nvPr/>
        </p:nvSpPr>
        <p:spPr>
          <a:xfrm>
            <a:off x="0" y="447395"/>
            <a:ext cx="45914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  <a:t>Image Blurring</a:t>
            </a:r>
          </a:p>
          <a:p>
            <a:endParaRPr lang="en-US" sz="1400" b="1" i="0" dirty="0">
              <a:solidFill>
                <a:srgbClr val="4472C4"/>
              </a:solidFill>
              <a:effectLst/>
              <a:latin typeface="Century" panose="02040604050505020304" pitchFamily="18" charset="0"/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" panose="02040604050505020304" pitchFamily="18" charset="0"/>
              </a:rPr>
              <a:t>The Gaussian Filter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Compressed higher frequencies of an image perfectly and we have got a blurred output image.</a:t>
            </a:r>
            <a:r>
              <a:rPr lang="en-US" sz="1200" dirty="0">
                <a:latin typeface="Century" panose="02040604050505020304" pitchFamily="18" charset="0"/>
              </a:rPr>
              <a:t> </a:t>
            </a:r>
            <a:br>
              <a:rPr lang="en-US" sz="1400" dirty="0"/>
            </a:br>
            <a:r>
              <a:rPr lang="en-US" sz="1400" b="1" dirty="0">
                <a:latin typeface="Century" panose="02040604050505020304" pitchFamily="18" charset="0"/>
              </a:rPr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8DA56-7440-46FD-82A5-2050FCF04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26"/>
          <a:stretch/>
        </p:blipFill>
        <p:spPr>
          <a:xfrm>
            <a:off x="833824" y="1273175"/>
            <a:ext cx="2912886" cy="18486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152A11-5A0C-413E-9D4F-373841818FA5}"/>
              </a:ext>
            </a:extLst>
          </p:cNvPr>
          <p:cNvSpPr txBox="1"/>
          <p:nvPr/>
        </p:nvSpPr>
        <p:spPr>
          <a:xfrm>
            <a:off x="1414096" y="3095325"/>
            <a:ext cx="1576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1. Image blurring</a:t>
            </a:r>
            <a:r>
              <a:rPr lang="en-US" sz="800" dirty="0">
                <a:latin typeface="Century" panose="02040604050505020304" pitchFamily="18" charset="0"/>
              </a:rPr>
              <a:t> </a:t>
            </a:r>
            <a:br>
              <a:rPr lang="en-US" sz="800" dirty="0">
                <a:latin typeface="Century" panose="02040604050505020304" pitchFamily="18" charset="0"/>
              </a:rPr>
            </a:br>
            <a:endParaRPr lang="en-US" sz="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6741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 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160405" cy="12868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br>
              <a:rPr lang="en-US" sz="1200" dirty="0"/>
            </a:br>
            <a:endParaRPr lang="en-US" sz="1200" dirty="0">
              <a:latin typeface="Century" panose="020406040505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br>
              <a:rPr lang="en-US" sz="1200" dirty="0">
                <a:latin typeface="Century" panose="02040604050505020304" pitchFamily="18" charset="0"/>
              </a:rPr>
            </a:br>
            <a:endParaRPr lang="en-US" sz="1200" dirty="0">
              <a:latin typeface="Century" panose="02040604050505020304" pitchFamily="18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4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8CFA6-AA2D-4F4D-82CE-144E13B36352}"/>
              </a:ext>
            </a:extLst>
          </p:cNvPr>
          <p:cNvSpPr txBox="1"/>
          <p:nvPr/>
        </p:nvSpPr>
        <p:spPr>
          <a:xfrm>
            <a:off x="8303" y="399288"/>
            <a:ext cx="244914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  <a:t>Edge Detection</a:t>
            </a:r>
          </a:p>
          <a:p>
            <a:endParaRPr lang="en-US" sz="1200" b="1" i="0" dirty="0">
              <a:solidFill>
                <a:srgbClr val="4472C4"/>
              </a:solidFill>
              <a:effectLst/>
              <a:latin typeface="Century" panose="02040604050505020304" pitchFamily="18" charset="0"/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e have used Sobel filter and Kernel matrices for detecting edges in an image.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It works by calculating the gradient of image intensity at each pixel within the image. </a:t>
            </a:r>
          </a:p>
          <a:p>
            <a:pPr marL="171450" indent="-171450">
              <a:buBlip>
                <a:blip r:embed="rId2"/>
              </a:buBlip>
            </a:pPr>
            <a:endParaRPr lang="en-US" sz="1200" dirty="0">
              <a:solidFill>
                <a:srgbClr val="202124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It finds the direction of the largest increase from light to dark and the rate of change in that direction. We can think of edge detection as a high pass filter operation.</a:t>
            </a:r>
            <a:r>
              <a:rPr lang="en-US" sz="12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0" i="0" dirty="0">
              <a:solidFill>
                <a:srgbClr val="202124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Blip>
                <a:blip r:embed="rId2"/>
              </a:buBlip>
            </a:pPr>
            <a:endParaRPr lang="en-US" sz="1200" dirty="0">
              <a:solidFill>
                <a:srgbClr val="202124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Blip>
                <a:blip r:embed="rId2"/>
              </a:buBlip>
            </a:pPr>
            <a:endParaRPr lang="en-US" sz="1200" b="0" i="0" dirty="0">
              <a:solidFill>
                <a:srgbClr val="202124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Blip>
                <a:blip r:embed="rId2"/>
              </a:buBlip>
            </a:pPr>
            <a:endParaRPr lang="en-US" sz="1200" b="0" i="0" dirty="0">
              <a:solidFill>
                <a:srgbClr val="202124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74FF4-9F64-43D3-90F9-DABCCFCE5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2"/>
          <a:stretch/>
        </p:blipFill>
        <p:spPr>
          <a:xfrm>
            <a:off x="2381251" y="1045782"/>
            <a:ext cx="2210160" cy="17450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6E6CBC-C986-46DD-B6C8-336D6043F52F}"/>
              </a:ext>
            </a:extLst>
          </p:cNvPr>
          <p:cNvSpPr txBox="1"/>
          <p:nvPr/>
        </p:nvSpPr>
        <p:spPr>
          <a:xfrm>
            <a:off x="2346438" y="2771031"/>
            <a:ext cx="2308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2. Edge detection Sobel filters on red, green and blue layers of the input image</a:t>
            </a:r>
            <a:r>
              <a:rPr lang="en-US" sz="800" dirty="0">
                <a:latin typeface="Century" panose="02040604050505020304" pitchFamily="18" charset="0"/>
              </a:rPr>
              <a:t> </a:t>
            </a:r>
            <a:br>
              <a:rPr lang="en-US" sz="800" dirty="0">
                <a:latin typeface="Century" panose="02040604050505020304" pitchFamily="18" charset="0"/>
              </a:rPr>
            </a:br>
            <a:endParaRPr lang="en-US" sz="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6033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 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29704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5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9A623-A17C-4134-928F-8960BD1DC917}"/>
              </a:ext>
            </a:extLst>
          </p:cNvPr>
          <p:cNvSpPr txBox="1"/>
          <p:nvPr/>
        </p:nvSpPr>
        <p:spPr>
          <a:xfrm>
            <a:off x="41388" y="358775"/>
            <a:ext cx="455002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  <a:t>Line Detection</a:t>
            </a:r>
          </a:p>
          <a:p>
            <a:endParaRPr lang="en-US" sz="1200" b="1" dirty="0">
              <a:solidFill>
                <a:srgbClr val="4472C4"/>
              </a:solidFill>
              <a:latin typeface="Century" panose="02040604050505020304" pitchFamily="18" charset="0"/>
            </a:endParaRP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Line</a:t>
            </a:r>
            <a:r>
              <a:rPr lang="en-US" sz="12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detection is a special kind of edge detection. For line detection, the direction in which a color changes are considered is restricted. Common filter kernels used to detect horizontal, vertical and diagonal edges in the input image successfully.</a:t>
            </a:r>
            <a:r>
              <a:rPr lang="en-US" sz="1200" dirty="0">
                <a:latin typeface="Century" panose="02040604050505020304" pitchFamily="18" charset="0"/>
              </a:rPr>
              <a:t> </a:t>
            </a:r>
          </a:p>
          <a:p>
            <a:br>
              <a:rPr lang="en-US" sz="1200" dirty="0"/>
            </a:br>
            <a:br>
              <a:rPr lang="en-US" sz="12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</a:br>
            <a:br>
              <a:rPr lang="en-US" sz="1200" b="1" dirty="0">
                <a:latin typeface="Century" panose="02040604050505020304" pitchFamily="18" charset="0"/>
              </a:rPr>
            </a:br>
            <a:endParaRPr lang="en-US" sz="1200" b="1" dirty="0"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03817-1445-4F77-8B1F-24880DFBF5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48"/>
          <a:stretch/>
        </p:blipFill>
        <p:spPr>
          <a:xfrm>
            <a:off x="89605" y="1730376"/>
            <a:ext cx="2081693" cy="13715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213E85-E47C-42A6-9395-EB0FCE0FE4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28"/>
          <a:stretch/>
        </p:blipFill>
        <p:spPr>
          <a:xfrm>
            <a:off x="2167488" y="1566563"/>
            <a:ext cx="2246296" cy="15354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5A483F-4291-4C2E-9265-1F58D8B9F0AD}"/>
              </a:ext>
            </a:extLst>
          </p:cNvPr>
          <p:cNvSpPr txBox="1"/>
          <p:nvPr/>
        </p:nvSpPr>
        <p:spPr>
          <a:xfrm>
            <a:off x="186450" y="3050534"/>
            <a:ext cx="43340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3. The </a:t>
            </a:r>
            <a:r>
              <a:rPr lang="en-US" sz="800" dirty="0">
                <a:solidFill>
                  <a:srgbClr val="000000"/>
                </a:solidFill>
                <a:latin typeface="Century" panose="02040604050505020304" pitchFamily="18" charset="0"/>
              </a:rPr>
              <a:t>O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riginal image Horizontal, Vertical, Diagonal UP, Diagonal DOWN edges</a:t>
            </a:r>
            <a:r>
              <a:rPr lang="en-US" sz="800" dirty="0">
                <a:latin typeface="Century" panose="02040604050505020304" pitchFamily="18" charset="0"/>
              </a:rPr>
              <a:t> </a:t>
            </a:r>
            <a:br>
              <a:rPr lang="en-US" sz="800" dirty="0">
                <a:latin typeface="Century" panose="02040604050505020304" pitchFamily="18" charset="0"/>
              </a:rPr>
            </a:br>
            <a:endParaRPr lang="en-US" sz="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3697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29704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6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869FE-1ECB-4316-A625-30549F0C0F58}"/>
              </a:ext>
            </a:extLst>
          </p:cNvPr>
          <p:cNvSpPr txBox="1"/>
          <p:nvPr/>
        </p:nvSpPr>
        <p:spPr>
          <a:xfrm>
            <a:off x="19050" y="358775"/>
            <a:ext cx="459105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F81BD"/>
                </a:solidFill>
                <a:effectLst/>
                <a:latin typeface="Century" panose="02040604050505020304" pitchFamily="18" charset="0"/>
              </a:rPr>
              <a:t>Sharpening an Image</a:t>
            </a:r>
            <a:br>
              <a:rPr lang="en-US" sz="1800" b="1" i="0" dirty="0">
                <a:solidFill>
                  <a:srgbClr val="4F81BD"/>
                </a:solidFill>
                <a:effectLst/>
                <a:latin typeface="TimesNewRoman"/>
              </a:rPr>
            </a:br>
            <a:endParaRPr lang="en-US" sz="1800" b="1" i="0" dirty="0">
              <a:solidFill>
                <a:srgbClr val="4F81BD"/>
              </a:solidFill>
              <a:effectLst/>
              <a:latin typeface="TimesNewRoman"/>
            </a:endParaRP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" panose="02040604050505020304" pitchFamily="18" charset="0"/>
              </a:rPr>
              <a:t>We have used a function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using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fspecial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() for sharpening. Input image sharped using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fspecial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filter. Excessive sharpening however produces negative results.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38A8F-416E-4A00-8715-D01E4459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5" y="1577975"/>
            <a:ext cx="4297044" cy="121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5B71F7-0BB2-4EEC-A54C-BBD199EC6C11}"/>
              </a:ext>
            </a:extLst>
          </p:cNvPr>
          <p:cNvSpPr txBox="1"/>
          <p:nvPr/>
        </p:nvSpPr>
        <p:spPr>
          <a:xfrm>
            <a:off x="1438306" y="2792896"/>
            <a:ext cx="17811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4. Image sharpening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8302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29704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7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869FE-1ECB-4316-A625-30549F0C0F58}"/>
              </a:ext>
            </a:extLst>
          </p:cNvPr>
          <p:cNvSpPr txBox="1"/>
          <p:nvPr/>
        </p:nvSpPr>
        <p:spPr>
          <a:xfrm>
            <a:off x="19050" y="358775"/>
            <a:ext cx="459105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  <a:t>Image Histogram</a:t>
            </a:r>
            <a:r>
              <a:rPr lang="en-US" sz="1400" b="1" dirty="0">
                <a:latin typeface="Century" panose="02040604050505020304" pitchFamily="18" charset="0"/>
              </a:rPr>
              <a:t> </a:t>
            </a:r>
            <a:br>
              <a:rPr lang="en-US" sz="1400" b="1" i="0" dirty="0">
                <a:solidFill>
                  <a:srgbClr val="4F81BD"/>
                </a:solidFill>
                <a:effectLst/>
                <a:latin typeface="Century" panose="02040604050505020304" pitchFamily="18" charset="0"/>
              </a:rPr>
            </a:br>
            <a:endParaRPr lang="en-US" sz="1400" b="1" i="0" dirty="0">
              <a:solidFill>
                <a:srgbClr val="4F81BD"/>
              </a:solidFill>
              <a:effectLst/>
              <a:latin typeface="Century" panose="02040604050505020304" pitchFamily="18" charset="0"/>
            </a:endParaRP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4D5156"/>
                </a:solidFill>
                <a:effectLst/>
                <a:latin typeface="Century" panose="02040604050505020304" pitchFamily="18" charset="0"/>
              </a:rPr>
              <a:t>The </a:t>
            </a:r>
            <a:r>
              <a:rPr lang="en-US" sz="1200" b="0" i="0" dirty="0" err="1">
                <a:solidFill>
                  <a:srgbClr val="4D5156"/>
                </a:solidFill>
                <a:effectLst/>
                <a:latin typeface="Century" panose="02040604050505020304" pitchFamily="18" charset="0"/>
              </a:rPr>
              <a:t>imhist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Century" panose="02040604050505020304" pitchFamily="18" charset="0"/>
              </a:rPr>
              <a:t> function creates a histogram plot by defining n equally spaced bins, each representing a range of data values, and then calculating the number of pixels within each range. We can use the information in a histogram to choose an appropriate enhancement operation.</a:t>
            </a:r>
            <a:r>
              <a:rPr lang="en-US" sz="1200" dirty="0">
                <a:latin typeface="Century" panose="02040604050505020304" pitchFamily="18" charset="0"/>
              </a:rPr>
              <a:t> </a:t>
            </a:r>
            <a:br>
              <a:rPr lang="en-US" sz="1200" dirty="0">
                <a:latin typeface="Century" panose="02040604050505020304" pitchFamily="18" charset="0"/>
              </a:rPr>
            </a:br>
            <a:endParaRPr lang="en-US" sz="1200" dirty="0">
              <a:latin typeface="Century" panose="02040604050505020304" pitchFamily="18" charset="0"/>
            </a:endParaRPr>
          </a:p>
          <a:p>
            <a:endParaRPr lang="en-US" sz="1200" dirty="0">
              <a:latin typeface="Century" panose="020406040505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A3853-5DB6-489E-8D57-20717AF6C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51" y="1758731"/>
            <a:ext cx="3048000" cy="12965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82F0F8-4237-469C-87E9-EA26D8B40AE9}"/>
              </a:ext>
            </a:extLst>
          </p:cNvPr>
          <p:cNvSpPr txBox="1"/>
          <p:nvPr/>
        </p:nvSpPr>
        <p:spPr>
          <a:xfrm>
            <a:off x="999164" y="3019701"/>
            <a:ext cx="2951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5. Input image and Image Histogram graphs</a:t>
            </a:r>
            <a:r>
              <a:rPr lang="en-US" sz="800" dirty="0">
                <a:latin typeface="Century" panose="02040604050505020304" pitchFamily="18" charset="0"/>
              </a:rPr>
              <a:t> </a:t>
            </a:r>
            <a:br>
              <a:rPr lang="en-US" sz="800" dirty="0">
                <a:latin typeface="Century" panose="02040604050505020304" pitchFamily="18" charset="0"/>
              </a:rPr>
            </a:br>
            <a:endParaRPr lang="en-US" sz="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50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29704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8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869FE-1ECB-4316-A625-30549F0C0F58}"/>
              </a:ext>
            </a:extLst>
          </p:cNvPr>
          <p:cNvSpPr txBox="1"/>
          <p:nvPr/>
        </p:nvSpPr>
        <p:spPr>
          <a:xfrm>
            <a:off x="19050" y="358775"/>
            <a:ext cx="459105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  <a:t>Compressing an image</a:t>
            </a:r>
            <a:r>
              <a:rPr lang="en-US" sz="1400" dirty="0">
                <a:latin typeface="Century" panose="02040604050505020304" pitchFamily="18" charset="0"/>
              </a:rPr>
              <a:t> </a:t>
            </a:r>
          </a:p>
          <a:p>
            <a:endParaRPr lang="en-US" sz="1400" b="1" i="0" dirty="0">
              <a:solidFill>
                <a:srgbClr val="4F81BD"/>
              </a:solidFill>
              <a:effectLst/>
              <a:latin typeface="Century" panose="02040604050505020304" pitchFamily="18" charset="0"/>
            </a:endParaRP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Our eyes only see low frequencies, so we can remove higher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frequencies without affecting the image mush to the end user. Image compression: 50%, 25% and 12.5% done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successfully on image.</a:t>
            </a:r>
            <a:r>
              <a:rPr lang="en-US" sz="1200" dirty="0">
                <a:latin typeface="Century" panose="02040604050505020304" pitchFamily="18" charset="0"/>
              </a:rPr>
              <a:t> </a:t>
            </a:r>
            <a:br>
              <a:rPr lang="en-US" sz="1200" dirty="0"/>
            </a:br>
            <a:endParaRPr lang="en-US" sz="1200" dirty="0">
              <a:latin typeface="Century" panose="020406040505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C608-A6B3-47CC-8383-3B6E90FE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81" y="1574151"/>
            <a:ext cx="2590800" cy="15597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5F8065-95E9-46F8-8BF3-7CA92C11491C}"/>
              </a:ext>
            </a:extLst>
          </p:cNvPr>
          <p:cNvSpPr txBox="1"/>
          <p:nvPr/>
        </p:nvSpPr>
        <p:spPr>
          <a:xfrm>
            <a:off x="399328" y="3133858"/>
            <a:ext cx="40307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</a:t>
            </a:r>
            <a:r>
              <a:rPr lang="en-US" sz="800" dirty="0">
                <a:solidFill>
                  <a:srgbClr val="000000"/>
                </a:solidFill>
                <a:latin typeface="Century" panose="02040604050505020304" pitchFamily="18" charset="0"/>
              </a:rPr>
              <a:t>6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. Original image and images with increasing compression factor</a:t>
            </a:r>
            <a:r>
              <a:rPr lang="en-US" sz="800" dirty="0">
                <a:latin typeface="Century" panose="02040604050505020304" pitchFamily="18" charset="0"/>
              </a:rPr>
              <a:t> </a:t>
            </a:r>
            <a:br>
              <a:rPr lang="en-US" dirty="0"/>
            </a:br>
            <a:endParaRPr lang="en-US" sz="1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1201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12" y="59878"/>
            <a:ext cx="34531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dirty="0">
                <a:latin typeface="Century" panose="02040604050505020304" pitchFamily="18" charset="0"/>
                <a:cs typeface="Arial"/>
              </a:rPr>
              <a:t>Image Category and Classification</a:t>
            </a:r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125844" y="433804"/>
            <a:ext cx="429704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Blip>
                <a:blip r:embed="rId2"/>
              </a:buBlip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52450" y="3351784"/>
            <a:ext cx="705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>
                <a:latin typeface="Century" panose="02040604050505020304" pitchFamily="18" charset="0"/>
              </a:rPr>
              <a:t>(Section C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marL="12700" algn="ctr">
              <a:lnSpc>
                <a:spcPts val="67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95991" y="3351784"/>
            <a:ext cx="42163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45" dirty="0">
                <a:latin typeface="Century" panose="02040604050505020304" pitchFamily="18" charset="0"/>
              </a:rPr>
              <a:t>Sept,</a:t>
            </a:r>
            <a:r>
              <a:rPr lang="en-US" spc="-10" dirty="0">
                <a:latin typeface="Century" panose="02040604050505020304" pitchFamily="18" charset="0"/>
              </a:rPr>
              <a:t>2</a:t>
            </a:r>
            <a:r>
              <a:rPr lang="en-US" spc="-15" dirty="0">
                <a:latin typeface="Century" panose="02040604050505020304" pitchFamily="18" charset="0"/>
              </a:rPr>
              <a:t>021</a:t>
            </a:r>
          </a:p>
          <a:p>
            <a:pPr marL="12700">
              <a:lnSpc>
                <a:spcPts val="675"/>
              </a:lnSpc>
            </a:pPr>
            <a:endParaRPr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54556" y="3351784"/>
            <a:ext cx="23685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15" smtClean="0">
                <a:latin typeface="Century" panose="02040604050505020304" pitchFamily="18" charset="0"/>
              </a:rPr>
              <a:t>9</a:t>
            </a:fld>
            <a:r>
              <a:rPr spc="85" dirty="0">
                <a:latin typeface="Century" panose="02040604050505020304" pitchFamily="18" charset="0"/>
              </a:rPr>
              <a:t>/</a:t>
            </a:r>
            <a:r>
              <a:rPr spc="-85" dirty="0">
                <a:latin typeface="Century" panose="02040604050505020304" pitchFamily="18" charset="0"/>
              </a:rPr>
              <a:t> </a:t>
            </a:r>
            <a:r>
              <a:rPr spc="-15" dirty="0">
                <a:latin typeface="Century" panose="02040604050505020304" pitchFamily="18" charset="0"/>
              </a:rPr>
              <a:t>1</a:t>
            </a:r>
            <a:r>
              <a:rPr lang="en-US" spc="-15" dirty="0">
                <a:latin typeface="Century" panose="02040604050505020304" pitchFamily="18" charset="0"/>
              </a:rPr>
              <a:t>2</a:t>
            </a:r>
            <a:endParaRPr spc="-15" dirty="0">
              <a:latin typeface="Century" panose="02040604050505020304" pitchFamily="18" charset="0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949E9E0-CB39-465B-8C11-818C86A4A7BA}"/>
              </a:ext>
            </a:extLst>
          </p:cNvPr>
          <p:cNvSpPr txBox="1"/>
          <p:nvPr/>
        </p:nvSpPr>
        <p:spPr>
          <a:xfrm>
            <a:off x="1589684" y="3351784"/>
            <a:ext cx="1401166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dirty="0">
                <a:solidFill>
                  <a:srgbClr val="8E0000"/>
                </a:solidFill>
                <a:latin typeface="Century" panose="02040604050505020304" pitchFamily="18" charset="0"/>
                <a:cs typeface="Tahoma"/>
              </a:rPr>
              <a:t>Image Category and Classification</a:t>
            </a:r>
            <a:endParaRPr sz="600" dirty="0">
              <a:latin typeface="Century" panose="02040604050505020304" pitchFamily="18" charset="0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F5ECB-F6E9-48BD-A2B6-CC452914AC9D}"/>
              </a:ext>
            </a:extLst>
          </p:cNvPr>
          <p:cNvSpPr txBox="1"/>
          <p:nvPr/>
        </p:nvSpPr>
        <p:spPr>
          <a:xfrm>
            <a:off x="0" y="358687"/>
            <a:ext cx="459141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472C4"/>
                </a:solidFill>
                <a:effectLst/>
                <a:latin typeface="Century" panose="02040604050505020304" pitchFamily="18" charset="0"/>
              </a:rPr>
              <a:t>Fast-Fourier Transform on Images</a:t>
            </a:r>
          </a:p>
          <a:p>
            <a:endParaRPr lang="en-US" sz="1200" b="1" dirty="0">
              <a:solidFill>
                <a:srgbClr val="4472C4"/>
              </a:solidFill>
              <a:latin typeface="Century" panose="02040604050505020304" pitchFamily="18" charset="0"/>
            </a:endParaRPr>
          </a:p>
          <a:p>
            <a:pPr marL="171450" indent="-171450">
              <a:buBlip>
                <a:blip r:embed="rId3"/>
              </a:buBlip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Fast-Fourier Transform of image produces the same results as Digital Fourier Transform, however it as faster in computations.</a:t>
            </a:r>
            <a:r>
              <a:rPr lang="en-US" sz="1200" dirty="0">
                <a:latin typeface="Century" panose="02040604050505020304" pitchFamily="18" charset="0"/>
              </a:rPr>
              <a:t> </a:t>
            </a:r>
          </a:p>
          <a:p>
            <a:br>
              <a:rPr lang="en-US" sz="1400" dirty="0"/>
            </a:br>
            <a:r>
              <a:rPr lang="en-US" sz="1400" dirty="0">
                <a:latin typeface="Century" panose="02040604050505020304" pitchFamily="18" charset="0"/>
              </a:rPr>
              <a:t> </a:t>
            </a:r>
            <a:br>
              <a:rPr lang="en-US" sz="1400" dirty="0">
                <a:latin typeface="Century" panose="02040604050505020304" pitchFamily="18" charset="0"/>
              </a:rPr>
            </a:br>
            <a:endParaRPr lang="en-US" sz="1400" dirty="0"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D3F6-5CDF-4FE1-9F3C-D0F87C42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1409291"/>
            <a:ext cx="2281417" cy="16927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A5BF87-3889-4A17-9AC5-DECC4EAA25B3}"/>
              </a:ext>
            </a:extLst>
          </p:cNvPr>
          <p:cNvSpPr txBox="1"/>
          <p:nvPr/>
        </p:nvSpPr>
        <p:spPr>
          <a:xfrm>
            <a:off x="619112" y="3072789"/>
            <a:ext cx="4091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Figure 7. Original image magnitude spectrum and reconstructed image</a:t>
            </a:r>
            <a:r>
              <a:rPr lang="en-US" sz="800" dirty="0">
                <a:latin typeface="Century" panose="02040604050505020304" pitchFamily="18" charset="0"/>
              </a:rPr>
              <a:t> </a:t>
            </a:r>
            <a:br>
              <a:rPr lang="en-US" sz="800" dirty="0">
                <a:latin typeface="Century" panose="02040604050505020304" pitchFamily="18" charset="0"/>
              </a:rPr>
            </a:br>
            <a:endParaRPr lang="en-US" sz="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9708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</TotalTime>
  <Words>896</Words>
  <Application>Microsoft Office PowerPoint</Application>
  <PresentationFormat>Custom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Century</vt:lpstr>
      <vt:lpstr>Tahoma</vt:lpstr>
      <vt:lpstr>Times New Roman</vt:lpstr>
      <vt:lpstr>TimesNewRoman</vt:lpstr>
      <vt:lpstr>TimesNewRomanPSMT</vt:lpstr>
      <vt:lpstr>Trebuchet MS</vt:lpstr>
      <vt:lpstr>Office Theme</vt:lpstr>
      <vt:lpstr>Digital Signal Processing Course Project  Image Category and Classification </vt:lpstr>
      <vt:lpstr>Image Category and Classification</vt:lpstr>
      <vt:lpstr> Image Category and Classification</vt:lpstr>
      <vt:lpstr> Image Category and Classification</vt:lpstr>
      <vt:lpstr> Image Category and Classification</vt:lpstr>
      <vt:lpstr>Image Category and Classification</vt:lpstr>
      <vt:lpstr>Image Category and Classification</vt:lpstr>
      <vt:lpstr>Image Category and Classification</vt:lpstr>
      <vt:lpstr>Image Category and Classification</vt:lpstr>
      <vt:lpstr>Image Category and Classification</vt:lpstr>
      <vt:lpstr>Image Category and Classification</vt:lpstr>
      <vt:lpstr>Group Members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  Discrete-Time Signals and Systems  - Lecture #1</dc:title>
  <dc:creator>Rediet Million</dc:creator>
  <cp:lastModifiedBy>Zelalem Hailu</cp:lastModifiedBy>
  <cp:revision>3</cp:revision>
  <dcterms:created xsi:type="dcterms:W3CDTF">2021-09-25T18:54:12Z</dcterms:created>
  <dcterms:modified xsi:type="dcterms:W3CDTF">2021-09-28T10:16:00Z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2021-09-25T00:00:00Z</vt:filetime>
  </property>
</Properties>
</file>