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A_430EF82F.xml" ContentType="application/vnd.ms-powerpoint.comments+xml"/>
  <Override PartName="/ppt/notesSlides/notesSlide5.xml" ContentType="application/vnd.openxmlformats-officedocument.presentationml.notesSlide+xml"/>
  <Override PartName="/ppt/comments/modernComment_117_24BCD547.xml" ContentType="application/vnd.ms-powerpoint.comments+xml"/>
  <Override PartName="/ppt/notesSlides/notesSlide6.xml" ContentType="application/vnd.openxmlformats-officedocument.presentationml.notesSlide+xml"/>
  <Override PartName="/ppt/comments/modernComment_11B_1C689143.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85" r:id="rId5"/>
    <p:sldId id="273" r:id="rId6"/>
    <p:sldId id="287" r:id="rId7"/>
    <p:sldId id="288" r:id="rId8"/>
    <p:sldId id="277" r:id="rId9"/>
    <p:sldId id="280" r:id="rId10"/>
    <p:sldId id="282" r:id="rId11"/>
    <p:sldId id="279" r:id="rId12"/>
    <p:sldId id="283" r:id="rId13"/>
    <p:sldId id="276" r:id="rId14"/>
    <p:sldId id="291" r:id="rId15"/>
    <p:sldId id="286" r:id="rId16"/>
    <p:sldId id="292" r:id="rId17"/>
    <p:sldId id="278" r:id="rId18"/>
    <p:sldId id="274" r:id="rId19"/>
    <p:sldId id="293"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198BE45C-33E4-1559-EA0E-12D871ADF1B7}" name="Naoman Tabassam" initials="NT" userId="S::bt23917@qmul.ac.uk::cd7a095f-df54-47df-9712-0b15dc032d1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38996"/>
    <a:srgbClr val="B4E0F0"/>
    <a:srgbClr val="D8BEB2"/>
    <a:srgbClr val="753F2D"/>
    <a:srgbClr val="5E3324"/>
    <a:srgbClr val="8A4C34"/>
    <a:srgbClr val="815550"/>
    <a:srgbClr val="A3573E"/>
    <a:srgbClr val="E7E6E6"/>
    <a:srgbClr val="C28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comments/modernComment_117_24BCD547.xml><?xml version="1.0" encoding="utf-8"?>
<p188:cmLst xmlns:a="http://schemas.openxmlformats.org/drawingml/2006/main" xmlns:r="http://schemas.openxmlformats.org/officeDocument/2006/relationships" xmlns:p188="http://schemas.microsoft.com/office/powerpoint/2018/8/main">
  <p188:cm id="{9A711812-9400-4363-B1D5-4E14823149C1}" authorId="{198BE45C-33E4-1559-EA0E-12D871ADF1B7}" created="2025-06-23T13:19:25.727">
    <pc:sldMkLst xmlns:pc="http://schemas.microsoft.com/office/powerpoint/2013/main/command">
      <pc:docMk/>
      <pc:sldMk cId="616355143" sldId="279"/>
    </pc:sldMkLst>
    <p188:txBody>
      <a:bodyPr/>
      <a:lstStyle/>
      <a:p>
        <a:r>
          <a:rPr lang="en-US"/>
          <a:t>jigsaw puzzle it later</a:t>
        </a:r>
      </a:p>
    </p188:txBody>
  </p188:cm>
</p188:cmLst>
</file>

<file path=ppt/comments/modernComment_11A_430EF82F.xml><?xml version="1.0" encoding="utf-8"?>
<p188:cmLst xmlns:a="http://schemas.openxmlformats.org/drawingml/2006/main" xmlns:r="http://schemas.openxmlformats.org/officeDocument/2006/relationships" xmlns:p188="http://schemas.microsoft.com/office/powerpoint/2018/8/main">
  <p188:cm id="{2294B4C1-43EB-44BB-80D0-DE63D4284DBE}" authorId="{198BE45C-33E4-1559-EA0E-12D871ADF1B7}" created="2025-06-23T13:15:50.410">
    <pc:sldMkLst xmlns:pc="http://schemas.microsoft.com/office/powerpoint/2013/main/command">
      <pc:docMk/>
      <pc:sldMk cId="1125054511" sldId="282"/>
    </pc:sldMkLst>
    <p188:txBody>
      <a:bodyPr/>
      <a:lstStyle/>
      <a:p>
        <a:r>
          <a:rPr lang="en-US"/>
          <a:t>Add simpler titles
change font</a:t>
        </a:r>
      </a:p>
    </p188:txBody>
  </p188:cm>
</p188:cmLst>
</file>

<file path=ppt/comments/modernComment_11B_1C689143.xml><?xml version="1.0" encoding="utf-8"?>
<p188:cmLst xmlns:a="http://schemas.openxmlformats.org/drawingml/2006/main" xmlns:r="http://schemas.openxmlformats.org/officeDocument/2006/relationships" xmlns:p188="http://schemas.microsoft.com/office/powerpoint/2018/8/main">
  <p188:cm id="{CD9989A8-30D9-42F5-87BE-B2F6BAA0D7BC}" authorId="{198BE45C-33E4-1559-EA0E-12D871ADF1B7}" created="2025-06-23T21:53:17.226">
    <pc:sldMkLst xmlns:pc="http://schemas.microsoft.com/office/powerpoint/2013/main/command">
      <pc:docMk/>
      <pc:sldMk cId="476614979" sldId="283"/>
    </pc:sldMkLst>
    <p188:txBody>
      <a:bodyPr/>
      <a:lstStyle/>
      <a:p>
        <a:r>
          <a:rPr lang="en-US"/>
          <a:t>Try to understand how the clustering works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8/14/2025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8/14/2025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smtClean="0"/>
              <a:t>2</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5ADCE-8747-1869-145C-0E531F537E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C9359A-C5A6-A6EF-62B2-5BBC308406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3187AB-A2D7-88D6-4B3F-F4497ED90658}"/>
              </a:ext>
            </a:extLst>
          </p:cNvPr>
          <p:cNvSpPr>
            <a:spLocks noGrp="1"/>
          </p:cNvSpPr>
          <p:nvPr>
            <p:ph type="body" idx="1"/>
          </p:nvPr>
        </p:nvSpPr>
        <p:spPr/>
        <p:txBody>
          <a:bodyPr/>
          <a:lstStyle/>
          <a:p>
            <a:pPr marL="285750" indent="-285750">
              <a:buFont typeface="Calibri,Sans-Serif"/>
              <a:buChar char="-"/>
            </a:pPr>
            <a:endParaRPr lang="en-US" dirty="0">
              <a:ea typeface="Calibri" panose="020F0502020204030204"/>
              <a:cs typeface="Calibri" panose="020F0502020204030204"/>
            </a:endParaRPr>
          </a:p>
          <a:p>
            <a:pPr marL="171450" indent="-171450">
              <a:buFont typeface="Arial"/>
              <a:buChar char="•"/>
            </a:pPr>
            <a:r>
              <a:rPr lang="en-US" dirty="0"/>
              <a:t>The first graph:</a:t>
            </a:r>
            <a:endParaRPr lang="en-US" dirty="0">
              <a:solidFill>
                <a:srgbClr val="444444"/>
              </a:solidFill>
            </a:endParaRPr>
          </a:p>
          <a:p>
            <a:pPr marL="171450" indent="-171450">
              <a:buFont typeface="Calibri,Sans-Serif"/>
              <a:buChar char="-"/>
            </a:pPr>
            <a:r>
              <a:rPr lang="en-US" dirty="0"/>
              <a:t>Assesses the stability and reliability of the ML model</a:t>
            </a:r>
            <a:endParaRPr lang="en-US" dirty="0">
              <a:solidFill>
                <a:srgbClr val="444444"/>
              </a:solidFill>
            </a:endParaRPr>
          </a:p>
          <a:p>
            <a:pPr marL="171450" indent="-171450">
              <a:buFont typeface="Calibri,Sans-Serif"/>
              <a:buChar char="-"/>
            </a:pPr>
            <a:r>
              <a:rPr lang="en-US" dirty="0"/>
              <a:t>This shows how often each feature I used across the different train-test splits of the mode;</a:t>
            </a:r>
            <a:endParaRPr lang="en-US" dirty="0">
              <a:solidFill>
                <a:srgbClr val="444444"/>
              </a:solidFill>
            </a:endParaRPr>
          </a:p>
          <a:p>
            <a:pPr marL="171450" indent="-171450">
              <a:buFont typeface="Calibri,Sans-Serif"/>
              <a:buChar char="-"/>
            </a:pPr>
            <a:endParaRPr lang="en-US" dirty="0">
              <a:solidFill>
                <a:srgbClr val="444444"/>
              </a:solidFill>
            </a:endParaRPr>
          </a:p>
          <a:p>
            <a:pPr marL="171450" indent="-171450">
              <a:buFont typeface="Calibri,Sans-Serif"/>
              <a:buChar char="-"/>
            </a:pPr>
            <a:r>
              <a:rPr lang="en-US" dirty="0"/>
              <a:t>The purpose of R² (R-squared) in linear regression is to measure how well the regression model explains </a:t>
            </a:r>
            <a:endParaRPr lang="en-US" dirty="0">
              <a:solidFill>
                <a:srgbClr val="444444"/>
              </a:solidFill>
            </a:endParaRPr>
          </a:p>
          <a:p>
            <a:pPr marL="345440" lvl="1" indent="-171450">
              <a:buFont typeface="Courier New"/>
              <a:buChar char="o"/>
            </a:pPr>
            <a:r>
              <a:rPr lang="en-US" dirty="0"/>
              <a:t>the variability of the outcome (dependent) variable </a:t>
            </a:r>
            <a:endParaRPr lang="en-US" dirty="0">
              <a:solidFill>
                <a:srgbClr val="444444"/>
              </a:solidFill>
            </a:endParaRPr>
          </a:p>
          <a:p>
            <a:pPr marL="345440" lvl="1" indent="-171450">
              <a:buFont typeface="Courier New"/>
              <a:buChar char="o"/>
            </a:pPr>
            <a:r>
              <a:rPr lang="en-US" dirty="0"/>
              <a:t>based on the predictor (independent) variables.</a:t>
            </a:r>
            <a:endParaRPr lang="en-US" dirty="0">
              <a:solidFill>
                <a:srgbClr val="444444"/>
              </a:solidFill>
              <a:ea typeface="Calibri"/>
              <a:cs typeface="Calibri"/>
            </a:endParaRPr>
          </a:p>
          <a:p>
            <a:pPr marL="171450" indent="-171450">
              <a:buFont typeface="Calibri,Sans-Serif"/>
              <a:buChar char="-"/>
            </a:pPr>
            <a:r>
              <a:rPr lang="en-US" dirty="0"/>
              <a:t>R² = 0 means the model explains none of the variability (no predictive power).</a:t>
            </a:r>
            <a:endParaRPr lang="en-US" dirty="0">
              <a:solidFill>
                <a:srgbClr val="444444"/>
              </a:solidFill>
            </a:endParaRPr>
          </a:p>
          <a:p>
            <a:pPr marL="171450" indent="-171450">
              <a:buFont typeface="Calibri,Sans-Serif"/>
              <a:buChar char="-"/>
            </a:pPr>
            <a:r>
              <a:rPr lang="en-US" dirty="0"/>
              <a:t>R² = 1 means the model explains all of the variability perfectly.</a:t>
            </a:r>
            <a:endParaRPr lang="en-US" dirty="0">
              <a:solidFill>
                <a:srgbClr val="444444"/>
              </a:solidFill>
            </a:endParaRPr>
          </a:p>
          <a:p>
            <a:pPr marL="285750" indent="-285750">
              <a:buFont typeface="Calibri"/>
              <a:buChar char="-"/>
            </a:pPr>
            <a:endParaRPr lang="en-US" dirty="0">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35935D66-18D2-FB78-4D98-10959AD19B17}"/>
              </a:ext>
            </a:extLst>
          </p:cNvPr>
          <p:cNvSpPr>
            <a:spLocks noGrp="1"/>
          </p:cNvSpPr>
          <p:nvPr>
            <p:ph type="sldNum" sz="quarter" idx="5"/>
          </p:nvPr>
        </p:nvSpPr>
        <p:spPr/>
        <p:txBody>
          <a:bodyPr/>
          <a:lstStyle/>
          <a:p>
            <a:fld id="{DECDE012-9E2E-4477-8B5C-4E7D4E9BCBA6}" type="slidenum">
              <a:rPr lang="en-US" noProof="0" smtClean="0"/>
              <a:t>13</a:t>
            </a:fld>
            <a:endParaRPr lang="en-US" noProof="0"/>
          </a:p>
        </p:txBody>
      </p:sp>
    </p:spTree>
    <p:extLst>
      <p:ext uri="{BB962C8B-B14F-4D97-AF65-F5344CB8AC3E}">
        <p14:creationId xmlns:p14="http://schemas.microsoft.com/office/powerpoint/2010/main" val="285054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Phosphorylation is a post-translational modification (PTM) where phosphate groups are added to proteins, often on serine, threonine, or tyrosine residues. </a:t>
            </a:r>
          </a:p>
          <a:p>
            <a:r>
              <a:rPr lang="en-US" dirty="0"/>
              <a:t>It is evolutionarily conserved and plays a central role in maintaining cellular homeostasis. </a:t>
            </a:r>
            <a:endParaRPr lang="en-US" dirty="0">
              <a:ea typeface="Calibri"/>
              <a:cs typeface="Calibri"/>
            </a:endParaRPr>
          </a:p>
          <a:p>
            <a:r>
              <a:rPr lang="en-US" dirty="0"/>
              <a:t>It's involved in key pathways like Ras-MAPK, PI3K-Akt, and NF-</a:t>
            </a:r>
            <a:r>
              <a:rPr lang="en-US" dirty="0" err="1"/>
              <a:t>κB</a:t>
            </a:r>
            <a:r>
              <a:rPr lang="en-US" dirty="0"/>
              <a:t>, which are crucial for things like cell proliferation, immune response, and survival. </a:t>
            </a:r>
            <a:endParaRPr lang="en-US" dirty="0">
              <a:ea typeface="Calibri"/>
              <a:cs typeface="Calibri"/>
            </a:endParaRPr>
          </a:p>
          <a:p>
            <a:r>
              <a:rPr lang="en-US" dirty="0"/>
              <a:t>However, when phosphorylation is disrupted, it can lead to diseases such as cancer, neurodegenerative conditions, and metabolic disorders.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322603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Collected Data from mouse </a:t>
            </a:r>
            <a:r>
              <a:rPr lang="en-US" dirty="0" err="1">
                <a:ea typeface="Calibri"/>
                <a:cs typeface="Calibri"/>
              </a:rPr>
              <a:t>phosphoproteomics</a:t>
            </a:r>
            <a:r>
              <a:rPr lang="en-US" dirty="0">
                <a:ea typeface="Calibri"/>
                <a:cs typeface="Calibri"/>
              </a:rPr>
              <a:t> studies</a:t>
            </a:r>
          </a:p>
          <a:p>
            <a:r>
              <a:rPr lang="en-US" dirty="0">
                <a:ea typeface="Calibri"/>
                <a:cs typeface="Calibri"/>
              </a:rPr>
              <a:t>Gathered the intensity/abundance values</a:t>
            </a:r>
          </a:p>
          <a:p>
            <a:r>
              <a:rPr lang="en-US" dirty="0">
                <a:ea typeface="Calibri"/>
                <a:cs typeface="Calibri"/>
              </a:rPr>
              <a:t>Then passed it through python scripts to wrangle and clean</a:t>
            </a:r>
          </a:p>
          <a:p>
            <a:r>
              <a:rPr lang="en-US" dirty="0">
                <a:ea typeface="Calibri"/>
                <a:cs typeface="Calibri"/>
              </a:rPr>
              <a:t>Merged all scripts into one</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5</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Normalisation</a:t>
            </a:r>
            <a:r>
              <a:rPr lang="en-US" dirty="0">
                <a:ea typeface="Calibri"/>
                <a:cs typeface="Calibri"/>
              </a:rPr>
              <a:t> is the step where data is brought to the same scale so that all features contribute equally for optimal machine learning performance.</a:t>
            </a:r>
            <a:endParaRPr lang="en-US" dirty="0"/>
          </a:p>
          <a:p>
            <a:endParaRPr lang="en-US" dirty="0">
              <a:ea typeface="Calibri"/>
              <a:cs typeface="Calibri"/>
            </a:endParaRPr>
          </a:p>
          <a:p>
            <a:endParaRPr lang="en-US" dirty="0"/>
          </a:p>
          <a:p>
            <a:r>
              <a:rPr lang="en-US" dirty="0"/>
              <a:t>1. Interquartile Range (IQR) Normalization </a:t>
            </a:r>
            <a:endParaRPr lang="en-US" dirty="0">
              <a:ea typeface="Calibri" panose="020F0502020204030204"/>
              <a:cs typeface="Calibri" panose="020F0502020204030204"/>
            </a:endParaRPr>
          </a:p>
          <a:p>
            <a:r>
              <a:rPr lang="en-US" dirty="0"/>
              <a:t>Purpose: Reduces the effect of outliers and scales data based on the middle 50%. </a:t>
            </a:r>
            <a:endParaRPr lang="en-US" dirty="0">
              <a:ea typeface="Calibri"/>
              <a:cs typeface="Calibri"/>
            </a:endParaRPr>
          </a:p>
          <a:p>
            <a:endParaRPr lang="en-US" dirty="0"/>
          </a:p>
          <a:p>
            <a:r>
              <a:rPr lang="en-US" dirty="0"/>
              <a:t>2. </a:t>
            </a:r>
            <a:r>
              <a:rPr lang="en-US" dirty="0" err="1"/>
              <a:t>NormalizeByArrays</a:t>
            </a:r>
            <a:r>
              <a:rPr lang="en-US" dirty="0"/>
              <a:t>() / Quantile Normalization </a:t>
            </a:r>
            <a:endParaRPr lang="en-US" dirty="0">
              <a:ea typeface="Calibri"/>
              <a:cs typeface="Calibri"/>
            </a:endParaRPr>
          </a:p>
          <a:p>
            <a:r>
              <a:rPr lang="en-US" dirty="0"/>
              <a:t>Purpose: Forces the distribution of values across multiple arrays/samples to be the same. </a:t>
            </a:r>
            <a:endParaRPr lang="en-US" dirty="0">
              <a:ea typeface="Calibri"/>
              <a:cs typeface="Calibri"/>
            </a:endParaRPr>
          </a:p>
          <a:p>
            <a:r>
              <a:rPr lang="en-US" dirty="0"/>
              <a:t>When to use: Common in microarray or </a:t>
            </a:r>
            <a:r>
              <a:rPr lang="en-US" dirty="0" err="1"/>
              <a:t>phosphoproteomics</a:t>
            </a:r>
            <a:r>
              <a:rPr lang="en-US" dirty="0"/>
              <a:t> data, where you want to make sure each sample has the same overall distribution so they can be directly compared. </a:t>
            </a:r>
            <a:endParaRPr lang="en-US" dirty="0">
              <a:ea typeface="Calibri"/>
              <a:cs typeface="Calibri"/>
            </a:endParaRPr>
          </a:p>
          <a:p>
            <a:r>
              <a:rPr lang="en-US" dirty="0"/>
              <a:t>Effect: Adjusts each sample so that their quantiles (percentiles) match, removing technical variability across samples. </a:t>
            </a:r>
            <a:endParaRPr lang="en-US" dirty="0">
              <a:ea typeface="Calibri"/>
              <a:cs typeface="Calibri"/>
            </a:endParaRPr>
          </a:p>
          <a:p>
            <a:endParaRPr lang="en-US" dirty="0"/>
          </a:p>
          <a:p>
            <a:r>
              <a:rPr lang="en-US" dirty="0"/>
              <a:t>3. Min-Max Normalization </a:t>
            </a:r>
            <a:endParaRPr lang="en-US" dirty="0">
              <a:ea typeface="Calibri"/>
              <a:cs typeface="Calibri"/>
            </a:endParaRPr>
          </a:p>
          <a:p>
            <a:r>
              <a:rPr lang="en-US" dirty="0"/>
              <a:t>Purpose: Scales data to a fixed range, usually 0 to 1. </a:t>
            </a:r>
            <a:endParaRPr lang="en-US" dirty="0">
              <a:ea typeface="Calibri"/>
              <a:cs typeface="Calibri"/>
            </a:endParaRPr>
          </a:p>
          <a:p>
            <a:r>
              <a:rPr lang="en-US" dirty="0"/>
              <a:t>When to use: When you want all features or variables to be on the same scale, often required before applying machine learning algorithms sensitive to data magnitude. </a:t>
            </a:r>
            <a:endParaRPr lang="en-US" dirty="0">
              <a:ea typeface="Calibri"/>
              <a:cs typeface="Calibri"/>
            </a:endParaRPr>
          </a:p>
          <a:p>
            <a:endParaRPr lang="en-US" dirty="0"/>
          </a:p>
          <a:p>
            <a:r>
              <a:rPr lang="en-US" dirty="0"/>
              <a:t>4. Z-Score Normalization (Standardization) </a:t>
            </a:r>
            <a:endParaRPr lang="en-US" dirty="0">
              <a:ea typeface="Calibri"/>
              <a:cs typeface="Calibri"/>
            </a:endParaRPr>
          </a:p>
          <a:p>
            <a:r>
              <a:rPr lang="en-US" dirty="0"/>
              <a:t>Purpose: Centers data around zero with a standard deviation of one. </a:t>
            </a:r>
            <a:endParaRPr lang="en-US" dirty="0">
              <a:ea typeface="Calibri"/>
              <a:cs typeface="Calibri"/>
            </a:endParaRPr>
          </a:p>
          <a:p>
            <a:r>
              <a:rPr lang="en-US" dirty="0"/>
              <a:t>Effect: Transforms data by subtracting the mean and dividing by the standard deviation, making it easier to spot outliers or perform analyses assuming normality.</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7</a:t>
            </a:fld>
            <a:endParaRPr lang="en-US" noProof="0"/>
          </a:p>
        </p:txBody>
      </p:sp>
    </p:spTree>
    <p:extLst>
      <p:ext uri="{BB962C8B-B14F-4D97-AF65-F5344CB8AC3E}">
        <p14:creationId xmlns:p14="http://schemas.microsoft.com/office/powerpoint/2010/main" val="47111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Protein correlation matrix shows how protein levels vary together across samples</a:t>
            </a:r>
          </a:p>
          <a:p>
            <a:pPr marL="285750" indent="-285750">
              <a:buFont typeface="Arial,Sans-Serif"/>
              <a:buChar char="•"/>
            </a:pPr>
            <a:r>
              <a:rPr lang="en-US"/>
              <a:t>Uses Spearman correlation, which measures rank-based relationships</a:t>
            </a:r>
          </a:p>
          <a:p>
            <a:pPr marL="285750" indent="-285750">
              <a:buFont typeface="Arial,Sans-Serif"/>
              <a:buChar char="•"/>
            </a:pPr>
            <a:r>
              <a:rPr lang="en-US"/>
              <a:t>Correlation values range from -1 to +1; +1 means perfect positive correlation</a:t>
            </a:r>
          </a:p>
          <a:p>
            <a:pPr marL="285750" indent="-285750">
              <a:buFont typeface="Arial,Sans-Serif"/>
              <a:buChar char="•"/>
            </a:pPr>
            <a:r>
              <a:rPr lang="en-US"/>
              <a:t>Positive correlation suggests proteins may be functionally linked or co-regulated and negative is opposing processes</a:t>
            </a:r>
          </a:p>
          <a:p>
            <a:pPr marL="285750" indent="-285750">
              <a:buFont typeface="Arial,Sans-Serif"/>
              <a:buChar char="•"/>
            </a:pPr>
            <a:r>
              <a:rPr lang="en-US"/>
              <a:t>Helps identify biological pathways, interactions, and potential biomarkers</a:t>
            </a:r>
          </a:p>
          <a:p>
            <a:pPr marL="285750" indent="-285750">
              <a:buFont typeface="Arial,Sans-Serif"/>
              <a:buChar char="•"/>
            </a:pPr>
            <a:r>
              <a:rPr lang="en-US" dirty="0"/>
              <a:t>Supports building protein interaction and </a:t>
            </a:r>
            <a:r>
              <a:rPr lang="en-US" dirty="0" err="1"/>
              <a:t>signalling</a:t>
            </a:r>
            <a:r>
              <a:rPr lang="en-US" dirty="0"/>
              <a:t> networks</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8</a:t>
            </a:fld>
            <a:endParaRPr lang="en-US" noProof="0"/>
          </a:p>
        </p:txBody>
      </p:sp>
    </p:spTree>
    <p:extLst>
      <p:ext uri="{BB962C8B-B14F-4D97-AF65-F5344CB8AC3E}">
        <p14:creationId xmlns:p14="http://schemas.microsoft.com/office/powerpoint/2010/main" val="2351790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Captured 13k of 20k proteins</a:t>
            </a:r>
          </a:p>
          <a:p>
            <a:r>
              <a:rPr lang="en-US" dirty="0">
                <a:ea typeface="Calibri"/>
                <a:cs typeface="Calibri"/>
              </a:rPr>
              <a:t>Each protein has multiple </a:t>
            </a:r>
            <a:r>
              <a:rPr lang="en-US" dirty="0" err="1">
                <a:ea typeface="Calibri"/>
                <a:cs typeface="Calibri"/>
              </a:rPr>
              <a:t>phosphosites</a:t>
            </a:r>
          </a:p>
          <a:p>
            <a:r>
              <a:rPr lang="en-US" dirty="0">
                <a:ea typeface="Calibri"/>
                <a:cs typeface="Calibri"/>
              </a:rPr>
              <a:t>Dimensionality reduction.</a:t>
            </a:r>
          </a:p>
          <a:p>
            <a:r>
              <a:rPr lang="en-US" dirty="0">
                <a:ea typeface="Calibri"/>
                <a:cs typeface="Calibri"/>
              </a:rPr>
              <a:t>Where </a:t>
            </a:r>
            <a:r>
              <a:rPr lang="en-US" err="1">
                <a:ea typeface="Calibri"/>
                <a:cs typeface="Calibri"/>
              </a:rPr>
              <a:t>theres</a:t>
            </a:r>
            <a:r>
              <a:rPr lang="en-US" dirty="0">
                <a:ea typeface="Calibri"/>
                <a:cs typeface="Calibri"/>
              </a:rPr>
              <a:t> 2 or more </a:t>
            </a:r>
            <a:r>
              <a:rPr lang="en-US" err="1">
                <a:ea typeface="Calibri"/>
                <a:cs typeface="Calibri"/>
              </a:rPr>
              <a:t>phosphosites</a:t>
            </a:r>
            <a:r>
              <a:rPr lang="en-US">
                <a:ea typeface="Calibri"/>
                <a:cs typeface="Calibri"/>
              </a:rPr>
              <a:t>, apply k-means clustering to </a:t>
            </a:r>
            <a:r>
              <a:rPr lang="en-US" err="1">
                <a:ea typeface="Calibri"/>
                <a:cs typeface="Calibri"/>
              </a:rPr>
              <a:t>phosphosites</a:t>
            </a:r>
            <a:endParaRPr lang="en-US" dirty="0" err="1">
              <a:ea typeface="Calibri"/>
              <a:cs typeface="Calibri"/>
            </a:endParaRPr>
          </a:p>
          <a:p>
            <a:r>
              <a:rPr lang="en-US" dirty="0">
                <a:ea typeface="Calibri"/>
                <a:cs typeface="Calibri"/>
              </a:rPr>
              <a:t>To figure out the optimal number of clusters per protein:</a:t>
            </a:r>
          </a:p>
          <a:p>
            <a:pPr marL="171450" indent="-171450">
              <a:buFont typeface="Calibri"/>
              <a:buChar char="-"/>
            </a:pPr>
            <a:r>
              <a:rPr lang="en-US" dirty="0">
                <a:ea typeface="Calibri"/>
                <a:cs typeface="Calibri"/>
              </a:rPr>
              <a:t>Run k-means across 100 random seeds</a:t>
            </a:r>
          </a:p>
          <a:p>
            <a:pPr marL="171450" indent="-171450">
              <a:buFont typeface="Calibri"/>
              <a:buChar char="-"/>
            </a:pPr>
            <a:r>
              <a:rPr lang="en-US" dirty="0">
                <a:ea typeface="Calibri"/>
                <a:cs typeface="Calibri"/>
              </a:rPr>
              <a:t>Use </a:t>
            </a:r>
            <a:r>
              <a:rPr lang="en-US" dirty="0" err="1">
                <a:ea typeface="Calibri"/>
                <a:cs typeface="Calibri"/>
              </a:rPr>
              <a:t>silohouette</a:t>
            </a:r>
            <a:r>
              <a:rPr lang="en-US" dirty="0">
                <a:ea typeface="Calibri"/>
                <a:cs typeface="Calibri"/>
              </a:rPr>
              <a:t> score from skit learn to assess clustering quality</a:t>
            </a:r>
          </a:p>
          <a:p>
            <a:pPr marL="171450" indent="-171450">
              <a:buFont typeface="Calibri"/>
              <a:buChar char="-"/>
            </a:pPr>
            <a:r>
              <a:rPr lang="en-US" dirty="0">
                <a:ea typeface="Calibri"/>
                <a:cs typeface="Calibri"/>
              </a:rPr>
              <a:t>Take the most frequently </a:t>
            </a:r>
            <a:r>
              <a:rPr lang="en-US" err="1">
                <a:ea typeface="Calibri"/>
                <a:cs typeface="Calibri"/>
              </a:rPr>
              <a:t>occuring</a:t>
            </a:r>
            <a:r>
              <a:rPr lang="en-US">
                <a:ea typeface="Calibri"/>
                <a:cs typeface="Calibri"/>
              </a:rPr>
              <a:t> value</a:t>
            </a:r>
          </a:p>
          <a:p>
            <a:pPr marL="171450" indent="-171450">
              <a:buFont typeface="Calibri"/>
              <a:buChar char="-"/>
            </a:pPr>
            <a:r>
              <a:rPr lang="en-US" dirty="0">
                <a:ea typeface="Calibri"/>
                <a:cs typeface="Calibri"/>
              </a:rPr>
              <a:t>And if </a:t>
            </a:r>
            <a:r>
              <a:rPr lang="en-US" dirty="0" err="1">
                <a:ea typeface="Calibri"/>
                <a:cs typeface="Calibri"/>
              </a:rPr>
              <a:t>theres</a:t>
            </a:r>
            <a:r>
              <a:rPr lang="en-US" dirty="0">
                <a:ea typeface="Calibri"/>
                <a:cs typeface="Calibri"/>
              </a:rPr>
              <a:t> more than 1, get the averaged value</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9</a:t>
            </a:fld>
            <a:endParaRPr lang="en-US" noProof="0"/>
          </a:p>
        </p:txBody>
      </p:sp>
    </p:spTree>
    <p:extLst>
      <p:ext uri="{BB962C8B-B14F-4D97-AF65-F5344CB8AC3E}">
        <p14:creationId xmlns:p14="http://schemas.microsoft.com/office/powerpoint/2010/main" val="42377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Why?</a:t>
            </a:r>
          </a:p>
          <a:p>
            <a:r>
              <a:rPr lang="en-US" dirty="0">
                <a:ea typeface="Calibri"/>
                <a:cs typeface="Calibri"/>
              </a:rPr>
              <a:t>The ratio of features to datasets is too different. For me its 26,000 to 1500.</a:t>
            </a:r>
          </a:p>
          <a:p>
            <a:r>
              <a:rPr lang="en-US" dirty="0">
                <a:ea typeface="Calibri"/>
                <a:cs typeface="Calibri"/>
              </a:rPr>
              <a:t>Makes sure the model doesn’t learn from missing data but instead from strong signals</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10</a:t>
            </a:fld>
            <a:endParaRPr lang="en-US" noProof="0"/>
          </a:p>
        </p:txBody>
      </p:sp>
    </p:spTree>
    <p:extLst>
      <p:ext uri="{BB962C8B-B14F-4D97-AF65-F5344CB8AC3E}">
        <p14:creationId xmlns:p14="http://schemas.microsoft.com/office/powerpoint/2010/main" val="2133882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3210" indent="-283210">
              <a:lnSpc>
                <a:spcPct val="150000"/>
              </a:lnSpc>
              <a:buFont typeface="Arial"/>
              <a:buChar char="•"/>
            </a:pPr>
            <a:endParaRPr lang="en-US" dirty="0">
              <a:ea typeface="Calibri"/>
              <a:cs typeface="Calibri"/>
            </a:endParaRPr>
          </a:p>
          <a:p>
            <a:pPr>
              <a:lnSpc>
                <a:spcPct val="150000"/>
              </a:lnSpc>
            </a:pPr>
            <a:r>
              <a:rPr lang="en-US" dirty="0"/>
              <a:t>Fisher’s criterion</a:t>
            </a:r>
            <a:endParaRPr lang="en-US">
              <a:ea typeface="Calibri"/>
              <a:cs typeface="Calibri"/>
            </a:endParaRPr>
          </a:p>
          <a:p>
            <a:pPr marL="283210" indent="-283210">
              <a:lnSpc>
                <a:spcPct val="150000"/>
              </a:lnSpc>
              <a:buFont typeface="Arial"/>
              <a:buChar char="•"/>
            </a:pPr>
            <a:r>
              <a:rPr lang="en-US" dirty="0" err="1"/>
              <a:t>Maximises</a:t>
            </a:r>
            <a:r>
              <a:rPr lang="en-US" dirty="0"/>
              <a:t> </a:t>
            </a:r>
            <a:r>
              <a:rPr lang="en-GB" dirty="0"/>
              <a:t>distance</a:t>
            </a:r>
            <a:r>
              <a:rPr lang="en-US" dirty="0"/>
              <a:t> between means and </a:t>
            </a:r>
            <a:r>
              <a:rPr lang="en-US" dirty="0" err="1"/>
              <a:t>minimise</a:t>
            </a:r>
            <a:r>
              <a:rPr lang="en-US" dirty="0"/>
              <a:t> within class variance</a:t>
            </a:r>
            <a:endParaRPr lang="en-US" dirty="0">
              <a:ea typeface="Calibri"/>
              <a:cs typeface="Calibri"/>
            </a:endParaRPr>
          </a:p>
          <a:p>
            <a:pPr marL="283210" indent="-283210">
              <a:lnSpc>
                <a:spcPct val="150000"/>
              </a:lnSpc>
              <a:buFont typeface="Arial"/>
              <a:buChar char="•"/>
            </a:pPr>
            <a:r>
              <a:rPr lang="en-US" dirty="0"/>
              <a:t>Pair a protein with all other proteins and gives it a score</a:t>
            </a:r>
            <a:endParaRPr lang="en-US" dirty="0">
              <a:ea typeface="Calibri"/>
              <a:cs typeface="Calibri"/>
            </a:endParaRPr>
          </a:p>
          <a:p>
            <a:pPr marL="283210" indent="-283210">
              <a:lnSpc>
                <a:spcPct val="150000"/>
              </a:lnSpc>
              <a:buFont typeface="Arial"/>
              <a:buChar char="•"/>
            </a:pPr>
            <a:r>
              <a:rPr lang="en-US" dirty="0"/>
              <a:t>Fisher scores are then ranked according to how well they differentiate between classes and how predictive that protein is</a:t>
            </a:r>
            <a:endParaRPr lang="en-US" dirty="0">
              <a:ea typeface="Calibri" panose="020F0502020204030204"/>
              <a:cs typeface="Calibri" panose="020F0502020204030204"/>
            </a:endParaRPr>
          </a:p>
          <a:p>
            <a:pPr marL="283210" indent="-283210">
              <a:lnSpc>
                <a:spcPct val="150000"/>
              </a:lnSpc>
              <a:buFont typeface="Arial"/>
              <a:buChar char="•"/>
            </a:pPr>
            <a:r>
              <a:rPr lang="en-US" dirty="0"/>
              <a:t>Higher </a:t>
            </a:r>
            <a:r>
              <a:rPr lang="en-US" dirty="0" err="1"/>
              <a:t>fischer</a:t>
            </a:r>
            <a:r>
              <a:rPr lang="en-US" dirty="0"/>
              <a:t> score is better </a:t>
            </a:r>
          </a:p>
          <a:p>
            <a:pPr>
              <a:lnSpc>
                <a:spcPct val="150000"/>
              </a:lnSpc>
            </a:pPr>
            <a:endParaRPr lang="en-US" dirty="0">
              <a:solidFill>
                <a:srgbClr val="FFFFFF"/>
              </a:solidFill>
              <a:ea typeface="Calibri" panose="020F0502020204030204"/>
              <a:cs typeface="Calibri" panose="020F0502020204030204"/>
            </a:endParaRPr>
          </a:p>
          <a:p>
            <a:pPr>
              <a:lnSpc>
                <a:spcPct val="150000"/>
              </a:lnSpc>
            </a:pPr>
            <a:r>
              <a:rPr lang="en-US" dirty="0">
                <a:ea typeface="Calibri"/>
                <a:cs typeface="Calibri"/>
              </a:rPr>
              <a:t>So to prevent overfitting</a:t>
            </a:r>
          </a:p>
          <a:p>
            <a:pPr marL="283210" indent="-283210">
              <a:lnSpc>
                <a:spcPct val="150000"/>
              </a:lnSpc>
              <a:buFont typeface="Arial"/>
              <a:buChar char="•"/>
            </a:pPr>
            <a:r>
              <a:rPr lang="en-US" dirty="0"/>
              <a:t>Pick up 10% of the features relative to the number of datasets, to get the strongest, most predictive features</a:t>
            </a:r>
            <a:endParaRPr lang="en-US">
              <a:ea typeface="Calibri" panose="020F0502020204030204"/>
              <a:cs typeface="Calibri" panose="020F0502020204030204"/>
            </a:endParaRPr>
          </a:p>
          <a:p>
            <a:pPr marL="283210" indent="-283210">
              <a:lnSpc>
                <a:spcPct val="150000"/>
              </a:lnSpc>
              <a:buFont typeface="Arial"/>
              <a:buChar char="•"/>
            </a:pPr>
            <a:endParaRPr lang="en-US" dirty="0">
              <a:ea typeface="Calibri" panose="020F0502020204030204"/>
              <a:cs typeface="Calibri" panose="020F0502020204030204"/>
            </a:endParaRPr>
          </a:p>
          <a:p>
            <a:pPr>
              <a:lnSpc>
                <a:spcPct val="150000"/>
              </a:lnSpc>
            </a:pPr>
            <a:r>
              <a:rPr lang="en-US" dirty="0">
                <a:ea typeface="Calibri" panose="020F0502020204030204"/>
                <a:cs typeface="Calibri" panose="020F0502020204030204"/>
              </a:rPr>
              <a:t>End goal is to reduce the number of features so the ML model works better</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11</a:t>
            </a:fld>
            <a:endParaRPr lang="en-US" noProof="0"/>
          </a:p>
        </p:txBody>
      </p:sp>
    </p:spTree>
    <p:extLst>
      <p:ext uri="{BB962C8B-B14F-4D97-AF65-F5344CB8AC3E}">
        <p14:creationId xmlns:p14="http://schemas.microsoft.com/office/powerpoint/2010/main" val="151154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dirty="0">
              <a:ea typeface="Calibri" panose="020F0502020204030204"/>
              <a:cs typeface="Calibri" panose="020F0502020204030204"/>
            </a:endParaRPr>
          </a:p>
          <a:p>
            <a:pPr marL="171450" indent="-171450">
              <a:buFont typeface="Calibri"/>
              <a:buChar char="-"/>
            </a:pPr>
            <a:r>
              <a:rPr lang="en-US" dirty="0">
                <a:ea typeface="Calibri" panose="020F0502020204030204"/>
                <a:cs typeface="Calibri" panose="020F0502020204030204"/>
              </a:rPr>
              <a:t>Using pythons </a:t>
            </a:r>
            <a:r>
              <a:rPr lang="en-US" dirty="0" err="1">
                <a:ea typeface="Calibri" panose="020F0502020204030204"/>
                <a:cs typeface="Calibri" panose="020F0502020204030204"/>
              </a:rPr>
              <a:t>skitlearn</a:t>
            </a:r>
            <a:r>
              <a:rPr lang="en-US" dirty="0">
                <a:ea typeface="Calibri" panose="020F0502020204030204"/>
                <a:cs typeface="Calibri" panose="020F0502020204030204"/>
              </a:rPr>
              <a:t> library, linear regression was applied</a:t>
            </a:r>
          </a:p>
          <a:p>
            <a:pPr marL="171450" indent="-171450">
              <a:buFont typeface="Calibri"/>
              <a:buChar char="-"/>
            </a:pPr>
            <a:r>
              <a:rPr lang="en-US" dirty="0">
                <a:ea typeface="Calibri" panose="020F0502020204030204"/>
                <a:cs typeface="Calibri" panose="020F0502020204030204"/>
              </a:rPr>
              <a:t>To each cluster, and the sub matrices were split over 5  non-overlapping train test splits</a:t>
            </a:r>
          </a:p>
          <a:p>
            <a:pPr marL="171450" indent="-171450">
              <a:buFont typeface="Calibri"/>
              <a:buChar char="-"/>
            </a:pPr>
            <a:r>
              <a:rPr lang="en-US" dirty="0">
                <a:ea typeface="Calibri" panose="020F0502020204030204"/>
                <a:cs typeface="Calibri" panose="020F0502020204030204"/>
              </a:rPr>
              <a:t> 20% was training data : 80% test data</a:t>
            </a:r>
            <a:endParaRPr lang="en-US" dirty="0"/>
          </a:p>
          <a:p>
            <a:pPr marL="171450" indent="-171450">
              <a:buFont typeface="Calibri"/>
              <a:buChar char="-"/>
            </a:pPr>
            <a:r>
              <a:rPr lang="en-US" dirty="0">
                <a:ea typeface="Calibri" panose="020F0502020204030204"/>
                <a:cs typeface="Calibri" panose="020F0502020204030204"/>
              </a:rPr>
              <a:t>The regression </a:t>
            </a:r>
            <a:r>
              <a:rPr lang="en-US" dirty="0" err="1">
                <a:ea typeface="Calibri" panose="020F0502020204030204"/>
                <a:cs typeface="Calibri" panose="020F0502020204030204"/>
              </a:rPr>
              <a:t>coefficent</a:t>
            </a:r>
            <a:r>
              <a:rPr lang="en-US" dirty="0">
                <a:ea typeface="Calibri" panose="020F0502020204030204"/>
                <a:cs typeface="Calibri" panose="020F0502020204030204"/>
              </a:rPr>
              <a:t> and R2 was calculated for each predictive and target feature pair</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12</a:t>
            </a:fld>
            <a:endParaRPr lang="en-US" noProof="0"/>
          </a:p>
        </p:txBody>
      </p:sp>
    </p:spTree>
    <p:extLst>
      <p:ext uri="{BB962C8B-B14F-4D97-AF65-F5344CB8AC3E}">
        <p14:creationId xmlns:p14="http://schemas.microsoft.com/office/powerpoint/2010/main" val="184985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a:t>Click to edit Master title style</a:t>
            </a:r>
            <a:endParaRPr lang="en-PK"/>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a:t>Click to edit Master text styles</a:t>
            </a:r>
          </a:p>
          <a:p>
            <a:pPr lvl="1"/>
            <a:r>
              <a:rPr lang="en-US"/>
              <a:t>Second level</a:t>
            </a:r>
          </a:p>
          <a:p>
            <a:pPr lvl="2"/>
            <a:endParaRPr lang="en-PK"/>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a:t>Presentation title</a:t>
            </a:r>
            <a:endParaRPr lang="en-PK"/>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1A_430EF82F.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7_24BCD547.xm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B_1C689143.xml"/><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1A0CBE-8FE4-CC75-A5C6-C650C80C4BC1}"/>
              </a:ext>
            </a:extLst>
          </p:cNvPr>
          <p:cNvSpPr>
            <a:spLocks noGrp="1"/>
          </p:cNvSpPr>
          <p:nvPr>
            <p:ph type="ftr" sz="quarter" idx="11"/>
          </p:nvPr>
        </p:nvSpPr>
        <p:spPr>
          <a:xfrm>
            <a:off x="197748" y="1872215"/>
            <a:ext cx="11595409" cy="4093611"/>
          </a:xfrm>
        </p:spPr>
        <p:txBody>
          <a:bodyPr/>
          <a:lstStyle/>
          <a:p>
            <a:pPr>
              <a:spcAft>
                <a:spcPts val="1500"/>
              </a:spcAft>
            </a:pPr>
            <a:r>
              <a:rPr lang="en-US" b="1">
                <a:solidFill>
                  <a:srgbClr val="1D2125"/>
                </a:solidFill>
                <a:latin typeface="Source Sans Pro"/>
                <a:ea typeface="Source Sans Pro"/>
              </a:rPr>
              <a:t>Marking scheme</a:t>
            </a:r>
            <a:endParaRPr lang="en-US">
              <a:solidFill>
                <a:srgbClr val="000000"/>
              </a:solidFill>
              <a:latin typeface="Source Sans Pro"/>
              <a:ea typeface="Source Sans Pro"/>
            </a:endParaRPr>
          </a:p>
          <a:p>
            <a:pPr>
              <a:spcAft>
                <a:spcPts val="1500"/>
              </a:spcAft>
            </a:pPr>
            <a:r>
              <a:rPr lang="en-US">
                <a:solidFill>
                  <a:srgbClr val="1D2125"/>
                </a:solidFill>
                <a:latin typeface="Source Sans Pro"/>
                <a:ea typeface="Source Sans Pro"/>
              </a:rPr>
              <a:t>Marks will be awarded according the standard SBBS marking scheme (as used in the group project), in which marks are awarded for:</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Presentation skills (20% weighting) - how well was the interest/attention of the audience stimulated/maintained?</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Ability to convey information (20%) – how well was the “message’ communicated?</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Academic content and </a:t>
            </a:r>
            <a:r>
              <a:rPr lang="en-US" err="1">
                <a:solidFill>
                  <a:srgbClr val="1D2125"/>
                </a:solidFill>
                <a:latin typeface="Source Sans Pro"/>
                <a:ea typeface="Source Sans Pro"/>
              </a:rPr>
              <a:t>rigour</a:t>
            </a:r>
            <a:r>
              <a:rPr lang="en-US">
                <a:solidFill>
                  <a:srgbClr val="1D2125"/>
                </a:solidFill>
                <a:latin typeface="Source Sans Pro"/>
                <a:ea typeface="Source Sans Pro"/>
              </a:rPr>
              <a:t> (40%) – what was the quality of the information being conveyed?</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Question answering (20%) – what was the extent of the current awareness and background knowledge? </a:t>
            </a:r>
            <a:endParaRPr lang="en-US">
              <a:solidFill>
                <a:srgbClr val="000000"/>
              </a:solidFill>
              <a:latin typeface="Source Sans Pro"/>
              <a:ea typeface="Source Sans Pro"/>
            </a:endParaRPr>
          </a:p>
          <a:p>
            <a:pPr>
              <a:spcAft>
                <a:spcPts val="1500"/>
              </a:spcAft>
            </a:pPr>
            <a:r>
              <a:rPr lang="en-US" b="1">
                <a:solidFill>
                  <a:srgbClr val="1D2125"/>
                </a:solidFill>
                <a:latin typeface="Source Sans Pro"/>
                <a:ea typeface="Source Sans Pro"/>
              </a:rPr>
              <a:t>Advice</a:t>
            </a:r>
            <a:endParaRPr lang="en-US">
              <a:solidFill>
                <a:srgbClr val="000000"/>
              </a:solidFill>
              <a:latin typeface="Source Sans Pro"/>
              <a:ea typeface="Source Sans Pro"/>
            </a:endParaRPr>
          </a:p>
          <a:p>
            <a:pPr>
              <a:spcAft>
                <a:spcPts val="1500"/>
              </a:spcAft>
            </a:pPr>
            <a:r>
              <a:rPr lang="en-US">
                <a:solidFill>
                  <a:srgbClr val="1D2125"/>
                </a:solidFill>
                <a:latin typeface="Source Sans Pro"/>
                <a:ea typeface="Source Sans Pro"/>
              </a:rPr>
              <a:t>Ten minutes is not very long at all, so you should structure your talk carefully and rehearse it thoroughly. Your supervisor should be able to offer specific advice about how best to present your individual project, but as a general guide you should aim to cover the following:</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Background to, and aim of, the project. Remember that not everyone in the audience will be an expert in the specific area in which you are working, so make sure your explanations are pitched at the right level.</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The methods that you have designed/applied, e.g. software and data that you are using to achieve your aims.</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The results you have got so far. Try to </a:t>
            </a:r>
            <a:r>
              <a:rPr lang="en-US" err="1">
                <a:solidFill>
                  <a:srgbClr val="1D2125"/>
                </a:solidFill>
                <a:latin typeface="Source Sans Pro"/>
                <a:ea typeface="Source Sans Pro"/>
              </a:rPr>
              <a:t>synthesise</a:t>
            </a:r>
            <a:r>
              <a:rPr lang="en-US">
                <a:solidFill>
                  <a:srgbClr val="1D2125"/>
                </a:solidFill>
                <a:latin typeface="Source Sans Pro"/>
                <a:ea typeface="Source Sans Pro"/>
              </a:rPr>
              <a:t> some conclusions from these if you are already able to do so.</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What you have planned for the remainder of the project (apart from writing the dissertation - we already know you'll be doing that!).</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Don't forget to briefly acknowledge supervisors and other helpers. It's polite, and they might be watching!</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When asked a question: think before answering, to make sure you understand the question and can give a relevant answer.</a:t>
            </a:r>
            <a:endParaRPr lang="en-US">
              <a:solidFill>
                <a:srgbClr val="000000"/>
              </a:solidFill>
              <a:latin typeface="Source Sans Pro"/>
              <a:ea typeface="Source Sans Pro"/>
            </a:endParaRPr>
          </a:p>
          <a:p>
            <a:pPr marL="285750" indent="-285750">
              <a:spcAft>
                <a:spcPts val="1500"/>
              </a:spcAft>
              <a:buFont typeface="Arial,Sans-Serif"/>
              <a:buChar char="•"/>
            </a:pPr>
            <a:r>
              <a:rPr lang="en-US">
                <a:solidFill>
                  <a:srgbClr val="1D2125"/>
                </a:solidFill>
                <a:latin typeface="Source Sans Pro"/>
                <a:ea typeface="Source Sans Pro"/>
              </a:rPr>
              <a:t>Also when asked questions, don't get overly defensive - this is a great opportunity to get feedback to help direct the remainder of your project.</a:t>
            </a:r>
            <a:endParaRPr lang="en-US">
              <a:solidFill>
                <a:srgbClr val="000000"/>
              </a:solidFill>
              <a:latin typeface="Source Sans Pro"/>
              <a:ea typeface="Source Sans Pro"/>
            </a:endParaRPr>
          </a:p>
          <a:p>
            <a:pPr>
              <a:spcAft>
                <a:spcPts val="1500"/>
              </a:spcAft>
            </a:pPr>
            <a:r>
              <a:rPr lang="en-US" b="1">
                <a:solidFill>
                  <a:srgbClr val="1D2125"/>
                </a:solidFill>
                <a:latin typeface="Source Sans Pro"/>
                <a:ea typeface="Source Sans Pro"/>
              </a:rPr>
              <a:t>Practice, practice, practice! Then practice a bit more. And then a bit more after that.</a:t>
            </a:r>
            <a:endParaRPr lang="en-US">
              <a:solidFill>
                <a:srgbClr val="000000"/>
              </a:solidFill>
              <a:latin typeface="Source Sans Pro"/>
              <a:ea typeface="Source Sans Pro"/>
            </a:endParaRPr>
          </a:p>
          <a:p>
            <a:pPr>
              <a:spcAft>
                <a:spcPts val="1500"/>
              </a:spcAft>
            </a:pPr>
            <a:r>
              <a:rPr lang="en-US">
                <a:solidFill>
                  <a:srgbClr val="1D2125"/>
                </a:solidFill>
                <a:latin typeface="Source Sans Pro"/>
                <a:ea typeface="Source Sans Pro"/>
              </a:rPr>
              <a:t>The best thing you can do by far is the practice your talk, in front of your colleagues, supervisor, housemates, classmates or whoever you can find. Ask them to be critical, and refine your slides and delivery according to their feedback. This will help you </a:t>
            </a:r>
            <a:r>
              <a:rPr lang="en-US" err="1">
                <a:solidFill>
                  <a:srgbClr val="1D2125"/>
                </a:solidFill>
                <a:latin typeface="Source Sans Pro"/>
                <a:ea typeface="Source Sans Pro"/>
              </a:rPr>
              <a:t>optimise</a:t>
            </a:r>
            <a:r>
              <a:rPr lang="en-US">
                <a:solidFill>
                  <a:srgbClr val="1D2125"/>
                </a:solidFill>
                <a:latin typeface="Source Sans Pro"/>
                <a:ea typeface="Source Sans Pro"/>
              </a:rPr>
              <a:t> your talk and make sure it runs to time.</a:t>
            </a:r>
            <a:endParaRPr lang="en-US">
              <a:solidFill>
                <a:srgbClr val="000000"/>
              </a:solidFill>
              <a:latin typeface="Source Sans Pro"/>
              <a:ea typeface="Source Sans Pro"/>
            </a:endParaRPr>
          </a:p>
          <a:p>
            <a:pPr>
              <a:spcAft>
                <a:spcPts val="1500"/>
              </a:spcAft>
            </a:pPr>
            <a:endParaRPr lang="en-US" sz="2200">
              <a:solidFill>
                <a:srgbClr val="000000"/>
              </a:solidFill>
            </a:endParaRPr>
          </a:p>
          <a:p>
            <a:endParaRPr lang="en-US">
              <a:cs typeface="Arial"/>
            </a:endParaRPr>
          </a:p>
        </p:txBody>
      </p:sp>
    </p:spTree>
    <p:extLst>
      <p:ext uri="{BB962C8B-B14F-4D97-AF65-F5344CB8AC3E}">
        <p14:creationId xmlns:p14="http://schemas.microsoft.com/office/powerpoint/2010/main" val="4286062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a:xfrm>
            <a:off x="649968" y="1137796"/>
            <a:ext cx="10515600" cy="575321"/>
          </a:xfrm>
        </p:spPr>
        <p:txBody>
          <a:bodyPr/>
          <a:lstStyle/>
          <a:p>
            <a:r>
              <a:rPr lang="en-US" sz="4400">
                <a:cs typeface="Arial"/>
              </a:rPr>
              <a:t>Dimensionality</a:t>
            </a:r>
            <a:br>
              <a:rPr lang="en-US" sz="4400">
                <a:cs typeface="Arial"/>
              </a:rPr>
            </a:br>
            <a:r>
              <a:rPr lang="en-US" sz="4400">
                <a:cs typeface="Arial"/>
              </a:rPr>
              <a:t>Reduction</a:t>
            </a:r>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p:txBody>
          <a:bodyPr vert="horz" lIns="91440" tIns="45720" rIns="91440" bIns="45720" rtlCol="0" anchor="t">
            <a:noAutofit/>
          </a:bodyPr>
          <a:lstStyle/>
          <a:p>
            <a:r>
              <a:rPr lang="en-US"/>
              <a:t>Split the clustered matrix</a:t>
            </a:r>
            <a:endParaRPr lang="en-US">
              <a:cs typeface="Arial"/>
            </a:endParaRPr>
          </a:p>
        </p:txBody>
      </p:sp>
      <p:sp>
        <p:nvSpPr>
          <p:cNvPr id="4" name="Text Placeholder 3">
            <a:extLst>
              <a:ext uri="{FF2B5EF4-FFF2-40B4-BE49-F238E27FC236}">
                <a16:creationId xmlns:a16="http://schemas.microsoft.com/office/drawing/2014/main" id="{A4168C84-B182-4E7D-56FB-01EE4B11DC8B}"/>
              </a:ext>
            </a:extLst>
          </p:cNvPr>
          <p:cNvSpPr>
            <a:spLocks noGrp="1"/>
          </p:cNvSpPr>
          <p:nvPr>
            <p:ph type="body" sz="quarter" idx="14"/>
          </p:nvPr>
        </p:nvSpPr>
        <p:spPr/>
        <p:txBody>
          <a:bodyPr vert="horz" lIns="91440" tIns="45720" rIns="91440" bIns="45720" rtlCol="0" anchor="t">
            <a:noAutofit/>
          </a:bodyPr>
          <a:lstStyle/>
          <a:p>
            <a:endParaRPr lang="en-US">
              <a:cs typeface="Arial"/>
            </a:endParaRPr>
          </a:p>
          <a:p>
            <a:endParaRPr lang="en-US"/>
          </a:p>
        </p:txBody>
      </p:sp>
      <p:sp>
        <p:nvSpPr>
          <p:cNvPr id="5" name="Text Placeholder 4">
            <a:extLst>
              <a:ext uri="{FF2B5EF4-FFF2-40B4-BE49-F238E27FC236}">
                <a16:creationId xmlns:a16="http://schemas.microsoft.com/office/drawing/2014/main" id="{43DF41ED-5729-1B31-0C04-21385523D7E1}"/>
              </a:ext>
            </a:extLst>
          </p:cNvPr>
          <p:cNvSpPr>
            <a:spLocks noGrp="1"/>
          </p:cNvSpPr>
          <p:nvPr>
            <p:ph type="body" sz="quarter" idx="15"/>
          </p:nvPr>
        </p:nvSpPr>
        <p:spPr>
          <a:xfrm>
            <a:off x="365760" y="3472688"/>
            <a:ext cx="4440936" cy="961390"/>
          </a:xfrm>
        </p:spPr>
        <p:txBody>
          <a:bodyPr vert="horz" lIns="91440" tIns="45720" rIns="91440" bIns="45720" rtlCol="0" anchor="t">
            <a:noAutofit/>
          </a:bodyPr>
          <a:lstStyle/>
          <a:p>
            <a:pPr marL="283210" indent="-283210"/>
            <a:r>
              <a:rPr lang="en-US" dirty="0">
                <a:cs typeface="Arial"/>
              </a:rPr>
              <a:t>50, 100, 150 and 200 thresholds</a:t>
            </a:r>
            <a:endParaRPr lang="en-US" dirty="0" err="1">
              <a:cs typeface="Arial"/>
            </a:endParaRPr>
          </a:p>
          <a:p>
            <a:pPr marL="283210" indent="-283210"/>
            <a:r>
              <a:rPr lang="en-US" dirty="0">
                <a:cs typeface="Arial"/>
              </a:rPr>
              <a:t>Larger to Smaller no. Of clusters due to cut off points</a:t>
            </a:r>
          </a:p>
          <a:p>
            <a:pPr marL="283210" indent="-283210"/>
            <a:endParaRPr lang="en-US">
              <a:cs typeface="Arial"/>
            </a:endParaRPr>
          </a:p>
          <a:p>
            <a:pPr marL="283210" indent="-283210"/>
            <a:endParaRPr lang="en-US">
              <a:cs typeface="Arial"/>
            </a:endParaRPr>
          </a:p>
          <a:p>
            <a:pPr marL="283210" indent="-283210"/>
            <a:endParaRPr lang="en-US">
              <a:cs typeface="Arial"/>
            </a:endParaRPr>
          </a:p>
        </p:txBody>
      </p:sp>
      <p:sp>
        <p:nvSpPr>
          <p:cNvPr id="6" name="Text Placeholder 5">
            <a:extLst>
              <a:ext uri="{FF2B5EF4-FFF2-40B4-BE49-F238E27FC236}">
                <a16:creationId xmlns:a16="http://schemas.microsoft.com/office/drawing/2014/main" id="{D180BD75-0796-C71E-07C4-224B63C0CEEF}"/>
              </a:ext>
            </a:extLst>
          </p:cNvPr>
          <p:cNvSpPr>
            <a:spLocks noGrp="1"/>
          </p:cNvSpPr>
          <p:nvPr>
            <p:ph type="body" sz="quarter" idx="16"/>
          </p:nvPr>
        </p:nvSpPr>
        <p:spPr/>
        <p:txBody>
          <a:bodyPr vert="horz" lIns="91440" tIns="45720" rIns="91440" bIns="45720" rtlCol="0" anchor="t">
            <a:noAutofit/>
          </a:bodyPr>
          <a:lstStyle/>
          <a:p>
            <a:pPr marL="283210" indent="-283210"/>
            <a:endParaRPr lang="en-US">
              <a:cs typeface="Arial"/>
            </a:endParaRPr>
          </a:p>
          <a:p>
            <a:pPr marL="283210" indent="-283210"/>
            <a:endParaRPr lang="en-US">
              <a:cs typeface="Arial"/>
            </a:endParaRPr>
          </a:p>
        </p:txBody>
      </p:sp>
      <p:pic>
        <p:nvPicPr>
          <p:cNvPr id="7" name="Picture 6" descr="A graph with numbers and a bar&#10;&#10;AI-generated content may be incorrect.">
            <a:extLst>
              <a:ext uri="{FF2B5EF4-FFF2-40B4-BE49-F238E27FC236}">
                <a16:creationId xmlns:a16="http://schemas.microsoft.com/office/drawing/2014/main" id="{965D621A-C438-FBFE-41C5-7AB6BBD4DE70}"/>
              </a:ext>
            </a:extLst>
          </p:cNvPr>
          <p:cNvPicPr>
            <a:picLocks noChangeAspect="1"/>
          </p:cNvPicPr>
          <p:nvPr/>
        </p:nvPicPr>
        <p:blipFill>
          <a:blip r:embed="rId3"/>
          <a:stretch>
            <a:fillRect/>
          </a:stretch>
        </p:blipFill>
        <p:spPr>
          <a:xfrm>
            <a:off x="5792594" y="1938569"/>
            <a:ext cx="4709997" cy="3985864"/>
          </a:xfrm>
          <a:prstGeom prst="rect">
            <a:avLst/>
          </a:prstGeom>
        </p:spPr>
      </p:pic>
      <p:pic>
        <p:nvPicPr>
          <p:cNvPr id="15" name="Picture 14">
            <a:extLst>
              <a:ext uri="{FF2B5EF4-FFF2-40B4-BE49-F238E27FC236}">
                <a16:creationId xmlns:a16="http://schemas.microsoft.com/office/drawing/2014/main" id="{E2B2328E-E1EA-5AC0-094B-D4F34DCF4427}"/>
              </a:ext>
            </a:extLst>
          </p:cNvPr>
          <p:cNvPicPr>
            <a:picLocks noChangeAspect="1"/>
          </p:cNvPicPr>
          <p:nvPr/>
        </p:nvPicPr>
        <p:blipFill>
          <a:blip r:embed="rId4"/>
          <a:srcRect l="77437" t="59051" r="-454" b="-176"/>
          <a:stretch>
            <a:fillRect/>
          </a:stretch>
        </p:blipFill>
        <p:spPr>
          <a:xfrm>
            <a:off x="10796568" y="822144"/>
            <a:ext cx="1201127" cy="1791969"/>
          </a:xfrm>
          <a:prstGeom prst="roundRect">
            <a:avLst/>
          </a:prstGeom>
          <a:ln w="57150">
            <a:solidFill>
              <a:srgbClr val="FF0000"/>
            </a:solidFill>
          </a:ln>
        </p:spPr>
      </p:pic>
      <p:sp>
        <p:nvSpPr>
          <p:cNvPr id="19" name="Arc 18">
            <a:extLst>
              <a:ext uri="{FF2B5EF4-FFF2-40B4-BE49-F238E27FC236}">
                <a16:creationId xmlns:a16="http://schemas.microsoft.com/office/drawing/2014/main" id="{69CFA385-3D96-704A-0EA8-B2E4FE3B881E}"/>
              </a:ext>
            </a:extLst>
          </p:cNvPr>
          <p:cNvSpPr/>
          <p:nvPr/>
        </p:nvSpPr>
        <p:spPr>
          <a:xfrm rot="19860000">
            <a:off x="4985680" y="1694289"/>
            <a:ext cx="6162675" cy="1676400"/>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C288AC72-76E3-F330-EEA8-79B72F12CA50}"/>
              </a:ext>
            </a:extLst>
          </p:cNvPr>
          <p:cNvPicPr>
            <a:picLocks noChangeAspect="1"/>
          </p:cNvPicPr>
          <p:nvPr/>
        </p:nvPicPr>
        <p:blipFill>
          <a:blip r:embed="rId5"/>
          <a:stretch>
            <a:fillRect/>
          </a:stretch>
        </p:blipFill>
        <p:spPr>
          <a:xfrm>
            <a:off x="5286715" y="2767385"/>
            <a:ext cx="6711009" cy="315816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TextBox 9">
            <a:extLst>
              <a:ext uri="{FF2B5EF4-FFF2-40B4-BE49-F238E27FC236}">
                <a16:creationId xmlns:a16="http://schemas.microsoft.com/office/drawing/2014/main" id="{2C5F5418-00A0-ED20-B789-18EF2470E5AE}"/>
              </a:ext>
            </a:extLst>
          </p:cNvPr>
          <p:cNvSpPr txBox="1"/>
          <p:nvPr/>
        </p:nvSpPr>
        <p:spPr>
          <a:xfrm>
            <a:off x="365760" y="4754880"/>
            <a:ext cx="40538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lnSpc>
                <a:spcPct val="150000"/>
              </a:lnSpc>
              <a:buFont typeface="Arial"/>
              <a:buChar char="•"/>
            </a:pPr>
            <a:r>
              <a:rPr lang="en-US" sz="1600" dirty="0">
                <a:solidFill>
                  <a:srgbClr val="FFFFFF"/>
                </a:solidFill>
                <a:cs typeface="Arial"/>
              </a:rPr>
              <a:t>Why? </a:t>
            </a:r>
            <a:endParaRPr lang="en-US" sz="1600">
              <a:cs typeface="Arial"/>
            </a:endParaRPr>
          </a:p>
          <a:p>
            <a:pPr marL="742950" lvl="1" indent="-283210">
              <a:lnSpc>
                <a:spcPct val="150000"/>
              </a:lnSpc>
              <a:buFont typeface="Courier New,monospace"/>
              <a:buChar char="o"/>
            </a:pPr>
            <a:r>
              <a:rPr lang="en-US" sz="1600" dirty="0">
                <a:solidFill>
                  <a:srgbClr val="FFFFFF"/>
                </a:solidFill>
                <a:cs typeface="Arial"/>
              </a:rPr>
              <a:t>Reduce features for better ratio</a:t>
            </a:r>
            <a:endParaRPr lang="en-US" sz="1600" dirty="0">
              <a:cs typeface="Arial"/>
            </a:endParaRPr>
          </a:p>
          <a:p>
            <a:pPr marL="742950" lvl="1" indent="-283210">
              <a:lnSpc>
                <a:spcPct val="150000"/>
              </a:lnSpc>
              <a:buFont typeface="Courier New,monospace"/>
              <a:buChar char="o"/>
            </a:pPr>
            <a:r>
              <a:rPr lang="en-US" sz="1600" dirty="0">
                <a:solidFill>
                  <a:srgbClr val="FFFFFF"/>
                </a:solidFill>
                <a:cs typeface="Arial"/>
              </a:rPr>
              <a:t>Prevent overfitting</a:t>
            </a:r>
            <a:endParaRPr lang="en-US" sz="1600" dirty="0">
              <a:cs typeface="Arial"/>
            </a:endParaRPr>
          </a:p>
          <a:p>
            <a:pPr algn="l"/>
            <a:endParaRPr lang="en-US" dirty="0">
              <a:cs typeface="Arial"/>
            </a:endParaRPr>
          </a:p>
        </p:txBody>
      </p:sp>
    </p:spTree>
    <p:extLst>
      <p:ext uri="{BB962C8B-B14F-4D97-AF65-F5344CB8AC3E}">
        <p14:creationId xmlns:p14="http://schemas.microsoft.com/office/powerpoint/2010/main" val="327464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B3841-EB9B-804D-5BB5-B9A94318968D}"/>
              </a:ext>
            </a:extLst>
          </p:cNvPr>
          <p:cNvSpPr>
            <a:spLocks noGrp="1"/>
          </p:cNvSpPr>
          <p:nvPr>
            <p:ph type="title"/>
          </p:nvPr>
        </p:nvSpPr>
        <p:spPr/>
        <p:txBody>
          <a:bodyPr/>
          <a:lstStyle/>
          <a:p>
            <a:r>
              <a:rPr lang="en-US">
                <a:cs typeface="Arial"/>
              </a:rPr>
              <a:t>Feature Selection</a:t>
            </a:r>
            <a:endParaRPr lang="en-US"/>
          </a:p>
        </p:txBody>
      </p:sp>
      <p:sp>
        <p:nvSpPr>
          <p:cNvPr id="10" name="Text Placeholder 9">
            <a:extLst>
              <a:ext uri="{FF2B5EF4-FFF2-40B4-BE49-F238E27FC236}">
                <a16:creationId xmlns:a16="http://schemas.microsoft.com/office/drawing/2014/main" id="{2AA893B9-CCEF-2F10-E415-C93CCAAC2D3B}"/>
              </a:ext>
            </a:extLst>
          </p:cNvPr>
          <p:cNvSpPr>
            <a:spLocks noGrp="1"/>
          </p:cNvSpPr>
          <p:nvPr>
            <p:ph type="body" sz="quarter" idx="15"/>
          </p:nvPr>
        </p:nvSpPr>
        <p:spPr>
          <a:xfrm>
            <a:off x="365760" y="2765298"/>
            <a:ext cx="10120376" cy="1652270"/>
          </a:xfrm>
        </p:spPr>
        <p:txBody>
          <a:bodyPr vert="horz" lIns="91440" tIns="45720" rIns="91440" bIns="45720" rtlCol="0" anchor="t">
            <a:noAutofit/>
          </a:bodyPr>
          <a:lstStyle/>
          <a:p>
            <a:pPr marL="0" indent="0">
              <a:buNone/>
            </a:pPr>
            <a:endParaRPr lang="en-US" dirty="0">
              <a:cs typeface="Arial"/>
            </a:endParaRPr>
          </a:p>
          <a:p>
            <a:pPr marL="283210" indent="-283210"/>
            <a:endParaRPr lang="en-US" dirty="0">
              <a:cs typeface="Arial"/>
            </a:endParaRPr>
          </a:p>
          <a:p>
            <a:pPr marL="283210" indent="-283210"/>
            <a:endParaRPr lang="en-US" dirty="0"/>
          </a:p>
          <a:p>
            <a:pPr marL="283210" indent="-283210"/>
            <a:endParaRPr lang="en-US" dirty="0">
              <a:cs typeface="Arial"/>
            </a:endParaRPr>
          </a:p>
          <a:p>
            <a:pPr marL="0" indent="0">
              <a:buNone/>
            </a:pPr>
            <a:endParaRPr lang="en-US" dirty="0">
              <a:cs typeface="Arial"/>
            </a:endParaRPr>
          </a:p>
          <a:p>
            <a:pPr marL="283210" indent="-283210"/>
            <a:endParaRPr lang="en-US" dirty="0">
              <a:cs typeface="Arial"/>
            </a:endParaRPr>
          </a:p>
        </p:txBody>
      </p:sp>
      <p:pic>
        <p:nvPicPr>
          <p:cNvPr id="2" name="Picture 1" descr="Linear Discriminant ...">
            <a:extLst>
              <a:ext uri="{FF2B5EF4-FFF2-40B4-BE49-F238E27FC236}">
                <a16:creationId xmlns:a16="http://schemas.microsoft.com/office/drawing/2014/main" id="{19A631C7-A089-16A5-8DD3-E70B7F400A41}"/>
              </a:ext>
            </a:extLst>
          </p:cNvPr>
          <p:cNvPicPr>
            <a:picLocks noChangeAspect="1"/>
          </p:cNvPicPr>
          <p:nvPr/>
        </p:nvPicPr>
        <p:blipFill>
          <a:blip r:embed="rId3"/>
          <a:stretch>
            <a:fillRect/>
          </a:stretch>
        </p:blipFill>
        <p:spPr>
          <a:xfrm>
            <a:off x="454668" y="3251189"/>
            <a:ext cx="3217763" cy="1313848"/>
          </a:xfrm>
          <a:prstGeom prst="rect">
            <a:avLst/>
          </a:prstGeom>
        </p:spPr>
      </p:pic>
      <p:sp>
        <p:nvSpPr>
          <p:cNvPr id="3" name="TextBox 2">
            <a:extLst>
              <a:ext uri="{FF2B5EF4-FFF2-40B4-BE49-F238E27FC236}">
                <a16:creationId xmlns:a16="http://schemas.microsoft.com/office/drawing/2014/main" id="{3AC4389D-AF05-FCFD-FB13-FB07B81CF7A5}"/>
              </a:ext>
            </a:extLst>
          </p:cNvPr>
          <p:cNvSpPr txBox="1"/>
          <p:nvPr/>
        </p:nvSpPr>
        <p:spPr>
          <a:xfrm>
            <a:off x="528263" y="4920698"/>
            <a:ext cx="30518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Arial"/>
              </a:rPr>
              <a:t>Fischer scores: Used for </a:t>
            </a:r>
            <a:endParaRPr lang="en-US">
              <a:solidFill>
                <a:schemeClr val="bg1"/>
              </a:solidFill>
            </a:endParaRPr>
          </a:p>
          <a:p>
            <a:r>
              <a:rPr lang="en-US" dirty="0">
                <a:solidFill>
                  <a:schemeClr val="bg1"/>
                </a:solidFill>
                <a:cs typeface="Arial"/>
              </a:rPr>
              <a:t>discriminative </a:t>
            </a:r>
            <a:r>
              <a:rPr lang="en-US" dirty="0" err="1">
                <a:solidFill>
                  <a:schemeClr val="bg1"/>
                </a:solidFill>
                <a:cs typeface="Arial"/>
              </a:rPr>
              <a:t>phosphosites</a:t>
            </a:r>
          </a:p>
        </p:txBody>
      </p:sp>
      <p:sp>
        <p:nvSpPr>
          <p:cNvPr id="5" name="Arrow: Right 4">
            <a:extLst>
              <a:ext uri="{FF2B5EF4-FFF2-40B4-BE49-F238E27FC236}">
                <a16:creationId xmlns:a16="http://schemas.microsoft.com/office/drawing/2014/main" id="{69165F3D-B671-76A9-4CDF-0FEE46AA8EE2}"/>
              </a:ext>
            </a:extLst>
          </p:cNvPr>
          <p:cNvSpPr/>
          <p:nvPr/>
        </p:nvSpPr>
        <p:spPr>
          <a:xfrm>
            <a:off x="8157937" y="3594318"/>
            <a:ext cx="1019839" cy="687049"/>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dirty="0">
              <a:cs typeface="Arial"/>
            </a:endParaRPr>
          </a:p>
        </p:txBody>
      </p:sp>
      <p:sp>
        <p:nvSpPr>
          <p:cNvPr id="6" name="TextBox 5">
            <a:extLst>
              <a:ext uri="{FF2B5EF4-FFF2-40B4-BE49-F238E27FC236}">
                <a16:creationId xmlns:a16="http://schemas.microsoft.com/office/drawing/2014/main" id="{E426D48F-A4E1-5FC3-55E3-98668E8C58F9}"/>
              </a:ext>
            </a:extLst>
          </p:cNvPr>
          <p:cNvSpPr txBox="1"/>
          <p:nvPr/>
        </p:nvSpPr>
        <p:spPr>
          <a:xfrm>
            <a:off x="8650189" y="3282250"/>
            <a:ext cx="368846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cs typeface="Arial"/>
              </a:rPr>
              <a:t>1:10</a:t>
            </a:r>
          </a:p>
          <a:p>
            <a:pPr algn="ctr"/>
            <a:endParaRPr lang="en-US" dirty="0">
              <a:solidFill>
                <a:schemeClr val="bg1"/>
              </a:solidFill>
              <a:cs typeface="Arial"/>
            </a:endParaRPr>
          </a:p>
          <a:p>
            <a:endParaRPr lang="en-US" dirty="0">
              <a:cs typeface="Arial"/>
            </a:endParaRPr>
          </a:p>
        </p:txBody>
      </p:sp>
      <p:sp>
        <p:nvSpPr>
          <p:cNvPr id="7" name="TextBox 6">
            <a:extLst>
              <a:ext uri="{FF2B5EF4-FFF2-40B4-BE49-F238E27FC236}">
                <a16:creationId xmlns:a16="http://schemas.microsoft.com/office/drawing/2014/main" id="{AF09AA73-C58A-0165-E091-0A82851EC90F}"/>
              </a:ext>
            </a:extLst>
          </p:cNvPr>
          <p:cNvSpPr txBox="1"/>
          <p:nvPr/>
        </p:nvSpPr>
        <p:spPr>
          <a:xfrm>
            <a:off x="9176428" y="4418188"/>
            <a:ext cx="26374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Arial"/>
              </a:rPr>
              <a:t>Pick the top 10% </a:t>
            </a:r>
            <a:endParaRPr lang="en-US">
              <a:solidFill>
                <a:schemeClr val="bg1"/>
              </a:solidFill>
              <a:cs typeface="Arial"/>
            </a:endParaRPr>
          </a:p>
          <a:p>
            <a:pPr algn="ctr"/>
            <a:r>
              <a:rPr lang="en-US" dirty="0">
                <a:solidFill>
                  <a:schemeClr val="bg1"/>
                </a:solidFill>
                <a:cs typeface="Arial"/>
              </a:rPr>
              <a:t>of best features</a:t>
            </a:r>
          </a:p>
          <a:p>
            <a:pPr algn="ctr"/>
            <a:endParaRPr lang="en-US" dirty="0">
              <a:solidFill>
                <a:schemeClr val="bg1"/>
              </a:solidFill>
              <a:cs typeface="Arial"/>
            </a:endParaRPr>
          </a:p>
          <a:p>
            <a:pPr algn="ctr"/>
            <a:r>
              <a:rPr lang="en-US" dirty="0">
                <a:solidFill>
                  <a:schemeClr val="bg1"/>
                </a:solidFill>
                <a:cs typeface="Arial"/>
              </a:rPr>
              <a:t>Reduces no. Of features</a:t>
            </a:r>
          </a:p>
        </p:txBody>
      </p:sp>
      <p:sp>
        <p:nvSpPr>
          <p:cNvPr id="8" name="Arrow: Right 7">
            <a:extLst>
              <a:ext uri="{FF2B5EF4-FFF2-40B4-BE49-F238E27FC236}">
                <a16:creationId xmlns:a16="http://schemas.microsoft.com/office/drawing/2014/main" id="{1A017A9F-9C02-2C12-A8E7-84A6C546BBEB}"/>
              </a:ext>
            </a:extLst>
          </p:cNvPr>
          <p:cNvSpPr/>
          <p:nvPr/>
        </p:nvSpPr>
        <p:spPr>
          <a:xfrm>
            <a:off x="3849198" y="3594317"/>
            <a:ext cx="829339" cy="687049"/>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dirty="0">
              <a:cs typeface="Arial"/>
            </a:endParaRPr>
          </a:p>
        </p:txBody>
      </p:sp>
      <p:graphicFrame>
        <p:nvGraphicFramePr>
          <p:cNvPr id="12" name="Table 11">
            <a:extLst>
              <a:ext uri="{FF2B5EF4-FFF2-40B4-BE49-F238E27FC236}">
                <a16:creationId xmlns:a16="http://schemas.microsoft.com/office/drawing/2014/main" id="{317FD114-72D6-EA2B-6F1D-35F5208C20F8}"/>
              </a:ext>
            </a:extLst>
          </p:cNvPr>
          <p:cNvGraphicFramePr>
            <a:graphicFrameLocks noGrp="1"/>
          </p:cNvGraphicFramePr>
          <p:nvPr>
            <p:extLst>
              <p:ext uri="{D42A27DB-BD31-4B8C-83A1-F6EECF244321}">
                <p14:modId xmlns:p14="http://schemas.microsoft.com/office/powerpoint/2010/main" val="2401379969"/>
              </p:ext>
            </p:extLst>
          </p:nvPr>
        </p:nvGraphicFramePr>
        <p:xfrm>
          <a:off x="4816264" y="3399960"/>
          <a:ext cx="3120105" cy="1957068"/>
        </p:xfrm>
        <a:graphic>
          <a:graphicData uri="http://schemas.openxmlformats.org/drawingml/2006/table">
            <a:tbl>
              <a:tblPr firstRow="1" bandRow="1">
                <a:tableStyleId>{5C22544A-7EE6-4342-B048-85BDC9FD1C3A}</a:tableStyleId>
              </a:tblPr>
              <a:tblGrid>
                <a:gridCol w="1040035">
                  <a:extLst>
                    <a:ext uri="{9D8B030D-6E8A-4147-A177-3AD203B41FA5}">
                      <a16:colId xmlns:a16="http://schemas.microsoft.com/office/drawing/2014/main" val="1613605047"/>
                    </a:ext>
                  </a:extLst>
                </a:gridCol>
                <a:gridCol w="1040035">
                  <a:extLst>
                    <a:ext uri="{9D8B030D-6E8A-4147-A177-3AD203B41FA5}">
                      <a16:colId xmlns:a16="http://schemas.microsoft.com/office/drawing/2014/main" val="2697948730"/>
                    </a:ext>
                  </a:extLst>
                </a:gridCol>
                <a:gridCol w="1040035">
                  <a:extLst>
                    <a:ext uri="{9D8B030D-6E8A-4147-A177-3AD203B41FA5}">
                      <a16:colId xmlns:a16="http://schemas.microsoft.com/office/drawing/2014/main" val="2100063061"/>
                    </a:ext>
                  </a:extLst>
                </a:gridCol>
              </a:tblGrid>
              <a:tr h="370840">
                <a:tc>
                  <a:txBody>
                    <a:bodyPr/>
                    <a:lstStyle/>
                    <a:p>
                      <a:pPr lvl="0">
                        <a:buNone/>
                      </a:pPr>
                      <a:r>
                        <a:rPr lang="en-US" sz="1400" b="1" i="0" u="none" strike="noStrike" noProof="0" dirty="0">
                          <a:solidFill>
                            <a:schemeClr val="bg1"/>
                          </a:solidFill>
                          <a:latin typeface="Arial"/>
                        </a:rPr>
                        <a:t>Feature </a:t>
                      </a:r>
                      <a:endParaRPr lang="en-US" sz="1400" b="1">
                        <a:solidFill>
                          <a:schemeClr val="bg1"/>
                        </a:solidFill>
                      </a:endParaRPr>
                    </a:p>
                  </a:txBody>
                  <a:tcPr/>
                </a:tc>
                <a:tc>
                  <a:txBody>
                    <a:bodyPr/>
                    <a:lstStyle/>
                    <a:p>
                      <a:pPr lvl="0">
                        <a:buNone/>
                      </a:pPr>
                      <a:r>
                        <a:rPr lang="en-US" sz="1400" b="1" i="0" u="none" strike="noStrike" noProof="0" dirty="0">
                          <a:solidFill>
                            <a:schemeClr val="bg1"/>
                          </a:solidFill>
                          <a:latin typeface="Arial"/>
                        </a:rPr>
                        <a:t>Fisher</a:t>
                      </a:r>
                      <a:endParaRPr lang="en-US" sz="1400" b="1">
                        <a:solidFill>
                          <a:schemeClr val="bg1"/>
                        </a:solidFill>
                      </a:endParaRPr>
                    </a:p>
                    <a:p>
                      <a:pPr lvl="0">
                        <a:buNone/>
                      </a:pPr>
                      <a:r>
                        <a:rPr lang="en-US" sz="1400" b="1" i="0" u="none" strike="noStrike" noProof="0" dirty="0">
                          <a:solidFill>
                            <a:schemeClr val="bg1"/>
                          </a:solidFill>
                          <a:latin typeface="Arial"/>
                        </a:rPr>
                        <a:t>Score</a:t>
                      </a:r>
                      <a:endParaRPr lang="en-US" sz="1400" b="1">
                        <a:solidFill>
                          <a:schemeClr val="bg1"/>
                        </a:solidFill>
                      </a:endParaRPr>
                    </a:p>
                  </a:txBody>
                  <a:tcPr/>
                </a:tc>
                <a:tc>
                  <a:txBody>
                    <a:bodyPr/>
                    <a:lstStyle/>
                    <a:p>
                      <a:pPr lvl="0">
                        <a:buNone/>
                      </a:pPr>
                      <a:r>
                        <a:rPr lang="en-US" sz="1400" b="1" i="0" u="none" strike="noStrike" noProof="0" dirty="0">
                          <a:solidFill>
                            <a:schemeClr val="bg1"/>
                          </a:solidFill>
                          <a:latin typeface="Arial"/>
                        </a:rPr>
                        <a:t>Target</a:t>
                      </a:r>
                      <a:endParaRPr lang="en-US" sz="1400" b="1">
                        <a:solidFill>
                          <a:schemeClr val="bg1"/>
                        </a:solidFill>
                      </a:endParaRPr>
                    </a:p>
                    <a:p>
                      <a:pPr lvl="0">
                        <a:buNone/>
                      </a:pPr>
                      <a:r>
                        <a:rPr lang="en-US" sz="1400" b="1" i="0" u="none" strike="noStrike" noProof="0" dirty="0">
                          <a:solidFill>
                            <a:schemeClr val="bg1"/>
                          </a:solidFill>
                          <a:latin typeface="Arial"/>
                        </a:rPr>
                        <a:t>Feature</a:t>
                      </a:r>
                      <a:endParaRPr lang="en-US" sz="1400" b="1">
                        <a:solidFill>
                          <a:schemeClr val="bg1"/>
                        </a:solidFill>
                      </a:endParaRPr>
                    </a:p>
                  </a:txBody>
                  <a:tcPr/>
                </a:tc>
                <a:extLst>
                  <a:ext uri="{0D108BD9-81ED-4DB2-BD59-A6C34878D82A}">
                    <a16:rowId xmlns:a16="http://schemas.microsoft.com/office/drawing/2014/main" val="280977488"/>
                  </a:ext>
                </a:extLst>
              </a:tr>
              <a:tr h="370840">
                <a:tc>
                  <a:txBody>
                    <a:bodyPr/>
                    <a:lstStyle/>
                    <a:p>
                      <a:pPr lvl="0">
                        <a:buNone/>
                      </a:pPr>
                      <a:r>
                        <a:rPr lang="en-US" sz="1400" b="0" i="0" u="none" strike="noStrike" noProof="0" dirty="0">
                          <a:solidFill>
                            <a:srgbClr val="000000"/>
                          </a:solidFill>
                          <a:latin typeface="Arial"/>
                        </a:rPr>
                        <a:t>CDH8_S(795)</a:t>
                      </a:r>
                      <a:endParaRPr lang="en-US" sz="1400" dirty="0"/>
                    </a:p>
                  </a:txBody>
                  <a:tcPr/>
                </a:tc>
                <a:tc>
                  <a:txBody>
                    <a:bodyPr/>
                    <a:lstStyle/>
                    <a:p>
                      <a:pPr lvl="0">
                        <a:buNone/>
                      </a:pPr>
                      <a:r>
                        <a:rPr lang="en-US" sz="1400" b="0" i="0" u="none" strike="noStrike" noProof="0" dirty="0">
                          <a:solidFill>
                            <a:srgbClr val="000000"/>
                          </a:solidFill>
                          <a:latin typeface="Arial"/>
                        </a:rPr>
                        <a:t>13024.97154  </a:t>
                      </a:r>
                      <a:endParaRPr lang="en-US" sz="1400"/>
                    </a:p>
                  </a:txBody>
                  <a:tcPr/>
                </a:tc>
                <a:tc>
                  <a:txBody>
                    <a:bodyPr/>
                    <a:lstStyle/>
                    <a:p>
                      <a:pPr lvl="0">
                        <a:buNone/>
                      </a:pPr>
                      <a:r>
                        <a:rPr lang="en-US" sz="1400" b="0" i="0" u="none" strike="noStrike" noProof="0" dirty="0">
                          <a:solidFill>
                            <a:srgbClr val="000000"/>
                          </a:solidFill>
                          <a:latin typeface="Arial"/>
                        </a:rPr>
                        <a:t>SPG20_S(126)</a:t>
                      </a:r>
                      <a:endParaRPr lang="en-US" sz="1400" dirty="0"/>
                    </a:p>
                  </a:txBody>
                  <a:tcPr/>
                </a:tc>
                <a:extLst>
                  <a:ext uri="{0D108BD9-81ED-4DB2-BD59-A6C34878D82A}">
                    <a16:rowId xmlns:a16="http://schemas.microsoft.com/office/drawing/2014/main" val="2504365812"/>
                  </a:ext>
                </a:extLst>
              </a:tr>
              <a:tr h="306916">
                <a:tc>
                  <a:txBody>
                    <a:bodyPr/>
                    <a:lstStyle/>
                    <a:p>
                      <a:pPr lvl="0">
                        <a:buNone/>
                      </a:pPr>
                      <a:r>
                        <a:rPr lang="en-US" sz="1400" b="0" i="0" u="none" strike="noStrike" noProof="0" dirty="0">
                          <a:solidFill>
                            <a:srgbClr val="000000"/>
                          </a:solidFill>
                          <a:latin typeface="Arial"/>
                        </a:rPr>
                        <a:t>...</a:t>
                      </a:r>
                    </a:p>
                  </a:txBody>
                  <a:tcPr/>
                </a:tc>
                <a:tc>
                  <a:txBody>
                    <a:bodyPr/>
                    <a:lstStyle/>
                    <a:p>
                      <a:pPr lvl="0">
                        <a:buNone/>
                      </a:pPr>
                      <a:r>
                        <a:rPr lang="en-US" sz="1400" b="0" i="0" u="none" strike="noStrike" noProof="0" dirty="0">
                          <a:solidFill>
                            <a:srgbClr val="000000"/>
                          </a:solidFill>
                          <a:latin typeface="Arial"/>
                        </a:rPr>
                        <a:t>...</a:t>
                      </a:r>
                    </a:p>
                  </a:txBody>
                  <a:tcPr/>
                </a:tc>
                <a:tc>
                  <a:txBody>
                    <a:bodyPr/>
                    <a:lstStyle/>
                    <a:p>
                      <a:pPr lvl="0">
                        <a:buNone/>
                      </a:pPr>
                      <a:r>
                        <a:rPr lang="en-US" sz="1400" b="0" i="0" u="none" strike="noStrike" noProof="0" dirty="0">
                          <a:solidFill>
                            <a:srgbClr val="000000"/>
                          </a:solidFill>
                          <a:latin typeface="Arial"/>
                        </a:rPr>
                        <a:t>...</a:t>
                      </a:r>
                    </a:p>
                  </a:txBody>
                  <a:tcPr/>
                </a:tc>
                <a:extLst>
                  <a:ext uri="{0D108BD9-81ED-4DB2-BD59-A6C34878D82A}">
                    <a16:rowId xmlns:a16="http://schemas.microsoft.com/office/drawing/2014/main" val="3397409621"/>
                  </a:ext>
                </a:extLst>
              </a:tr>
              <a:tr h="306916">
                <a:tc>
                  <a:txBody>
                    <a:bodyPr/>
                    <a:lstStyle/>
                    <a:p>
                      <a:pPr lvl="0">
                        <a:buNone/>
                      </a:pPr>
                      <a:r>
                        <a:rPr lang="en-US" sz="1400" b="0" i="0" u="none" strike="noStrike" noProof="0" dirty="0">
                          <a:solidFill>
                            <a:srgbClr val="000000"/>
                          </a:solidFill>
                          <a:latin typeface="Arial"/>
                        </a:rPr>
                        <a:t>...</a:t>
                      </a:r>
                    </a:p>
                  </a:txBody>
                  <a:tcPr/>
                </a:tc>
                <a:tc>
                  <a:txBody>
                    <a:bodyPr/>
                    <a:lstStyle/>
                    <a:p>
                      <a:pPr lvl="0">
                        <a:buNone/>
                      </a:pPr>
                      <a:r>
                        <a:rPr lang="en-US" sz="1400" b="0" i="0" u="none" strike="noStrike" noProof="0" dirty="0">
                          <a:solidFill>
                            <a:srgbClr val="000000"/>
                          </a:solidFill>
                          <a:latin typeface="Arial"/>
                        </a:rPr>
                        <a:t>...</a:t>
                      </a:r>
                    </a:p>
                  </a:txBody>
                  <a:tcPr/>
                </a:tc>
                <a:tc>
                  <a:txBody>
                    <a:bodyPr/>
                    <a:lstStyle/>
                    <a:p>
                      <a:pPr lvl="0">
                        <a:buNone/>
                      </a:pPr>
                      <a:r>
                        <a:rPr lang="en-US" sz="1400" b="0" i="0" u="none" strike="noStrike" noProof="0" dirty="0">
                          <a:solidFill>
                            <a:srgbClr val="000000"/>
                          </a:solidFill>
                          <a:latin typeface="Arial"/>
                        </a:rPr>
                        <a:t>...</a:t>
                      </a:r>
                    </a:p>
                  </a:txBody>
                  <a:tcPr/>
                </a:tc>
                <a:extLst>
                  <a:ext uri="{0D108BD9-81ED-4DB2-BD59-A6C34878D82A}">
                    <a16:rowId xmlns:a16="http://schemas.microsoft.com/office/drawing/2014/main" val="2111996696"/>
                  </a:ext>
                </a:extLst>
              </a:tr>
              <a:tr h="306916">
                <a:tc>
                  <a:txBody>
                    <a:bodyPr/>
                    <a:lstStyle/>
                    <a:p>
                      <a:pPr lvl="0">
                        <a:buNone/>
                      </a:pPr>
                      <a:r>
                        <a:rPr lang="en-US" sz="1400" b="0" i="0" u="none" strike="noStrike" noProof="0" dirty="0">
                          <a:solidFill>
                            <a:srgbClr val="000000"/>
                          </a:solidFill>
                          <a:latin typeface="Arial"/>
                        </a:rPr>
                        <a:t>...</a:t>
                      </a:r>
                    </a:p>
                  </a:txBody>
                  <a:tcPr/>
                </a:tc>
                <a:tc>
                  <a:txBody>
                    <a:bodyPr/>
                    <a:lstStyle/>
                    <a:p>
                      <a:pPr lvl="0">
                        <a:buNone/>
                      </a:pPr>
                      <a:r>
                        <a:rPr lang="en-US" sz="1400" b="0" i="0" u="none" strike="noStrike" noProof="0" dirty="0">
                          <a:solidFill>
                            <a:srgbClr val="000000"/>
                          </a:solidFill>
                          <a:latin typeface="Arial"/>
                        </a:rPr>
                        <a:t>...</a:t>
                      </a:r>
                    </a:p>
                  </a:txBody>
                  <a:tcPr/>
                </a:tc>
                <a:tc>
                  <a:txBody>
                    <a:bodyPr/>
                    <a:lstStyle/>
                    <a:p>
                      <a:pPr lvl="0">
                        <a:buNone/>
                      </a:pPr>
                      <a:r>
                        <a:rPr lang="en-US" sz="1400" b="0" i="0" u="none" strike="noStrike" noProof="0" dirty="0">
                          <a:solidFill>
                            <a:srgbClr val="000000"/>
                          </a:solidFill>
                          <a:latin typeface="Arial"/>
                        </a:rPr>
                        <a:t>..</a:t>
                      </a:r>
                    </a:p>
                  </a:txBody>
                  <a:tcPr/>
                </a:tc>
                <a:extLst>
                  <a:ext uri="{0D108BD9-81ED-4DB2-BD59-A6C34878D82A}">
                    <a16:rowId xmlns:a16="http://schemas.microsoft.com/office/drawing/2014/main" val="964822513"/>
                  </a:ext>
                </a:extLst>
              </a:tr>
            </a:tbl>
          </a:graphicData>
        </a:graphic>
      </p:graphicFrame>
    </p:spTree>
    <p:extLst>
      <p:ext uri="{BB962C8B-B14F-4D97-AF65-F5344CB8AC3E}">
        <p14:creationId xmlns:p14="http://schemas.microsoft.com/office/powerpoint/2010/main" val="146990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B3093B-9378-69B8-374A-6F3568B40B4D}"/>
              </a:ext>
            </a:extLst>
          </p:cNvPr>
          <p:cNvSpPr>
            <a:spLocks noGrp="1"/>
          </p:cNvSpPr>
          <p:nvPr>
            <p:ph type="title"/>
          </p:nvPr>
        </p:nvSpPr>
        <p:spPr>
          <a:xfrm>
            <a:off x="2623672" y="101586"/>
            <a:ext cx="6930453" cy="575321"/>
          </a:xfrm>
        </p:spPr>
        <p:txBody>
          <a:bodyPr/>
          <a:lstStyle/>
          <a:p>
            <a:r>
              <a:rPr lang="en-US" dirty="0">
                <a:solidFill>
                  <a:srgbClr val="000000"/>
                </a:solidFill>
                <a:cs typeface="Arial"/>
              </a:rPr>
              <a:t>Linear Regression</a:t>
            </a:r>
            <a:endParaRPr lang="en-US" dirty="0">
              <a:solidFill>
                <a:srgbClr val="000000"/>
              </a:solidFill>
            </a:endParaRPr>
          </a:p>
        </p:txBody>
      </p:sp>
      <p:pic>
        <p:nvPicPr>
          <p:cNvPr id="2" name="Picture 1">
            <a:extLst>
              <a:ext uri="{FF2B5EF4-FFF2-40B4-BE49-F238E27FC236}">
                <a16:creationId xmlns:a16="http://schemas.microsoft.com/office/drawing/2014/main" id="{2F799029-98F8-1422-5D5F-4D4763B712E4}"/>
              </a:ext>
            </a:extLst>
          </p:cNvPr>
          <p:cNvPicPr>
            <a:picLocks noChangeAspect="1"/>
          </p:cNvPicPr>
          <p:nvPr/>
        </p:nvPicPr>
        <p:blipFill>
          <a:blip r:embed="rId3"/>
          <a:stretch>
            <a:fillRect/>
          </a:stretch>
        </p:blipFill>
        <p:spPr>
          <a:xfrm flipV="1">
            <a:off x="654846" y="1949715"/>
            <a:ext cx="11539235" cy="861107"/>
          </a:xfrm>
          <a:prstGeom prst="rect">
            <a:avLst/>
          </a:prstGeom>
        </p:spPr>
      </p:pic>
      <p:sp>
        <p:nvSpPr>
          <p:cNvPr id="3" name="Rectangle 2">
            <a:extLst>
              <a:ext uri="{FF2B5EF4-FFF2-40B4-BE49-F238E27FC236}">
                <a16:creationId xmlns:a16="http://schemas.microsoft.com/office/drawing/2014/main" id="{46679666-1D84-314C-A61E-1FF2729A16E6}"/>
              </a:ext>
            </a:extLst>
          </p:cNvPr>
          <p:cNvSpPr/>
          <p:nvPr/>
        </p:nvSpPr>
        <p:spPr>
          <a:xfrm>
            <a:off x="436880" y="2844799"/>
            <a:ext cx="1828800" cy="883920"/>
          </a:xfrm>
          <a:prstGeom prst="rect">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Arial"/>
              </a:rPr>
              <a:t>Each cluster</a:t>
            </a:r>
            <a:endParaRPr lang="en-US" dirty="0"/>
          </a:p>
        </p:txBody>
      </p:sp>
      <p:sp>
        <p:nvSpPr>
          <p:cNvPr id="5" name="Arrow: Right 4">
            <a:extLst>
              <a:ext uri="{FF2B5EF4-FFF2-40B4-BE49-F238E27FC236}">
                <a16:creationId xmlns:a16="http://schemas.microsoft.com/office/drawing/2014/main" id="{5E6F4DFE-D15B-EA58-9FF5-AFCBB1B0932E}"/>
              </a:ext>
            </a:extLst>
          </p:cNvPr>
          <p:cNvSpPr/>
          <p:nvPr/>
        </p:nvSpPr>
        <p:spPr>
          <a:xfrm>
            <a:off x="2915920" y="2976880"/>
            <a:ext cx="2489200" cy="751840"/>
          </a:xfrm>
          <a:prstGeom prst="righ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Arial"/>
              </a:rPr>
              <a:t>Linear Regression</a:t>
            </a:r>
            <a:endParaRPr lang="en-US" dirty="0"/>
          </a:p>
        </p:txBody>
      </p:sp>
      <p:sp>
        <p:nvSpPr>
          <p:cNvPr id="7" name="Rectangle 6">
            <a:extLst>
              <a:ext uri="{FF2B5EF4-FFF2-40B4-BE49-F238E27FC236}">
                <a16:creationId xmlns:a16="http://schemas.microsoft.com/office/drawing/2014/main" id="{C5198FD8-57C6-DA92-F747-D00A6D575DF3}"/>
              </a:ext>
            </a:extLst>
          </p:cNvPr>
          <p:cNvSpPr/>
          <p:nvPr/>
        </p:nvSpPr>
        <p:spPr>
          <a:xfrm>
            <a:off x="5963920" y="2611120"/>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BDC10E-75D3-ED58-1AB6-7728FF4D0E87}"/>
              </a:ext>
            </a:extLst>
          </p:cNvPr>
          <p:cNvSpPr/>
          <p:nvPr/>
        </p:nvSpPr>
        <p:spPr>
          <a:xfrm>
            <a:off x="5963919" y="3169919"/>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2C895-2FFF-67F7-716A-8ED9C270E946}"/>
              </a:ext>
            </a:extLst>
          </p:cNvPr>
          <p:cNvSpPr/>
          <p:nvPr/>
        </p:nvSpPr>
        <p:spPr>
          <a:xfrm>
            <a:off x="5963919" y="4277359"/>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B65797-CF19-8345-68D0-DB8A0945A800}"/>
              </a:ext>
            </a:extLst>
          </p:cNvPr>
          <p:cNvSpPr/>
          <p:nvPr/>
        </p:nvSpPr>
        <p:spPr>
          <a:xfrm>
            <a:off x="5963919" y="2052319"/>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61A78D-2A04-D190-BD15-750BEE2BFBD1}"/>
              </a:ext>
            </a:extLst>
          </p:cNvPr>
          <p:cNvSpPr/>
          <p:nvPr/>
        </p:nvSpPr>
        <p:spPr>
          <a:xfrm>
            <a:off x="5963919" y="3728719"/>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3A11B3-A303-9BE4-9379-32E05F926DAE}"/>
              </a:ext>
            </a:extLst>
          </p:cNvPr>
          <p:cNvSpPr/>
          <p:nvPr/>
        </p:nvSpPr>
        <p:spPr>
          <a:xfrm>
            <a:off x="5963920" y="2052319"/>
            <a:ext cx="33528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04DA28-BF76-6168-850D-050C0BDBF5E5}"/>
              </a:ext>
            </a:extLst>
          </p:cNvPr>
          <p:cNvSpPr/>
          <p:nvPr/>
        </p:nvSpPr>
        <p:spPr>
          <a:xfrm>
            <a:off x="6299199" y="2611118"/>
            <a:ext cx="33528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E514FE5-F32D-7739-C6A1-F55EF2624466}"/>
              </a:ext>
            </a:extLst>
          </p:cNvPr>
          <p:cNvSpPr/>
          <p:nvPr/>
        </p:nvSpPr>
        <p:spPr>
          <a:xfrm>
            <a:off x="6634479" y="3169918"/>
            <a:ext cx="33528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B0625BB-D5CF-A937-E554-8EF2162A996B}"/>
              </a:ext>
            </a:extLst>
          </p:cNvPr>
          <p:cNvSpPr/>
          <p:nvPr/>
        </p:nvSpPr>
        <p:spPr>
          <a:xfrm>
            <a:off x="6969759" y="3728718"/>
            <a:ext cx="30480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D85C5D-E0E1-DC3C-9386-9A9AB12A2E56}"/>
              </a:ext>
            </a:extLst>
          </p:cNvPr>
          <p:cNvSpPr/>
          <p:nvPr/>
        </p:nvSpPr>
        <p:spPr>
          <a:xfrm>
            <a:off x="7274559" y="4277358"/>
            <a:ext cx="33528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Brace 17">
            <a:extLst>
              <a:ext uri="{FF2B5EF4-FFF2-40B4-BE49-F238E27FC236}">
                <a16:creationId xmlns:a16="http://schemas.microsoft.com/office/drawing/2014/main" id="{29E4BC36-B24F-A2C5-DD5B-C3922DED531E}"/>
              </a:ext>
            </a:extLst>
          </p:cNvPr>
          <p:cNvSpPr/>
          <p:nvPr/>
        </p:nvSpPr>
        <p:spPr>
          <a:xfrm>
            <a:off x="7975600" y="2072640"/>
            <a:ext cx="1168400" cy="2611120"/>
          </a:xfrm>
          <a:prstGeom prst="rightBrace">
            <a:avLst/>
          </a:prstGeom>
          <a:ln w="57150">
            <a:solidFill>
              <a:srgbClr val="4472C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942975F9-22BD-FAB7-70AA-39F5F9B92EA8}"/>
              </a:ext>
            </a:extLst>
          </p:cNvPr>
          <p:cNvSpPr txBox="1"/>
          <p:nvPr/>
        </p:nvSpPr>
        <p:spPr>
          <a:xfrm>
            <a:off x="9550400" y="2773680"/>
            <a:ext cx="2042160" cy="120032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Arial"/>
              </a:rPr>
              <a:t>Global median Coefficient Value</a:t>
            </a:r>
            <a:endParaRPr lang="en-US"/>
          </a:p>
          <a:p>
            <a:pPr algn="ctr"/>
            <a:r>
              <a:rPr lang="en-US" dirty="0">
                <a:solidFill>
                  <a:schemeClr val="bg1"/>
                </a:solidFill>
                <a:cs typeface="Arial"/>
              </a:rPr>
              <a:t>+ </a:t>
            </a:r>
          </a:p>
          <a:p>
            <a:pPr algn="ctr"/>
            <a:r>
              <a:rPr lang="en-US" dirty="0">
                <a:solidFill>
                  <a:schemeClr val="bg1"/>
                </a:solidFill>
                <a:cs typeface="Arial"/>
              </a:rPr>
              <a:t>R</a:t>
            </a:r>
            <a:r>
              <a:rPr lang="en-US" baseline="30000" dirty="0">
                <a:solidFill>
                  <a:srgbClr val="E8E8E8"/>
                </a:solidFill>
                <a:ea typeface="+mn-lt"/>
                <a:cs typeface="+mn-lt"/>
              </a:rPr>
              <a:t>2</a:t>
            </a:r>
            <a:endParaRPr lang="en-US" dirty="0">
              <a:solidFill>
                <a:schemeClr val="bg1"/>
              </a:solidFill>
              <a:cs typeface="Arial"/>
            </a:endParaRPr>
          </a:p>
        </p:txBody>
      </p:sp>
      <p:sp>
        <p:nvSpPr>
          <p:cNvPr id="21" name="TextBox 20">
            <a:extLst>
              <a:ext uri="{FF2B5EF4-FFF2-40B4-BE49-F238E27FC236}">
                <a16:creationId xmlns:a16="http://schemas.microsoft.com/office/drawing/2014/main" id="{DC480E62-5803-26E1-7EC7-A6DA96B6A264}"/>
              </a:ext>
            </a:extLst>
          </p:cNvPr>
          <p:cNvSpPr txBox="1"/>
          <p:nvPr/>
        </p:nvSpPr>
        <p:spPr>
          <a:xfrm>
            <a:off x="5516880" y="506983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Arial"/>
              </a:rPr>
              <a:t>20 : 80</a:t>
            </a:r>
          </a:p>
          <a:p>
            <a:pPr algn="ctr"/>
            <a:r>
              <a:rPr lang="en-US" dirty="0">
                <a:solidFill>
                  <a:schemeClr val="bg1"/>
                </a:solidFill>
                <a:cs typeface="Arial"/>
              </a:rPr>
              <a:t>Train : Test Split</a:t>
            </a:r>
          </a:p>
        </p:txBody>
      </p:sp>
    </p:spTree>
    <p:extLst>
      <p:ext uri="{BB962C8B-B14F-4D97-AF65-F5344CB8AC3E}">
        <p14:creationId xmlns:p14="http://schemas.microsoft.com/office/powerpoint/2010/main" val="265470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CD69C-6D53-F22E-8317-2AFE1A65D2F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04EFA1-EA93-57C6-B3CC-6D03B9D12DA5}"/>
              </a:ext>
            </a:extLst>
          </p:cNvPr>
          <p:cNvSpPr>
            <a:spLocks noGrp="1"/>
          </p:cNvSpPr>
          <p:nvPr>
            <p:ph type="title"/>
          </p:nvPr>
        </p:nvSpPr>
        <p:spPr>
          <a:xfrm>
            <a:off x="2623672" y="101586"/>
            <a:ext cx="6930453" cy="575321"/>
          </a:xfrm>
        </p:spPr>
        <p:txBody>
          <a:bodyPr/>
          <a:lstStyle/>
          <a:p>
            <a:r>
              <a:rPr lang="en-US" dirty="0">
                <a:solidFill>
                  <a:srgbClr val="000000"/>
                </a:solidFill>
                <a:cs typeface="Arial"/>
              </a:rPr>
              <a:t>Linear Regression</a:t>
            </a:r>
            <a:endParaRPr lang="en-US" dirty="0">
              <a:solidFill>
                <a:srgbClr val="000000"/>
              </a:solidFill>
            </a:endParaRPr>
          </a:p>
        </p:txBody>
      </p:sp>
      <p:pic>
        <p:nvPicPr>
          <p:cNvPr id="9" name="Picture 8" descr="A graph of a line graph&#10;&#10;AI-generated content may be incorrect.">
            <a:extLst>
              <a:ext uri="{FF2B5EF4-FFF2-40B4-BE49-F238E27FC236}">
                <a16:creationId xmlns:a16="http://schemas.microsoft.com/office/drawing/2014/main" id="{B2B498C7-9447-75C5-8DEF-111443C75561}"/>
              </a:ext>
            </a:extLst>
          </p:cNvPr>
          <p:cNvPicPr>
            <a:picLocks noChangeAspect="1"/>
          </p:cNvPicPr>
          <p:nvPr/>
        </p:nvPicPr>
        <p:blipFill>
          <a:blip r:embed="rId3"/>
          <a:stretch>
            <a:fillRect/>
          </a:stretch>
        </p:blipFill>
        <p:spPr>
          <a:xfrm>
            <a:off x="6627446" y="1709574"/>
            <a:ext cx="5261914" cy="4253536"/>
          </a:xfrm>
          <a:prstGeom prst="rect">
            <a:avLst/>
          </a:prstGeom>
        </p:spPr>
      </p:pic>
      <p:pic>
        <p:nvPicPr>
          <p:cNvPr id="6" name="Picture 5">
            <a:extLst>
              <a:ext uri="{FF2B5EF4-FFF2-40B4-BE49-F238E27FC236}">
                <a16:creationId xmlns:a16="http://schemas.microsoft.com/office/drawing/2014/main" id="{1256F66F-29B6-274E-E885-039FD5F36E61}"/>
              </a:ext>
            </a:extLst>
          </p:cNvPr>
          <p:cNvPicPr>
            <a:picLocks noChangeAspect="1"/>
          </p:cNvPicPr>
          <p:nvPr/>
        </p:nvPicPr>
        <p:blipFill>
          <a:blip r:embed="rId4"/>
          <a:stretch>
            <a:fillRect/>
          </a:stretch>
        </p:blipFill>
        <p:spPr>
          <a:xfrm>
            <a:off x="550193" y="1350521"/>
            <a:ext cx="4158054" cy="4760655"/>
          </a:xfrm>
          <a:prstGeom prst="rect">
            <a:avLst/>
          </a:prstGeom>
        </p:spPr>
      </p:pic>
    </p:spTree>
    <p:extLst>
      <p:ext uri="{BB962C8B-B14F-4D97-AF65-F5344CB8AC3E}">
        <p14:creationId xmlns:p14="http://schemas.microsoft.com/office/powerpoint/2010/main" val="194015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a:xfrm>
            <a:off x="8546253" y="2514600"/>
            <a:ext cx="2941320" cy="1682749"/>
          </a:xfrm>
        </p:spPr>
        <p:txBody>
          <a:bodyPr/>
          <a:lstStyle/>
          <a:p>
            <a:r>
              <a:rPr lang="en-US" dirty="0"/>
              <a:t>What is Next ?</a:t>
            </a:r>
            <a:endParaRPr lang="en-US" dirty="0">
              <a:cs typeface="Arial"/>
            </a:endParaRPr>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a:xfrm>
            <a:off x="444588" y="924271"/>
            <a:ext cx="5648259" cy="5606915"/>
          </a:xfrm>
        </p:spPr>
        <p:txBody>
          <a:bodyPr vert="horz" lIns="91440" tIns="45720" rIns="91440" bIns="45720" rtlCol="0" anchor="t">
            <a:noAutofit/>
          </a:bodyPr>
          <a:lstStyle/>
          <a:p>
            <a:pPr marL="283210" indent="-283210"/>
            <a:r>
              <a:rPr lang="en-US" sz="2000" dirty="0">
                <a:cs typeface="Arial"/>
              </a:rPr>
              <a:t>Make the linear regression network</a:t>
            </a:r>
          </a:p>
          <a:p>
            <a:pPr marL="283210" indent="-283210"/>
            <a:r>
              <a:rPr lang="en-US" sz="2000" dirty="0">
                <a:cs typeface="Arial"/>
              </a:rPr>
              <a:t>Machine learning: </a:t>
            </a:r>
            <a:r>
              <a:rPr lang="en-US" sz="2000" dirty="0" err="1">
                <a:cs typeface="Arial"/>
              </a:rPr>
              <a:t>XGBoost</a:t>
            </a:r>
            <a:endParaRPr lang="en-US" sz="2000" dirty="0">
              <a:cs typeface="Arial"/>
            </a:endParaRPr>
          </a:p>
          <a:p>
            <a:pPr marL="283210" indent="-283210"/>
            <a:r>
              <a:rPr lang="en-US" sz="2000" dirty="0">
                <a:cs typeface="Arial"/>
              </a:rPr>
              <a:t>Model evaluation metrics</a:t>
            </a:r>
          </a:p>
          <a:p>
            <a:pPr marL="283210" indent="-283210"/>
            <a:endParaRPr lang="en-US" sz="2000" dirty="0">
              <a:cs typeface="Arial"/>
            </a:endParaRPr>
          </a:p>
          <a:p>
            <a:pPr marL="283210" indent="-283210"/>
            <a:r>
              <a:rPr lang="en-US" sz="2000" dirty="0">
                <a:cs typeface="Arial"/>
              </a:rPr>
              <a:t>Compare reconstructed networks to reference network from online database. </a:t>
            </a:r>
            <a:endParaRPr lang="en-US">
              <a:cs typeface="Arial"/>
            </a:endParaRPr>
          </a:p>
          <a:p>
            <a:pPr marL="0" indent="0">
              <a:buNone/>
            </a:pPr>
            <a:r>
              <a:rPr lang="en-US" sz="2000" dirty="0">
                <a:cs typeface="Arial"/>
              </a:rPr>
              <a:t> Evaluate these. </a:t>
            </a:r>
            <a:endParaRPr lang="en-US">
              <a:cs typeface="Arial"/>
            </a:endParaRPr>
          </a:p>
          <a:p>
            <a:pPr marL="0" indent="0">
              <a:buNone/>
            </a:pPr>
            <a:endParaRPr lang="en-US" sz="2000" dirty="0">
              <a:cs typeface="Arial"/>
            </a:endParaRPr>
          </a:p>
          <a:p>
            <a:pPr marL="0" indent="0">
              <a:buNone/>
            </a:pPr>
            <a:endParaRPr lang="en-US" sz="2000" dirty="0">
              <a:cs typeface="Arial"/>
            </a:endParaRPr>
          </a:p>
          <a:p>
            <a:pPr marL="0" indent="0">
              <a:buNone/>
            </a:pPr>
            <a:endParaRPr lang="en-US" sz="2000" dirty="0">
              <a:cs typeface="Arial"/>
            </a:endParaRPr>
          </a:p>
          <a:p>
            <a:pPr marL="283210" indent="-283210"/>
            <a:r>
              <a:rPr lang="en-US" sz="2000" dirty="0">
                <a:cs typeface="Arial"/>
              </a:rPr>
              <a:t>Future implication: create new networks based on best performing model.</a:t>
            </a:r>
            <a:endParaRPr lang="en-US">
              <a:cs typeface="Arial"/>
            </a:endParaRPr>
          </a:p>
          <a:p>
            <a:pPr marL="283210" indent="-283210"/>
            <a:endParaRPr lang="en-US">
              <a:cs typeface="Arial"/>
            </a:endParaRP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14</a:t>
            </a:fld>
            <a:endParaRPr lang="en-US"/>
          </a:p>
        </p:txBody>
      </p:sp>
    </p:spTree>
    <p:extLst>
      <p:ext uri="{BB962C8B-B14F-4D97-AF65-F5344CB8AC3E}">
        <p14:creationId xmlns:p14="http://schemas.microsoft.com/office/powerpoint/2010/main" val="7384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1974765" y="1955631"/>
            <a:ext cx="6675120" cy="1702816"/>
          </a:xfrm>
        </p:spPr>
        <p:txBody>
          <a:bodyPr/>
          <a:lstStyle/>
          <a:p>
            <a:r>
              <a:rPr lang="en-US"/>
              <a:t>Thank 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p:txBody>
          <a:bodyPr vert="horz" lIns="91440" tIns="45720" rIns="91440" bIns="45720" rtlCol="0" anchor="t">
            <a:noAutofit/>
          </a:bodyPr>
          <a:lstStyle/>
          <a:p>
            <a:endParaRPr lang="en-US">
              <a:cs typeface="Arial"/>
            </a:endParaRPr>
          </a:p>
          <a:p>
            <a:endParaRPr lang="en-US"/>
          </a:p>
        </p:txBody>
      </p:sp>
      <p:sp>
        <p:nvSpPr>
          <p:cNvPr id="5" name="Title 1">
            <a:extLst>
              <a:ext uri="{FF2B5EF4-FFF2-40B4-BE49-F238E27FC236}">
                <a16:creationId xmlns:a16="http://schemas.microsoft.com/office/drawing/2014/main" id="{BD7DB476-29F9-E9E3-0DCA-9FB62435B817}"/>
              </a:ext>
            </a:extLst>
          </p:cNvPr>
          <p:cNvSpPr txBox="1">
            <a:spLocks/>
          </p:cNvSpPr>
          <p:nvPr/>
        </p:nvSpPr>
        <p:spPr>
          <a:xfrm>
            <a:off x="4106249" y="4997281"/>
            <a:ext cx="3976370" cy="432816"/>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7200" kern="1200" cap="all" baseline="0">
                <a:solidFill>
                  <a:schemeClr val="bg1"/>
                </a:solidFill>
                <a:latin typeface="+mj-lt"/>
                <a:ea typeface="+mj-ea"/>
                <a:cs typeface="+mj-cs"/>
              </a:defRPr>
            </a:lvl1pPr>
          </a:lstStyle>
          <a:p>
            <a:r>
              <a:rPr lang="en-US" sz="2000"/>
              <a:t>Questions are welcome</a:t>
            </a:r>
            <a:endParaRPr lang="en-US" sz="2000">
              <a:cs typeface="Arial"/>
            </a:endParaRPr>
          </a:p>
        </p:txBody>
      </p:sp>
    </p:spTree>
    <p:extLst>
      <p:ext uri="{BB962C8B-B14F-4D97-AF65-F5344CB8AC3E}">
        <p14:creationId xmlns:p14="http://schemas.microsoft.com/office/powerpoint/2010/main" val="22623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1D8DF0-29E5-0995-6052-A9ED3B504077}"/>
              </a:ext>
            </a:extLst>
          </p:cNvPr>
          <p:cNvSpPr/>
          <p:nvPr/>
        </p:nvSpPr>
        <p:spPr>
          <a:xfrm>
            <a:off x="436880" y="2844799"/>
            <a:ext cx="1828800" cy="883920"/>
          </a:xfrm>
          <a:prstGeom prst="rect">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Arial"/>
              </a:rPr>
              <a:t>Each cluster</a:t>
            </a:r>
            <a:endParaRPr lang="en-US" dirty="0"/>
          </a:p>
        </p:txBody>
      </p:sp>
      <p:sp>
        <p:nvSpPr>
          <p:cNvPr id="5" name="Arrow: Right 4">
            <a:extLst>
              <a:ext uri="{FF2B5EF4-FFF2-40B4-BE49-F238E27FC236}">
                <a16:creationId xmlns:a16="http://schemas.microsoft.com/office/drawing/2014/main" id="{156E1F33-4B5E-06D5-3F4B-DA7E6D724D2A}"/>
              </a:ext>
            </a:extLst>
          </p:cNvPr>
          <p:cNvSpPr/>
          <p:nvPr/>
        </p:nvSpPr>
        <p:spPr>
          <a:xfrm>
            <a:off x="2915920" y="2976880"/>
            <a:ext cx="2489200" cy="751840"/>
          </a:xfrm>
          <a:prstGeom prst="righ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Arial"/>
              </a:rPr>
              <a:t>Linear Regression</a:t>
            </a:r>
            <a:endParaRPr lang="en-US" dirty="0"/>
          </a:p>
        </p:txBody>
      </p:sp>
      <p:sp>
        <p:nvSpPr>
          <p:cNvPr id="6" name="Rectangle 5">
            <a:extLst>
              <a:ext uri="{FF2B5EF4-FFF2-40B4-BE49-F238E27FC236}">
                <a16:creationId xmlns:a16="http://schemas.microsoft.com/office/drawing/2014/main" id="{24B56626-B535-A449-4DC9-44D1E88A9BD4}"/>
              </a:ext>
            </a:extLst>
          </p:cNvPr>
          <p:cNvSpPr/>
          <p:nvPr/>
        </p:nvSpPr>
        <p:spPr>
          <a:xfrm rot="10800000">
            <a:off x="5963920" y="2611120"/>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D39C2B1-14DF-4F23-FBEE-E262FB94FE3E}"/>
              </a:ext>
            </a:extLst>
          </p:cNvPr>
          <p:cNvSpPr/>
          <p:nvPr/>
        </p:nvSpPr>
        <p:spPr>
          <a:xfrm rot="10800000">
            <a:off x="5963919" y="3169919"/>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93DF963-5F67-7956-2E16-2F5231EFFDAF}"/>
              </a:ext>
            </a:extLst>
          </p:cNvPr>
          <p:cNvSpPr/>
          <p:nvPr/>
        </p:nvSpPr>
        <p:spPr>
          <a:xfrm rot="10800000">
            <a:off x="5963919" y="4277359"/>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87D8A01-8817-97D4-BA9B-6924940991D0}"/>
              </a:ext>
            </a:extLst>
          </p:cNvPr>
          <p:cNvSpPr/>
          <p:nvPr/>
        </p:nvSpPr>
        <p:spPr>
          <a:xfrm rot="10800000">
            <a:off x="5963919" y="2052319"/>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4DE6E9-8844-27D2-12DF-7570F8CF883D}"/>
              </a:ext>
            </a:extLst>
          </p:cNvPr>
          <p:cNvSpPr/>
          <p:nvPr/>
        </p:nvSpPr>
        <p:spPr>
          <a:xfrm rot="10800000">
            <a:off x="5963919" y="3728719"/>
            <a:ext cx="1645920" cy="40640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2302C0-839D-2C5F-BC71-005C86FFC518}"/>
              </a:ext>
            </a:extLst>
          </p:cNvPr>
          <p:cNvSpPr/>
          <p:nvPr/>
        </p:nvSpPr>
        <p:spPr>
          <a:xfrm rot="10800000">
            <a:off x="5963920" y="2052319"/>
            <a:ext cx="33528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16602A-6838-6D98-CDED-DE54BDE7FF27}"/>
              </a:ext>
            </a:extLst>
          </p:cNvPr>
          <p:cNvSpPr/>
          <p:nvPr/>
        </p:nvSpPr>
        <p:spPr>
          <a:xfrm rot="10800000">
            <a:off x="6299199" y="2611118"/>
            <a:ext cx="33528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4923FD-6E9D-CA0F-8202-865F864C6898}"/>
              </a:ext>
            </a:extLst>
          </p:cNvPr>
          <p:cNvSpPr/>
          <p:nvPr/>
        </p:nvSpPr>
        <p:spPr>
          <a:xfrm rot="10800000">
            <a:off x="6634479" y="3169918"/>
            <a:ext cx="33528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97AFB5-1545-2ABD-6B1E-48356C3BCCE0}"/>
              </a:ext>
            </a:extLst>
          </p:cNvPr>
          <p:cNvSpPr/>
          <p:nvPr/>
        </p:nvSpPr>
        <p:spPr>
          <a:xfrm rot="10800000">
            <a:off x="6969759" y="3728718"/>
            <a:ext cx="30480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BEA0F4-EC5F-CCFC-AAD9-FEA869AB4B0F}"/>
              </a:ext>
            </a:extLst>
          </p:cNvPr>
          <p:cNvSpPr/>
          <p:nvPr/>
        </p:nvSpPr>
        <p:spPr>
          <a:xfrm rot="10800000">
            <a:off x="7274559" y="4277358"/>
            <a:ext cx="335280" cy="406400"/>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38DEB05-CBED-D766-75F3-944E91AE5B3E}"/>
              </a:ext>
            </a:extLst>
          </p:cNvPr>
          <p:cNvSpPr txBox="1"/>
          <p:nvPr/>
        </p:nvSpPr>
        <p:spPr>
          <a:xfrm>
            <a:off x="9550400" y="2773680"/>
            <a:ext cx="2042160" cy="120032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Arial"/>
              </a:rPr>
              <a:t>Global median Coefficient Value</a:t>
            </a:r>
            <a:endParaRPr lang="en-US"/>
          </a:p>
          <a:p>
            <a:pPr algn="ctr"/>
            <a:r>
              <a:rPr lang="en-US" dirty="0">
                <a:solidFill>
                  <a:schemeClr val="bg1"/>
                </a:solidFill>
                <a:cs typeface="Arial"/>
              </a:rPr>
              <a:t>+ </a:t>
            </a:r>
          </a:p>
          <a:p>
            <a:pPr algn="ctr"/>
            <a:r>
              <a:rPr lang="en-US" dirty="0">
                <a:solidFill>
                  <a:schemeClr val="bg1"/>
                </a:solidFill>
                <a:cs typeface="Arial"/>
              </a:rPr>
              <a:t>R</a:t>
            </a:r>
            <a:r>
              <a:rPr lang="en-US" baseline="30000" dirty="0">
                <a:solidFill>
                  <a:srgbClr val="E8E8E8"/>
                </a:solidFill>
                <a:ea typeface="+mn-lt"/>
                <a:cs typeface="+mn-lt"/>
              </a:rPr>
              <a:t>2</a:t>
            </a:r>
            <a:endParaRPr lang="en-US" dirty="0">
              <a:solidFill>
                <a:schemeClr val="bg1"/>
              </a:solidFill>
              <a:cs typeface="Arial"/>
            </a:endParaRPr>
          </a:p>
        </p:txBody>
      </p:sp>
    </p:spTree>
    <p:extLst>
      <p:ext uri="{BB962C8B-B14F-4D97-AF65-F5344CB8AC3E}">
        <p14:creationId xmlns:p14="http://schemas.microsoft.com/office/powerpoint/2010/main" val="337627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952579" y="5142738"/>
            <a:ext cx="5486400" cy="384048"/>
          </a:xfrm>
        </p:spPr>
        <p:txBody>
          <a:bodyPr vert="horz" lIns="91440" tIns="45720" rIns="91440" bIns="45720" rtlCol="0" anchor="t">
            <a:noAutofit/>
          </a:bodyPr>
          <a:lstStyle/>
          <a:p>
            <a:r>
              <a:rPr lang="en-US"/>
              <a:t>Naoman Tabassam</a:t>
            </a:r>
            <a:endParaRPr lang="en-PK"/>
          </a:p>
        </p:txBody>
      </p:sp>
      <p:sp>
        <p:nvSpPr>
          <p:cNvPr id="3" name="TextBox 2">
            <a:extLst>
              <a:ext uri="{FF2B5EF4-FFF2-40B4-BE49-F238E27FC236}">
                <a16:creationId xmlns:a16="http://schemas.microsoft.com/office/drawing/2014/main" id="{2B0144FD-AA7B-630C-52E8-C1F90D48B8E8}"/>
              </a:ext>
            </a:extLst>
          </p:cNvPr>
          <p:cNvSpPr txBox="1"/>
          <p:nvPr/>
        </p:nvSpPr>
        <p:spPr>
          <a:xfrm>
            <a:off x="920750" y="1005417"/>
            <a:ext cx="9484782"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solidFill>
                  <a:schemeClr val="bg1"/>
                </a:solidFill>
                <a:latin typeface="Selawik"/>
                <a:cs typeface="Arial"/>
              </a:rPr>
              <a:t>MSc Project Presentation</a:t>
            </a:r>
          </a:p>
          <a:p>
            <a:endParaRPr lang="en-US" sz="5400">
              <a:solidFill>
                <a:schemeClr val="bg1"/>
              </a:solidFill>
              <a:latin typeface="Selawik"/>
              <a:cs typeface="Arial"/>
            </a:endParaRPr>
          </a:p>
          <a:p>
            <a:r>
              <a:rPr lang="en-US" sz="3200">
                <a:solidFill>
                  <a:schemeClr val="bg1"/>
                </a:solidFill>
                <a:latin typeface="Selawik"/>
                <a:ea typeface="+mn-lt"/>
                <a:cs typeface="+mn-lt"/>
              </a:rPr>
              <a:t>Machine Learning Approaches for Reconstructing Phospho-Regulatory Networks in Mice </a:t>
            </a:r>
            <a:endParaRPr lang="en-US" sz="3200">
              <a:solidFill>
                <a:schemeClr val="bg1"/>
              </a:solidFill>
              <a:latin typeface="Selawik"/>
              <a:cs typeface="Arial"/>
            </a:endParaRPr>
          </a:p>
        </p:txBody>
      </p:sp>
      <p:sp>
        <p:nvSpPr>
          <p:cNvPr id="5" name="Subtitle 10">
            <a:extLst>
              <a:ext uri="{FF2B5EF4-FFF2-40B4-BE49-F238E27FC236}">
                <a16:creationId xmlns:a16="http://schemas.microsoft.com/office/drawing/2014/main" id="{89318C69-1D18-D543-D78D-04A43AB078C1}"/>
              </a:ext>
            </a:extLst>
          </p:cNvPr>
          <p:cNvSpPr txBox="1">
            <a:spLocks/>
          </p:cNvSpPr>
          <p:nvPr/>
        </p:nvSpPr>
        <p:spPr>
          <a:xfrm>
            <a:off x="3399253" y="6215889"/>
            <a:ext cx="9314210" cy="384048"/>
          </a:xfrm>
          <a:prstGeom prst="rect">
            <a:avLst/>
          </a:prstGeom>
        </p:spPr>
        <p:txBody>
          <a:bodyPr vert="horz" lIns="91440" tIns="45720" rIns="91440" bIns="45720" rtlCol="0" anchor="t">
            <a:noAutofit/>
          </a:bodyPr>
          <a:lstStyle>
            <a:lvl1pPr marL="0" indent="0" algn="l" defTabSz="914400" rtl="0" eaLnBrk="1" latinLnBrk="0" hangingPunct="1">
              <a:lnSpc>
                <a:spcPct val="80000"/>
              </a:lnSpc>
              <a:spcBef>
                <a:spcPts val="0"/>
              </a:spcBef>
              <a:buFont typeface="Arial" panose="020B0604020202020204" pitchFamily="34" charset="0"/>
              <a:buNone/>
              <a:defRPr sz="24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Supervisors: Caitlin Mellor, Dr Radu Zabet, Dr Peter Thorpe</a:t>
            </a:r>
            <a:endParaRPr lang="en-US">
              <a:cs typeface="Arial"/>
            </a:endParaRPr>
          </a:p>
        </p:txBody>
      </p:sp>
    </p:spTree>
    <p:extLst>
      <p:ext uri="{BB962C8B-B14F-4D97-AF65-F5344CB8AC3E}">
        <p14:creationId xmlns:p14="http://schemas.microsoft.com/office/powerpoint/2010/main" val="286310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BE48-84AD-8D02-81E9-5A582275AE42}"/>
              </a:ext>
            </a:extLst>
          </p:cNvPr>
          <p:cNvSpPr>
            <a:spLocks noGrp="1"/>
          </p:cNvSpPr>
          <p:nvPr>
            <p:ph type="title"/>
          </p:nvPr>
        </p:nvSpPr>
        <p:spPr>
          <a:xfrm>
            <a:off x="2685437" y="505894"/>
            <a:ext cx="7498080" cy="704088"/>
          </a:xfrm>
        </p:spPr>
        <p:txBody>
          <a:bodyPr/>
          <a:lstStyle/>
          <a:p>
            <a:r>
              <a:rPr lang="en-US" sz="4400">
                <a:cs typeface="Arial"/>
              </a:rPr>
              <a:t>Phosphorylation</a:t>
            </a:r>
          </a:p>
        </p:txBody>
      </p:sp>
      <p:pic>
        <p:nvPicPr>
          <p:cNvPr id="6" name="Content Placeholder 5" descr="Research progress on the PI3K/AKT signaling pathway in gynecological cancer  (Review)">
            <a:extLst>
              <a:ext uri="{FF2B5EF4-FFF2-40B4-BE49-F238E27FC236}">
                <a16:creationId xmlns:a16="http://schemas.microsoft.com/office/drawing/2014/main" id="{0A3C8F00-6BE3-EC47-BD01-9C4D869CDA60}"/>
              </a:ext>
            </a:extLst>
          </p:cNvPr>
          <p:cNvPicPr>
            <a:picLocks noGrp="1" noChangeAspect="1"/>
          </p:cNvPicPr>
          <p:nvPr>
            <p:ph idx="1"/>
          </p:nvPr>
        </p:nvPicPr>
        <p:blipFill>
          <a:blip r:embed="rId3"/>
          <a:stretch>
            <a:fillRect/>
          </a:stretch>
        </p:blipFill>
        <p:spPr>
          <a:xfrm>
            <a:off x="606033" y="1954814"/>
            <a:ext cx="3200102" cy="2551770"/>
          </a:xfrm>
        </p:spPr>
      </p:pic>
      <p:pic>
        <p:nvPicPr>
          <p:cNvPr id="8" name="Picture 7" descr="A diagram of a cell line&#10;&#10;AI-generated content may be incorrect.">
            <a:extLst>
              <a:ext uri="{FF2B5EF4-FFF2-40B4-BE49-F238E27FC236}">
                <a16:creationId xmlns:a16="http://schemas.microsoft.com/office/drawing/2014/main" id="{C38F8240-9561-AB04-F347-AC7A67933DB2}"/>
              </a:ext>
            </a:extLst>
          </p:cNvPr>
          <p:cNvPicPr>
            <a:picLocks noChangeAspect="1"/>
          </p:cNvPicPr>
          <p:nvPr/>
        </p:nvPicPr>
        <p:blipFill>
          <a:blip r:embed="rId4"/>
          <a:stretch>
            <a:fillRect/>
          </a:stretch>
        </p:blipFill>
        <p:spPr>
          <a:xfrm>
            <a:off x="4503699" y="1869921"/>
            <a:ext cx="3630651" cy="2718574"/>
          </a:xfrm>
          <a:prstGeom prst="rect">
            <a:avLst/>
          </a:prstGeom>
        </p:spPr>
      </p:pic>
      <p:pic>
        <p:nvPicPr>
          <p:cNvPr id="9" name="Picture 8" descr="Phosphorylation of NF-κB in Cancer | IntechOpen">
            <a:extLst>
              <a:ext uri="{FF2B5EF4-FFF2-40B4-BE49-F238E27FC236}">
                <a16:creationId xmlns:a16="http://schemas.microsoft.com/office/drawing/2014/main" id="{F621B095-4CAC-66A2-938E-4A87166F67ED}"/>
              </a:ext>
            </a:extLst>
          </p:cNvPr>
          <p:cNvPicPr>
            <a:picLocks noChangeAspect="1"/>
          </p:cNvPicPr>
          <p:nvPr/>
        </p:nvPicPr>
        <p:blipFill>
          <a:blip r:embed="rId5"/>
          <a:stretch>
            <a:fillRect/>
          </a:stretch>
        </p:blipFill>
        <p:spPr>
          <a:xfrm>
            <a:off x="9138424" y="1717627"/>
            <a:ext cx="2733908" cy="3227599"/>
          </a:xfrm>
          <a:prstGeom prst="rect">
            <a:avLst/>
          </a:prstGeom>
        </p:spPr>
      </p:pic>
      <p:sp>
        <p:nvSpPr>
          <p:cNvPr id="10" name="TextBox 9">
            <a:extLst>
              <a:ext uri="{FF2B5EF4-FFF2-40B4-BE49-F238E27FC236}">
                <a16:creationId xmlns:a16="http://schemas.microsoft.com/office/drawing/2014/main" id="{947BAEC0-E4FE-7875-751D-0F9AB6894805}"/>
              </a:ext>
            </a:extLst>
          </p:cNvPr>
          <p:cNvSpPr txBox="1"/>
          <p:nvPr/>
        </p:nvSpPr>
        <p:spPr>
          <a:xfrm>
            <a:off x="1371600" y="141224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PI3K-AKT</a:t>
            </a:r>
            <a:endParaRPr lang="en-US"/>
          </a:p>
        </p:txBody>
      </p:sp>
      <p:sp>
        <p:nvSpPr>
          <p:cNvPr id="11" name="TextBox 10">
            <a:extLst>
              <a:ext uri="{FF2B5EF4-FFF2-40B4-BE49-F238E27FC236}">
                <a16:creationId xmlns:a16="http://schemas.microsoft.com/office/drawing/2014/main" id="{8AF7CCC3-70CE-D972-3D5A-1392A6B98413}"/>
              </a:ext>
            </a:extLst>
          </p:cNvPr>
          <p:cNvSpPr txBox="1"/>
          <p:nvPr/>
        </p:nvSpPr>
        <p:spPr>
          <a:xfrm>
            <a:off x="5547360" y="135128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B2C79754-F333-8963-1D34-9461456BECA7}"/>
              </a:ext>
            </a:extLst>
          </p:cNvPr>
          <p:cNvSpPr txBox="1"/>
          <p:nvPr/>
        </p:nvSpPr>
        <p:spPr>
          <a:xfrm>
            <a:off x="5210174" y="142874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TextBox 13">
            <a:extLst>
              <a:ext uri="{FF2B5EF4-FFF2-40B4-BE49-F238E27FC236}">
                <a16:creationId xmlns:a16="http://schemas.microsoft.com/office/drawing/2014/main" id="{968030FB-25F4-352A-70A8-7006DA063124}"/>
              </a:ext>
            </a:extLst>
          </p:cNvPr>
          <p:cNvSpPr txBox="1"/>
          <p:nvPr/>
        </p:nvSpPr>
        <p:spPr>
          <a:xfrm>
            <a:off x="5382553" y="14069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B4546"/>
                </a:solidFill>
                <a:cs typeface="Arial"/>
              </a:rPr>
              <a:t>Ras-MAPK</a:t>
            </a:r>
          </a:p>
        </p:txBody>
      </p:sp>
      <p:sp>
        <p:nvSpPr>
          <p:cNvPr id="15" name="TextBox 14">
            <a:extLst>
              <a:ext uri="{FF2B5EF4-FFF2-40B4-BE49-F238E27FC236}">
                <a16:creationId xmlns:a16="http://schemas.microsoft.com/office/drawing/2014/main" id="{3B3DF23C-4025-8329-2628-5BCCB04F5939}"/>
              </a:ext>
            </a:extLst>
          </p:cNvPr>
          <p:cNvSpPr txBox="1"/>
          <p:nvPr/>
        </p:nvSpPr>
        <p:spPr>
          <a:xfrm>
            <a:off x="9991724" y="1165300"/>
            <a:ext cx="1042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B4546"/>
                </a:solidFill>
                <a:cs typeface="Arial"/>
              </a:rPr>
              <a:t>NF-</a:t>
            </a:r>
            <a:r>
              <a:rPr lang="en-US" err="1">
                <a:solidFill>
                  <a:srgbClr val="3B4546"/>
                </a:solidFill>
                <a:cs typeface="Arial"/>
              </a:rPr>
              <a:t>κB</a:t>
            </a:r>
            <a:endParaRPr lang="en-US" err="1">
              <a:cs typeface="Arial"/>
            </a:endParaRPr>
          </a:p>
        </p:txBody>
      </p:sp>
      <p:sp>
        <p:nvSpPr>
          <p:cNvPr id="3" name="Rectangle 2">
            <a:extLst>
              <a:ext uri="{FF2B5EF4-FFF2-40B4-BE49-F238E27FC236}">
                <a16:creationId xmlns:a16="http://schemas.microsoft.com/office/drawing/2014/main" id="{FFAAA976-6308-8681-158D-A72F841AEF45}"/>
              </a:ext>
            </a:extLst>
          </p:cNvPr>
          <p:cNvSpPr/>
          <p:nvPr/>
        </p:nvSpPr>
        <p:spPr>
          <a:xfrm>
            <a:off x="1118839" y="5083469"/>
            <a:ext cx="2346960" cy="579491"/>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Arial"/>
              </a:rPr>
              <a:t>Anti-apoptosis, metabolism</a:t>
            </a:r>
          </a:p>
        </p:txBody>
      </p:sp>
      <p:sp>
        <p:nvSpPr>
          <p:cNvPr id="4" name="Rectangle 3">
            <a:extLst>
              <a:ext uri="{FF2B5EF4-FFF2-40B4-BE49-F238E27FC236}">
                <a16:creationId xmlns:a16="http://schemas.microsoft.com/office/drawing/2014/main" id="{6765FF89-EC3E-85B7-C130-621EC2D91378}"/>
              </a:ext>
            </a:extLst>
          </p:cNvPr>
          <p:cNvSpPr/>
          <p:nvPr/>
        </p:nvSpPr>
        <p:spPr>
          <a:xfrm>
            <a:off x="9333570" y="5083469"/>
            <a:ext cx="2346960" cy="60736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Immune response, </a:t>
            </a:r>
            <a:r>
              <a:rPr lang="en-US" err="1">
                <a:solidFill>
                  <a:schemeClr val="tx1"/>
                </a:solidFill>
                <a:cs typeface="Arial"/>
              </a:rPr>
              <a:t>inflammtion</a:t>
            </a:r>
          </a:p>
        </p:txBody>
      </p:sp>
      <p:sp>
        <p:nvSpPr>
          <p:cNvPr id="5" name="Rectangle 4">
            <a:extLst>
              <a:ext uri="{FF2B5EF4-FFF2-40B4-BE49-F238E27FC236}">
                <a16:creationId xmlns:a16="http://schemas.microsoft.com/office/drawing/2014/main" id="{C7DB8AE1-2B54-F819-10F9-D3AC3FF90A10}"/>
              </a:ext>
            </a:extLst>
          </p:cNvPr>
          <p:cNvSpPr/>
          <p:nvPr/>
        </p:nvSpPr>
        <p:spPr>
          <a:xfrm>
            <a:off x="4919546" y="5083469"/>
            <a:ext cx="2346960" cy="579491"/>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Cell proliferation, </a:t>
            </a:r>
            <a:r>
              <a:rPr lang="en-US">
                <a:solidFill>
                  <a:schemeClr val="tx1"/>
                </a:solidFill>
                <a:ea typeface="+mn-lt"/>
                <a:cs typeface="+mn-lt"/>
              </a:rPr>
              <a:t>differentiation</a:t>
            </a:r>
          </a:p>
        </p:txBody>
      </p:sp>
      <p:sp>
        <p:nvSpPr>
          <p:cNvPr id="7" name="Rectangle 6">
            <a:extLst>
              <a:ext uri="{FF2B5EF4-FFF2-40B4-BE49-F238E27FC236}">
                <a16:creationId xmlns:a16="http://schemas.microsoft.com/office/drawing/2014/main" id="{87D45059-B418-0D1F-F9EA-399056545C1D}"/>
              </a:ext>
            </a:extLst>
          </p:cNvPr>
          <p:cNvSpPr/>
          <p:nvPr/>
        </p:nvSpPr>
        <p:spPr>
          <a:xfrm>
            <a:off x="728546" y="6124248"/>
            <a:ext cx="2950984" cy="579491"/>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bg1"/>
                </a:solidFill>
                <a:cs typeface="Arial"/>
              </a:rPr>
              <a:t>Cancer</a:t>
            </a:r>
          </a:p>
          <a:p>
            <a:pPr algn="ctr"/>
            <a:r>
              <a:rPr lang="en-US" sz="1600">
                <a:solidFill>
                  <a:schemeClr val="bg1"/>
                </a:solidFill>
                <a:cs typeface="Arial"/>
              </a:rPr>
              <a:t>Neurodegenerative disorders</a:t>
            </a:r>
          </a:p>
        </p:txBody>
      </p:sp>
      <p:sp>
        <p:nvSpPr>
          <p:cNvPr id="13" name="Rectangle 12">
            <a:extLst>
              <a:ext uri="{FF2B5EF4-FFF2-40B4-BE49-F238E27FC236}">
                <a16:creationId xmlns:a16="http://schemas.microsoft.com/office/drawing/2014/main" id="{DE975A00-503F-7D44-68F4-3E80C710ED1F}"/>
              </a:ext>
            </a:extLst>
          </p:cNvPr>
          <p:cNvSpPr/>
          <p:nvPr/>
        </p:nvSpPr>
        <p:spPr>
          <a:xfrm>
            <a:off x="4752277" y="6133541"/>
            <a:ext cx="2681496" cy="579491"/>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bg1"/>
                </a:solidFill>
                <a:cs typeface="Arial"/>
              </a:rPr>
              <a:t>Cancer</a:t>
            </a:r>
          </a:p>
          <a:p>
            <a:pPr algn="ctr"/>
            <a:r>
              <a:rPr lang="en-US" sz="1600">
                <a:solidFill>
                  <a:schemeClr val="bg1"/>
                </a:solidFill>
                <a:cs typeface="Arial"/>
              </a:rPr>
              <a:t>Developmental disorders</a:t>
            </a:r>
          </a:p>
        </p:txBody>
      </p:sp>
      <p:sp>
        <p:nvSpPr>
          <p:cNvPr id="16" name="Rectangle 15">
            <a:extLst>
              <a:ext uri="{FF2B5EF4-FFF2-40B4-BE49-F238E27FC236}">
                <a16:creationId xmlns:a16="http://schemas.microsoft.com/office/drawing/2014/main" id="{44B26F58-9297-19FB-5F88-00FD75E481B2}"/>
              </a:ext>
            </a:extLst>
          </p:cNvPr>
          <p:cNvSpPr/>
          <p:nvPr/>
        </p:nvSpPr>
        <p:spPr>
          <a:xfrm>
            <a:off x="9333569" y="6133540"/>
            <a:ext cx="2346960" cy="579492"/>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bg1"/>
                </a:solidFill>
                <a:cs typeface="Arial"/>
              </a:rPr>
              <a:t>Cancer</a:t>
            </a:r>
          </a:p>
          <a:p>
            <a:pPr algn="ctr"/>
            <a:r>
              <a:rPr lang="en-US" sz="1600">
                <a:solidFill>
                  <a:schemeClr val="bg1"/>
                </a:solidFill>
                <a:cs typeface="Arial"/>
              </a:rPr>
              <a:t>Autoimmune diseases</a:t>
            </a:r>
          </a:p>
        </p:txBody>
      </p:sp>
      <p:pic>
        <p:nvPicPr>
          <p:cNvPr id="17" name="Picture 16" descr="A diagram of a protein cycle&#10;&#10;AI-generated content may be incorrect.">
            <a:extLst>
              <a:ext uri="{FF2B5EF4-FFF2-40B4-BE49-F238E27FC236}">
                <a16:creationId xmlns:a16="http://schemas.microsoft.com/office/drawing/2014/main" id="{2C56FFD8-A0EA-07DA-3FAB-25358CA51D86}"/>
              </a:ext>
            </a:extLst>
          </p:cNvPr>
          <p:cNvPicPr>
            <a:picLocks noChangeAspect="1"/>
          </p:cNvPicPr>
          <p:nvPr/>
        </p:nvPicPr>
        <p:blipFill>
          <a:blip r:embed="rId6"/>
          <a:stretch>
            <a:fillRect/>
          </a:stretch>
        </p:blipFill>
        <p:spPr>
          <a:xfrm>
            <a:off x="3990854" y="2581607"/>
            <a:ext cx="4451431" cy="3540406"/>
          </a:xfrm>
          <a:prstGeom prst="rect">
            <a:avLst/>
          </a:prstGeom>
        </p:spPr>
      </p:pic>
    </p:spTree>
    <p:extLst>
      <p:ext uri="{BB962C8B-B14F-4D97-AF65-F5344CB8AC3E}">
        <p14:creationId xmlns:p14="http://schemas.microsoft.com/office/powerpoint/2010/main" val="385156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3" grpId="0" animBg="1"/>
      <p:bldP spid="4" grpId="0" animBg="1"/>
      <p:bldP spid="5" grpId="0" animBg="1"/>
      <p:bldP spid="7" grpId="0" animBg="1"/>
      <p:bldP spid="13"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C03-9173-6841-FA6F-0E35EE63FC87}"/>
              </a:ext>
            </a:extLst>
          </p:cNvPr>
          <p:cNvSpPr>
            <a:spLocks noGrp="1"/>
          </p:cNvSpPr>
          <p:nvPr>
            <p:ph type="title"/>
          </p:nvPr>
        </p:nvSpPr>
        <p:spPr>
          <a:xfrm>
            <a:off x="644020" y="1249061"/>
            <a:ext cx="7498080" cy="704088"/>
          </a:xfrm>
        </p:spPr>
        <p:txBody>
          <a:bodyPr/>
          <a:lstStyle/>
          <a:p>
            <a:r>
              <a:rPr lang="en-US" sz="4400">
                <a:cs typeface="Arial"/>
              </a:rPr>
              <a:t>Network Inference</a:t>
            </a:r>
          </a:p>
        </p:txBody>
      </p:sp>
      <p:sp>
        <p:nvSpPr>
          <p:cNvPr id="6" name="TextBox 5">
            <a:extLst>
              <a:ext uri="{FF2B5EF4-FFF2-40B4-BE49-F238E27FC236}">
                <a16:creationId xmlns:a16="http://schemas.microsoft.com/office/drawing/2014/main" id="{772AA4F6-BF2D-0481-995B-4020A26638A3}"/>
              </a:ext>
            </a:extLst>
          </p:cNvPr>
          <p:cNvSpPr txBox="1"/>
          <p:nvPr/>
        </p:nvSpPr>
        <p:spPr>
          <a:xfrm>
            <a:off x="160022" y="3871750"/>
            <a:ext cx="696930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Mass-spectrometry Data captures a snapshot of intensity values at </a:t>
            </a:r>
            <a:r>
              <a:rPr lang="en-US" err="1">
                <a:cs typeface="Arial"/>
              </a:rPr>
              <a:t>phosphosites</a:t>
            </a:r>
            <a:r>
              <a:rPr lang="en-US">
                <a:cs typeface="Arial"/>
              </a:rPr>
              <a:t>, at a certain timepoint, of  the </a:t>
            </a:r>
            <a:r>
              <a:rPr lang="en-US" err="1">
                <a:cs typeface="Arial"/>
              </a:rPr>
              <a:t>specfic</a:t>
            </a:r>
            <a:r>
              <a:rPr lang="en-US">
                <a:cs typeface="Arial"/>
              </a:rPr>
              <a:t> sample type, under a certain condition.</a:t>
            </a:r>
          </a:p>
          <a:p>
            <a:endParaRPr lang="en-US">
              <a:cs typeface="Arial"/>
            </a:endParaRPr>
          </a:p>
          <a:p>
            <a:pPr marL="285750" indent="-285750">
              <a:buFont typeface="Arial"/>
              <a:buChar char="•"/>
            </a:pPr>
            <a:r>
              <a:rPr lang="en-US">
                <a:cs typeface="Arial"/>
              </a:rPr>
              <a:t>Complexity: We cannot capture the spatial (where in the cell) and temporal (how long the signal lasts) dynamics</a:t>
            </a:r>
          </a:p>
          <a:p>
            <a:pPr marL="285750" indent="-285750">
              <a:buFont typeface="Arial"/>
              <a:buChar char="•"/>
            </a:pPr>
            <a:endParaRPr lang="en-US">
              <a:cs typeface="Arial"/>
            </a:endParaRPr>
          </a:p>
          <a:p>
            <a:pPr marL="285750" indent="-285750">
              <a:buFont typeface="Arial"/>
              <a:buChar char="•"/>
            </a:pPr>
            <a:r>
              <a:rPr lang="en-US">
                <a:cs typeface="Arial"/>
              </a:rPr>
              <a:t>So, we need machine learning algorithms to infer this complex data</a:t>
            </a:r>
          </a:p>
          <a:p>
            <a:pPr marL="285750" indent="-285750">
              <a:buFont typeface="Arial"/>
              <a:buChar char="•"/>
            </a:pPr>
            <a:endParaRPr lang="en-US">
              <a:cs typeface="Arial"/>
            </a:endParaRPr>
          </a:p>
          <a:p>
            <a:pPr marL="285750" indent="-285750">
              <a:buFont typeface="Arial"/>
              <a:buChar char="•"/>
            </a:pPr>
            <a:endParaRPr lang="en-US">
              <a:cs typeface="Arial"/>
            </a:endParaRPr>
          </a:p>
          <a:p>
            <a:pPr marL="285750" indent="-285750">
              <a:buFont typeface="Arial"/>
              <a:buChar char="•"/>
            </a:pPr>
            <a:endParaRPr lang="en-US">
              <a:cs typeface="Arial"/>
            </a:endParaRPr>
          </a:p>
          <a:p>
            <a:pPr marL="285750" indent="-285750">
              <a:buFont typeface="Arial"/>
              <a:buChar char="•"/>
            </a:pPr>
            <a:endParaRPr lang="en-US">
              <a:cs typeface="Arial"/>
            </a:endParaRPr>
          </a:p>
        </p:txBody>
      </p:sp>
      <p:pic>
        <p:nvPicPr>
          <p:cNvPr id="3" name="Picture 2" descr="Network Visualization: An Intro To Visual Network Analysis">
            <a:extLst>
              <a:ext uri="{FF2B5EF4-FFF2-40B4-BE49-F238E27FC236}">
                <a16:creationId xmlns:a16="http://schemas.microsoft.com/office/drawing/2014/main" id="{DF497F92-5DE1-B548-F37B-BD1BEF194494}"/>
              </a:ext>
            </a:extLst>
          </p:cNvPr>
          <p:cNvPicPr>
            <a:picLocks noChangeAspect="1"/>
          </p:cNvPicPr>
          <p:nvPr/>
        </p:nvPicPr>
        <p:blipFill>
          <a:blip r:embed="rId2"/>
          <a:stretch>
            <a:fillRect/>
          </a:stretch>
        </p:blipFill>
        <p:spPr>
          <a:xfrm>
            <a:off x="7803842" y="342386"/>
            <a:ext cx="4226861" cy="4024305"/>
          </a:xfrm>
          <a:prstGeom prst="flowChartConnector">
            <a:avLst/>
          </a:prstGeom>
        </p:spPr>
      </p:pic>
      <p:sp>
        <p:nvSpPr>
          <p:cNvPr id="4" name="Arrow: Bent-Up 3">
            <a:extLst>
              <a:ext uri="{FF2B5EF4-FFF2-40B4-BE49-F238E27FC236}">
                <a16:creationId xmlns:a16="http://schemas.microsoft.com/office/drawing/2014/main" id="{D124D4CC-9C3D-EE07-2776-AD53A57C0813}"/>
              </a:ext>
            </a:extLst>
          </p:cNvPr>
          <p:cNvSpPr/>
          <p:nvPr/>
        </p:nvSpPr>
        <p:spPr>
          <a:xfrm rot="10800000">
            <a:off x="744601" y="3141814"/>
            <a:ext cx="568271" cy="563247"/>
          </a:xfrm>
          <a:prstGeom prst="bentUpArrow">
            <a:avLst/>
          </a:prstGeom>
          <a:solidFill>
            <a:srgbClr val="B4E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422E2F9-0B10-6F1A-150E-8AC21E527DEA}"/>
              </a:ext>
            </a:extLst>
          </p:cNvPr>
          <p:cNvSpPr/>
          <p:nvPr/>
        </p:nvSpPr>
        <p:spPr>
          <a:xfrm>
            <a:off x="1583552" y="2865751"/>
            <a:ext cx="5876439" cy="568271"/>
          </a:xfrm>
          <a:prstGeom prst="rect">
            <a:avLst/>
          </a:prstGeom>
          <a:solidFill>
            <a:srgbClr val="638996"/>
          </a:solidFill>
          <a:ln>
            <a:solidFill>
              <a:schemeClr val="accent5">
                <a:lumMod val="1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cs typeface="Arial"/>
              </a:rPr>
              <a:t>Aim: Reconstruct a phosphoregulatory network with ML</a:t>
            </a:r>
          </a:p>
        </p:txBody>
      </p:sp>
      <p:sp>
        <p:nvSpPr>
          <p:cNvPr id="7" name="Oval 6">
            <a:extLst>
              <a:ext uri="{FF2B5EF4-FFF2-40B4-BE49-F238E27FC236}">
                <a16:creationId xmlns:a16="http://schemas.microsoft.com/office/drawing/2014/main" id="{61A980F1-E0E5-097D-B948-F196927852A1}"/>
              </a:ext>
            </a:extLst>
          </p:cNvPr>
          <p:cNvSpPr/>
          <p:nvPr/>
        </p:nvSpPr>
        <p:spPr>
          <a:xfrm>
            <a:off x="9123680" y="5425440"/>
            <a:ext cx="579120" cy="5892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DD20DC14-5FF0-57C4-0781-5404158B71B2}"/>
              </a:ext>
            </a:extLst>
          </p:cNvPr>
          <p:cNvSpPr/>
          <p:nvPr/>
        </p:nvSpPr>
        <p:spPr>
          <a:xfrm>
            <a:off x="8138160" y="4683760"/>
            <a:ext cx="579120" cy="5892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E59FBE6-3EA3-CC18-E5A8-4E7DD3B55EED}"/>
              </a:ext>
            </a:extLst>
          </p:cNvPr>
          <p:cNvSpPr/>
          <p:nvPr/>
        </p:nvSpPr>
        <p:spPr>
          <a:xfrm>
            <a:off x="8138160" y="6116320"/>
            <a:ext cx="579120" cy="5892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027844-6F53-4FC6-D9CE-BFDE5876A1E2}"/>
              </a:ext>
            </a:extLst>
          </p:cNvPr>
          <p:cNvCxnSpPr/>
          <p:nvPr/>
        </p:nvCxnSpPr>
        <p:spPr>
          <a:xfrm>
            <a:off x="8747759" y="5019039"/>
            <a:ext cx="487680" cy="447040"/>
          </a:xfrm>
          <a:prstGeom prst="straightConnector1">
            <a:avLst/>
          </a:prstGeom>
          <a:ln w="57150">
            <a:solidFill>
              <a:srgbClr val="638996"/>
            </a:solidFill>
          </a:ln>
        </p:spPr>
        <p:style>
          <a:lnRef idx="3">
            <a:schemeClr val="accent4"/>
          </a:lnRef>
          <a:fillRef idx="0">
            <a:schemeClr val="accent4"/>
          </a:fillRef>
          <a:effectRef idx="2">
            <a:schemeClr val="accent4"/>
          </a:effectRef>
          <a:fontRef idx="minor">
            <a:schemeClr val="tx1"/>
          </a:fontRef>
        </p:style>
      </p:cxnSp>
      <p:cxnSp>
        <p:nvCxnSpPr>
          <p:cNvPr id="11" name="Straight Arrow Connector 10">
            <a:extLst>
              <a:ext uri="{FF2B5EF4-FFF2-40B4-BE49-F238E27FC236}">
                <a16:creationId xmlns:a16="http://schemas.microsoft.com/office/drawing/2014/main" id="{9ED0FD54-C745-12D6-EEA5-8E1113585722}"/>
              </a:ext>
            </a:extLst>
          </p:cNvPr>
          <p:cNvCxnSpPr>
            <a:cxnSpLocks/>
          </p:cNvCxnSpPr>
          <p:nvPr/>
        </p:nvCxnSpPr>
        <p:spPr>
          <a:xfrm flipH="1">
            <a:off x="8747758" y="5974078"/>
            <a:ext cx="497840" cy="386080"/>
          </a:xfrm>
          <a:prstGeom prst="straightConnector1">
            <a:avLst/>
          </a:prstGeom>
          <a:ln w="57150">
            <a:solidFill>
              <a:srgbClr val="638996"/>
            </a:solidFill>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688CF478-C994-24C9-E522-3883666EFEEA}"/>
              </a:ext>
            </a:extLst>
          </p:cNvPr>
          <p:cNvCxnSpPr/>
          <p:nvPr/>
        </p:nvCxnSpPr>
        <p:spPr>
          <a:xfrm flipH="1" flipV="1">
            <a:off x="9154160" y="6177280"/>
            <a:ext cx="1087120" cy="3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9AE020-66B2-345D-DA48-F700B7B00BB2}"/>
              </a:ext>
            </a:extLst>
          </p:cNvPr>
          <p:cNvSpPr txBox="1"/>
          <p:nvPr/>
        </p:nvSpPr>
        <p:spPr>
          <a:xfrm>
            <a:off x="10708640" y="4683760"/>
            <a:ext cx="13208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Nodes</a:t>
            </a:r>
          </a:p>
          <a:p>
            <a:r>
              <a:rPr lang="en-US" sz="1400" dirty="0">
                <a:cs typeface="Arial"/>
              </a:rPr>
              <a:t>(molecules)</a:t>
            </a:r>
          </a:p>
        </p:txBody>
      </p:sp>
      <p:sp>
        <p:nvSpPr>
          <p:cNvPr id="15" name="TextBox 14">
            <a:extLst>
              <a:ext uri="{FF2B5EF4-FFF2-40B4-BE49-F238E27FC236}">
                <a16:creationId xmlns:a16="http://schemas.microsoft.com/office/drawing/2014/main" id="{F5AD116F-A67B-3633-00FF-BC02C0B7ED2D}"/>
              </a:ext>
            </a:extLst>
          </p:cNvPr>
          <p:cNvSpPr txBox="1"/>
          <p:nvPr/>
        </p:nvSpPr>
        <p:spPr>
          <a:xfrm>
            <a:off x="10454639" y="6014719"/>
            <a:ext cx="173736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Edges</a:t>
            </a:r>
          </a:p>
          <a:p>
            <a:r>
              <a:rPr lang="en-US" sz="1400" dirty="0">
                <a:cs typeface="Arial"/>
              </a:rPr>
              <a:t>(interaction score)</a:t>
            </a:r>
          </a:p>
        </p:txBody>
      </p:sp>
      <p:cxnSp>
        <p:nvCxnSpPr>
          <p:cNvPr id="16" name="Straight Arrow Connector 15">
            <a:extLst>
              <a:ext uri="{FF2B5EF4-FFF2-40B4-BE49-F238E27FC236}">
                <a16:creationId xmlns:a16="http://schemas.microsoft.com/office/drawing/2014/main" id="{8FBF1555-CCCA-8454-CBCE-D29DB847BCE0}"/>
              </a:ext>
            </a:extLst>
          </p:cNvPr>
          <p:cNvCxnSpPr>
            <a:cxnSpLocks/>
          </p:cNvCxnSpPr>
          <p:nvPr/>
        </p:nvCxnSpPr>
        <p:spPr>
          <a:xfrm flipH="1">
            <a:off x="9692639" y="5029200"/>
            <a:ext cx="1137920" cy="51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99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par>
                                <p:cTn id="13" presetID="1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ppt_y</p:attrName>
                                        </p:attrNameLst>
                                      </p:cBhvr>
                                      <p:tavLst>
                                        <p:tav tm="0">
                                          <p:val>
                                            <p:strVal val="#ppt_y+#ppt_h*1.125000"/>
                                          </p:val>
                                        </p:tav>
                                        <p:tav tm="100000">
                                          <p:val>
                                            <p:strVal val="#ppt_y"/>
                                          </p:val>
                                        </p:tav>
                                      </p:tavLst>
                                    </p:anim>
                                    <p:animEffect transition="in" filter="wipe(up)">
                                      <p:cBhvr>
                                        <p:cTn id="16" dur="500"/>
                                        <p:tgtEl>
                                          <p:spTgt spid="10"/>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par>
                                <p:cTn id="21" presetID="1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p:tgtEl>
                                          <p:spTgt spid="16"/>
                                        </p:tgtEl>
                                        <p:attrNameLst>
                                          <p:attrName>ppt_y</p:attrName>
                                        </p:attrNameLst>
                                      </p:cBhvr>
                                      <p:tavLst>
                                        <p:tav tm="0">
                                          <p:val>
                                            <p:strVal val="#ppt_y+#ppt_h*1.125000"/>
                                          </p:val>
                                        </p:tav>
                                        <p:tav tm="100000">
                                          <p:val>
                                            <p:strVal val="#ppt_y"/>
                                          </p:val>
                                        </p:tav>
                                      </p:tavLst>
                                    </p:anim>
                                    <p:animEffect transition="in" filter="wipe(up)">
                                      <p:cBhvr>
                                        <p:cTn id="24" dur="500"/>
                                        <p:tgtEl>
                                          <p:spTgt spid="16"/>
                                        </p:tgtEl>
                                      </p:cBhvr>
                                    </p:animEffect>
                                  </p:childTnLst>
                                </p:cTn>
                              </p:par>
                              <p:par>
                                <p:cTn id="25" presetID="1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ppt_y</p:attrName>
                                        </p:attrNameLst>
                                      </p:cBhvr>
                                      <p:tavLst>
                                        <p:tav tm="0">
                                          <p:val>
                                            <p:strVal val="#ppt_y+#ppt_h*1.125000"/>
                                          </p:val>
                                        </p:tav>
                                        <p:tav tm="100000">
                                          <p:val>
                                            <p:strVal val="#ppt_y"/>
                                          </p:val>
                                        </p:tav>
                                      </p:tavLst>
                                    </p:anim>
                                    <p:animEffect transition="in" filter="wipe(up)">
                                      <p:cBhvr>
                                        <p:cTn id="28" dur="500"/>
                                        <p:tgtEl>
                                          <p:spTgt spid="1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ppt_y</p:attrName>
                                        </p:attrNameLst>
                                      </p:cBhvr>
                                      <p:tavLst>
                                        <p:tav tm="0">
                                          <p:val>
                                            <p:strVal val="#ppt_y+#ppt_h*1.125000"/>
                                          </p:val>
                                        </p:tav>
                                        <p:tav tm="100000">
                                          <p:val>
                                            <p:strVal val="#ppt_y"/>
                                          </p:val>
                                        </p:tav>
                                      </p:tavLst>
                                    </p:anim>
                                    <p:animEffect transition="in" filter="wipe(up)">
                                      <p:cBhvr>
                                        <p:cTn id="32" dur="500"/>
                                        <p:tgtEl>
                                          <p:spTgt spid="9"/>
                                        </p:tgtEl>
                                      </p:cBhvr>
                                    </p:animEffect>
                                  </p:childTnLst>
                                </p:cTn>
                              </p:par>
                              <p:par>
                                <p:cTn id="33" presetID="1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p:tgtEl>
                                          <p:spTgt spid="13"/>
                                        </p:tgtEl>
                                        <p:attrNameLst>
                                          <p:attrName>ppt_y</p:attrName>
                                        </p:attrNameLst>
                                      </p:cBhvr>
                                      <p:tavLst>
                                        <p:tav tm="0">
                                          <p:val>
                                            <p:strVal val="#ppt_y+#ppt_h*1.125000"/>
                                          </p:val>
                                        </p:tav>
                                        <p:tav tm="100000">
                                          <p:val>
                                            <p:strVal val="#ppt_y"/>
                                          </p:val>
                                        </p:tav>
                                      </p:tavLst>
                                    </p:anim>
                                    <p:animEffect transition="in" filter="wipe(up)">
                                      <p:cBhvr>
                                        <p:cTn id="36" dur="500"/>
                                        <p:tgtEl>
                                          <p:spTgt spid="13"/>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p:tgtEl>
                                          <p:spTgt spid="15"/>
                                        </p:tgtEl>
                                        <p:attrNameLst>
                                          <p:attrName>ppt_y</p:attrName>
                                        </p:attrNameLst>
                                      </p:cBhvr>
                                      <p:tavLst>
                                        <p:tav tm="0">
                                          <p:val>
                                            <p:strVal val="#ppt_y+#ppt_h*1.125000"/>
                                          </p:val>
                                        </p:tav>
                                        <p:tav tm="100000">
                                          <p:val>
                                            <p:strVal val="#ppt_y"/>
                                          </p:val>
                                        </p:tav>
                                      </p:tavLst>
                                    </p:anim>
                                    <p:animEffect transition="in" filter="wipe(up)">
                                      <p:cBhvr>
                                        <p:cTn id="40" dur="500"/>
                                        <p:tgtEl>
                                          <p:spTgt spid="15"/>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p:tgtEl>
                                          <p:spTgt spid="14"/>
                                        </p:tgtEl>
                                        <p:attrNameLst>
                                          <p:attrName>ppt_y</p:attrName>
                                        </p:attrNameLst>
                                      </p:cBhvr>
                                      <p:tavLst>
                                        <p:tav tm="0">
                                          <p:val>
                                            <p:strVal val="#ppt_y+#ppt_h*1.125000"/>
                                          </p:val>
                                        </p:tav>
                                        <p:tav tm="100000">
                                          <p:val>
                                            <p:strVal val="#ppt_y"/>
                                          </p:val>
                                        </p:tav>
                                      </p:tavLst>
                                    </p:anim>
                                    <p:animEffect transition="in" filter="wipe(up)">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7" grpId="0" animBg="1"/>
      <p:bldP spid="8" grpId="0" animBg="1"/>
      <p:bldP spid="9" grpId="0" animBg="1"/>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a:t>Data preprocessing</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p:txBody>
          <a:bodyPr vert="horz" lIns="91440" tIns="45720" rIns="91440" bIns="45720" rtlCol="0" anchor="t">
            <a:noAutofit/>
          </a:bodyPr>
          <a:lstStyle/>
          <a:p>
            <a:r>
              <a:rPr lang="en-US"/>
              <a:t>Data Collection</a:t>
            </a:r>
            <a:endParaRPr lang="en-PK"/>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p:txBody>
          <a:bodyPr vert="horz" lIns="91440" tIns="45720" rIns="91440" bIns="45720" rtlCol="0" anchor="t">
            <a:noAutofit/>
          </a:bodyPr>
          <a:lstStyle/>
          <a:p>
            <a:r>
              <a:rPr lang="en-US"/>
              <a:t>Preprocessing steps</a:t>
            </a:r>
            <a:endParaRPr lang="en-PK"/>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p:txBody>
          <a:bodyPr vert="horz" lIns="91440" tIns="45720" rIns="91440" bIns="45720" rtlCol="0" anchor="t">
            <a:noAutofit/>
          </a:bodyPr>
          <a:lstStyle/>
          <a:p>
            <a:pPr marL="283210" indent="-283210"/>
            <a:r>
              <a:rPr lang="en-US"/>
              <a:t>Searching on google scholar</a:t>
            </a:r>
            <a:endParaRPr lang="en-US">
              <a:cs typeface="Arial"/>
            </a:endParaRPr>
          </a:p>
          <a:p>
            <a:pPr marL="283210" indent="-283210"/>
            <a:r>
              <a:rPr lang="en-US">
                <a:cs typeface="Arial"/>
              </a:rPr>
              <a:t>List down the sources used, include their author and information on tissue sampled</a:t>
            </a:r>
          </a:p>
          <a:p>
            <a:pPr marL="283210" indent="-283210"/>
            <a:endParaRPr lang="en-US">
              <a:cs typeface="Arial"/>
            </a:endParaRP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p:txBody>
          <a:bodyPr vert="horz" lIns="91440" tIns="45720" rIns="91440" bIns="45720" rtlCol="0" anchor="t">
            <a:noAutofit/>
          </a:bodyPr>
          <a:lstStyle/>
          <a:p>
            <a:pPr marL="283210" indent="-283210"/>
            <a:r>
              <a:rPr lang="en-US" dirty="0">
                <a:cs typeface="Arial"/>
              </a:rPr>
              <a:t>Python Scripts for data wrangling</a:t>
            </a:r>
          </a:p>
          <a:p>
            <a:pPr marL="283210" indent="-283210"/>
            <a:r>
              <a:rPr lang="en-US" dirty="0">
                <a:cs typeface="Arial"/>
              </a:rPr>
              <a:t>Merge all into one raw matrix</a:t>
            </a:r>
          </a:p>
        </p:txBody>
      </p:sp>
    </p:spTree>
    <p:extLst>
      <p:ext uri="{BB962C8B-B14F-4D97-AF65-F5344CB8AC3E}">
        <p14:creationId xmlns:p14="http://schemas.microsoft.com/office/powerpoint/2010/main" val="397919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br>
              <a:rPr lang="en-US"/>
            </a:br>
            <a:endParaRPr lang="en-US"/>
          </a:p>
        </p:txBody>
      </p:sp>
      <p:sp>
        <p:nvSpPr>
          <p:cNvPr id="16" name="Text Placeholder 15">
            <a:extLst>
              <a:ext uri="{FF2B5EF4-FFF2-40B4-BE49-F238E27FC236}">
                <a16:creationId xmlns:a16="http://schemas.microsoft.com/office/drawing/2014/main" id="{B3D63583-EEA4-C79F-C7B2-2E7EEBB8FF04}"/>
              </a:ext>
            </a:extLst>
          </p:cNvPr>
          <p:cNvSpPr>
            <a:spLocks noGrp="1"/>
          </p:cNvSpPr>
          <p:nvPr>
            <p:ph type="body" sz="quarter" idx="13"/>
          </p:nvPr>
        </p:nvSpPr>
        <p:spPr>
          <a:xfrm>
            <a:off x="433832" y="541528"/>
            <a:ext cx="2267712" cy="490538"/>
          </a:xfrm>
        </p:spPr>
        <p:txBody>
          <a:bodyPr vert="horz" lIns="91440" tIns="45720" rIns="91440" bIns="45720" rtlCol="0" anchor="t">
            <a:noAutofit/>
          </a:bodyPr>
          <a:lstStyle/>
          <a:p>
            <a:r>
              <a:rPr lang="en-US" sz="4000" dirty="0">
                <a:cs typeface="Arial"/>
              </a:rPr>
              <a:t>Matrix</a:t>
            </a:r>
          </a:p>
        </p:txBody>
      </p:sp>
      <p:pic>
        <p:nvPicPr>
          <p:cNvPr id="4" name="Picture 3" descr="A screenshot of a computer&#10;&#10;AI-generated content may be incorrect.">
            <a:extLst>
              <a:ext uri="{FF2B5EF4-FFF2-40B4-BE49-F238E27FC236}">
                <a16:creationId xmlns:a16="http://schemas.microsoft.com/office/drawing/2014/main" id="{C5DC9A91-AADC-981C-6429-61902FAEC570}"/>
              </a:ext>
            </a:extLst>
          </p:cNvPr>
          <p:cNvPicPr>
            <a:picLocks noChangeAspect="1"/>
          </p:cNvPicPr>
          <p:nvPr/>
        </p:nvPicPr>
        <p:blipFill>
          <a:blip r:embed="rId2"/>
          <a:stretch>
            <a:fillRect/>
          </a:stretch>
        </p:blipFill>
        <p:spPr>
          <a:xfrm>
            <a:off x="3171508" y="2241868"/>
            <a:ext cx="7748905" cy="364426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Arrow: Right 4">
            <a:extLst>
              <a:ext uri="{FF2B5EF4-FFF2-40B4-BE49-F238E27FC236}">
                <a16:creationId xmlns:a16="http://schemas.microsoft.com/office/drawing/2014/main" id="{3CF494D0-7DDC-6DBF-B03A-8C672D89D1DF}"/>
              </a:ext>
            </a:extLst>
          </p:cNvPr>
          <p:cNvSpPr/>
          <p:nvPr/>
        </p:nvSpPr>
        <p:spPr>
          <a:xfrm>
            <a:off x="5029200" y="863600"/>
            <a:ext cx="1940560" cy="1076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Arial"/>
              </a:rPr>
              <a:t>Features</a:t>
            </a:r>
            <a:endParaRPr lang="en-US"/>
          </a:p>
        </p:txBody>
      </p:sp>
      <p:sp>
        <p:nvSpPr>
          <p:cNvPr id="9" name="Arrow: Down 8">
            <a:extLst>
              <a:ext uri="{FF2B5EF4-FFF2-40B4-BE49-F238E27FC236}">
                <a16:creationId xmlns:a16="http://schemas.microsoft.com/office/drawing/2014/main" id="{34E969BD-9EEA-38B3-C531-00DFD726423A}"/>
              </a:ext>
            </a:extLst>
          </p:cNvPr>
          <p:cNvSpPr/>
          <p:nvPr/>
        </p:nvSpPr>
        <p:spPr>
          <a:xfrm>
            <a:off x="1534160" y="3078480"/>
            <a:ext cx="1351280" cy="23063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Arial"/>
              </a:rPr>
              <a:t>Datasets</a:t>
            </a:r>
            <a:endParaRPr lang="en-US" sz="1600">
              <a:cs typeface="Arial"/>
            </a:endParaRPr>
          </a:p>
        </p:txBody>
      </p:sp>
      <p:sp>
        <p:nvSpPr>
          <p:cNvPr id="3" name="TextBox 2">
            <a:extLst>
              <a:ext uri="{FF2B5EF4-FFF2-40B4-BE49-F238E27FC236}">
                <a16:creationId xmlns:a16="http://schemas.microsoft.com/office/drawing/2014/main" id="{2A466E76-EA11-DA53-3C55-C38C95A4765A}"/>
              </a:ext>
            </a:extLst>
          </p:cNvPr>
          <p:cNvSpPr txBox="1"/>
          <p:nvPr/>
        </p:nvSpPr>
        <p:spPr>
          <a:xfrm>
            <a:off x="7411845" y="12205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Arial"/>
              </a:rPr>
              <a:t>Gene_Residue</a:t>
            </a:r>
            <a:r>
              <a:rPr lang="en-US" dirty="0">
                <a:cs typeface="Arial"/>
              </a:rPr>
              <a:t>(Position)</a:t>
            </a:r>
          </a:p>
        </p:txBody>
      </p:sp>
      <p:sp>
        <p:nvSpPr>
          <p:cNvPr id="7" name="TextBox 6">
            <a:extLst>
              <a:ext uri="{FF2B5EF4-FFF2-40B4-BE49-F238E27FC236}">
                <a16:creationId xmlns:a16="http://schemas.microsoft.com/office/drawing/2014/main" id="{031FBB0C-D681-AD48-581A-AB7FB25B8C5E}"/>
              </a:ext>
            </a:extLst>
          </p:cNvPr>
          <p:cNvSpPr txBox="1"/>
          <p:nvPr/>
        </p:nvSpPr>
        <p:spPr>
          <a:xfrm>
            <a:off x="761670" y="5701943"/>
            <a:ext cx="2283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Arial"/>
              </a:rPr>
              <a:t>Dataset_Timepoint</a:t>
            </a:r>
          </a:p>
        </p:txBody>
      </p:sp>
      <p:sp>
        <p:nvSpPr>
          <p:cNvPr id="8" name="TextBox 7">
            <a:extLst>
              <a:ext uri="{FF2B5EF4-FFF2-40B4-BE49-F238E27FC236}">
                <a16:creationId xmlns:a16="http://schemas.microsoft.com/office/drawing/2014/main" id="{F2B3F476-D5C7-B408-B95D-98FD5C5682D1}"/>
              </a:ext>
            </a:extLst>
          </p:cNvPr>
          <p:cNvSpPr txBox="1"/>
          <p:nvPr/>
        </p:nvSpPr>
        <p:spPr>
          <a:xfrm>
            <a:off x="10386026" y="121821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94,607 columns</a:t>
            </a:r>
          </a:p>
          <a:p>
            <a:endParaRPr lang="en-US" dirty="0">
              <a:cs typeface="Arial"/>
            </a:endParaRPr>
          </a:p>
        </p:txBody>
      </p:sp>
      <p:sp>
        <p:nvSpPr>
          <p:cNvPr id="13" name="TextBox 12">
            <a:extLst>
              <a:ext uri="{FF2B5EF4-FFF2-40B4-BE49-F238E27FC236}">
                <a16:creationId xmlns:a16="http://schemas.microsoft.com/office/drawing/2014/main" id="{0FB36939-C37E-77AB-3A17-BCF02EB8CC8B}"/>
              </a:ext>
            </a:extLst>
          </p:cNvPr>
          <p:cNvSpPr txBox="1"/>
          <p:nvPr/>
        </p:nvSpPr>
        <p:spPr>
          <a:xfrm>
            <a:off x="763394" y="632361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1506 rows</a:t>
            </a:r>
          </a:p>
          <a:p>
            <a:endParaRPr lang="en-US" dirty="0">
              <a:cs typeface="Arial"/>
            </a:endParaRPr>
          </a:p>
        </p:txBody>
      </p:sp>
    </p:spTree>
    <p:extLst>
      <p:ext uri="{BB962C8B-B14F-4D97-AF65-F5344CB8AC3E}">
        <p14:creationId xmlns:p14="http://schemas.microsoft.com/office/powerpoint/2010/main" val="412239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3" grpId="0"/>
      <p:bldP spid="7" grpId="0"/>
      <p:bldP spid="8"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close up of a pink surface&#10;&#10;AI-generated content may be incorrect.">
            <a:extLst>
              <a:ext uri="{FF2B5EF4-FFF2-40B4-BE49-F238E27FC236}">
                <a16:creationId xmlns:a16="http://schemas.microsoft.com/office/drawing/2014/main" id="{339C52C0-47BF-5EFF-0358-ACB3B7929B28}"/>
              </a:ext>
            </a:extLst>
          </p:cNvPr>
          <p:cNvPicPr>
            <a:picLocks noChangeAspect="1"/>
          </p:cNvPicPr>
          <p:nvPr/>
        </p:nvPicPr>
        <p:blipFill>
          <a:blip r:embed="rId4"/>
          <a:stretch>
            <a:fillRect/>
          </a:stretch>
        </p:blipFill>
        <p:spPr>
          <a:xfrm>
            <a:off x="10735373" y="1815326"/>
            <a:ext cx="1454304" cy="1248007"/>
          </a:xfrm>
          <a:prstGeom prst="rect">
            <a:avLst/>
          </a:prstGeom>
        </p:spPr>
      </p:pic>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662605" y="494495"/>
            <a:ext cx="5527040" cy="704088"/>
          </a:xfrm>
        </p:spPr>
        <p:txBody>
          <a:bodyPr/>
          <a:lstStyle/>
          <a:p>
            <a:r>
              <a:rPr lang="en-GB"/>
              <a:t>Normalisation</a:t>
            </a:r>
          </a:p>
        </p:txBody>
      </p:sp>
      <p:pic>
        <p:nvPicPr>
          <p:cNvPr id="4" name="Picture 3" descr="A screenshot of a graph&#10;&#10;AI-generated content may be incorrect.">
            <a:extLst>
              <a:ext uri="{FF2B5EF4-FFF2-40B4-BE49-F238E27FC236}">
                <a16:creationId xmlns:a16="http://schemas.microsoft.com/office/drawing/2014/main" id="{EA482533-FE12-80DB-2109-34F4095A0A67}"/>
              </a:ext>
            </a:extLst>
          </p:cNvPr>
          <p:cNvPicPr>
            <a:picLocks noChangeAspect="1"/>
          </p:cNvPicPr>
          <p:nvPr/>
        </p:nvPicPr>
        <p:blipFill>
          <a:blip r:embed="rId5"/>
          <a:srcRect l="101" t="8043" r="35" b="46956"/>
          <a:stretch>
            <a:fillRect/>
          </a:stretch>
        </p:blipFill>
        <p:spPr>
          <a:xfrm>
            <a:off x="1160099" y="2512037"/>
            <a:ext cx="10065284" cy="2103065"/>
          </a:xfrm>
          <a:prstGeom prst="rect">
            <a:avLst/>
          </a:prstGeom>
        </p:spPr>
      </p:pic>
      <p:sp>
        <p:nvSpPr>
          <p:cNvPr id="5" name="Rectangle 4">
            <a:extLst>
              <a:ext uri="{FF2B5EF4-FFF2-40B4-BE49-F238E27FC236}">
                <a16:creationId xmlns:a16="http://schemas.microsoft.com/office/drawing/2014/main" id="{FEBA36C0-4F75-4DE8-1500-460AE3CB8CB8}"/>
              </a:ext>
            </a:extLst>
          </p:cNvPr>
          <p:cNvSpPr/>
          <p:nvPr/>
        </p:nvSpPr>
        <p:spPr>
          <a:xfrm>
            <a:off x="1369927" y="1710844"/>
            <a:ext cx="2057400" cy="552450"/>
          </a:xfrm>
          <a:prstGeom prst="roundRect">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r>
              <a:rPr lang="en-US" dirty="0">
                <a:cs typeface="Arial"/>
              </a:rPr>
              <a:t>Raw log2 values</a:t>
            </a:r>
            <a:endParaRPr lang="en-US" dirty="0"/>
          </a:p>
        </p:txBody>
      </p:sp>
      <p:pic>
        <p:nvPicPr>
          <p:cNvPr id="6" name="Picture 5" descr="A screenshot of a graph&#10;&#10;AI-generated content may be incorrect.">
            <a:extLst>
              <a:ext uri="{FF2B5EF4-FFF2-40B4-BE49-F238E27FC236}">
                <a16:creationId xmlns:a16="http://schemas.microsoft.com/office/drawing/2014/main" id="{69AB34F4-D879-E0E8-26AE-4DAC95690E86}"/>
              </a:ext>
            </a:extLst>
          </p:cNvPr>
          <p:cNvPicPr>
            <a:picLocks noChangeAspect="1"/>
          </p:cNvPicPr>
          <p:nvPr/>
        </p:nvPicPr>
        <p:blipFill>
          <a:blip r:embed="rId5"/>
          <a:srcRect t="54728" r="109" b="-604"/>
          <a:stretch>
            <a:fillRect/>
          </a:stretch>
        </p:blipFill>
        <p:spPr>
          <a:xfrm>
            <a:off x="1160098" y="4615157"/>
            <a:ext cx="10068087" cy="2104112"/>
          </a:xfrm>
          <a:prstGeom prst="rect">
            <a:avLst/>
          </a:prstGeom>
        </p:spPr>
      </p:pic>
      <p:sp>
        <p:nvSpPr>
          <p:cNvPr id="7" name="Rectangle 4">
            <a:extLst>
              <a:ext uri="{FF2B5EF4-FFF2-40B4-BE49-F238E27FC236}">
                <a16:creationId xmlns:a16="http://schemas.microsoft.com/office/drawing/2014/main" id="{81DEE43B-D74F-4E12-8D92-435B24F70E09}"/>
              </a:ext>
            </a:extLst>
          </p:cNvPr>
          <p:cNvSpPr/>
          <p:nvPr/>
        </p:nvSpPr>
        <p:spPr>
          <a:xfrm>
            <a:off x="4042006" y="1710844"/>
            <a:ext cx="2057400" cy="552450"/>
          </a:xfrm>
          <a:prstGeom prst="roundRect">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r>
              <a:rPr lang="en-US" dirty="0">
                <a:cs typeface="Arial"/>
              </a:rPr>
              <a:t>IQR  + Min-Max</a:t>
            </a:r>
            <a:endParaRPr lang="en-US" dirty="0"/>
          </a:p>
        </p:txBody>
      </p:sp>
      <p:sp>
        <p:nvSpPr>
          <p:cNvPr id="8" name="Rectangle 4">
            <a:extLst>
              <a:ext uri="{FF2B5EF4-FFF2-40B4-BE49-F238E27FC236}">
                <a16:creationId xmlns:a16="http://schemas.microsoft.com/office/drawing/2014/main" id="{B795C666-C380-F3B1-477B-8C26EDAEF52A}"/>
              </a:ext>
            </a:extLst>
          </p:cNvPr>
          <p:cNvSpPr/>
          <p:nvPr/>
        </p:nvSpPr>
        <p:spPr>
          <a:xfrm>
            <a:off x="6571846" y="1710844"/>
            <a:ext cx="2057400" cy="552450"/>
          </a:xfrm>
          <a:prstGeom prst="roundRect">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r>
              <a:rPr lang="en-US" dirty="0">
                <a:cs typeface="Arial"/>
              </a:rPr>
              <a:t>IQR  + Min-Max </a:t>
            </a:r>
          </a:p>
          <a:p>
            <a:pPr algn="ctr"/>
            <a:r>
              <a:rPr lang="en-US" dirty="0">
                <a:cs typeface="Arial"/>
              </a:rPr>
              <a:t>+ Quantile</a:t>
            </a:r>
            <a:endParaRPr lang="en-US">
              <a:cs typeface="Arial"/>
            </a:endParaRPr>
          </a:p>
        </p:txBody>
      </p:sp>
      <p:sp>
        <p:nvSpPr>
          <p:cNvPr id="9" name="Rectangle 4">
            <a:extLst>
              <a:ext uri="{FF2B5EF4-FFF2-40B4-BE49-F238E27FC236}">
                <a16:creationId xmlns:a16="http://schemas.microsoft.com/office/drawing/2014/main" id="{19BFBD73-CAB7-B1E0-3366-A1BF950F8160}"/>
              </a:ext>
            </a:extLst>
          </p:cNvPr>
          <p:cNvSpPr/>
          <p:nvPr/>
        </p:nvSpPr>
        <p:spPr>
          <a:xfrm>
            <a:off x="9050886" y="1710844"/>
            <a:ext cx="2128520" cy="552450"/>
          </a:xfrm>
          <a:prstGeom prst="roundRect">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r>
              <a:rPr lang="en-US" dirty="0">
                <a:cs typeface="Arial"/>
              </a:rPr>
              <a:t>IQR + Min-Max + Quantile + Z-score</a:t>
            </a:r>
            <a:endParaRPr lang="en-US" dirty="0"/>
          </a:p>
        </p:txBody>
      </p:sp>
      <p:sp>
        <p:nvSpPr>
          <p:cNvPr id="10" name="Rectangle 4">
            <a:extLst>
              <a:ext uri="{FF2B5EF4-FFF2-40B4-BE49-F238E27FC236}">
                <a16:creationId xmlns:a16="http://schemas.microsoft.com/office/drawing/2014/main" id="{ABFB53FC-1F84-9A91-CBF1-82C03A154065}"/>
              </a:ext>
            </a:extLst>
          </p:cNvPr>
          <p:cNvSpPr/>
          <p:nvPr/>
        </p:nvSpPr>
        <p:spPr>
          <a:xfrm>
            <a:off x="89766" y="5216044"/>
            <a:ext cx="1000760" cy="887730"/>
          </a:xfrm>
          <a:prstGeom prst="roundRect">
            <a:avLst/>
          </a:prstGeom>
          <a:solidFill>
            <a:srgbClr val="638996"/>
          </a:solidFill>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r>
              <a:rPr lang="en-US" dirty="0">
                <a:cs typeface="Arial"/>
              </a:rPr>
              <a:t>Mean</a:t>
            </a:r>
          </a:p>
          <a:p>
            <a:pPr algn="ctr"/>
            <a:r>
              <a:rPr lang="en-US" dirty="0">
                <a:cs typeface="Arial"/>
              </a:rPr>
              <a:t>Values</a:t>
            </a:r>
          </a:p>
        </p:txBody>
      </p:sp>
      <p:pic>
        <p:nvPicPr>
          <p:cNvPr id="11" name="Picture 10" descr="A close up of a pink surface&#10;&#10;AI-generated content may be incorrect.">
            <a:extLst>
              <a:ext uri="{FF2B5EF4-FFF2-40B4-BE49-F238E27FC236}">
                <a16:creationId xmlns:a16="http://schemas.microsoft.com/office/drawing/2014/main" id="{609B5AE3-CDCA-3EFC-C5BB-8912D89E8797}"/>
              </a:ext>
            </a:extLst>
          </p:cNvPr>
          <p:cNvPicPr>
            <a:picLocks noChangeAspect="1"/>
          </p:cNvPicPr>
          <p:nvPr/>
        </p:nvPicPr>
        <p:blipFill>
          <a:blip r:embed="rId6"/>
          <a:stretch>
            <a:fillRect/>
          </a:stretch>
        </p:blipFill>
        <p:spPr>
          <a:xfrm>
            <a:off x="3737293" y="1524317"/>
            <a:ext cx="7724775" cy="5191125"/>
          </a:xfrm>
          <a:prstGeom prst="rect">
            <a:avLst/>
          </a:prstGeom>
        </p:spPr>
      </p:pic>
      <p:pic>
        <p:nvPicPr>
          <p:cNvPr id="12" name="Picture 11" descr="A close up of a pink surface&#10;&#10;AI-generated content may be incorrect.">
            <a:extLst>
              <a:ext uri="{FF2B5EF4-FFF2-40B4-BE49-F238E27FC236}">
                <a16:creationId xmlns:a16="http://schemas.microsoft.com/office/drawing/2014/main" id="{5899C280-93E3-4D9F-47BB-8EDF786716C9}"/>
              </a:ext>
            </a:extLst>
          </p:cNvPr>
          <p:cNvPicPr>
            <a:picLocks noChangeAspect="1"/>
          </p:cNvPicPr>
          <p:nvPr/>
        </p:nvPicPr>
        <p:blipFill>
          <a:blip r:embed="rId6"/>
          <a:stretch>
            <a:fillRect/>
          </a:stretch>
        </p:blipFill>
        <p:spPr>
          <a:xfrm>
            <a:off x="6267133" y="1666556"/>
            <a:ext cx="5194935" cy="5191125"/>
          </a:xfrm>
          <a:prstGeom prst="rect">
            <a:avLst/>
          </a:prstGeom>
        </p:spPr>
      </p:pic>
      <p:pic>
        <p:nvPicPr>
          <p:cNvPr id="14" name="Picture 13" descr="A close up of a pink surface&#10;&#10;AI-generated content may be incorrect.">
            <a:extLst>
              <a:ext uri="{FF2B5EF4-FFF2-40B4-BE49-F238E27FC236}">
                <a16:creationId xmlns:a16="http://schemas.microsoft.com/office/drawing/2014/main" id="{E59C033B-EE68-BB6C-EF8E-CA2F9CB10DF0}"/>
              </a:ext>
            </a:extLst>
          </p:cNvPr>
          <p:cNvPicPr>
            <a:picLocks noChangeAspect="1"/>
          </p:cNvPicPr>
          <p:nvPr/>
        </p:nvPicPr>
        <p:blipFill>
          <a:blip r:embed="rId6"/>
          <a:stretch>
            <a:fillRect/>
          </a:stretch>
        </p:blipFill>
        <p:spPr>
          <a:xfrm>
            <a:off x="8776653" y="1524316"/>
            <a:ext cx="2868295" cy="5191125"/>
          </a:xfrm>
          <a:prstGeom prst="rect">
            <a:avLst/>
          </a:prstGeom>
        </p:spPr>
      </p:pic>
      <p:sp>
        <p:nvSpPr>
          <p:cNvPr id="3" name="Rectangle 4">
            <a:extLst>
              <a:ext uri="{FF2B5EF4-FFF2-40B4-BE49-F238E27FC236}">
                <a16:creationId xmlns:a16="http://schemas.microsoft.com/office/drawing/2014/main" id="{B8E323C9-9F8A-3A35-6EC3-CF425621A053}"/>
              </a:ext>
            </a:extLst>
          </p:cNvPr>
          <p:cNvSpPr/>
          <p:nvPr/>
        </p:nvSpPr>
        <p:spPr>
          <a:xfrm>
            <a:off x="-1674" y="3214524"/>
            <a:ext cx="1092200" cy="694690"/>
          </a:xfrm>
          <a:prstGeom prst="roundRect">
            <a:avLst/>
          </a:prstGeom>
          <a:solidFill>
            <a:srgbClr val="638996"/>
          </a:solidFill>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r>
              <a:rPr lang="en-US" sz="1000" dirty="0">
                <a:cs typeface="Arial"/>
              </a:rPr>
              <a:t>Quantification</a:t>
            </a:r>
          </a:p>
          <a:p>
            <a:pPr algn="ctr"/>
            <a:r>
              <a:rPr lang="en-US" sz="1000" dirty="0">
                <a:cs typeface="Arial"/>
              </a:rPr>
              <a:t>Values</a:t>
            </a:r>
          </a:p>
        </p:txBody>
      </p:sp>
    </p:spTree>
    <p:extLst>
      <p:ext uri="{BB962C8B-B14F-4D97-AF65-F5344CB8AC3E}">
        <p14:creationId xmlns:p14="http://schemas.microsoft.com/office/powerpoint/2010/main" val="112505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02F8F05-BBDB-BF6F-5C58-4B7C2C63F14C}"/>
              </a:ext>
            </a:extLst>
          </p:cNvPr>
          <p:cNvSpPr>
            <a:spLocks noGrp="1"/>
          </p:cNvSpPr>
          <p:nvPr>
            <p:ph type="body" sz="quarter" idx="16"/>
          </p:nvPr>
        </p:nvSpPr>
        <p:spPr/>
        <p:txBody>
          <a:bodyPr/>
          <a:lstStyle/>
          <a:p>
            <a:endParaRPr lang="en-US"/>
          </a:p>
        </p:txBody>
      </p:sp>
      <p:sp>
        <p:nvSpPr>
          <p:cNvPr id="10" name="Text Placeholder 9">
            <a:extLst>
              <a:ext uri="{FF2B5EF4-FFF2-40B4-BE49-F238E27FC236}">
                <a16:creationId xmlns:a16="http://schemas.microsoft.com/office/drawing/2014/main" id="{FFB57A4E-8A0F-A474-62DD-563BD84EBAF3}"/>
              </a:ext>
            </a:extLst>
          </p:cNvPr>
          <p:cNvSpPr>
            <a:spLocks noGrp="1"/>
          </p:cNvSpPr>
          <p:nvPr>
            <p:ph type="body" sz="quarter" idx="14"/>
          </p:nvPr>
        </p:nvSpPr>
        <p:spPr/>
        <p:txBody>
          <a:bodyPr/>
          <a:lstStyle/>
          <a:p>
            <a:endParaRPr lang="en-US"/>
          </a:p>
        </p:txBody>
      </p:sp>
      <p:sp>
        <p:nvSpPr>
          <p:cNvPr id="14" name="Text Placeholder 13">
            <a:extLst>
              <a:ext uri="{FF2B5EF4-FFF2-40B4-BE49-F238E27FC236}">
                <a16:creationId xmlns:a16="http://schemas.microsoft.com/office/drawing/2014/main" id="{5A07FFF2-94B6-8075-AAA4-528076910981}"/>
              </a:ext>
            </a:extLst>
          </p:cNvPr>
          <p:cNvSpPr>
            <a:spLocks noGrp="1"/>
          </p:cNvSpPr>
          <p:nvPr>
            <p:ph type="body" sz="quarter" idx="15"/>
          </p:nvPr>
        </p:nvSpPr>
        <p:spPr/>
        <p:txBody>
          <a:bodyPr/>
          <a:lstStyle/>
          <a:p>
            <a:endParaRPr lang="en-US"/>
          </a:p>
        </p:txBody>
      </p:sp>
      <p:sp>
        <p:nvSpPr>
          <p:cNvPr id="16" name="Text Placeholder 15">
            <a:extLst>
              <a:ext uri="{FF2B5EF4-FFF2-40B4-BE49-F238E27FC236}">
                <a16:creationId xmlns:a16="http://schemas.microsoft.com/office/drawing/2014/main" id="{2D198E1E-5713-4952-8C90-0F0B57BFBE71}"/>
              </a:ext>
            </a:extLst>
          </p:cNvPr>
          <p:cNvSpPr>
            <a:spLocks noGrp="1"/>
          </p:cNvSpPr>
          <p:nvPr>
            <p:ph type="body" sz="quarter" idx="13"/>
          </p:nvPr>
        </p:nvSpPr>
        <p:spPr/>
        <p:txBody>
          <a:bodyPr/>
          <a:lstStyle/>
          <a:p>
            <a:endParaRPr lang="en-US"/>
          </a:p>
        </p:txBody>
      </p:sp>
      <p:sp>
        <p:nvSpPr>
          <p:cNvPr id="18" name="Title 17">
            <a:extLst>
              <a:ext uri="{FF2B5EF4-FFF2-40B4-BE49-F238E27FC236}">
                <a16:creationId xmlns:a16="http://schemas.microsoft.com/office/drawing/2014/main" id="{0DBB0503-BEA5-35B0-2569-29301AAF6427}"/>
              </a:ext>
            </a:extLst>
          </p:cNvPr>
          <p:cNvSpPr>
            <a:spLocks noGrp="1"/>
          </p:cNvSpPr>
          <p:nvPr>
            <p:ph type="title"/>
          </p:nvPr>
        </p:nvSpPr>
        <p:spPr>
          <a:xfrm>
            <a:off x="127761" y="605282"/>
            <a:ext cx="3862070" cy="1682749"/>
          </a:xfrm>
        </p:spPr>
        <p:txBody>
          <a:bodyPr/>
          <a:lstStyle/>
          <a:p>
            <a:r>
              <a:rPr lang="en-US" sz="4000">
                <a:cs typeface="Arial"/>
              </a:rPr>
              <a:t>Protein</a:t>
            </a:r>
            <a:br>
              <a:rPr lang="en-US" sz="4000">
                <a:cs typeface="Arial"/>
              </a:rPr>
            </a:br>
            <a:r>
              <a:rPr lang="en-US" sz="4000">
                <a:cs typeface="Arial"/>
              </a:rPr>
              <a:t>correlation matrix</a:t>
            </a:r>
            <a:endParaRPr lang="en-US" sz="4400">
              <a:cs typeface="Arial"/>
            </a:endParaRPr>
          </a:p>
        </p:txBody>
      </p:sp>
      <p:grpSp>
        <p:nvGrpSpPr>
          <p:cNvPr id="6" name="Group 5">
            <a:extLst>
              <a:ext uri="{FF2B5EF4-FFF2-40B4-BE49-F238E27FC236}">
                <a16:creationId xmlns:a16="http://schemas.microsoft.com/office/drawing/2014/main" id="{AAA52B69-2548-F2CF-5763-ACD24F812DDB}"/>
              </a:ext>
            </a:extLst>
          </p:cNvPr>
          <p:cNvGrpSpPr/>
          <p:nvPr/>
        </p:nvGrpSpPr>
        <p:grpSpPr>
          <a:xfrm>
            <a:off x="5336974" y="297208"/>
            <a:ext cx="6186985" cy="6393556"/>
            <a:chOff x="5217981" y="263973"/>
            <a:chExt cx="6186985" cy="6393556"/>
          </a:xfrm>
        </p:grpSpPr>
        <p:pic>
          <p:nvPicPr>
            <p:cNvPr id="19" name="Picture 18" descr="A screen shot of a graph&#10;&#10;AI-generated content may be incorrect.">
              <a:extLst>
                <a:ext uri="{FF2B5EF4-FFF2-40B4-BE49-F238E27FC236}">
                  <a16:creationId xmlns:a16="http://schemas.microsoft.com/office/drawing/2014/main" id="{BE170AA3-8F65-A845-7729-51A68A64A7B0}"/>
                </a:ext>
              </a:extLst>
            </p:cNvPr>
            <p:cNvPicPr>
              <a:picLocks noChangeAspect="1"/>
            </p:cNvPicPr>
            <p:nvPr/>
          </p:nvPicPr>
          <p:blipFill>
            <a:blip r:embed="rId4"/>
            <a:srcRect l="57168" t="-366" r="-198" b="47006"/>
            <a:stretch>
              <a:fillRect/>
            </a:stretch>
          </p:blipFill>
          <p:spPr>
            <a:xfrm>
              <a:off x="8594259" y="263973"/>
              <a:ext cx="2810707" cy="3490007"/>
            </a:xfrm>
            <a:prstGeom prst="rect">
              <a:avLst/>
            </a:prstGeom>
          </p:spPr>
        </p:pic>
        <p:pic>
          <p:nvPicPr>
            <p:cNvPr id="2" name="Picture 1" descr="A screen shot of a graph&#10;&#10;AI-generated content may be incorrect.">
              <a:extLst>
                <a:ext uri="{FF2B5EF4-FFF2-40B4-BE49-F238E27FC236}">
                  <a16:creationId xmlns:a16="http://schemas.microsoft.com/office/drawing/2014/main" id="{5F1A3410-C347-21E4-E5E2-2C527F9B3AF4}"/>
                </a:ext>
              </a:extLst>
            </p:cNvPr>
            <p:cNvPicPr>
              <a:picLocks noChangeAspect="1"/>
            </p:cNvPicPr>
            <p:nvPr/>
          </p:nvPicPr>
          <p:blipFill>
            <a:blip r:embed="rId4"/>
            <a:srcRect t="-91" r="47327" b="46838"/>
            <a:stretch>
              <a:fillRect/>
            </a:stretch>
          </p:blipFill>
          <p:spPr>
            <a:xfrm>
              <a:off x="5219875" y="269078"/>
              <a:ext cx="3440630" cy="3482977"/>
            </a:xfrm>
            <a:prstGeom prst="rect">
              <a:avLst/>
            </a:prstGeom>
          </p:spPr>
        </p:pic>
        <p:pic>
          <p:nvPicPr>
            <p:cNvPr id="3" name="Picture 2" descr="A screen shot of a graph&#10;&#10;AI-generated content may be incorrect.">
              <a:extLst>
                <a:ext uri="{FF2B5EF4-FFF2-40B4-BE49-F238E27FC236}">
                  <a16:creationId xmlns:a16="http://schemas.microsoft.com/office/drawing/2014/main" id="{8045E829-5491-ADB4-EC6A-6F9DE1500809}"/>
                </a:ext>
              </a:extLst>
            </p:cNvPr>
            <p:cNvPicPr>
              <a:picLocks noChangeAspect="1"/>
            </p:cNvPicPr>
            <p:nvPr/>
          </p:nvPicPr>
          <p:blipFill>
            <a:blip r:embed="rId4"/>
            <a:srcRect t="56346" r="47038" b="-593"/>
            <a:stretch>
              <a:fillRect/>
            </a:stretch>
          </p:blipFill>
          <p:spPr>
            <a:xfrm>
              <a:off x="5217981" y="3750598"/>
              <a:ext cx="3459501" cy="2893999"/>
            </a:xfrm>
            <a:prstGeom prst="rect">
              <a:avLst/>
            </a:prstGeom>
          </p:spPr>
        </p:pic>
        <p:pic>
          <p:nvPicPr>
            <p:cNvPr id="4" name="Picture 3" descr="A screen shot of a graph&#10;&#10;AI-generated content may be incorrect.">
              <a:extLst>
                <a:ext uri="{FF2B5EF4-FFF2-40B4-BE49-F238E27FC236}">
                  <a16:creationId xmlns:a16="http://schemas.microsoft.com/office/drawing/2014/main" id="{0EAA2648-E1E3-2291-EDA4-F1FFFD65EAFF}"/>
                </a:ext>
              </a:extLst>
            </p:cNvPr>
            <p:cNvPicPr>
              <a:picLocks noChangeAspect="1"/>
            </p:cNvPicPr>
            <p:nvPr/>
          </p:nvPicPr>
          <p:blipFill>
            <a:blip r:embed="rId4"/>
            <a:srcRect l="56917" t="56076" r="-198" b="-593"/>
            <a:stretch>
              <a:fillRect/>
            </a:stretch>
          </p:blipFill>
          <p:spPr>
            <a:xfrm>
              <a:off x="8577841" y="3745886"/>
              <a:ext cx="2827121" cy="2911643"/>
            </a:xfrm>
            <a:prstGeom prst="rect">
              <a:avLst/>
            </a:prstGeom>
          </p:spPr>
        </p:pic>
      </p:grpSp>
      <p:sp>
        <p:nvSpPr>
          <p:cNvPr id="5" name="TextBox 4">
            <a:extLst>
              <a:ext uri="{FF2B5EF4-FFF2-40B4-BE49-F238E27FC236}">
                <a16:creationId xmlns:a16="http://schemas.microsoft.com/office/drawing/2014/main" id="{08BAC037-9FDA-7953-207F-B81178AAB6A8}"/>
              </a:ext>
            </a:extLst>
          </p:cNvPr>
          <p:cNvSpPr txBox="1"/>
          <p:nvPr/>
        </p:nvSpPr>
        <p:spPr>
          <a:xfrm>
            <a:off x="133006" y="4470677"/>
            <a:ext cx="339275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a:p>
            <a:r>
              <a:rPr lang="en-US" dirty="0">
                <a:cs typeface="Arial"/>
              </a:rPr>
              <a:t>Spearman correlation</a:t>
            </a:r>
            <a:endParaRPr lang="en-US" dirty="0"/>
          </a:p>
          <a:p>
            <a:endParaRPr lang="en-US" dirty="0">
              <a:cs typeface="Arial"/>
            </a:endParaRPr>
          </a:p>
          <a:p>
            <a:r>
              <a:rPr lang="en-US" dirty="0">
                <a:cs typeface="Arial"/>
              </a:rPr>
              <a:t>Hierarchal clustering with </a:t>
            </a:r>
            <a:r>
              <a:rPr lang="en-US" dirty="0" err="1">
                <a:cs typeface="Arial"/>
              </a:rPr>
              <a:t>dendogram</a:t>
            </a:r>
            <a:endParaRPr lang="en-US">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p:txBody>
      </p:sp>
      <p:sp>
        <p:nvSpPr>
          <p:cNvPr id="7" name="TextBox 6">
            <a:extLst>
              <a:ext uri="{FF2B5EF4-FFF2-40B4-BE49-F238E27FC236}">
                <a16:creationId xmlns:a16="http://schemas.microsoft.com/office/drawing/2014/main" id="{35F7E82C-210A-CFA3-A1DF-14ACFDA419FE}"/>
              </a:ext>
            </a:extLst>
          </p:cNvPr>
          <p:cNvSpPr txBox="1"/>
          <p:nvPr/>
        </p:nvSpPr>
        <p:spPr>
          <a:xfrm>
            <a:off x="253631" y="3031068"/>
            <a:ext cx="3610113" cy="8340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Segoe UI"/>
              </a:rPr>
              <a:t>​Applied on protein level matrix ​</a:t>
            </a:r>
            <a:endParaRPr lang="en-US" dirty="0"/>
          </a:p>
          <a:p>
            <a:pPr>
              <a:lnSpc>
                <a:spcPts val="1950"/>
              </a:lnSpc>
            </a:pPr>
            <a:r>
              <a:rPr lang="en-US" sz="1600" dirty="0">
                <a:cs typeface="Segoe UI"/>
              </a:rPr>
              <a:t>(all </a:t>
            </a:r>
            <a:r>
              <a:rPr lang="en-US" sz="1600" dirty="0" err="1">
                <a:cs typeface="Segoe UI"/>
              </a:rPr>
              <a:t>phosphosites</a:t>
            </a:r>
            <a:r>
              <a:rPr lang="en-US" sz="1600" dirty="0">
                <a:cs typeface="Segoe UI"/>
              </a:rPr>
              <a:t> on same protein merged together, averaged values)</a:t>
            </a:r>
          </a:p>
        </p:txBody>
      </p:sp>
      <p:grpSp>
        <p:nvGrpSpPr>
          <p:cNvPr id="15" name="Group 14">
            <a:extLst>
              <a:ext uri="{FF2B5EF4-FFF2-40B4-BE49-F238E27FC236}">
                <a16:creationId xmlns:a16="http://schemas.microsoft.com/office/drawing/2014/main" id="{B0361307-EC9E-F9BF-B859-16DB6F50641F}"/>
              </a:ext>
            </a:extLst>
          </p:cNvPr>
          <p:cNvGrpSpPr/>
          <p:nvPr/>
        </p:nvGrpSpPr>
        <p:grpSpPr>
          <a:xfrm>
            <a:off x="126999" y="4434417"/>
            <a:ext cx="4804833" cy="2021416"/>
            <a:chOff x="126999" y="4434417"/>
            <a:chExt cx="4804833" cy="2021416"/>
          </a:xfrm>
        </p:grpSpPr>
        <p:sp>
          <p:nvSpPr>
            <p:cNvPr id="9" name="Rectangle 8">
              <a:extLst>
                <a:ext uri="{FF2B5EF4-FFF2-40B4-BE49-F238E27FC236}">
                  <a16:creationId xmlns:a16="http://schemas.microsoft.com/office/drawing/2014/main" id="{70C4EDD2-E66F-D196-A9E7-D63F637F7350}"/>
                </a:ext>
              </a:extLst>
            </p:cNvPr>
            <p:cNvSpPr/>
            <p:nvPr/>
          </p:nvSpPr>
          <p:spPr>
            <a:xfrm>
              <a:off x="126999" y="4434417"/>
              <a:ext cx="4804833" cy="2021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1D895E-2017-BBAD-2221-D74FEF040EFA}"/>
                </a:ext>
              </a:extLst>
            </p:cNvPr>
            <p:cNvSpPr/>
            <p:nvPr/>
          </p:nvSpPr>
          <p:spPr>
            <a:xfrm>
              <a:off x="375477" y="4660346"/>
              <a:ext cx="4329043" cy="45278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cs typeface="Arial"/>
                </a:rPr>
                <a:t>AAFK_S(120) AAFK_S(203) AAFK_S(50)</a:t>
              </a:r>
            </a:p>
          </p:txBody>
        </p:sp>
        <p:sp>
          <p:nvSpPr>
            <p:cNvPr id="12" name="Rectangle 11">
              <a:extLst>
                <a:ext uri="{FF2B5EF4-FFF2-40B4-BE49-F238E27FC236}">
                  <a16:creationId xmlns:a16="http://schemas.microsoft.com/office/drawing/2014/main" id="{DEC37E83-69FA-684C-BC6C-928EAB3E80CF}"/>
                </a:ext>
              </a:extLst>
            </p:cNvPr>
            <p:cNvSpPr/>
            <p:nvPr/>
          </p:nvSpPr>
          <p:spPr>
            <a:xfrm>
              <a:off x="375477" y="5875128"/>
              <a:ext cx="4329043" cy="45278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Arial"/>
                </a:rPr>
                <a:t>AAFK</a:t>
              </a:r>
            </a:p>
          </p:txBody>
        </p:sp>
        <p:sp>
          <p:nvSpPr>
            <p:cNvPr id="13" name="Arrow: Down 12">
              <a:extLst>
                <a:ext uri="{FF2B5EF4-FFF2-40B4-BE49-F238E27FC236}">
                  <a16:creationId xmlns:a16="http://schemas.microsoft.com/office/drawing/2014/main" id="{724A9DBA-7F67-E2B4-7323-892E6CBCF9D5}"/>
                </a:ext>
              </a:extLst>
            </p:cNvPr>
            <p:cNvSpPr/>
            <p:nvPr/>
          </p:nvSpPr>
          <p:spPr>
            <a:xfrm>
              <a:off x="2341218" y="5300869"/>
              <a:ext cx="375478" cy="463826"/>
            </a:xfrm>
            <a:prstGeom prst="downArrow">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635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nodePh="1">
                                  <p:stCondLst>
                                    <p:cond delay="0"/>
                                  </p:stCondLst>
                                  <p:endCondLst>
                                    <p:cond evt="begin" delay="0">
                                      <p:tn val="17"/>
                                    </p:cond>
                                  </p:end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nodePh="1">
                                  <p:stCondLst>
                                    <p:cond delay="0"/>
                                  </p:stCondLst>
                                  <p:endCondLst>
                                    <p:cond evt="begin" delay="0">
                                      <p:tn val="21"/>
                                    </p:cond>
                                  </p:end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additive="base">
                                        <p:cTn id="2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nodePh="1">
                                  <p:stCondLst>
                                    <p:cond delay="0"/>
                                  </p:stCondLst>
                                  <p:endCondLst>
                                    <p:cond evt="begin" delay="0">
                                      <p:tn val="25"/>
                                    </p:cond>
                                  </p:endCondLst>
                                  <p:childTnLst>
                                    <p:set>
                                      <p:cBhvr>
                                        <p:cTn id="26" dur="1" fill="hold">
                                          <p:stCondLst>
                                            <p:cond delay="0"/>
                                          </p:stCondLst>
                                        </p:cTn>
                                        <p:tgtEl>
                                          <p:spTgt spid="16">
                                            <p:txEl>
                                              <p:pRg st="0" end="0"/>
                                            </p:txEl>
                                          </p:spTgt>
                                        </p:tgtEl>
                                        <p:attrNameLst>
                                          <p:attrName>style.visibility</p:attrName>
                                        </p:attrNameLst>
                                      </p:cBhvr>
                                      <p:to>
                                        <p:strVal val="visible"/>
                                      </p:to>
                                    </p:set>
                                    <p:anim calcmode="lin" valueType="num">
                                      <p:cBhvr additive="base">
                                        <p:cTn id="2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14" grpId="0" build="p"/>
      <p:bldP spid="16" grpId="0" build="p"/>
    </p:bld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9BA68F0-D957-EB9A-3B59-9CC0EF8FA96D}"/>
              </a:ext>
            </a:extLst>
          </p:cNvPr>
          <p:cNvPicPr>
            <a:picLocks noChangeAspect="1"/>
          </p:cNvPicPr>
          <p:nvPr/>
        </p:nvPicPr>
        <p:blipFill>
          <a:blip r:embed="rId4"/>
          <a:stretch>
            <a:fillRect/>
          </a:stretch>
        </p:blipFill>
        <p:spPr>
          <a:xfrm>
            <a:off x="4119679" y="2068551"/>
            <a:ext cx="1276350" cy="1066800"/>
          </a:xfrm>
          <a:prstGeom prst="rect">
            <a:avLst/>
          </a:prstGeom>
        </p:spPr>
      </p:pic>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575626" y="1713942"/>
            <a:ext cx="10871708" cy="704088"/>
          </a:xfrm>
        </p:spPr>
        <p:txBody>
          <a:bodyPr/>
          <a:lstStyle/>
          <a:p>
            <a:r>
              <a:rPr lang="en-US">
                <a:latin typeface="Arial"/>
                <a:cs typeface="Arial"/>
              </a:rPr>
              <a:t>Features</a:t>
            </a:r>
            <a:br>
              <a:rPr lang="en-US" sz="5000">
                <a:latin typeface="Arial" panose="020B0604020202020204" pitchFamily="34" charset="0"/>
                <a:cs typeface="Arial" panose="020B0604020202020204" pitchFamily="34" charset="0"/>
              </a:rPr>
            </a:br>
            <a:endParaRPr lang="en-US">
              <a:cs typeface="Arial"/>
            </a:endParaRPr>
          </a:p>
        </p:txBody>
      </p:sp>
      <p:pic>
        <p:nvPicPr>
          <p:cNvPr id="24" name="Picture 23">
            <a:extLst>
              <a:ext uri="{FF2B5EF4-FFF2-40B4-BE49-F238E27FC236}">
                <a16:creationId xmlns:a16="http://schemas.microsoft.com/office/drawing/2014/main" id="{244DCBEB-B3BF-FC89-C993-BE8A009C09A8}"/>
              </a:ext>
            </a:extLst>
          </p:cNvPr>
          <p:cNvPicPr>
            <a:picLocks noChangeAspect="1"/>
          </p:cNvPicPr>
          <p:nvPr/>
        </p:nvPicPr>
        <p:blipFill>
          <a:blip r:embed="rId5"/>
          <a:stretch>
            <a:fillRect/>
          </a:stretch>
        </p:blipFill>
        <p:spPr>
          <a:xfrm>
            <a:off x="5063997" y="791943"/>
            <a:ext cx="6501264" cy="5422796"/>
          </a:xfrm>
          <a:prstGeom prst="rect">
            <a:avLst/>
          </a:prstGeom>
        </p:spPr>
      </p:pic>
      <p:sp>
        <p:nvSpPr>
          <p:cNvPr id="2" name="TextBox 1">
            <a:extLst>
              <a:ext uri="{FF2B5EF4-FFF2-40B4-BE49-F238E27FC236}">
                <a16:creationId xmlns:a16="http://schemas.microsoft.com/office/drawing/2014/main" id="{0CBBD96F-DE52-4F97-483B-4CB308EC3402}"/>
              </a:ext>
            </a:extLst>
          </p:cNvPr>
          <p:cNvSpPr txBox="1"/>
          <p:nvPr/>
        </p:nvSpPr>
        <p:spPr>
          <a:xfrm>
            <a:off x="323384" y="3105381"/>
            <a:ext cx="386761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Arial"/>
              </a:rPr>
              <a:t>Roughly 20,000 proteins in mice</a:t>
            </a:r>
          </a:p>
          <a:p>
            <a:endParaRPr lang="en-US">
              <a:cs typeface="Arial"/>
            </a:endParaRPr>
          </a:p>
          <a:p>
            <a:pPr marL="285750" indent="-285750">
              <a:buFont typeface="Arial"/>
              <a:buChar char="•"/>
            </a:pPr>
            <a:r>
              <a:rPr lang="en-US" dirty="0">
                <a:cs typeface="Arial"/>
              </a:rPr>
              <a:t>Each protein has multiple </a:t>
            </a:r>
            <a:r>
              <a:rPr lang="en-US" dirty="0" err="1">
                <a:cs typeface="Arial"/>
              </a:rPr>
              <a:t>phosphosites</a:t>
            </a:r>
            <a:endParaRPr lang="en-US" dirty="0">
              <a:cs typeface="Arial"/>
            </a:endParaRPr>
          </a:p>
          <a:p>
            <a:pPr marL="285750" indent="-285750">
              <a:buFont typeface="Arial"/>
              <a:buChar char="•"/>
            </a:pPr>
            <a:endParaRPr lang="en-US" dirty="0">
              <a:cs typeface="Arial"/>
            </a:endParaRPr>
          </a:p>
        </p:txBody>
      </p:sp>
      <p:sp>
        <p:nvSpPr>
          <p:cNvPr id="5" name="Rectangle: Rounded Corners 4">
            <a:extLst>
              <a:ext uri="{FF2B5EF4-FFF2-40B4-BE49-F238E27FC236}">
                <a16:creationId xmlns:a16="http://schemas.microsoft.com/office/drawing/2014/main" id="{60478AB1-B444-1D14-9BA9-003A1970F686}"/>
              </a:ext>
            </a:extLst>
          </p:cNvPr>
          <p:cNvSpPr/>
          <p:nvPr/>
        </p:nvSpPr>
        <p:spPr>
          <a:xfrm>
            <a:off x="6093048" y="1237129"/>
            <a:ext cx="1120588" cy="4531987"/>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CE3E6C9-9632-309E-2203-907912D84EB2}"/>
              </a:ext>
            </a:extLst>
          </p:cNvPr>
          <p:cNvSpPr/>
          <p:nvPr/>
        </p:nvSpPr>
        <p:spPr>
          <a:xfrm>
            <a:off x="10209706" y="1237129"/>
            <a:ext cx="1120588" cy="4531987"/>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517E1C7-F1EF-B9C7-A41D-A439887005AE}"/>
              </a:ext>
            </a:extLst>
          </p:cNvPr>
          <p:cNvSpPr txBox="1"/>
          <p:nvPr/>
        </p:nvSpPr>
        <p:spPr>
          <a:xfrm flipH="1">
            <a:off x="325411" y="5109148"/>
            <a:ext cx="45089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Sans-Serif"/>
              <a:buChar char="•"/>
            </a:pPr>
            <a:endParaRPr lang="en-US" dirty="0">
              <a:cs typeface="Arial"/>
            </a:endParaRPr>
          </a:p>
          <a:p>
            <a:pPr marL="285750" indent="-285750">
              <a:buFont typeface="Arial,Sans-Serif"/>
              <a:buChar char="•"/>
            </a:pPr>
            <a:r>
              <a:rPr lang="en-US" dirty="0">
                <a:cs typeface="Arial"/>
              </a:rPr>
              <a:t>Dimensionality reduction: Group similar </a:t>
            </a:r>
            <a:r>
              <a:rPr lang="en-US" dirty="0" err="1">
                <a:cs typeface="Arial"/>
              </a:rPr>
              <a:t>phosphosites</a:t>
            </a:r>
            <a:endParaRPr lang="en-US" dirty="0" err="1"/>
          </a:p>
        </p:txBody>
      </p:sp>
    </p:spTree>
    <p:extLst>
      <p:ext uri="{BB962C8B-B14F-4D97-AF65-F5344CB8AC3E}">
        <p14:creationId xmlns:p14="http://schemas.microsoft.com/office/powerpoint/2010/main" val="47661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p:bldLst>
  </p:timing>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2.xml><?xml version="1.0" encoding="utf-8"?>
<ds:datastoreItem xmlns:ds="http://schemas.openxmlformats.org/officeDocument/2006/customXml" ds:itemID="{411F98F7-6576-47F1-AD63-56E26C33974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83CE7D-BFC6-4030-A335-E7F88DB6641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TotalTime>
  <Words>1610</Words>
  <Application>Microsoft Office PowerPoint</Application>
  <PresentationFormat>Widescreen</PresentationFormat>
  <Paragraphs>235</Paragraphs>
  <Slides>16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Arial,Sans-Serif</vt:lpstr>
      <vt:lpstr>Calibri</vt:lpstr>
      <vt:lpstr>Calibri,Sans-Serif</vt:lpstr>
      <vt:lpstr>Courier New</vt:lpstr>
      <vt:lpstr>Courier New,monospace</vt:lpstr>
      <vt:lpstr>Segoe UI</vt:lpstr>
      <vt:lpstr>Selawik</vt:lpstr>
      <vt:lpstr>Source Sans Pro</vt:lpstr>
      <vt:lpstr>Office Theme</vt:lpstr>
      <vt:lpstr>PowerPoint Presentation</vt:lpstr>
      <vt:lpstr>PowerPoint Presentation</vt:lpstr>
      <vt:lpstr>Phosphorylation</vt:lpstr>
      <vt:lpstr>Network Inference</vt:lpstr>
      <vt:lpstr>Data preprocessing</vt:lpstr>
      <vt:lpstr> </vt:lpstr>
      <vt:lpstr>Normalisation</vt:lpstr>
      <vt:lpstr>Protein correlation matrix</vt:lpstr>
      <vt:lpstr>Features </vt:lpstr>
      <vt:lpstr>Dimensionality Reduction</vt:lpstr>
      <vt:lpstr>Feature Selection</vt:lpstr>
      <vt:lpstr>Linear Regression</vt:lpstr>
      <vt:lpstr>Linear Regression</vt:lpstr>
      <vt:lpstr>What is Next ?</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Naoman Tabassam</dc:creator>
  <cp:lastModifiedBy>Naoman Tabassam</cp:lastModifiedBy>
  <cp:revision>688</cp:revision>
  <dcterms:created xsi:type="dcterms:W3CDTF">2025-06-16T21:29:58Z</dcterms:created>
  <dcterms:modified xsi:type="dcterms:W3CDTF">2025-08-13T23:28:15Z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