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68" r:id="rId2"/>
    <p:sldId id="316" r:id="rId3"/>
    <p:sldId id="381" r:id="rId4"/>
    <p:sldId id="303" r:id="rId5"/>
    <p:sldId id="368" r:id="rId6"/>
    <p:sldId id="379" r:id="rId7"/>
    <p:sldId id="380" r:id="rId8"/>
    <p:sldId id="371" r:id="rId9"/>
    <p:sldId id="372" r:id="rId10"/>
    <p:sldId id="383" r:id="rId11"/>
    <p:sldId id="270" r:id="rId12"/>
    <p:sldId id="410" r:id="rId13"/>
    <p:sldId id="412" r:id="rId14"/>
    <p:sldId id="413" r:id="rId15"/>
    <p:sldId id="414" r:id="rId16"/>
    <p:sldId id="415" r:id="rId17"/>
    <p:sldId id="411" r:id="rId18"/>
    <p:sldId id="418" r:id="rId19"/>
    <p:sldId id="384" r:id="rId20"/>
    <p:sldId id="271" r:id="rId21"/>
    <p:sldId id="395" r:id="rId22"/>
    <p:sldId id="396" r:id="rId23"/>
    <p:sldId id="397" r:id="rId24"/>
    <p:sldId id="398" r:id="rId25"/>
    <p:sldId id="394" r:id="rId26"/>
    <p:sldId id="385" r:id="rId27"/>
    <p:sldId id="392" r:id="rId28"/>
    <p:sldId id="400" r:id="rId29"/>
    <p:sldId id="399" r:id="rId30"/>
    <p:sldId id="403" r:id="rId31"/>
    <p:sldId id="402" r:id="rId32"/>
    <p:sldId id="401" r:id="rId33"/>
    <p:sldId id="404" r:id="rId34"/>
    <p:sldId id="405" r:id="rId35"/>
    <p:sldId id="406" r:id="rId36"/>
    <p:sldId id="416" r:id="rId37"/>
    <p:sldId id="408" r:id="rId38"/>
    <p:sldId id="386" r:id="rId39"/>
    <p:sldId id="388" r:id="rId40"/>
    <p:sldId id="387" r:id="rId41"/>
    <p:sldId id="389" r:id="rId42"/>
    <p:sldId id="393" r:id="rId4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74" y="78"/>
      </p:cViewPr>
      <p:guideLst>
        <p:guide orient="horz" pos="16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52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104905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5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79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4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104904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04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4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5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9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3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5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62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11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0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2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0" y="4768173"/>
            <a:ext cx="1528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24 de febrero de 2025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0" y="4768173"/>
            <a:ext cx="1528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24 de febrero de 2025</a:t>
            </a:r>
            <a:endParaRPr lang="es-ES" sz="1000" dirty="0"/>
          </a:p>
        </p:txBody>
      </p:sp>
      <p:grpSp>
        <p:nvGrpSpPr>
          <p:cNvPr id="4" name="Grupo 3"/>
          <p:cNvGrpSpPr/>
          <p:nvPr userDrawn="1"/>
        </p:nvGrpSpPr>
        <p:grpSpPr>
          <a:xfrm>
            <a:off x="6192079" y="81330"/>
            <a:ext cx="2703482" cy="505077"/>
            <a:chOff x="6192079" y="81330"/>
            <a:chExt cx="2703482" cy="505077"/>
          </a:xfrm>
        </p:grpSpPr>
        <p:pic>
          <p:nvPicPr>
            <p:cNvPr id="5" name="Imagen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759" y="81330"/>
              <a:ext cx="393802" cy="5050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 userDrawn="1"/>
          </p:nvSpPr>
          <p:spPr>
            <a:xfrm>
              <a:off x="6192079" y="133813"/>
              <a:ext cx="23792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/>
                <a:t>Facultad de Matemática y Computación </a:t>
              </a:r>
            </a:p>
            <a:p>
              <a:pPr algn="ctr"/>
              <a:r>
                <a:rPr lang="es-ES" sz="1000" dirty="0" smtClean="0"/>
                <a:t>Universidad</a:t>
              </a:r>
              <a:r>
                <a:rPr lang="es-ES" sz="1000" baseline="0" dirty="0" smtClean="0"/>
                <a:t> </a:t>
              </a:r>
              <a:r>
                <a:rPr lang="es-ES" sz="1000" dirty="0" smtClean="0"/>
                <a:t>de La Habana</a:t>
              </a:r>
              <a:endParaRPr lang="es-E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7518400" y="4742773"/>
            <a:ext cx="1528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24 de febrero de 2025</a:t>
            </a:r>
            <a:endParaRPr lang="es-ES" sz="1000" dirty="0"/>
          </a:p>
        </p:txBody>
      </p:sp>
      <p:grpSp>
        <p:nvGrpSpPr>
          <p:cNvPr id="4" name="Grupo 3"/>
          <p:cNvGrpSpPr/>
          <p:nvPr userDrawn="1"/>
        </p:nvGrpSpPr>
        <p:grpSpPr>
          <a:xfrm>
            <a:off x="6192079" y="81330"/>
            <a:ext cx="2703482" cy="505077"/>
            <a:chOff x="6192079" y="81330"/>
            <a:chExt cx="2703482" cy="505077"/>
          </a:xfrm>
        </p:grpSpPr>
        <p:pic>
          <p:nvPicPr>
            <p:cNvPr id="5" name="Imagen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759" y="81330"/>
              <a:ext cx="393802" cy="5050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 userDrawn="1"/>
          </p:nvSpPr>
          <p:spPr>
            <a:xfrm>
              <a:off x="6192079" y="133813"/>
              <a:ext cx="23792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/>
                <a:t>Facultad de Matemática y Computación </a:t>
              </a:r>
            </a:p>
            <a:p>
              <a:pPr algn="ctr"/>
              <a:r>
                <a:rPr lang="es-ES" sz="1000" dirty="0" smtClean="0"/>
                <a:t>Universidad</a:t>
              </a:r>
              <a:r>
                <a:rPr lang="es-ES" sz="1000" baseline="0" dirty="0" smtClean="0"/>
                <a:t> </a:t>
              </a:r>
              <a:r>
                <a:rPr lang="es-ES" sz="1000" dirty="0" smtClean="0"/>
                <a:t>de La Habana</a:t>
              </a:r>
              <a:endParaRPr lang="es-E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482347" y="1932589"/>
            <a:ext cx="1938834" cy="3210909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697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94101" y="0"/>
            <a:ext cx="2013708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CuadroTexto 5"/>
          <p:cNvSpPr txBox="1"/>
          <p:nvPr userDrawn="1"/>
        </p:nvSpPr>
        <p:spPr>
          <a:xfrm>
            <a:off x="0" y="4768173"/>
            <a:ext cx="1528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24 de febrero de 2025</a:t>
            </a:r>
            <a:endParaRPr lang="es-ES" sz="1000" dirty="0"/>
          </a:p>
        </p:txBody>
      </p:sp>
      <p:sp>
        <p:nvSpPr>
          <p:cNvPr id="14" name="图片占位符 8"/>
          <p:cNvSpPr>
            <a:spLocks noGrp="1"/>
          </p:cNvSpPr>
          <p:nvPr>
            <p:ph type="pic" sz="quarter" idx="14"/>
          </p:nvPr>
        </p:nvSpPr>
        <p:spPr>
          <a:xfrm>
            <a:off x="3150215" y="0"/>
            <a:ext cx="2013708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3934111" y="1932591"/>
            <a:ext cx="1938834" cy="3210909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6" name="图片占位符 8"/>
          <p:cNvSpPr>
            <a:spLocks noGrp="1"/>
          </p:cNvSpPr>
          <p:nvPr>
            <p:ph type="pic" sz="quarter" idx="16"/>
          </p:nvPr>
        </p:nvSpPr>
        <p:spPr>
          <a:xfrm>
            <a:off x="5606329" y="0"/>
            <a:ext cx="2013708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7" name="图片占位符 8"/>
          <p:cNvSpPr>
            <a:spLocks noGrp="1"/>
          </p:cNvSpPr>
          <p:nvPr>
            <p:ph type="pic" sz="quarter" idx="17"/>
          </p:nvPr>
        </p:nvSpPr>
        <p:spPr>
          <a:xfrm>
            <a:off x="6385875" y="1892699"/>
            <a:ext cx="2013708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657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4" name="Grupo 3"/>
          <p:cNvGrpSpPr/>
          <p:nvPr userDrawn="1"/>
        </p:nvGrpSpPr>
        <p:grpSpPr>
          <a:xfrm>
            <a:off x="6192079" y="81330"/>
            <a:ext cx="2703482" cy="505077"/>
            <a:chOff x="6192079" y="81330"/>
            <a:chExt cx="2703482" cy="505077"/>
          </a:xfrm>
        </p:grpSpPr>
        <p:pic>
          <p:nvPicPr>
            <p:cNvPr id="2" name="Imagen 1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759" y="81330"/>
              <a:ext cx="393802" cy="505077"/>
            </a:xfrm>
            <a:prstGeom prst="rect">
              <a:avLst/>
            </a:prstGeom>
          </p:spPr>
        </p:pic>
        <p:sp>
          <p:nvSpPr>
            <p:cNvPr id="3" name="CuadroTexto 2"/>
            <p:cNvSpPr txBox="1"/>
            <p:nvPr userDrawn="1"/>
          </p:nvSpPr>
          <p:spPr>
            <a:xfrm>
              <a:off x="6192079" y="133813"/>
              <a:ext cx="23792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/>
                <a:t>Facultad de Matemática y Computación </a:t>
              </a:r>
            </a:p>
            <a:p>
              <a:pPr algn="ctr"/>
              <a:r>
                <a:rPr lang="es-ES" sz="1000" dirty="0" smtClean="0"/>
                <a:t>Universidad</a:t>
              </a:r>
              <a:r>
                <a:rPr lang="es-ES" sz="1000" baseline="0" dirty="0" smtClean="0"/>
                <a:t> </a:t>
              </a:r>
              <a:r>
                <a:rPr lang="es-ES" sz="1000" dirty="0" smtClean="0"/>
                <a:t>de La Habana</a:t>
              </a:r>
              <a:endParaRPr lang="es-ES" sz="1000" dirty="0"/>
            </a:p>
          </p:txBody>
        </p:sp>
      </p:grpSp>
      <p:sp>
        <p:nvSpPr>
          <p:cNvPr id="5" name="CuadroTexto 4"/>
          <p:cNvSpPr txBox="1"/>
          <p:nvPr userDrawn="1"/>
        </p:nvSpPr>
        <p:spPr>
          <a:xfrm>
            <a:off x="0" y="4768173"/>
            <a:ext cx="1528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24 de febrero de 2025</a:t>
            </a:r>
            <a:endParaRPr lang="es-E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3" r:id="rId6"/>
    <p:sldLayoutId id="214748366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文本框 6"/>
          <p:cNvSpPr txBox="1"/>
          <p:nvPr/>
        </p:nvSpPr>
        <p:spPr>
          <a:xfrm>
            <a:off x="600561" y="1973829"/>
            <a:ext cx="5823325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Usando Modelos de </a:t>
            </a:r>
            <a:r>
              <a:rPr lang="en-US" altLang="zh-CN" sz="28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Tópios</a:t>
            </a:r>
            <a:r>
              <a:rPr lang="en-US" altLang="zh-CN" sz="2800" b="1" dirty="0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Dinámicos</a:t>
            </a:r>
            <a:endParaRPr lang="en-US" altLang="zh-CN" sz="2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577" name="文本框 7"/>
          <p:cNvSpPr txBox="1"/>
          <p:nvPr/>
        </p:nvSpPr>
        <p:spPr>
          <a:xfrm>
            <a:off x="580075" y="1252725"/>
            <a:ext cx="7441204" cy="972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spc="-150" dirty="0" smtClean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Análisis </a:t>
            </a:r>
            <a:r>
              <a:rPr lang="en-US" altLang="zh-CN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Publicaciones </a:t>
            </a:r>
            <a:r>
              <a:rPr lang="en-US" altLang="zh-CN" sz="4400" b="1" spc="-150" dirty="0" smtClean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Médicas</a:t>
            </a:r>
            <a:endParaRPr lang="zh-CN" altLang="en-US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578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579" name="Rectangle 20"/>
          <p:cNvSpPr>
            <a:spLocks noChangeArrowheads="1"/>
          </p:cNvSpPr>
          <p:nvPr/>
        </p:nvSpPr>
        <p:spPr bwMode="auto">
          <a:xfrm>
            <a:off x="673023" y="2634983"/>
            <a:ext cx="3898977" cy="2000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 </a:t>
            </a:r>
            <a:r>
              <a:rPr lang="en-US" altLang="en-US" sz="1000" spc="3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Naomi Lahera Champagne</a:t>
            </a:r>
            <a:r>
              <a:rPr lang="zh-CN" altLang="en-US" sz="1000" spc="3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000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580" name="矩形 12"/>
          <p:cNvSpPr/>
          <p:nvPr/>
        </p:nvSpPr>
        <p:spPr>
          <a:xfrm>
            <a:off x="618613" y="2969777"/>
            <a:ext cx="45864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Dr. Luciano </a:t>
            </a: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García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Garrido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s-E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(Tutor</a:t>
            </a:r>
            <a:r>
              <a:rPr lang="es-E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E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Grupo de Investigación de Inteligencia Artificial</a:t>
            </a:r>
            <a:endParaRPr lang="en-US" altLang="zh-CN" sz="1000" dirty="0" smtClean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Facultad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 </a:t>
            </a: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Matemática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y </a:t>
            </a: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Computación</a:t>
            </a:r>
            <a:endParaRPr lang="en-US" altLang="zh-C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Universidad 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 La Habana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图片占位符 6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/>
          <a:srcRect l="3213" r="3213"/>
          <a:stretch>
            <a:fillRect/>
          </a:stretch>
        </p:blipFill>
        <p:spPr/>
      </p:pic>
      <p:pic>
        <p:nvPicPr>
          <p:cNvPr id="2097189" name="图片占位符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/>
          <a:srcRect t="187" b="187"/>
          <a:stretch>
            <a:fillRect/>
          </a:stretch>
        </p:blipFill>
        <p:spPr/>
      </p:pic>
      <p:pic>
        <p:nvPicPr>
          <p:cNvPr id="2097190" name="图片占位符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 cstate="print"/>
          <a:srcRect l="3241" r="3241"/>
          <a:stretch>
            <a:fillRect/>
          </a:stretch>
        </p:blipFill>
        <p:spPr/>
      </p:pic>
      <p:sp>
        <p:nvSpPr>
          <p:cNvPr id="1049186" name="Rectangle 93"/>
          <p:cNvSpPr>
            <a:spLocks noChangeArrowheads="1"/>
          </p:cNvSpPr>
          <p:nvPr/>
        </p:nvSpPr>
        <p:spPr bwMode="auto">
          <a:xfrm>
            <a:off x="801005" y="224302"/>
            <a:ext cx="1246980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187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Objetivos</a:t>
            </a:r>
          </a:p>
        </p:txBody>
      </p:sp>
      <p:cxnSp>
        <p:nvCxnSpPr>
          <p:cNvPr id="3145859" name="直接连接符 21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6"/>
          <p:cNvSpPr txBox="1"/>
          <p:nvPr/>
        </p:nvSpPr>
        <p:spPr>
          <a:xfrm>
            <a:off x="3059113" y="1452679"/>
            <a:ext cx="3301417" cy="60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Objetivos</a:t>
            </a:r>
            <a:r>
              <a:rPr lang="en-US" altLang="zh-CN" sz="2800" b="1" dirty="0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28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Específicos</a:t>
            </a:r>
            <a:endParaRPr lang="en-US" altLang="zh-CN" sz="2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42671" y="2255597"/>
            <a:ext cx="77343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ES" dirty="0" smtClean="0"/>
              <a:t>Evaluar </a:t>
            </a:r>
            <a:r>
              <a:rPr lang="es-ES" dirty="0"/>
              <a:t>el rendimiento de los modelos DETM y FDTM con diferentes configuraciones de </a:t>
            </a:r>
            <a:r>
              <a:rPr lang="es-ES" dirty="0" err="1" smtClean="0"/>
              <a:t>hiperparámetros</a:t>
            </a:r>
            <a:r>
              <a:rPr lang="es-ES" dirty="0" smtClean="0"/>
              <a:t>. </a:t>
            </a:r>
          </a:p>
          <a:p>
            <a:pPr marL="400050" indent="-400050">
              <a:buFont typeface="+mj-lt"/>
              <a:buAutoNum type="romanUcPeriod"/>
            </a:pPr>
            <a:r>
              <a:rPr lang="es-ES" dirty="0" smtClean="0"/>
              <a:t>Comparar </a:t>
            </a:r>
            <a:r>
              <a:rPr lang="es-ES" dirty="0"/>
              <a:t>la efectividad de ambos modelos al utilizar métricas como </a:t>
            </a:r>
            <a:r>
              <a:rPr lang="es-ES" dirty="0" err="1"/>
              <a:t>Topic</a:t>
            </a:r>
            <a:r>
              <a:rPr lang="es-ES" dirty="0"/>
              <a:t> </a:t>
            </a:r>
            <a:r>
              <a:rPr lang="es-ES" dirty="0" err="1"/>
              <a:t>Coherence</a:t>
            </a:r>
            <a:r>
              <a:rPr lang="es-ES" dirty="0"/>
              <a:t> y </a:t>
            </a:r>
            <a:r>
              <a:rPr lang="es-ES" dirty="0" err="1"/>
              <a:t>Topic</a:t>
            </a:r>
            <a:r>
              <a:rPr lang="es-ES" dirty="0"/>
              <a:t> </a:t>
            </a:r>
            <a:r>
              <a:rPr lang="es-ES" dirty="0" err="1"/>
              <a:t>Diversity</a:t>
            </a:r>
            <a:r>
              <a:rPr lang="es-ES" dirty="0"/>
              <a:t>, que miden la calidad y diversidad de los tópicos </a:t>
            </a:r>
            <a:r>
              <a:rPr lang="es-ES" dirty="0" smtClean="0"/>
              <a:t>identificados.</a:t>
            </a:r>
          </a:p>
          <a:p>
            <a:pPr marL="400050" indent="-400050">
              <a:buFont typeface="+mj-lt"/>
              <a:buAutoNum type="romanUcPeriod"/>
            </a:pPr>
            <a:r>
              <a:rPr lang="es-ES" dirty="0" smtClean="0"/>
              <a:t> Proponer un </a:t>
            </a:r>
            <a:r>
              <a:rPr lang="es-ES" dirty="0"/>
              <a:t>modelo adecuado para el análisis </a:t>
            </a:r>
            <a:r>
              <a:rPr lang="es-ES" dirty="0" smtClean="0"/>
              <a:t>dinámico </a:t>
            </a:r>
            <a:r>
              <a:rPr lang="es-ES" dirty="0"/>
              <a:t>de tópicos en el contexto de revistas científicas cubanas, específicamente en la Revista de Ciencias Médicas de La </a:t>
            </a:r>
            <a:r>
              <a:rPr lang="es-ES" dirty="0" smtClean="0"/>
              <a:t>Habana.</a:t>
            </a:r>
          </a:p>
          <a:p>
            <a:pPr marL="400050" indent="-400050">
              <a:buFont typeface="+mj-lt"/>
              <a:buAutoNum type="romanUcPeriod"/>
            </a:pPr>
            <a:r>
              <a:rPr lang="es-ES" dirty="0" smtClean="0"/>
              <a:t> Analizar la </a:t>
            </a:r>
            <a:r>
              <a:rPr lang="es-ES" dirty="0"/>
              <a:t>evolución de los tópicos relevantes en </a:t>
            </a:r>
            <a:r>
              <a:rPr lang="es-ES" dirty="0" smtClean="0"/>
              <a:t>la </a:t>
            </a:r>
            <a:r>
              <a:rPr lang="es-ES" dirty="0"/>
              <a:t>Revista de Ciencias Médicas de La Habana.</a:t>
            </a:r>
          </a:p>
        </p:txBody>
      </p:sp>
    </p:spTree>
    <p:extLst>
      <p:ext uri="{BB962C8B-B14F-4D97-AF65-F5344CB8AC3E}">
        <p14:creationId xmlns:p14="http://schemas.microsoft.com/office/powerpoint/2010/main" val="29337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 7"/>
          <p:cNvSpPr txBox="1">
            <a:spLocks noChangeArrowheads="1"/>
          </p:cNvSpPr>
          <p:nvPr/>
        </p:nvSpPr>
        <p:spPr bwMode="auto">
          <a:xfrm>
            <a:off x="3276069" y="2514320"/>
            <a:ext cx="2591861" cy="6362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Estado del Arte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3" name="直接连接符 10"/>
          <p:cNvCxnSpPr>
            <a:cxnSpLocks/>
          </p:cNvCxnSpPr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5653" y="3199828"/>
            <a:ext cx="3052692" cy="76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Análisis de la Evolución de Tópicos en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Publicaciones Médicas Usando Modelos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Tópicos Dinámicos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8" y="1190846"/>
            <a:ext cx="3795822" cy="258371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14261" y="1397789"/>
            <a:ext cx="30940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2"/>
                </a:solidFill>
              </a:rPr>
              <a:t>Dynamic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Embedded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Topic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Model</a:t>
            </a:r>
            <a:endParaRPr lang="es-E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2019</a:t>
            </a: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Adji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B.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Dieng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, Francisco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J. R.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Ruiz, David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M.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Blei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Representa palabras y tópicos como </a:t>
            </a:r>
            <a:r>
              <a:rPr lang="es-ES" i="1" dirty="0" err="1" smtClean="0">
                <a:solidFill>
                  <a:schemeClr val="tx1">
                    <a:lumMod val="50000"/>
                  </a:schemeClr>
                </a:solidFill>
              </a:rPr>
              <a:t>embeddings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s-ES" i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Tiene como bases a los modelos </a:t>
            </a:r>
          </a:p>
          <a:p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    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D-LDA y ETM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801005" y="224302"/>
            <a:ext cx="2974462" cy="576868"/>
            <a:chOff x="801005" y="224302"/>
            <a:chExt cx="2974462" cy="576868"/>
          </a:xfrm>
        </p:grpSpPr>
        <p:sp>
          <p:nvSpPr>
            <p:cNvPr id="10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1515725" cy="323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</a:t>
              </a:r>
              <a:r>
                <a:rPr lang="en-US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stado del Arte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TextBox 94"/>
            <p:cNvSpPr txBox="1">
              <a:spLocks noChangeArrowheads="1"/>
            </p:cNvSpPr>
            <p:nvPr/>
          </p:nvSpPr>
          <p:spPr bwMode="auto">
            <a:xfrm>
              <a:off x="801005" y="446996"/>
              <a:ext cx="2974462" cy="2900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Dynamic Embedded Topic Model. DETM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12" name="直接连接符 51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783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5114261" y="1397789"/>
            <a:ext cx="309407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2"/>
                </a:solidFill>
              </a:rPr>
              <a:t>NetDTM</a:t>
            </a:r>
            <a:r>
              <a:rPr lang="es-ES" dirty="0" smtClean="0">
                <a:solidFill>
                  <a:schemeClr val="tx2"/>
                </a:solidFill>
              </a:rPr>
              <a:t> y </a:t>
            </a:r>
            <a:r>
              <a:rPr lang="es-ES" dirty="0" err="1" smtClean="0">
                <a:solidFill>
                  <a:schemeClr val="tx2"/>
                </a:solidFill>
              </a:rPr>
              <a:t>NetDTM</a:t>
            </a:r>
            <a:r>
              <a:rPr lang="es-ES" dirty="0" smtClean="0">
                <a:solidFill>
                  <a:schemeClr val="tx2"/>
                </a:solidFill>
              </a:rPr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2022</a:t>
            </a: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Delvin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Zhang,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Hady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W.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Lauw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Usa las relaciones entre los documentos del corpus como dato adicional para el entrenamiento</a:t>
            </a:r>
            <a:endParaRPr lang="es-ES" i="1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801005" y="224302"/>
            <a:ext cx="2974462" cy="576868"/>
            <a:chOff x="801005" y="224302"/>
            <a:chExt cx="2974462" cy="576868"/>
          </a:xfrm>
        </p:grpSpPr>
        <p:sp>
          <p:nvSpPr>
            <p:cNvPr id="10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1515725" cy="323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</a:t>
              </a:r>
              <a:r>
                <a:rPr lang="en-US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stado del Arte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TextBox 94"/>
            <p:cNvSpPr txBox="1">
              <a:spLocks noChangeArrowheads="1"/>
            </p:cNvSpPr>
            <p:nvPr/>
          </p:nvSpPr>
          <p:spPr bwMode="auto">
            <a:xfrm>
              <a:off x="801005" y="446996"/>
              <a:ext cx="2974462" cy="300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NetDTM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y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NetDTM</a:t>
              </a:r>
              <a:r>
                <a:rPr lang="es-E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++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12" name="直接连接符 51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5" y="1181738"/>
            <a:ext cx="4123209" cy="23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5103628" y="1078812"/>
            <a:ext cx="3094074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2"/>
                </a:solidFill>
              </a:rPr>
              <a:t>Aligned</a:t>
            </a:r>
            <a:r>
              <a:rPr lang="es-ES" dirty="0" smtClean="0">
                <a:solidFill>
                  <a:schemeClr val="tx2"/>
                </a:solidFill>
              </a:rPr>
              <a:t> Neural </a:t>
            </a:r>
            <a:r>
              <a:rPr lang="es-ES" dirty="0" err="1" smtClean="0">
                <a:solidFill>
                  <a:schemeClr val="tx2"/>
                </a:solidFill>
              </a:rPr>
              <a:t>Topic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Model</a:t>
            </a:r>
            <a:endParaRPr lang="es-ES" dirty="0" smtClean="0">
              <a:solidFill>
                <a:schemeClr val="tx2"/>
              </a:solidFill>
            </a:endParaRPr>
          </a:p>
          <a:p>
            <a:pPr algn="ctr"/>
            <a:endParaRPr lang="es-E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Hamed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Rahimi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Hubert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Naacke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Camelia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Constantin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Bernd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Amann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Emplea 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un algoritmo de ventana deslizante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superpuestas 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para la agrupación secuencial de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documentos</a:t>
            </a: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Identifica un número variable de tópicos por cada intervalo 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de tiempo y alinea grupos de documentos semánticamente similares a lo largo de distintos periodos temporales.</a:t>
            </a: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801005" y="224302"/>
            <a:ext cx="2974462" cy="576868"/>
            <a:chOff x="801005" y="224302"/>
            <a:chExt cx="2974462" cy="576868"/>
          </a:xfrm>
        </p:grpSpPr>
        <p:sp>
          <p:nvSpPr>
            <p:cNvPr id="10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1515725" cy="323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</a:t>
              </a:r>
              <a:r>
                <a:rPr lang="en-US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stado del Arte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TextBox 94"/>
            <p:cNvSpPr txBox="1">
              <a:spLocks noChangeArrowheads="1"/>
            </p:cNvSpPr>
            <p:nvPr/>
          </p:nvSpPr>
          <p:spPr bwMode="auto">
            <a:xfrm>
              <a:off x="801005" y="446996"/>
              <a:ext cx="2974462" cy="313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Aligned Neural Topic Model. ANTM 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12" name="直接连接符 51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5" y="1597228"/>
            <a:ext cx="4401879" cy="177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5103629" y="1121342"/>
            <a:ext cx="3094074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>
                <a:solidFill>
                  <a:schemeClr val="tx2"/>
                </a:solidFill>
              </a:rPr>
              <a:t>Dynamic Structured </a:t>
            </a:r>
            <a:r>
              <a:rPr lang="en-US" dirty="0" smtClean="0">
                <a:solidFill>
                  <a:schemeClr val="tx2"/>
                </a:solidFill>
              </a:rPr>
              <a:t>Neural Topic Model</a:t>
            </a:r>
            <a:endParaRPr lang="es-E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2023</a:t>
            </a: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Nozomu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Miyamoto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Masaru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Isonuma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Sho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Takase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Junichiro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Mori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Ichiro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       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Sakata</a:t>
            </a: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Captura los procesos de ramificación y fusión de temas mediante la modelación de dependencias temáticas basada en un mecanismo de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autoatención</a:t>
            </a: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801005" y="224302"/>
            <a:ext cx="2974462" cy="576868"/>
            <a:chOff x="801005" y="224302"/>
            <a:chExt cx="2974462" cy="576868"/>
          </a:xfrm>
        </p:grpSpPr>
        <p:sp>
          <p:nvSpPr>
            <p:cNvPr id="10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1515725" cy="323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</a:t>
              </a:r>
              <a:r>
                <a:rPr lang="en-US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stado del Arte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TextBox 94"/>
            <p:cNvSpPr txBox="1">
              <a:spLocks noChangeArrowheads="1"/>
            </p:cNvSpPr>
            <p:nvPr/>
          </p:nvSpPr>
          <p:spPr bwMode="auto">
            <a:xfrm>
              <a:off x="801005" y="446996"/>
              <a:ext cx="2974462" cy="300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Dynamic Structured Neural Topic Model. DSNTM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12" name="直接连接符 51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2" y="1525850"/>
            <a:ext cx="4460678" cy="191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699592" y="1397788"/>
            <a:ext cx="3094074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Neural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Dynamic Focused Topic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Model</a:t>
            </a:r>
          </a:p>
          <a:p>
            <a:pPr algn="ctr"/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2023</a:t>
            </a: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Kostadin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Cvejoski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Ramses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J.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Sánchez, César 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Ojeda</a:t>
            </a: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Modela la aparición de un tópico en un documento separado de la proporción de dicho tópico en el documento</a:t>
            </a:r>
            <a:endParaRPr lang="es-ES" i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801005" y="224302"/>
            <a:ext cx="2974462" cy="576868"/>
            <a:chOff x="801005" y="224302"/>
            <a:chExt cx="2974462" cy="576868"/>
          </a:xfrm>
        </p:grpSpPr>
        <p:sp>
          <p:nvSpPr>
            <p:cNvPr id="10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1515725" cy="323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</a:t>
              </a:r>
              <a:r>
                <a:rPr lang="en-US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stado del Arte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TextBox 94"/>
            <p:cNvSpPr txBox="1">
              <a:spLocks noChangeArrowheads="1"/>
            </p:cNvSpPr>
            <p:nvPr/>
          </p:nvSpPr>
          <p:spPr bwMode="auto">
            <a:xfrm>
              <a:off x="801005" y="446996"/>
              <a:ext cx="2974462" cy="300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Neural Dynamic Focused Topic Model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12" name="直接连接符 51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14" y="1187581"/>
            <a:ext cx="2870791" cy="27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827182" y="1065772"/>
            <a:ext cx="309407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2"/>
                </a:solidFill>
              </a:rPr>
              <a:t>Chain</a:t>
            </a:r>
            <a:r>
              <a:rPr lang="es-ES" dirty="0" smtClean="0">
                <a:solidFill>
                  <a:schemeClr val="tx2"/>
                </a:solidFill>
              </a:rPr>
              <a:t>-Free </a:t>
            </a:r>
            <a:r>
              <a:rPr lang="es-ES" dirty="0" err="1" smtClean="0">
                <a:solidFill>
                  <a:schemeClr val="tx2"/>
                </a:solidFill>
              </a:rPr>
              <a:t>Dynamic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Topic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Model</a:t>
            </a:r>
            <a:endParaRPr lang="es-E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2024</a:t>
            </a: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Xiaobao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Wu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Xinshuai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Dong,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Liangming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Pan,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Thong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Nguyen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Anh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Tuan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Luu</a:t>
            </a: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Evolution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Contrastive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Learning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(ETC) y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Unasociate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Word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Exclusion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(UWE)</a:t>
            </a:r>
            <a:endParaRPr lang="es-ES" i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Parámetro  para representar la medida en que evolucionan los tópicos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801005" y="224302"/>
            <a:ext cx="2974462" cy="576868"/>
            <a:chOff x="801005" y="224302"/>
            <a:chExt cx="2974462" cy="576868"/>
          </a:xfrm>
        </p:grpSpPr>
        <p:sp>
          <p:nvSpPr>
            <p:cNvPr id="10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1515725" cy="323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</a:t>
              </a:r>
              <a:r>
                <a:rPr lang="en-US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stado del Arte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TextBox 94"/>
            <p:cNvSpPr txBox="1">
              <a:spLocks noChangeArrowheads="1"/>
            </p:cNvSpPr>
            <p:nvPr/>
          </p:nvSpPr>
          <p:spPr bwMode="auto">
            <a:xfrm>
              <a:off x="801005" y="446996"/>
              <a:ext cx="2974462" cy="300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Chain Free Dynamic Topic Model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12" name="直接连接符 51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74" y="970079"/>
            <a:ext cx="3063699" cy="36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9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Rectangle 93"/>
          <p:cNvSpPr>
            <a:spLocks noChangeArrowheads="1"/>
          </p:cNvSpPr>
          <p:nvPr/>
        </p:nvSpPr>
        <p:spPr bwMode="auto">
          <a:xfrm>
            <a:off x="801005" y="224302"/>
            <a:ext cx="1461013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Estado del Arte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872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Modelos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escogidos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para la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comparación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88" name="直接连接符 57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891215" y="931953"/>
            <a:ext cx="2462012" cy="1680166"/>
            <a:chOff x="891215" y="931953"/>
            <a:chExt cx="2462012" cy="1680166"/>
          </a:xfrm>
        </p:grpSpPr>
        <p:sp>
          <p:nvSpPr>
            <p:cNvPr id="1048860" name="TextBox 94"/>
            <p:cNvSpPr txBox="1">
              <a:spLocks noChangeArrowheads="1"/>
            </p:cNvSpPr>
            <p:nvPr/>
          </p:nvSpPr>
          <p:spPr bwMode="auto">
            <a:xfrm>
              <a:off x="891215" y="2216157"/>
              <a:ext cx="2462012" cy="3959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Representación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de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palabras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como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embeddings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891215" y="931953"/>
              <a:ext cx="1511743" cy="1297752"/>
              <a:chOff x="891215" y="931953"/>
              <a:chExt cx="1511743" cy="1297752"/>
            </a:xfrm>
          </p:grpSpPr>
          <p:sp>
            <p:nvSpPr>
              <p:cNvPr id="1048859" name="Rectangle 93"/>
              <p:cNvSpPr>
                <a:spLocks noChangeArrowheads="1"/>
              </p:cNvSpPr>
              <p:nvPr/>
            </p:nvSpPr>
            <p:spPr bwMode="auto">
              <a:xfrm>
                <a:off x="891215" y="1896595"/>
                <a:ext cx="642380" cy="3024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s-ES" altLang="zh-CN" sz="1400" b="1" dirty="0" smtClean="0">
                    <a:solidFill>
                      <a:schemeClr val="tx2"/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DETM</a:t>
                </a:r>
                <a:endParaRPr lang="en-US" altLang="zh-CN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3145782" name="直接连接符 36"/>
              <p:cNvCxnSpPr>
                <a:cxnSpLocks/>
              </p:cNvCxnSpPr>
              <p:nvPr/>
            </p:nvCxnSpPr>
            <p:spPr>
              <a:xfrm>
                <a:off x="983319" y="2229705"/>
                <a:ext cx="226202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215" y="931953"/>
                <a:ext cx="1511743" cy="933068"/>
              </a:xfrm>
              <a:prstGeom prst="rect">
                <a:avLst/>
              </a:prstGeom>
            </p:spPr>
          </p:pic>
        </p:grpSp>
      </p:grpSp>
      <p:grpSp>
        <p:nvGrpSpPr>
          <p:cNvPr id="7" name="Grupo 6"/>
          <p:cNvGrpSpPr/>
          <p:nvPr/>
        </p:nvGrpSpPr>
        <p:grpSpPr>
          <a:xfrm>
            <a:off x="891215" y="2838893"/>
            <a:ext cx="2350979" cy="1592882"/>
            <a:chOff x="891215" y="2838893"/>
            <a:chExt cx="2350979" cy="1592882"/>
          </a:xfrm>
        </p:grpSpPr>
        <p:sp>
          <p:nvSpPr>
            <p:cNvPr id="1048865" name="Rectangle 93"/>
            <p:cNvSpPr>
              <a:spLocks noChangeArrowheads="1"/>
            </p:cNvSpPr>
            <p:nvPr/>
          </p:nvSpPr>
          <p:spPr bwMode="auto">
            <a:xfrm>
              <a:off x="903163" y="3850500"/>
              <a:ext cx="728826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zh-CN" sz="14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DSNTM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3145785" name="直接连接符 48"/>
            <p:cNvCxnSpPr>
              <a:cxnSpLocks/>
            </p:cNvCxnSpPr>
            <p:nvPr/>
          </p:nvCxnSpPr>
          <p:spPr>
            <a:xfrm>
              <a:off x="995267" y="4179716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94"/>
            <p:cNvSpPr txBox="1">
              <a:spLocks noChangeArrowheads="1"/>
            </p:cNvSpPr>
            <p:nvPr/>
          </p:nvSpPr>
          <p:spPr bwMode="auto">
            <a:xfrm>
              <a:off x="891215" y="4194801"/>
              <a:ext cx="2350979" cy="2369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Dependencia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entre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tópicos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163" y="2838893"/>
              <a:ext cx="1389449" cy="965836"/>
            </a:xfrm>
            <a:prstGeom prst="rect">
              <a:avLst/>
            </a:prstGeom>
          </p:spPr>
        </p:pic>
      </p:grpSp>
      <p:grpSp>
        <p:nvGrpSpPr>
          <p:cNvPr id="15" name="Grupo 14"/>
          <p:cNvGrpSpPr/>
          <p:nvPr/>
        </p:nvGrpSpPr>
        <p:grpSpPr>
          <a:xfrm>
            <a:off x="5989513" y="2710741"/>
            <a:ext cx="2492609" cy="1851389"/>
            <a:chOff x="5989513" y="2710741"/>
            <a:chExt cx="2492609" cy="1851389"/>
          </a:xfrm>
        </p:grpSpPr>
        <p:sp>
          <p:nvSpPr>
            <p:cNvPr id="1048869" name="Rectangle 93"/>
            <p:cNvSpPr>
              <a:spLocks noChangeArrowheads="1"/>
            </p:cNvSpPr>
            <p:nvPr/>
          </p:nvSpPr>
          <p:spPr bwMode="auto">
            <a:xfrm>
              <a:off x="5989513" y="3850500"/>
              <a:ext cx="699009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zh-CN" sz="14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CFDTM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8870" name="TextBox 94"/>
            <p:cNvSpPr txBox="1">
              <a:spLocks noChangeArrowheads="1"/>
            </p:cNvSpPr>
            <p:nvPr/>
          </p:nvSpPr>
          <p:spPr bwMode="auto">
            <a:xfrm>
              <a:off x="5989513" y="4171268"/>
              <a:ext cx="2492609" cy="390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Evolution-Tracking 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Contrastive 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Learning (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ECT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)</a:t>
              </a:r>
            </a:p>
            <a:p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Unassociated Word 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Exclusion (UWE)</a:t>
              </a:r>
            </a:p>
          </p:txBody>
        </p:sp>
        <p:cxnSp>
          <p:nvCxnSpPr>
            <p:cNvPr id="3145787" name="直接连接符 54"/>
            <p:cNvCxnSpPr>
              <a:cxnSpLocks/>
            </p:cNvCxnSpPr>
            <p:nvPr/>
          </p:nvCxnSpPr>
          <p:spPr>
            <a:xfrm>
              <a:off x="6081617" y="4179716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616" y="2710741"/>
              <a:ext cx="1297379" cy="1093988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5977565" y="987671"/>
            <a:ext cx="2350979" cy="1470560"/>
            <a:chOff x="5977565" y="987671"/>
            <a:chExt cx="2350979" cy="1470560"/>
          </a:xfrm>
        </p:grpSpPr>
        <p:sp>
          <p:nvSpPr>
            <p:cNvPr id="1048863" name="Rectangle 93"/>
            <p:cNvSpPr>
              <a:spLocks noChangeArrowheads="1"/>
            </p:cNvSpPr>
            <p:nvPr/>
          </p:nvSpPr>
          <p:spPr bwMode="auto">
            <a:xfrm>
              <a:off x="5977565" y="1900489"/>
              <a:ext cx="639057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zh-CN" sz="14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ANTM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8864" name="TextBox 94"/>
            <p:cNvSpPr txBox="1">
              <a:spLocks noChangeArrowheads="1"/>
            </p:cNvSpPr>
            <p:nvPr/>
          </p:nvSpPr>
          <p:spPr bwMode="auto">
            <a:xfrm>
              <a:off x="5977565" y="2221257"/>
              <a:ext cx="2350979" cy="2369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Aligned Clustering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3145784" name="直接连接符 45"/>
            <p:cNvCxnSpPr>
              <a:cxnSpLocks/>
            </p:cNvCxnSpPr>
            <p:nvPr/>
          </p:nvCxnSpPr>
          <p:spPr>
            <a:xfrm>
              <a:off x="6081093" y="2207284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Imagen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9513" y="987671"/>
              <a:ext cx="1924842" cy="947052"/>
            </a:xfrm>
            <a:prstGeom prst="rect">
              <a:avLst/>
            </a:prstGeom>
          </p:spPr>
        </p:pic>
      </p:grpSp>
      <p:grpSp>
        <p:nvGrpSpPr>
          <p:cNvPr id="5" name="Grupo 4"/>
          <p:cNvGrpSpPr/>
          <p:nvPr/>
        </p:nvGrpSpPr>
        <p:grpSpPr>
          <a:xfrm>
            <a:off x="3415340" y="982228"/>
            <a:ext cx="2350979" cy="1629891"/>
            <a:chOff x="3415340" y="982228"/>
            <a:chExt cx="2350979" cy="1629891"/>
          </a:xfrm>
        </p:grpSpPr>
        <p:sp>
          <p:nvSpPr>
            <p:cNvPr id="1048861" name="Rectangle 93"/>
            <p:cNvSpPr>
              <a:spLocks noChangeArrowheads="1"/>
            </p:cNvSpPr>
            <p:nvPr/>
          </p:nvSpPr>
          <p:spPr bwMode="auto">
            <a:xfrm>
              <a:off x="3415340" y="1900489"/>
              <a:ext cx="792368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zh-CN" sz="1400" b="1" dirty="0" err="1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NetDTM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8862" name="TextBox 94"/>
            <p:cNvSpPr txBox="1">
              <a:spLocks noChangeArrowheads="1"/>
            </p:cNvSpPr>
            <p:nvPr/>
          </p:nvSpPr>
          <p:spPr bwMode="auto">
            <a:xfrm>
              <a:off x="3415340" y="2221257"/>
              <a:ext cx="2350979" cy="390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Red de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documentos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y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modelado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de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conexiones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3145783" name="直接连接符 42"/>
            <p:cNvCxnSpPr>
              <a:cxnSpLocks/>
            </p:cNvCxnSpPr>
            <p:nvPr/>
          </p:nvCxnSpPr>
          <p:spPr>
            <a:xfrm>
              <a:off x="3507444" y="2229705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524" y="982228"/>
              <a:ext cx="1416923" cy="882792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3427288" y="2817438"/>
            <a:ext cx="2350979" cy="1744692"/>
            <a:chOff x="3427288" y="2817438"/>
            <a:chExt cx="2350979" cy="1744692"/>
          </a:xfrm>
        </p:grpSpPr>
        <p:grpSp>
          <p:nvGrpSpPr>
            <p:cNvPr id="8" name="Grupo 7"/>
            <p:cNvGrpSpPr/>
            <p:nvPr/>
          </p:nvGrpSpPr>
          <p:grpSpPr>
            <a:xfrm>
              <a:off x="3427288" y="3850500"/>
              <a:ext cx="2350979" cy="711630"/>
              <a:chOff x="3427288" y="3850500"/>
              <a:chExt cx="2350979" cy="711630"/>
            </a:xfrm>
          </p:grpSpPr>
          <p:sp>
            <p:nvSpPr>
              <p:cNvPr id="1048867" name="Rectangle 93"/>
              <p:cNvSpPr>
                <a:spLocks noChangeArrowheads="1"/>
              </p:cNvSpPr>
              <p:nvPr/>
            </p:nvSpPr>
            <p:spPr bwMode="auto">
              <a:xfrm>
                <a:off x="3427288" y="3850500"/>
                <a:ext cx="780122" cy="298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s-ES" altLang="zh-CN" sz="1400" b="1" dirty="0" smtClean="0">
                    <a:solidFill>
                      <a:schemeClr val="tx2"/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NDF-TM</a:t>
                </a:r>
                <a:endParaRPr lang="en-US" altLang="zh-CN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048868" name="TextBox 94"/>
              <p:cNvSpPr txBox="1">
                <a:spLocks noChangeArrowheads="1"/>
              </p:cNvSpPr>
              <p:nvPr/>
            </p:nvSpPr>
            <p:spPr bwMode="auto">
              <a:xfrm>
                <a:off x="3427288" y="4171268"/>
                <a:ext cx="2350979" cy="3908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Actividad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de los </a:t>
                </a: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tópicos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con el </a:t>
                </a: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paso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del </a:t>
                </a: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tiempo</a:t>
                </a:r>
                <a:endPara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3145786" name="直接连接符 51"/>
              <p:cNvCxnSpPr>
                <a:cxnSpLocks/>
              </p:cNvCxnSpPr>
              <p:nvPr/>
            </p:nvCxnSpPr>
            <p:spPr>
              <a:xfrm>
                <a:off x="3519392" y="4179716"/>
                <a:ext cx="21600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158" y="2817438"/>
              <a:ext cx="1216902" cy="1103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169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4444E-6 L 0.17518 0.1330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66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23457E-6 L -0.16076 -0.2512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8" y="-12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 7"/>
          <p:cNvSpPr txBox="1">
            <a:spLocks noChangeArrowheads="1"/>
          </p:cNvSpPr>
          <p:nvPr/>
        </p:nvSpPr>
        <p:spPr bwMode="auto">
          <a:xfrm>
            <a:off x="2391754" y="2504343"/>
            <a:ext cx="4360489" cy="6524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sz="28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Detalles</a:t>
            </a:r>
            <a:r>
              <a:rPr lang="en-US" altLang="en-US" sz="28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en-US" sz="28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Implementación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3" name="直接连接符 10"/>
          <p:cNvCxnSpPr>
            <a:cxnSpLocks/>
          </p:cNvCxnSpPr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5653" y="3199828"/>
            <a:ext cx="3052692" cy="76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Análisis de la Evolución de Tópicos en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Publicaciones Médicas Usando Modelos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Tópicos Dinámicos</a:t>
            </a:r>
          </a:p>
        </p:txBody>
      </p:sp>
    </p:spTree>
    <p:extLst>
      <p:ext uri="{BB962C8B-B14F-4D97-AF65-F5344CB8AC3E}">
        <p14:creationId xmlns:p14="http://schemas.microsoft.com/office/powerpoint/2010/main" val="23015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613119" y="1518503"/>
            <a:ext cx="3651974" cy="2587077"/>
            <a:chOff x="4614999" y="1784245"/>
            <a:chExt cx="3651974" cy="2587077"/>
          </a:xfrm>
        </p:grpSpPr>
        <p:sp>
          <p:nvSpPr>
            <p:cNvPr id="1049100" name="矩形 86"/>
            <p:cNvSpPr/>
            <p:nvPr/>
          </p:nvSpPr>
          <p:spPr>
            <a:xfrm>
              <a:off x="5279783" y="2183547"/>
              <a:ext cx="298719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Capítulo</a:t>
              </a:r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3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9103" name="矩形 91"/>
            <p:cNvSpPr/>
            <p:nvPr/>
          </p:nvSpPr>
          <p:spPr>
            <a:xfrm>
              <a:off x="5279783" y="3077379"/>
              <a:ext cx="29871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Análisis de la Evolución de Tópicos en Publicaciones Médicas Usando Modelos de Tópicos Dinámicos</a:t>
              </a:r>
            </a:p>
          </p:txBody>
        </p:sp>
        <p:sp>
          <p:nvSpPr>
            <p:cNvPr id="1049106" name="矩形 96"/>
            <p:cNvSpPr/>
            <p:nvPr/>
          </p:nvSpPr>
          <p:spPr>
            <a:xfrm>
              <a:off x="5279783" y="3971212"/>
              <a:ext cx="29871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Análisis de la Evolución de Tópicos en Publicaciones Médicas Usando Modelos de Tópicos </a:t>
              </a:r>
              <a:r>
                <a:rPr lang="en-US" altLang="zh-CN" sz="1000" dirty="0" smtClean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Dinámicos</a:t>
              </a:r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614999" y="1784245"/>
              <a:ext cx="2841364" cy="2409940"/>
              <a:chOff x="4614999" y="1784245"/>
              <a:chExt cx="2841364" cy="2409940"/>
            </a:xfrm>
          </p:grpSpPr>
          <p:sp>
            <p:nvSpPr>
              <p:cNvPr id="1049101" name="矩形 87"/>
              <p:cNvSpPr/>
              <p:nvPr/>
            </p:nvSpPr>
            <p:spPr>
              <a:xfrm>
                <a:off x="5267687" y="1784245"/>
                <a:ext cx="21886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zh-CN" sz="1400" b="1" dirty="0" smtClean="0">
                    <a:solidFill>
                      <a:schemeClr val="tx2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Experimentos y Resultados</a:t>
                </a:r>
                <a:endParaRPr lang="zh-CN" altLang="en-US" sz="14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3145830" name="直接连接符 88"/>
              <p:cNvCxnSpPr>
                <a:cxnSpLocks/>
              </p:cNvCxnSpPr>
              <p:nvPr/>
            </p:nvCxnSpPr>
            <p:spPr>
              <a:xfrm>
                <a:off x="5376295" y="2169979"/>
                <a:ext cx="214313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102" name="椭圆 89"/>
              <p:cNvSpPr/>
              <p:nvPr/>
            </p:nvSpPr>
            <p:spPr>
              <a:xfrm>
                <a:off x="4614999" y="1843890"/>
                <a:ext cx="561600" cy="562630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03</a:t>
                </a:r>
                <a:endParaRPr lang="zh-CN" alt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049104" name="矩形 92"/>
              <p:cNvSpPr/>
              <p:nvPr/>
            </p:nvSpPr>
            <p:spPr>
              <a:xfrm>
                <a:off x="5267687" y="2678077"/>
                <a:ext cx="11592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zh-CN" sz="1400" b="1" dirty="0" smtClean="0">
                    <a:solidFill>
                      <a:schemeClr val="tx2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Conclusiones</a:t>
                </a:r>
                <a:endParaRPr lang="zh-CN" altLang="en-US" sz="14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3145831" name="直接连接符 93"/>
              <p:cNvCxnSpPr>
                <a:cxnSpLocks/>
              </p:cNvCxnSpPr>
              <p:nvPr/>
            </p:nvCxnSpPr>
            <p:spPr>
              <a:xfrm>
                <a:off x="5376295" y="3063811"/>
                <a:ext cx="214313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105" name="椭圆 94"/>
              <p:cNvSpPr/>
              <p:nvPr/>
            </p:nvSpPr>
            <p:spPr>
              <a:xfrm>
                <a:off x="4614999" y="2737722"/>
                <a:ext cx="561600" cy="562630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04</a:t>
                </a:r>
                <a:endParaRPr lang="zh-CN" alt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049107" name="矩形 97"/>
              <p:cNvSpPr/>
              <p:nvPr/>
            </p:nvSpPr>
            <p:spPr>
              <a:xfrm>
                <a:off x="5267687" y="3571910"/>
                <a:ext cx="153407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zh-CN" sz="1400" b="1" dirty="0" smtClean="0">
                    <a:solidFill>
                      <a:schemeClr val="tx2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Recomendaciones</a:t>
                </a:r>
                <a:endParaRPr lang="zh-CN" altLang="en-US" sz="14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3145832" name="直接连接符 98"/>
              <p:cNvCxnSpPr>
                <a:cxnSpLocks/>
              </p:cNvCxnSpPr>
              <p:nvPr/>
            </p:nvCxnSpPr>
            <p:spPr>
              <a:xfrm>
                <a:off x="5376295" y="3957644"/>
                <a:ext cx="214313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108" name="椭圆 99"/>
              <p:cNvSpPr/>
              <p:nvPr/>
            </p:nvSpPr>
            <p:spPr>
              <a:xfrm>
                <a:off x="4614999" y="3631555"/>
                <a:ext cx="561600" cy="562630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05</a:t>
                </a:r>
                <a:endParaRPr lang="zh-CN" alt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2974799" y="410288"/>
            <a:ext cx="2613929" cy="774051"/>
            <a:chOff x="1587061" y="736850"/>
            <a:chExt cx="2613929" cy="774051"/>
          </a:xfrm>
        </p:grpSpPr>
        <p:sp>
          <p:nvSpPr>
            <p:cNvPr id="1049095" name="文本框 5"/>
            <p:cNvSpPr txBox="1">
              <a:spLocks noChangeArrowheads="1"/>
            </p:cNvSpPr>
            <p:nvPr/>
          </p:nvSpPr>
          <p:spPr bwMode="auto">
            <a:xfrm>
              <a:off x="2056870" y="736850"/>
              <a:ext cx="18665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Contenidos</a:t>
              </a:r>
            </a:p>
          </p:txBody>
        </p:sp>
        <p:sp>
          <p:nvSpPr>
            <p:cNvPr id="1049097" name="矩形 69"/>
            <p:cNvSpPr/>
            <p:nvPr/>
          </p:nvSpPr>
          <p:spPr>
            <a:xfrm>
              <a:off x="1587061" y="1211588"/>
              <a:ext cx="2613929" cy="299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XXX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29" name="直接连接符 71"/>
            <p:cNvCxnSpPr>
              <a:cxnSpLocks/>
            </p:cNvCxnSpPr>
            <p:nvPr/>
          </p:nvCxnSpPr>
          <p:spPr>
            <a:xfrm>
              <a:off x="2775826" y="1247391"/>
              <a:ext cx="21431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o 43"/>
          <p:cNvGrpSpPr/>
          <p:nvPr/>
        </p:nvGrpSpPr>
        <p:grpSpPr>
          <a:xfrm>
            <a:off x="1162272" y="1518503"/>
            <a:ext cx="3651974" cy="2433188"/>
            <a:chOff x="4614999" y="1784245"/>
            <a:chExt cx="3651974" cy="2433188"/>
          </a:xfrm>
        </p:grpSpPr>
        <p:sp>
          <p:nvSpPr>
            <p:cNvPr id="45" name="矩形 86"/>
            <p:cNvSpPr/>
            <p:nvPr/>
          </p:nvSpPr>
          <p:spPr>
            <a:xfrm>
              <a:off x="5279783" y="2183547"/>
              <a:ext cx="29871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Análisis de la Evolución de Tópicos en Publicaciones Médicas Usando Modelos de Tópicos Dinámicos</a:t>
              </a:r>
            </a:p>
          </p:txBody>
        </p:sp>
        <p:sp>
          <p:nvSpPr>
            <p:cNvPr id="46" name="矩形 91"/>
            <p:cNvSpPr/>
            <p:nvPr/>
          </p:nvSpPr>
          <p:spPr>
            <a:xfrm>
              <a:off x="5279783" y="3077379"/>
              <a:ext cx="298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err="1" smtClean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Capítulo</a:t>
              </a:r>
              <a:r>
                <a:rPr lang="en-US" altLang="zh-CN" sz="1000" dirty="0" smtClean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1</a:t>
              </a:r>
              <a:endPara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7" name="矩形 96"/>
            <p:cNvSpPr/>
            <p:nvPr/>
          </p:nvSpPr>
          <p:spPr>
            <a:xfrm>
              <a:off x="5279783" y="3971212"/>
              <a:ext cx="298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err="1" smtClean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Capítulo</a:t>
              </a:r>
              <a:r>
                <a:rPr lang="en-US" altLang="zh-CN" sz="1000" dirty="0" smtClean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2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4614999" y="1784245"/>
              <a:ext cx="2922925" cy="2409940"/>
              <a:chOff x="4614999" y="1784245"/>
              <a:chExt cx="2922925" cy="2409940"/>
            </a:xfrm>
          </p:grpSpPr>
          <p:sp>
            <p:nvSpPr>
              <p:cNvPr id="49" name="矩形 87"/>
              <p:cNvSpPr/>
              <p:nvPr/>
            </p:nvSpPr>
            <p:spPr>
              <a:xfrm>
                <a:off x="5267687" y="1784245"/>
                <a:ext cx="11281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zh-CN" sz="1400" b="1" dirty="0" smtClean="0">
                    <a:solidFill>
                      <a:schemeClr val="tx2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Introducción</a:t>
                </a:r>
                <a:endParaRPr lang="zh-CN" altLang="en-US" sz="14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50" name="直接连接符 88"/>
              <p:cNvCxnSpPr>
                <a:cxnSpLocks/>
              </p:cNvCxnSpPr>
              <p:nvPr/>
            </p:nvCxnSpPr>
            <p:spPr>
              <a:xfrm>
                <a:off x="5376295" y="2169979"/>
                <a:ext cx="214313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椭圆 89"/>
              <p:cNvSpPr/>
              <p:nvPr/>
            </p:nvSpPr>
            <p:spPr>
              <a:xfrm>
                <a:off x="4614999" y="1843890"/>
                <a:ext cx="561600" cy="562630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00</a:t>
                </a:r>
                <a:endParaRPr lang="zh-CN" alt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52" name="矩形 92"/>
              <p:cNvSpPr/>
              <p:nvPr/>
            </p:nvSpPr>
            <p:spPr>
              <a:xfrm>
                <a:off x="5267687" y="2678077"/>
                <a:ext cx="13185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zh-CN" sz="1400" b="1" dirty="0" smtClean="0">
                    <a:solidFill>
                      <a:schemeClr val="tx2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Estado del Arte</a:t>
                </a:r>
                <a:endParaRPr lang="zh-CN" altLang="en-US" sz="14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53" name="直接连接符 93"/>
              <p:cNvCxnSpPr>
                <a:cxnSpLocks/>
              </p:cNvCxnSpPr>
              <p:nvPr/>
            </p:nvCxnSpPr>
            <p:spPr>
              <a:xfrm>
                <a:off x="5376295" y="3063811"/>
                <a:ext cx="214313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椭圆 94"/>
              <p:cNvSpPr/>
              <p:nvPr/>
            </p:nvSpPr>
            <p:spPr>
              <a:xfrm>
                <a:off x="4614999" y="2737722"/>
                <a:ext cx="561600" cy="562630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01</a:t>
                </a:r>
                <a:endParaRPr lang="zh-CN" alt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55" name="矩形 97"/>
              <p:cNvSpPr/>
              <p:nvPr/>
            </p:nvSpPr>
            <p:spPr>
              <a:xfrm>
                <a:off x="5267687" y="3571910"/>
                <a:ext cx="22702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zh-CN" sz="1400" b="1" dirty="0" smtClean="0">
                    <a:solidFill>
                      <a:schemeClr val="tx2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Detalles de Implementación</a:t>
                </a:r>
                <a:endParaRPr lang="zh-CN" altLang="en-US" sz="14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56" name="直接连接符 98"/>
              <p:cNvCxnSpPr>
                <a:cxnSpLocks/>
              </p:cNvCxnSpPr>
              <p:nvPr/>
            </p:nvCxnSpPr>
            <p:spPr>
              <a:xfrm>
                <a:off x="5376295" y="3957644"/>
                <a:ext cx="214313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椭圆 99"/>
              <p:cNvSpPr/>
              <p:nvPr/>
            </p:nvSpPr>
            <p:spPr>
              <a:xfrm>
                <a:off x="4614999" y="3631555"/>
                <a:ext cx="561600" cy="562630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02</a:t>
                </a:r>
                <a:endParaRPr lang="zh-CN" alt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93"/>
          <p:cNvSpPr>
            <a:spLocks noChangeArrowheads="1"/>
          </p:cNvSpPr>
          <p:nvPr/>
        </p:nvSpPr>
        <p:spPr bwMode="auto">
          <a:xfrm>
            <a:off x="801005" y="224302"/>
            <a:ext cx="2545733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Detalles de Implementación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15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Preprocesamiento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los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datos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8" name="直接连接符 32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816907" y="2726304"/>
            <a:ext cx="3992695" cy="171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1" name="Freeform 46"/>
          <p:cNvSpPr>
            <a:spLocks noChangeArrowheads="1"/>
          </p:cNvSpPr>
          <p:nvPr/>
        </p:nvSpPr>
        <p:spPr bwMode="auto">
          <a:xfrm>
            <a:off x="3845214" y="2593176"/>
            <a:ext cx="268486" cy="256580"/>
          </a:xfrm>
          <a:custGeom>
            <a:avLst/>
            <a:gdLst>
              <a:gd name="T0" fmla="*/ 876848446 w 461"/>
              <a:gd name="T1" fmla="*/ 799953487 h 443"/>
              <a:gd name="T2" fmla="*/ 876848446 w 461"/>
              <a:gd name="T3" fmla="*/ 799953487 h 443"/>
              <a:gd name="T4" fmla="*/ 686018947 w 461"/>
              <a:gd name="T5" fmla="*/ 590442522 h 443"/>
              <a:gd name="T6" fmla="*/ 748823258 w 461"/>
              <a:gd name="T7" fmla="*/ 464258693 h 443"/>
              <a:gd name="T8" fmla="*/ 792302807 w 461"/>
              <a:gd name="T9" fmla="*/ 359503210 h 443"/>
              <a:gd name="T10" fmla="*/ 770563033 w 461"/>
              <a:gd name="T11" fmla="*/ 314267993 h 443"/>
              <a:gd name="T12" fmla="*/ 792302807 w 461"/>
              <a:gd name="T13" fmla="*/ 209512510 h 443"/>
              <a:gd name="T14" fmla="*/ 555578747 w 461"/>
              <a:gd name="T15" fmla="*/ 0 h 443"/>
              <a:gd name="T16" fmla="*/ 318853133 w 461"/>
              <a:gd name="T17" fmla="*/ 209512510 h 443"/>
              <a:gd name="T18" fmla="*/ 340594461 w 461"/>
              <a:gd name="T19" fmla="*/ 314267993 h 443"/>
              <a:gd name="T20" fmla="*/ 318853133 w 461"/>
              <a:gd name="T21" fmla="*/ 359503210 h 443"/>
              <a:gd name="T22" fmla="*/ 362334235 w 461"/>
              <a:gd name="T23" fmla="*/ 464258693 h 443"/>
              <a:gd name="T24" fmla="*/ 427553559 w 461"/>
              <a:gd name="T25" fmla="*/ 590442522 h 443"/>
              <a:gd name="T26" fmla="*/ 234309048 w 461"/>
              <a:gd name="T27" fmla="*/ 799953487 h 443"/>
              <a:gd name="T28" fmla="*/ 0 w 461"/>
              <a:gd name="T29" fmla="*/ 947564118 h 443"/>
              <a:gd name="T30" fmla="*/ 0 w 461"/>
              <a:gd name="T31" fmla="*/ 1052321145 h 443"/>
              <a:gd name="T32" fmla="*/ 555578747 w 461"/>
              <a:gd name="T33" fmla="*/ 1052321145 h 443"/>
              <a:gd name="T34" fmla="*/ 1111157493 w 461"/>
              <a:gd name="T35" fmla="*/ 1052321145 h 443"/>
              <a:gd name="T36" fmla="*/ 1111157493 w 461"/>
              <a:gd name="T37" fmla="*/ 947564118 h 443"/>
              <a:gd name="T38" fmla="*/ 876848446 w 461"/>
              <a:gd name="T39" fmla="*/ 799953487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599" name="Freeform 36"/>
          <p:cNvSpPr>
            <a:spLocks noChangeArrowheads="1"/>
          </p:cNvSpPr>
          <p:nvPr/>
        </p:nvSpPr>
        <p:spPr bwMode="auto">
          <a:xfrm>
            <a:off x="6707506" y="2617123"/>
            <a:ext cx="204192" cy="266105"/>
          </a:xfrm>
          <a:custGeom>
            <a:avLst/>
            <a:gdLst>
              <a:gd name="T0" fmla="*/ 333512511 w 320"/>
              <a:gd name="T1" fmla="*/ 179574632 h 417"/>
              <a:gd name="T2" fmla="*/ 333512511 w 320"/>
              <a:gd name="T3" fmla="*/ 179574632 h 417"/>
              <a:gd name="T4" fmla="*/ 179806701 w 320"/>
              <a:gd name="T5" fmla="*/ 0 h 417"/>
              <a:gd name="T6" fmla="*/ 0 w 320"/>
              <a:gd name="T7" fmla="*/ 179574632 h 417"/>
              <a:gd name="T8" fmla="*/ 104403561 w 320"/>
              <a:gd name="T9" fmla="*/ 333080771 h 417"/>
              <a:gd name="T10" fmla="*/ 104403561 w 320"/>
              <a:gd name="T11" fmla="*/ 871804666 h 417"/>
              <a:gd name="T12" fmla="*/ 0 w 320"/>
              <a:gd name="T13" fmla="*/ 1025310805 h 417"/>
              <a:gd name="T14" fmla="*/ 179806701 w 320"/>
              <a:gd name="T15" fmla="*/ 1204885436 h 417"/>
              <a:gd name="T16" fmla="*/ 333512511 w 320"/>
              <a:gd name="T17" fmla="*/ 1025310805 h 417"/>
              <a:gd name="T18" fmla="*/ 232008481 w 320"/>
              <a:gd name="T19" fmla="*/ 871804666 h 417"/>
              <a:gd name="T20" fmla="*/ 232008481 w 320"/>
              <a:gd name="T21" fmla="*/ 333080771 h 417"/>
              <a:gd name="T22" fmla="*/ 333512511 w 320"/>
              <a:gd name="T23" fmla="*/ 179574632 h 417"/>
              <a:gd name="T24" fmla="*/ 284210262 w 320"/>
              <a:gd name="T25" fmla="*/ 1025310805 h 417"/>
              <a:gd name="T26" fmla="*/ 284210262 w 320"/>
              <a:gd name="T27" fmla="*/ 1025310805 h 417"/>
              <a:gd name="T28" fmla="*/ 179806701 w 320"/>
              <a:gd name="T29" fmla="*/ 1129579671 h 417"/>
              <a:gd name="T30" fmla="*/ 78302671 w 320"/>
              <a:gd name="T31" fmla="*/ 1025310805 h 417"/>
              <a:gd name="T32" fmla="*/ 179806701 w 320"/>
              <a:gd name="T33" fmla="*/ 923938248 h 417"/>
              <a:gd name="T34" fmla="*/ 284210262 w 320"/>
              <a:gd name="T35" fmla="*/ 1025310805 h 417"/>
              <a:gd name="T36" fmla="*/ 179806701 w 320"/>
              <a:gd name="T37" fmla="*/ 254880397 h 417"/>
              <a:gd name="T38" fmla="*/ 179806701 w 320"/>
              <a:gd name="T39" fmla="*/ 254880397 h 417"/>
              <a:gd name="T40" fmla="*/ 78302671 w 320"/>
              <a:gd name="T41" fmla="*/ 179574632 h 417"/>
              <a:gd name="T42" fmla="*/ 179806701 w 320"/>
              <a:gd name="T43" fmla="*/ 78202075 h 417"/>
              <a:gd name="T44" fmla="*/ 284210262 w 320"/>
              <a:gd name="T45" fmla="*/ 179574632 h 417"/>
              <a:gd name="T46" fmla="*/ 179806701 w 320"/>
              <a:gd name="T47" fmla="*/ 254880397 h 417"/>
              <a:gd name="T48" fmla="*/ 823632065 w 320"/>
              <a:gd name="T49" fmla="*/ 871804666 h 417"/>
              <a:gd name="T50" fmla="*/ 823632065 w 320"/>
              <a:gd name="T51" fmla="*/ 871804666 h 417"/>
              <a:gd name="T52" fmla="*/ 823632065 w 320"/>
              <a:gd name="T53" fmla="*/ 333080771 h 417"/>
              <a:gd name="T54" fmla="*/ 925136095 w 320"/>
              <a:gd name="T55" fmla="*/ 179574632 h 417"/>
              <a:gd name="T56" fmla="*/ 745329394 w 320"/>
              <a:gd name="T57" fmla="*/ 0 h 417"/>
              <a:gd name="T58" fmla="*/ 565520992 w 320"/>
              <a:gd name="T59" fmla="*/ 179574632 h 417"/>
              <a:gd name="T60" fmla="*/ 693125912 w 320"/>
              <a:gd name="T61" fmla="*/ 333080771 h 417"/>
              <a:gd name="T62" fmla="*/ 693125912 w 320"/>
              <a:gd name="T63" fmla="*/ 871804666 h 417"/>
              <a:gd name="T64" fmla="*/ 565520992 w 320"/>
              <a:gd name="T65" fmla="*/ 1025310805 h 417"/>
              <a:gd name="T66" fmla="*/ 745329394 w 320"/>
              <a:gd name="T67" fmla="*/ 1204885436 h 417"/>
              <a:gd name="T68" fmla="*/ 925136095 w 320"/>
              <a:gd name="T69" fmla="*/ 1025310805 h 417"/>
              <a:gd name="T70" fmla="*/ 823632065 w 320"/>
              <a:gd name="T71" fmla="*/ 871804666 h 417"/>
              <a:gd name="T72" fmla="*/ 640924131 w 320"/>
              <a:gd name="T73" fmla="*/ 179574632 h 417"/>
              <a:gd name="T74" fmla="*/ 640924131 w 320"/>
              <a:gd name="T75" fmla="*/ 179574632 h 417"/>
              <a:gd name="T76" fmla="*/ 745329394 w 320"/>
              <a:gd name="T77" fmla="*/ 78202075 h 417"/>
              <a:gd name="T78" fmla="*/ 846831722 w 320"/>
              <a:gd name="T79" fmla="*/ 179574632 h 417"/>
              <a:gd name="T80" fmla="*/ 745329394 w 320"/>
              <a:gd name="T81" fmla="*/ 254880397 h 417"/>
              <a:gd name="T82" fmla="*/ 640924131 w 320"/>
              <a:gd name="T83" fmla="*/ 179574632 h 417"/>
              <a:gd name="T84" fmla="*/ 745329394 w 320"/>
              <a:gd name="T85" fmla="*/ 1129579671 h 417"/>
              <a:gd name="T86" fmla="*/ 745329394 w 320"/>
              <a:gd name="T87" fmla="*/ 1129579671 h 417"/>
              <a:gd name="T88" fmla="*/ 640924131 w 320"/>
              <a:gd name="T89" fmla="*/ 1025310805 h 417"/>
              <a:gd name="T90" fmla="*/ 745329394 w 320"/>
              <a:gd name="T91" fmla="*/ 923938248 h 417"/>
              <a:gd name="T92" fmla="*/ 846831722 w 320"/>
              <a:gd name="T93" fmla="*/ 1025310805 h 417"/>
              <a:gd name="T94" fmla="*/ 745329394 w 320"/>
              <a:gd name="T95" fmla="*/ 1129579671 h 41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560535" y="1337091"/>
            <a:ext cx="2017002" cy="1687686"/>
            <a:chOff x="1560535" y="1337091"/>
            <a:chExt cx="2017002" cy="1687686"/>
          </a:xfrm>
        </p:grpSpPr>
        <p:sp>
          <p:nvSpPr>
            <p:cNvPr id="51" name="椭圆 89"/>
            <p:cNvSpPr/>
            <p:nvPr/>
          </p:nvSpPr>
          <p:spPr>
            <a:xfrm>
              <a:off x="2288236" y="2462147"/>
              <a:ext cx="561600" cy="562630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1</a:t>
              </a:r>
              <a:endParaRPr lang="zh-CN" altLang="en-US" sz="16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55" name="Grupo 54"/>
            <p:cNvGrpSpPr/>
            <p:nvPr/>
          </p:nvGrpSpPr>
          <p:grpSpPr>
            <a:xfrm>
              <a:off x="1560535" y="1337091"/>
              <a:ext cx="2017002" cy="1096351"/>
              <a:chOff x="691021" y="2899667"/>
              <a:chExt cx="2017002" cy="1096351"/>
            </a:xfrm>
          </p:grpSpPr>
          <p:sp>
            <p:nvSpPr>
              <p:cNvPr id="56" name="Rectangle 93"/>
              <p:cNvSpPr>
                <a:spLocks noChangeArrowheads="1"/>
              </p:cNvSpPr>
              <p:nvPr/>
            </p:nvSpPr>
            <p:spPr bwMode="auto">
              <a:xfrm>
                <a:off x="935202" y="2899667"/>
                <a:ext cx="1528660" cy="298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s-ES" altLang="zh-CN" sz="1400" b="1" dirty="0" smtClean="0">
                    <a:solidFill>
                      <a:schemeClr val="tx2"/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Limpieza del Texto</a:t>
                </a:r>
                <a:endParaRPr lang="en-US" altLang="zh-CN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57" name="TextBox 94"/>
              <p:cNvSpPr txBox="1">
                <a:spLocks noChangeArrowheads="1"/>
              </p:cNvSpPr>
              <p:nvPr/>
            </p:nvSpPr>
            <p:spPr bwMode="auto">
              <a:xfrm>
                <a:off x="691021" y="3220435"/>
                <a:ext cx="2017002" cy="775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ES" sz="1000" dirty="0"/>
                  <a:t>E</a:t>
                </a:r>
                <a:r>
                  <a:rPr lang="es-ES" sz="1000" dirty="0" smtClean="0"/>
                  <a:t>liminación </a:t>
                </a:r>
                <a:r>
                  <a:rPr lang="es-ES" sz="1000" dirty="0"/>
                  <a:t>de etiquetas </a:t>
                </a:r>
                <a:r>
                  <a:rPr lang="es-ES" sz="1000" dirty="0" smtClean="0"/>
                  <a:t>HTML. </a:t>
                </a:r>
              </a:p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ES" sz="1000" dirty="0"/>
                  <a:t>C</a:t>
                </a:r>
                <a:r>
                  <a:rPr lang="es-ES" sz="1000" dirty="0" smtClean="0"/>
                  <a:t>ambio </a:t>
                </a:r>
                <a:r>
                  <a:rPr lang="es-ES" sz="1000" dirty="0"/>
                  <a:t>a </a:t>
                </a:r>
                <a:r>
                  <a:rPr lang="es-ES" sz="1000" dirty="0" smtClean="0"/>
                  <a:t>minúsculas, etc.</a:t>
                </a:r>
                <a:endPara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58" name="直接连接符 3"/>
              <p:cNvCxnSpPr>
                <a:cxnSpLocks/>
              </p:cNvCxnSpPr>
              <p:nvPr/>
            </p:nvCxnSpPr>
            <p:spPr>
              <a:xfrm>
                <a:off x="1591522" y="3228883"/>
                <a:ext cx="21600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upo 5"/>
          <p:cNvGrpSpPr/>
          <p:nvPr/>
        </p:nvGrpSpPr>
        <p:grpSpPr>
          <a:xfrm>
            <a:off x="2970956" y="2453568"/>
            <a:ext cx="2017002" cy="1539606"/>
            <a:chOff x="2970956" y="2453568"/>
            <a:chExt cx="2017002" cy="1539606"/>
          </a:xfrm>
        </p:grpSpPr>
        <p:sp>
          <p:nvSpPr>
            <p:cNvPr id="52" name="椭圆 89"/>
            <p:cNvSpPr/>
            <p:nvPr/>
          </p:nvSpPr>
          <p:spPr>
            <a:xfrm>
              <a:off x="3681121" y="2453568"/>
              <a:ext cx="561600" cy="56263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59" name="Grupo 58"/>
            <p:cNvGrpSpPr/>
            <p:nvPr/>
          </p:nvGrpSpPr>
          <p:grpSpPr>
            <a:xfrm>
              <a:off x="2970956" y="3152534"/>
              <a:ext cx="2017002" cy="840640"/>
              <a:chOff x="691021" y="2899667"/>
              <a:chExt cx="2017002" cy="840640"/>
            </a:xfrm>
          </p:grpSpPr>
          <p:sp>
            <p:nvSpPr>
              <p:cNvPr id="60" name="Rectangle 93"/>
              <p:cNvSpPr>
                <a:spLocks noChangeArrowheads="1"/>
              </p:cNvSpPr>
              <p:nvPr/>
            </p:nvSpPr>
            <p:spPr bwMode="auto">
              <a:xfrm>
                <a:off x="1140513" y="2899667"/>
                <a:ext cx="1118035" cy="298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s-ES" altLang="zh-CN" sz="1400" b="1" dirty="0" err="1" smtClean="0">
                    <a:solidFill>
                      <a:schemeClr val="tx2"/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Tokenización</a:t>
                </a:r>
                <a:endParaRPr lang="en-US" altLang="zh-CN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61" name="TextBox 94"/>
              <p:cNvSpPr txBox="1">
                <a:spLocks noChangeArrowheads="1"/>
              </p:cNvSpPr>
              <p:nvPr/>
            </p:nvSpPr>
            <p:spPr bwMode="auto">
              <a:xfrm>
                <a:off x="691021" y="3220435"/>
                <a:ext cx="2017002" cy="5198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000" dirty="0" err="1" smtClean="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Extracción</a:t>
                </a:r>
                <a:r>
                  <a:rPr lang="en-US" altLang="zh-CN" sz="1000" dirty="0" smtClean="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</a:t>
                </a:r>
                <a:r>
                  <a:rPr lang="en-US" altLang="zh-CN" sz="1000" dirty="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y </a:t>
                </a:r>
                <a:r>
                  <a:rPr lang="en-US" altLang="zh-CN" sz="1000" dirty="0" err="1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filtrados</a:t>
                </a:r>
                <a:r>
                  <a:rPr lang="en-US" altLang="zh-CN" sz="1000" dirty="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de tokens </a:t>
                </a:r>
                <a:r>
                  <a:rPr lang="en-US" altLang="zh-CN" sz="1000" dirty="0" err="1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eliminando</a:t>
                </a:r>
                <a:r>
                  <a:rPr lang="en-US" altLang="zh-CN" sz="1000" dirty="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</a:t>
                </a:r>
                <a:r>
                  <a:rPr lang="en-US" altLang="zh-CN" sz="1000" dirty="0" err="1" smtClean="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stopwords</a:t>
                </a:r>
                <a:r>
                  <a:rPr lang="en-US" altLang="zh-CN" sz="1000" dirty="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.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</a:t>
                </a:r>
                <a:endPara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62" name="直接连接符 3"/>
              <p:cNvCxnSpPr>
                <a:cxnSpLocks/>
              </p:cNvCxnSpPr>
              <p:nvPr/>
            </p:nvCxnSpPr>
            <p:spPr>
              <a:xfrm>
                <a:off x="1591522" y="3228883"/>
                <a:ext cx="21600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Freeform 46"/>
          <p:cNvSpPr>
            <a:spLocks noChangeArrowheads="1"/>
          </p:cNvSpPr>
          <p:nvPr/>
        </p:nvSpPr>
        <p:spPr bwMode="auto">
          <a:xfrm>
            <a:off x="5174014" y="2626648"/>
            <a:ext cx="268486" cy="256580"/>
          </a:xfrm>
          <a:custGeom>
            <a:avLst/>
            <a:gdLst>
              <a:gd name="T0" fmla="*/ 876848446 w 461"/>
              <a:gd name="T1" fmla="*/ 799953487 h 443"/>
              <a:gd name="T2" fmla="*/ 876848446 w 461"/>
              <a:gd name="T3" fmla="*/ 799953487 h 443"/>
              <a:gd name="T4" fmla="*/ 686018947 w 461"/>
              <a:gd name="T5" fmla="*/ 590442522 h 443"/>
              <a:gd name="T6" fmla="*/ 748823258 w 461"/>
              <a:gd name="T7" fmla="*/ 464258693 h 443"/>
              <a:gd name="T8" fmla="*/ 792302807 w 461"/>
              <a:gd name="T9" fmla="*/ 359503210 h 443"/>
              <a:gd name="T10" fmla="*/ 770563033 w 461"/>
              <a:gd name="T11" fmla="*/ 314267993 h 443"/>
              <a:gd name="T12" fmla="*/ 792302807 w 461"/>
              <a:gd name="T13" fmla="*/ 209512510 h 443"/>
              <a:gd name="T14" fmla="*/ 555578747 w 461"/>
              <a:gd name="T15" fmla="*/ 0 h 443"/>
              <a:gd name="T16" fmla="*/ 318853133 w 461"/>
              <a:gd name="T17" fmla="*/ 209512510 h 443"/>
              <a:gd name="T18" fmla="*/ 340594461 w 461"/>
              <a:gd name="T19" fmla="*/ 314267993 h 443"/>
              <a:gd name="T20" fmla="*/ 318853133 w 461"/>
              <a:gd name="T21" fmla="*/ 359503210 h 443"/>
              <a:gd name="T22" fmla="*/ 362334235 w 461"/>
              <a:gd name="T23" fmla="*/ 464258693 h 443"/>
              <a:gd name="T24" fmla="*/ 427553559 w 461"/>
              <a:gd name="T25" fmla="*/ 590442522 h 443"/>
              <a:gd name="T26" fmla="*/ 234309048 w 461"/>
              <a:gd name="T27" fmla="*/ 799953487 h 443"/>
              <a:gd name="T28" fmla="*/ 0 w 461"/>
              <a:gd name="T29" fmla="*/ 947564118 h 443"/>
              <a:gd name="T30" fmla="*/ 0 w 461"/>
              <a:gd name="T31" fmla="*/ 1052321145 h 443"/>
              <a:gd name="T32" fmla="*/ 555578747 w 461"/>
              <a:gd name="T33" fmla="*/ 1052321145 h 443"/>
              <a:gd name="T34" fmla="*/ 1111157493 w 461"/>
              <a:gd name="T35" fmla="*/ 1052321145 h 443"/>
              <a:gd name="T36" fmla="*/ 1111157493 w 461"/>
              <a:gd name="T37" fmla="*/ 947564118 h 443"/>
              <a:gd name="T38" fmla="*/ 876848446 w 461"/>
              <a:gd name="T39" fmla="*/ 799953487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3" name="Freeform 46"/>
          <p:cNvSpPr>
            <a:spLocks noChangeArrowheads="1"/>
          </p:cNvSpPr>
          <p:nvPr/>
        </p:nvSpPr>
        <p:spPr bwMode="auto">
          <a:xfrm>
            <a:off x="6675359" y="2694381"/>
            <a:ext cx="268486" cy="256580"/>
          </a:xfrm>
          <a:custGeom>
            <a:avLst/>
            <a:gdLst>
              <a:gd name="T0" fmla="*/ 876848446 w 461"/>
              <a:gd name="T1" fmla="*/ 799953487 h 443"/>
              <a:gd name="T2" fmla="*/ 876848446 w 461"/>
              <a:gd name="T3" fmla="*/ 799953487 h 443"/>
              <a:gd name="T4" fmla="*/ 686018947 w 461"/>
              <a:gd name="T5" fmla="*/ 590442522 h 443"/>
              <a:gd name="T6" fmla="*/ 748823258 w 461"/>
              <a:gd name="T7" fmla="*/ 464258693 h 443"/>
              <a:gd name="T8" fmla="*/ 792302807 w 461"/>
              <a:gd name="T9" fmla="*/ 359503210 h 443"/>
              <a:gd name="T10" fmla="*/ 770563033 w 461"/>
              <a:gd name="T11" fmla="*/ 314267993 h 443"/>
              <a:gd name="T12" fmla="*/ 792302807 w 461"/>
              <a:gd name="T13" fmla="*/ 209512510 h 443"/>
              <a:gd name="T14" fmla="*/ 555578747 w 461"/>
              <a:gd name="T15" fmla="*/ 0 h 443"/>
              <a:gd name="T16" fmla="*/ 318853133 w 461"/>
              <a:gd name="T17" fmla="*/ 209512510 h 443"/>
              <a:gd name="T18" fmla="*/ 340594461 w 461"/>
              <a:gd name="T19" fmla="*/ 314267993 h 443"/>
              <a:gd name="T20" fmla="*/ 318853133 w 461"/>
              <a:gd name="T21" fmla="*/ 359503210 h 443"/>
              <a:gd name="T22" fmla="*/ 362334235 w 461"/>
              <a:gd name="T23" fmla="*/ 464258693 h 443"/>
              <a:gd name="T24" fmla="*/ 427553559 w 461"/>
              <a:gd name="T25" fmla="*/ 590442522 h 443"/>
              <a:gd name="T26" fmla="*/ 234309048 w 461"/>
              <a:gd name="T27" fmla="*/ 799953487 h 443"/>
              <a:gd name="T28" fmla="*/ 0 w 461"/>
              <a:gd name="T29" fmla="*/ 947564118 h 443"/>
              <a:gd name="T30" fmla="*/ 0 w 461"/>
              <a:gd name="T31" fmla="*/ 1052321145 h 443"/>
              <a:gd name="T32" fmla="*/ 555578747 w 461"/>
              <a:gd name="T33" fmla="*/ 1052321145 h 443"/>
              <a:gd name="T34" fmla="*/ 1111157493 w 461"/>
              <a:gd name="T35" fmla="*/ 1052321145 h 443"/>
              <a:gd name="T36" fmla="*/ 1111157493 w 461"/>
              <a:gd name="T37" fmla="*/ 947564118 h 443"/>
              <a:gd name="T38" fmla="*/ 876848446 w 461"/>
              <a:gd name="T39" fmla="*/ 799953487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4384540" y="1300822"/>
            <a:ext cx="2088311" cy="1707687"/>
            <a:chOff x="4384540" y="1300822"/>
            <a:chExt cx="2088311" cy="1707687"/>
          </a:xfrm>
        </p:grpSpPr>
        <p:grpSp>
          <p:nvGrpSpPr>
            <p:cNvPr id="4" name="Grupo 3"/>
            <p:cNvGrpSpPr/>
            <p:nvPr/>
          </p:nvGrpSpPr>
          <p:grpSpPr>
            <a:xfrm>
              <a:off x="4384540" y="1300822"/>
              <a:ext cx="2088311" cy="1109703"/>
              <a:chOff x="4384540" y="1300822"/>
              <a:chExt cx="2088311" cy="1109703"/>
            </a:xfrm>
          </p:grpSpPr>
          <p:grpSp>
            <p:nvGrpSpPr>
              <p:cNvPr id="63" name="Grupo 62"/>
              <p:cNvGrpSpPr/>
              <p:nvPr/>
            </p:nvGrpSpPr>
            <p:grpSpPr>
              <a:xfrm>
                <a:off x="4384540" y="1300822"/>
                <a:ext cx="2017002" cy="610833"/>
                <a:chOff x="691021" y="2899667"/>
                <a:chExt cx="2017002" cy="610833"/>
              </a:xfrm>
            </p:grpSpPr>
            <p:sp>
              <p:nvSpPr>
                <p:cNvPr id="64" name="Rectangle 93"/>
                <p:cNvSpPr>
                  <a:spLocks noChangeArrowheads="1"/>
                </p:cNvSpPr>
                <p:nvPr/>
              </p:nvSpPr>
              <p:spPr bwMode="auto">
                <a:xfrm>
                  <a:off x="1036186" y="2899667"/>
                  <a:ext cx="1326682" cy="2985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82282" tIns="41141" rIns="82282" bIns="41141">
                  <a:spAutoFit/>
                </a:bodyPr>
                <a:lstStyle>
                  <a:lvl1pPr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5pPr>
                  <a:lvl6pPr marL="25146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6pPr>
                  <a:lvl7pPr marL="29718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7pPr>
                  <a:lvl8pPr marL="34290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8pPr>
                  <a:lvl9pPr marL="38862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s-ES" altLang="zh-CN" sz="1400" b="1" dirty="0">
                      <a:solidFill>
                        <a:schemeClr val="tx2"/>
                      </a:solidFill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Bag of </a:t>
                  </a:r>
                  <a:r>
                    <a:rPr lang="es-ES" altLang="zh-CN" sz="1400" b="1" dirty="0" err="1" smtClean="0">
                      <a:solidFill>
                        <a:schemeClr val="tx2"/>
                      </a:solidFill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Words</a:t>
                  </a:r>
                  <a:endParaRPr lang="en-US" altLang="zh-CN" sz="1400" b="1" dirty="0">
                    <a:solidFill>
                      <a:schemeClr val="tx2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endParaRPr>
                </a:p>
              </p:txBody>
            </p:sp>
            <p:sp>
              <p:nvSpPr>
                <p:cNvPr id="65" name="TextBox 94"/>
                <p:cNvSpPr txBox="1">
                  <a:spLocks noChangeArrowheads="1"/>
                </p:cNvSpPr>
                <p:nvPr/>
              </p:nvSpPr>
              <p:spPr bwMode="auto">
                <a:xfrm>
                  <a:off x="691021" y="3220435"/>
                  <a:ext cx="2017002" cy="2900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82282" tIns="41141" rIns="82282" bIns="41141">
                  <a:spAutoFit/>
                </a:bodyPr>
                <a:lstStyle>
                  <a:lvl1pPr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5pPr>
                  <a:lvl6pPr marL="25146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6pPr>
                  <a:lvl7pPr marL="29718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7pPr>
                  <a:lvl8pPr marL="34290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8pPr>
                  <a:lvl9pPr marL="38862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endParaRPr lang="en-US" altLang="zh-CN" sz="1000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endParaRPr>
                </a:p>
              </p:txBody>
            </p:sp>
            <p:cxnSp>
              <p:nvCxnSpPr>
                <p:cNvPr id="66" name="直接连接符 3"/>
                <p:cNvCxnSpPr>
                  <a:cxnSpLocks/>
                </p:cNvCxnSpPr>
                <p:nvPr/>
              </p:nvCxnSpPr>
              <p:spPr>
                <a:xfrm>
                  <a:off x="1591522" y="3228883"/>
                  <a:ext cx="216000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Box 94"/>
              <p:cNvSpPr txBox="1">
                <a:spLocks noChangeArrowheads="1"/>
              </p:cNvSpPr>
              <p:nvPr/>
            </p:nvSpPr>
            <p:spPr bwMode="auto">
              <a:xfrm>
                <a:off x="4455849" y="1634942"/>
                <a:ext cx="2017002" cy="775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s-ES" sz="1000" dirty="0" smtClean="0"/>
                  <a:t>Cada documento se convierte en un vector que indica la frecuencia de cada palabra.</a:t>
                </a:r>
                <a:endPara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  <p:sp>
          <p:nvSpPr>
            <p:cNvPr id="53" name="椭圆 89"/>
            <p:cNvSpPr/>
            <p:nvPr/>
          </p:nvSpPr>
          <p:spPr>
            <a:xfrm>
              <a:off x="5092393" y="2445879"/>
              <a:ext cx="561600" cy="56263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5801101" y="2440151"/>
            <a:ext cx="2017002" cy="1577613"/>
            <a:chOff x="5801101" y="2440151"/>
            <a:chExt cx="2017002" cy="1577613"/>
          </a:xfrm>
        </p:grpSpPr>
        <p:grpSp>
          <p:nvGrpSpPr>
            <p:cNvPr id="67" name="Grupo 66"/>
            <p:cNvGrpSpPr/>
            <p:nvPr/>
          </p:nvGrpSpPr>
          <p:grpSpPr>
            <a:xfrm>
              <a:off x="5801101" y="3152246"/>
              <a:ext cx="2017002" cy="865518"/>
              <a:chOff x="691021" y="2899667"/>
              <a:chExt cx="2017002" cy="865518"/>
            </a:xfrm>
          </p:grpSpPr>
          <p:sp>
            <p:nvSpPr>
              <p:cNvPr id="68" name="Rectangle 93"/>
              <p:cNvSpPr>
                <a:spLocks noChangeArrowheads="1"/>
              </p:cNvSpPr>
              <p:nvPr/>
            </p:nvSpPr>
            <p:spPr bwMode="auto">
              <a:xfrm>
                <a:off x="1161191" y="2899667"/>
                <a:ext cx="1076678" cy="298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s-ES" altLang="zh-CN" sz="1400" b="1" dirty="0" err="1" smtClean="0">
                    <a:solidFill>
                      <a:schemeClr val="tx2"/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Embeddings</a:t>
                </a:r>
                <a:endParaRPr lang="en-US" altLang="zh-CN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69" name="TextBox 94"/>
              <p:cNvSpPr txBox="1">
                <a:spLocks noChangeArrowheads="1"/>
              </p:cNvSpPr>
              <p:nvPr/>
            </p:nvSpPr>
            <p:spPr bwMode="auto">
              <a:xfrm>
                <a:off x="691021" y="3220435"/>
                <a:ext cx="2017002" cy="544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Generación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de los </a:t>
                </a: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embeddings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de </a:t>
                </a: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las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</a:t>
                </a: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palabras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del </a:t>
                </a: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vocabulario</a:t>
                </a:r>
                <a:endPara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70" name="直接连接符 3"/>
              <p:cNvCxnSpPr>
                <a:cxnSpLocks/>
              </p:cNvCxnSpPr>
              <p:nvPr/>
            </p:nvCxnSpPr>
            <p:spPr>
              <a:xfrm>
                <a:off x="1591522" y="3228883"/>
                <a:ext cx="21600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椭圆 89"/>
            <p:cNvSpPr/>
            <p:nvPr/>
          </p:nvSpPr>
          <p:spPr>
            <a:xfrm>
              <a:off x="6502814" y="2440151"/>
              <a:ext cx="561600" cy="5626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801005" y="224302"/>
            <a:ext cx="2974462" cy="576868"/>
            <a:chOff x="801005" y="224302"/>
            <a:chExt cx="2974462" cy="576868"/>
          </a:xfrm>
        </p:grpSpPr>
        <p:sp>
          <p:nvSpPr>
            <p:cNvPr id="1048614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2545733" cy="329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zh-CN" sz="16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Detalles de Implementación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8615" name="TextBox 94"/>
            <p:cNvSpPr txBox="1">
              <a:spLocks noChangeArrowheads="1"/>
            </p:cNvSpPr>
            <p:nvPr/>
          </p:nvSpPr>
          <p:spPr bwMode="auto">
            <a:xfrm>
              <a:off x="801005" y="446996"/>
              <a:ext cx="2974462" cy="2900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Hiperparámetros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. DETM.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3145738" name="直接连接符 32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48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93"/>
          <p:cNvSpPr>
            <a:spLocks noChangeArrowheads="1"/>
          </p:cNvSpPr>
          <p:nvPr/>
        </p:nvSpPr>
        <p:spPr bwMode="auto">
          <a:xfrm>
            <a:off x="801005" y="224302"/>
            <a:ext cx="2545733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Detalles de Implementación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15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4707166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Espacio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Búsque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Confuración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Hiperparámetros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DETM.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8" name="直接连接符 32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2" y="1456889"/>
            <a:ext cx="9015149" cy="20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93"/>
          <p:cNvSpPr>
            <a:spLocks noChangeArrowheads="1"/>
          </p:cNvSpPr>
          <p:nvPr/>
        </p:nvSpPr>
        <p:spPr bwMode="auto">
          <a:xfrm>
            <a:off x="801005" y="224302"/>
            <a:ext cx="2545733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Detalles de Implementación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15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290065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Hiperparámetros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CFDTM.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8" name="直接连接符 32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8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93"/>
          <p:cNvSpPr>
            <a:spLocks noChangeArrowheads="1"/>
          </p:cNvSpPr>
          <p:nvPr/>
        </p:nvSpPr>
        <p:spPr bwMode="auto">
          <a:xfrm>
            <a:off x="801005" y="224302"/>
            <a:ext cx="2545733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Detalles de Implementación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15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4707166" cy="290065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Espacio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Búsque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Confuración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Hiperparámetros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CFDTM.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8" name="直接连接符 32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9" y="1179382"/>
            <a:ext cx="8342857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8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1"/>
          <p:cNvGrpSpPr/>
          <p:nvPr/>
        </p:nvGrpSpPr>
        <p:grpSpPr>
          <a:xfrm>
            <a:off x="975944" y="1691460"/>
            <a:ext cx="573881" cy="573881"/>
            <a:chOff x="975944" y="1691460"/>
            <a:chExt cx="573881" cy="573881"/>
          </a:xfrm>
        </p:grpSpPr>
        <p:sp>
          <p:nvSpPr>
            <p:cNvPr id="1048606" name="Oval 30"/>
            <p:cNvSpPr/>
            <p:nvPr/>
          </p:nvSpPr>
          <p:spPr bwMode="auto">
            <a:xfrm>
              <a:off x="975944" y="1691460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8607" name="Freeform 127"/>
            <p:cNvSpPr>
              <a:spLocks noChangeArrowheads="1"/>
            </p:cNvSpPr>
            <p:nvPr/>
          </p:nvSpPr>
          <p:spPr bwMode="auto">
            <a:xfrm>
              <a:off x="1107508" y="1851599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048610" name="Rectangle 93"/>
          <p:cNvSpPr>
            <a:spLocks noChangeArrowheads="1"/>
          </p:cNvSpPr>
          <p:nvPr/>
        </p:nvSpPr>
        <p:spPr bwMode="auto">
          <a:xfrm>
            <a:off x="1673352" y="1582382"/>
            <a:ext cx="1790847" cy="298529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4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Coherencia del Tópico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11" name="TextBox 94"/>
          <p:cNvSpPr txBox="1">
            <a:spLocks noChangeArrowheads="1"/>
          </p:cNvSpPr>
          <p:nvPr/>
        </p:nvSpPr>
        <p:spPr bwMode="auto">
          <a:xfrm>
            <a:off x="1673351" y="1903150"/>
            <a:ext cx="2843135" cy="544750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Mide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la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coherencia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entre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las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palabras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pertenecientes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a un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mismo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6" name="直接连接符 22"/>
          <p:cNvCxnSpPr>
            <a:cxnSpLocks/>
          </p:cNvCxnSpPr>
          <p:nvPr/>
        </p:nvCxnSpPr>
        <p:spPr>
          <a:xfrm>
            <a:off x="1765456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4" name="Rectangle 93"/>
          <p:cNvSpPr>
            <a:spLocks noChangeArrowheads="1"/>
          </p:cNvSpPr>
          <p:nvPr/>
        </p:nvSpPr>
        <p:spPr bwMode="auto">
          <a:xfrm>
            <a:off x="801005" y="224302"/>
            <a:ext cx="2545733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Detalles de Implementación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15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Métricas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Utilizadas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8" name="直接连接符 32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/>
          <p:cNvGrpSpPr/>
          <p:nvPr/>
        </p:nvGrpSpPr>
        <p:grpSpPr>
          <a:xfrm>
            <a:off x="4899936" y="1543855"/>
            <a:ext cx="3540542" cy="865518"/>
            <a:chOff x="975944" y="3091085"/>
            <a:chExt cx="3540542" cy="865518"/>
          </a:xfrm>
        </p:grpSpPr>
        <p:grpSp>
          <p:nvGrpSpPr>
            <p:cNvPr id="3" name="Grupo 2"/>
            <p:cNvGrpSpPr/>
            <p:nvPr/>
          </p:nvGrpSpPr>
          <p:grpSpPr>
            <a:xfrm>
              <a:off x="975944" y="3091085"/>
              <a:ext cx="3540542" cy="865518"/>
              <a:chOff x="975944" y="3091085"/>
              <a:chExt cx="3540542" cy="865518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975944" y="3091085"/>
                <a:ext cx="3540542" cy="865518"/>
                <a:chOff x="975944" y="3091085"/>
                <a:chExt cx="3540542" cy="865518"/>
              </a:xfrm>
            </p:grpSpPr>
            <p:sp>
              <p:nvSpPr>
                <p:cNvPr id="1048608" name="Oval 89"/>
                <p:cNvSpPr/>
                <p:nvPr/>
              </p:nvSpPr>
              <p:spPr bwMode="auto">
                <a:xfrm>
                  <a:off x="975944" y="3210453"/>
                  <a:ext cx="573881" cy="57388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lang="en-US" sz="505" dirty="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endParaRPr>
                </a:p>
              </p:txBody>
            </p:sp>
            <p:sp>
              <p:nvSpPr>
                <p:cNvPr id="1048612" name="Rectangle 93"/>
                <p:cNvSpPr>
                  <a:spLocks noChangeArrowheads="1"/>
                </p:cNvSpPr>
                <p:nvPr/>
              </p:nvSpPr>
              <p:spPr bwMode="auto">
                <a:xfrm>
                  <a:off x="1673352" y="3091085"/>
                  <a:ext cx="1977051" cy="2985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82282" tIns="41141" rIns="82282" bIns="41141">
                  <a:spAutoFit/>
                </a:bodyPr>
                <a:lstStyle>
                  <a:lvl1pPr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5pPr>
                  <a:lvl6pPr marL="25146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6pPr>
                  <a:lvl7pPr marL="29718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7pPr>
                  <a:lvl8pPr marL="34290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8pPr>
                  <a:lvl9pPr marL="38862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s-ES" altLang="zh-CN" sz="1400" b="1" dirty="0" smtClean="0">
                      <a:solidFill>
                        <a:schemeClr val="tx2"/>
                      </a:solidFill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Diversidad entre Tópicos</a:t>
                  </a:r>
                  <a:endParaRPr lang="en-US" altLang="zh-CN" sz="1400" b="1" dirty="0">
                    <a:solidFill>
                      <a:schemeClr val="tx2"/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endParaRPr>
                </a:p>
              </p:txBody>
            </p:sp>
            <p:sp>
              <p:nvSpPr>
                <p:cNvPr id="1048613" name="TextBox 94"/>
                <p:cNvSpPr txBox="1">
                  <a:spLocks noChangeArrowheads="1"/>
                </p:cNvSpPr>
                <p:nvPr/>
              </p:nvSpPr>
              <p:spPr bwMode="auto">
                <a:xfrm>
                  <a:off x="1673351" y="3411853"/>
                  <a:ext cx="2843135" cy="5447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82282" tIns="41141" rIns="82282" bIns="41141">
                  <a:spAutoFit/>
                </a:bodyPr>
                <a:lstStyle>
                  <a:lvl1pPr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5pPr>
                  <a:lvl6pPr marL="25146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6pPr>
                  <a:lvl7pPr marL="29718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7pPr>
                  <a:lvl8pPr marL="34290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8pPr>
                  <a:lvl9pPr marL="38862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Mide</a:t>
                  </a:r>
                  <a:r>
                    <a:rPr lang="en-US" altLang="zh-CN" sz="1000" dirty="0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 </a:t>
                  </a: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las</a:t>
                  </a:r>
                  <a:r>
                    <a:rPr lang="en-US" altLang="zh-CN" sz="1000" dirty="0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 </a:t>
                  </a: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diversidad</a:t>
                  </a:r>
                  <a:r>
                    <a:rPr lang="en-US" altLang="zh-CN" sz="1000" dirty="0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 entre </a:t>
                  </a: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las</a:t>
                  </a:r>
                  <a:r>
                    <a:rPr lang="en-US" altLang="zh-CN" sz="1000" dirty="0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 </a:t>
                  </a: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palabras</a:t>
                  </a:r>
                  <a:r>
                    <a:rPr lang="en-US" altLang="zh-CN" sz="1000" dirty="0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 </a:t>
                  </a: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más</a:t>
                  </a:r>
                  <a:r>
                    <a:rPr lang="en-US" altLang="zh-CN" sz="1000" dirty="0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 </a:t>
                  </a: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relevantes</a:t>
                  </a:r>
                  <a:r>
                    <a:rPr lang="en-US" altLang="zh-CN" sz="1000" dirty="0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 de </a:t>
                  </a: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cada</a:t>
                  </a:r>
                  <a:r>
                    <a:rPr lang="en-US" altLang="zh-CN" sz="1000" dirty="0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 </a:t>
                  </a: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tópico</a:t>
                  </a:r>
                  <a:endParaRPr lang="en-US" altLang="zh-CN" sz="1000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endParaRPr>
                </a:p>
              </p:txBody>
            </p:sp>
          </p:grpSp>
          <p:cxnSp>
            <p:nvCxnSpPr>
              <p:cNvPr id="3145737" name="直接连接符 25"/>
              <p:cNvCxnSpPr>
                <a:cxnSpLocks/>
              </p:cNvCxnSpPr>
              <p:nvPr/>
            </p:nvCxnSpPr>
            <p:spPr>
              <a:xfrm>
                <a:off x="1765456" y="3420301"/>
                <a:ext cx="21600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Freeform 127"/>
            <p:cNvSpPr>
              <a:spLocks noChangeArrowheads="1"/>
            </p:cNvSpPr>
            <p:nvPr/>
          </p:nvSpPr>
          <p:spPr bwMode="auto">
            <a:xfrm>
              <a:off x="1104759" y="3380713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975944" y="3078821"/>
            <a:ext cx="3542031" cy="682959"/>
            <a:chOff x="4899341" y="1582382"/>
            <a:chExt cx="3542031" cy="682959"/>
          </a:xfrm>
        </p:grpSpPr>
        <p:grpSp>
          <p:nvGrpSpPr>
            <p:cNvPr id="4" name="Grupo 3"/>
            <p:cNvGrpSpPr/>
            <p:nvPr/>
          </p:nvGrpSpPr>
          <p:grpSpPr>
            <a:xfrm>
              <a:off x="4899341" y="1582382"/>
              <a:ext cx="3542031" cy="682959"/>
              <a:chOff x="4899341" y="1582382"/>
              <a:chExt cx="3542031" cy="682959"/>
            </a:xfrm>
          </p:grpSpPr>
          <p:sp>
            <p:nvSpPr>
              <p:cNvPr id="1048600" name="Oval 92"/>
              <p:cNvSpPr/>
              <p:nvPr/>
            </p:nvSpPr>
            <p:spPr bwMode="auto">
              <a:xfrm>
                <a:off x="4899341" y="1691460"/>
                <a:ext cx="573881" cy="57388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048602" name="Rectangle 93"/>
              <p:cNvSpPr>
                <a:spLocks noChangeArrowheads="1"/>
              </p:cNvSpPr>
              <p:nvPr/>
            </p:nvSpPr>
            <p:spPr bwMode="auto">
              <a:xfrm>
                <a:off x="5598238" y="1582382"/>
                <a:ext cx="912209" cy="298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s-ES" altLang="zh-CN" sz="1400" b="1" dirty="0" err="1" smtClean="0">
                    <a:solidFill>
                      <a:schemeClr val="tx2"/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Clustering</a:t>
                </a:r>
                <a:endParaRPr lang="en-US" altLang="zh-CN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048603" name="TextBox 94"/>
              <p:cNvSpPr txBox="1">
                <a:spLocks noChangeArrowheads="1"/>
              </p:cNvSpPr>
              <p:nvPr/>
            </p:nvSpPr>
            <p:spPr bwMode="auto">
              <a:xfrm>
                <a:off x="5598237" y="1903150"/>
                <a:ext cx="2843135" cy="290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Tarea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</a:t>
                </a: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Extrínseca</a:t>
                </a:r>
                <a:endPara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3145734" name="直接连接符 12"/>
              <p:cNvCxnSpPr>
                <a:cxnSpLocks/>
              </p:cNvCxnSpPr>
              <p:nvPr/>
            </p:nvCxnSpPr>
            <p:spPr>
              <a:xfrm>
                <a:off x="5690342" y="1911598"/>
                <a:ext cx="21600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Freeform 127"/>
            <p:cNvSpPr>
              <a:spLocks noChangeArrowheads="1"/>
            </p:cNvSpPr>
            <p:nvPr/>
          </p:nvSpPr>
          <p:spPr bwMode="auto">
            <a:xfrm>
              <a:off x="5030903" y="1851598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899936" y="3126427"/>
            <a:ext cx="3541436" cy="693249"/>
            <a:chOff x="4899936" y="3091085"/>
            <a:chExt cx="3541436" cy="693249"/>
          </a:xfrm>
        </p:grpSpPr>
        <p:sp>
          <p:nvSpPr>
            <p:cNvPr id="1048598" name="Oval 84"/>
            <p:cNvSpPr/>
            <p:nvPr/>
          </p:nvSpPr>
          <p:spPr bwMode="auto">
            <a:xfrm>
              <a:off x="4899936" y="3210453"/>
              <a:ext cx="573286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8604" name="Rectangle 93"/>
            <p:cNvSpPr>
              <a:spLocks noChangeArrowheads="1"/>
            </p:cNvSpPr>
            <p:nvPr/>
          </p:nvSpPr>
          <p:spPr bwMode="auto">
            <a:xfrm>
              <a:off x="5598238" y="3091085"/>
              <a:ext cx="1086872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zh-CN" sz="14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Clasificación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8605" name="TextBox 94"/>
            <p:cNvSpPr txBox="1">
              <a:spLocks noChangeArrowheads="1"/>
            </p:cNvSpPr>
            <p:nvPr/>
          </p:nvSpPr>
          <p:spPr bwMode="auto">
            <a:xfrm>
              <a:off x="5598237" y="3411853"/>
              <a:ext cx="2843135" cy="313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Tarea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Extrínseca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3145735" name="直接连接符 15"/>
            <p:cNvCxnSpPr>
              <a:cxnSpLocks/>
            </p:cNvCxnSpPr>
            <p:nvPr/>
          </p:nvCxnSpPr>
          <p:spPr>
            <a:xfrm>
              <a:off x="5690342" y="3420301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127"/>
            <p:cNvSpPr>
              <a:spLocks noChangeArrowheads="1"/>
            </p:cNvSpPr>
            <p:nvPr/>
          </p:nvSpPr>
          <p:spPr bwMode="auto">
            <a:xfrm>
              <a:off x="5030903" y="3372377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34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 7"/>
          <p:cNvSpPr txBox="1">
            <a:spLocks noChangeArrowheads="1"/>
          </p:cNvSpPr>
          <p:nvPr/>
        </p:nvSpPr>
        <p:spPr bwMode="auto">
          <a:xfrm>
            <a:off x="2474918" y="2498104"/>
            <a:ext cx="4194161" cy="6524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y 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Resultados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3" name="直接连接符 10"/>
          <p:cNvCxnSpPr>
            <a:cxnSpLocks/>
          </p:cNvCxnSpPr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5653" y="3199828"/>
            <a:ext cx="3052692" cy="76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Análisis de la Evolución de Tópicos en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Publicaciones Médicas Usando Modelos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Tópicos Dinámicos</a:t>
            </a:r>
          </a:p>
        </p:txBody>
      </p:sp>
    </p:spTree>
    <p:extLst>
      <p:ext uri="{BB962C8B-B14F-4D97-AF65-F5344CB8AC3E}">
        <p14:creationId xmlns:p14="http://schemas.microsoft.com/office/powerpoint/2010/main" val="22057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290065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Mejor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Configuración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hiperparámetros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DETM.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33" y="1172407"/>
            <a:ext cx="5431526" cy="32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2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Mejor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Configuración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hiperparámetros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CFDTM.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52" y="983608"/>
            <a:ext cx="5238095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3515814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Comparación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del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Rendimiento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los Modelos. DETM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vs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CFDTM.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43" y="1624131"/>
            <a:ext cx="5885714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27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5"/>
          <p:cNvSpPr/>
          <p:nvPr/>
        </p:nvSpPr>
        <p:spPr>
          <a:xfrm>
            <a:off x="3045653" y="3199828"/>
            <a:ext cx="3052692" cy="76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Análisis de la Evolución de Tópicos en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Publicaciones Médicas Usando Modelos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Tópicos Dinámicos</a:t>
            </a:r>
          </a:p>
        </p:txBody>
      </p:sp>
      <p:sp>
        <p:nvSpPr>
          <p:cNvPr id="1048596" name="文本框 7"/>
          <p:cNvSpPr txBox="1">
            <a:spLocks noChangeArrowheads="1"/>
          </p:cNvSpPr>
          <p:nvPr/>
        </p:nvSpPr>
        <p:spPr bwMode="auto">
          <a:xfrm>
            <a:off x="3536942" y="2514320"/>
            <a:ext cx="2070118" cy="60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sz="28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Introducción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3" name="直接连接符 10"/>
          <p:cNvCxnSpPr>
            <a:cxnSpLocks/>
          </p:cNvCxnSpPr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00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82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 7"/>
          <p:cNvSpPr txBox="1">
            <a:spLocks noChangeArrowheads="1"/>
          </p:cNvSpPr>
          <p:nvPr/>
        </p:nvSpPr>
        <p:spPr bwMode="auto">
          <a:xfrm>
            <a:off x="3197559" y="2514320"/>
            <a:ext cx="2748894" cy="60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sz="28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 </a:t>
            </a:r>
            <a:r>
              <a:rPr lang="en-US" altLang="en-US" sz="28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Extraídos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3" name="直接连接符 10"/>
          <p:cNvCxnSpPr>
            <a:cxnSpLocks/>
          </p:cNvCxnSpPr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椭圆 1"/>
          <p:cNvSpPr/>
          <p:nvPr/>
        </p:nvSpPr>
        <p:spPr>
          <a:xfrm>
            <a:off x="3996225" y="1329070"/>
            <a:ext cx="1277524" cy="11508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3.1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5653" y="3199828"/>
            <a:ext cx="3052692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s-ES" altLang="zh-C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998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989567" y="1617819"/>
            <a:ext cx="75561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Para facilitar la interpretación de los resultados, por cada tópico se incluye un</a:t>
            </a:r>
          </a:p>
          <a:p>
            <a:pPr>
              <a:lnSpc>
                <a:spcPct val="130000"/>
              </a:lnSpc>
            </a:pP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mapa de calor (</a:t>
            </a:r>
            <a:r>
              <a:rPr lang="es-ES" altLang="zh-CN" sz="1600" b="1" dirty="0" err="1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heatmap</a:t>
            </a: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), una representación gráfica en la que los valores se expresan</a:t>
            </a:r>
          </a:p>
          <a:p>
            <a:pPr>
              <a:lnSpc>
                <a:spcPct val="130000"/>
              </a:lnSpc>
            </a:pP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mediante una escala de colores. </a:t>
            </a:r>
            <a:endParaRPr lang="es-ES" altLang="zh-CN" sz="1600" b="1" dirty="0" smtClean="0">
              <a:solidFill>
                <a:schemeClr val="tx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altLang="zh-CN" sz="1600" b="1" dirty="0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Cuando </a:t>
            </a: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el contenido del tópico muestra una variación significativa a lo</a:t>
            </a:r>
          </a:p>
          <a:p>
            <a:pPr>
              <a:lnSpc>
                <a:spcPct val="130000"/>
              </a:lnSpc>
            </a:pP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largo del </a:t>
            </a:r>
            <a:r>
              <a:rPr lang="es-ES" altLang="zh-CN" sz="1600" b="1" dirty="0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tiempo.</a:t>
            </a:r>
            <a:endParaRPr lang="es-ES" altLang="zh-CN" sz="1600" b="1" dirty="0">
              <a:solidFill>
                <a:schemeClr val="tx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17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3515814" cy="290065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Extraídos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Tópico#0.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04" y="865280"/>
            <a:ext cx="4636439" cy="383964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9" y="1945758"/>
            <a:ext cx="4742121" cy="14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92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3515814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Extraídos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Tópico#1.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1" y="841427"/>
            <a:ext cx="4681981" cy="394322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9" y="2032086"/>
            <a:ext cx="4731487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3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3515814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Extraídos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Tópico#3.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5" y="841427"/>
            <a:ext cx="4632231" cy="39325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00" y="688305"/>
            <a:ext cx="4911700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6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3515814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Extraídos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Tópico#7.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4" y="841427"/>
            <a:ext cx="4735140" cy="398375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9" y="1259028"/>
            <a:ext cx="4804267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5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3515814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Extraídos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Tópico#8.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5" y="841427"/>
            <a:ext cx="4756408" cy="396674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9" y="1148607"/>
            <a:ext cx="4694614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0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3515814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Extraídos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Tópico#10.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9" y="841427"/>
            <a:ext cx="4756408" cy="39970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9" y="1458700"/>
            <a:ext cx="4803157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 7"/>
          <p:cNvSpPr txBox="1">
            <a:spLocks noChangeArrowheads="1"/>
          </p:cNvSpPr>
          <p:nvPr/>
        </p:nvSpPr>
        <p:spPr bwMode="auto">
          <a:xfrm>
            <a:off x="3506647" y="2514320"/>
            <a:ext cx="2130711" cy="60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sz="28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Conclusiones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3" name="直接连接符 10"/>
          <p:cNvCxnSpPr>
            <a:cxnSpLocks/>
          </p:cNvCxnSpPr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5653" y="3199828"/>
            <a:ext cx="3052692" cy="76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Análisis de la Evolución de Tópicos en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Publicaciones Médicas Usando Modelos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Tópicos Dinámicos</a:t>
            </a:r>
          </a:p>
        </p:txBody>
      </p:sp>
    </p:spTree>
    <p:extLst>
      <p:ext uri="{BB962C8B-B14F-4D97-AF65-F5344CB8AC3E}">
        <p14:creationId xmlns:p14="http://schemas.microsoft.com/office/powerpoint/2010/main" val="8696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801004" y="224302"/>
            <a:ext cx="7834995" cy="576868"/>
            <a:chOff x="801004" y="224302"/>
            <a:chExt cx="7834995" cy="576868"/>
          </a:xfrm>
        </p:grpSpPr>
        <p:sp>
          <p:nvSpPr>
            <p:cNvPr id="3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1280259" cy="329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zh-CN" sz="16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Conclusiones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TextBox 94"/>
            <p:cNvSpPr txBox="1">
              <a:spLocks noChangeArrowheads="1"/>
            </p:cNvSpPr>
            <p:nvPr/>
          </p:nvSpPr>
          <p:spPr bwMode="auto">
            <a:xfrm>
              <a:off x="801004" y="446996"/>
              <a:ext cx="7834995" cy="313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Análisis de la Evolución de Tópicos en Publicaciones Médicas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Usando Modelos de Tópicos Dinámicos</a:t>
              </a:r>
            </a:p>
          </p:txBody>
        </p:sp>
        <p:cxnSp>
          <p:nvCxnSpPr>
            <p:cNvPr id="5" name="直接连接符 51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uadroTexto 6"/>
          <p:cNvSpPr txBox="1"/>
          <p:nvPr/>
        </p:nvSpPr>
        <p:spPr>
          <a:xfrm>
            <a:off x="801004" y="1765300"/>
            <a:ext cx="7580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Los resultados obtenidos indican que, si bien ambos modelos presentaron un </a:t>
            </a:r>
            <a:r>
              <a:rPr lang="es-ES" dirty="0" smtClean="0">
                <a:solidFill>
                  <a:schemeClr val="accent2"/>
                </a:solidFill>
              </a:rPr>
              <a:t>rendimiento </a:t>
            </a:r>
            <a:r>
              <a:rPr lang="es-ES" dirty="0">
                <a:solidFill>
                  <a:schemeClr val="accent2"/>
                </a:solidFill>
              </a:rPr>
              <a:t>similar en términos de coherencia de tópicos, CFDTM </a:t>
            </a:r>
            <a:r>
              <a:rPr lang="es-ES" dirty="0" smtClean="0">
                <a:solidFill>
                  <a:schemeClr val="accent2"/>
                </a:solidFill>
              </a:rPr>
              <a:t>demostró </a:t>
            </a:r>
            <a:r>
              <a:rPr lang="es-ES" dirty="0">
                <a:solidFill>
                  <a:schemeClr val="accent2"/>
                </a:solidFill>
              </a:rPr>
              <a:t>una </a:t>
            </a:r>
            <a:r>
              <a:rPr lang="es-ES" dirty="0" smtClean="0">
                <a:solidFill>
                  <a:schemeClr val="accent2"/>
                </a:solidFill>
              </a:rPr>
              <a:t>ventaja significativa </a:t>
            </a:r>
            <a:r>
              <a:rPr lang="es-ES" dirty="0">
                <a:solidFill>
                  <a:schemeClr val="accent2"/>
                </a:solidFill>
              </a:rPr>
              <a:t>en términos de diversidad temática</a:t>
            </a:r>
            <a:r>
              <a:rPr lang="es-ES" dirty="0"/>
              <a:t>. La capacidad de este modelo </a:t>
            </a:r>
            <a:r>
              <a:rPr lang="es-ES" dirty="0" smtClean="0"/>
              <a:t>para extraer </a:t>
            </a:r>
            <a:r>
              <a:rPr lang="es-ES" dirty="0"/>
              <a:t>tópicos más diferenciados y menos redundantes sugiere que representa </a:t>
            </a:r>
            <a:r>
              <a:rPr lang="es-ES" dirty="0" smtClean="0"/>
              <a:t>mejor los </a:t>
            </a:r>
            <a:r>
              <a:rPr lang="es-ES" dirty="0"/>
              <a:t>cambios temáticos a lo largo del tiempo. Asimismo, los experimentos de </a:t>
            </a:r>
            <a:r>
              <a:rPr lang="es-ES" dirty="0" smtClean="0"/>
              <a:t>clasificación </a:t>
            </a:r>
            <a:r>
              <a:rPr lang="es-ES" dirty="0"/>
              <a:t>y agrupamiento de documentos evidenciaron que CFDTM permite una </a:t>
            </a:r>
            <a:r>
              <a:rPr lang="es-ES" dirty="0" smtClean="0"/>
              <a:t>mejor organización </a:t>
            </a:r>
            <a:r>
              <a:rPr lang="es-ES" dirty="0"/>
              <a:t>de los textos en función de sus temáticas, lo que facilita la </a:t>
            </a:r>
            <a:r>
              <a:rPr lang="es-ES" dirty="0" smtClean="0"/>
              <a:t>identificación de </a:t>
            </a:r>
            <a:r>
              <a:rPr lang="es-ES" dirty="0"/>
              <a:t>tendencias emergentes en la investigación médica. </a:t>
            </a:r>
            <a:r>
              <a:rPr lang="es-ES" dirty="0" smtClean="0"/>
              <a:t>Los </a:t>
            </a:r>
            <a:r>
              <a:rPr lang="es-ES" dirty="0"/>
              <a:t>hallazgos de esta investigación sugieren que el modelo CFDTM es más adecuado que DETM para analizar la evolución de los tópicos en </a:t>
            </a:r>
            <a:r>
              <a:rPr lang="es-ES" dirty="0" smtClean="0"/>
              <a:t>la Revista de Ciencias Médicas de La Habana.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552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5" name="文本框 6"/>
          <p:cNvSpPr txBox="1"/>
          <p:nvPr/>
        </p:nvSpPr>
        <p:spPr>
          <a:xfrm>
            <a:off x="600561" y="1973829"/>
            <a:ext cx="5823325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Usando Modelos de </a:t>
            </a:r>
            <a:r>
              <a:rPr lang="en-US" altLang="zh-CN" sz="28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Tópios</a:t>
            </a:r>
            <a:r>
              <a:rPr lang="en-US" altLang="zh-CN" sz="2800" b="1" dirty="0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Dinámicos</a:t>
            </a:r>
            <a:endParaRPr lang="en-US" altLang="zh-CN" sz="2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066" name="文本框 7"/>
          <p:cNvSpPr txBox="1"/>
          <p:nvPr/>
        </p:nvSpPr>
        <p:spPr>
          <a:xfrm>
            <a:off x="580075" y="1252725"/>
            <a:ext cx="7441204" cy="972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spc="-150" dirty="0" smtClean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Análisis </a:t>
            </a:r>
            <a:r>
              <a:rPr lang="en-US" altLang="zh-CN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Publicaciones </a:t>
            </a:r>
            <a:r>
              <a:rPr lang="en-US" altLang="zh-CN" sz="4400" b="1" spc="-150" dirty="0" smtClean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Médicas</a:t>
            </a:r>
            <a:endParaRPr lang="zh-CN" altLang="en-US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85216" y="3063577"/>
            <a:ext cx="1867391" cy="1018169"/>
            <a:chOff x="1685216" y="3063577"/>
            <a:chExt cx="1867391" cy="1018169"/>
          </a:xfrm>
        </p:grpSpPr>
        <p:grpSp>
          <p:nvGrpSpPr>
            <p:cNvPr id="148" name="组合 19"/>
            <p:cNvGrpSpPr/>
            <p:nvPr/>
          </p:nvGrpSpPr>
          <p:grpSpPr>
            <a:xfrm>
              <a:off x="2323373" y="3063577"/>
              <a:ext cx="591077" cy="591076"/>
              <a:chOff x="975944" y="1691460"/>
              <a:chExt cx="573881" cy="573881"/>
            </a:xfrm>
          </p:grpSpPr>
          <p:sp>
            <p:nvSpPr>
              <p:cNvPr id="1049090" name="Oval 30"/>
              <p:cNvSpPr/>
              <p:nvPr/>
            </p:nvSpPr>
            <p:spPr bwMode="auto">
              <a:xfrm>
                <a:off x="975944" y="1691460"/>
                <a:ext cx="573881" cy="573881"/>
              </a:xfrm>
              <a:prstGeom prst="ellipse">
                <a:avLst/>
              </a:prstGeom>
              <a:solidFill>
                <a:srgbClr val="1D6DC2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/>
                <a:endParaRPr lang="en-US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049091" name="Freeform 127"/>
              <p:cNvSpPr>
                <a:spLocks noChangeArrowheads="1"/>
              </p:cNvSpPr>
              <p:nvPr/>
            </p:nvSpPr>
            <p:spPr bwMode="auto">
              <a:xfrm>
                <a:off x="1107508" y="1851599"/>
                <a:ext cx="310753" cy="250031"/>
              </a:xfrm>
              <a:custGeom>
                <a:avLst/>
                <a:gdLst>
                  <a:gd name="T0" fmla="*/ 469685320 w 497"/>
                  <a:gd name="T1" fmla="*/ 544893103 h 400"/>
                  <a:gd name="T2" fmla="*/ 469685320 w 497"/>
                  <a:gd name="T3" fmla="*/ 544893103 h 400"/>
                  <a:gd name="T4" fmla="*/ 689242511 w 497"/>
                  <a:gd name="T5" fmla="*/ 764517219 h 400"/>
                  <a:gd name="T6" fmla="*/ 911579182 w 497"/>
                  <a:gd name="T7" fmla="*/ 544893103 h 400"/>
                  <a:gd name="T8" fmla="*/ 689242511 w 497"/>
                  <a:gd name="T9" fmla="*/ 322486973 h 400"/>
                  <a:gd name="T10" fmla="*/ 469685320 w 497"/>
                  <a:gd name="T11" fmla="*/ 544893103 h 400"/>
                  <a:gd name="T12" fmla="*/ 322387922 w 497"/>
                  <a:gd name="T13" fmla="*/ 469830388 h 400"/>
                  <a:gd name="T14" fmla="*/ 322387922 w 497"/>
                  <a:gd name="T15" fmla="*/ 469830388 h 400"/>
                  <a:gd name="T16" fmla="*/ 689242511 w 497"/>
                  <a:gd name="T17" fmla="*/ 175143557 h 400"/>
                  <a:gd name="T18" fmla="*/ 958825328 w 497"/>
                  <a:gd name="T19" fmla="*/ 272445718 h 400"/>
                  <a:gd name="T20" fmla="*/ 1083890226 w 497"/>
                  <a:gd name="T21" fmla="*/ 272445718 h 400"/>
                  <a:gd name="T22" fmla="*/ 1083890226 w 497"/>
                  <a:gd name="T23" fmla="*/ 150123763 h 400"/>
                  <a:gd name="T24" fmla="*/ 689242511 w 497"/>
                  <a:gd name="T25" fmla="*/ 0 h 400"/>
                  <a:gd name="T26" fmla="*/ 172311045 w 497"/>
                  <a:gd name="T27" fmla="*/ 397549688 h 400"/>
                  <a:gd name="T28" fmla="*/ 0 w 497"/>
                  <a:gd name="T29" fmla="*/ 397549688 h 400"/>
                  <a:gd name="T30" fmla="*/ 0 w 497"/>
                  <a:gd name="T31" fmla="*/ 544893103 h 400"/>
                  <a:gd name="T32" fmla="*/ 222336670 w 497"/>
                  <a:gd name="T33" fmla="*/ 544893103 h 400"/>
                  <a:gd name="T34" fmla="*/ 322387922 w 497"/>
                  <a:gd name="T35" fmla="*/ 469830388 h 400"/>
                  <a:gd name="T36" fmla="*/ 1156148352 w 497"/>
                  <a:gd name="T37" fmla="*/ 544893103 h 400"/>
                  <a:gd name="T38" fmla="*/ 1156148352 w 497"/>
                  <a:gd name="T39" fmla="*/ 544893103 h 400"/>
                  <a:gd name="T40" fmla="*/ 1058876580 w 497"/>
                  <a:gd name="T41" fmla="*/ 642195264 h 400"/>
                  <a:gd name="T42" fmla="*/ 689242511 w 497"/>
                  <a:gd name="T43" fmla="*/ 936882096 h 400"/>
                  <a:gd name="T44" fmla="*/ 419659694 w 497"/>
                  <a:gd name="T45" fmla="*/ 814558474 h 400"/>
                  <a:gd name="T46" fmla="*/ 297374276 w 497"/>
                  <a:gd name="T47" fmla="*/ 814558474 h 400"/>
                  <a:gd name="T48" fmla="*/ 297374276 w 497"/>
                  <a:gd name="T49" fmla="*/ 936882096 h 400"/>
                  <a:gd name="T50" fmla="*/ 689242511 w 497"/>
                  <a:gd name="T51" fmla="*/ 1109245305 h 400"/>
                  <a:gd name="T52" fmla="*/ 1208953457 w 497"/>
                  <a:gd name="T53" fmla="*/ 714475965 h 400"/>
                  <a:gd name="T54" fmla="*/ 1378485023 w 497"/>
                  <a:gd name="T55" fmla="*/ 714475965 h 400"/>
                  <a:gd name="T56" fmla="*/ 1378485023 w 497"/>
                  <a:gd name="T57" fmla="*/ 544893103 h 400"/>
                  <a:gd name="T58" fmla="*/ 1156148352 w 497"/>
                  <a:gd name="T59" fmla="*/ 544893103 h 40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97" h="400">
                    <a:moveTo>
                      <a:pt x="169" y="196"/>
                    </a:moveTo>
                    <a:lnTo>
                      <a:pt x="169" y="196"/>
                    </a:lnTo>
                    <a:cubicBezTo>
                      <a:pt x="169" y="240"/>
                      <a:pt x="204" y="275"/>
                      <a:pt x="248" y="275"/>
                    </a:cubicBezTo>
                    <a:cubicBezTo>
                      <a:pt x="292" y="275"/>
                      <a:pt x="328" y="240"/>
                      <a:pt x="328" y="196"/>
                    </a:cubicBezTo>
                    <a:cubicBezTo>
                      <a:pt x="328" y="151"/>
                      <a:pt x="292" y="116"/>
                      <a:pt x="248" y="116"/>
                    </a:cubicBezTo>
                    <a:cubicBezTo>
                      <a:pt x="204" y="116"/>
                      <a:pt x="169" y="151"/>
                      <a:pt x="169" y="196"/>
                    </a:cubicBezTo>
                    <a:close/>
                    <a:moveTo>
                      <a:pt x="116" y="169"/>
                    </a:moveTo>
                    <a:lnTo>
                      <a:pt x="116" y="169"/>
                    </a:lnTo>
                    <a:cubicBezTo>
                      <a:pt x="124" y="107"/>
                      <a:pt x="186" y="63"/>
                      <a:pt x="248" y="63"/>
                    </a:cubicBezTo>
                    <a:cubicBezTo>
                      <a:pt x="284" y="63"/>
                      <a:pt x="319" y="71"/>
                      <a:pt x="345" y="98"/>
                    </a:cubicBezTo>
                    <a:cubicBezTo>
                      <a:pt x="354" y="107"/>
                      <a:pt x="381" y="107"/>
                      <a:pt x="390" y="98"/>
                    </a:cubicBezTo>
                    <a:cubicBezTo>
                      <a:pt x="399" y="89"/>
                      <a:pt x="399" y="71"/>
                      <a:pt x="390" y="54"/>
                    </a:cubicBezTo>
                    <a:cubicBezTo>
                      <a:pt x="354" y="18"/>
                      <a:pt x="301" y="0"/>
                      <a:pt x="248" y="0"/>
                    </a:cubicBezTo>
                    <a:cubicBezTo>
                      <a:pt x="160" y="0"/>
                      <a:pt x="80" y="54"/>
                      <a:pt x="62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107" y="196"/>
                      <a:pt x="107" y="178"/>
                      <a:pt x="116" y="169"/>
                    </a:cubicBezTo>
                    <a:close/>
                    <a:moveTo>
                      <a:pt x="416" y="196"/>
                    </a:moveTo>
                    <a:lnTo>
                      <a:pt x="416" y="196"/>
                    </a:lnTo>
                    <a:cubicBezTo>
                      <a:pt x="390" y="196"/>
                      <a:pt x="390" y="222"/>
                      <a:pt x="381" y="231"/>
                    </a:cubicBezTo>
                    <a:cubicBezTo>
                      <a:pt x="372" y="293"/>
                      <a:pt x="319" y="337"/>
                      <a:pt x="248" y="337"/>
                    </a:cubicBezTo>
                    <a:cubicBezTo>
                      <a:pt x="213" y="337"/>
                      <a:pt x="177" y="319"/>
                      <a:pt x="151" y="293"/>
                    </a:cubicBezTo>
                    <a:cubicBezTo>
                      <a:pt x="142" y="284"/>
                      <a:pt x="116" y="284"/>
                      <a:pt x="107" y="293"/>
                    </a:cubicBezTo>
                    <a:cubicBezTo>
                      <a:pt x="97" y="310"/>
                      <a:pt x="97" y="328"/>
                      <a:pt x="107" y="337"/>
                    </a:cubicBezTo>
                    <a:cubicBezTo>
                      <a:pt x="142" y="373"/>
                      <a:pt x="195" y="399"/>
                      <a:pt x="248" y="399"/>
                    </a:cubicBezTo>
                    <a:cubicBezTo>
                      <a:pt x="337" y="399"/>
                      <a:pt x="416" y="337"/>
                      <a:pt x="435" y="257"/>
                    </a:cubicBezTo>
                    <a:cubicBezTo>
                      <a:pt x="496" y="257"/>
                      <a:pt x="496" y="257"/>
                      <a:pt x="496" y="257"/>
                    </a:cubicBezTo>
                    <a:cubicBezTo>
                      <a:pt x="496" y="196"/>
                      <a:pt x="496" y="196"/>
                      <a:pt x="496" y="196"/>
                    </a:cubicBezTo>
                    <a:lnTo>
                      <a:pt x="416" y="1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505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  <p:sp>
          <p:nvSpPr>
            <p:cNvPr id="1049092" name="CuadroTexto 1049091"/>
            <p:cNvSpPr txBox="1"/>
            <p:nvPr/>
          </p:nvSpPr>
          <p:spPr>
            <a:xfrm>
              <a:off x="1685216" y="3712414"/>
              <a:ext cx="186739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>
                  <a:solidFill>
                    <a:srgbClr val="808080"/>
                  </a:solidFill>
                </a:rPr>
                <a:t>Que</a:t>
              </a:r>
              <a:r>
                <a:rPr lang="en-US" sz="1800" dirty="0">
                  <a:solidFill>
                    <a:srgbClr val="808080"/>
                  </a:solidFill>
                </a:rPr>
                <a:t> se </a:t>
              </a:r>
              <a:r>
                <a:rPr lang="en-US" sz="1800" dirty="0" err="1" smtClean="0">
                  <a:solidFill>
                    <a:srgbClr val="808080"/>
                  </a:solidFill>
                </a:rPr>
                <a:t>hizo</a:t>
              </a:r>
              <a:endParaRPr lang="en-US" sz="1800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982186" y="3063577"/>
            <a:ext cx="2035302" cy="1018169"/>
            <a:chOff x="4982186" y="3063577"/>
            <a:chExt cx="2035302" cy="1018169"/>
          </a:xfrm>
        </p:grpSpPr>
        <p:grpSp>
          <p:nvGrpSpPr>
            <p:cNvPr id="146" name="组合 19"/>
            <p:cNvGrpSpPr/>
            <p:nvPr/>
          </p:nvGrpSpPr>
          <p:grpSpPr>
            <a:xfrm>
              <a:off x="5748524" y="3063577"/>
              <a:ext cx="592006" cy="592006"/>
              <a:chOff x="975944" y="1691460"/>
              <a:chExt cx="573881" cy="573881"/>
            </a:xfrm>
          </p:grpSpPr>
          <p:sp>
            <p:nvSpPr>
              <p:cNvPr id="1049084" name="Oval 30"/>
              <p:cNvSpPr/>
              <p:nvPr/>
            </p:nvSpPr>
            <p:spPr bwMode="auto">
              <a:xfrm>
                <a:off x="975944" y="1691460"/>
                <a:ext cx="573881" cy="5738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/>
                <a:endParaRPr lang="en-US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049085" name="Freeform 127"/>
              <p:cNvSpPr>
                <a:spLocks noChangeArrowheads="1"/>
              </p:cNvSpPr>
              <p:nvPr/>
            </p:nvSpPr>
            <p:spPr bwMode="auto">
              <a:xfrm>
                <a:off x="1107508" y="1851599"/>
                <a:ext cx="310753" cy="250031"/>
              </a:xfrm>
              <a:custGeom>
                <a:avLst/>
                <a:gdLst>
                  <a:gd name="T0" fmla="*/ 469685320 w 497"/>
                  <a:gd name="T1" fmla="*/ 544893103 h 400"/>
                  <a:gd name="T2" fmla="*/ 469685320 w 497"/>
                  <a:gd name="T3" fmla="*/ 544893103 h 400"/>
                  <a:gd name="T4" fmla="*/ 689242511 w 497"/>
                  <a:gd name="T5" fmla="*/ 764517219 h 400"/>
                  <a:gd name="T6" fmla="*/ 911579182 w 497"/>
                  <a:gd name="T7" fmla="*/ 544893103 h 400"/>
                  <a:gd name="T8" fmla="*/ 689242511 w 497"/>
                  <a:gd name="T9" fmla="*/ 322486973 h 400"/>
                  <a:gd name="T10" fmla="*/ 469685320 w 497"/>
                  <a:gd name="T11" fmla="*/ 544893103 h 400"/>
                  <a:gd name="T12" fmla="*/ 322387922 w 497"/>
                  <a:gd name="T13" fmla="*/ 469830388 h 400"/>
                  <a:gd name="T14" fmla="*/ 322387922 w 497"/>
                  <a:gd name="T15" fmla="*/ 469830388 h 400"/>
                  <a:gd name="T16" fmla="*/ 689242511 w 497"/>
                  <a:gd name="T17" fmla="*/ 175143557 h 400"/>
                  <a:gd name="T18" fmla="*/ 958825328 w 497"/>
                  <a:gd name="T19" fmla="*/ 272445718 h 400"/>
                  <a:gd name="T20" fmla="*/ 1083890226 w 497"/>
                  <a:gd name="T21" fmla="*/ 272445718 h 400"/>
                  <a:gd name="T22" fmla="*/ 1083890226 w 497"/>
                  <a:gd name="T23" fmla="*/ 150123763 h 400"/>
                  <a:gd name="T24" fmla="*/ 689242511 w 497"/>
                  <a:gd name="T25" fmla="*/ 0 h 400"/>
                  <a:gd name="T26" fmla="*/ 172311045 w 497"/>
                  <a:gd name="T27" fmla="*/ 397549688 h 400"/>
                  <a:gd name="T28" fmla="*/ 0 w 497"/>
                  <a:gd name="T29" fmla="*/ 397549688 h 400"/>
                  <a:gd name="T30" fmla="*/ 0 w 497"/>
                  <a:gd name="T31" fmla="*/ 544893103 h 400"/>
                  <a:gd name="T32" fmla="*/ 222336670 w 497"/>
                  <a:gd name="T33" fmla="*/ 544893103 h 400"/>
                  <a:gd name="T34" fmla="*/ 322387922 w 497"/>
                  <a:gd name="T35" fmla="*/ 469830388 h 400"/>
                  <a:gd name="T36" fmla="*/ 1156148352 w 497"/>
                  <a:gd name="T37" fmla="*/ 544893103 h 400"/>
                  <a:gd name="T38" fmla="*/ 1156148352 w 497"/>
                  <a:gd name="T39" fmla="*/ 544893103 h 400"/>
                  <a:gd name="T40" fmla="*/ 1058876580 w 497"/>
                  <a:gd name="T41" fmla="*/ 642195264 h 400"/>
                  <a:gd name="T42" fmla="*/ 689242511 w 497"/>
                  <a:gd name="T43" fmla="*/ 936882096 h 400"/>
                  <a:gd name="T44" fmla="*/ 419659694 w 497"/>
                  <a:gd name="T45" fmla="*/ 814558474 h 400"/>
                  <a:gd name="T46" fmla="*/ 297374276 w 497"/>
                  <a:gd name="T47" fmla="*/ 814558474 h 400"/>
                  <a:gd name="T48" fmla="*/ 297374276 w 497"/>
                  <a:gd name="T49" fmla="*/ 936882096 h 400"/>
                  <a:gd name="T50" fmla="*/ 689242511 w 497"/>
                  <a:gd name="T51" fmla="*/ 1109245305 h 400"/>
                  <a:gd name="T52" fmla="*/ 1208953457 w 497"/>
                  <a:gd name="T53" fmla="*/ 714475965 h 400"/>
                  <a:gd name="T54" fmla="*/ 1378485023 w 497"/>
                  <a:gd name="T55" fmla="*/ 714475965 h 400"/>
                  <a:gd name="T56" fmla="*/ 1378485023 w 497"/>
                  <a:gd name="T57" fmla="*/ 544893103 h 400"/>
                  <a:gd name="T58" fmla="*/ 1156148352 w 497"/>
                  <a:gd name="T59" fmla="*/ 544893103 h 40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97" h="400">
                    <a:moveTo>
                      <a:pt x="169" y="196"/>
                    </a:moveTo>
                    <a:lnTo>
                      <a:pt x="169" y="196"/>
                    </a:lnTo>
                    <a:cubicBezTo>
                      <a:pt x="169" y="240"/>
                      <a:pt x="204" y="275"/>
                      <a:pt x="248" y="275"/>
                    </a:cubicBezTo>
                    <a:cubicBezTo>
                      <a:pt x="292" y="275"/>
                      <a:pt x="328" y="240"/>
                      <a:pt x="328" y="196"/>
                    </a:cubicBezTo>
                    <a:cubicBezTo>
                      <a:pt x="328" y="151"/>
                      <a:pt x="292" y="116"/>
                      <a:pt x="248" y="116"/>
                    </a:cubicBezTo>
                    <a:cubicBezTo>
                      <a:pt x="204" y="116"/>
                      <a:pt x="169" y="151"/>
                      <a:pt x="169" y="196"/>
                    </a:cubicBezTo>
                    <a:close/>
                    <a:moveTo>
                      <a:pt x="116" y="169"/>
                    </a:moveTo>
                    <a:lnTo>
                      <a:pt x="116" y="169"/>
                    </a:lnTo>
                    <a:cubicBezTo>
                      <a:pt x="124" y="107"/>
                      <a:pt x="186" y="63"/>
                      <a:pt x="248" y="63"/>
                    </a:cubicBezTo>
                    <a:cubicBezTo>
                      <a:pt x="284" y="63"/>
                      <a:pt x="319" y="71"/>
                      <a:pt x="345" y="98"/>
                    </a:cubicBezTo>
                    <a:cubicBezTo>
                      <a:pt x="354" y="107"/>
                      <a:pt x="381" y="107"/>
                      <a:pt x="390" y="98"/>
                    </a:cubicBezTo>
                    <a:cubicBezTo>
                      <a:pt x="399" y="89"/>
                      <a:pt x="399" y="71"/>
                      <a:pt x="390" y="54"/>
                    </a:cubicBezTo>
                    <a:cubicBezTo>
                      <a:pt x="354" y="18"/>
                      <a:pt x="301" y="0"/>
                      <a:pt x="248" y="0"/>
                    </a:cubicBezTo>
                    <a:cubicBezTo>
                      <a:pt x="160" y="0"/>
                      <a:pt x="80" y="54"/>
                      <a:pt x="62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107" y="196"/>
                      <a:pt x="107" y="178"/>
                      <a:pt x="116" y="169"/>
                    </a:cubicBezTo>
                    <a:close/>
                    <a:moveTo>
                      <a:pt x="416" y="196"/>
                    </a:moveTo>
                    <a:lnTo>
                      <a:pt x="416" y="196"/>
                    </a:lnTo>
                    <a:cubicBezTo>
                      <a:pt x="390" y="196"/>
                      <a:pt x="390" y="222"/>
                      <a:pt x="381" y="231"/>
                    </a:cubicBezTo>
                    <a:cubicBezTo>
                      <a:pt x="372" y="293"/>
                      <a:pt x="319" y="337"/>
                      <a:pt x="248" y="337"/>
                    </a:cubicBezTo>
                    <a:cubicBezTo>
                      <a:pt x="213" y="337"/>
                      <a:pt x="177" y="319"/>
                      <a:pt x="151" y="293"/>
                    </a:cubicBezTo>
                    <a:cubicBezTo>
                      <a:pt x="142" y="284"/>
                      <a:pt x="116" y="284"/>
                      <a:pt x="107" y="293"/>
                    </a:cubicBezTo>
                    <a:cubicBezTo>
                      <a:pt x="97" y="310"/>
                      <a:pt x="97" y="328"/>
                      <a:pt x="107" y="337"/>
                    </a:cubicBezTo>
                    <a:cubicBezTo>
                      <a:pt x="142" y="373"/>
                      <a:pt x="195" y="399"/>
                      <a:pt x="248" y="399"/>
                    </a:cubicBezTo>
                    <a:cubicBezTo>
                      <a:pt x="337" y="399"/>
                      <a:pt x="416" y="337"/>
                      <a:pt x="435" y="257"/>
                    </a:cubicBezTo>
                    <a:cubicBezTo>
                      <a:pt x="496" y="257"/>
                      <a:pt x="496" y="257"/>
                      <a:pt x="496" y="257"/>
                    </a:cubicBezTo>
                    <a:cubicBezTo>
                      <a:pt x="496" y="196"/>
                      <a:pt x="496" y="196"/>
                      <a:pt x="496" y="196"/>
                    </a:cubicBezTo>
                    <a:lnTo>
                      <a:pt x="416" y="1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505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  <p:sp>
          <p:nvSpPr>
            <p:cNvPr id="1049094" name="CuadroTexto 1049093"/>
            <p:cNvSpPr txBox="1"/>
            <p:nvPr/>
          </p:nvSpPr>
          <p:spPr>
            <a:xfrm>
              <a:off x="4982186" y="3712414"/>
              <a:ext cx="203530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808080"/>
                  </a:solidFill>
                  <a:latin typeface="Calibri"/>
                </a:rPr>
                <a:t>Como se </a:t>
              </a:r>
              <a:r>
                <a:rPr lang="en-US" sz="1800" dirty="0" err="1" smtClean="0">
                  <a:solidFill>
                    <a:srgbClr val="808080"/>
                  </a:solidFill>
                  <a:latin typeface="Calibri"/>
                </a:rPr>
                <a:t>hizo</a:t>
              </a:r>
              <a:endParaRPr lang="en-US" sz="1800" dirty="0">
                <a:solidFill>
                  <a:srgbClr val="808080"/>
                </a:solidFill>
              </a:endParaRPr>
            </a:p>
          </p:txBody>
        </p:sp>
      </p:grpSp>
      <p:sp>
        <p:nvSpPr>
          <p:cNvPr id="1049137" name="Rectangle 93"/>
          <p:cNvSpPr>
            <a:spLocks noChangeArrowheads="1"/>
          </p:cNvSpPr>
          <p:nvPr/>
        </p:nvSpPr>
        <p:spPr bwMode="auto">
          <a:xfrm>
            <a:off x="801005" y="224302"/>
            <a:ext cx="1246980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Introducción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049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6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 7"/>
          <p:cNvSpPr txBox="1">
            <a:spLocks noChangeArrowheads="1"/>
          </p:cNvSpPr>
          <p:nvPr/>
        </p:nvSpPr>
        <p:spPr bwMode="auto">
          <a:xfrm>
            <a:off x="3128627" y="2514320"/>
            <a:ext cx="2886752" cy="60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sz="28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Recomendaciones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3" name="直接连接符 10"/>
          <p:cNvCxnSpPr>
            <a:cxnSpLocks/>
          </p:cNvCxnSpPr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05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5653" y="3199828"/>
            <a:ext cx="3052692" cy="76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Análisis de la Evolución de Tópicos en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Publicaciones Médicas Usando Modelos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Tópicos Dinámicos</a:t>
            </a:r>
          </a:p>
        </p:txBody>
      </p:sp>
    </p:spTree>
    <p:extLst>
      <p:ext uri="{BB962C8B-B14F-4D97-AF65-F5344CB8AC3E}">
        <p14:creationId xmlns:p14="http://schemas.microsoft.com/office/powerpoint/2010/main" val="413526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801004" y="224302"/>
            <a:ext cx="7834995" cy="576868"/>
            <a:chOff x="801004" y="224302"/>
            <a:chExt cx="7834995" cy="576868"/>
          </a:xfrm>
        </p:grpSpPr>
        <p:sp>
          <p:nvSpPr>
            <p:cNvPr id="3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1710633" cy="329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zh-CN" sz="16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Recomendaciones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TextBox 94"/>
            <p:cNvSpPr txBox="1">
              <a:spLocks noChangeArrowheads="1"/>
            </p:cNvSpPr>
            <p:nvPr/>
          </p:nvSpPr>
          <p:spPr bwMode="auto">
            <a:xfrm>
              <a:off x="801004" y="446996"/>
              <a:ext cx="7834995" cy="313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Análisis de la Evolución de Tópicos en Publicaciones Médicas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Usando Modelos de Tópicos Dinámicos</a:t>
              </a:r>
            </a:p>
          </p:txBody>
        </p:sp>
        <p:cxnSp>
          <p:nvCxnSpPr>
            <p:cNvPr id="5" name="直接连接符 51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uadroTexto 5"/>
          <p:cNvSpPr txBox="1"/>
          <p:nvPr/>
        </p:nvSpPr>
        <p:spPr>
          <a:xfrm>
            <a:off x="801004" y="1473200"/>
            <a:ext cx="758099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ES" dirty="0" smtClean="0"/>
              <a:t>Explorar </a:t>
            </a:r>
            <a:r>
              <a:rPr lang="es-ES" dirty="0"/>
              <a:t>la fusión del modelo CFDTM con el modelo </a:t>
            </a:r>
            <a:r>
              <a:rPr lang="es-ES" dirty="0" err="1"/>
              <a:t>TopicGPT</a:t>
            </a:r>
            <a:r>
              <a:rPr lang="es-ES" dirty="0"/>
              <a:t> </a:t>
            </a:r>
            <a:r>
              <a:rPr lang="es-ES" dirty="0" smtClean="0"/>
              <a:t>en </a:t>
            </a:r>
            <a:r>
              <a:rPr lang="es-ES" dirty="0"/>
              <a:t>lugar de LDA para la captura de tópicos en un momento específico en el tiempo. </a:t>
            </a:r>
            <a:endParaRPr lang="es-ES" dirty="0" smtClean="0"/>
          </a:p>
          <a:p>
            <a:pPr marL="400050" indent="-400050">
              <a:buFont typeface="+mj-lt"/>
              <a:buAutoNum type="romanUcPeriod"/>
            </a:pPr>
            <a:endParaRPr lang="es-ES" dirty="0" smtClean="0"/>
          </a:p>
          <a:p>
            <a:pPr marL="400050" indent="-400050">
              <a:buFont typeface="+mj-lt"/>
              <a:buAutoNum type="romanUcPeriod"/>
            </a:pPr>
            <a:r>
              <a:rPr lang="es-ES" dirty="0"/>
              <a:t>C</a:t>
            </a:r>
            <a:r>
              <a:rPr lang="es-ES" dirty="0" smtClean="0"/>
              <a:t>reación </a:t>
            </a:r>
            <a:r>
              <a:rPr lang="es-ES" dirty="0"/>
              <a:t>de una herramienta que, una vez entrenados los modelos de tópicos dinámicos, sea capaz de reconstruir visualmente la evolución de los tópicos a lo largo del </a:t>
            </a:r>
            <a:r>
              <a:rPr lang="es-ES" dirty="0" smtClean="0"/>
              <a:t>tiempo.</a:t>
            </a:r>
          </a:p>
          <a:p>
            <a:pPr marL="400050" indent="-400050">
              <a:buFont typeface="+mj-lt"/>
              <a:buAutoNum type="romanUcPeriod"/>
            </a:pPr>
            <a:endParaRPr lang="es-ES" dirty="0" smtClean="0"/>
          </a:p>
          <a:p>
            <a:pPr marL="400050" indent="-400050">
              <a:buFont typeface="+mj-lt"/>
              <a:buAutoNum type="romanUcPeriod"/>
            </a:pPr>
            <a:r>
              <a:rPr lang="es-ES" dirty="0" smtClean="0"/>
              <a:t>Ampliar </a:t>
            </a:r>
            <a:r>
              <a:rPr lang="es-ES" dirty="0"/>
              <a:t>la evaluación de los modelos incluyendo métricas adicionales que midan el impacto práctico de los tópicos extraídos en tareas </a:t>
            </a:r>
            <a:r>
              <a:rPr lang="es-ES" dirty="0" smtClean="0"/>
              <a:t>específicas</a:t>
            </a:r>
            <a:r>
              <a:rPr lang="es-ES" dirty="0"/>
              <a:t>, como la recuperación de información y la recomendación de </a:t>
            </a:r>
            <a:r>
              <a:rPr lang="es-ES" dirty="0" smtClean="0"/>
              <a:t>artículos científicos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4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0" name="文本框 6"/>
          <p:cNvSpPr txBox="1"/>
          <p:nvPr/>
        </p:nvSpPr>
        <p:spPr>
          <a:xfrm>
            <a:off x="600561" y="1973829"/>
            <a:ext cx="2523576" cy="60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Muchas</a:t>
            </a:r>
            <a:r>
              <a:rPr lang="en-US" altLang="zh-CN" sz="2800" b="1" dirty="0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Gracias</a:t>
            </a:r>
            <a:endParaRPr lang="en-US" altLang="zh-CN" sz="2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041" name="文本框 7"/>
          <p:cNvSpPr txBox="1"/>
          <p:nvPr/>
        </p:nvSpPr>
        <p:spPr>
          <a:xfrm>
            <a:off x="580075" y="1252725"/>
            <a:ext cx="827471" cy="90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400" b="1" spc="-150" dirty="0" smtClean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Fin</a:t>
            </a:r>
            <a:endParaRPr lang="en-US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043" name="Rectangle 20"/>
          <p:cNvSpPr>
            <a:spLocks noChangeArrowheads="1"/>
          </p:cNvSpPr>
          <p:nvPr/>
        </p:nvSpPr>
        <p:spPr bwMode="auto">
          <a:xfrm>
            <a:off x="673023" y="2634983"/>
            <a:ext cx="38989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 </a:t>
            </a:r>
            <a:r>
              <a:rPr lang="zh-CN" altLang="en-US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s-ES" altLang="zh-CN" sz="1000" spc="3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--- </a:t>
            </a:r>
            <a:r>
              <a:rPr lang="zh-CN" altLang="en-US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000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矩形 12"/>
          <p:cNvSpPr/>
          <p:nvPr/>
        </p:nvSpPr>
        <p:spPr>
          <a:xfrm>
            <a:off x="600561" y="2888974"/>
            <a:ext cx="458643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Grupo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Investigación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Inteligencia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Artificial</a:t>
            </a:r>
          </a:p>
          <a:p>
            <a:pPr>
              <a:lnSpc>
                <a:spcPct val="150000"/>
              </a:lnSpc>
            </a:pP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Facultad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 </a:t>
            </a: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Matemática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y </a:t>
            </a: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Computación</a:t>
            </a:r>
            <a:endParaRPr lang="en-US" altLang="zh-C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Universidad 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 La Habana</a:t>
            </a:r>
          </a:p>
        </p:txBody>
      </p:sp>
    </p:spTree>
    <p:extLst>
      <p:ext uri="{BB962C8B-B14F-4D97-AF65-F5344CB8AC3E}">
        <p14:creationId xmlns:p14="http://schemas.microsoft.com/office/powerpoint/2010/main" val="394119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50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l="3213" r="3213"/>
          <a:stretch>
            <a:fillRect/>
          </a:stretch>
        </p:blipFill>
        <p:spPr/>
      </p:pic>
      <p:pic>
        <p:nvPicPr>
          <p:cNvPr id="2097177" name="图片占位符 4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t="187" b="187"/>
          <a:stretch>
            <a:fillRect/>
          </a:stretch>
        </p:blipFill>
        <p:spPr/>
      </p:pic>
      <p:pic>
        <p:nvPicPr>
          <p:cNvPr id="2097178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l="3241" r="3241"/>
          <a:stretch>
            <a:fillRect/>
          </a:stretch>
        </p:blipFill>
        <p:spPr/>
      </p:pic>
      <p:sp>
        <p:nvSpPr>
          <p:cNvPr id="1049162" name="Rectangle 93"/>
          <p:cNvSpPr>
            <a:spLocks noChangeArrowheads="1"/>
          </p:cNvSpPr>
          <p:nvPr/>
        </p:nvSpPr>
        <p:spPr bwMode="auto">
          <a:xfrm>
            <a:off x="801005" y="224302"/>
            <a:ext cx="1246980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163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Modelos de  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847" name="直接连接符 21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"/>
          <p:cNvSpPr txBox="1"/>
          <p:nvPr/>
        </p:nvSpPr>
        <p:spPr>
          <a:xfrm>
            <a:off x="2582737" y="655438"/>
            <a:ext cx="3978525" cy="754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b="1" dirty="0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Modelos de Tópicos</a:t>
            </a:r>
            <a:endParaRPr lang="en-US" altLang="zh-CN" sz="3600" b="1" dirty="0">
              <a:solidFill>
                <a:schemeClr val="tx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3874" y="1676410"/>
            <a:ext cx="727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Los modelos de tópicos son herramientas matemáticas-computacionales que se diseñan para extraer la estructura temática latente en una colección de documentos</a:t>
            </a:r>
            <a:r>
              <a:rPr lang="es-ES" sz="1400" dirty="0" smtClean="0"/>
              <a:t>.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380386" y="2343207"/>
            <a:ext cx="678571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Facilitan </a:t>
            </a:r>
            <a:r>
              <a:rPr lang="es-ES" dirty="0"/>
              <a:t>la automatización de tareas como el análisis semántico, la recomendación de contenido y la identificación de relaciones lingüísticas, que incluye fenómenos como la sinonimia y la </a:t>
            </a:r>
            <a:r>
              <a:rPr lang="es-ES" dirty="0" smtClean="0"/>
              <a:t>polisemia.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图片占位符 6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/>
          <a:srcRect l="3213" r="3213"/>
          <a:stretch>
            <a:fillRect/>
          </a:stretch>
        </p:blipFill>
        <p:spPr/>
      </p:pic>
      <p:pic>
        <p:nvPicPr>
          <p:cNvPr id="2097177" name="图片占位符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/>
          <a:srcRect t="187" b="187"/>
          <a:stretch>
            <a:fillRect/>
          </a:stretch>
        </p:blipFill>
        <p:spPr/>
      </p:pic>
      <p:pic>
        <p:nvPicPr>
          <p:cNvPr id="2097178" name="图片占位符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 cstate="print"/>
          <a:srcRect l="3241" r="3241"/>
          <a:stretch>
            <a:fillRect/>
          </a:stretch>
        </p:blipFill>
        <p:spPr/>
      </p:pic>
      <p:sp>
        <p:nvSpPr>
          <p:cNvPr id="1049162" name="Rectangle 93"/>
          <p:cNvSpPr>
            <a:spLocks noChangeArrowheads="1"/>
          </p:cNvSpPr>
          <p:nvPr/>
        </p:nvSpPr>
        <p:spPr bwMode="auto">
          <a:xfrm>
            <a:off x="801005" y="224302"/>
            <a:ext cx="1246980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163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Modelos de  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847" name="直接连接符 21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/>
          <p:cNvGrpSpPr/>
          <p:nvPr/>
        </p:nvGrpSpPr>
        <p:grpSpPr>
          <a:xfrm>
            <a:off x="3563499" y="1524225"/>
            <a:ext cx="2022960" cy="3067091"/>
            <a:chOff x="3563499" y="1524225"/>
            <a:chExt cx="2022960" cy="3067091"/>
          </a:xfrm>
        </p:grpSpPr>
        <p:sp>
          <p:nvSpPr>
            <p:cNvPr id="1049158" name="Rectangle 93"/>
            <p:cNvSpPr>
              <a:spLocks noChangeArrowheads="1"/>
            </p:cNvSpPr>
            <p:nvPr/>
          </p:nvSpPr>
          <p:spPr bwMode="auto">
            <a:xfrm>
              <a:off x="4170565" y="3264133"/>
              <a:ext cx="1005504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400" b="1" dirty="0" err="1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Jerárquicos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9159" name="TextBox 94"/>
            <p:cNvSpPr txBox="1">
              <a:spLocks noChangeArrowheads="1"/>
            </p:cNvSpPr>
            <p:nvPr/>
          </p:nvSpPr>
          <p:spPr bwMode="auto">
            <a:xfrm>
              <a:off x="3563499" y="3584901"/>
              <a:ext cx="2017002" cy="10064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Establecen relaciones de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subordinación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entre los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tópicos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extraídos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en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función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de su espacificidad</a:t>
              </a:r>
            </a:p>
          </p:txBody>
        </p:sp>
        <p:cxnSp>
          <p:nvCxnSpPr>
            <p:cNvPr id="3145845" name="直接连接符 12"/>
            <p:cNvCxnSpPr>
              <a:cxnSpLocks/>
            </p:cNvCxnSpPr>
            <p:nvPr/>
          </p:nvCxnSpPr>
          <p:spPr>
            <a:xfrm>
              <a:off x="4464000" y="3593349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209" y="1524225"/>
              <a:ext cx="2000250" cy="1558549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6067467" y="1596898"/>
            <a:ext cx="2017002" cy="2763586"/>
            <a:chOff x="6067467" y="1596898"/>
            <a:chExt cx="2017002" cy="2763586"/>
          </a:xfrm>
        </p:grpSpPr>
        <p:sp>
          <p:nvSpPr>
            <p:cNvPr id="1049160" name="Rectangle 93"/>
            <p:cNvSpPr>
              <a:spLocks noChangeArrowheads="1"/>
            </p:cNvSpPr>
            <p:nvPr/>
          </p:nvSpPr>
          <p:spPr bwMode="auto">
            <a:xfrm>
              <a:off x="6651326" y="3264133"/>
              <a:ext cx="942730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4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Dinámicos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9161" name="TextBox 94"/>
            <p:cNvSpPr txBox="1">
              <a:spLocks noChangeArrowheads="1"/>
            </p:cNvSpPr>
            <p:nvPr/>
          </p:nvSpPr>
          <p:spPr bwMode="auto">
            <a:xfrm>
              <a:off x="6067467" y="3584901"/>
              <a:ext cx="2017002" cy="7755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Permiten apreciar como los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tópico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extraídos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surgen, evolucioan o se desvanecen con el  paso del tiempo</a:t>
              </a:r>
            </a:p>
          </p:txBody>
        </p:sp>
        <p:cxnSp>
          <p:nvCxnSpPr>
            <p:cNvPr id="3145846" name="直接连接符 15"/>
            <p:cNvCxnSpPr>
              <a:cxnSpLocks/>
            </p:cNvCxnSpPr>
            <p:nvPr/>
          </p:nvCxnSpPr>
          <p:spPr>
            <a:xfrm>
              <a:off x="6967968" y="3593349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579" y="1596898"/>
              <a:ext cx="1950871" cy="1473383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1028055" y="1669991"/>
            <a:ext cx="2048478" cy="2459660"/>
            <a:chOff x="1028055" y="1669991"/>
            <a:chExt cx="2048478" cy="2459660"/>
          </a:xfrm>
        </p:grpSpPr>
        <p:sp>
          <p:nvSpPr>
            <p:cNvPr id="1049156" name="Rectangle 93"/>
            <p:cNvSpPr>
              <a:spLocks noChangeArrowheads="1"/>
            </p:cNvSpPr>
            <p:nvPr/>
          </p:nvSpPr>
          <p:spPr bwMode="auto">
            <a:xfrm>
              <a:off x="1659341" y="3264133"/>
              <a:ext cx="821928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400" b="1" dirty="0" err="1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Estáticos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9157" name="TextBox 94"/>
            <p:cNvSpPr txBox="1">
              <a:spLocks noChangeArrowheads="1"/>
            </p:cNvSpPr>
            <p:nvPr/>
          </p:nvSpPr>
          <p:spPr bwMode="auto">
            <a:xfrm>
              <a:off x="1059531" y="3584901"/>
              <a:ext cx="2017002" cy="5447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Ofrecen </a:t>
              </a:r>
              <a:r>
                <a:rPr lang="en-US" altLang="zh-CN" sz="1000" dirty="0" err="1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una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visión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instantanea de 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los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tópicos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extraídos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3145844" name="直接连接符 9"/>
            <p:cNvCxnSpPr>
              <a:cxnSpLocks/>
            </p:cNvCxnSpPr>
            <p:nvPr/>
          </p:nvCxnSpPr>
          <p:spPr>
            <a:xfrm>
              <a:off x="1960032" y="3593349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055" y="1669991"/>
              <a:ext cx="2039861" cy="1336655"/>
            </a:xfrm>
            <a:prstGeom prst="rect">
              <a:avLst/>
            </a:prstGeom>
          </p:spPr>
        </p:pic>
      </p:grpSp>
      <p:sp>
        <p:nvSpPr>
          <p:cNvPr id="23" name="文本框 6"/>
          <p:cNvSpPr txBox="1"/>
          <p:nvPr/>
        </p:nvSpPr>
        <p:spPr>
          <a:xfrm>
            <a:off x="2795199" y="703433"/>
            <a:ext cx="3553602" cy="73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Modelos de Tópicos</a:t>
            </a:r>
            <a:endParaRPr lang="en-US" altLang="zh-CN" sz="3200" b="1" dirty="0">
              <a:solidFill>
                <a:schemeClr val="tx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41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图片占位符 6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/>
          <a:srcRect l="3213" r="3213"/>
          <a:stretch>
            <a:fillRect/>
          </a:stretch>
        </p:blipFill>
        <p:spPr/>
      </p:pic>
      <p:pic>
        <p:nvPicPr>
          <p:cNvPr id="2097177" name="图片占位符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/>
          <a:srcRect t="187" b="187"/>
          <a:stretch>
            <a:fillRect/>
          </a:stretch>
        </p:blipFill>
        <p:spPr/>
      </p:pic>
      <p:pic>
        <p:nvPicPr>
          <p:cNvPr id="2097178" name="图片占位符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 cstate="print"/>
          <a:srcRect l="3241" r="3241"/>
          <a:stretch>
            <a:fillRect/>
          </a:stretch>
        </p:blipFill>
        <p:spPr/>
      </p:pic>
      <p:sp>
        <p:nvSpPr>
          <p:cNvPr id="1049162" name="Rectangle 93"/>
          <p:cNvSpPr>
            <a:spLocks noChangeArrowheads="1"/>
          </p:cNvSpPr>
          <p:nvPr/>
        </p:nvSpPr>
        <p:spPr bwMode="auto">
          <a:xfrm>
            <a:off x="801005" y="224302"/>
            <a:ext cx="1246980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163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Modelos de  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847" name="直接连接符 21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/>
          <p:cNvGrpSpPr/>
          <p:nvPr/>
        </p:nvGrpSpPr>
        <p:grpSpPr>
          <a:xfrm>
            <a:off x="6067467" y="1596898"/>
            <a:ext cx="2017002" cy="2763586"/>
            <a:chOff x="6067467" y="1596898"/>
            <a:chExt cx="2017002" cy="2763586"/>
          </a:xfrm>
        </p:grpSpPr>
        <p:sp>
          <p:nvSpPr>
            <p:cNvPr id="1049160" name="Rectangle 93"/>
            <p:cNvSpPr>
              <a:spLocks noChangeArrowheads="1"/>
            </p:cNvSpPr>
            <p:nvPr/>
          </p:nvSpPr>
          <p:spPr bwMode="auto">
            <a:xfrm>
              <a:off x="6651326" y="3264133"/>
              <a:ext cx="942730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4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Dinámicos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9161" name="TextBox 94"/>
            <p:cNvSpPr txBox="1">
              <a:spLocks noChangeArrowheads="1"/>
            </p:cNvSpPr>
            <p:nvPr/>
          </p:nvSpPr>
          <p:spPr bwMode="auto">
            <a:xfrm>
              <a:off x="6067467" y="3584901"/>
              <a:ext cx="2017002" cy="7755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Permiten apreciar como los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tópico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extraídos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surgen, evolucioan o se desvanecen con el  paso del tiempo</a:t>
              </a:r>
            </a:p>
          </p:txBody>
        </p:sp>
        <p:cxnSp>
          <p:nvCxnSpPr>
            <p:cNvPr id="3145846" name="直接连接符 15"/>
            <p:cNvCxnSpPr>
              <a:cxnSpLocks/>
            </p:cNvCxnSpPr>
            <p:nvPr/>
          </p:nvCxnSpPr>
          <p:spPr>
            <a:xfrm>
              <a:off x="6967968" y="3593349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579" y="1596898"/>
              <a:ext cx="1950871" cy="1473383"/>
            </a:xfrm>
            <a:prstGeom prst="rect">
              <a:avLst/>
            </a:prstGeom>
          </p:spPr>
        </p:pic>
      </p:grpSp>
      <p:sp>
        <p:nvSpPr>
          <p:cNvPr id="23" name="文本框 6"/>
          <p:cNvSpPr txBox="1"/>
          <p:nvPr/>
        </p:nvSpPr>
        <p:spPr>
          <a:xfrm>
            <a:off x="2610758" y="672025"/>
            <a:ext cx="3922484" cy="73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b="1" dirty="0" err="1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Enfoque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3200" b="1" dirty="0" err="1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Seleccionado</a:t>
            </a:r>
            <a:endParaRPr lang="en-US" altLang="zh-CN" sz="3200" b="1" dirty="0">
              <a:solidFill>
                <a:schemeClr val="tx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文本框 6"/>
          <p:cNvSpPr txBox="1"/>
          <p:nvPr/>
        </p:nvSpPr>
        <p:spPr>
          <a:xfrm>
            <a:off x="2795199" y="703433"/>
            <a:ext cx="3553602" cy="73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Modelos 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Tópicos</a:t>
            </a:r>
            <a:endParaRPr lang="en-US" altLang="zh-CN" sz="3200" b="1" dirty="0">
              <a:solidFill>
                <a:schemeClr val="tx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52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28559 -0.002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88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l="3213" r="3213"/>
          <a:stretch>
            <a:fillRect/>
          </a:stretch>
        </p:blipFill>
        <p:spPr/>
      </p:pic>
      <p:pic>
        <p:nvPicPr>
          <p:cNvPr id="2097185" name="图片占位符 4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t="187" b="187"/>
          <a:stretch>
            <a:fillRect/>
          </a:stretch>
        </p:blipFill>
        <p:spPr/>
      </p:pic>
      <p:pic>
        <p:nvPicPr>
          <p:cNvPr id="2097186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l="3241" r="3241"/>
          <a:stretch>
            <a:fillRect/>
          </a:stretch>
        </p:blipFill>
        <p:spPr/>
      </p:pic>
      <p:sp>
        <p:nvSpPr>
          <p:cNvPr id="1049178" name="Rectangle 93"/>
          <p:cNvSpPr>
            <a:spLocks noChangeArrowheads="1"/>
          </p:cNvSpPr>
          <p:nvPr/>
        </p:nvSpPr>
        <p:spPr bwMode="auto">
          <a:xfrm>
            <a:off x="801005" y="224302"/>
            <a:ext cx="1246980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1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Pregunta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Científica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855" name="直接连接符 21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-1442926" y="3300820"/>
            <a:ext cx="1246980" cy="1346200"/>
            <a:chOff x="1295400" y="2219325"/>
            <a:chExt cx="1085850" cy="1323975"/>
          </a:xfrm>
        </p:grpSpPr>
        <p:grpSp>
          <p:nvGrpSpPr>
            <p:cNvPr id="19" name="Grupo 18"/>
            <p:cNvGrpSpPr/>
            <p:nvPr/>
          </p:nvGrpSpPr>
          <p:grpSpPr>
            <a:xfrm>
              <a:off x="1295400" y="2219325"/>
              <a:ext cx="1085850" cy="1323975"/>
              <a:chOff x="1295400" y="2219325"/>
              <a:chExt cx="1085850" cy="1323975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1403499" y="2301240"/>
                <a:ext cx="890122" cy="1159509"/>
                <a:chOff x="1403498" y="2355056"/>
                <a:chExt cx="987277" cy="1105693"/>
              </a:xfrm>
            </p:grpSpPr>
            <p:grpSp>
              <p:nvGrpSpPr>
                <p:cNvPr id="16" name="Grupo 15"/>
                <p:cNvGrpSpPr/>
                <p:nvPr/>
              </p:nvGrpSpPr>
              <p:grpSpPr>
                <a:xfrm>
                  <a:off x="1403498" y="2355056"/>
                  <a:ext cx="434827" cy="505618"/>
                  <a:chOff x="1403498" y="2305049"/>
                  <a:chExt cx="415777" cy="555625"/>
                </a:xfrm>
              </p:grpSpPr>
              <p:sp>
                <p:nvSpPr>
                  <p:cNvPr id="2" name="Rectángulo 1"/>
                  <p:cNvSpPr/>
                  <p:nvPr/>
                </p:nvSpPr>
                <p:spPr>
                  <a:xfrm>
                    <a:off x="1403498" y="2305049"/>
                    <a:ext cx="415777" cy="55562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grpSp>
                <p:nvGrpSpPr>
                  <p:cNvPr id="12" name="Grupo 11"/>
                  <p:cNvGrpSpPr/>
                  <p:nvPr/>
                </p:nvGrpSpPr>
                <p:grpSpPr>
                  <a:xfrm>
                    <a:off x="1445467" y="2356353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6" name="Conector recto 5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Conector recto 12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Conector recto 14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ector recto 19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Conector recto 20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ector recto 21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" name="Grupo 23"/>
                  <p:cNvGrpSpPr/>
                  <p:nvPr/>
                </p:nvGrpSpPr>
                <p:grpSpPr>
                  <a:xfrm>
                    <a:off x="1445467" y="2518971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25" name="Conector recto 24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Conector recto 25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Conector recto 26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Conector recto 27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Conector recto 28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Conector recto 29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1445467" y="2682472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32" name="Conector recto 31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ector recto 32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ector recto 33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ector recto 34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Conector recto 35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36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9" name="Grupo 108"/>
                <p:cNvGrpSpPr/>
                <p:nvPr/>
              </p:nvGrpSpPr>
              <p:grpSpPr>
                <a:xfrm>
                  <a:off x="1955948" y="2355056"/>
                  <a:ext cx="434827" cy="505618"/>
                  <a:chOff x="1403498" y="2305049"/>
                  <a:chExt cx="415777" cy="555625"/>
                </a:xfrm>
              </p:grpSpPr>
              <p:sp>
                <p:nvSpPr>
                  <p:cNvPr id="110" name="Rectángulo 109"/>
                  <p:cNvSpPr/>
                  <p:nvPr/>
                </p:nvSpPr>
                <p:spPr>
                  <a:xfrm>
                    <a:off x="1403498" y="2305049"/>
                    <a:ext cx="415777" cy="55562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grpSp>
                <p:nvGrpSpPr>
                  <p:cNvPr id="111" name="Grupo 110"/>
                  <p:cNvGrpSpPr/>
                  <p:nvPr/>
                </p:nvGrpSpPr>
                <p:grpSpPr>
                  <a:xfrm>
                    <a:off x="1445467" y="2356353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26" name="Conector recto 125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Conector recto 126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Conector recto 127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Conector recto 128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Conector recto 129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Conector recto 130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" name="Grupo 111"/>
                  <p:cNvGrpSpPr/>
                  <p:nvPr/>
                </p:nvGrpSpPr>
                <p:grpSpPr>
                  <a:xfrm>
                    <a:off x="1445467" y="2518971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20" name="Conector recto 119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Conector recto 120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Conector recto 121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Conector recto 122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Conector recto 123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Conector recto 124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3" name="Grupo 112"/>
                  <p:cNvGrpSpPr/>
                  <p:nvPr/>
                </p:nvGrpSpPr>
                <p:grpSpPr>
                  <a:xfrm>
                    <a:off x="1445467" y="2682472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14" name="Conector recto 113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Conector recto 114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Conector recto 115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Conector recto 116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Conector recto 117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Conector recto 118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2" name="Grupo 131"/>
                <p:cNvGrpSpPr/>
                <p:nvPr/>
              </p:nvGrpSpPr>
              <p:grpSpPr>
                <a:xfrm>
                  <a:off x="1403498" y="2955131"/>
                  <a:ext cx="434827" cy="505618"/>
                  <a:chOff x="1403498" y="2305049"/>
                  <a:chExt cx="415777" cy="555625"/>
                </a:xfrm>
              </p:grpSpPr>
              <p:sp>
                <p:nvSpPr>
                  <p:cNvPr id="133" name="Rectángulo 132"/>
                  <p:cNvSpPr/>
                  <p:nvPr/>
                </p:nvSpPr>
                <p:spPr>
                  <a:xfrm>
                    <a:off x="1403498" y="2305049"/>
                    <a:ext cx="415777" cy="55562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grpSp>
                <p:nvGrpSpPr>
                  <p:cNvPr id="134" name="Grupo 133"/>
                  <p:cNvGrpSpPr/>
                  <p:nvPr/>
                </p:nvGrpSpPr>
                <p:grpSpPr>
                  <a:xfrm>
                    <a:off x="1445467" y="2356353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49" name="Conector recto 148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Conector recto 149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Conector recto 150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Conector recto 151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Conector recto 152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Conector recto 153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5" name="Grupo 134"/>
                  <p:cNvGrpSpPr/>
                  <p:nvPr/>
                </p:nvGrpSpPr>
                <p:grpSpPr>
                  <a:xfrm>
                    <a:off x="1445467" y="2518971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43" name="Conector recto 142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Conector recto 143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Conector recto 144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Conector recto 145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Conector recto 146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Conector recto 147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6" name="Grupo 135"/>
                  <p:cNvGrpSpPr/>
                  <p:nvPr/>
                </p:nvGrpSpPr>
                <p:grpSpPr>
                  <a:xfrm>
                    <a:off x="1445467" y="2682472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37" name="Conector recto 136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Conector recto 137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Conector recto 138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Conector recto 139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Conector recto 140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Conector recto 141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5" name="Grupo 154"/>
                <p:cNvGrpSpPr/>
                <p:nvPr/>
              </p:nvGrpSpPr>
              <p:grpSpPr>
                <a:xfrm>
                  <a:off x="1955947" y="2955131"/>
                  <a:ext cx="434827" cy="505618"/>
                  <a:chOff x="1403498" y="2305049"/>
                  <a:chExt cx="415777" cy="555625"/>
                </a:xfrm>
              </p:grpSpPr>
              <p:sp>
                <p:nvSpPr>
                  <p:cNvPr id="156" name="Rectángulo 155"/>
                  <p:cNvSpPr/>
                  <p:nvPr/>
                </p:nvSpPr>
                <p:spPr>
                  <a:xfrm>
                    <a:off x="1403498" y="2305049"/>
                    <a:ext cx="415777" cy="55562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grpSp>
                <p:nvGrpSpPr>
                  <p:cNvPr id="157" name="Grupo 156"/>
                  <p:cNvGrpSpPr/>
                  <p:nvPr/>
                </p:nvGrpSpPr>
                <p:grpSpPr>
                  <a:xfrm>
                    <a:off x="1445467" y="2356353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72" name="Conector recto 171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Conector recto 172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Conector recto 173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Conector recto 174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Conector recto 175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Conector recto 176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8" name="Grupo 157"/>
                  <p:cNvGrpSpPr/>
                  <p:nvPr/>
                </p:nvGrpSpPr>
                <p:grpSpPr>
                  <a:xfrm>
                    <a:off x="1445467" y="2518971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66" name="Conector recto 165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Conector recto 166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Conector recto 167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Conector recto 168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Conector recto 169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Conector recto 170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9" name="Grupo 158"/>
                  <p:cNvGrpSpPr/>
                  <p:nvPr/>
                </p:nvGrpSpPr>
                <p:grpSpPr>
                  <a:xfrm>
                    <a:off x="1445467" y="2682472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60" name="Conector recto 159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Conector recto 160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Conector recto 161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Conector recto 162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Conector recto 163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Conector recto 164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8" name="Rectángulo 17"/>
              <p:cNvSpPr/>
              <p:nvPr/>
            </p:nvSpPr>
            <p:spPr>
              <a:xfrm>
                <a:off x="1295400" y="2219325"/>
                <a:ext cx="1085850" cy="132397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696" y="2637241"/>
              <a:ext cx="380440" cy="46232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3" name="文本框 6"/>
          <p:cNvSpPr txBox="1"/>
          <p:nvPr/>
        </p:nvSpPr>
        <p:spPr>
          <a:xfrm>
            <a:off x="893874" y="1798573"/>
            <a:ext cx="755618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¿Cuál de los modelos de tópicos dinámicos mejora el desempeño</a:t>
            </a:r>
          </a:p>
          <a:p>
            <a:pPr algn="ctr">
              <a:lnSpc>
                <a:spcPct val="130000"/>
              </a:lnSpc>
            </a:pP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para indagar en la evolución de los tópicos subyacentes en la Revista de Ciencias</a:t>
            </a:r>
          </a:p>
          <a:p>
            <a:pPr algn="ctr">
              <a:lnSpc>
                <a:spcPct val="130000"/>
              </a:lnSpc>
            </a:pP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Médicas de La </a:t>
            </a:r>
            <a:r>
              <a:rPr lang="es-ES" altLang="zh-CN" sz="1600" b="1" dirty="0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Habana, Cuba?</a:t>
            </a:r>
            <a:endParaRPr lang="es-ES" altLang="zh-CN" sz="1600" b="1" dirty="0">
              <a:solidFill>
                <a:schemeClr val="tx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l="3213" r="3213"/>
          <a:stretch>
            <a:fillRect/>
          </a:stretch>
        </p:blipFill>
        <p:spPr/>
      </p:pic>
      <p:pic>
        <p:nvPicPr>
          <p:cNvPr id="2097189" name="图片占位符 4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t="187" b="187"/>
          <a:stretch>
            <a:fillRect/>
          </a:stretch>
        </p:blipFill>
        <p:spPr/>
      </p:pic>
      <p:pic>
        <p:nvPicPr>
          <p:cNvPr id="2097190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l="3241" r="3241"/>
          <a:stretch>
            <a:fillRect/>
          </a:stretch>
        </p:blipFill>
        <p:spPr/>
      </p:pic>
      <p:sp>
        <p:nvSpPr>
          <p:cNvPr id="1049186" name="Rectangle 93"/>
          <p:cNvSpPr>
            <a:spLocks noChangeArrowheads="1"/>
          </p:cNvSpPr>
          <p:nvPr/>
        </p:nvSpPr>
        <p:spPr bwMode="auto">
          <a:xfrm>
            <a:off x="801005" y="224302"/>
            <a:ext cx="1246980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187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Objetivos</a:t>
            </a:r>
          </a:p>
        </p:txBody>
      </p:sp>
      <p:cxnSp>
        <p:nvCxnSpPr>
          <p:cNvPr id="3145859" name="直接连接符 21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6"/>
          <p:cNvSpPr txBox="1"/>
          <p:nvPr/>
        </p:nvSpPr>
        <p:spPr>
          <a:xfrm>
            <a:off x="3174999" y="1447799"/>
            <a:ext cx="269163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Objetivo</a:t>
            </a:r>
            <a:r>
              <a:rPr lang="en-US" altLang="zh-CN" sz="2800" b="1" dirty="0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General</a:t>
            </a:r>
            <a:endParaRPr lang="en-US" altLang="zh-CN" sz="2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42672" y="2267593"/>
            <a:ext cx="7734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Determinar </a:t>
            </a:r>
            <a:r>
              <a:rPr lang="es-ES" dirty="0"/>
              <a:t>cuál de los modelos de tópicos dinámicos, </a:t>
            </a:r>
            <a:r>
              <a:rPr lang="es-ES" dirty="0" err="1"/>
              <a:t>Dynamic</a:t>
            </a:r>
            <a:r>
              <a:rPr lang="es-ES" dirty="0"/>
              <a:t> </a:t>
            </a:r>
            <a:r>
              <a:rPr lang="es-ES" dirty="0" err="1"/>
              <a:t>Embedded</a:t>
            </a:r>
            <a:r>
              <a:rPr lang="es-ES" dirty="0"/>
              <a:t> </a:t>
            </a:r>
            <a:r>
              <a:rPr lang="es-ES" dirty="0" err="1"/>
              <a:t>Topic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smtClean="0"/>
              <a:t>o </a:t>
            </a:r>
            <a:r>
              <a:rPr lang="es-ES" dirty="0" err="1"/>
              <a:t>Chain</a:t>
            </a:r>
            <a:r>
              <a:rPr lang="es-ES" dirty="0"/>
              <a:t>-Free </a:t>
            </a:r>
            <a:r>
              <a:rPr lang="es-ES" dirty="0" err="1"/>
              <a:t>Dynamic</a:t>
            </a:r>
            <a:r>
              <a:rPr lang="es-ES" dirty="0"/>
              <a:t> </a:t>
            </a:r>
            <a:r>
              <a:rPr lang="es-ES" dirty="0" err="1"/>
              <a:t>Topic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smtClean="0"/>
              <a:t>ofrece </a:t>
            </a:r>
            <a:r>
              <a:rPr lang="es-ES" dirty="0"/>
              <a:t>el mejor desempeño para rastrear la evolución de tópicos a lo largo del tiempo en la Revista de Ciencias Médicas de La Habana, </a:t>
            </a:r>
            <a:r>
              <a:rPr lang="es-ES" dirty="0" smtClean="0"/>
              <a:t>Cuba.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1446</Words>
  <Application>Microsoft Office PowerPoint</Application>
  <PresentationFormat>Presentación en pantalla (16:9)</PresentationFormat>
  <Paragraphs>257</Paragraphs>
  <Slides>42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0" baseType="lpstr">
      <vt:lpstr>Lato Light</vt:lpstr>
      <vt:lpstr>微软雅黑</vt:lpstr>
      <vt:lpstr>MS PGothic</vt:lpstr>
      <vt:lpstr>宋体</vt:lpstr>
      <vt:lpstr>等线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Naomi</cp:lastModifiedBy>
  <cp:revision>129</cp:revision>
  <dcterms:created xsi:type="dcterms:W3CDTF">2017-05-02T14:39:00Z</dcterms:created>
  <dcterms:modified xsi:type="dcterms:W3CDTF">2025-02-15T22:36:52Z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1033-11.2.0.9075</vt:lpwstr>
  </property>
  <property fmtid="{D5CDD505-2E9C-101B-9397-08002B2CF9AE}" pid="3" name="ICV">
    <vt:lpwstr>e8915778897249d1a3f18005693c0ffe</vt:lpwstr>
  </property>
</Properties>
</file>