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
  </p:notesMasterIdLst>
  <p:sldIdLst>
    <p:sldId id="256" r:id="rId2"/>
    <p:sldId id="259" r:id="rId3"/>
    <p:sldId id="257" r:id="rId4"/>
    <p:sldId id="262" r:id="rId5"/>
    <p:sldId id="261" r:id="rId6"/>
    <p:sldId id="265"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0F896B-E755-4D41-A969-06564A61BCA4}">
          <p14:sldIdLst>
            <p14:sldId id="256"/>
          </p14:sldIdLst>
        </p14:section>
        <p14:section name="Equity" id="{9CA90A78-CB7B-9C4B-90D9-DE5C81DD32F0}">
          <p14:sldIdLst>
            <p14:sldId id="259"/>
            <p14:sldId id="257"/>
            <p14:sldId id="262"/>
          </p14:sldIdLst>
        </p14:section>
        <p14:section name="Bias towards Biden?" id="{93EBCB98-AC8C-5D43-BC6C-2D489312D677}">
          <p14:sldIdLst>
            <p14:sldId id="261"/>
            <p14:sldId id="265"/>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9"/>
    <p:restoredTop sz="73083"/>
  </p:normalViewPr>
  <p:slideViewPr>
    <p:cSldViewPr snapToGrid="0">
      <p:cViewPr>
        <p:scale>
          <a:sx n="93" d="100"/>
          <a:sy n="93" d="100"/>
        </p:scale>
        <p:origin x="9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nao\Library\CloudStorage\Dropbox\Grad%20School\DATA608\IIJA%20FUNDING%20AS%20OF%20MARCH%20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nao\Library\CloudStorage\Dropbox\Grad%20School\DATA608\IIJA%20FUNDING%20AS%20OF%20MARCH%20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nao\Library\CloudStorage\Dropbox\Grad%20School\DATA608\IIJA%20FUNDING%20AS%20OF%20MARCH%20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nao\Library\CloudStorage\Dropbox\Grad%20School\DATA608\IIJA%20FUNDING%20AS%20OF%20MARCH%20202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sz="3200" dirty="0"/>
              <a:t>Distribution of funding is mostly equitable.</a:t>
            </a:r>
          </a:p>
        </c:rich>
      </c:tx>
      <c:layout>
        <c:manualLayout>
          <c:xMode val="edge"/>
          <c:yMode val="edge"/>
          <c:x val="2.4919940147394036E-2"/>
          <c:y val="0"/>
        </c:manualLayout>
      </c:layout>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714059806495725E-2"/>
          <c:y val="0.16720124991421495"/>
          <c:w val="0.86619695952087683"/>
          <c:h val="0.63960746744796682"/>
        </c:manualLayout>
      </c:layout>
      <c:scatterChart>
        <c:scatterStyle val="lineMarker"/>
        <c:varyColors val="0"/>
        <c:ser>
          <c:idx val="0"/>
          <c:order val="0"/>
          <c:tx>
            <c:v>Funding distribution</c:v>
          </c:tx>
          <c:spPr>
            <a:ln w="25400" cap="rnd">
              <a:solidFill>
                <a:schemeClr val="accent1"/>
              </a:solidFill>
              <a:round/>
            </a:ln>
            <a:effectLst/>
          </c:spPr>
          <c:marker>
            <c:symbol val="none"/>
          </c:marker>
          <c:dLbls>
            <c:dLbl>
              <c:idx val="0"/>
              <c:tx>
                <c:rich>
                  <a:bodyPr/>
                  <a:lstStyle/>
                  <a:p>
                    <a:fld id="{4CA96C17-5EED-3F4A-8A3E-781496D2731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74E4-9945-B37A-611481DBC941}"/>
                </c:ext>
              </c:extLst>
            </c:dLbl>
            <c:dLbl>
              <c:idx val="1"/>
              <c:tx>
                <c:rich>
                  <a:bodyPr/>
                  <a:lstStyle/>
                  <a:p>
                    <a:fld id="{7AF2A03A-9BA3-2C4F-8C60-D311327F9AB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4E4-9945-B37A-611481DBC941}"/>
                </c:ext>
              </c:extLst>
            </c:dLbl>
            <c:dLbl>
              <c:idx val="2"/>
              <c:tx>
                <c:rich>
                  <a:bodyPr/>
                  <a:lstStyle/>
                  <a:p>
                    <a:fld id="{80F15B70-C23F-744E-A9BF-DA632C4E6AE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74E4-9945-B37A-611481DBC941}"/>
                </c:ext>
              </c:extLst>
            </c:dLbl>
            <c:dLbl>
              <c:idx val="3"/>
              <c:tx>
                <c:rich>
                  <a:bodyPr/>
                  <a:lstStyle/>
                  <a:p>
                    <a:fld id="{AE9F4DB0-CB60-2141-BB82-67586C5F035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4E4-9945-B37A-611481DBC941}"/>
                </c:ext>
              </c:extLst>
            </c:dLbl>
            <c:dLbl>
              <c:idx val="4"/>
              <c:tx>
                <c:rich>
                  <a:bodyPr/>
                  <a:lstStyle/>
                  <a:p>
                    <a:fld id="{B45B51BD-8EE6-664A-B45F-39E8C236779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4E4-9945-B37A-611481DBC941}"/>
                </c:ext>
              </c:extLst>
            </c:dLbl>
            <c:dLbl>
              <c:idx val="5"/>
              <c:tx>
                <c:rich>
                  <a:bodyPr/>
                  <a:lstStyle/>
                  <a:p>
                    <a:fld id="{E8C6D6B3-8C2B-2347-94A9-7C3F85B5E8A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4E4-9945-B37A-611481DBC941}"/>
                </c:ext>
              </c:extLst>
            </c:dLbl>
            <c:dLbl>
              <c:idx val="6"/>
              <c:tx>
                <c:rich>
                  <a:bodyPr/>
                  <a:lstStyle/>
                  <a:p>
                    <a:fld id="{72FC6BD4-657B-C545-B42E-CAE5B99F8A3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4E4-9945-B37A-611481DBC941}"/>
                </c:ext>
              </c:extLst>
            </c:dLbl>
            <c:dLbl>
              <c:idx val="7"/>
              <c:tx>
                <c:rich>
                  <a:bodyPr/>
                  <a:lstStyle/>
                  <a:p>
                    <a:fld id="{3E3D838B-1BB2-EB4C-8503-DE9A52809C8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74E4-9945-B37A-611481DBC941}"/>
                </c:ext>
              </c:extLst>
            </c:dLbl>
            <c:dLbl>
              <c:idx val="8"/>
              <c:tx>
                <c:rich>
                  <a:bodyPr/>
                  <a:lstStyle/>
                  <a:p>
                    <a:fld id="{F36A5A9B-F07A-DB4F-ADC0-7BF766EFB66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74E4-9945-B37A-611481DBC941}"/>
                </c:ext>
              </c:extLst>
            </c:dLbl>
            <c:dLbl>
              <c:idx val="9"/>
              <c:tx>
                <c:rich>
                  <a:bodyPr/>
                  <a:lstStyle/>
                  <a:p>
                    <a:fld id="{682170EB-39F6-7547-BBE3-E8C6C663F75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4E4-9945-B37A-611481DBC941}"/>
                </c:ext>
              </c:extLst>
            </c:dLbl>
            <c:dLbl>
              <c:idx val="10"/>
              <c:tx>
                <c:rich>
                  <a:bodyPr/>
                  <a:lstStyle/>
                  <a:p>
                    <a:fld id="{591F02E8-0476-5B4D-9A56-B43EAA6C323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4E4-9945-B37A-611481DBC941}"/>
                </c:ext>
              </c:extLst>
            </c:dLbl>
            <c:dLbl>
              <c:idx val="11"/>
              <c:tx>
                <c:rich>
                  <a:bodyPr/>
                  <a:lstStyle/>
                  <a:p>
                    <a:fld id="{1DD5C47C-745F-4A41-A911-ABCCB9E1544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4E4-9945-B37A-611481DBC941}"/>
                </c:ext>
              </c:extLst>
            </c:dLbl>
            <c:dLbl>
              <c:idx val="12"/>
              <c:tx>
                <c:rich>
                  <a:bodyPr/>
                  <a:lstStyle/>
                  <a:p>
                    <a:fld id="{134E2455-C981-3144-92CF-1D93F4C7A08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4E4-9945-B37A-611481DBC941}"/>
                </c:ext>
              </c:extLst>
            </c:dLbl>
            <c:dLbl>
              <c:idx val="13"/>
              <c:tx>
                <c:rich>
                  <a:bodyPr/>
                  <a:lstStyle/>
                  <a:p>
                    <a:fld id="{1E58C4B3-5543-5640-AD9D-A106E6BC525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4E4-9945-B37A-611481DBC941}"/>
                </c:ext>
              </c:extLst>
            </c:dLbl>
            <c:dLbl>
              <c:idx val="14"/>
              <c:tx>
                <c:rich>
                  <a:bodyPr/>
                  <a:lstStyle/>
                  <a:p>
                    <a:fld id="{BF3DFC4F-E13F-D245-B368-90F7E0E5270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74E4-9945-B37A-611481DBC941}"/>
                </c:ext>
              </c:extLst>
            </c:dLbl>
            <c:dLbl>
              <c:idx val="15"/>
              <c:tx>
                <c:rich>
                  <a:bodyPr/>
                  <a:lstStyle/>
                  <a:p>
                    <a:fld id="{DD55F628-1E33-7641-8EB2-9FCC8CD1DAF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4E4-9945-B37A-611481DBC941}"/>
                </c:ext>
              </c:extLst>
            </c:dLbl>
            <c:dLbl>
              <c:idx val="16"/>
              <c:tx>
                <c:rich>
                  <a:bodyPr/>
                  <a:lstStyle/>
                  <a:p>
                    <a:fld id="{8C3C5F75-3DAB-4F4F-A191-FA20A5A62B8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4E4-9945-B37A-611481DBC941}"/>
                </c:ext>
              </c:extLst>
            </c:dLbl>
            <c:dLbl>
              <c:idx val="17"/>
              <c:tx>
                <c:rich>
                  <a:bodyPr/>
                  <a:lstStyle/>
                  <a:p>
                    <a:fld id="{C7F26C11-5381-B64E-AE28-CD574563171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4E4-9945-B37A-611481DBC941}"/>
                </c:ext>
              </c:extLst>
            </c:dLbl>
            <c:dLbl>
              <c:idx val="18"/>
              <c:tx>
                <c:rich>
                  <a:bodyPr/>
                  <a:lstStyle/>
                  <a:p>
                    <a:fld id="{FDD2AA27-ABAA-6D43-808A-DFC81667CD2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74E4-9945-B37A-611481DBC941}"/>
                </c:ext>
              </c:extLst>
            </c:dLbl>
            <c:dLbl>
              <c:idx val="19"/>
              <c:tx>
                <c:rich>
                  <a:bodyPr/>
                  <a:lstStyle/>
                  <a:p>
                    <a:fld id="{964D85B6-6923-134B-891F-709B8D99B07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4E4-9945-B37A-611481DBC941}"/>
                </c:ext>
              </c:extLst>
            </c:dLbl>
            <c:dLbl>
              <c:idx val="20"/>
              <c:tx>
                <c:rich>
                  <a:bodyPr/>
                  <a:lstStyle/>
                  <a:p>
                    <a:fld id="{E79BCA0D-14F0-EE45-896E-E8E635239F3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74E4-9945-B37A-611481DBC941}"/>
                </c:ext>
              </c:extLst>
            </c:dLbl>
            <c:dLbl>
              <c:idx val="21"/>
              <c:tx>
                <c:rich>
                  <a:bodyPr/>
                  <a:lstStyle/>
                  <a:p>
                    <a:fld id="{D77C0379-1169-D641-BB28-3E41D7AAA57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4E4-9945-B37A-611481DBC941}"/>
                </c:ext>
              </c:extLst>
            </c:dLbl>
            <c:dLbl>
              <c:idx val="22"/>
              <c:tx>
                <c:rich>
                  <a:bodyPr/>
                  <a:lstStyle/>
                  <a:p>
                    <a:fld id="{737C43DA-9FD2-994B-B4F0-2E02A3F3E25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74E4-9945-B37A-611481DBC941}"/>
                </c:ext>
              </c:extLst>
            </c:dLbl>
            <c:dLbl>
              <c:idx val="23"/>
              <c:tx>
                <c:rich>
                  <a:bodyPr/>
                  <a:lstStyle/>
                  <a:p>
                    <a:fld id="{BE9DC481-9740-6F41-A609-3B585ED0CE4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74E4-9945-B37A-611481DBC941}"/>
                </c:ext>
              </c:extLst>
            </c:dLbl>
            <c:dLbl>
              <c:idx val="24"/>
              <c:tx>
                <c:rich>
                  <a:bodyPr/>
                  <a:lstStyle/>
                  <a:p>
                    <a:fld id="{87E25A3F-7C02-7D45-BF72-C1FF25DE556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74E4-9945-B37A-611481DBC941}"/>
                </c:ext>
              </c:extLst>
            </c:dLbl>
            <c:dLbl>
              <c:idx val="25"/>
              <c:tx>
                <c:rich>
                  <a:bodyPr/>
                  <a:lstStyle/>
                  <a:p>
                    <a:fld id="{9988CC06-DC86-814E-9F7B-995F08FC574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74E4-9945-B37A-611481DBC941}"/>
                </c:ext>
              </c:extLst>
            </c:dLbl>
            <c:dLbl>
              <c:idx val="26"/>
              <c:tx>
                <c:rich>
                  <a:bodyPr/>
                  <a:lstStyle/>
                  <a:p>
                    <a:fld id="{5FF96566-0E64-2442-B759-698528F3A6D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74E4-9945-B37A-611481DBC941}"/>
                </c:ext>
              </c:extLst>
            </c:dLbl>
            <c:dLbl>
              <c:idx val="27"/>
              <c:tx>
                <c:rich>
                  <a:bodyPr/>
                  <a:lstStyle/>
                  <a:p>
                    <a:fld id="{1298569D-FBDE-4E40-8919-713C7904514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74E4-9945-B37A-611481DBC941}"/>
                </c:ext>
              </c:extLst>
            </c:dLbl>
            <c:dLbl>
              <c:idx val="28"/>
              <c:tx>
                <c:rich>
                  <a:bodyPr/>
                  <a:lstStyle/>
                  <a:p>
                    <a:fld id="{DD4BBADE-402F-A34B-91C1-8F3B0A444D9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74E4-9945-B37A-611481DBC941}"/>
                </c:ext>
              </c:extLst>
            </c:dLbl>
            <c:dLbl>
              <c:idx val="29"/>
              <c:tx>
                <c:rich>
                  <a:bodyPr/>
                  <a:lstStyle/>
                  <a:p>
                    <a:fld id="{54352319-C66B-4045-824C-F4399E55054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74E4-9945-B37A-611481DBC941}"/>
                </c:ext>
              </c:extLst>
            </c:dLbl>
            <c:dLbl>
              <c:idx val="30"/>
              <c:tx>
                <c:rich>
                  <a:bodyPr/>
                  <a:lstStyle/>
                  <a:p>
                    <a:fld id="{6BC9A6BA-513A-114F-8CE5-BE86C6FFFD4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74E4-9945-B37A-611481DBC941}"/>
                </c:ext>
              </c:extLst>
            </c:dLbl>
            <c:dLbl>
              <c:idx val="31"/>
              <c:tx>
                <c:rich>
                  <a:bodyPr/>
                  <a:lstStyle/>
                  <a:p>
                    <a:fld id="{1BC40799-D7A4-6A41-8F77-68FA47A2601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74E4-9945-B37A-611481DBC941}"/>
                </c:ext>
              </c:extLst>
            </c:dLbl>
            <c:dLbl>
              <c:idx val="32"/>
              <c:tx>
                <c:rich>
                  <a:bodyPr/>
                  <a:lstStyle/>
                  <a:p>
                    <a:fld id="{B424D666-0E73-2B47-9979-BC93E548328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74E4-9945-B37A-611481DBC941}"/>
                </c:ext>
              </c:extLst>
            </c:dLbl>
            <c:dLbl>
              <c:idx val="33"/>
              <c:tx>
                <c:rich>
                  <a:bodyPr/>
                  <a:lstStyle/>
                  <a:p>
                    <a:fld id="{5F37101F-D266-A441-9F53-7B0C85964CD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74E4-9945-B37A-611481DBC941}"/>
                </c:ext>
              </c:extLst>
            </c:dLbl>
            <c:dLbl>
              <c:idx val="34"/>
              <c:tx>
                <c:rich>
                  <a:bodyPr/>
                  <a:lstStyle/>
                  <a:p>
                    <a:fld id="{8F724153-EFCA-1141-A7F2-6433D146F1E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74E4-9945-B37A-611481DBC941}"/>
                </c:ext>
              </c:extLst>
            </c:dLbl>
            <c:dLbl>
              <c:idx val="35"/>
              <c:tx>
                <c:rich>
                  <a:bodyPr/>
                  <a:lstStyle/>
                  <a:p>
                    <a:fld id="{EB65D050-9384-D942-97FC-C24BDF8BFEC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74E4-9945-B37A-611481DBC941}"/>
                </c:ext>
              </c:extLst>
            </c:dLbl>
            <c:dLbl>
              <c:idx val="36"/>
              <c:tx>
                <c:rich>
                  <a:bodyPr/>
                  <a:lstStyle/>
                  <a:p>
                    <a:fld id="{C69EF2AF-310C-0944-B705-2DC63C96329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74E4-9945-B37A-611481DBC941}"/>
                </c:ext>
              </c:extLst>
            </c:dLbl>
            <c:dLbl>
              <c:idx val="37"/>
              <c:tx>
                <c:rich>
                  <a:bodyPr/>
                  <a:lstStyle/>
                  <a:p>
                    <a:fld id="{9810D927-597F-184F-B371-7C21901E575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74E4-9945-B37A-611481DBC941}"/>
                </c:ext>
              </c:extLst>
            </c:dLbl>
            <c:dLbl>
              <c:idx val="38"/>
              <c:layout>
                <c:manualLayout>
                  <c:x val="2.4901287148735338E-2"/>
                  <c:y val="7.9643220633440662E-2"/>
                </c:manualLayout>
              </c:layout>
              <c:tx>
                <c:rich>
                  <a:bodyPr/>
                  <a:lstStyle/>
                  <a:p>
                    <a:fld id="{2387A12C-1439-7F4E-AF46-AE196C08675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layout>
                    <c:manualLayout>
                      <c:w val="0.27231970299355146"/>
                      <c:h val="0.20390887283412751"/>
                    </c:manualLayout>
                  </c15:layout>
                  <c15:dlblFieldTable/>
                  <c15:showDataLabelsRange val="1"/>
                </c:ext>
                <c:ext xmlns:c16="http://schemas.microsoft.com/office/drawing/2014/chart" uri="{C3380CC4-5D6E-409C-BE32-E72D297353CC}">
                  <c16:uniqueId val="{00000026-74E4-9945-B37A-611481DBC941}"/>
                </c:ext>
              </c:extLst>
            </c:dLbl>
            <c:dLbl>
              <c:idx val="39"/>
              <c:tx>
                <c:rich>
                  <a:bodyPr/>
                  <a:lstStyle/>
                  <a:p>
                    <a:fld id="{2F5B5606-39C2-254E-8B8E-B2565CE8D1F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74E4-9945-B37A-611481DBC941}"/>
                </c:ext>
              </c:extLst>
            </c:dLbl>
            <c:dLbl>
              <c:idx val="40"/>
              <c:tx>
                <c:rich>
                  <a:bodyPr/>
                  <a:lstStyle/>
                  <a:p>
                    <a:fld id="{972601E1-AA82-5544-81C0-E1E8C6FD4B3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74E4-9945-B37A-611481DBC941}"/>
                </c:ext>
              </c:extLst>
            </c:dLbl>
            <c:dLbl>
              <c:idx val="41"/>
              <c:tx>
                <c:rich>
                  <a:bodyPr/>
                  <a:lstStyle/>
                  <a:p>
                    <a:fld id="{2C9C703B-A957-9D44-AA04-D5C2D7473C2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74E4-9945-B37A-611481DBC941}"/>
                </c:ext>
              </c:extLst>
            </c:dLbl>
            <c:dLbl>
              <c:idx val="42"/>
              <c:tx>
                <c:rich>
                  <a:bodyPr/>
                  <a:lstStyle/>
                  <a:p>
                    <a:fld id="{408D8551-7F31-6543-AD62-F85019FC0E3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74E4-9945-B37A-611481DBC941}"/>
                </c:ext>
              </c:extLst>
            </c:dLbl>
            <c:dLbl>
              <c:idx val="43"/>
              <c:tx>
                <c:rich>
                  <a:bodyPr/>
                  <a:lstStyle/>
                  <a:p>
                    <a:fld id="{EAFB0F6B-9C45-8E4D-844E-3C7D037F7778}"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74E4-9945-B37A-611481DBC941}"/>
                </c:ext>
              </c:extLst>
            </c:dLbl>
            <c:dLbl>
              <c:idx val="44"/>
              <c:tx>
                <c:rich>
                  <a:bodyPr/>
                  <a:lstStyle/>
                  <a:p>
                    <a:fld id="{13092A46-166E-4848-9080-E0F2B8FBF67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74E4-9945-B37A-611481DBC941}"/>
                </c:ext>
              </c:extLst>
            </c:dLbl>
            <c:dLbl>
              <c:idx val="45"/>
              <c:tx>
                <c:rich>
                  <a:bodyPr/>
                  <a:lstStyle/>
                  <a:p>
                    <a:fld id="{CDF27D18-E989-E84A-BDC5-0F030A32EDC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74E4-9945-B37A-611481DBC941}"/>
                </c:ext>
              </c:extLst>
            </c:dLbl>
            <c:dLbl>
              <c:idx val="46"/>
              <c:tx>
                <c:rich>
                  <a:bodyPr/>
                  <a:lstStyle/>
                  <a:p>
                    <a:fld id="{9C1402FD-4F2A-6344-AF58-4CB16A05440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74E4-9945-B37A-611481DBC941}"/>
                </c:ext>
              </c:extLst>
            </c:dLbl>
            <c:dLbl>
              <c:idx val="47"/>
              <c:tx>
                <c:rich>
                  <a:bodyPr/>
                  <a:lstStyle/>
                  <a:p>
                    <a:fld id="{04908545-FF01-C545-BE35-C5CDA0D5F05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74E4-9945-B37A-611481DBC941}"/>
                </c:ext>
              </c:extLst>
            </c:dLbl>
            <c:dLbl>
              <c:idx val="48"/>
              <c:tx>
                <c:rich>
                  <a:bodyPr/>
                  <a:lstStyle/>
                  <a:p>
                    <a:fld id="{B77E7522-FD9B-0845-8B9B-CC599BC79DF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74E4-9945-B37A-611481DBC941}"/>
                </c:ext>
              </c:extLst>
            </c:dLbl>
            <c:dLbl>
              <c:idx val="49"/>
              <c:tx>
                <c:rich>
                  <a:bodyPr/>
                  <a:lstStyle/>
                  <a:p>
                    <a:fld id="{C4B0E6DF-46DF-4645-A511-AA62013E891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74E4-9945-B37A-611481DBC941}"/>
                </c:ext>
              </c:extLst>
            </c:dLbl>
            <c:dLbl>
              <c:idx val="50"/>
              <c:tx>
                <c:rich>
                  <a:bodyPr/>
                  <a:lstStyle/>
                  <a:p>
                    <a:fld id="{2E7DFB79-8229-B147-84F1-706BC3E2A3D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74E4-9945-B37A-611481DBC941}"/>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intercept val="0"/>
            <c:dispRSqr val="0"/>
            <c:dispEq val="0"/>
          </c:trendline>
          <c:xVal>
            <c:numRef>
              <c:f>'Fig 1-2. Equity'!$F$4:$F$54</c:f>
              <c:numCache>
                <c:formatCode>0%</c:formatCode>
                <c:ptCount val="51"/>
                <c:pt idx="0">
                  <c:v>3.9197570772522708E-3</c:v>
                </c:pt>
                <c:pt idx="1">
                  <c:v>8.3624612612462311E-3</c:v>
                </c:pt>
                <c:pt idx="2">
                  <c:v>1.3543443713581401E-2</c:v>
                </c:pt>
                <c:pt idx="3">
                  <c:v>1.8757273292262261E-2</c:v>
                </c:pt>
                <c:pt idx="4">
                  <c:v>2.4492485828811209E-2</c:v>
                </c:pt>
                <c:pt idx="5">
                  <c:v>3.0227698365360156E-2</c:v>
                </c:pt>
                <c:pt idx="6">
                  <c:v>3.5962910901909104E-2</c:v>
                </c:pt>
                <c:pt idx="7">
                  <c:v>4.2219506396326136E-2</c:v>
                </c:pt>
                <c:pt idx="8">
                  <c:v>4.8997484848611252E-2</c:v>
                </c:pt>
                <c:pt idx="9">
                  <c:v>5.5775463300896368E-2</c:v>
                </c:pt>
                <c:pt idx="10">
                  <c:v>6.3596207668917659E-2</c:v>
                </c:pt>
                <c:pt idx="11">
                  <c:v>7.2459717952675126E-2</c:v>
                </c:pt>
                <c:pt idx="12">
                  <c:v>8.184461119430067E-2</c:v>
                </c:pt>
                <c:pt idx="13">
                  <c:v>9.1229504435926215E-2</c:v>
                </c:pt>
                <c:pt idx="14">
                  <c:v>0.10165716359328794</c:v>
                </c:pt>
                <c:pt idx="15">
                  <c:v>0.11364897162425391</c:v>
                </c:pt>
                <c:pt idx="16">
                  <c:v>0.12564077965521989</c:v>
                </c:pt>
                <c:pt idx="17">
                  <c:v>0.13763258768618586</c:v>
                </c:pt>
                <c:pt idx="18">
                  <c:v>0.14962439571715183</c:v>
                </c:pt>
                <c:pt idx="19">
                  <c:v>0.16213758670598588</c:v>
                </c:pt>
                <c:pt idx="20">
                  <c:v>0.17517216065268804</c:v>
                </c:pt>
                <c:pt idx="21">
                  <c:v>0.18872811755725827</c:v>
                </c:pt>
                <c:pt idx="22">
                  <c:v>0.20280545741969658</c:v>
                </c:pt>
                <c:pt idx="23">
                  <c:v>0.21688279728213489</c:v>
                </c:pt>
                <c:pt idx="24">
                  <c:v>0.2314815201024413</c:v>
                </c:pt>
                <c:pt idx="25">
                  <c:v>0.24608024292274772</c:v>
                </c:pt>
                <c:pt idx="26">
                  <c:v>0.26120034870092224</c:v>
                </c:pt>
                <c:pt idx="27">
                  <c:v>0.27684183743696483</c:v>
                </c:pt>
                <c:pt idx="28">
                  <c:v>0.29352609208874358</c:v>
                </c:pt>
                <c:pt idx="29">
                  <c:v>0.31073172969839041</c:v>
                </c:pt>
                <c:pt idx="30">
                  <c:v>0.32845875026590532</c:v>
                </c:pt>
                <c:pt idx="31">
                  <c:v>0.3467071537912883</c:v>
                </c:pt>
                <c:pt idx="32">
                  <c:v>0.36547694027453942</c:v>
                </c:pt>
                <c:pt idx="33">
                  <c:v>0.38476810971565861</c:v>
                </c:pt>
                <c:pt idx="34">
                  <c:v>0.40405927915677781</c:v>
                </c:pt>
                <c:pt idx="35">
                  <c:v>0.42387183155576508</c:v>
                </c:pt>
                <c:pt idx="36">
                  <c:v>0.44420576691262043</c:v>
                </c:pt>
                <c:pt idx="37">
                  <c:v>0.46506108522734385</c:v>
                </c:pt>
                <c:pt idx="38">
                  <c:v>0.48748055241567156</c:v>
                </c:pt>
                <c:pt idx="39">
                  <c:v>0.51094278551973549</c:v>
                </c:pt>
                <c:pt idx="40">
                  <c:v>0.53440501862379941</c:v>
                </c:pt>
                <c:pt idx="41">
                  <c:v>0.56047416651720372</c:v>
                </c:pt>
                <c:pt idx="42">
                  <c:v>0.58706469736847611</c:v>
                </c:pt>
                <c:pt idx="43">
                  <c:v>0.61417661117761657</c:v>
                </c:pt>
                <c:pt idx="44">
                  <c:v>0.64858788639691023</c:v>
                </c:pt>
                <c:pt idx="45">
                  <c:v>0.69081990598422516</c:v>
                </c:pt>
                <c:pt idx="46">
                  <c:v>0.73357330852940816</c:v>
                </c:pt>
                <c:pt idx="47">
                  <c:v>0.77736947699032743</c:v>
                </c:pt>
                <c:pt idx="48">
                  <c:v>0.83002915573500413</c:v>
                </c:pt>
                <c:pt idx="49">
                  <c:v>0.90406553575227233</c:v>
                </c:pt>
                <c:pt idx="50">
                  <c:v>1.0000000000000002</c:v>
                </c:pt>
              </c:numCache>
            </c:numRef>
          </c:xVal>
          <c:yVal>
            <c:numRef>
              <c:f>'Fig 1-2. Equity'!$G$4:$G$54</c:f>
              <c:numCache>
                <c:formatCode>0%</c:formatCode>
                <c:ptCount val="51"/>
                <c:pt idx="0">
                  <c:v>4.1593029272034678E-3</c:v>
                </c:pt>
                <c:pt idx="1">
                  <c:v>6.0800555590271111E-3</c:v>
                </c:pt>
                <c:pt idx="2">
                  <c:v>1.5589988814101317E-2</c:v>
                </c:pt>
                <c:pt idx="3">
                  <c:v>1.9847438016728981E-2</c:v>
                </c:pt>
                <c:pt idx="4">
                  <c:v>2.3987956570338385E-2</c:v>
                </c:pt>
                <c:pt idx="5">
                  <c:v>2.7239213622280583E-2</c:v>
                </c:pt>
                <c:pt idx="6">
                  <c:v>2.9253437202177785E-2</c:v>
                </c:pt>
                <c:pt idx="7">
                  <c:v>3.5081950656690064E-2</c:v>
                </c:pt>
                <c:pt idx="8">
                  <c:v>4.0950966804297696E-2</c:v>
                </c:pt>
                <c:pt idx="9">
                  <c:v>4.3678195604636941E-2</c:v>
                </c:pt>
                <c:pt idx="10">
                  <c:v>5.2401555464796711E-2</c:v>
                </c:pt>
                <c:pt idx="11">
                  <c:v>6.1877328571112916E-2</c:v>
                </c:pt>
                <c:pt idx="12">
                  <c:v>6.4202906406567825E-2</c:v>
                </c:pt>
                <c:pt idx="13">
                  <c:v>7.4341881817359998E-2</c:v>
                </c:pt>
                <c:pt idx="14">
                  <c:v>7.9592935979081278E-2</c:v>
                </c:pt>
                <c:pt idx="15">
                  <c:v>8.8313756448243491E-2</c:v>
                </c:pt>
                <c:pt idx="16">
                  <c:v>0.10087234429243509</c:v>
                </c:pt>
                <c:pt idx="17">
                  <c:v>0.10260499509600876</c:v>
                </c:pt>
                <c:pt idx="18">
                  <c:v>0.11854606658183514</c:v>
                </c:pt>
                <c:pt idx="19">
                  <c:v>0.12805989495417547</c:v>
                </c:pt>
                <c:pt idx="20">
                  <c:v>0.13879053066792837</c:v>
                </c:pt>
                <c:pt idx="21">
                  <c:v>0.14506297772738125</c:v>
                </c:pt>
                <c:pt idx="22">
                  <c:v>0.16208495167099873</c:v>
                </c:pt>
                <c:pt idx="23">
                  <c:v>0.18041915591260285</c:v>
                </c:pt>
                <c:pt idx="24">
                  <c:v>0.18951982299637835</c:v>
                </c:pt>
                <c:pt idx="25">
                  <c:v>0.20705513364352029</c:v>
                </c:pt>
                <c:pt idx="26">
                  <c:v>0.21908111982491393</c:v>
                </c:pt>
                <c:pt idx="27">
                  <c:v>0.23423578997736544</c:v>
                </c:pt>
                <c:pt idx="28">
                  <c:v>0.25167218007215519</c:v>
                </c:pt>
                <c:pt idx="29">
                  <c:v>0.25503275553327953</c:v>
                </c:pt>
                <c:pt idx="30">
                  <c:v>0.2753900059585504</c:v>
                </c:pt>
                <c:pt idx="31">
                  <c:v>0.29743566957225998</c:v>
                </c:pt>
                <c:pt idx="32">
                  <c:v>0.31820586769246034</c:v>
                </c:pt>
                <c:pt idx="33">
                  <c:v>0.32038157399380723</c:v>
                </c:pt>
                <c:pt idx="34">
                  <c:v>0.34152286138957322</c:v>
                </c:pt>
                <c:pt idx="35">
                  <c:v>0.35990424312537606</c:v>
                </c:pt>
                <c:pt idx="36">
                  <c:v>0.37333143322017531</c:v>
                </c:pt>
                <c:pt idx="37">
                  <c:v>0.39650895324001006</c:v>
                </c:pt>
                <c:pt idx="38">
                  <c:v>0.410077337627483</c:v>
                </c:pt>
                <c:pt idx="39">
                  <c:v>0.43593313790623217</c:v>
                </c:pt>
                <c:pt idx="40">
                  <c:v>0.46807747003180422</c:v>
                </c:pt>
                <c:pt idx="41">
                  <c:v>0.50079653516473888</c:v>
                </c:pt>
                <c:pt idx="42">
                  <c:v>0.5283585421683793</c:v>
                </c:pt>
                <c:pt idx="43">
                  <c:v>0.55813486252294853</c:v>
                </c:pt>
                <c:pt idx="44">
                  <c:v>0.59309876116403493</c:v>
                </c:pt>
                <c:pt idx="45">
                  <c:v>0.63155060827076792</c:v>
                </c:pt>
                <c:pt idx="46">
                  <c:v>0.69862709664995704</c:v>
                </c:pt>
                <c:pt idx="47">
                  <c:v>0.73585673130967288</c:v>
                </c:pt>
                <c:pt idx="48">
                  <c:v>0.79391627537697085</c:v>
                </c:pt>
                <c:pt idx="49">
                  <c:v>0.88440670523107667</c:v>
                </c:pt>
                <c:pt idx="50">
                  <c:v>1</c:v>
                </c:pt>
              </c:numCache>
            </c:numRef>
          </c:yVal>
          <c:smooth val="0"/>
          <c:extLst>
            <c:ext xmlns:c15="http://schemas.microsoft.com/office/drawing/2012/chart" uri="{02D57815-91ED-43cb-92C2-25804820EDAC}">
              <c15:datalabelsRange>
                <c15:f>'Fig 1-2. Equity'!$J$4:$J$54</c15:f>
                <c15:dlblRangeCache>
                  <c:ptCount val="51"/>
                  <c:pt idx="0">
                    <c:v>  </c:v>
                  </c:pt>
                  <c:pt idx="1">
                    <c:v>  </c:v>
                  </c:pt>
                  <c:pt idx="2">
                    <c:v>  </c:v>
                  </c:pt>
                  <c:pt idx="3">
                    <c:v>  </c:v>
                  </c:pt>
                  <c:pt idx="4">
                    <c:v>  </c:v>
                  </c:pt>
                  <c:pt idx="5">
                    <c:v>  </c:v>
                  </c:pt>
                  <c:pt idx="6">
                    <c:v>  </c:v>
                  </c:pt>
                  <c:pt idx="7">
                    <c:v>  </c:v>
                  </c:pt>
                  <c:pt idx="8">
                    <c:v>  </c:v>
                  </c:pt>
                  <c:pt idx="9">
                    <c:v>  </c:v>
                  </c:pt>
                  <c:pt idx="10">
                    <c:v>  </c:v>
                  </c:pt>
                  <c:pt idx="11">
                    <c:v>  </c:v>
                  </c:pt>
                  <c:pt idx="12">
                    <c:v>  </c:v>
                  </c:pt>
                  <c:pt idx="13">
                    <c:v>  </c:v>
                  </c:pt>
                  <c:pt idx="14">
                    <c:v>  </c:v>
                  </c:pt>
                  <c:pt idx="15">
                    <c:v>  </c:v>
                  </c:pt>
                  <c:pt idx="16">
                    <c:v>  </c:v>
                  </c:pt>
                  <c:pt idx="17">
                    <c:v>  </c:v>
                  </c:pt>
                  <c:pt idx="18">
                    <c:v>  </c:v>
                  </c:pt>
                  <c:pt idx="19">
                    <c:v>  </c:v>
                  </c:pt>
                  <c:pt idx="20">
                    <c:v>  </c:v>
                  </c:pt>
                  <c:pt idx="21">
                    <c:v>  </c:v>
                  </c:pt>
                  <c:pt idx="22">
                    <c:v>  </c:v>
                  </c:pt>
                  <c:pt idx="23">
                    <c:v>  </c:v>
                  </c:pt>
                  <c:pt idx="24">
                    <c:v>  </c:v>
                  </c:pt>
                  <c:pt idx="25">
                    <c:v>  </c:v>
                  </c:pt>
                  <c:pt idx="26">
                    <c:v>  </c:v>
                  </c:pt>
                  <c:pt idx="27">
                    <c:v>  </c:v>
                  </c:pt>
                  <c:pt idx="28">
                    <c:v>  </c:v>
                  </c:pt>
                  <c:pt idx="29">
                    <c:v>  </c:v>
                  </c:pt>
                  <c:pt idx="30">
                    <c:v>  </c:v>
                  </c:pt>
                  <c:pt idx="31">
                    <c:v>  </c:v>
                  </c:pt>
                  <c:pt idx="32">
                    <c:v>  </c:v>
                  </c:pt>
                  <c:pt idx="33">
                    <c:v>  </c:v>
                  </c:pt>
                  <c:pt idx="34">
                    <c:v>  </c:v>
                  </c:pt>
                  <c:pt idx="35">
                    <c:v>  </c:v>
                  </c:pt>
                  <c:pt idx="36">
                    <c:v>  </c:v>
                  </c:pt>
                  <c:pt idx="37">
                    <c:v>  </c:v>
                  </c:pt>
                  <c:pt idx="38">
                    <c:v> Largest gap here, where 41% of the population gets 49% of the funding. </c:v>
                  </c:pt>
                  <c:pt idx="39">
                    <c:v>  </c:v>
                  </c:pt>
                  <c:pt idx="40">
                    <c:v>  </c:v>
                  </c:pt>
                  <c:pt idx="41">
                    <c:v>  </c:v>
                  </c:pt>
                  <c:pt idx="42">
                    <c:v>  </c:v>
                  </c:pt>
                  <c:pt idx="43">
                    <c:v>  </c:v>
                  </c:pt>
                  <c:pt idx="44">
                    <c:v>  </c:v>
                  </c:pt>
                  <c:pt idx="45">
                    <c:v>  </c:v>
                  </c:pt>
                  <c:pt idx="46">
                    <c:v>  </c:v>
                  </c:pt>
                  <c:pt idx="47">
                    <c:v>  </c:v>
                  </c:pt>
                  <c:pt idx="48">
                    <c:v>  </c:v>
                  </c:pt>
                  <c:pt idx="49">
                    <c:v>  </c:v>
                  </c:pt>
                  <c:pt idx="50">
                    <c:v>  </c:v>
                  </c:pt>
                </c15:dlblRangeCache>
              </c15:datalabelsRange>
            </c:ext>
            <c:ext xmlns:c16="http://schemas.microsoft.com/office/drawing/2014/chart" uri="{C3380CC4-5D6E-409C-BE32-E72D297353CC}">
              <c16:uniqueId val="{00000034-74E4-9945-B37A-611481DBC941}"/>
            </c:ext>
          </c:extLst>
        </c:ser>
        <c:ser>
          <c:idx val="1"/>
          <c:order val="1"/>
          <c:tx>
            <c:v>Perfect equality</c:v>
          </c:tx>
          <c:spPr>
            <a:ln w="15875" cap="rnd">
              <a:solidFill>
                <a:schemeClr val="tx1"/>
              </a:solidFill>
              <a:prstDash val="sysDash"/>
              <a:round/>
            </a:ln>
            <a:effectLst/>
          </c:spPr>
          <c:marker>
            <c:symbol val="none"/>
          </c:marker>
          <c:xVal>
            <c:numRef>
              <c:f>'Fig 1-2. Equity'!$F$4:$F$54</c:f>
              <c:numCache>
                <c:formatCode>0%</c:formatCode>
                <c:ptCount val="51"/>
                <c:pt idx="0">
                  <c:v>3.9197570772522708E-3</c:v>
                </c:pt>
                <c:pt idx="1">
                  <c:v>8.3624612612462311E-3</c:v>
                </c:pt>
                <c:pt idx="2">
                  <c:v>1.3543443713581401E-2</c:v>
                </c:pt>
                <c:pt idx="3">
                  <c:v>1.8757273292262261E-2</c:v>
                </c:pt>
                <c:pt idx="4">
                  <c:v>2.4492485828811209E-2</c:v>
                </c:pt>
                <c:pt idx="5">
                  <c:v>3.0227698365360156E-2</c:v>
                </c:pt>
                <c:pt idx="6">
                  <c:v>3.5962910901909104E-2</c:v>
                </c:pt>
                <c:pt idx="7">
                  <c:v>4.2219506396326136E-2</c:v>
                </c:pt>
                <c:pt idx="8">
                  <c:v>4.8997484848611252E-2</c:v>
                </c:pt>
                <c:pt idx="9">
                  <c:v>5.5775463300896368E-2</c:v>
                </c:pt>
                <c:pt idx="10">
                  <c:v>6.3596207668917659E-2</c:v>
                </c:pt>
                <c:pt idx="11">
                  <c:v>7.2459717952675126E-2</c:v>
                </c:pt>
                <c:pt idx="12">
                  <c:v>8.184461119430067E-2</c:v>
                </c:pt>
                <c:pt idx="13">
                  <c:v>9.1229504435926215E-2</c:v>
                </c:pt>
                <c:pt idx="14">
                  <c:v>0.10165716359328794</c:v>
                </c:pt>
                <c:pt idx="15">
                  <c:v>0.11364897162425391</c:v>
                </c:pt>
                <c:pt idx="16">
                  <c:v>0.12564077965521989</c:v>
                </c:pt>
                <c:pt idx="17">
                  <c:v>0.13763258768618586</c:v>
                </c:pt>
                <c:pt idx="18">
                  <c:v>0.14962439571715183</c:v>
                </c:pt>
                <c:pt idx="19">
                  <c:v>0.16213758670598588</c:v>
                </c:pt>
                <c:pt idx="20">
                  <c:v>0.17517216065268804</c:v>
                </c:pt>
                <c:pt idx="21">
                  <c:v>0.18872811755725827</c:v>
                </c:pt>
                <c:pt idx="22">
                  <c:v>0.20280545741969658</c:v>
                </c:pt>
                <c:pt idx="23">
                  <c:v>0.21688279728213489</c:v>
                </c:pt>
                <c:pt idx="24">
                  <c:v>0.2314815201024413</c:v>
                </c:pt>
                <c:pt idx="25">
                  <c:v>0.24608024292274772</c:v>
                </c:pt>
                <c:pt idx="26">
                  <c:v>0.26120034870092224</c:v>
                </c:pt>
                <c:pt idx="27">
                  <c:v>0.27684183743696483</c:v>
                </c:pt>
                <c:pt idx="28">
                  <c:v>0.29352609208874358</c:v>
                </c:pt>
                <c:pt idx="29">
                  <c:v>0.31073172969839041</c:v>
                </c:pt>
                <c:pt idx="30">
                  <c:v>0.32845875026590532</c:v>
                </c:pt>
                <c:pt idx="31">
                  <c:v>0.3467071537912883</c:v>
                </c:pt>
                <c:pt idx="32">
                  <c:v>0.36547694027453942</c:v>
                </c:pt>
                <c:pt idx="33">
                  <c:v>0.38476810971565861</c:v>
                </c:pt>
                <c:pt idx="34">
                  <c:v>0.40405927915677781</c:v>
                </c:pt>
                <c:pt idx="35">
                  <c:v>0.42387183155576508</c:v>
                </c:pt>
                <c:pt idx="36">
                  <c:v>0.44420576691262043</c:v>
                </c:pt>
                <c:pt idx="37">
                  <c:v>0.46506108522734385</c:v>
                </c:pt>
                <c:pt idx="38">
                  <c:v>0.48748055241567156</c:v>
                </c:pt>
                <c:pt idx="39">
                  <c:v>0.51094278551973549</c:v>
                </c:pt>
                <c:pt idx="40">
                  <c:v>0.53440501862379941</c:v>
                </c:pt>
                <c:pt idx="41">
                  <c:v>0.56047416651720372</c:v>
                </c:pt>
                <c:pt idx="42">
                  <c:v>0.58706469736847611</c:v>
                </c:pt>
                <c:pt idx="43">
                  <c:v>0.61417661117761657</c:v>
                </c:pt>
                <c:pt idx="44">
                  <c:v>0.64858788639691023</c:v>
                </c:pt>
                <c:pt idx="45">
                  <c:v>0.69081990598422516</c:v>
                </c:pt>
                <c:pt idx="46">
                  <c:v>0.73357330852940816</c:v>
                </c:pt>
                <c:pt idx="47">
                  <c:v>0.77736947699032743</c:v>
                </c:pt>
                <c:pt idx="48">
                  <c:v>0.83002915573500413</c:v>
                </c:pt>
                <c:pt idx="49">
                  <c:v>0.90406553575227233</c:v>
                </c:pt>
                <c:pt idx="50">
                  <c:v>1.0000000000000002</c:v>
                </c:pt>
              </c:numCache>
            </c:numRef>
          </c:xVal>
          <c:yVal>
            <c:numRef>
              <c:f>'Fig 1-2. Equity'!$H$4:$H$54</c:f>
              <c:numCache>
                <c:formatCode>0%</c:formatCode>
                <c:ptCount val="51"/>
                <c:pt idx="0">
                  <c:v>3.9197570772522708E-3</c:v>
                </c:pt>
                <c:pt idx="1">
                  <c:v>8.3624612612462311E-3</c:v>
                </c:pt>
                <c:pt idx="2">
                  <c:v>1.3543443713581401E-2</c:v>
                </c:pt>
                <c:pt idx="3">
                  <c:v>1.8757273292262261E-2</c:v>
                </c:pt>
                <c:pt idx="4">
                  <c:v>2.4492485828811209E-2</c:v>
                </c:pt>
                <c:pt idx="5">
                  <c:v>3.0227698365360156E-2</c:v>
                </c:pt>
                <c:pt idx="6">
                  <c:v>3.5962910901909104E-2</c:v>
                </c:pt>
                <c:pt idx="7">
                  <c:v>4.2219506396326136E-2</c:v>
                </c:pt>
                <c:pt idx="8">
                  <c:v>4.8997484848611252E-2</c:v>
                </c:pt>
                <c:pt idx="9">
                  <c:v>5.5775463300896368E-2</c:v>
                </c:pt>
                <c:pt idx="10">
                  <c:v>6.3596207668917659E-2</c:v>
                </c:pt>
                <c:pt idx="11">
                  <c:v>7.2459717952675126E-2</c:v>
                </c:pt>
                <c:pt idx="12">
                  <c:v>8.184461119430067E-2</c:v>
                </c:pt>
                <c:pt idx="13">
                  <c:v>9.1229504435926215E-2</c:v>
                </c:pt>
                <c:pt idx="14">
                  <c:v>0.10165716359328794</c:v>
                </c:pt>
                <c:pt idx="15">
                  <c:v>0.11364897162425391</c:v>
                </c:pt>
                <c:pt idx="16">
                  <c:v>0.12564077965521989</c:v>
                </c:pt>
                <c:pt idx="17">
                  <c:v>0.13763258768618586</c:v>
                </c:pt>
                <c:pt idx="18">
                  <c:v>0.14962439571715183</c:v>
                </c:pt>
                <c:pt idx="19">
                  <c:v>0.16213758670598588</c:v>
                </c:pt>
                <c:pt idx="20">
                  <c:v>0.17517216065268804</c:v>
                </c:pt>
                <c:pt idx="21">
                  <c:v>0.18872811755725827</c:v>
                </c:pt>
                <c:pt idx="22">
                  <c:v>0.20280545741969658</c:v>
                </c:pt>
                <c:pt idx="23">
                  <c:v>0.21688279728213489</c:v>
                </c:pt>
                <c:pt idx="24">
                  <c:v>0.2314815201024413</c:v>
                </c:pt>
                <c:pt idx="25">
                  <c:v>0.24608024292274772</c:v>
                </c:pt>
                <c:pt idx="26">
                  <c:v>0.26120034870092224</c:v>
                </c:pt>
                <c:pt idx="27">
                  <c:v>0.27684183743696483</c:v>
                </c:pt>
                <c:pt idx="28">
                  <c:v>0.29352609208874358</c:v>
                </c:pt>
                <c:pt idx="29">
                  <c:v>0.31073172969839041</c:v>
                </c:pt>
                <c:pt idx="30">
                  <c:v>0.32845875026590532</c:v>
                </c:pt>
                <c:pt idx="31">
                  <c:v>0.3467071537912883</c:v>
                </c:pt>
                <c:pt idx="32">
                  <c:v>0.36547694027453942</c:v>
                </c:pt>
                <c:pt idx="33">
                  <c:v>0.38476810971565861</c:v>
                </c:pt>
                <c:pt idx="34">
                  <c:v>0.40405927915677781</c:v>
                </c:pt>
                <c:pt idx="35">
                  <c:v>0.42387183155576508</c:v>
                </c:pt>
                <c:pt idx="36">
                  <c:v>0.44420576691262043</c:v>
                </c:pt>
                <c:pt idx="37">
                  <c:v>0.46506108522734385</c:v>
                </c:pt>
                <c:pt idx="38">
                  <c:v>0.48748055241567156</c:v>
                </c:pt>
                <c:pt idx="39">
                  <c:v>0.51094278551973549</c:v>
                </c:pt>
                <c:pt idx="40">
                  <c:v>0.53440501862379941</c:v>
                </c:pt>
                <c:pt idx="41">
                  <c:v>0.56047416651720372</c:v>
                </c:pt>
                <c:pt idx="42">
                  <c:v>0.58706469736847611</c:v>
                </c:pt>
                <c:pt idx="43">
                  <c:v>0.61417661117761657</c:v>
                </c:pt>
                <c:pt idx="44">
                  <c:v>0.64858788639691023</c:v>
                </c:pt>
                <c:pt idx="45">
                  <c:v>0.69081990598422516</c:v>
                </c:pt>
                <c:pt idx="46">
                  <c:v>0.73357330852940816</c:v>
                </c:pt>
                <c:pt idx="47">
                  <c:v>0.77736947699032743</c:v>
                </c:pt>
                <c:pt idx="48">
                  <c:v>0.83002915573500413</c:v>
                </c:pt>
                <c:pt idx="49">
                  <c:v>0.90406553575227233</c:v>
                </c:pt>
                <c:pt idx="50">
                  <c:v>1.0000000000000002</c:v>
                </c:pt>
              </c:numCache>
            </c:numRef>
          </c:yVal>
          <c:smooth val="0"/>
          <c:extLst>
            <c:ext xmlns:c16="http://schemas.microsoft.com/office/drawing/2014/chart" uri="{C3380CC4-5D6E-409C-BE32-E72D297353CC}">
              <c16:uniqueId val="{00000035-74E4-9945-B37A-611481DBC941}"/>
            </c:ext>
          </c:extLst>
        </c:ser>
        <c:dLbls>
          <c:showLegendKey val="0"/>
          <c:showVal val="0"/>
          <c:showCatName val="0"/>
          <c:showSerName val="0"/>
          <c:showPercent val="0"/>
          <c:showBubbleSize val="0"/>
        </c:dLbls>
        <c:axId val="141944975"/>
        <c:axId val="412724031"/>
      </c:scatterChart>
      <c:valAx>
        <c:axId val="141944975"/>
        <c:scaling>
          <c:orientation val="minMax"/>
          <c:max val="1"/>
        </c:scaling>
        <c:delete val="0"/>
        <c:axPos val="b"/>
        <c:title>
          <c:tx>
            <c:strRef>
              <c:f>'Fig 1-2. Equity'!$G$3</c:f>
              <c:strCache>
                <c:ptCount val="1"/>
                <c:pt idx="0">
                  <c:v>Cumulative share of population</c:v>
                </c:pt>
              </c:strCache>
            </c:strRef>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12724031"/>
        <c:crosses val="autoZero"/>
        <c:crossBetween val="midCat"/>
        <c:majorUnit val="0.2"/>
      </c:valAx>
      <c:valAx>
        <c:axId val="412724031"/>
        <c:scaling>
          <c:orientation val="minMax"/>
          <c:max val="1"/>
        </c:scaling>
        <c:delete val="0"/>
        <c:axPos val="l"/>
        <c:title>
          <c:tx>
            <c:strRef>
              <c:f>'Fig 1-2. Equity'!$F$3</c:f>
              <c:strCache>
                <c:ptCount val="1"/>
                <c:pt idx="0">
                  <c:v>Cumulative share of funding</c:v>
                </c:pt>
              </c:strCache>
            </c:strRef>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41944975"/>
        <c:crosses val="autoZero"/>
        <c:crossBetween val="midCat"/>
        <c:majorUnit val="0.2"/>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3200" b="0" i="0" u="none" strike="noStrike" kern="1200" spc="0" baseline="0">
                <a:solidFill>
                  <a:schemeClr val="tx1">
                    <a:lumMod val="65000"/>
                    <a:lumOff val="35000"/>
                  </a:schemeClr>
                </a:solidFill>
                <a:latin typeface="+mn-lt"/>
                <a:ea typeface="+mn-ea"/>
                <a:cs typeface="+mn-cs"/>
              </a:defRPr>
            </a:pPr>
            <a:r>
              <a:rPr lang="en-US" sz="3200" dirty="0"/>
              <a:t>Small states</a:t>
            </a:r>
            <a:r>
              <a:rPr lang="en-US" sz="3200" baseline="0" dirty="0"/>
              <a:t> r</a:t>
            </a:r>
            <a:r>
              <a:rPr lang="en-US" sz="3200" dirty="0"/>
              <a:t>eceive disproportionately more funding, indicating possible bias.</a:t>
            </a:r>
          </a:p>
        </c:rich>
      </c:tx>
      <c:layout>
        <c:manualLayout>
          <c:xMode val="edge"/>
          <c:yMode val="edge"/>
          <c:x val="1.4311295898648956E-3"/>
          <c:y val="0"/>
        </c:manualLayout>
      </c:layout>
      <c:overlay val="0"/>
      <c:spPr>
        <a:noFill/>
        <a:ln>
          <a:noFill/>
        </a:ln>
        <a:effectLst/>
      </c:spPr>
      <c:txPr>
        <a:bodyPr rot="0" spcFirstLastPara="1" vertOverflow="ellipsis" vert="horz" wrap="square" anchor="ctr" anchorCtr="1"/>
        <a:lstStyle/>
        <a:p>
          <a:pPr algn="ctr" rtl="0">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'Fig 1-2. Equity'!$C$62</c:f>
              <c:strCache>
                <c:ptCount val="1"/>
                <c:pt idx="0">
                  <c:v>Voted Trump</c:v>
                </c:pt>
              </c:strCache>
            </c:strRef>
          </c:tx>
          <c:spPr>
            <a:solidFill>
              <a:srgbClr val="C00000">
                <a:alpha val="60000"/>
              </a:srgbClr>
            </a:solidFill>
            <a:ln>
              <a:noFill/>
            </a:ln>
            <a:effectLst/>
          </c:spPr>
          <c:invertIfNegative val="0"/>
          <c:dLbls>
            <c:dLbl>
              <c:idx val="0"/>
              <c:layout>
                <c:manualLayout>
                  <c:x val="0"/>
                  <c:y val="1.0609567256636577E-2"/>
                </c:manualLayout>
              </c:layout>
              <c:tx>
                <c:rich>
                  <a:bodyPr/>
                  <a:lstStyle/>
                  <a:p>
                    <a:fld id="{A9C30263-8B9A-4544-A9DB-BC7D84A8090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A3B-3644-BC5C-E86E533BB548}"/>
                </c:ext>
              </c:extLst>
            </c:dLbl>
            <c:dLbl>
              <c:idx val="1"/>
              <c:tx>
                <c:rich>
                  <a:bodyPr/>
                  <a:lstStyle/>
                  <a:p>
                    <a:fld id="{747F32B9-F3A7-E644-B913-F14489088DD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A3B-3644-BC5C-E86E533BB548}"/>
                </c:ext>
              </c:extLst>
            </c:dLbl>
            <c:dLbl>
              <c:idx val="2"/>
              <c:tx>
                <c:rich>
                  <a:bodyPr/>
                  <a:lstStyle/>
                  <a:p>
                    <a:fld id="{B0823F73-1EFF-EF48-B63D-62FF244451A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A3B-3644-BC5C-E86E533BB548}"/>
                </c:ext>
              </c:extLst>
            </c:dLbl>
            <c:dLbl>
              <c:idx val="3"/>
              <c:tx>
                <c:rich>
                  <a:bodyPr/>
                  <a:lstStyle/>
                  <a:p>
                    <a:fld id="{3046AFC3-83FE-0D4A-A465-40DD4566355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A3B-3644-BC5C-E86E533BB548}"/>
                </c:ext>
              </c:extLst>
            </c:dLbl>
            <c:dLbl>
              <c:idx val="4"/>
              <c:tx>
                <c:rich>
                  <a:bodyPr/>
                  <a:lstStyle/>
                  <a:p>
                    <a:fld id="{3BE0CFBC-6CF5-CD44-A294-C04A82D16BD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A3B-3644-BC5C-E86E533BB548}"/>
                </c:ext>
              </c:extLst>
            </c:dLbl>
            <c:dLbl>
              <c:idx val="5"/>
              <c:tx>
                <c:rich>
                  <a:bodyPr/>
                  <a:lstStyle/>
                  <a:p>
                    <a:fld id="{579AEC4C-EDE6-FD43-ABCC-C36CCE84751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A3B-3644-BC5C-E86E533BB548}"/>
                </c:ext>
              </c:extLst>
            </c:dLbl>
            <c:dLbl>
              <c:idx val="6"/>
              <c:tx>
                <c:rich>
                  <a:bodyPr/>
                  <a:lstStyle/>
                  <a:p>
                    <a:fld id="{E1FD5A76-1923-074B-B74B-31ED429A15C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A3B-3644-BC5C-E86E533BB548}"/>
                </c:ext>
              </c:extLst>
            </c:dLbl>
            <c:dLbl>
              <c:idx val="7"/>
              <c:tx>
                <c:rich>
                  <a:bodyPr/>
                  <a:lstStyle/>
                  <a:p>
                    <a:fld id="{8D49D366-4D39-D14B-B8C1-E2E0BC30818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A3B-3644-BC5C-E86E533BB548}"/>
                </c:ext>
              </c:extLst>
            </c:dLbl>
            <c:dLbl>
              <c:idx val="8"/>
              <c:tx>
                <c:rich>
                  <a:bodyPr/>
                  <a:lstStyle/>
                  <a:p>
                    <a:fld id="{8C0C7402-75B0-AA40-8645-87653F2F98F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A3B-3644-BC5C-E86E533BB548}"/>
                </c:ext>
              </c:extLst>
            </c:dLbl>
            <c:dLbl>
              <c:idx val="9"/>
              <c:tx>
                <c:rich>
                  <a:bodyPr/>
                  <a:lstStyle/>
                  <a:p>
                    <a:fld id="{3879F815-BB8B-814B-B1EC-D521C8A1666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DA3B-3644-BC5C-E86E533BB548}"/>
                </c:ext>
              </c:extLst>
            </c:dLbl>
            <c:dLbl>
              <c:idx val="10"/>
              <c:tx>
                <c:rich>
                  <a:bodyPr/>
                  <a:lstStyle/>
                  <a:p>
                    <a:fld id="{7A681DA9-7EBC-3C46-B2EC-BAC79C38649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DA3B-3644-BC5C-E86E533BB548}"/>
                </c:ext>
              </c:extLst>
            </c:dLbl>
            <c:dLbl>
              <c:idx val="11"/>
              <c:tx>
                <c:rich>
                  <a:bodyPr/>
                  <a:lstStyle/>
                  <a:p>
                    <a:fld id="{45BB912B-38FD-DF41-98B0-20F69957974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DA3B-3644-BC5C-E86E533BB548}"/>
                </c:ext>
              </c:extLst>
            </c:dLbl>
            <c:dLbl>
              <c:idx val="12"/>
              <c:tx>
                <c:rich>
                  <a:bodyPr/>
                  <a:lstStyle/>
                  <a:p>
                    <a:fld id="{3EC6BD29-2539-2246-9A75-79ADC991B24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DA3B-3644-BC5C-E86E533BB548}"/>
                </c:ext>
              </c:extLst>
            </c:dLbl>
            <c:dLbl>
              <c:idx val="13"/>
              <c:tx>
                <c:rich>
                  <a:bodyPr/>
                  <a:lstStyle/>
                  <a:p>
                    <a:fld id="{8F66A0C3-71E5-8647-A956-67C3F03487D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DA3B-3644-BC5C-E86E533BB548}"/>
                </c:ext>
              </c:extLst>
            </c:dLbl>
            <c:dLbl>
              <c:idx val="14"/>
              <c:tx>
                <c:rich>
                  <a:bodyPr/>
                  <a:lstStyle/>
                  <a:p>
                    <a:fld id="{841E4611-84C7-404C-962A-F6837316B31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DA3B-3644-BC5C-E86E533BB548}"/>
                </c:ext>
              </c:extLst>
            </c:dLbl>
            <c:dLbl>
              <c:idx val="15"/>
              <c:tx>
                <c:rich>
                  <a:bodyPr/>
                  <a:lstStyle/>
                  <a:p>
                    <a:fld id="{D52E0454-8C31-5346-942F-2BB056A0B90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DA3B-3644-BC5C-E86E533BB548}"/>
                </c:ext>
              </c:extLst>
            </c:dLbl>
            <c:dLbl>
              <c:idx val="16"/>
              <c:tx>
                <c:rich>
                  <a:bodyPr/>
                  <a:lstStyle/>
                  <a:p>
                    <a:fld id="{A14C9C7D-012A-D54D-8CC7-5479140D57E1}"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DA3B-3644-BC5C-E86E533BB548}"/>
                </c:ext>
              </c:extLst>
            </c:dLbl>
            <c:dLbl>
              <c:idx val="17"/>
              <c:tx>
                <c:rich>
                  <a:bodyPr/>
                  <a:lstStyle/>
                  <a:p>
                    <a:fld id="{52507ADF-CCB7-1241-9695-FA279B48F7F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DA3B-3644-BC5C-E86E533BB548}"/>
                </c:ext>
              </c:extLst>
            </c:dLbl>
            <c:dLbl>
              <c:idx val="18"/>
              <c:tx>
                <c:rich>
                  <a:bodyPr/>
                  <a:lstStyle/>
                  <a:p>
                    <a:fld id="{3BF40C1F-1A49-FA40-8F2F-C0F88547470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DA3B-3644-BC5C-E86E533BB548}"/>
                </c:ext>
              </c:extLst>
            </c:dLbl>
            <c:dLbl>
              <c:idx val="19"/>
              <c:tx>
                <c:rich>
                  <a:bodyPr/>
                  <a:lstStyle/>
                  <a:p>
                    <a:fld id="{9E6FABDB-AD27-5846-8570-090A1F0D7C2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DA3B-3644-BC5C-E86E533BB548}"/>
                </c:ext>
              </c:extLst>
            </c:dLbl>
            <c:dLbl>
              <c:idx val="20"/>
              <c:tx>
                <c:rich>
                  <a:bodyPr/>
                  <a:lstStyle/>
                  <a:p>
                    <a:fld id="{43FAC388-ED2A-9648-AF3D-1C9E8AFA9D4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DA3B-3644-BC5C-E86E533BB548}"/>
                </c:ext>
              </c:extLst>
            </c:dLbl>
            <c:dLbl>
              <c:idx val="21"/>
              <c:tx>
                <c:rich>
                  <a:bodyPr/>
                  <a:lstStyle/>
                  <a:p>
                    <a:fld id="{86F94B5B-2FCC-4A48-98A9-1ECFE571CEC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DA3B-3644-BC5C-E86E533BB548}"/>
                </c:ext>
              </c:extLst>
            </c:dLbl>
            <c:dLbl>
              <c:idx val="22"/>
              <c:tx>
                <c:rich>
                  <a:bodyPr/>
                  <a:lstStyle/>
                  <a:p>
                    <a:fld id="{F76DA121-9A72-9748-AF64-C91573F68E1B}"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DA3B-3644-BC5C-E86E533BB548}"/>
                </c:ext>
              </c:extLst>
            </c:dLbl>
            <c:dLbl>
              <c:idx val="23"/>
              <c:tx>
                <c:rich>
                  <a:bodyPr/>
                  <a:lstStyle/>
                  <a:p>
                    <a:fld id="{69AC7353-4B7D-244E-9197-909634A0950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DA3B-3644-BC5C-E86E533BB548}"/>
                </c:ext>
              </c:extLst>
            </c:dLbl>
            <c:dLbl>
              <c:idx val="24"/>
              <c:tx>
                <c:rich>
                  <a:bodyPr/>
                  <a:lstStyle/>
                  <a:p>
                    <a:fld id="{C5FF1EEF-8D3B-0846-8C0F-AC085542136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DA3B-3644-BC5C-E86E533BB548}"/>
                </c:ext>
              </c:extLst>
            </c:dLbl>
            <c:dLbl>
              <c:idx val="25"/>
              <c:tx>
                <c:rich>
                  <a:bodyPr/>
                  <a:lstStyle/>
                  <a:p>
                    <a:fld id="{39F5F9F7-D5D9-0542-94F1-037279E7897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DA3B-3644-BC5C-E86E533BB548}"/>
                </c:ext>
              </c:extLst>
            </c:dLbl>
            <c:dLbl>
              <c:idx val="26"/>
              <c:tx>
                <c:rich>
                  <a:bodyPr/>
                  <a:lstStyle/>
                  <a:p>
                    <a:fld id="{BC145A2F-C576-AB42-81ED-FAB3A3526986}"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DA3B-3644-BC5C-E86E533BB548}"/>
                </c:ext>
              </c:extLst>
            </c:dLbl>
            <c:dLbl>
              <c:idx val="27"/>
              <c:tx>
                <c:rich>
                  <a:bodyPr/>
                  <a:lstStyle/>
                  <a:p>
                    <a:fld id="{9247452A-CE72-1C42-9DC8-669AA0C7F05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DA3B-3644-BC5C-E86E533BB548}"/>
                </c:ext>
              </c:extLst>
            </c:dLbl>
            <c:dLbl>
              <c:idx val="28"/>
              <c:tx>
                <c:rich>
                  <a:bodyPr/>
                  <a:lstStyle/>
                  <a:p>
                    <a:fld id="{DB51C9FF-CBD2-4C41-849F-FFB6E455726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DA3B-3644-BC5C-E86E533BB548}"/>
                </c:ext>
              </c:extLst>
            </c:dLbl>
            <c:dLbl>
              <c:idx val="29"/>
              <c:tx>
                <c:rich>
                  <a:bodyPr/>
                  <a:lstStyle/>
                  <a:p>
                    <a:fld id="{63F5E518-B777-A548-B7A9-5BF0C4280AD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DA3B-3644-BC5C-E86E533BB548}"/>
                </c:ext>
              </c:extLst>
            </c:dLbl>
            <c:dLbl>
              <c:idx val="30"/>
              <c:tx>
                <c:rich>
                  <a:bodyPr/>
                  <a:lstStyle/>
                  <a:p>
                    <a:fld id="{6F1C0865-2809-3B45-83EC-74EE32276D0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DA3B-3644-BC5C-E86E533BB548}"/>
                </c:ext>
              </c:extLst>
            </c:dLbl>
            <c:dLbl>
              <c:idx val="31"/>
              <c:tx>
                <c:rich>
                  <a:bodyPr/>
                  <a:lstStyle/>
                  <a:p>
                    <a:fld id="{0D219102-42EA-2246-9782-2F61A515D46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DA3B-3644-BC5C-E86E533BB548}"/>
                </c:ext>
              </c:extLst>
            </c:dLbl>
            <c:dLbl>
              <c:idx val="32"/>
              <c:tx>
                <c:rich>
                  <a:bodyPr/>
                  <a:lstStyle/>
                  <a:p>
                    <a:fld id="{7C19AE97-9BF4-574B-9502-4CD81BD7681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DA3B-3644-BC5C-E86E533BB548}"/>
                </c:ext>
              </c:extLst>
            </c:dLbl>
            <c:dLbl>
              <c:idx val="33"/>
              <c:tx>
                <c:rich>
                  <a:bodyPr/>
                  <a:lstStyle/>
                  <a:p>
                    <a:fld id="{45A38781-7DF5-0747-8173-D26C37A972C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DA3B-3644-BC5C-E86E533BB548}"/>
                </c:ext>
              </c:extLst>
            </c:dLbl>
            <c:dLbl>
              <c:idx val="34"/>
              <c:tx>
                <c:rich>
                  <a:bodyPr/>
                  <a:lstStyle/>
                  <a:p>
                    <a:fld id="{56CC4528-7929-FB4A-8A48-FBA9837A5FE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DA3B-3644-BC5C-E86E533BB548}"/>
                </c:ext>
              </c:extLst>
            </c:dLbl>
            <c:dLbl>
              <c:idx val="35"/>
              <c:tx>
                <c:rich>
                  <a:bodyPr/>
                  <a:lstStyle/>
                  <a:p>
                    <a:fld id="{B3799358-2927-C543-A046-EBBCFEA0AEC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DA3B-3644-BC5C-E86E533BB548}"/>
                </c:ext>
              </c:extLst>
            </c:dLbl>
            <c:dLbl>
              <c:idx val="36"/>
              <c:tx>
                <c:rich>
                  <a:bodyPr/>
                  <a:lstStyle/>
                  <a:p>
                    <a:fld id="{BCEFD6B6-DCBA-0F46-B670-6927E64C07D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DA3B-3644-BC5C-E86E533BB548}"/>
                </c:ext>
              </c:extLst>
            </c:dLbl>
            <c:dLbl>
              <c:idx val="37"/>
              <c:tx>
                <c:rich>
                  <a:bodyPr/>
                  <a:lstStyle/>
                  <a:p>
                    <a:fld id="{2CF96B45-61B6-A542-9A16-EC35D1EF0E2D}"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DA3B-3644-BC5C-E86E533BB548}"/>
                </c:ext>
              </c:extLst>
            </c:dLbl>
            <c:dLbl>
              <c:idx val="38"/>
              <c:tx>
                <c:rich>
                  <a:bodyPr/>
                  <a:lstStyle/>
                  <a:p>
                    <a:fld id="{5F3F3E66-5513-9E47-B2F0-94A724747C4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DA3B-3644-BC5C-E86E533BB548}"/>
                </c:ext>
              </c:extLst>
            </c:dLbl>
            <c:dLbl>
              <c:idx val="39"/>
              <c:tx>
                <c:rich>
                  <a:bodyPr/>
                  <a:lstStyle/>
                  <a:p>
                    <a:fld id="{58F11E22-65B3-304B-922B-89899848BC0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DA3B-3644-BC5C-E86E533BB548}"/>
                </c:ext>
              </c:extLst>
            </c:dLbl>
            <c:dLbl>
              <c:idx val="40"/>
              <c:tx>
                <c:rich>
                  <a:bodyPr/>
                  <a:lstStyle/>
                  <a:p>
                    <a:fld id="{61D867F1-76CB-0047-AA09-0DD937C41C87}"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DA3B-3644-BC5C-E86E533BB548}"/>
                </c:ext>
              </c:extLst>
            </c:dLbl>
            <c:dLbl>
              <c:idx val="41"/>
              <c:tx>
                <c:rich>
                  <a:bodyPr/>
                  <a:lstStyle/>
                  <a:p>
                    <a:fld id="{3487CE92-744B-F84C-8398-8A3A9970FC3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DA3B-3644-BC5C-E86E533BB548}"/>
                </c:ext>
              </c:extLst>
            </c:dLbl>
            <c:dLbl>
              <c:idx val="42"/>
              <c:tx>
                <c:rich>
                  <a:bodyPr/>
                  <a:lstStyle/>
                  <a:p>
                    <a:fld id="{0ED0DBA3-6026-8C48-BB72-AB1329FA4FA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DA3B-3644-BC5C-E86E533BB548}"/>
                </c:ext>
              </c:extLst>
            </c:dLbl>
            <c:dLbl>
              <c:idx val="43"/>
              <c:tx>
                <c:rich>
                  <a:bodyPr/>
                  <a:lstStyle/>
                  <a:p>
                    <a:fld id="{A4DA5E94-3ED3-0C42-BEA7-084F3180B04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DA3B-3644-BC5C-E86E533BB548}"/>
                </c:ext>
              </c:extLst>
            </c:dLbl>
            <c:dLbl>
              <c:idx val="44"/>
              <c:tx>
                <c:rich>
                  <a:bodyPr/>
                  <a:lstStyle/>
                  <a:p>
                    <a:fld id="{6BE2C0F0-D164-8C4C-BC21-A410EF4A23A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DA3B-3644-BC5C-E86E533BB548}"/>
                </c:ext>
              </c:extLst>
            </c:dLbl>
            <c:dLbl>
              <c:idx val="45"/>
              <c:tx>
                <c:rich>
                  <a:bodyPr/>
                  <a:lstStyle/>
                  <a:p>
                    <a:fld id="{CC821AAB-757D-C14A-AAD6-0FBFB9D8C84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DA3B-3644-BC5C-E86E533BB548}"/>
                </c:ext>
              </c:extLst>
            </c:dLbl>
            <c:dLbl>
              <c:idx val="46"/>
              <c:tx>
                <c:rich>
                  <a:bodyPr/>
                  <a:lstStyle/>
                  <a:p>
                    <a:fld id="{6C193F5A-C3AB-9649-9D1A-13643416AA4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DA3B-3644-BC5C-E86E533BB548}"/>
                </c:ext>
              </c:extLst>
            </c:dLbl>
            <c:dLbl>
              <c:idx val="47"/>
              <c:tx>
                <c:rich>
                  <a:bodyPr/>
                  <a:lstStyle/>
                  <a:p>
                    <a:fld id="{4BC5560F-312C-FE46-BC99-2182671C8D23}"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DA3B-3644-BC5C-E86E533BB548}"/>
                </c:ext>
              </c:extLst>
            </c:dLbl>
            <c:dLbl>
              <c:idx val="48"/>
              <c:tx>
                <c:rich>
                  <a:bodyPr/>
                  <a:lstStyle/>
                  <a:p>
                    <a:fld id="{ADD0D6E2-71C0-6549-A2DA-A2FBAACE22D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DA3B-3644-BC5C-E86E533BB548}"/>
                </c:ext>
              </c:extLst>
            </c:dLbl>
            <c:dLbl>
              <c:idx val="49"/>
              <c:tx>
                <c:rich>
                  <a:bodyPr/>
                  <a:lstStyle/>
                  <a:p>
                    <a:fld id="{7A3A9E4D-F82B-9745-809C-09F472AE41D4}"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DA3B-3644-BC5C-E86E533BB548}"/>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'Fig 1-2. Equity'!$B$63:$B$119</c:f>
              <c:strCache>
                <c:ptCount val="50"/>
                <c:pt idx="0">
                  <c:v>Smallest state</c:v>
                </c:pt>
                <c:pt idx="49">
                  <c:v>Largest state</c:v>
                </c:pt>
              </c:strCache>
            </c:strRef>
          </c:cat>
          <c:val>
            <c:numRef>
              <c:f>'Fig 1-2. Equity'!$C$63:$C$119</c:f>
              <c:numCache>
                <c:formatCode>_("$"* #,##0_);_("$"* \(#,##0\);_("$"* "-"??_);_(@_)</c:formatCode>
                <c:ptCount val="50"/>
                <c:pt idx="0">
                  <c:v>3937.9718075461815</c:v>
                </c:pt>
                <c:pt idx="1">
                  <c:v>0</c:v>
                </c:pt>
                <c:pt idx="2">
                  <c:v>0</c:v>
                </c:pt>
                <c:pt idx="3">
                  <c:v>5044.9546363133104</c:v>
                </c:pt>
                <c:pt idx="4">
                  <c:v>2296.1350943839088</c:v>
                </c:pt>
                <c:pt idx="5">
                  <c:v>1414.091750623832</c:v>
                </c:pt>
                <c:pt idx="6">
                  <c:v>0</c:v>
                </c:pt>
                <c:pt idx="7">
                  <c:v>2913.1047340600207</c:v>
                </c:pt>
                <c:pt idx="8">
                  <c:v>0</c:v>
                </c:pt>
                <c:pt idx="9">
                  <c:v>0</c:v>
                </c:pt>
                <c:pt idx="10">
                  <c:v>0</c:v>
                </c:pt>
                <c:pt idx="11">
                  <c:v>1129.898179225579</c:v>
                </c:pt>
                <c:pt idx="12">
                  <c:v>610.77218909914154</c:v>
                </c:pt>
                <c:pt idx="13">
                  <c:v>657.10361866962796</c:v>
                </c:pt>
                <c:pt idx="14">
                  <c:v>0</c:v>
                </c:pt>
                <c:pt idx="15">
                  <c:v>782.39542264660554</c:v>
                </c:pt>
                <c:pt idx="16">
                  <c:v>510.10934703963142</c:v>
                </c:pt>
                <c:pt idx="17">
                  <c:v>912.7264050445084</c:v>
                </c:pt>
                <c:pt idx="18">
                  <c:v>0</c:v>
                </c:pt>
                <c:pt idx="19">
                  <c:v>748.362022622984</c:v>
                </c:pt>
                <c:pt idx="20">
                  <c:v>526.66474336504825</c:v>
                </c:pt>
                <c:pt idx="21">
                  <c:v>0</c:v>
                </c:pt>
                <c:pt idx="22">
                  <c:v>715.37392841919132</c:v>
                </c:pt>
                <c:pt idx="23">
                  <c:v>0</c:v>
                </c:pt>
                <c:pt idx="24">
                  <c:v>861.65870626584956</c:v>
                </c:pt>
                <c:pt idx="25">
                  <c:v>940.1477868593139</c:v>
                </c:pt>
                <c:pt idx="26">
                  <c:v>587.26021186782418</c:v>
                </c:pt>
                <c:pt idx="27">
                  <c:v>428.02204499628272</c:v>
                </c:pt>
                <c:pt idx="28">
                  <c:v>0</c:v>
                </c:pt>
                <c:pt idx="29">
                  <c:v>0</c:v>
                </c:pt>
                <c:pt idx="30">
                  <c:v>0</c:v>
                </c:pt>
                <c:pt idx="31">
                  <c:v>0</c:v>
                </c:pt>
                <c:pt idx="32">
                  <c:v>613.2834615526142</c:v>
                </c:pt>
                <c:pt idx="33">
                  <c:v>495.46799794060183</c:v>
                </c:pt>
                <c:pt idx="34">
                  <c:v>0</c:v>
                </c:pt>
                <c:pt idx="35">
                  <c:v>519.18974406611721</c:v>
                </c:pt>
                <c:pt idx="36">
                  <c:v>0</c:v>
                </c:pt>
                <c:pt idx="37">
                  <c:v>0</c:v>
                </c:pt>
                <c:pt idx="38">
                  <c:v>0</c:v>
                </c:pt>
                <c:pt idx="39">
                  <c:v>0</c:v>
                </c:pt>
                <c:pt idx="40">
                  <c:v>0</c:v>
                </c:pt>
                <c:pt idx="41">
                  <c:v>415.30190002465048</c:v>
                </c:pt>
                <c:pt idx="42">
                  <c:v>0</c:v>
                </c:pt>
                <c:pt idx="43">
                  <c:v>559.98951292366712</c:v>
                </c:pt>
                <c:pt idx="44">
                  <c:v>0</c:v>
                </c:pt>
                <c:pt idx="45">
                  <c:v>0</c:v>
                </c:pt>
                <c:pt idx="46">
                  <c:v>0</c:v>
                </c:pt>
                <c:pt idx="47">
                  <c:v>362.65973945285964</c:v>
                </c:pt>
                <c:pt idx="48">
                  <c:v>465.52338712456071</c:v>
                </c:pt>
                <c:pt idx="49">
                  <c:v>0</c:v>
                </c:pt>
              </c:numCache>
            </c:numRef>
          </c:val>
          <c:extLst>
            <c:ext xmlns:c15="http://schemas.microsoft.com/office/drawing/2012/chart" uri="{02D57815-91ED-43cb-92C2-25804820EDAC}">
              <c15:datalabelsRange>
                <c15:f>'Fig 1-2. Equity'!$I$69:$I$119</c15:f>
                <c15:dlblRangeCache>
                  <c:ptCount val="50"/>
                  <c:pt idx="0">
                    <c:v>Wyoming</c:v>
                  </c:pt>
                  <c:pt idx="3">
                    <c:v>Alaska</c:v>
                  </c:pt>
                  <c:pt idx="7">
                    <c:v>Montana</c:v>
                  </c:pt>
                </c15:dlblRangeCache>
              </c15:datalabelsRange>
            </c:ext>
            <c:ext xmlns:c16="http://schemas.microsoft.com/office/drawing/2014/chart" uri="{C3380CC4-5D6E-409C-BE32-E72D297353CC}">
              <c16:uniqueId val="{00000032-DA3B-3644-BC5C-E86E533BB548}"/>
            </c:ext>
          </c:extLst>
        </c:ser>
        <c:ser>
          <c:idx val="1"/>
          <c:order val="1"/>
          <c:tx>
            <c:strRef>
              <c:f>'Fig 1-2. Equity'!$D$62</c:f>
              <c:strCache>
                <c:ptCount val="1"/>
                <c:pt idx="0">
                  <c:v>Voted Biden</c:v>
                </c:pt>
              </c:strCache>
            </c:strRef>
          </c:tx>
          <c:spPr>
            <a:solidFill>
              <a:srgbClr val="0070C0">
                <a:alpha val="59589"/>
              </a:srgbClr>
            </a:solidFill>
            <a:ln>
              <a:noFill/>
            </a:ln>
            <a:effectLst/>
          </c:spPr>
          <c:invertIfNegative val="0"/>
          <c:cat>
            <c:strRef>
              <c:f>'Fig 1-2. Equity'!$B$63:$B$119</c:f>
              <c:strCache>
                <c:ptCount val="50"/>
                <c:pt idx="0">
                  <c:v>Smallest state</c:v>
                </c:pt>
                <c:pt idx="49">
                  <c:v>Largest state</c:v>
                </c:pt>
              </c:strCache>
            </c:strRef>
          </c:cat>
          <c:val>
            <c:numRef>
              <c:f>'Fig 1-2. Equity'!$D$63:$D$119</c:f>
              <c:numCache>
                <c:formatCode>_("$"* #,##0_);_("$"* \(#,##0\);_("$"* "-"??_);_(@_)</c:formatCode>
                <c:ptCount val="50"/>
                <c:pt idx="0">
                  <c:v>0</c:v>
                </c:pt>
                <c:pt idx="1">
                  <c:v>1316.0577267616422</c:v>
                </c:pt>
                <c:pt idx="2">
                  <c:v>1620.0962631743282</c:v>
                </c:pt>
                <c:pt idx="3">
                  <c:v>0</c:v>
                </c:pt>
                <c:pt idx="4">
                  <c:v>0</c:v>
                </c:pt>
                <c:pt idx="5">
                  <c:v>0</c:v>
                </c:pt>
                <c:pt idx="6">
                  <c:v>1003.6844343143284</c:v>
                </c:pt>
                <c:pt idx="7">
                  <c:v>0</c:v>
                </c:pt>
                <c:pt idx="8">
                  <c:v>788.12256308921121</c:v>
                </c:pt>
                <c:pt idx="9">
                  <c:v>536.21329848921653</c:v>
                </c:pt>
                <c:pt idx="10">
                  <c:v>696.79710243892919</c:v>
                </c:pt>
                <c:pt idx="11">
                  <c:v>0</c:v>
                </c:pt>
                <c:pt idx="12">
                  <c:v>0</c:v>
                </c:pt>
                <c:pt idx="13">
                  <c:v>0</c:v>
                </c:pt>
                <c:pt idx="14">
                  <c:v>1229.6801270921708</c:v>
                </c:pt>
                <c:pt idx="15">
                  <c:v>0</c:v>
                </c:pt>
                <c:pt idx="16">
                  <c:v>0</c:v>
                </c:pt>
                <c:pt idx="17">
                  <c:v>0</c:v>
                </c:pt>
                <c:pt idx="18">
                  <c:v>532.21863792101624</c:v>
                </c:pt>
                <c:pt idx="19">
                  <c:v>0</c:v>
                </c:pt>
                <c:pt idx="20">
                  <c:v>0</c:v>
                </c:pt>
                <c:pt idx="21">
                  <c:v>691.14690576294879</c:v>
                </c:pt>
                <c:pt idx="22">
                  <c:v>0</c:v>
                </c:pt>
                <c:pt idx="23">
                  <c:v>543.30392090628766</c:v>
                </c:pt>
                <c:pt idx="24">
                  <c:v>0</c:v>
                </c:pt>
                <c:pt idx="25">
                  <c:v>0</c:v>
                </c:pt>
                <c:pt idx="26">
                  <c:v>0</c:v>
                </c:pt>
                <c:pt idx="27">
                  <c:v>0</c:v>
                </c:pt>
                <c:pt idx="28">
                  <c:v>470.55419956552163</c:v>
                </c:pt>
                <c:pt idx="29">
                  <c:v>544.4389811505016</c:v>
                </c:pt>
                <c:pt idx="30">
                  <c:v>473.69672074986192</c:v>
                </c:pt>
                <c:pt idx="31">
                  <c:v>436.87531885830566</c:v>
                </c:pt>
                <c:pt idx="32">
                  <c:v>0</c:v>
                </c:pt>
                <c:pt idx="33">
                  <c:v>0</c:v>
                </c:pt>
                <c:pt idx="34">
                  <c:v>514.18295115019157</c:v>
                </c:pt>
                <c:pt idx="35">
                  <c:v>0</c:v>
                </c:pt>
                <c:pt idx="36">
                  <c:v>470.97806264923275</c:v>
                </c:pt>
                <c:pt idx="37">
                  <c:v>511.9750975312561</c:v>
                </c:pt>
                <c:pt idx="38">
                  <c:v>516.30976658438601</c:v>
                </c:pt>
                <c:pt idx="39">
                  <c:v>548.92770202396105</c:v>
                </c:pt>
                <c:pt idx="40">
                  <c:v>518.06962078598929</c:v>
                </c:pt>
                <c:pt idx="41">
                  <c:v>0</c:v>
                </c:pt>
                <c:pt idx="42">
                  <c:v>453.34092770055418</c:v>
                </c:pt>
                <c:pt idx="43">
                  <c:v>0</c:v>
                </c:pt>
                <c:pt idx="44">
                  <c:v>669.33929597777285</c:v>
                </c:pt>
                <c:pt idx="45">
                  <c:v>624.91884734412963</c:v>
                </c:pt>
                <c:pt idx="46">
                  <c:v>516.06399929365659</c:v>
                </c:pt>
                <c:pt idx="47">
                  <c:v>0</c:v>
                </c:pt>
                <c:pt idx="48">
                  <c:v>0</c:v>
                </c:pt>
                <c:pt idx="49">
                  <c:v>472.21631880535023</c:v>
                </c:pt>
              </c:numCache>
            </c:numRef>
          </c:val>
          <c:extLst>
            <c:ext xmlns:c16="http://schemas.microsoft.com/office/drawing/2014/chart" uri="{C3380CC4-5D6E-409C-BE32-E72D297353CC}">
              <c16:uniqueId val="{00000033-DA3B-3644-BC5C-E86E533BB548}"/>
            </c:ext>
          </c:extLst>
        </c:ser>
        <c:dLbls>
          <c:showLegendKey val="0"/>
          <c:showVal val="0"/>
          <c:showCatName val="0"/>
          <c:showSerName val="0"/>
          <c:showPercent val="0"/>
          <c:showBubbleSize val="0"/>
        </c:dLbls>
        <c:gapWidth val="24"/>
        <c:overlap val="100"/>
        <c:axId val="1778139760"/>
        <c:axId val="2011414784"/>
      </c:barChart>
      <c:catAx>
        <c:axId val="17781397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011414784"/>
        <c:crosses val="autoZero"/>
        <c:auto val="1"/>
        <c:lblAlgn val="ctr"/>
        <c:lblOffset val="100"/>
        <c:noMultiLvlLbl val="0"/>
      </c:catAx>
      <c:valAx>
        <c:axId val="2011414784"/>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Funding per capita</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778139760"/>
        <c:crosses val="autoZero"/>
        <c:crossBetween val="between"/>
        <c:majorUnit val="1500"/>
      </c:valAx>
      <c:spPr>
        <a:noFill/>
        <a:ln>
          <a:noFill/>
        </a:ln>
        <a:effectLst/>
      </c:spPr>
    </c:plotArea>
    <c:legend>
      <c:legendPos val="r"/>
      <c:overlay val="1"/>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[IIJA FUNDING AS OF MARCH 2023.xlsx]Fig 3. Funding p cap, by pres!PivotTable11</c:name>
    <c:fmtId val="21"/>
  </c:pivotSource>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a:t>Average (per capita) funding does not favor blue states.</a:t>
            </a:r>
          </a:p>
        </c:rich>
      </c:tx>
      <c:layout>
        <c:manualLayout>
          <c:xMode val="edge"/>
          <c:yMode val="edge"/>
          <c:x val="6.3110236220472512E-4"/>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'Fig 3. Funding p cap, by pres'!$B$3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 3. Funding p cap, by pres'!$A$4:$A$5</c:f>
              <c:strCache>
                <c:ptCount val="2"/>
                <c:pt idx="0">
                  <c:v>Biden</c:v>
                </c:pt>
                <c:pt idx="1">
                  <c:v>Trump</c:v>
                </c:pt>
              </c:strCache>
            </c:strRef>
          </c:cat>
          <c:val>
            <c:numRef>
              <c:f>'Fig 3. Funding p cap, by pres'!$B$4:$B$5</c:f>
              <c:numCache>
                <c:formatCode>_("$"* #,##0_);_("$"* \(#,##0\);_("$"* "-"??_);_(@_)</c:formatCode>
                <c:ptCount val="2"/>
                <c:pt idx="0">
                  <c:v>667.9683516048301</c:v>
                </c:pt>
                <c:pt idx="1">
                  <c:v>1137.9267348853566</c:v>
                </c:pt>
              </c:numCache>
            </c:numRef>
          </c:val>
          <c:extLst>
            <c:ext xmlns:c16="http://schemas.microsoft.com/office/drawing/2014/chart" uri="{C3380CC4-5D6E-409C-BE32-E72D297353CC}">
              <c16:uniqueId val="{00000000-7C06-364C-B072-EF281FB2A676}"/>
            </c:ext>
          </c:extLst>
        </c:ser>
        <c:dLbls>
          <c:showLegendKey val="0"/>
          <c:showVal val="0"/>
          <c:showCatName val="0"/>
          <c:showSerName val="0"/>
          <c:showPercent val="0"/>
          <c:showBubbleSize val="0"/>
        </c:dLbls>
        <c:gapWidth val="219"/>
        <c:overlap val="-27"/>
        <c:axId val="493191312"/>
        <c:axId val="826681496"/>
      </c:barChart>
      <c:catAx>
        <c:axId val="49319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26681496"/>
        <c:crosses val="autoZero"/>
        <c:auto val="1"/>
        <c:lblAlgn val="ctr"/>
        <c:lblOffset val="100"/>
        <c:noMultiLvlLbl val="0"/>
      </c:catAx>
      <c:valAx>
        <c:axId val="826681496"/>
        <c:scaling>
          <c:orientation val="minMax"/>
        </c:scaling>
        <c:delete val="1"/>
        <c:axPos val="l"/>
        <c:numFmt formatCode="_(&quot;$&quot;* #,##0_);_(&quot;$&quot;* \(#,##0\);_(&quot;$&quot;* &quot;-&quot;??_);_(@_)" sourceLinked="1"/>
        <c:majorTickMark val="none"/>
        <c:minorTickMark val="none"/>
        <c:tickLblPos val="nextTo"/>
        <c:crossAx val="493191312"/>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[IIJA FUNDING AS OF MARCH 2023.xlsx]Fig 3. Funding p cap, by swing!PivotTable11</c:name>
    <c:fmtId val="16"/>
  </c:pivotSource>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a:t>Average (per capita) funding does not favor swing states.</a:t>
            </a:r>
          </a:p>
        </c:rich>
      </c:tx>
      <c:layout>
        <c:manualLayout>
          <c:xMode val="edge"/>
          <c:yMode val="edge"/>
          <c:x val="6.3110236220472512E-4"/>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'Fig 3. Funding p cap, by swing'!$B$3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'Fig 3. Funding p cap, by swing'!$A$4:$A$5</c:f>
              <c:strCache>
                <c:ptCount val="2"/>
                <c:pt idx="0">
                  <c:v>Swing state</c:v>
                </c:pt>
                <c:pt idx="1">
                  <c:v>Non-swing state</c:v>
                </c:pt>
              </c:strCache>
            </c:strRef>
          </c:cat>
          <c:val>
            <c:numRef>
              <c:f>'Fig 3. Funding p cap, by swing'!$B$4:$B$5</c:f>
              <c:numCache>
                <c:formatCode>_("$"* #,##0_);_("$"* \(#,##0\);_("$"* "-"??_);_(@_)</c:formatCode>
                <c:ptCount val="2"/>
                <c:pt idx="0">
                  <c:v>498.36067388220494</c:v>
                </c:pt>
                <c:pt idx="1">
                  <c:v>968.81052197858662</c:v>
                </c:pt>
              </c:numCache>
            </c:numRef>
          </c:val>
          <c:extLst>
            <c:ext xmlns:c16="http://schemas.microsoft.com/office/drawing/2014/chart" uri="{C3380CC4-5D6E-409C-BE32-E72D297353CC}">
              <c16:uniqueId val="{00000000-D21C-5E46-9F5C-AB64B86CC231}"/>
            </c:ext>
          </c:extLst>
        </c:ser>
        <c:dLbls>
          <c:showLegendKey val="0"/>
          <c:showVal val="0"/>
          <c:showCatName val="0"/>
          <c:showSerName val="0"/>
          <c:showPercent val="0"/>
          <c:showBubbleSize val="0"/>
        </c:dLbls>
        <c:gapWidth val="219"/>
        <c:overlap val="-27"/>
        <c:axId val="493191312"/>
        <c:axId val="826681496"/>
      </c:barChart>
      <c:catAx>
        <c:axId val="493191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26681496"/>
        <c:crosses val="autoZero"/>
        <c:auto val="1"/>
        <c:lblAlgn val="ctr"/>
        <c:lblOffset val="100"/>
        <c:noMultiLvlLbl val="0"/>
      </c:catAx>
      <c:valAx>
        <c:axId val="826681496"/>
        <c:scaling>
          <c:orientation val="minMax"/>
        </c:scaling>
        <c:delete val="1"/>
        <c:axPos val="l"/>
        <c:numFmt formatCode="_(&quot;$&quot;* #,##0_);_(&quot;$&quot;* \(#,##0\);_(&quot;$&quot;* &quot;-&quot;??_);_(@_)" sourceLinked="1"/>
        <c:majorTickMark val="none"/>
        <c:minorTickMark val="none"/>
        <c:tickLblPos val="nextTo"/>
        <c:crossAx val="493191312"/>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A557E-F218-1D43-A0BC-2A4645FF4B0F}" type="datetimeFigureOut">
              <a:rPr lang="en-US" smtClean="0"/>
              <a:t>9/6/24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07914-9949-E848-B58B-F62AC3D41F2F}" type="slidenum">
              <a:rPr lang="en-US" smtClean="0"/>
              <a:t>‹#›</a:t>
            </a:fld>
            <a:endParaRPr lang="en-US"/>
          </a:p>
        </p:txBody>
      </p:sp>
    </p:spTree>
    <p:extLst>
      <p:ext uri="{BB962C8B-B14F-4D97-AF65-F5344CB8AC3E}">
        <p14:creationId xmlns:p14="http://schemas.microsoft.com/office/powerpoint/2010/main" val="2122809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Lorenz curve, which is commonly used to illustrate the distribution of a resource (such as income) across a population. The line of equity (a 45-degree diagonal line) represents perfect equality, where each percentage of the population receives an equivalent percentage of the total funding. </a:t>
            </a:r>
            <a:r>
              <a:rPr lang="en-US" b="1" dirty="0"/>
              <a:t>The further the orange line is from the line of equity, the greater the inequity.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The allocation is mostly equitable</a:t>
            </a:r>
            <a:r>
              <a:rPr lang="en-US" dirty="0"/>
              <a:t>. Across the U.S, at worst, 41% of the cumulative U.S. population received 49% of the funding, 8 percentage points more than its “fair share”.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Sources: </a:t>
            </a:r>
          </a:p>
          <a:p>
            <a:pPr marL="628650" lvl="1" indent="-1714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IIJA funding as of March 2023</a:t>
            </a:r>
            <a:r>
              <a:rPr lang="en-US" sz="2800" dirty="0"/>
              <a:t> </a:t>
            </a:r>
          </a:p>
          <a:p>
            <a:pPr marL="628650" lvl="1"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Annual Estimates of the Resident Population for the United States, Regions, States, District of Columbia, and Puerto Rico: April 1, 2020 to July 1, 2023 (NST-EST2023-POP)</a:t>
            </a:r>
            <a:r>
              <a:rPr lang="en-US" b="0" dirty="0"/>
              <a:t> </a:t>
            </a:r>
            <a:r>
              <a:rPr lang="en-US" sz="1800" b="0" i="0" u="none" strike="noStrike" dirty="0">
                <a:solidFill>
                  <a:srgbClr val="000000"/>
                </a:solidFill>
                <a:effectLst/>
                <a:latin typeface="arial" panose="020B0604020202020204" pitchFamily="34" charset="0"/>
              </a:rPr>
              <a:t>Source: U.S. Census Bureau, Population Division</a:t>
            </a:r>
            <a:r>
              <a:rPr lang="en-US" b="0" dirty="0"/>
              <a:t> </a:t>
            </a:r>
            <a:r>
              <a:rPr lang="en-US" sz="1800" b="0" i="0" u="none" strike="noStrike" dirty="0">
                <a:solidFill>
                  <a:srgbClr val="000000"/>
                </a:solidFill>
                <a:effectLst/>
                <a:latin typeface="arial" panose="020B0604020202020204" pitchFamily="34" charset="0"/>
              </a:rPr>
              <a:t>Release Date: December 2023</a:t>
            </a:r>
            <a:r>
              <a:rPr lang="en-US" b="0" dirty="0"/>
              <a:t> </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F5707914-9949-E848-B58B-F62AC3D41F2F}" type="slidenum">
              <a:rPr lang="en-US" smtClean="0"/>
              <a:t>3</a:t>
            </a:fld>
            <a:endParaRPr lang="en-US"/>
          </a:p>
        </p:txBody>
      </p:sp>
    </p:spTree>
    <p:extLst>
      <p:ext uri="{BB962C8B-B14F-4D97-AF65-F5344CB8AC3E}">
        <p14:creationId xmlns:p14="http://schemas.microsoft.com/office/powerpoint/2010/main" val="429274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graph can show whether smaller states (which might have greater political leverage) receive disproportionate funding.</a:t>
            </a:r>
            <a:r>
              <a:rPr lang="en-US" b="1" dirty="0"/>
              <a:t> </a:t>
            </a:r>
            <a:r>
              <a:rPr lang="en-US" b="0" dirty="0"/>
              <a:t>States are arranged from smallest to largest, with bars showing the amount of population-adjusted IIJA funding they received.</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reference, Alaska, Wyoming, and Montana were the states with the highest per capita IIJA funding and are also some of the states with the largest political swing, per capita. These all happened to be red states.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Sources: </a:t>
            </a:r>
          </a:p>
          <a:p>
            <a:pPr marL="628650" lvl="1" indent="-1714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IIJA funding as of March 2023</a:t>
            </a:r>
            <a:r>
              <a:rPr lang="en-US" sz="2800" dirty="0"/>
              <a:t> </a:t>
            </a:r>
          </a:p>
          <a:p>
            <a:pPr marL="628650" lvl="1"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Annual Estimates of the Resident Population for the United States, Regions, States, District of Columbia, and Puerto Rico: April 1, 2020 to July 1, 2023 (NST-EST2023-POP)</a:t>
            </a:r>
            <a:r>
              <a:rPr lang="en-US" b="0" dirty="0"/>
              <a:t> </a:t>
            </a:r>
            <a:r>
              <a:rPr lang="en-US" sz="1800" b="0" i="0" u="none" strike="noStrike" dirty="0">
                <a:solidFill>
                  <a:srgbClr val="000000"/>
                </a:solidFill>
                <a:effectLst/>
                <a:latin typeface="arial" panose="020B0604020202020204" pitchFamily="34" charset="0"/>
              </a:rPr>
              <a:t>Source: U.S. Census Bureau, Population Division</a:t>
            </a:r>
            <a:r>
              <a:rPr lang="en-US" b="0" dirty="0"/>
              <a:t> </a:t>
            </a:r>
            <a:r>
              <a:rPr lang="en-US" sz="1800" b="0" i="0" u="none" strike="noStrike" dirty="0">
                <a:solidFill>
                  <a:srgbClr val="000000"/>
                </a:solidFill>
                <a:effectLst/>
                <a:latin typeface="arial" panose="020B0604020202020204" pitchFamily="34" charset="0"/>
              </a:rPr>
              <a:t>Release Date: December 2023</a:t>
            </a:r>
            <a:r>
              <a:rPr lang="en-US" b="0" dirty="0"/>
              <a:t> </a:t>
            </a:r>
          </a:p>
          <a:p>
            <a:pPr marL="628650" lvl="1" indent="-1714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2020 PRESIDENTIAL ELECTORAL AND POPULAR VOTE</a:t>
            </a:r>
            <a:r>
              <a:rPr lang="en-US" dirty="0"/>
              <a:t> </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F5707914-9949-E848-B58B-F62AC3D41F2F}" type="slidenum">
              <a:rPr lang="en-US" smtClean="0"/>
              <a:t>4</a:t>
            </a:fld>
            <a:endParaRPr lang="en-US"/>
          </a:p>
        </p:txBody>
      </p:sp>
    </p:spTree>
    <p:extLst>
      <p:ext uri="{BB962C8B-B14F-4D97-AF65-F5344CB8AC3E}">
        <p14:creationId xmlns:p14="http://schemas.microsoft.com/office/powerpoint/2010/main" val="253200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Hypothesizing that the Biden administration might favor helping blue states’ infrastructure more than red states, we examine per-capita funding on average across these two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Adjusting for population size, it does not appear to be the case that the Biden administration gave more infrastructure funding.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However, I question whether it’s really in the political interests of the Biden administration to target blue states, which he presumably already won over in 2020. States that are consistently blue may not need as much political attention because they are likely to continue voting Democratic in future elections. Instead, the administration might focus its resources on swing states or those where there is a realistic chance of swaying voters. Wouldn't an equally likely theory be that he’d direct funds toward red states to win over undecided voters or soften opposition in regions where he performed poorly in the last election. The idea is that increased funding could improve public opinion of the administration, potentially translating into more votes in the next election. To this end, I examine…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Sources: </a:t>
            </a:r>
          </a:p>
          <a:p>
            <a:pPr marL="628650" lvl="1" indent="-1714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IIJA funding as of March 2023</a:t>
            </a:r>
            <a:r>
              <a:rPr lang="en-US" sz="2800" dirty="0"/>
              <a:t> </a:t>
            </a:r>
          </a:p>
          <a:p>
            <a:pPr marL="628650" lvl="1"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Annual Estimates of the Resident Population for the United States, Regions, States, District of Columbia, and Puerto Rico: April 1, 2020 to July 1, 2023 (NST-EST2023-POP)</a:t>
            </a:r>
            <a:r>
              <a:rPr lang="en-US" b="0" dirty="0"/>
              <a:t> </a:t>
            </a:r>
            <a:r>
              <a:rPr lang="en-US" sz="1800" b="0" i="0" u="none" strike="noStrike" dirty="0">
                <a:solidFill>
                  <a:srgbClr val="000000"/>
                </a:solidFill>
                <a:effectLst/>
                <a:latin typeface="arial" panose="020B0604020202020204" pitchFamily="34" charset="0"/>
              </a:rPr>
              <a:t>Source: U.S. Census Bureau, Population Division</a:t>
            </a:r>
            <a:r>
              <a:rPr lang="en-US" b="0" dirty="0"/>
              <a:t> </a:t>
            </a:r>
            <a:r>
              <a:rPr lang="en-US" sz="1800" b="0" i="0" u="none" strike="noStrike" dirty="0">
                <a:solidFill>
                  <a:srgbClr val="000000"/>
                </a:solidFill>
                <a:effectLst/>
                <a:latin typeface="arial" panose="020B0604020202020204" pitchFamily="34" charset="0"/>
              </a:rPr>
              <a:t>Release Date: December 2023</a:t>
            </a:r>
            <a:r>
              <a:rPr lang="en-US" b="0"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Calibri" panose="020F0502020204030204" pitchFamily="34" charset="0"/>
              </a:rPr>
              <a:t>2020 PRESIDENTIAL ELECTORAL AND POPULAR VOTE</a:t>
            </a:r>
            <a:endParaRPr lang="en-US" b="0" dirty="0"/>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F5707914-9949-E848-B58B-F62AC3D41F2F}" type="slidenum">
              <a:rPr lang="en-US" smtClean="0"/>
              <a:t>6</a:t>
            </a:fld>
            <a:endParaRPr lang="en-US"/>
          </a:p>
        </p:txBody>
      </p:sp>
    </p:spTree>
    <p:extLst>
      <p:ext uri="{BB962C8B-B14F-4D97-AF65-F5344CB8AC3E}">
        <p14:creationId xmlns:p14="http://schemas.microsoft.com/office/powerpoint/2010/main" val="150191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Hypothesizing that the most strategic focus for the Biden administration might be on swing states, where small shifts in support could determine the outcome of future elections. Favoring these states in funding allocation could be a practical move.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However, adjusting for population size, the Biden administration did not give more funding to swing states.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Sources: </a:t>
            </a:r>
          </a:p>
          <a:p>
            <a:pPr marL="628650" lvl="1" indent="-1714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IIJA funding as of March 2023</a:t>
            </a:r>
            <a:r>
              <a:rPr lang="en-US" sz="2800" dirty="0"/>
              <a:t> </a:t>
            </a:r>
          </a:p>
          <a:p>
            <a:pPr marL="628650" lvl="1" indent="-1714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Annual Estimates of the Resident Population for the United States, Regions, States, District of Columbia, and Puerto Rico: April 1, 2020 to July 1, 2023 (NST-EST2023-POP)</a:t>
            </a:r>
            <a:r>
              <a:rPr lang="en-US" b="0" dirty="0"/>
              <a:t> </a:t>
            </a:r>
            <a:r>
              <a:rPr lang="en-US" sz="1800" b="0" i="0" u="none" strike="noStrike" dirty="0">
                <a:solidFill>
                  <a:srgbClr val="000000"/>
                </a:solidFill>
                <a:effectLst/>
                <a:latin typeface="arial" panose="020B0604020202020204" pitchFamily="34" charset="0"/>
              </a:rPr>
              <a:t>Source: U.S. Census Bureau, Population Division</a:t>
            </a:r>
            <a:r>
              <a:rPr lang="en-US" b="0" dirty="0"/>
              <a:t> </a:t>
            </a:r>
            <a:r>
              <a:rPr lang="en-US" sz="1800" b="0" i="0" u="none" strike="noStrike" dirty="0">
                <a:solidFill>
                  <a:srgbClr val="000000"/>
                </a:solidFill>
                <a:effectLst/>
                <a:latin typeface="arial" panose="020B0604020202020204" pitchFamily="34" charset="0"/>
              </a:rPr>
              <a:t>Release Date: December 2023</a:t>
            </a:r>
            <a:r>
              <a:rPr lang="en-US" b="0" dirty="0"/>
              <a:t> </a:t>
            </a:r>
          </a:p>
          <a:p>
            <a:pPr marL="628650" lvl="1" indent="-171450">
              <a:buFont typeface="Arial" panose="020B0604020202020204" pitchFamily="34" charset="0"/>
              <a:buChar char="•"/>
            </a:pPr>
            <a:r>
              <a:rPr lang="en-US" b="0" dirty="0"/>
              <a:t>https://</a:t>
            </a:r>
            <a:r>
              <a:rPr lang="en-US" b="0" dirty="0" err="1"/>
              <a:t>www.usnews.com</a:t>
            </a:r>
            <a:r>
              <a:rPr lang="en-US" b="0" dirty="0"/>
              <a:t>/news/elections/articles/7-swing-states-that-could-decide-the-2024-presidential-election</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F5707914-9949-E848-B58B-F62AC3D41F2F}" type="slidenum">
              <a:rPr lang="en-US" smtClean="0"/>
              <a:t>7</a:t>
            </a:fld>
            <a:endParaRPr lang="en-US"/>
          </a:p>
        </p:txBody>
      </p:sp>
    </p:spTree>
    <p:extLst>
      <p:ext uri="{BB962C8B-B14F-4D97-AF65-F5344CB8AC3E}">
        <p14:creationId xmlns:p14="http://schemas.microsoft.com/office/powerpoint/2010/main" val="77680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9/6/24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9/6/24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9/6/24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9/6/24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94D3-2CAB-902E-34A0-2B4C0650CB44}"/>
              </a:ext>
            </a:extLst>
          </p:cNvPr>
          <p:cNvSpPr>
            <a:spLocks noGrp="1"/>
          </p:cNvSpPr>
          <p:nvPr>
            <p:ph type="ctrTitle"/>
          </p:nvPr>
        </p:nvSpPr>
        <p:spPr/>
        <p:txBody>
          <a:bodyPr>
            <a:normAutofit/>
          </a:bodyPr>
          <a:lstStyle/>
          <a:p>
            <a:r>
              <a:rPr lang="en-US" dirty="0"/>
              <a:t>Infrastructure Investment &amp; Jobs Act Funding Allocation</a:t>
            </a:r>
          </a:p>
        </p:txBody>
      </p:sp>
      <p:sp>
        <p:nvSpPr>
          <p:cNvPr id="3" name="Subtitle 2">
            <a:extLst>
              <a:ext uri="{FF2B5EF4-FFF2-40B4-BE49-F238E27FC236}">
                <a16:creationId xmlns:a16="http://schemas.microsoft.com/office/drawing/2014/main" id="{C8257370-D4F0-7232-B921-9D61C7403562}"/>
              </a:ext>
            </a:extLst>
          </p:cNvPr>
          <p:cNvSpPr>
            <a:spLocks noGrp="1"/>
          </p:cNvSpPr>
          <p:nvPr>
            <p:ph type="subTitle" idx="1"/>
          </p:nvPr>
        </p:nvSpPr>
        <p:spPr/>
        <p:txBody>
          <a:bodyPr/>
          <a:lstStyle/>
          <a:p>
            <a:r>
              <a:rPr lang="en-US" dirty="0"/>
              <a:t>Data 608</a:t>
            </a:r>
          </a:p>
          <a:p>
            <a:r>
              <a:rPr lang="en-US" dirty="0"/>
              <a:t>Naomi Buell</a:t>
            </a:r>
          </a:p>
        </p:txBody>
      </p:sp>
    </p:spTree>
    <p:extLst>
      <p:ext uri="{BB962C8B-B14F-4D97-AF65-F5344CB8AC3E}">
        <p14:creationId xmlns:p14="http://schemas.microsoft.com/office/powerpoint/2010/main" val="289598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EC526A6-9F3F-D0B5-8AA4-FC071889EBA7}"/>
              </a:ext>
            </a:extLst>
          </p:cNvPr>
          <p:cNvSpPr>
            <a:spLocks noGrp="1"/>
          </p:cNvSpPr>
          <p:nvPr>
            <p:ph type="title"/>
          </p:nvPr>
        </p:nvSpPr>
        <p:spPr>
          <a:xfrm>
            <a:off x="1600200" y="2363323"/>
            <a:ext cx="8991600" cy="1692771"/>
          </a:xfrm>
        </p:spPr>
        <p:txBody>
          <a:bodyPr vert="horz" lIns="274320" tIns="182880" rIns="274320" bIns="182880" rtlCol="0" anchor="ctr" anchorCtr="1">
            <a:normAutofit/>
          </a:bodyPr>
          <a:lstStyle/>
          <a:p>
            <a:r>
              <a:rPr lang="en-US" sz="2900" u="none" strike="noStrike" kern="1200" cap="all" spc="200" baseline="0" dirty="0">
                <a:solidFill>
                  <a:srgbClr val="262626"/>
                </a:solidFill>
                <a:effectLst/>
                <a:latin typeface="+mj-lt"/>
                <a:ea typeface="+mj-ea"/>
                <a:cs typeface="+mj-cs"/>
              </a:rPr>
              <a:t>Is the allocation equitable based on the population of each of the States and Territories, or is bias apparent?</a:t>
            </a:r>
            <a:endParaRPr lang="en-US" sz="2900" kern="1200" cap="all" spc="200" baseline="0" dirty="0">
              <a:solidFill>
                <a:srgbClr val="262626"/>
              </a:solidFill>
              <a:latin typeface="+mj-lt"/>
              <a:ea typeface="+mj-ea"/>
              <a:cs typeface="+mj-cs"/>
            </a:endParaRPr>
          </a:p>
        </p:txBody>
      </p:sp>
      <p:sp>
        <p:nvSpPr>
          <p:cNvPr id="5" name="Text Placeholder 4">
            <a:extLst>
              <a:ext uri="{FF2B5EF4-FFF2-40B4-BE49-F238E27FC236}">
                <a16:creationId xmlns:a16="http://schemas.microsoft.com/office/drawing/2014/main" id="{E4F773D0-4AA5-88CF-72F6-9A145870EDE2}"/>
              </a:ext>
            </a:extLst>
          </p:cNvPr>
          <p:cNvSpPr>
            <a:spLocks noGrp="1"/>
          </p:cNvSpPr>
          <p:nvPr>
            <p:ph type="body" idx="1"/>
          </p:nvPr>
        </p:nvSpPr>
        <p:spPr>
          <a:xfrm>
            <a:off x="6579220" y="5126182"/>
            <a:ext cx="3995955" cy="1006988"/>
          </a:xfrm>
        </p:spPr>
        <p:txBody>
          <a:bodyPr vert="horz" lIns="91440" tIns="45720" rIns="91440" bIns="45720" rtlCol="0">
            <a:normAutofit/>
          </a:bodyPr>
          <a:lstStyle/>
          <a:p>
            <a:pPr algn="r">
              <a:lnSpc>
                <a:spcPct val="90000"/>
              </a:lnSpc>
            </a:pPr>
            <a:r>
              <a:rPr lang="en-US" sz="1400" dirty="0">
                <a:solidFill>
                  <a:schemeClr val="bg1"/>
                </a:solidFill>
              </a:rPr>
              <a:t>In this section, I aim to show show whether some states, particularly smaller states which might have greater political leverage, receive disproportionate funding.</a:t>
            </a:r>
          </a:p>
          <a:p>
            <a:pPr algn="r">
              <a:lnSpc>
                <a:spcPct val="90000"/>
              </a:lnSpc>
            </a:pPr>
            <a:endParaRPr lang="en-US" sz="1400" dirty="0">
              <a:solidFill>
                <a:schemeClr val="bg1"/>
              </a:solidFill>
            </a:endParaRPr>
          </a:p>
        </p:txBody>
      </p:sp>
    </p:spTree>
    <p:extLst>
      <p:ext uri="{BB962C8B-B14F-4D97-AF65-F5344CB8AC3E}">
        <p14:creationId xmlns:p14="http://schemas.microsoft.com/office/powerpoint/2010/main" val="156091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05DD6937-C38B-42D4-8EFE-8A3ABF9A7FF2}"/>
              </a:ext>
            </a:extLst>
          </p:cNvPr>
          <p:cNvGraphicFramePr>
            <a:graphicFrameLocks/>
          </p:cNvGraphicFramePr>
          <p:nvPr>
            <p:extLst>
              <p:ext uri="{D42A27DB-BD31-4B8C-83A1-F6EECF244321}">
                <p14:modId xmlns:p14="http://schemas.microsoft.com/office/powerpoint/2010/main" val="3281735019"/>
              </p:ext>
            </p:extLst>
          </p:nvPr>
        </p:nvGraphicFramePr>
        <p:xfrm>
          <a:off x="405618" y="411480"/>
          <a:ext cx="11380763" cy="60350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67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620D5082-4A6E-7F4B-9C32-F81CFB11B51B}"/>
              </a:ext>
            </a:extLst>
          </p:cNvPr>
          <p:cNvGraphicFramePr>
            <a:graphicFrameLocks/>
          </p:cNvGraphicFramePr>
          <p:nvPr>
            <p:extLst>
              <p:ext uri="{D42A27DB-BD31-4B8C-83A1-F6EECF244321}">
                <p14:modId xmlns:p14="http://schemas.microsoft.com/office/powerpoint/2010/main" val="1121191194"/>
              </p:ext>
            </p:extLst>
          </p:nvPr>
        </p:nvGraphicFramePr>
        <p:xfrm>
          <a:off x="235527" y="429491"/>
          <a:ext cx="11790218" cy="59851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8468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921F5F-9EF1-115F-E68B-1C745732FC9B}"/>
              </a:ext>
            </a:extLst>
          </p:cNvPr>
          <p:cNvSpPr>
            <a:spLocks noGrp="1"/>
          </p:cNvSpPr>
          <p:nvPr>
            <p:ph type="title"/>
          </p:nvPr>
        </p:nvSpPr>
        <p:spPr/>
        <p:txBody>
          <a:bodyPr>
            <a:normAutofit fontScale="90000"/>
          </a:bodyPr>
          <a:lstStyle/>
          <a:p>
            <a:r>
              <a:rPr lang="en-US" dirty="0"/>
              <a:t>Does the allocation favor the political interests of the Biden administration?</a:t>
            </a:r>
          </a:p>
        </p:txBody>
      </p:sp>
      <p:sp>
        <p:nvSpPr>
          <p:cNvPr id="5" name="Text Placeholder 4">
            <a:extLst>
              <a:ext uri="{FF2B5EF4-FFF2-40B4-BE49-F238E27FC236}">
                <a16:creationId xmlns:a16="http://schemas.microsoft.com/office/drawing/2014/main" id="{7AC7800F-341B-83C5-5528-4735AB2E256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721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B76355-2151-CF4D-BB71-D65303135C53}"/>
              </a:ext>
            </a:extLst>
          </p:cNvPr>
          <p:cNvGraphicFramePr>
            <a:graphicFrameLocks/>
          </p:cNvGraphicFramePr>
          <p:nvPr>
            <p:extLst>
              <p:ext uri="{D42A27DB-BD31-4B8C-83A1-F6EECF244321}">
                <p14:modId xmlns:p14="http://schemas.microsoft.com/office/powerpoint/2010/main" val="251468961"/>
              </p:ext>
            </p:extLst>
          </p:nvPr>
        </p:nvGraphicFramePr>
        <p:xfrm>
          <a:off x="804334" y="804334"/>
          <a:ext cx="10583332" cy="5249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237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9BF41F8-F297-6048-9E20-8BA482DCE308}"/>
              </a:ext>
            </a:extLst>
          </p:cNvPr>
          <p:cNvGraphicFramePr>
            <a:graphicFrameLocks/>
          </p:cNvGraphicFramePr>
          <p:nvPr>
            <p:extLst>
              <p:ext uri="{D42A27DB-BD31-4B8C-83A1-F6EECF244321}">
                <p14:modId xmlns:p14="http://schemas.microsoft.com/office/powerpoint/2010/main" val="2140322248"/>
              </p:ext>
            </p:extLst>
          </p:nvPr>
        </p:nvGraphicFramePr>
        <p:xfrm>
          <a:off x="804334" y="804334"/>
          <a:ext cx="10583332" cy="5249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16198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1772</TotalTime>
  <Words>828</Words>
  <Application>Microsoft Macintosh PowerPoint</Application>
  <PresentationFormat>Widescreen</PresentationFormat>
  <Paragraphs>47</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Arial</vt:lpstr>
      <vt:lpstr>Calibri</vt:lpstr>
      <vt:lpstr>Gill Sans MT</vt:lpstr>
      <vt:lpstr>Parcel</vt:lpstr>
      <vt:lpstr>Infrastructure Investment &amp; Jobs Act Funding Allocation</vt:lpstr>
      <vt:lpstr>Is the allocation equitable based on the population of each of the States and Territories, or is bias apparent?</vt:lpstr>
      <vt:lpstr>PowerPoint Presentation</vt:lpstr>
      <vt:lpstr>PowerPoint Presentation</vt:lpstr>
      <vt:lpstr>Does the allocation favor the political interests of the Biden administration?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Naomi Buell</dc:creator>
  <cp:lastModifiedBy>Naomi Buell</cp:lastModifiedBy>
  <cp:revision>2</cp:revision>
  <dcterms:created xsi:type="dcterms:W3CDTF">2024-09-06T22:22:38Z</dcterms:created>
  <dcterms:modified xsi:type="dcterms:W3CDTF">2024-09-08T03:55:16Z</dcterms:modified>
</cp:coreProperties>
</file>