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2794238"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99"/>
    <p:restoredTop sz="94660"/>
  </p:normalViewPr>
  <p:slideViewPr>
    <p:cSldViewPr snapToGrid="0" snapToObjects="1">
      <p:cViewPr>
        <p:scale>
          <a:sx n="40" d="100"/>
          <a:sy n="40" d="100"/>
        </p:scale>
        <p:origin x="34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4DD107-CEAF-1642-9CAE-0DC83EC78A6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250594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DD107-CEAF-1642-9CAE-0DC83EC78A6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116609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DD107-CEAF-1642-9CAE-0DC83EC78A6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12422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DD107-CEAF-1642-9CAE-0DC83EC78A6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198049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DD107-CEAF-1642-9CAE-0DC83EC78A6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13870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DD107-CEAF-1642-9CAE-0DC83EC78A68}" type="datetimeFigureOut">
              <a:rPr lang="en-US" smtClean="0"/>
              <a:t>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125895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Click to 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Click to 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DD107-CEAF-1642-9CAE-0DC83EC78A68}" type="datetimeFigureOut">
              <a:rPr lang="en-US" smtClean="0"/>
              <a:t>2/27/22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367554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DD107-CEAF-1642-9CAE-0DC83EC78A68}" type="datetimeFigureOut">
              <a:rPr lang="en-US" smtClean="0"/>
              <a:t>2/27/22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88927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DD107-CEAF-1642-9CAE-0DC83EC78A68}" type="datetimeFigureOut">
              <a:rPr lang="en-US" smtClean="0"/>
              <a:t>2/27/22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229776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Click to edit Master text styles</a:t>
            </a:r>
          </a:p>
        </p:txBody>
      </p:sp>
      <p:sp>
        <p:nvSpPr>
          <p:cNvPr id="5" name="Date Placeholder 4"/>
          <p:cNvSpPr>
            <a:spLocks noGrp="1"/>
          </p:cNvSpPr>
          <p:nvPr>
            <p:ph type="dt" sz="half" idx="10"/>
          </p:nvPr>
        </p:nvSpPr>
        <p:spPr/>
        <p:txBody>
          <a:bodyPr/>
          <a:lstStyle/>
          <a:p>
            <a:fld id="{684DD107-CEAF-1642-9CAE-0DC83EC78A68}" type="datetimeFigureOut">
              <a:rPr lang="en-US" smtClean="0"/>
              <a:t>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976176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Click to edit Master text styles</a:t>
            </a:r>
          </a:p>
        </p:txBody>
      </p:sp>
      <p:sp>
        <p:nvSpPr>
          <p:cNvPr id="5" name="Date Placeholder 4"/>
          <p:cNvSpPr>
            <a:spLocks noGrp="1"/>
          </p:cNvSpPr>
          <p:nvPr>
            <p:ph type="dt" sz="half" idx="10"/>
          </p:nvPr>
        </p:nvSpPr>
        <p:spPr/>
        <p:txBody>
          <a:bodyPr/>
          <a:lstStyle/>
          <a:p>
            <a:fld id="{684DD107-CEAF-1642-9CAE-0DC83EC78A68}" type="datetimeFigureOut">
              <a:rPr lang="en-US" smtClean="0"/>
              <a:t>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DBAD-BC35-B841-A977-505B3B994491}" type="slidenum">
              <a:rPr lang="en-US" smtClean="0"/>
              <a:t>‹#›</a:t>
            </a:fld>
            <a:endParaRPr lang="en-US"/>
          </a:p>
        </p:txBody>
      </p:sp>
    </p:spTree>
    <p:extLst>
      <p:ext uri="{BB962C8B-B14F-4D97-AF65-F5344CB8AC3E}">
        <p14:creationId xmlns:p14="http://schemas.microsoft.com/office/powerpoint/2010/main" val="104406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684DD107-CEAF-1642-9CAE-0DC83EC78A68}" type="datetimeFigureOut">
              <a:rPr lang="en-US" smtClean="0"/>
              <a:t>2/27/22</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A4C9DBAD-BC35-B841-A977-505B3B994491}" type="slidenum">
              <a:rPr lang="en-US" smtClean="0"/>
              <a:t>‹#›</a:t>
            </a:fld>
            <a:endParaRPr lang="en-US"/>
          </a:p>
        </p:txBody>
      </p:sp>
    </p:spTree>
    <p:extLst>
      <p:ext uri="{BB962C8B-B14F-4D97-AF65-F5344CB8AC3E}">
        <p14:creationId xmlns:p14="http://schemas.microsoft.com/office/powerpoint/2010/main" val="1576136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4.wdp"/><Relationship Id="rId12"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 Id="rId6" Type="http://schemas.microsoft.com/office/2007/relationships/hdphoto" Target="../media/hdphoto3.wdp"/><Relationship Id="rId11" Type="http://schemas.openxmlformats.org/officeDocument/2006/relationships/image" Target="../media/image4.png"/><Relationship Id="rId5" Type="http://schemas.microsoft.com/office/2007/relationships/hdphoto" Target="../media/hdphoto2.wdp"/><Relationship Id="rId10" Type="http://schemas.openxmlformats.org/officeDocument/2006/relationships/image" Target="../media/image3.jpeg"/><Relationship Id="rId4" Type="http://schemas.microsoft.com/office/2007/relationships/hdphoto" Target="../media/hdphoto1.wdp"/><Relationship Id="rId9"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79E6E66C-BCEF-794B-9452-8BA702E69C6B}"/>
              </a:ext>
            </a:extLst>
          </p:cNvPr>
          <p:cNvSpPr/>
          <p:nvPr/>
        </p:nvSpPr>
        <p:spPr>
          <a:xfrm>
            <a:off x="350519" y="825616"/>
            <a:ext cx="9478191" cy="1107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t>UFO</a:t>
            </a:r>
            <a:r>
              <a:rPr lang="zh-CN" altLang="en-US" sz="6600" b="1" dirty="0"/>
              <a:t> </a:t>
            </a:r>
            <a:r>
              <a:rPr lang="en-US" altLang="zh-CN" sz="6600" b="1" dirty="0"/>
              <a:t>Exploratory</a:t>
            </a:r>
            <a:r>
              <a:rPr lang="zh-CN" altLang="en-US" sz="6600" b="1" dirty="0"/>
              <a:t> </a:t>
            </a:r>
            <a:r>
              <a:rPr lang="en-US" altLang="zh-CN" sz="6600" b="1" dirty="0"/>
              <a:t>Research</a:t>
            </a:r>
            <a:endParaRPr lang="en-US" sz="6600" b="1" dirty="0"/>
          </a:p>
        </p:txBody>
      </p:sp>
      <p:sp>
        <p:nvSpPr>
          <p:cNvPr id="4" name="TextBox 3">
            <a:extLst>
              <a:ext uri="{FF2B5EF4-FFF2-40B4-BE49-F238E27FC236}">
                <a16:creationId xmlns:a16="http://schemas.microsoft.com/office/drawing/2014/main" id="{7FAD47E7-01B1-E04F-A3D0-2AA00CBB72E7}"/>
              </a:ext>
            </a:extLst>
          </p:cNvPr>
          <p:cNvSpPr txBox="1"/>
          <p:nvPr/>
        </p:nvSpPr>
        <p:spPr>
          <a:xfrm>
            <a:off x="10332721" y="-1"/>
            <a:ext cx="22311360" cy="30267275"/>
          </a:xfrm>
          <a:prstGeom prst="rect">
            <a:avLst/>
          </a:prstGeom>
          <a:solidFill>
            <a:schemeClr val="accent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6728E35D-EEEF-C74B-B913-9F0CE2C7A529}"/>
              </a:ext>
            </a:extLst>
          </p:cNvPr>
          <p:cNvSpPr txBox="1"/>
          <p:nvPr/>
        </p:nvSpPr>
        <p:spPr>
          <a:xfrm>
            <a:off x="1946458" y="2324728"/>
            <a:ext cx="7591498" cy="5262979"/>
          </a:xfrm>
          <a:prstGeom prst="rect">
            <a:avLst/>
          </a:prstGeom>
          <a:noFill/>
        </p:spPr>
        <p:txBody>
          <a:bodyPr wrap="square" rtlCol="0">
            <a:spAutoFit/>
          </a:bodyPr>
          <a:lstStyle/>
          <a:p>
            <a:r>
              <a:rPr lang="en-US" altLang="zh-CN" sz="4800" dirty="0">
                <a:solidFill>
                  <a:schemeClr val="bg2">
                    <a:lumMod val="50000"/>
                  </a:schemeClr>
                </a:solidFill>
              </a:rPr>
              <a:t>Noah</a:t>
            </a:r>
            <a:r>
              <a:rPr lang="zh-CN" altLang="en-US" sz="4800" dirty="0">
                <a:solidFill>
                  <a:schemeClr val="bg2">
                    <a:lumMod val="50000"/>
                  </a:schemeClr>
                </a:solidFill>
              </a:rPr>
              <a:t> </a:t>
            </a:r>
            <a:r>
              <a:rPr lang="en-US" altLang="zh-CN" sz="4800" dirty="0">
                <a:solidFill>
                  <a:schemeClr val="bg2">
                    <a:lumMod val="50000"/>
                  </a:schemeClr>
                </a:solidFill>
              </a:rPr>
              <a:t>Jones</a:t>
            </a:r>
          </a:p>
          <a:p>
            <a:r>
              <a:rPr lang="en-US" altLang="zh-CN" sz="4800" dirty="0">
                <a:solidFill>
                  <a:schemeClr val="bg2">
                    <a:lumMod val="50000"/>
                  </a:schemeClr>
                </a:solidFill>
              </a:rPr>
              <a:t>Evan</a:t>
            </a:r>
            <a:r>
              <a:rPr lang="zh-CN" altLang="en-US" sz="4800" dirty="0">
                <a:solidFill>
                  <a:schemeClr val="bg2">
                    <a:lumMod val="50000"/>
                  </a:schemeClr>
                </a:solidFill>
              </a:rPr>
              <a:t> </a:t>
            </a:r>
            <a:r>
              <a:rPr lang="en-US" altLang="zh-CN" sz="4800" dirty="0" err="1">
                <a:solidFill>
                  <a:schemeClr val="bg2">
                    <a:lumMod val="50000"/>
                  </a:schemeClr>
                </a:solidFill>
              </a:rPr>
              <a:t>Pickell</a:t>
            </a:r>
            <a:endParaRPr lang="en-US" altLang="zh-CN" sz="4800" dirty="0">
              <a:solidFill>
                <a:schemeClr val="bg2">
                  <a:lumMod val="50000"/>
                </a:schemeClr>
              </a:solidFill>
            </a:endParaRPr>
          </a:p>
          <a:p>
            <a:r>
              <a:rPr lang="en-US" altLang="zh-CN" sz="4800" dirty="0">
                <a:solidFill>
                  <a:schemeClr val="bg2">
                    <a:lumMod val="50000"/>
                  </a:schemeClr>
                </a:solidFill>
              </a:rPr>
              <a:t>Hannah</a:t>
            </a:r>
            <a:r>
              <a:rPr lang="zh-CN" altLang="en-US" sz="4800" dirty="0">
                <a:solidFill>
                  <a:schemeClr val="bg2">
                    <a:lumMod val="50000"/>
                  </a:schemeClr>
                </a:solidFill>
              </a:rPr>
              <a:t> </a:t>
            </a:r>
            <a:r>
              <a:rPr lang="en-US" altLang="zh-CN" sz="4800" dirty="0">
                <a:solidFill>
                  <a:schemeClr val="bg2">
                    <a:lumMod val="50000"/>
                  </a:schemeClr>
                </a:solidFill>
              </a:rPr>
              <a:t>Kim</a:t>
            </a:r>
          </a:p>
          <a:p>
            <a:r>
              <a:rPr lang="en-US" altLang="zh-CN" sz="4800" dirty="0">
                <a:solidFill>
                  <a:schemeClr val="bg2">
                    <a:lumMod val="50000"/>
                  </a:schemeClr>
                </a:solidFill>
              </a:rPr>
              <a:t>Naomi</a:t>
            </a:r>
            <a:r>
              <a:rPr lang="zh-CN" altLang="en-US" sz="4800" dirty="0">
                <a:solidFill>
                  <a:schemeClr val="bg2">
                    <a:lumMod val="50000"/>
                  </a:schemeClr>
                </a:solidFill>
              </a:rPr>
              <a:t> </a:t>
            </a:r>
            <a:r>
              <a:rPr lang="en-US" altLang="zh-CN" sz="4800" dirty="0" err="1">
                <a:solidFill>
                  <a:schemeClr val="bg2">
                    <a:lumMod val="50000"/>
                  </a:schemeClr>
                </a:solidFill>
              </a:rPr>
              <a:t>Golin</a:t>
            </a:r>
            <a:endParaRPr lang="en-US" altLang="zh-CN" sz="4800" dirty="0">
              <a:solidFill>
                <a:schemeClr val="bg2">
                  <a:lumMod val="50000"/>
                </a:schemeClr>
              </a:solidFill>
            </a:endParaRPr>
          </a:p>
          <a:p>
            <a:r>
              <a:rPr lang="en-US" altLang="zh-CN" sz="4800" dirty="0" err="1">
                <a:solidFill>
                  <a:schemeClr val="bg2">
                    <a:lumMod val="50000"/>
                  </a:schemeClr>
                </a:solidFill>
              </a:rPr>
              <a:t>Zhiyu</a:t>
            </a:r>
            <a:r>
              <a:rPr lang="zh-CN" altLang="en-US" sz="4800" dirty="0">
                <a:solidFill>
                  <a:schemeClr val="bg2">
                    <a:lumMod val="50000"/>
                  </a:schemeClr>
                </a:solidFill>
              </a:rPr>
              <a:t> </a:t>
            </a:r>
            <a:r>
              <a:rPr lang="en-US" altLang="zh-CN" sz="4800" dirty="0">
                <a:solidFill>
                  <a:schemeClr val="bg2">
                    <a:lumMod val="50000"/>
                  </a:schemeClr>
                </a:solidFill>
              </a:rPr>
              <a:t>Yao</a:t>
            </a:r>
          </a:p>
          <a:p>
            <a:r>
              <a:rPr lang="en-US" altLang="zh-CN" sz="4800" dirty="0">
                <a:solidFill>
                  <a:schemeClr val="bg2">
                    <a:lumMod val="50000"/>
                  </a:schemeClr>
                </a:solidFill>
              </a:rPr>
              <a:t>Dian</a:t>
            </a:r>
            <a:r>
              <a:rPr lang="zh-CN" altLang="en-US" sz="4800" dirty="0">
                <a:solidFill>
                  <a:schemeClr val="bg2">
                    <a:lumMod val="50000"/>
                  </a:schemeClr>
                </a:solidFill>
              </a:rPr>
              <a:t> </a:t>
            </a:r>
            <a:r>
              <a:rPr lang="en-US" altLang="zh-CN" sz="4800" dirty="0">
                <a:solidFill>
                  <a:schemeClr val="bg2">
                    <a:lumMod val="50000"/>
                  </a:schemeClr>
                </a:solidFill>
              </a:rPr>
              <a:t>Chen</a:t>
            </a:r>
            <a:endParaRPr lang="en-US" sz="4800" dirty="0">
              <a:solidFill>
                <a:schemeClr val="bg2">
                  <a:lumMod val="50000"/>
                </a:schemeClr>
              </a:solidFill>
            </a:endParaRPr>
          </a:p>
          <a:p>
            <a:r>
              <a:rPr lang="zh-CN" altLang="en-US" sz="4800" dirty="0">
                <a:solidFill>
                  <a:schemeClr val="bg2">
                    <a:lumMod val="50000"/>
                  </a:schemeClr>
                </a:solidFill>
              </a:rPr>
              <a:t>    </a:t>
            </a:r>
            <a:r>
              <a:rPr lang="en-US" altLang="zh-CN" sz="4800" dirty="0">
                <a:solidFill>
                  <a:schemeClr val="bg2">
                    <a:lumMod val="50000"/>
                  </a:schemeClr>
                </a:solidFill>
              </a:rPr>
              <a:t>  </a:t>
            </a:r>
            <a:r>
              <a:rPr lang="zh-CN" altLang="en-US" sz="4800" dirty="0">
                <a:solidFill>
                  <a:schemeClr val="bg2">
                    <a:lumMod val="50000"/>
                  </a:schemeClr>
                </a:solidFill>
              </a:rPr>
              <a:t>  </a:t>
            </a:r>
            <a:r>
              <a:rPr lang="en-US" altLang="zh-CN" sz="4800" dirty="0">
                <a:solidFill>
                  <a:schemeClr val="bg2">
                    <a:lumMod val="50000"/>
                  </a:schemeClr>
                </a:solidFill>
              </a:rPr>
              <a:t>                  UCLA</a:t>
            </a:r>
            <a:r>
              <a:rPr lang="zh-CN" altLang="en-US" sz="4800" dirty="0">
                <a:solidFill>
                  <a:schemeClr val="bg2">
                    <a:lumMod val="50000"/>
                  </a:schemeClr>
                </a:solidFill>
              </a:rPr>
              <a:t> </a:t>
            </a:r>
            <a:r>
              <a:rPr lang="en-US" altLang="zh-CN" sz="4800" dirty="0">
                <a:solidFill>
                  <a:schemeClr val="bg2">
                    <a:lumMod val="50000"/>
                  </a:schemeClr>
                </a:solidFill>
              </a:rPr>
              <a:t>Statistics</a:t>
            </a:r>
          </a:p>
        </p:txBody>
      </p:sp>
      <p:sp>
        <p:nvSpPr>
          <p:cNvPr id="13" name="TextBox 12">
            <a:extLst>
              <a:ext uri="{FF2B5EF4-FFF2-40B4-BE49-F238E27FC236}">
                <a16:creationId xmlns:a16="http://schemas.microsoft.com/office/drawing/2014/main" id="{FAB442E3-51FD-6449-BFEA-F3925FE49473}"/>
              </a:ext>
            </a:extLst>
          </p:cNvPr>
          <p:cNvSpPr txBox="1"/>
          <p:nvPr/>
        </p:nvSpPr>
        <p:spPr>
          <a:xfrm>
            <a:off x="666200" y="8917933"/>
            <a:ext cx="8248080" cy="2308324"/>
          </a:xfrm>
          <a:prstGeom prst="rect">
            <a:avLst/>
          </a:prstGeom>
          <a:noFill/>
        </p:spPr>
        <p:txBody>
          <a:bodyPr wrap="square" rtlCol="0">
            <a:spAutoFit/>
          </a:bodyPr>
          <a:lstStyle/>
          <a:p>
            <a:r>
              <a:rPr lang="en-US" sz="3600" dirty="0"/>
              <a:t>The data analyzed was a CSV file obtained from the National UFO Reporting Center. It contains 88125 observations and 12 columns.</a:t>
            </a:r>
          </a:p>
        </p:txBody>
      </p:sp>
      <p:pic>
        <p:nvPicPr>
          <p:cNvPr id="15" name="Picture 14">
            <a:extLst>
              <a:ext uri="{FF2B5EF4-FFF2-40B4-BE49-F238E27FC236}">
                <a16:creationId xmlns:a16="http://schemas.microsoft.com/office/drawing/2014/main" id="{466E63FC-2618-D949-84A5-F542DCDA46FF}"/>
              </a:ext>
            </a:extLst>
          </p:cNvPr>
          <p:cNvPicPr>
            <a:picLocks noChangeAspect="1"/>
          </p:cNvPicPr>
          <p:nvPr/>
        </p:nvPicPr>
        <p:blipFill>
          <a:blip r:embed="rId2"/>
          <a:stretch>
            <a:fillRect/>
          </a:stretch>
        </p:blipFill>
        <p:spPr>
          <a:xfrm>
            <a:off x="33073522" y="27516565"/>
            <a:ext cx="9236236" cy="2201443"/>
          </a:xfrm>
          <a:prstGeom prst="rect">
            <a:avLst/>
          </a:prstGeom>
        </p:spPr>
      </p:pic>
      <p:sp>
        <p:nvSpPr>
          <p:cNvPr id="2" name="TextBox 1">
            <a:extLst>
              <a:ext uri="{FF2B5EF4-FFF2-40B4-BE49-F238E27FC236}">
                <a16:creationId xmlns:a16="http://schemas.microsoft.com/office/drawing/2014/main" id="{EE833C68-E6F0-AA4E-B50B-49A035A16C26}"/>
              </a:ext>
            </a:extLst>
          </p:cNvPr>
          <p:cNvSpPr txBox="1"/>
          <p:nvPr/>
        </p:nvSpPr>
        <p:spPr>
          <a:xfrm rot="10800000" flipH="1" flipV="1">
            <a:off x="11354161" y="830684"/>
            <a:ext cx="20495155" cy="7786747"/>
          </a:xfrm>
          <a:prstGeom prst="rect">
            <a:avLst/>
          </a:prstGeom>
          <a:noFill/>
        </p:spPr>
        <p:txBody>
          <a:bodyPr wrap="square" rtlCol="0">
            <a:spAutoFit/>
          </a:bodyPr>
          <a:lstStyle/>
          <a:p>
            <a:pPr algn="ctr"/>
            <a:r>
              <a:rPr lang="en-US" altLang="zh-CN" sz="10000" b="1" dirty="0">
                <a:solidFill>
                  <a:schemeClr val="bg1"/>
                </a:solidFill>
              </a:rPr>
              <a:t>UFO sightings as a percentage of the total population of the mainland United States has increased over time with certain regions having higher sighting rates.</a:t>
            </a:r>
            <a:endParaRPr lang="en-US" sz="10000" b="1" dirty="0">
              <a:solidFill>
                <a:schemeClr val="bg1"/>
              </a:solidFill>
            </a:endParaRPr>
          </a:p>
        </p:txBody>
      </p:sp>
      <p:pic>
        <p:nvPicPr>
          <p:cNvPr id="9" name="Picture 8">
            <a:extLst>
              <a:ext uri="{FF2B5EF4-FFF2-40B4-BE49-F238E27FC236}">
                <a16:creationId xmlns:a16="http://schemas.microsoft.com/office/drawing/2014/main" id="{CE12627B-8B64-D64E-B1F0-5C1B66C6722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27" b="89740" l="9535" r="90930">
                        <a14:foregroundMark x1="10000" y1="52890" x2="10000" y2="52890"/>
                        <a14:foregroundMark x1="27907" y1="25867" x2="27907" y2="25867"/>
                        <a14:foregroundMark x1="41977" y1="15318" x2="34884" y2="16618"/>
                        <a14:foregroundMark x1="34884" y1="16618" x2="27674" y2="32081"/>
                        <a14:foregroundMark x1="27674" y1="32081" x2="25465" y2="41040"/>
                        <a14:foregroundMark x1="25465" y1="41040" x2="25349" y2="32225"/>
                        <a14:foregroundMark x1="25349" y1="32225" x2="28837" y2="25000"/>
                        <a14:foregroundMark x1="28837" y1="25000" x2="35116" y2="21098"/>
                        <a14:foregroundMark x1="35116" y1="21098" x2="27791" y2="27457"/>
                        <a14:foregroundMark x1="27791" y1="27457" x2="33721" y2="16763"/>
                        <a14:foregroundMark x1="33721" y1="16763" x2="27326" y2="24277"/>
                        <a14:foregroundMark x1="27326" y1="24277" x2="34651" y2="19653"/>
                        <a14:foregroundMark x1="34651" y1="19653" x2="25233" y2="33671"/>
                        <a14:foregroundMark x1="25233" y1="33671" x2="23488" y2="42052"/>
                        <a14:foregroundMark x1="23488" y1="42052" x2="26977" y2="30347"/>
                        <a14:foregroundMark x1="26977" y1="30347" x2="26744" y2="39595"/>
                        <a14:foregroundMark x1="26744" y1="39595" x2="26977" y2="29624"/>
                        <a14:foregroundMark x1="26977" y1="29624" x2="26163" y2="45520"/>
                        <a14:foregroundMark x1="15116" y1="56069" x2="17674" y2="64451"/>
                        <a14:foregroundMark x1="17674" y1="64451" x2="9535" y2="51879"/>
                        <a14:foregroundMark x1="16744" y1="57081" x2="22442" y2="62428"/>
                        <a14:foregroundMark x1="22442" y1="62428" x2="43488" y2="67630"/>
                        <a14:foregroundMark x1="43488" y1="67630" x2="51395" y2="66618"/>
                        <a14:foregroundMark x1="51395" y1="66618" x2="59419" y2="67197"/>
                        <a14:foregroundMark x1="59419" y1="67197" x2="74767" y2="63150"/>
                        <a14:foregroundMark x1="74767" y1="63150" x2="78605" y2="60838"/>
                        <a14:foregroundMark x1="88721" y1="49133" x2="88721" y2="49133"/>
                        <a14:foregroundMark x1="88721" y1="49133" x2="88721" y2="49133"/>
                        <a14:foregroundMark x1="88721" y1="50289" x2="88721" y2="50289"/>
                        <a14:foregroundMark x1="88721" y1="50289" x2="88721" y2="50289"/>
                        <a14:foregroundMark x1="89186" y1="50289" x2="89186" y2="50289"/>
                        <a14:foregroundMark x1="89186" y1="50289" x2="87093" y2="49133"/>
                        <a14:foregroundMark x1="87907" y1="50723" x2="88721" y2="50723"/>
                        <a14:foregroundMark x1="87442" y1="49133" x2="90930" y2="51301"/>
                        <a14:backgroundMark x1="7907" y1="83092" x2="7907" y2="83092"/>
                        <a14:backgroundMark x1="7907" y1="83092" x2="7907" y2="83092"/>
                        <a14:backgroundMark x1="14186" y1="92630" x2="14186" y2="92630"/>
                        <a14:backgroundMark x1="14186" y1="92630" x2="14186" y2="92630"/>
                        <a14:backgroundMark x1="14186" y1="92630" x2="14186" y2="92630"/>
                      </a14:backgroundRemoval>
                    </a14:imgEffect>
                  </a14:imgLayer>
                </a14:imgProps>
              </a:ext>
            </a:extLst>
          </a:blip>
          <a:stretch>
            <a:fillRect/>
          </a:stretch>
        </p:blipFill>
        <p:spPr>
          <a:xfrm>
            <a:off x="1000940" y="2432932"/>
            <a:ext cx="883017" cy="710521"/>
          </a:xfrm>
          <a:prstGeom prst="rect">
            <a:avLst/>
          </a:prstGeom>
        </p:spPr>
      </p:pic>
      <p:pic>
        <p:nvPicPr>
          <p:cNvPr id="25" name="Picture 24">
            <a:extLst>
              <a:ext uri="{FF2B5EF4-FFF2-40B4-BE49-F238E27FC236}">
                <a16:creationId xmlns:a16="http://schemas.microsoft.com/office/drawing/2014/main" id="{B40B5B83-54EC-334D-A8FB-C7D38B4D27F4}"/>
              </a:ext>
            </a:extLst>
          </p:cNvPr>
          <p:cNvPicPr>
            <a:picLocks noChangeAspect="1"/>
          </p:cNvPicPr>
          <p:nvPr/>
        </p:nvPicPr>
        <p:blipFill>
          <a:blip r:embed="rId3">
            <a:extLst>
              <a:ext uri="{BEBA8EAE-BF5A-486C-A8C5-ECC9F3942E4B}">
                <a14:imgProps xmlns:a14="http://schemas.microsoft.com/office/drawing/2010/main">
                  <a14:imgLayer r:embed="rId5">
                    <a14:imgEffect>
                      <a14:backgroundRemoval t="9827" b="89740" l="9535" r="90930">
                        <a14:foregroundMark x1="10000" y1="52890" x2="10000" y2="52890"/>
                        <a14:foregroundMark x1="27907" y1="25867" x2="27907" y2="25867"/>
                        <a14:foregroundMark x1="41977" y1="15318" x2="34884" y2="16618"/>
                        <a14:foregroundMark x1="34884" y1="16618" x2="27674" y2="32081"/>
                        <a14:foregroundMark x1="27674" y1="32081" x2="25465" y2="41040"/>
                        <a14:foregroundMark x1="25465" y1="41040" x2="25349" y2="32225"/>
                        <a14:foregroundMark x1="25349" y1="32225" x2="28837" y2="25000"/>
                        <a14:foregroundMark x1="28837" y1="25000" x2="35116" y2="21098"/>
                        <a14:foregroundMark x1="35116" y1="21098" x2="27791" y2="27457"/>
                        <a14:foregroundMark x1="27791" y1="27457" x2="33721" y2="16763"/>
                        <a14:foregroundMark x1="33721" y1="16763" x2="27326" y2="24277"/>
                        <a14:foregroundMark x1="27326" y1="24277" x2="34651" y2="19653"/>
                        <a14:foregroundMark x1="34651" y1="19653" x2="25233" y2="33671"/>
                        <a14:foregroundMark x1="25233" y1="33671" x2="23488" y2="42052"/>
                        <a14:foregroundMark x1="23488" y1="42052" x2="26977" y2="30347"/>
                        <a14:foregroundMark x1="26977" y1="30347" x2="26744" y2="39595"/>
                        <a14:foregroundMark x1="26744" y1="39595" x2="26977" y2="29624"/>
                        <a14:foregroundMark x1="26977" y1="29624" x2="26163" y2="45520"/>
                        <a14:foregroundMark x1="15116" y1="56069" x2="17674" y2="64451"/>
                        <a14:foregroundMark x1="17674" y1="64451" x2="9535" y2="51879"/>
                        <a14:foregroundMark x1="16744" y1="57081" x2="22442" y2="62428"/>
                        <a14:foregroundMark x1="22442" y1="62428" x2="43488" y2="67630"/>
                        <a14:foregroundMark x1="43488" y1="67630" x2="51395" y2="66618"/>
                        <a14:foregroundMark x1="51395" y1="66618" x2="59419" y2="67197"/>
                        <a14:foregroundMark x1="59419" y1="67197" x2="74767" y2="63150"/>
                        <a14:foregroundMark x1="74767" y1="63150" x2="78605" y2="60838"/>
                        <a14:foregroundMark x1="88721" y1="49133" x2="88721" y2="49133"/>
                        <a14:foregroundMark x1="88721" y1="49133" x2="88721" y2="49133"/>
                        <a14:foregroundMark x1="88721" y1="50289" x2="88721" y2="50289"/>
                        <a14:foregroundMark x1="88721" y1="50289" x2="88721" y2="50289"/>
                        <a14:foregroundMark x1="89186" y1="50289" x2="89186" y2="50289"/>
                        <a14:foregroundMark x1="89186" y1="50289" x2="87093" y2="49133"/>
                        <a14:foregroundMark x1="87907" y1="50723" x2="88721" y2="50723"/>
                        <a14:foregroundMark x1="87442" y1="49133" x2="90930" y2="51301"/>
                        <a14:backgroundMark x1="7907" y1="83092" x2="7907" y2="83092"/>
                        <a14:backgroundMark x1="7907" y1="83092" x2="7907" y2="83092"/>
                        <a14:backgroundMark x1="14186" y1="92630" x2="14186" y2="92630"/>
                        <a14:backgroundMark x1="14186" y1="92630" x2="14186" y2="92630"/>
                        <a14:backgroundMark x1="14186" y1="92630" x2="14186" y2="92630"/>
                      </a14:backgroundRemoval>
                    </a14:imgEffect>
                  </a14:imgLayer>
                </a14:imgProps>
              </a:ext>
            </a:extLst>
          </a:blip>
          <a:stretch>
            <a:fillRect/>
          </a:stretch>
        </p:blipFill>
        <p:spPr>
          <a:xfrm>
            <a:off x="983008" y="3159284"/>
            <a:ext cx="883017" cy="710521"/>
          </a:xfrm>
          <a:prstGeom prst="rect">
            <a:avLst/>
          </a:prstGeom>
        </p:spPr>
      </p:pic>
      <p:pic>
        <p:nvPicPr>
          <p:cNvPr id="27" name="Picture 26">
            <a:extLst>
              <a:ext uri="{FF2B5EF4-FFF2-40B4-BE49-F238E27FC236}">
                <a16:creationId xmlns:a16="http://schemas.microsoft.com/office/drawing/2014/main" id="{96EF2127-FD60-524A-93A8-506DC25379EA}"/>
              </a:ext>
            </a:extLst>
          </p:cNvPr>
          <p:cNvPicPr>
            <a:picLocks noChangeAspect="1"/>
          </p:cNvPicPr>
          <p:nvPr/>
        </p:nvPicPr>
        <p:blipFill>
          <a:blip r:embed="rId3">
            <a:extLst>
              <a:ext uri="{BEBA8EAE-BF5A-486C-A8C5-ECC9F3942E4B}">
                <a14:imgProps xmlns:a14="http://schemas.microsoft.com/office/drawing/2010/main">
                  <a14:imgLayer r:embed="rId6">
                    <a14:imgEffect>
                      <a14:backgroundRemoval t="9827" b="89740" l="9535" r="90930">
                        <a14:foregroundMark x1="10000" y1="52890" x2="10000" y2="52890"/>
                        <a14:foregroundMark x1="27907" y1="25867" x2="27907" y2="25867"/>
                        <a14:foregroundMark x1="41977" y1="15318" x2="34884" y2="16618"/>
                        <a14:foregroundMark x1="34884" y1="16618" x2="27674" y2="32081"/>
                        <a14:foregroundMark x1="27674" y1="32081" x2="25465" y2="41040"/>
                        <a14:foregroundMark x1="25465" y1="41040" x2="25349" y2="32225"/>
                        <a14:foregroundMark x1="25349" y1="32225" x2="28837" y2="25000"/>
                        <a14:foregroundMark x1="28837" y1="25000" x2="35116" y2="21098"/>
                        <a14:foregroundMark x1="35116" y1="21098" x2="27791" y2="27457"/>
                        <a14:foregroundMark x1="27791" y1="27457" x2="33721" y2="16763"/>
                        <a14:foregroundMark x1="33721" y1="16763" x2="27326" y2="24277"/>
                        <a14:foregroundMark x1="27326" y1="24277" x2="34651" y2="19653"/>
                        <a14:foregroundMark x1="34651" y1="19653" x2="25233" y2="33671"/>
                        <a14:foregroundMark x1="25233" y1="33671" x2="23488" y2="42052"/>
                        <a14:foregroundMark x1="23488" y1="42052" x2="26977" y2="30347"/>
                        <a14:foregroundMark x1="26977" y1="30347" x2="26744" y2="39595"/>
                        <a14:foregroundMark x1="26744" y1="39595" x2="26977" y2="29624"/>
                        <a14:foregroundMark x1="26977" y1="29624" x2="26163" y2="45520"/>
                        <a14:foregroundMark x1="15116" y1="56069" x2="17674" y2="64451"/>
                        <a14:foregroundMark x1="17674" y1="64451" x2="9535" y2="51879"/>
                        <a14:foregroundMark x1="16744" y1="57081" x2="22442" y2="62428"/>
                        <a14:foregroundMark x1="22442" y1="62428" x2="43488" y2="67630"/>
                        <a14:foregroundMark x1="43488" y1="67630" x2="51395" y2="66618"/>
                        <a14:foregroundMark x1="51395" y1="66618" x2="59419" y2="67197"/>
                        <a14:foregroundMark x1="59419" y1="67197" x2="74767" y2="63150"/>
                        <a14:foregroundMark x1="74767" y1="63150" x2="78605" y2="60838"/>
                        <a14:foregroundMark x1="88721" y1="49133" x2="88721" y2="49133"/>
                        <a14:foregroundMark x1="88721" y1="49133" x2="88721" y2="49133"/>
                        <a14:foregroundMark x1="88721" y1="50289" x2="88721" y2="50289"/>
                        <a14:foregroundMark x1="88721" y1="50289" x2="88721" y2="50289"/>
                        <a14:foregroundMark x1="89186" y1="50289" x2="89186" y2="50289"/>
                        <a14:foregroundMark x1="89186" y1="50289" x2="87093" y2="49133"/>
                        <a14:foregroundMark x1="87907" y1="50723" x2="88721" y2="50723"/>
                        <a14:foregroundMark x1="87442" y1="49133" x2="90930" y2="51301"/>
                        <a14:backgroundMark x1="7907" y1="83092" x2="7907" y2="83092"/>
                        <a14:backgroundMark x1="7907" y1="83092" x2="7907" y2="83092"/>
                        <a14:backgroundMark x1="14186" y1="92630" x2="14186" y2="92630"/>
                        <a14:backgroundMark x1="14186" y1="92630" x2="14186" y2="92630"/>
                        <a14:backgroundMark x1="14186" y1="92630" x2="14186" y2="92630"/>
                      </a14:backgroundRemoval>
                    </a14:imgEffect>
                  </a14:imgLayer>
                </a14:imgProps>
              </a:ext>
            </a:extLst>
          </a:blip>
          <a:stretch>
            <a:fillRect/>
          </a:stretch>
        </p:blipFill>
        <p:spPr>
          <a:xfrm>
            <a:off x="1000940" y="3901467"/>
            <a:ext cx="883017" cy="710521"/>
          </a:xfrm>
          <a:prstGeom prst="rect">
            <a:avLst/>
          </a:prstGeom>
        </p:spPr>
      </p:pic>
      <p:pic>
        <p:nvPicPr>
          <p:cNvPr id="29" name="Picture 28">
            <a:extLst>
              <a:ext uri="{FF2B5EF4-FFF2-40B4-BE49-F238E27FC236}">
                <a16:creationId xmlns:a16="http://schemas.microsoft.com/office/drawing/2014/main" id="{5CD501A1-3B56-D84D-B6B3-950263683231}"/>
              </a:ext>
            </a:extLst>
          </p:cNvPr>
          <p:cNvPicPr>
            <a:picLocks noChangeAspect="1"/>
          </p:cNvPicPr>
          <p:nvPr/>
        </p:nvPicPr>
        <p:blipFill>
          <a:blip r:embed="rId3">
            <a:extLst>
              <a:ext uri="{BEBA8EAE-BF5A-486C-A8C5-ECC9F3942E4B}">
                <a14:imgProps xmlns:a14="http://schemas.microsoft.com/office/drawing/2010/main">
                  <a14:imgLayer r:embed="rId7">
                    <a14:imgEffect>
                      <a14:backgroundRemoval t="9827" b="89740" l="9535" r="90930">
                        <a14:foregroundMark x1="10000" y1="52890" x2="10000" y2="52890"/>
                        <a14:foregroundMark x1="27907" y1="25867" x2="27907" y2="25867"/>
                        <a14:foregroundMark x1="41977" y1="15318" x2="34884" y2="16618"/>
                        <a14:foregroundMark x1="34884" y1="16618" x2="27674" y2="32081"/>
                        <a14:foregroundMark x1="27674" y1="32081" x2="25465" y2="41040"/>
                        <a14:foregroundMark x1="25465" y1="41040" x2="25349" y2="32225"/>
                        <a14:foregroundMark x1="25349" y1="32225" x2="28837" y2="25000"/>
                        <a14:foregroundMark x1="28837" y1="25000" x2="35116" y2="21098"/>
                        <a14:foregroundMark x1="35116" y1="21098" x2="27791" y2="27457"/>
                        <a14:foregroundMark x1="27791" y1="27457" x2="33721" y2="16763"/>
                        <a14:foregroundMark x1="33721" y1="16763" x2="27326" y2="24277"/>
                        <a14:foregroundMark x1="27326" y1="24277" x2="34651" y2="19653"/>
                        <a14:foregroundMark x1="34651" y1="19653" x2="25233" y2="33671"/>
                        <a14:foregroundMark x1="25233" y1="33671" x2="23488" y2="42052"/>
                        <a14:foregroundMark x1="23488" y1="42052" x2="26977" y2="30347"/>
                        <a14:foregroundMark x1="26977" y1="30347" x2="26744" y2="39595"/>
                        <a14:foregroundMark x1="26744" y1="39595" x2="26977" y2="29624"/>
                        <a14:foregroundMark x1="26977" y1="29624" x2="26163" y2="45520"/>
                        <a14:foregroundMark x1="15116" y1="56069" x2="17674" y2="64451"/>
                        <a14:foregroundMark x1="17674" y1="64451" x2="9535" y2="51879"/>
                        <a14:foregroundMark x1="16744" y1="57081" x2="22442" y2="62428"/>
                        <a14:foregroundMark x1="22442" y1="62428" x2="43488" y2="67630"/>
                        <a14:foregroundMark x1="43488" y1="67630" x2="51395" y2="66618"/>
                        <a14:foregroundMark x1="51395" y1="66618" x2="59419" y2="67197"/>
                        <a14:foregroundMark x1="59419" y1="67197" x2="74767" y2="63150"/>
                        <a14:foregroundMark x1="74767" y1="63150" x2="78605" y2="60838"/>
                        <a14:foregroundMark x1="88721" y1="49133" x2="88721" y2="49133"/>
                        <a14:foregroundMark x1="88721" y1="49133" x2="88721" y2="49133"/>
                        <a14:foregroundMark x1="88721" y1="50289" x2="88721" y2="50289"/>
                        <a14:foregroundMark x1="88721" y1="50289" x2="88721" y2="50289"/>
                        <a14:foregroundMark x1="89186" y1="50289" x2="89186" y2="50289"/>
                        <a14:foregroundMark x1="89186" y1="50289" x2="87093" y2="49133"/>
                        <a14:foregroundMark x1="87907" y1="50723" x2="88721" y2="50723"/>
                        <a14:foregroundMark x1="87442" y1="49133" x2="90930" y2="51301"/>
                        <a14:backgroundMark x1="7907" y1="83092" x2="7907" y2="83092"/>
                        <a14:backgroundMark x1="7907" y1="83092" x2="7907" y2="83092"/>
                        <a14:backgroundMark x1="14186" y1="92630" x2="14186" y2="92630"/>
                        <a14:backgroundMark x1="14186" y1="92630" x2="14186" y2="92630"/>
                        <a14:backgroundMark x1="14186" y1="92630" x2="14186" y2="92630"/>
                      </a14:backgroundRemoval>
                    </a14:imgEffect>
                  </a14:imgLayer>
                </a14:imgProps>
              </a:ext>
            </a:extLst>
          </a:blip>
          <a:stretch>
            <a:fillRect/>
          </a:stretch>
        </p:blipFill>
        <p:spPr>
          <a:xfrm>
            <a:off x="1000940" y="4623183"/>
            <a:ext cx="883017" cy="710521"/>
          </a:xfrm>
          <a:prstGeom prst="rect">
            <a:avLst/>
          </a:prstGeom>
        </p:spPr>
      </p:pic>
      <p:pic>
        <p:nvPicPr>
          <p:cNvPr id="31" name="Picture 30">
            <a:extLst>
              <a:ext uri="{FF2B5EF4-FFF2-40B4-BE49-F238E27FC236}">
                <a16:creationId xmlns:a16="http://schemas.microsoft.com/office/drawing/2014/main" id="{96EFE425-BCEB-314B-9F5D-6643282224D1}"/>
              </a:ext>
            </a:extLst>
          </p:cNvPr>
          <p:cNvPicPr>
            <a:picLocks noChangeAspect="1"/>
          </p:cNvPicPr>
          <p:nvPr/>
        </p:nvPicPr>
        <p:blipFill>
          <a:blip r:embed="rId3">
            <a:extLst>
              <a:ext uri="{BEBA8EAE-BF5A-486C-A8C5-ECC9F3942E4B}">
                <a14:imgProps xmlns:a14="http://schemas.microsoft.com/office/drawing/2010/main">
                  <a14:imgLayer r:embed="rId8">
                    <a14:imgEffect>
                      <a14:backgroundRemoval t="9827" b="89740" l="9535" r="90930">
                        <a14:foregroundMark x1="10000" y1="52890" x2="10000" y2="52890"/>
                        <a14:foregroundMark x1="27907" y1="25867" x2="27907" y2="25867"/>
                        <a14:foregroundMark x1="41977" y1="15318" x2="34884" y2="16618"/>
                        <a14:foregroundMark x1="34884" y1="16618" x2="27674" y2="32081"/>
                        <a14:foregroundMark x1="27674" y1="32081" x2="25465" y2="41040"/>
                        <a14:foregroundMark x1="25465" y1="41040" x2="25349" y2="32225"/>
                        <a14:foregroundMark x1="25349" y1="32225" x2="28837" y2="25000"/>
                        <a14:foregroundMark x1="28837" y1="25000" x2="35116" y2="21098"/>
                        <a14:foregroundMark x1="35116" y1="21098" x2="27791" y2="27457"/>
                        <a14:foregroundMark x1="27791" y1="27457" x2="33721" y2="16763"/>
                        <a14:foregroundMark x1="33721" y1="16763" x2="27326" y2="24277"/>
                        <a14:foregroundMark x1="27326" y1="24277" x2="34651" y2="19653"/>
                        <a14:foregroundMark x1="34651" y1="19653" x2="25233" y2="33671"/>
                        <a14:foregroundMark x1="25233" y1="33671" x2="23488" y2="42052"/>
                        <a14:foregroundMark x1="23488" y1="42052" x2="26977" y2="30347"/>
                        <a14:foregroundMark x1="26977" y1="30347" x2="26744" y2="39595"/>
                        <a14:foregroundMark x1="26744" y1="39595" x2="26977" y2="29624"/>
                        <a14:foregroundMark x1="26977" y1="29624" x2="26163" y2="45520"/>
                        <a14:foregroundMark x1="15116" y1="56069" x2="17674" y2="64451"/>
                        <a14:foregroundMark x1="17674" y1="64451" x2="9535" y2="51879"/>
                        <a14:foregroundMark x1="16744" y1="57081" x2="22442" y2="62428"/>
                        <a14:foregroundMark x1="22442" y1="62428" x2="43488" y2="67630"/>
                        <a14:foregroundMark x1="43488" y1="67630" x2="51395" y2="66618"/>
                        <a14:foregroundMark x1="51395" y1="66618" x2="59419" y2="67197"/>
                        <a14:foregroundMark x1="59419" y1="67197" x2="74767" y2="63150"/>
                        <a14:foregroundMark x1="74767" y1="63150" x2="78605" y2="60838"/>
                        <a14:foregroundMark x1="88721" y1="49133" x2="88721" y2="49133"/>
                        <a14:foregroundMark x1="88721" y1="49133" x2="88721" y2="49133"/>
                        <a14:foregroundMark x1="88721" y1="50289" x2="88721" y2="50289"/>
                        <a14:foregroundMark x1="88721" y1="50289" x2="88721" y2="50289"/>
                        <a14:foregroundMark x1="89186" y1="50289" x2="89186" y2="50289"/>
                        <a14:foregroundMark x1="89186" y1="50289" x2="87093" y2="49133"/>
                        <a14:foregroundMark x1="87907" y1="50723" x2="88721" y2="50723"/>
                        <a14:foregroundMark x1="87442" y1="49133" x2="90930" y2="51301"/>
                        <a14:backgroundMark x1="7907" y1="83092" x2="7907" y2="83092"/>
                        <a14:backgroundMark x1="7907" y1="83092" x2="7907" y2="83092"/>
                        <a14:backgroundMark x1="14186" y1="92630" x2="14186" y2="92630"/>
                        <a14:backgroundMark x1="14186" y1="92630" x2="14186" y2="92630"/>
                        <a14:backgroundMark x1="14186" y1="92630" x2="14186" y2="92630"/>
                      </a14:backgroundRemoval>
                    </a14:imgEffect>
                  </a14:imgLayer>
                </a14:imgProps>
              </a:ext>
            </a:extLst>
          </a:blip>
          <a:stretch>
            <a:fillRect/>
          </a:stretch>
        </p:blipFill>
        <p:spPr>
          <a:xfrm>
            <a:off x="983007" y="5359960"/>
            <a:ext cx="883017" cy="710521"/>
          </a:xfrm>
          <a:prstGeom prst="rect">
            <a:avLst/>
          </a:prstGeom>
        </p:spPr>
      </p:pic>
      <p:pic>
        <p:nvPicPr>
          <p:cNvPr id="33" name="Picture 32">
            <a:extLst>
              <a:ext uri="{FF2B5EF4-FFF2-40B4-BE49-F238E27FC236}">
                <a16:creationId xmlns:a16="http://schemas.microsoft.com/office/drawing/2014/main" id="{BF436D0A-7DE8-4044-A1AE-6C45BB6C8D67}"/>
              </a:ext>
            </a:extLst>
          </p:cNvPr>
          <p:cNvPicPr>
            <a:picLocks noChangeAspect="1"/>
          </p:cNvPicPr>
          <p:nvPr/>
        </p:nvPicPr>
        <p:blipFill>
          <a:blip r:embed="rId3">
            <a:extLst>
              <a:ext uri="{BEBA8EAE-BF5A-486C-A8C5-ECC9F3942E4B}">
                <a14:imgProps xmlns:a14="http://schemas.microsoft.com/office/drawing/2010/main">
                  <a14:imgLayer r:embed="rId9">
                    <a14:imgEffect>
                      <a14:backgroundRemoval t="9827" b="89740" l="9535" r="90930">
                        <a14:foregroundMark x1="10000" y1="52890" x2="10000" y2="52890"/>
                        <a14:foregroundMark x1="27907" y1="25867" x2="27907" y2="25867"/>
                        <a14:foregroundMark x1="41977" y1="15318" x2="34884" y2="16618"/>
                        <a14:foregroundMark x1="34884" y1="16618" x2="27674" y2="32081"/>
                        <a14:foregroundMark x1="27674" y1="32081" x2="25465" y2="41040"/>
                        <a14:foregroundMark x1="25465" y1="41040" x2="25349" y2="32225"/>
                        <a14:foregroundMark x1="25349" y1="32225" x2="28837" y2="25000"/>
                        <a14:foregroundMark x1="28837" y1="25000" x2="35116" y2="21098"/>
                        <a14:foregroundMark x1="35116" y1="21098" x2="27791" y2="27457"/>
                        <a14:foregroundMark x1="27791" y1="27457" x2="33721" y2="16763"/>
                        <a14:foregroundMark x1="33721" y1="16763" x2="27326" y2="24277"/>
                        <a14:foregroundMark x1="27326" y1="24277" x2="34651" y2="19653"/>
                        <a14:foregroundMark x1="34651" y1="19653" x2="25233" y2="33671"/>
                        <a14:foregroundMark x1="25233" y1="33671" x2="23488" y2="42052"/>
                        <a14:foregroundMark x1="23488" y1="42052" x2="26977" y2="30347"/>
                        <a14:foregroundMark x1="26977" y1="30347" x2="26744" y2="39595"/>
                        <a14:foregroundMark x1="26744" y1="39595" x2="26977" y2="29624"/>
                        <a14:foregroundMark x1="26977" y1="29624" x2="26163" y2="45520"/>
                        <a14:foregroundMark x1="15116" y1="56069" x2="17674" y2="64451"/>
                        <a14:foregroundMark x1="17674" y1="64451" x2="9535" y2="51879"/>
                        <a14:foregroundMark x1="16744" y1="57081" x2="22442" y2="62428"/>
                        <a14:foregroundMark x1="22442" y1="62428" x2="43488" y2="67630"/>
                        <a14:foregroundMark x1="43488" y1="67630" x2="51395" y2="66618"/>
                        <a14:foregroundMark x1="51395" y1="66618" x2="59419" y2="67197"/>
                        <a14:foregroundMark x1="59419" y1="67197" x2="74767" y2="63150"/>
                        <a14:foregroundMark x1="74767" y1="63150" x2="78605" y2="60838"/>
                        <a14:foregroundMark x1="88721" y1="49133" x2="88721" y2="49133"/>
                        <a14:foregroundMark x1="88721" y1="49133" x2="88721" y2="49133"/>
                        <a14:foregroundMark x1="88721" y1="50289" x2="88721" y2="50289"/>
                        <a14:foregroundMark x1="88721" y1="50289" x2="88721" y2="50289"/>
                        <a14:foregroundMark x1="89186" y1="50289" x2="89186" y2="50289"/>
                        <a14:foregroundMark x1="89186" y1="50289" x2="87093" y2="49133"/>
                        <a14:foregroundMark x1="87907" y1="50723" x2="88721" y2="50723"/>
                        <a14:foregroundMark x1="87442" y1="49133" x2="90930" y2="51301"/>
                        <a14:backgroundMark x1="7907" y1="83092" x2="7907" y2="83092"/>
                        <a14:backgroundMark x1="7907" y1="83092" x2="7907" y2="83092"/>
                        <a14:backgroundMark x1="14186" y1="92630" x2="14186" y2="92630"/>
                        <a14:backgroundMark x1="14186" y1="92630" x2="14186" y2="92630"/>
                        <a14:backgroundMark x1="14186" y1="92630" x2="14186" y2="92630"/>
                      </a14:backgroundRemoval>
                    </a14:imgEffect>
                  </a14:imgLayer>
                </a14:imgProps>
              </a:ext>
            </a:extLst>
          </a:blip>
          <a:stretch>
            <a:fillRect/>
          </a:stretch>
        </p:blipFill>
        <p:spPr>
          <a:xfrm>
            <a:off x="1002633" y="6089020"/>
            <a:ext cx="883017" cy="710521"/>
          </a:xfrm>
          <a:prstGeom prst="rect">
            <a:avLst/>
          </a:prstGeom>
        </p:spPr>
      </p:pic>
      <p:sp>
        <p:nvSpPr>
          <p:cNvPr id="21" name="Rounded Rectangle 20">
            <a:extLst>
              <a:ext uri="{FF2B5EF4-FFF2-40B4-BE49-F238E27FC236}">
                <a16:creationId xmlns:a16="http://schemas.microsoft.com/office/drawing/2014/main" id="{B6097399-3831-F347-A1C9-80C879B9DC1A}"/>
              </a:ext>
            </a:extLst>
          </p:cNvPr>
          <p:cNvSpPr/>
          <p:nvPr/>
        </p:nvSpPr>
        <p:spPr>
          <a:xfrm>
            <a:off x="681560" y="7753997"/>
            <a:ext cx="7211280" cy="101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t>In</a:t>
            </a:r>
            <a:r>
              <a:rPr lang="en-US" altLang="zh-CN" sz="5400" b="1" dirty="0"/>
              <a:t>troduction</a:t>
            </a:r>
            <a:r>
              <a:rPr lang="zh-CN" altLang="en-US" sz="5400" b="1" dirty="0"/>
              <a:t> </a:t>
            </a:r>
            <a:r>
              <a:rPr lang="en-US" altLang="zh-CN" sz="5400" b="1" dirty="0"/>
              <a:t>to</a:t>
            </a:r>
            <a:r>
              <a:rPr lang="zh-CN" altLang="en-US" sz="5400" b="1" dirty="0"/>
              <a:t> </a:t>
            </a:r>
            <a:r>
              <a:rPr lang="en-US" altLang="zh-CN" sz="5400" b="1" dirty="0"/>
              <a:t>the</a:t>
            </a:r>
            <a:r>
              <a:rPr lang="zh-CN" altLang="en-US" sz="5400" b="1" dirty="0"/>
              <a:t> </a:t>
            </a:r>
            <a:r>
              <a:rPr lang="en-US" altLang="zh-CN" sz="5400" b="1" dirty="0"/>
              <a:t>Data</a:t>
            </a:r>
            <a:endParaRPr lang="en-US" sz="5400" b="1" dirty="0"/>
          </a:p>
        </p:txBody>
      </p:sp>
      <p:sp>
        <p:nvSpPr>
          <p:cNvPr id="39" name="Rounded Rectangle 38">
            <a:extLst>
              <a:ext uri="{FF2B5EF4-FFF2-40B4-BE49-F238E27FC236}">
                <a16:creationId xmlns:a16="http://schemas.microsoft.com/office/drawing/2014/main" id="{7C72258A-D378-3E4B-A889-825F0F01C5BD}"/>
              </a:ext>
            </a:extLst>
          </p:cNvPr>
          <p:cNvSpPr/>
          <p:nvPr/>
        </p:nvSpPr>
        <p:spPr>
          <a:xfrm>
            <a:off x="666200" y="25740885"/>
            <a:ext cx="6920790" cy="971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5400" b="1" dirty="0"/>
              <a:t>Other Background Info</a:t>
            </a:r>
          </a:p>
        </p:txBody>
      </p:sp>
      <p:sp>
        <p:nvSpPr>
          <p:cNvPr id="40" name="TextBox 39">
            <a:extLst>
              <a:ext uri="{FF2B5EF4-FFF2-40B4-BE49-F238E27FC236}">
                <a16:creationId xmlns:a16="http://schemas.microsoft.com/office/drawing/2014/main" id="{08114114-9A4B-E543-868A-F03DD118B43C}"/>
              </a:ext>
            </a:extLst>
          </p:cNvPr>
          <p:cNvSpPr txBox="1"/>
          <p:nvPr/>
        </p:nvSpPr>
        <p:spPr>
          <a:xfrm>
            <a:off x="550831" y="26731735"/>
            <a:ext cx="9235607" cy="1569660"/>
          </a:xfrm>
          <a:prstGeom prst="rect">
            <a:avLst/>
          </a:prstGeom>
          <a:noFill/>
        </p:spPr>
        <p:txBody>
          <a:bodyPr wrap="square" rtlCol="0">
            <a:spAutoFit/>
          </a:bodyPr>
          <a:lstStyle/>
          <a:p>
            <a:pPr marL="457200" indent="-457200">
              <a:buFontTx/>
              <a:buChar char="-"/>
            </a:pPr>
            <a:r>
              <a:rPr lang="en-US" sz="3200" dirty="0"/>
              <a:t>Mail and telephone for report were the only methods used until 1994.</a:t>
            </a:r>
          </a:p>
          <a:p>
            <a:pPr marL="457200" indent="-457200">
              <a:buFontTx/>
              <a:buChar char="-"/>
            </a:pPr>
            <a:r>
              <a:rPr lang="en-US" sz="3200" dirty="0"/>
              <a:t>Internet report were added after 1994.</a:t>
            </a:r>
          </a:p>
        </p:txBody>
      </p:sp>
      <p:pic>
        <p:nvPicPr>
          <p:cNvPr id="8" name="Picture 7">
            <a:extLst>
              <a:ext uri="{FF2B5EF4-FFF2-40B4-BE49-F238E27FC236}">
                <a16:creationId xmlns:a16="http://schemas.microsoft.com/office/drawing/2014/main" id="{E20D0540-7BEB-6843-A10D-BF3983771E03}"/>
              </a:ext>
            </a:extLst>
          </p:cNvPr>
          <p:cNvPicPr>
            <a:picLocks noChangeAspect="1"/>
          </p:cNvPicPr>
          <p:nvPr/>
        </p:nvPicPr>
        <p:blipFill>
          <a:blip r:embed="rId10"/>
          <a:stretch>
            <a:fillRect/>
          </a:stretch>
        </p:blipFill>
        <p:spPr>
          <a:xfrm>
            <a:off x="12123847" y="9348436"/>
            <a:ext cx="18634307" cy="20025060"/>
          </a:xfrm>
          <a:prstGeom prst="rect">
            <a:avLst/>
          </a:prstGeom>
        </p:spPr>
      </p:pic>
      <p:sp>
        <p:nvSpPr>
          <p:cNvPr id="37" name="Rounded Rectangle 36">
            <a:extLst>
              <a:ext uri="{FF2B5EF4-FFF2-40B4-BE49-F238E27FC236}">
                <a16:creationId xmlns:a16="http://schemas.microsoft.com/office/drawing/2014/main" id="{D6BB0D3F-A523-5740-BD45-6F739B5F5811}"/>
              </a:ext>
            </a:extLst>
          </p:cNvPr>
          <p:cNvSpPr/>
          <p:nvPr/>
        </p:nvSpPr>
        <p:spPr>
          <a:xfrm>
            <a:off x="32847444" y="1178259"/>
            <a:ext cx="9787185" cy="101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5400" b="1" dirty="0"/>
              <a:t>Visualizations for the Hypotheses</a:t>
            </a:r>
          </a:p>
        </p:txBody>
      </p:sp>
      <p:sp>
        <p:nvSpPr>
          <p:cNvPr id="10" name="TextBox 9">
            <a:extLst>
              <a:ext uri="{FF2B5EF4-FFF2-40B4-BE49-F238E27FC236}">
                <a16:creationId xmlns:a16="http://schemas.microsoft.com/office/drawing/2014/main" id="{DD2D4E51-96C0-C147-A402-66193BAA8A78}"/>
              </a:ext>
            </a:extLst>
          </p:cNvPr>
          <p:cNvSpPr txBox="1"/>
          <p:nvPr/>
        </p:nvSpPr>
        <p:spPr>
          <a:xfrm>
            <a:off x="666200" y="12575006"/>
            <a:ext cx="9004871" cy="13388280"/>
          </a:xfrm>
          <a:prstGeom prst="rect">
            <a:avLst/>
          </a:prstGeom>
          <a:noFill/>
        </p:spPr>
        <p:txBody>
          <a:bodyPr wrap="square" rtlCol="0">
            <a:spAutoFit/>
          </a:bodyPr>
          <a:lstStyle/>
          <a:p>
            <a:r>
              <a:rPr lang="en-US" sz="3200" b="1" dirty="0"/>
              <a:t>Null Hypotheses:</a:t>
            </a:r>
          </a:p>
          <a:p>
            <a:pPr fontAlgn="base"/>
            <a:r>
              <a:rPr lang="en-US" sz="3200" dirty="0"/>
              <a:t>1. Time: UFO sightings as a percentage of the total population of the United States has not changed over time</a:t>
            </a:r>
          </a:p>
          <a:p>
            <a:pPr fontAlgn="base"/>
            <a:r>
              <a:rPr lang="en-US" sz="3200" dirty="0"/>
              <a:t>2. Place: UFO sightings as a percentage of the total population of United States is the same all over the United States/among all the states.</a:t>
            </a:r>
          </a:p>
          <a:p>
            <a:pPr fontAlgn="base"/>
            <a:r>
              <a:rPr lang="en-US" sz="3200" dirty="0"/>
              <a:t>3. Interaction: UFO sightings as a percentage of the total population of the United States is not impacted by the interaction between time and place.</a:t>
            </a:r>
          </a:p>
          <a:p>
            <a:pPr fontAlgn="base"/>
            <a:endParaRPr lang="en-US" sz="3200" dirty="0"/>
          </a:p>
          <a:p>
            <a:r>
              <a:rPr lang="en-US" sz="3200" b="1" dirty="0"/>
              <a:t>Alternative:</a:t>
            </a:r>
          </a:p>
          <a:p>
            <a:pPr fontAlgn="base"/>
            <a:r>
              <a:rPr lang="en-US" sz="3200" dirty="0"/>
              <a:t>1. Time: UFO sightings as a percentage of the total population of the United States has changed over time.</a:t>
            </a:r>
          </a:p>
          <a:p>
            <a:pPr fontAlgn="base"/>
            <a:r>
              <a:rPr lang="en-US" sz="3200" dirty="0"/>
              <a:t>2. Place: UFO sightings as a percentage of the total population of United States differs among the 50 states.</a:t>
            </a:r>
          </a:p>
          <a:p>
            <a:pPr fontAlgn="base"/>
            <a:r>
              <a:rPr lang="en-US" sz="3200" dirty="0"/>
              <a:t>3. Interaction: UFO sightings as a percentage of the total population of the United States is different when considering the interaction between time and place.</a:t>
            </a:r>
          </a:p>
          <a:p>
            <a:pPr fontAlgn="base"/>
            <a:endParaRPr lang="en-US" sz="3200" dirty="0"/>
          </a:p>
          <a:p>
            <a:pPr fontAlgn="base"/>
            <a:r>
              <a:rPr lang="en-US" altLang="zh-CN" sz="3200" b="1" dirty="0"/>
              <a:t>Statistical</a:t>
            </a:r>
            <a:r>
              <a:rPr lang="zh-CN" altLang="en-US" sz="3200" b="1" dirty="0"/>
              <a:t> </a:t>
            </a:r>
            <a:r>
              <a:rPr lang="en-US" altLang="zh-CN" sz="3200" b="1" dirty="0"/>
              <a:t>Test:</a:t>
            </a:r>
          </a:p>
          <a:p>
            <a:pPr fontAlgn="base"/>
            <a:r>
              <a:rPr lang="en-US" altLang="zh-CN" sz="3200" dirty="0"/>
              <a:t>Linear</a:t>
            </a:r>
            <a:r>
              <a:rPr lang="zh-CN" altLang="en-US" sz="3200" dirty="0"/>
              <a:t> </a:t>
            </a:r>
            <a:r>
              <a:rPr lang="en-US" altLang="zh-CN" sz="3200" dirty="0"/>
              <a:t>Regression, ANOVA, and Chi-Square Goodness of Fit Test.</a:t>
            </a:r>
          </a:p>
        </p:txBody>
      </p:sp>
      <p:sp>
        <p:nvSpPr>
          <p:cNvPr id="11" name="Rounded Rectangle 10">
            <a:extLst>
              <a:ext uri="{FF2B5EF4-FFF2-40B4-BE49-F238E27FC236}">
                <a16:creationId xmlns:a16="http://schemas.microsoft.com/office/drawing/2014/main" id="{7EAE91A0-0B84-8F4A-A3F7-45C44786F546}"/>
              </a:ext>
            </a:extLst>
          </p:cNvPr>
          <p:cNvSpPr/>
          <p:nvPr/>
        </p:nvSpPr>
        <p:spPr>
          <a:xfrm>
            <a:off x="666200" y="11413812"/>
            <a:ext cx="9144595" cy="954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t>Hypotheses and Statistical Test</a:t>
            </a:r>
          </a:p>
        </p:txBody>
      </p:sp>
      <p:sp>
        <p:nvSpPr>
          <p:cNvPr id="38" name="TextBox 37">
            <a:extLst>
              <a:ext uri="{FF2B5EF4-FFF2-40B4-BE49-F238E27FC236}">
                <a16:creationId xmlns:a16="http://schemas.microsoft.com/office/drawing/2014/main" id="{21F5D8EF-3DEB-1042-844E-F12EEA8E4D77}"/>
              </a:ext>
            </a:extLst>
          </p:cNvPr>
          <p:cNvSpPr txBox="1"/>
          <p:nvPr/>
        </p:nvSpPr>
        <p:spPr>
          <a:xfrm>
            <a:off x="14489099" y="29373496"/>
            <a:ext cx="13816040" cy="461665"/>
          </a:xfrm>
          <a:prstGeom prst="rect">
            <a:avLst/>
          </a:prstGeom>
          <a:noFill/>
        </p:spPr>
        <p:txBody>
          <a:bodyPr wrap="square" rtlCol="0">
            <a:spAutoFit/>
          </a:bodyPr>
          <a:lstStyle/>
          <a:p>
            <a:r>
              <a:rPr lang="en-US" sz="2400" dirty="0">
                <a:solidFill>
                  <a:schemeClr val="bg1"/>
                </a:solidFill>
              </a:rPr>
              <a:t>The grap</a:t>
            </a:r>
            <a:r>
              <a:rPr lang="en-US" altLang="zh-CN" sz="2400" dirty="0">
                <a:solidFill>
                  <a:schemeClr val="bg1"/>
                </a:solidFill>
              </a:rPr>
              <a:t>hs</a:t>
            </a:r>
            <a:r>
              <a:rPr lang="zh-CN" altLang="en-US" sz="2400" dirty="0">
                <a:solidFill>
                  <a:schemeClr val="bg1"/>
                </a:solidFill>
              </a:rPr>
              <a:t> </a:t>
            </a:r>
            <a:r>
              <a:rPr lang="en-US" altLang="zh-CN" sz="2400" dirty="0">
                <a:solidFill>
                  <a:schemeClr val="bg1"/>
                </a:solidFill>
              </a:rPr>
              <a:t>report</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UFO</a:t>
            </a:r>
            <a:r>
              <a:rPr lang="zh-CN" altLang="en-US" sz="2400" dirty="0">
                <a:solidFill>
                  <a:schemeClr val="bg1"/>
                </a:solidFill>
              </a:rPr>
              <a:t> </a:t>
            </a:r>
            <a:r>
              <a:rPr lang="en-US" altLang="zh-CN" sz="2400" dirty="0">
                <a:solidFill>
                  <a:schemeClr val="bg1"/>
                </a:solidFill>
              </a:rPr>
              <a:t>sightings</a:t>
            </a:r>
            <a:r>
              <a:rPr lang="zh-CN" altLang="en-US" sz="2400" dirty="0">
                <a:solidFill>
                  <a:schemeClr val="bg1"/>
                </a:solidFill>
              </a:rPr>
              <a:t> </a:t>
            </a:r>
            <a:r>
              <a:rPr lang="en-US" altLang="zh-CN" sz="2400" dirty="0">
                <a:solidFill>
                  <a:schemeClr val="bg1"/>
                </a:solidFill>
              </a:rPr>
              <a:t>in</a:t>
            </a:r>
            <a:r>
              <a:rPr lang="zh-CN" altLang="en-US" sz="2400" dirty="0">
                <a:solidFill>
                  <a:schemeClr val="bg1"/>
                </a:solidFill>
              </a:rPr>
              <a:t> </a:t>
            </a:r>
            <a:r>
              <a:rPr lang="en-US" altLang="zh-CN" sz="2400" dirty="0">
                <a:solidFill>
                  <a:schemeClr val="bg1"/>
                </a:solidFill>
              </a:rPr>
              <a:t>each</a:t>
            </a:r>
            <a:r>
              <a:rPr lang="zh-CN" altLang="en-US" sz="2400" dirty="0">
                <a:solidFill>
                  <a:schemeClr val="bg1"/>
                </a:solidFill>
              </a:rPr>
              <a:t> </a:t>
            </a:r>
            <a:r>
              <a:rPr lang="en-US" altLang="zh-CN" sz="2400" dirty="0">
                <a:solidFill>
                  <a:schemeClr val="bg1"/>
                </a:solidFill>
              </a:rPr>
              <a:t>state</a:t>
            </a:r>
            <a:r>
              <a:rPr lang="zh-CN" altLang="en-US" sz="2400" dirty="0">
                <a:solidFill>
                  <a:schemeClr val="bg1"/>
                </a:solidFill>
              </a:rPr>
              <a:t> </a:t>
            </a:r>
            <a:r>
              <a:rPr lang="en-US" altLang="zh-CN" sz="2400" dirty="0">
                <a:solidFill>
                  <a:schemeClr val="bg1"/>
                </a:solidFill>
              </a:rPr>
              <a:t>over</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time</a:t>
            </a:r>
            <a:r>
              <a:rPr lang="zh-CN" altLang="en-US" sz="2400" dirty="0">
                <a:solidFill>
                  <a:schemeClr val="bg1"/>
                </a:solidFill>
              </a:rPr>
              <a:t> </a:t>
            </a:r>
            <a:r>
              <a:rPr lang="en-US" altLang="zh-CN" sz="2400" dirty="0">
                <a:solidFill>
                  <a:schemeClr val="bg1"/>
                </a:solidFill>
              </a:rPr>
              <a:t>interval</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1969-2000,</a:t>
            </a:r>
            <a:r>
              <a:rPr lang="zh-CN" altLang="en-US" sz="2400" dirty="0">
                <a:solidFill>
                  <a:schemeClr val="bg1"/>
                </a:solidFill>
              </a:rPr>
              <a:t> </a:t>
            </a:r>
            <a:r>
              <a:rPr lang="en-US" altLang="zh-CN" sz="2400" dirty="0">
                <a:solidFill>
                  <a:schemeClr val="bg1"/>
                </a:solidFill>
              </a:rPr>
              <a:t>2000s,</a:t>
            </a:r>
            <a:r>
              <a:rPr lang="zh-CN" altLang="en-US" sz="2400" dirty="0">
                <a:solidFill>
                  <a:schemeClr val="bg1"/>
                </a:solidFill>
              </a:rPr>
              <a:t> </a:t>
            </a:r>
            <a:r>
              <a:rPr lang="en-US" altLang="zh-CN" sz="2400" dirty="0">
                <a:solidFill>
                  <a:schemeClr val="bg1"/>
                </a:solidFill>
              </a:rPr>
              <a:t>and</a:t>
            </a:r>
            <a:r>
              <a:rPr lang="zh-CN" altLang="en-US" sz="2400" dirty="0">
                <a:solidFill>
                  <a:schemeClr val="bg1"/>
                </a:solidFill>
              </a:rPr>
              <a:t> </a:t>
            </a:r>
            <a:r>
              <a:rPr lang="en-US" altLang="zh-CN" sz="2400" dirty="0">
                <a:solidFill>
                  <a:schemeClr val="bg1"/>
                </a:solidFill>
              </a:rPr>
              <a:t>2010s.</a:t>
            </a:r>
          </a:p>
        </p:txBody>
      </p:sp>
      <p:sp>
        <p:nvSpPr>
          <p:cNvPr id="32" name="Rounded Rectangle 31">
            <a:extLst>
              <a:ext uri="{FF2B5EF4-FFF2-40B4-BE49-F238E27FC236}">
                <a16:creationId xmlns:a16="http://schemas.microsoft.com/office/drawing/2014/main" id="{E7FEAB6B-0578-7C4C-804F-3FE419339843}"/>
              </a:ext>
            </a:extLst>
          </p:cNvPr>
          <p:cNvSpPr/>
          <p:nvPr/>
        </p:nvSpPr>
        <p:spPr>
          <a:xfrm>
            <a:off x="33375336" y="21492648"/>
            <a:ext cx="2360114" cy="101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5400" b="1" dirty="0"/>
              <a:t>Results</a:t>
            </a:r>
          </a:p>
        </p:txBody>
      </p:sp>
      <p:sp>
        <p:nvSpPr>
          <p:cNvPr id="36" name="TextBox 35">
            <a:extLst>
              <a:ext uri="{FF2B5EF4-FFF2-40B4-BE49-F238E27FC236}">
                <a16:creationId xmlns:a16="http://schemas.microsoft.com/office/drawing/2014/main" id="{2A923651-D449-8740-8FCE-0051F4399205}"/>
              </a:ext>
            </a:extLst>
          </p:cNvPr>
          <p:cNvSpPr txBox="1"/>
          <p:nvPr/>
        </p:nvSpPr>
        <p:spPr>
          <a:xfrm>
            <a:off x="33375336" y="22693897"/>
            <a:ext cx="9004871" cy="4524315"/>
          </a:xfrm>
          <a:prstGeom prst="rect">
            <a:avLst/>
          </a:prstGeom>
          <a:noFill/>
        </p:spPr>
        <p:txBody>
          <a:bodyPr wrap="square" rtlCol="0">
            <a:spAutoFit/>
          </a:bodyPr>
          <a:lstStyle/>
          <a:p>
            <a:r>
              <a:rPr lang="en-US" sz="3200" dirty="0"/>
              <a:t>Since the p-values for each hypothesis are all less than 0.05, we have enough evidence to reject the null hypotheses. Our evidence suggests that UFO sightings as a percentage of the total population of the United States mainland has increased over time. Its also suggests that certain geographic regions are more likely to sight UFOs. These trends are also impacted by the interaction between the year and geographic region of the sighting.</a:t>
            </a:r>
          </a:p>
        </p:txBody>
      </p:sp>
      <p:pic>
        <p:nvPicPr>
          <p:cNvPr id="6" name="Picture 5">
            <a:extLst>
              <a:ext uri="{FF2B5EF4-FFF2-40B4-BE49-F238E27FC236}">
                <a16:creationId xmlns:a16="http://schemas.microsoft.com/office/drawing/2014/main" id="{20D7F74B-F38B-064A-A4FA-F68346309152}"/>
              </a:ext>
            </a:extLst>
          </p:cNvPr>
          <p:cNvPicPr>
            <a:picLocks noChangeAspect="1"/>
          </p:cNvPicPr>
          <p:nvPr/>
        </p:nvPicPr>
        <p:blipFill>
          <a:blip r:embed="rId11"/>
          <a:stretch>
            <a:fillRect/>
          </a:stretch>
        </p:blipFill>
        <p:spPr>
          <a:xfrm>
            <a:off x="32644081" y="2729503"/>
            <a:ext cx="10030372" cy="5502549"/>
          </a:xfrm>
          <a:prstGeom prst="rect">
            <a:avLst/>
          </a:prstGeom>
        </p:spPr>
      </p:pic>
      <p:pic>
        <p:nvPicPr>
          <p:cNvPr id="18" name="Picture 17">
            <a:extLst>
              <a:ext uri="{FF2B5EF4-FFF2-40B4-BE49-F238E27FC236}">
                <a16:creationId xmlns:a16="http://schemas.microsoft.com/office/drawing/2014/main" id="{A29E9EF5-7923-B14C-A0A6-8C7155E84324}"/>
              </a:ext>
            </a:extLst>
          </p:cNvPr>
          <p:cNvPicPr>
            <a:picLocks noChangeAspect="1"/>
          </p:cNvPicPr>
          <p:nvPr/>
        </p:nvPicPr>
        <p:blipFill>
          <a:blip r:embed="rId12"/>
          <a:stretch>
            <a:fillRect/>
          </a:stretch>
        </p:blipFill>
        <p:spPr>
          <a:xfrm>
            <a:off x="32798048" y="8431309"/>
            <a:ext cx="9750990" cy="5965006"/>
          </a:xfrm>
          <a:prstGeom prst="rect">
            <a:avLst/>
          </a:prstGeom>
        </p:spPr>
      </p:pic>
      <p:pic>
        <p:nvPicPr>
          <p:cNvPr id="20" name="Picture 19">
            <a:extLst>
              <a:ext uri="{FF2B5EF4-FFF2-40B4-BE49-F238E27FC236}">
                <a16:creationId xmlns:a16="http://schemas.microsoft.com/office/drawing/2014/main" id="{83831256-1E34-8B41-BBF9-669C94F22E4B}"/>
              </a:ext>
            </a:extLst>
          </p:cNvPr>
          <p:cNvPicPr>
            <a:picLocks noChangeAspect="1"/>
          </p:cNvPicPr>
          <p:nvPr/>
        </p:nvPicPr>
        <p:blipFill>
          <a:blip r:embed="rId13"/>
          <a:stretch>
            <a:fillRect/>
          </a:stretch>
        </p:blipFill>
        <p:spPr>
          <a:xfrm>
            <a:off x="32817780" y="14639803"/>
            <a:ext cx="9908778" cy="5965005"/>
          </a:xfrm>
          <a:prstGeom prst="rect">
            <a:avLst/>
          </a:prstGeom>
        </p:spPr>
      </p:pic>
    </p:spTree>
    <p:extLst>
      <p:ext uri="{BB962C8B-B14F-4D97-AF65-F5344CB8AC3E}">
        <p14:creationId xmlns:p14="http://schemas.microsoft.com/office/powerpoint/2010/main" val="2761210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739</TotalTime>
  <Words>373</Words>
  <Application>Microsoft Macintosh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Zhiyu Yao</dc:creator>
  <cp:lastModifiedBy>Evan Pickell</cp:lastModifiedBy>
  <cp:revision>21</cp:revision>
  <dcterms:created xsi:type="dcterms:W3CDTF">2022-02-23T01:31:43Z</dcterms:created>
  <dcterms:modified xsi:type="dcterms:W3CDTF">2022-02-28T06:06:36Z</dcterms:modified>
</cp:coreProperties>
</file>