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72" r:id="rId1"/>
  </p:sldMasterIdLst>
  <p:notesMasterIdLst>
    <p:notesMasterId r:id="rId3"/>
  </p:notesMasterIdLst>
  <p:sldIdLst>
    <p:sldId id="263" r:id="rId2"/>
  </p:sldIdLst>
  <p:sldSz cx="43891200" cy="32918400"/>
  <p:notesSz cx="6858000" cy="9144000"/>
  <p:embeddedFontLst>
    <p:embeddedFont>
      <p:font typeface="Domine" panose="020B0604020202020204" charset="0"/>
      <p:regular r:id="rId4"/>
    </p:embeddedFont>
    <p:embeddedFont>
      <p:font typeface="Montserrat Extra Bold" panose="020B0604020202020204" charset="0"/>
      <p:regular r:id="rId5"/>
      <p:bold r:id="rId6"/>
    </p:embeddedFont>
  </p:embeddedFontLst>
  <p:custDataLst>
    <p:tags r:id="rId7"/>
  </p:custDataLst>
  <p:defaultTextStyle>
    <a:defPPr>
      <a:defRPr lang="en-US"/>
    </a:defPPr>
    <a:lvl1pPr marL="0" algn="l" defTabSz="4388077" rtl="0" eaLnBrk="1" latinLnBrk="0" hangingPunct="1">
      <a:defRPr sz="8698" kern="1200">
        <a:solidFill>
          <a:schemeClr val="tx1"/>
        </a:solidFill>
        <a:latin typeface="+mn-lt"/>
        <a:ea typeface="+mn-ea"/>
        <a:cs typeface="+mn-cs"/>
      </a:defRPr>
    </a:lvl1pPr>
    <a:lvl2pPr marL="2194039" algn="l" defTabSz="4388077" rtl="0" eaLnBrk="1" latinLnBrk="0" hangingPunct="1">
      <a:defRPr sz="8698" kern="1200">
        <a:solidFill>
          <a:schemeClr val="tx1"/>
        </a:solidFill>
        <a:latin typeface="+mn-lt"/>
        <a:ea typeface="+mn-ea"/>
        <a:cs typeface="+mn-cs"/>
      </a:defRPr>
    </a:lvl2pPr>
    <a:lvl3pPr marL="4388077" algn="l" defTabSz="4388077" rtl="0" eaLnBrk="1" latinLnBrk="0" hangingPunct="1">
      <a:defRPr sz="8698" kern="1200">
        <a:solidFill>
          <a:schemeClr val="tx1"/>
        </a:solidFill>
        <a:latin typeface="+mn-lt"/>
        <a:ea typeface="+mn-ea"/>
        <a:cs typeface="+mn-cs"/>
      </a:defRPr>
    </a:lvl3pPr>
    <a:lvl4pPr marL="6582120" algn="l" defTabSz="4388077" rtl="0" eaLnBrk="1" latinLnBrk="0" hangingPunct="1">
      <a:defRPr sz="8698" kern="1200">
        <a:solidFill>
          <a:schemeClr val="tx1"/>
        </a:solidFill>
        <a:latin typeface="+mn-lt"/>
        <a:ea typeface="+mn-ea"/>
        <a:cs typeface="+mn-cs"/>
      </a:defRPr>
    </a:lvl4pPr>
    <a:lvl5pPr marL="8776160" algn="l" defTabSz="4388077" rtl="0" eaLnBrk="1" latinLnBrk="0" hangingPunct="1">
      <a:defRPr sz="8698" kern="1200">
        <a:solidFill>
          <a:schemeClr val="tx1"/>
        </a:solidFill>
        <a:latin typeface="+mn-lt"/>
        <a:ea typeface="+mn-ea"/>
        <a:cs typeface="+mn-cs"/>
      </a:defRPr>
    </a:lvl5pPr>
    <a:lvl6pPr marL="10970199" algn="l" defTabSz="4388077" rtl="0" eaLnBrk="1" latinLnBrk="0" hangingPunct="1">
      <a:defRPr sz="8698" kern="1200">
        <a:solidFill>
          <a:schemeClr val="tx1"/>
        </a:solidFill>
        <a:latin typeface="+mn-lt"/>
        <a:ea typeface="+mn-ea"/>
        <a:cs typeface="+mn-cs"/>
      </a:defRPr>
    </a:lvl6pPr>
    <a:lvl7pPr marL="13164238" algn="l" defTabSz="4388077" rtl="0" eaLnBrk="1" latinLnBrk="0" hangingPunct="1">
      <a:defRPr sz="8698" kern="1200">
        <a:solidFill>
          <a:schemeClr val="tx1"/>
        </a:solidFill>
        <a:latin typeface="+mn-lt"/>
        <a:ea typeface="+mn-ea"/>
        <a:cs typeface="+mn-cs"/>
      </a:defRPr>
    </a:lvl7pPr>
    <a:lvl8pPr marL="15358277" algn="l" defTabSz="4388077" rtl="0" eaLnBrk="1" latinLnBrk="0" hangingPunct="1">
      <a:defRPr sz="8698" kern="1200">
        <a:solidFill>
          <a:schemeClr val="tx1"/>
        </a:solidFill>
        <a:latin typeface="+mn-lt"/>
        <a:ea typeface="+mn-ea"/>
        <a:cs typeface="+mn-cs"/>
      </a:defRPr>
    </a:lvl8pPr>
    <a:lvl9pPr marL="17552318" algn="l" defTabSz="4388077" rtl="0" eaLnBrk="1" latinLnBrk="0" hangingPunct="1">
      <a:defRPr sz="869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12" userDrawn="1">
          <p15:clr>
            <a:srgbClr val="A4A3A4"/>
          </p15:clr>
        </p15:guide>
        <p15:guide id="2" pos="10368" userDrawn="1">
          <p15:clr>
            <a:srgbClr val="A4A3A4"/>
          </p15:clr>
        </p15:guide>
        <p15:guide id="3" orient="horz" pos="10368" userDrawn="1">
          <p15:clr>
            <a:srgbClr val="A4A3A4"/>
          </p15:clr>
        </p15:guide>
        <p15:guide id="4" pos="1382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CC"/>
    <a:srgbClr val="012069"/>
    <a:srgbClr val="A0BEC9"/>
    <a:srgbClr val="E3E3E3"/>
    <a:srgbClr val="B4D7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30" autoAdjust="0"/>
    <p:restoredTop sz="93519" autoAdjust="0"/>
  </p:normalViewPr>
  <p:slideViewPr>
    <p:cSldViewPr snapToGrid="0">
      <p:cViewPr>
        <p:scale>
          <a:sx n="12" d="100"/>
          <a:sy n="12" d="100"/>
        </p:scale>
        <p:origin x="1700" y="420"/>
      </p:cViewPr>
      <p:guideLst>
        <p:guide orient="horz" pos="6912"/>
        <p:guide pos="10368"/>
        <p:guide orient="horz" pos="10368"/>
        <p:guide pos="13824"/>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tags" Target="tags/tag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tableStyles" Target="tableStyles.xml"/><Relationship Id="rId5" Type="http://schemas.openxmlformats.org/officeDocument/2006/relationships/font" Target="fonts/font2.fntdata"/><Relationship Id="rId10" Type="http://schemas.openxmlformats.org/officeDocument/2006/relationships/theme" Target="theme/theme1.xml"/><Relationship Id="rId4" Type="http://schemas.openxmlformats.org/officeDocument/2006/relationships/font" Target="fonts/font1.fntdata"/><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defPPr>
              <a:defRPr kern="1200"/>
            </a:defPPr>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defPPr>
              <a:defRPr kern="1200"/>
            </a:defPPr>
            <a:lvl1pPr algn="r">
              <a:defRPr sz="1200"/>
            </a:lvl1pPr>
          </a:lstStyle>
          <a:p>
            <a:fld id="{7B0E8FA9-8B5F-4493-A208-FBBD06A1EBF4}" type="datetimeFigureOut">
              <a:rPr lang="en-US" smtClean="0"/>
              <a:t>4/20/2025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defPPr>
              <a:defRPr kern="1200"/>
            </a:defPPr>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defPPr>
              <a:defRPr kern="1200"/>
            </a:defPPr>
            <a:lvl1pPr algn="r">
              <a:defRPr sz="1200"/>
            </a:lvl1pPr>
          </a:lstStyle>
          <a:p>
            <a:fld id="{CD15AFD9-35F1-4A8D-8AD3-EDB948176196}" type="slidenum">
              <a:rPr lang="en-US" smtClean="0"/>
              <a:t>‹#›</a:t>
            </a:fld>
            <a:endParaRPr lang="en-US"/>
          </a:p>
        </p:txBody>
      </p:sp>
    </p:spTree>
    <p:extLst>
      <p:ext uri="{BB962C8B-B14F-4D97-AF65-F5344CB8AC3E}">
        <p14:creationId xmlns:p14="http://schemas.microsoft.com/office/powerpoint/2010/main" val="2095315684"/>
      </p:ext>
    </p:extLst>
  </p:cSld>
  <p:clrMap bg1="lt1" tx1="dk1" bg2="lt2" tx2="dk2" accent1="accent1" accent2="accent2" accent3="accent3" accent4="accent4" accent5="accent5" accent6="accent6" hlink="hlink" folHlink="folHlink"/>
  <p:notesStyle>
    <a:lvl1pPr marL="0" algn="l" defTabSz="4388077" rtl="0" eaLnBrk="1" latinLnBrk="0" hangingPunct="1">
      <a:defRPr sz="5700" kern="1200">
        <a:solidFill>
          <a:schemeClr val="tx1"/>
        </a:solidFill>
        <a:latin typeface="+mn-lt"/>
        <a:ea typeface="+mn-ea"/>
        <a:cs typeface="+mn-cs"/>
      </a:defRPr>
    </a:lvl1pPr>
    <a:lvl2pPr marL="2194039" algn="l" defTabSz="4388077" rtl="0" eaLnBrk="1" latinLnBrk="0" hangingPunct="1">
      <a:defRPr sz="5700" kern="1200">
        <a:solidFill>
          <a:schemeClr val="tx1"/>
        </a:solidFill>
        <a:latin typeface="+mn-lt"/>
        <a:ea typeface="+mn-ea"/>
        <a:cs typeface="+mn-cs"/>
      </a:defRPr>
    </a:lvl2pPr>
    <a:lvl3pPr marL="4388077" algn="l" defTabSz="4388077" rtl="0" eaLnBrk="1" latinLnBrk="0" hangingPunct="1">
      <a:defRPr sz="5700" kern="1200">
        <a:solidFill>
          <a:schemeClr val="tx1"/>
        </a:solidFill>
        <a:latin typeface="+mn-lt"/>
        <a:ea typeface="+mn-ea"/>
        <a:cs typeface="+mn-cs"/>
      </a:defRPr>
    </a:lvl3pPr>
    <a:lvl4pPr marL="6582120" algn="l" defTabSz="4388077" rtl="0" eaLnBrk="1" latinLnBrk="0" hangingPunct="1">
      <a:defRPr sz="5700" kern="1200">
        <a:solidFill>
          <a:schemeClr val="tx1"/>
        </a:solidFill>
        <a:latin typeface="+mn-lt"/>
        <a:ea typeface="+mn-ea"/>
        <a:cs typeface="+mn-cs"/>
      </a:defRPr>
    </a:lvl4pPr>
    <a:lvl5pPr marL="8776160" algn="l" defTabSz="4388077" rtl="0" eaLnBrk="1" latinLnBrk="0" hangingPunct="1">
      <a:defRPr sz="5700" kern="1200">
        <a:solidFill>
          <a:schemeClr val="tx1"/>
        </a:solidFill>
        <a:latin typeface="+mn-lt"/>
        <a:ea typeface="+mn-ea"/>
        <a:cs typeface="+mn-cs"/>
      </a:defRPr>
    </a:lvl5pPr>
    <a:lvl6pPr marL="10970199" algn="l" defTabSz="4388077" rtl="0" eaLnBrk="1" latinLnBrk="0" hangingPunct="1">
      <a:defRPr sz="5700" kern="1200">
        <a:solidFill>
          <a:schemeClr val="tx1"/>
        </a:solidFill>
        <a:latin typeface="+mn-lt"/>
        <a:ea typeface="+mn-ea"/>
        <a:cs typeface="+mn-cs"/>
      </a:defRPr>
    </a:lvl6pPr>
    <a:lvl7pPr marL="13164238" algn="l" defTabSz="4388077" rtl="0" eaLnBrk="1" latinLnBrk="0" hangingPunct="1">
      <a:defRPr sz="5700" kern="1200">
        <a:solidFill>
          <a:schemeClr val="tx1"/>
        </a:solidFill>
        <a:latin typeface="+mn-lt"/>
        <a:ea typeface="+mn-ea"/>
        <a:cs typeface="+mn-cs"/>
      </a:defRPr>
    </a:lvl7pPr>
    <a:lvl8pPr marL="15358277" algn="l" defTabSz="4388077" rtl="0" eaLnBrk="1" latinLnBrk="0" hangingPunct="1">
      <a:defRPr sz="5700" kern="1200">
        <a:solidFill>
          <a:schemeClr val="tx1"/>
        </a:solidFill>
        <a:latin typeface="+mn-lt"/>
        <a:ea typeface="+mn-ea"/>
        <a:cs typeface="+mn-cs"/>
      </a:defRPr>
    </a:lvl8pPr>
    <a:lvl9pPr marL="17552318" algn="l" defTabSz="4388077" rtl="0" eaLnBrk="1" latinLnBrk="0" hangingPunct="1">
      <a:defRPr sz="57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696767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594629"/>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New picture"/>
          <p:cNvPicPr/>
          <p:nvPr/>
        </p:nvPicPr>
        <p:blipFill>
          <a:blip r:embed="rId4"/>
          <a:stretch>
            <a:fillRect/>
          </a:stretch>
        </p:blipFill>
        <p:spPr>
          <a:xfrm rot="16200000">
            <a:off x="-11074400" y="16459200"/>
            <a:ext cx="14274800" cy="3937000"/>
          </a:xfrm>
          <a:prstGeom prst="rect">
            <a:avLst/>
          </a:prstGeom>
        </p:spPr>
      </p:pic>
      <p:pic>
        <p:nvPicPr>
          <p:cNvPr id="3" name="New picture"/>
          <p:cNvPicPr/>
          <p:nvPr/>
        </p:nvPicPr>
        <p:blipFill>
          <a:blip r:embed="rId4"/>
          <a:stretch>
            <a:fillRect/>
          </a:stretch>
        </p:blipFill>
        <p:spPr>
          <a:xfrm rot="5400000">
            <a:off x="40690800" y="16459200"/>
            <a:ext cx="14274800" cy="3937000"/>
          </a:xfrm>
          <a:prstGeom prst="rect">
            <a:avLst/>
          </a:prstGeom>
        </p:spPr>
      </p:pic>
      <p:pic>
        <p:nvPicPr>
          <p:cNvPr id="4" name="New picture"/>
          <p:cNvPicPr/>
          <p:nvPr/>
        </p:nvPicPr>
        <p:blipFill>
          <a:blip r:embed="rId5"/>
          <a:stretch>
            <a:fillRect/>
          </a:stretch>
        </p:blipFill>
        <p:spPr>
          <a:xfrm>
            <a:off x="6946900" y="33426400"/>
            <a:ext cx="29997400" cy="1447800"/>
          </a:xfrm>
          <a:prstGeom prst="rect">
            <a:avLst/>
          </a:prstGeom>
        </p:spPr>
      </p:pic>
      <p:sp>
        <p:nvSpPr>
          <p:cNvPr id="5" name="New shape"/>
          <p:cNvSpPr/>
          <p:nvPr/>
        </p:nvSpPr>
        <p:spPr>
          <a:xfrm>
            <a:off x="694690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560">
                <a:solidFill>
                  <a:srgbClr val="808080"/>
                </a:solidFill>
              </a:rPr>
              <a:t>Template ID: assessingslate  Size: 48x36</a:t>
            </a:r>
          </a:p>
        </p:txBody>
      </p:sp>
    </p:spTree>
    <p:extLst>
      <p:ext uri="{BB962C8B-B14F-4D97-AF65-F5344CB8AC3E}">
        <p14:creationId xmlns:p14="http://schemas.microsoft.com/office/powerpoint/2010/main" val="2054342921"/>
      </p:ext>
    </p:extLst>
  </p:cSld>
  <p:clrMap bg1="lt1" tx1="dk1" bg2="lt2" tx2="dk2" accent1="accent1" accent2="accent2" accent3="accent3" accent4="accent4" accent5="accent5" accent6="accent6" hlink="hlink" folHlink="folHlink"/>
  <p:sldLayoutIdLst>
    <p:sldLayoutId id="2147483679" r:id="rId1"/>
    <p:sldLayoutId id="2147483680" r:id="rId2"/>
  </p:sldLayoutIdLst>
  <p:transition/>
  <p:txStyles>
    <p:titleStyle>
      <a:defPPr>
        <a:defRPr kern="1200"/>
      </a:defPPr>
      <a:lvl1pPr algn="ctr" defTabSz="4389028" rtl="0" eaLnBrk="1" latinLnBrk="0" hangingPunct="1">
        <a:spcBef>
          <a:spcPct val="0"/>
        </a:spcBef>
        <a:buNone/>
        <a:defRPr sz="13400" kern="1200">
          <a:solidFill>
            <a:schemeClr val="tx1"/>
          </a:solidFill>
          <a:latin typeface="+mj-lt"/>
          <a:ea typeface="+mj-ea"/>
          <a:cs typeface="+mj-cs"/>
        </a:defRPr>
      </a:lvl1pPr>
    </p:titleStyle>
    <p:bodyStyle>
      <a:defPPr>
        <a:defRPr kern="1200"/>
      </a:defPPr>
      <a:lvl1pPr marL="0" indent="0" algn="l" defTabSz="4389028" rtl="0" eaLnBrk="1" latinLnBrk="0" hangingPunct="1">
        <a:spcBef>
          <a:spcPct val="20000"/>
        </a:spcBef>
        <a:buFont typeface="Arial" pitchFamily="34" charset="0"/>
        <a:buNone/>
        <a:defRPr sz="13400" kern="120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p:bodyStyle>
    <p:otherStyle>
      <a:defPPr>
        <a:defRPr lang="en-US"/>
      </a:defPPr>
      <a:lvl1pPr marL="0" algn="l" defTabSz="4389028" rtl="0" eaLnBrk="1" latinLnBrk="0" hangingPunct="1">
        <a:defRPr sz="8700" kern="1200">
          <a:solidFill>
            <a:schemeClr val="tx1"/>
          </a:solidFill>
          <a:latin typeface="+mn-lt"/>
          <a:ea typeface="+mn-ea"/>
          <a:cs typeface="+mn-cs"/>
        </a:defRPr>
      </a:lvl1pPr>
      <a:lvl2pPr marL="2194514" algn="l" defTabSz="4389028" rtl="0" eaLnBrk="1" latinLnBrk="0" hangingPunct="1">
        <a:defRPr sz="8700" kern="1200">
          <a:solidFill>
            <a:schemeClr val="tx1"/>
          </a:solidFill>
          <a:latin typeface="+mn-lt"/>
          <a:ea typeface="+mn-ea"/>
          <a:cs typeface="+mn-cs"/>
        </a:defRPr>
      </a:lvl2pPr>
      <a:lvl3pPr marL="4389028" algn="l" defTabSz="4389028" rtl="0" eaLnBrk="1" latinLnBrk="0" hangingPunct="1">
        <a:defRPr sz="8700" kern="1200">
          <a:solidFill>
            <a:schemeClr val="tx1"/>
          </a:solidFill>
          <a:latin typeface="+mn-lt"/>
          <a:ea typeface="+mn-ea"/>
          <a:cs typeface="+mn-cs"/>
        </a:defRPr>
      </a:lvl3pPr>
      <a:lvl4pPr marL="6583543" algn="l" defTabSz="4389028" rtl="0" eaLnBrk="1" latinLnBrk="0" hangingPunct="1">
        <a:defRPr sz="8700" kern="1200">
          <a:solidFill>
            <a:schemeClr val="tx1"/>
          </a:solidFill>
          <a:latin typeface="+mn-lt"/>
          <a:ea typeface="+mn-ea"/>
          <a:cs typeface="+mn-cs"/>
        </a:defRPr>
      </a:lvl4pPr>
      <a:lvl5pPr marL="8778057" algn="l" defTabSz="4389028" rtl="0" eaLnBrk="1" latinLnBrk="0" hangingPunct="1">
        <a:defRPr sz="8700" kern="1200">
          <a:solidFill>
            <a:schemeClr val="tx1"/>
          </a:solidFill>
          <a:latin typeface="+mn-lt"/>
          <a:ea typeface="+mn-ea"/>
          <a:cs typeface="+mn-cs"/>
        </a:defRPr>
      </a:lvl5pPr>
      <a:lvl6pPr marL="10972571" algn="l" defTabSz="4389028" rtl="0" eaLnBrk="1" latinLnBrk="0" hangingPunct="1">
        <a:defRPr sz="8700" kern="1200">
          <a:solidFill>
            <a:schemeClr val="tx1"/>
          </a:solidFill>
          <a:latin typeface="+mn-lt"/>
          <a:ea typeface="+mn-ea"/>
          <a:cs typeface="+mn-cs"/>
        </a:defRPr>
      </a:lvl6pPr>
      <a:lvl7pPr marL="13167085" algn="l" defTabSz="4389028" rtl="0" eaLnBrk="1" latinLnBrk="0" hangingPunct="1">
        <a:defRPr sz="8700" kern="1200">
          <a:solidFill>
            <a:schemeClr val="tx1"/>
          </a:solidFill>
          <a:latin typeface="+mn-lt"/>
          <a:ea typeface="+mn-ea"/>
          <a:cs typeface="+mn-cs"/>
        </a:defRPr>
      </a:lvl7pPr>
      <a:lvl8pPr marL="15361599" algn="l" defTabSz="4389028" rtl="0" eaLnBrk="1" latinLnBrk="0" hangingPunct="1">
        <a:defRPr sz="8700" kern="1200">
          <a:solidFill>
            <a:schemeClr val="tx1"/>
          </a:solidFill>
          <a:latin typeface="+mn-lt"/>
          <a:ea typeface="+mn-ea"/>
          <a:cs typeface="+mn-cs"/>
        </a:defRPr>
      </a:lvl8pPr>
      <a:lvl9pPr marL="17556114" algn="l" defTabSz="4389028" rtl="0" eaLnBrk="1" latinLnBrk="0" hangingPunct="1">
        <a:defRPr sz="8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p:cNvSpPr/>
          <p:nvPr/>
        </p:nvSpPr>
        <p:spPr>
          <a:xfrm>
            <a:off x="-25988" y="11395"/>
            <a:ext cx="43915504" cy="6573107"/>
          </a:xfrm>
          <a:prstGeom prst="rect">
            <a:avLst/>
          </a:prstGeom>
          <a:solidFill>
            <a:srgbClr val="A0BEC9"/>
          </a:solidFill>
          <a:ln>
            <a:noFill/>
          </a:ln>
        </p:spPr>
        <p:style>
          <a:lnRef idx="2">
            <a:schemeClr val="accent1">
              <a:shade val="50000"/>
            </a:schemeClr>
          </a:lnRef>
          <a:fillRef idx="1">
            <a:schemeClr val="accent1"/>
          </a:fillRef>
          <a:effectRef idx="0">
            <a:schemeClr val="accent1"/>
          </a:effectRef>
          <a:fontRef idx="minor">
            <a:schemeClr val="lt1"/>
          </a:fontRef>
        </p:style>
        <p:txBody>
          <a:bodyPr lIns="128016" tIns="64008" rIns="128016" bIns="64008" rtlCol="0" anchor="ctr"/>
          <a:lstStyle>
            <a:defPPr>
              <a:defRPr kern="1200"/>
            </a:defPPr>
          </a:lstStyle>
          <a:p>
            <a:endParaRPr lang="en-GB" dirty="0"/>
          </a:p>
        </p:txBody>
      </p:sp>
      <p:sp>
        <p:nvSpPr>
          <p:cNvPr id="51" name="Title 11">
            <a:extLst>
              <a:ext uri="{FF2B5EF4-FFF2-40B4-BE49-F238E27FC236}">
                <a16:creationId xmlns:a16="http://schemas.microsoft.com/office/drawing/2014/main" id="{EE7A5C51-35F0-4B71-992D-43D344D16C04}"/>
              </a:ext>
            </a:extLst>
          </p:cNvPr>
          <p:cNvSpPr txBox="1"/>
          <p:nvPr/>
        </p:nvSpPr>
        <p:spPr>
          <a:xfrm>
            <a:off x="1357764" y="1059834"/>
            <a:ext cx="41148000" cy="2746935"/>
          </a:xfrm>
          <a:prstGeom prst="rect">
            <a:avLst/>
          </a:prstGeom>
        </p:spPr>
        <p:txBody>
          <a:bodyPr lIns="128016" tIns="64008" rIns="128016" bIns="64008"/>
          <a:lstStyle>
            <a:defPPr>
              <a:defRPr kern="1200"/>
            </a:defPPr>
            <a:lvl1pPr algn="ctr" defTabSz="4389028" rtl="0" eaLnBrk="1" latinLnBrk="0" hangingPunct="1">
              <a:spcBef>
                <a:spcPct val="0"/>
              </a:spcBef>
              <a:buNone/>
              <a:defRPr sz="13400" kern="1200">
                <a:solidFill>
                  <a:schemeClr val="tx1"/>
                </a:solidFill>
                <a:latin typeface="+mj-lt"/>
                <a:ea typeface="+mj-ea"/>
                <a:cs typeface="+mj-cs"/>
              </a:defRPr>
            </a:lvl1pPr>
          </a:lstStyle>
          <a:p>
            <a:r>
              <a:rPr lang="en-US" sz="9000" b="1" dirty="0">
                <a:solidFill>
                  <a:schemeClr val="bg1"/>
                </a:solidFill>
                <a:latin typeface="Montserrat Extra Bold" panose="00000900000000000000" pitchFamily="50" charset="0"/>
              </a:rPr>
              <a:t>Modeling Volleyball Win Probability:</a:t>
            </a:r>
          </a:p>
          <a:p>
            <a:r>
              <a:rPr lang="en-US" sz="7200" b="1" dirty="0">
                <a:solidFill>
                  <a:schemeClr val="bg1"/>
                </a:solidFill>
                <a:latin typeface="Montserrat Extra Bold" panose="00000900000000000000" pitchFamily="50" charset="0"/>
              </a:rPr>
              <a:t>A Markov Chain Approach Using Contact-Level Data</a:t>
            </a:r>
          </a:p>
        </p:txBody>
      </p:sp>
      <p:sp>
        <p:nvSpPr>
          <p:cNvPr id="58" name="Text Placeholder 16">
            <a:extLst>
              <a:ext uri="{FF2B5EF4-FFF2-40B4-BE49-F238E27FC236}">
                <a16:creationId xmlns:a16="http://schemas.microsoft.com/office/drawing/2014/main" id="{1F3AA395-C058-4F87-B3A3-A8A8BC543EF9}"/>
              </a:ext>
            </a:extLst>
          </p:cNvPr>
          <p:cNvSpPr txBox="1"/>
          <p:nvPr/>
        </p:nvSpPr>
        <p:spPr>
          <a:xfrm>
            <a:off x="1371600" y="4317991"/>
            <a:ext cx="41148000" cy="1822037"/>
          </a:xfrm>
          <a:prstGeom prst="rect">
            <a:avLst/>
          </a:prstGeom>
        </p:spPr>
        <p:txBody>
          <a:bodyPr lIns="128016" tIns="64008" rIns="128016" bIns="64008">
            <a:spAutoFit/>
          </a:bodyPr>
          <a:lstStyle>
            <a:defPPr>
              <a:defRPr kern="1200"/>
            </a:defPPr>
            <a:lvl1pPr marL="0" indent="0" algn="l" defTabSz="4389028" rtl="0" eaLnBrk="1" latinLnBrk="0" hangingPunct="1">
              <a:spcBef>
                <a:spcPct val="20000"/>
              </a:spcBef>
              <a:buFont typeface="Arial" pitchFamily="34" charset="0"/>
              <a:buNone/>
              <a:defRPr sz="13400" kern="1200" baseline="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pPr algn="ctr"/>
            <a:r>
              <a:rPr lang="en-US" sz="5600" dirty="0">
                <a:solidFill>
                  <a:schemeClr val="tx1">
                    <a:lumMod val="65000"/>
                    <a:lumOff val="35000"/>
                  </a:schemeClr>
                </a:solidFill>
                <a:latin typeface="Domine" panose="02040503040403060204" pitchFamily="18" charset="0"/>
              </a:rPr>
              <a:t>Naomi Consiglio</a:t>
            </a:r>
          </a:p>
          <a:p>
            <a:pPr algn="ctr"/>
            <a:r>
              <a:rPr lang="en-US" sz="4500" dirty="0">
                <a:solidFill>
                  <a:schemeClr val="tx1">
                    <a:lumMod val="65000"/>
                    <a:lumOff val="35000"/>
                  </a:schemeClr>
                </a:solidFill>
                <a:latin typeface="Domine" panose="02040503040403060204" pitchFamily="18" charset="0"/>
              </a:rPr>
              <a:t>Mentor: Rose Graves, PhD Student, Department of Statistics</a:t>
            </a:r>
          </a:p>
        </p:txBody>
      </p:sp>
      <p:sp>
        <p:nvSpPr>
          <p:cNvPr id="71" name="Rectangle: Rounded Corners 70"/>
          <p:cNvSpPr/>
          <p:nvPr/>
        </p:nvSpPr>
        <p:spPr>
          <a:xfrm>
            <a:off x="29499079" y="28162125"/>
            <a:ext cx="13860000" cy="3956206"/>
          </a:xfrm>
          <a:prstGeom prst="roundRect">
            <a:avLst>
              <a:gd name="adj" fmla="val 394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p>
        </p:txBody>
      </p:sp>
      <p:sp>
        <p:nvSpPr>
          <p:cNvPr id="59" name="TextBox 58">
            <a:extLst>
              <a:ext uri="{FF2B5EF4-FFF2-40B4-BE49-F238E27FC236}">
                <a16:creationId xmlns:a16="http://schemas.microsoft.com/office/drawing/2014/main" id="{2224C3B5-C740-463A-8086-222E05D55D53}"/>
              </a:ext>
            </a:extLst>
          </p:cNvPr>
          <p:cNvSpPr txBox="1"/>
          <p:nvPr/>
        </p:nvSpPr>
        <p:spPr>
          <a:xfrm>
            <a:off x="30022798" y="29276109"/>
            <a:ext cx="12482965" cy="2246769"/>
          </a:xfrm>
          <a:prstGeom prst="rect">
            <a:avLst/>
          </a:prstGeom>
          <a:noFill/>
        </p:spPr>
        <p:txBody>
          <a:bodyPr wrap="square" rtlCol="0">
            <a:spAutoFit/>
          </a:bodyPr>
          <a:lstStyle>
            <a:defPPr>
              <a:defRPr kern="1200"/>
            </a:defPPr>
          </a:lstStyle>
          <a:p>
            <a:r>
              <a:rPr lang="en-US" sz="1400" dirty="0">
                <a:solidFill>
                  <a:schemeClr val="bg1"/>
                </a:solidFill>
                <a:latin typeface="Domine" panose="02040503040403060204" pitchFamily="18" charset="0"/>
                <a:ea typeface="Open Sans" panose="020B0606030504020204" pitchFamily="34" charset="0"/>
                <a:cs typeface="Open Sans" panose="020B0606030504020204" pitchFamily="34" charset="0"/>
              </a:rPr>
              <a:t>Bagley, C. and Ware, B. (2017), “Bump, Set, Spike: Using Analytics to Rate Volleyball Teams and Players,” MIT Sloan Sports Analytics Conference.</a:t>
            </a:r>
          </a:p>
          <a:p>
            <a:r>
              <a:rPr lang="en-US" sz="1400" dirty="0">
                <a:solidFill>
                  <a:schemeClr val="bg1"/>
                </a:solidFill>
                <a:latin typeface="Domine" panose="02040503040403060204" pitchFamily="18" charset="0"/>
                <a:ea typeface="Open Sans" panose="020B0606030504020204" pitchFamily="34" charset="0"/>
                <a:cs typeface="Open Sans" panose="020B0606030504020204" pitchFamily="34" charset="0"/>
              </a:rPr>
              <a:t>Brill, R. S., Yurko, R., and Wyner, A. J. (2024), “Exploring the Difficulty of Estimating Win Probability: a Simulation Study.” </a:t>
            </a:r>
          </a:p>
          <a:p>
            <a:r>
              <a:rPr lang="en-US" sz="1400" dirty="0">
                <a:solidFill>
                  <a:schemeClr val="bg1"/>
                </a:solidFill>
                <a:latin typeface="Domine" panose="02040503040403060204" pitchFamily="18" charset="0"/>
                <a:ea typeface="Open Sans" panose="020B0606030504020204" pitchFamily="34" charset="0"/>
                <a:cs typeface="Open Sans" panose="020B0606030504020204" pitchFamily="34" charset="0"/>
              </a:rPr>
              <a:t>Gabrio, A. (2021), “Bayesian Hierarchical Models for the Prediction of Volleyball Results,” Journal of Applied Statistics, 48, 301–321.</a:t>
            </a:r>
          </a:p>
          <a:p>
            <a:r>
              <a:rPr lang="en-US" sz="1400" dirty="0">
                <a:solidFill>
                  <a:schemeClr val="bg1"/>
                </a:solidFill>
                <a:latin typeface="Domine" panose="02040503040403060204" pitchFamily="18" charset="0"/>
                <a:ea typeface="Open Sans" panose="020B0606030504020204" pitchFamily="34" charset="0"/>
                <a:cs typeface="Open Sans" panose="020B0606030504020204" pitchFamily="34" charset="0"/>
              </a:rPr>
              <a:t>Gonzalez, D. L., Gonzalez-Cabrera, I., and Herrera, D. D. (2024), “Rally-Based Performance Evaluation Model for Highly Competitive Volleyball,” </a:t>
            </a:r>
            <a:r>
              <a:rPr lang="en-US" sz="1400" dirty="0" err="1">
                <a:solidFill>
                  <a:schemeClr val="bg1"/>
                </a:solidFill>
                <a:latin typeface="Domine" panose="02040503040403060204" pitchFamily="18" charset="0"/>
                <a:ea typeface="Open Sans" panose="020B0606030504020204" pitchFamily="34" charset="0"/>
                <a:cs typeface="Open Sans" panose="020B0606030504020204" pitchFamily="34" charset="0"/>
              </a:rPr>
              <a:t>Hileno</a:t>
            </a:r>
            <a:r>
              <a:rPr lang="en-US" sz="1400" dirty="0">
                <a:solidFill>
                  <a:schemeClr val="bg1"/>
                </a:solidFill>
                <a:latin typeface="Domine" panose="02040503040403060204" pitchFamily="18" charset="0"/>
                <a:ea typeface="Open Sans" panose="020B0606030504020204" pitchFamily="34" charset="0"/>
                <a:cs typeface="Open Sans" panose="020B0606030504020204" pitchFamily="34" charset="0"/>
              </a:rPr>
              <a:t>, R., </a:t>
            </a:r>
            <a:r>
              <a:rPr lang="en-US" sz="1400" dirty="0" err="1">
                <a:solidFill>
                  <a:schemeClr val="bg1"/>
                </a:solidFill>
                <a:latin typeface="Domine" panose="02040503040403060204" pitchFamily="18" charset="0"/>
                <a:ea typeface="Open Sans" panose="020B0606030504020204" pitchFamily="34" charset="0"/>
                <a:cs typeface="Open Sans" panose="020B0606030504020204" pitchFamily="34" charset="0"/>
              </a:rPr>
              <a:t>Arasanz</a:t>
            </a:r>
            <a:r>
              <a:rPr lang="en-US" sz="1400" dirty="0">
                <a:solidFill>
                  <a:schemeClr val="bg1"/>
                </a:solidFill>
                <a:latin typeface="Domine" panose="02040503040403060204" pitchFamily="18" charset="0"/>
                <a:ea typeface="Open Sans" panose="020B0606030504020204" pitchFamily="34" charset="0"/>
                <a:cs typeface="Open Sans" panose="020B0606030504020204" pitchFamily="34" charset="0"/>
              </a:rPr>
              <a:t>, M., and </a:t>
            </a:r>
            <a:r>
              <a:rPr lang="en-US" sz="1400" dirty="0" err="1">
                <a:solidFill>
                  <a:schemeClr val="bg1"/>
                </a:solidFill>
                <a:latin typeface="Domine" panose="02040503040403060204" pitchFamily="18" charset="0"/>
                <a:ea typeface="Open Sans" panose="020B0606030504020204" pitchFamily="34" charset="0"/>
                <a:cs typeface="Open Sans" panose="020B0606030504020204" pitchFamily="34" charset="0"/>
              </a:rPr>
              <a:t>Garcıa</a:t>
            </a:r>
            <a:r>
              <a:rPr lang="en-US" sz="1400" dirty="0">
                <a:solidFill>
                  <a:schemeClr val="bg1"/>
                </a:solidFill>
                <a:latin typeface="Domine" panose="02040503040403060204" pitchFamily="18" charset="0"/>
                <a:ea typeface="Open Sans" panose="020B0606030504020204" pitchFamily="34" charset="0"/>
                <a:cs typeface="Open Sans" panose="020B0606030504020204" pitchFamily="34" charset="0"/>
              </a:rPr>
              <a:t>-de Alcaraz, A. (2020), “The Sequencing of Game Complexes in Women’s Volleyball,” Frontiers in Psychology, 11, 739.</a:t>
            </a:r>
          </a:p>
          <a:p>
            <a:r>
              <a:rPr lang="en-US" sz="1400" dirty="0">
                <a:solidFill>
                  <a:schemeClr val="bg1"/>
                </a:solidFill>
                <a:latin typeface="Domine" panose="02040503040403060204" pitchFamily="18" charset="0"/>
                <a:ea typeface="Open Sans" panose="020B0606030504020204" pitchFamily="34" charset="0"/>
                <a:cs typeface="Open Sans" panose="020B0606030504020204" pitchFamily="34" charset="0"/>
              </a:rPr>
              <a:t>Looney, K. (2024), “Developing a Win Probability Model for Tennis,” Ph.D. thesis, The Graduate School at the College of Charleston.</a:t>
            </a:r>
          </a:p>
          <a:p>
            <a:r>
              <a:rPr lang="en-US" sz="1400" dirty="0">
                <a:solidFill>
                  <a:schemeClr val="bg1"/>
                </a:solidFill>
                <a:latin typeface="Domine" panose="02040503040403060204" pitchFamily="18" charset="0"/>
                <a:ea typeface="Open Sans" panose="020B0606030504020204" pitchFamily="34" charset="0"/>
                <a:cs typeface="Open Sans" panose="020B0606030504020204" pitchFamily="34" charset="0"/>
              </a:rPr>
              <a:t>Newton, P. K. and Aslam, K. (2009), “Monte Carlo Tennis: a Stochastic Markov Chain Model,” Journal of Quantitative Analysis in Sports, 5.</a:t>
            </a:r>
          </a:p>
          <a:p>
            <a:r>
              <a:rPr lang="en-US" sz="1400" dirty="0">
                <a:solidFill>
                  <a:schemeClr val="bg1"/>
                </a:solidFill>
                <a:latin typeface="Domine" panose="02040503040403060204" pitchFamily="18" charset="0"/>
                <a:ea typeface="Open Sans" panose="020B0606030504020204" pitchFamily="34" charset="0"/>
                <a:cs typeface="Open Sans" panose="020B0606030504020204" pitchFamily="34" charset="0"/>
              </a:rPr>
              <a:t>Pfeiffer, M., Zhang, H., and Hohmann, A. (2010), “A Markov Chain Model of Elite Table Tennis Competition,” International Journal of Sports Science &amp; Coaching, 5, 205–222.</a:t>
            </a:r>
          </a:p>
        </p:txBody>
      </p:sp>
      <p:sp>
        <p:nvSpPr>
          <p:cNvPr id="60" name="TextBox 59">
            <a:extLst>
              <a:ext uri="{FF2B5EF4-FFF2-40B4-BE49-F238E27FC236}">
                <a16:creationId xmlns:a16="http://schemas.microsoft.com/office/drawing/2014/main" id="{1043F711-D47E-42B5-B443-99A2ED27753E}"/>
              </a:ext>
            </a:extLst>
          </p:cNvPr>
          <p:cNvSpPr txBox="1"/>
          <p:nvPr/>
        </p:nvSpPr>
        <p:spPr>
          <a:xfrm>
            <a:off x="30022799" y="28600409"/>
            <a:ext cx="9144000" cy="646331"/>
          </a:xfrm>
          <a:prstGeom prst="rect">
            <a:avLst/>
          </a:prstGeom>
          <a:noFill/>
        </p:spPr>
        <p:txBody>
          <a:bodyPr wrap="square" rtlCol="0">
            <a:spAutoFit/>
          </a:bodyPr>
          <a:lstStyle>
            <a:defPPr>
              <a:defRPr kern="1200"/>
            </a:defPPr>
          </a:lstStyle>
          <a:p>
            <a:r>
              <a:rPr lang="en-US" sz="3600" b="1" dirty="0">
                <a:solidFill>
                  <a:schemeClr val="bg1"/>
                </a:solidFill>
                <a:latin typeface="Montserrat Extra Bold" panose="00000900000000000000" pitchFamily="50" charset="0"/>
              </a:rPr>
              <a:t>References</a:t>
            </a:r>
          </a:p>
        </p:txBody>
      </p:sp>
      <p:sp>
        <p:nvSpPr>
          <p:cNvPr id="42" name="Rectangle: Rounded Corners 41"/>
          <p:cNvSpPr/>
          <p:nvPr/>
        </p:nvSpPr>
        <p:spPr>
          <a:xfrm>
            <a:off x="29499079" y="7244416"/>
            <a:ext cx="13860000" cy="12421199"/>
          </a:xfrm>
          <a:prstGeom prst="roundRect">
            <a:avLst>
              <a:gd name="adj" fmla="val 1477"/>
            </a:avLst>
          </a:pr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p>
        </p:txBody>
      </p:sp>
      <p:sp>
        <p:nvSpPr>
          <p:cNvPr id="61" name="TextBox 60">
            <a:extLst>
              <a:ext uri="{FF2B5EF4-FFF2-40B4-BE49-F238E27FC236}">
                <a16:creationId xmlns:a16="http://schemas.microsoft.com/office/drawing/2014/main" id="{89EBE15B-4246-47D5-A572-FC8BC1A36A14}"/>
              </a:ext>
            </a:extLst>
          </p:cNvPr>
          <p:cNvSpPr txBox="1"/>
          <p:nvPr/>
        </p:nvSpPr>
        <p:spPr>
          <a:xfrm>
            <a:off x="30022799" y="8182301"/>
            <a:ext cx="12124268" cy="461665"/>
          </a:xfrm>
          <a:prstGeom prst="rect">
            <a:avLst/>
          </a:prstGeom>
          <a:noFill/>
        </p:spPr>
        <p:txBody>
          <a:bodyPr wrap="square" rtlCol="0">
            <a:spAutoFit/>
          </a:bodyPr>
          <a:lstStyle>
            <a:defPPr>
              <a:defRPr kern="1200"/>
            </a:defPPr>
          </a:lstStyle>
          <a:p>
            <a:r>
              <a:rPr lang="en-US" sz="24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The first match of Rice Volleyball’s 2023 season progression:</a:t>
            </a:r>
          </a:p>
        </p:txBody>
      </p:sp>
      <p:sp>
        <p:nvSpPr>
          <p:cNvPr id="83" name="TextBox 82">
            <a:extLst>
              <a:ext uri="{FF2B5EF4-FFF2-40B4-BE49-F238E27FC236}">
                <a16:creationId xmlns:a16="http://schemas.microsoft.com/office/drawing/2014/main" id="{66B428E8-E946-4C04-BA2E-DBE7C90A92EC}"/>
              </a:ext>
            </a:extLst>
          </p:cNvPr>
          <p:cNvSpPr txBox="1"/>
          <p:nvPr/>
        </p:nvSpPr>
        <p:spPr>
          <a:xfrm>
            <a:off x="30022799" y="7482385"/>
            <a:ext cx="9144000" cy="646331"/>
          </a:xfrm>
          <a:prstGeom prst="rect">
            <a:avLst/>
          </a:prstGeom>
          <a:noFill/>
        </p:spPr>
        <p:txBody>
          <a:bodyPr wrap="square" rtlCol="0">
            <a:spAutoFit/>
          </a:bodyPr>
          <a:lstStyle>
            <a:defPPr>
              <a:defRPr kern="1200"/>
            </a:defPPr>
          </a:lstStyle>
          <a:p>
            <a:r>
              <a:rPr lang="en-US" sz="3600" b="1" dirty="0">
                <a:solidFill>
                  <a:schemeClr val="tx1">
                    <a:lumMod val="75000"/>
                    <a:lumOff val="25000"/>
                  </a:schemeClr>
                </a:solidFill>
                <a:latin typeface="Montserrat Extra Bold" panose="00000900000000000000" pitchFamily="50" charset="0"/>
              </a:rPr>
              <a:t>Results Continued</a:t>
            </a:r>
          </a:p>
        </p:txBody>
      </p:sp>
      <p:sp>
        <p:nvSpPr>
          <p:cNvPr id="45" name="Rectangle: Rounded Corners 44"/>
          <p:cNvSpPr/>
          <p:nvPr/>
        </p:nvSpPr>
        <p:spPr>
          <a:xfrm>
            <a:off x="29499079" y="20113120"/>
            <a:ext cx="13860000" cy="7601501"/>
          </a:xfrm>
          <a:prstGeom prst="roundRect">
            <a:avLst>
              <a:gd name="adj" fmla="val 1592"/>
            </a:avLst>
          </a:pr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p>
        </p:txBody>
      </p:sp>
      <p:sp>
        <p:nvSpPr>
          <p:cNvPr id="84" name="TextBox 83">
            <a:extLst>
              <a:ext uri="{FF2B5EF4-FFF2-40B4-BE49-F238E27FC236}">
                <a16:creationId xmlns:a16="http://schemas.microsoft.com/office/drawing/2014/main" id="{7ABCCD2C-433F-478B-B18B-A4DAD100C702}"/>
              </a:ext>
            </a:extLst>
          </p:cNvPr>
          <p:cNvSpPr txBox="1"/>
          <p:nvPr/>
        </p:nvSpPr>
        <p:spPr>
          <a:xfrm>
            <a:off x="30022798" y="21414109"/>
            <a:ext cx="12699083" cy="5632311"/>
          </a:xfrm>
          <a:prstGeom prst="rect">
            <a:avLst/>
          </a:prstGeom>
          <a:noFill/>
        </p:spPr>
        <p:txBody>
          <a:bodyPr wrap="square" rtlCol="0">
            <a:spAutoFit/>
          </a:bodyPr>
          <a:lstStyle>
            <a:defPPr>
              <a:defRPr kern="1200"/>
            </a:defPPr>
          </a:lstStyle>
          <a:p>
            <a:r>
              <a:rPr lang="en-US" sz="24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The model assumes that the Markov property holds, meaning that the probability of transitioning to the next state depends only on the current state and not on the sequence of preceding states.</a:t>
            </a:r>
          </a:p>
          <a:p>
            <a:endParaRPr lang="en-US" sz="24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r>
              <a:rPr lang="en-US" sz="24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This project integrates a state-based Markov model with simulation-based forecasting to estimate real-time win probabilities in volleyball. The combination of detailed contact-level data and probabilistic modeling offers a nuanced understanding of match dynamics and opens the door to richer, more strategic performance analysis. The results demonstrate the potential of this approach to enhance decision-making and provide deeper insights into the game of volleyball.</a:t>
            </a:r>
          </a:p>
          <a:p>
            <a:endParaRPr lang="en-US" sz="24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r>
              <a:rPr lang="en-US" sz="24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Future models will include adding additional covariates on top of the score differential and rally number. Other potential covariates can include the rotation each team is in  (if some are known to be weaker than others) and run indicators to include momentum context. </a:t>
            </a:r>
          </a:p>
        </p:txBody>
      </p:sp>
      <p:sp>
        <p:nvSpPr>
          <p:cNvPr id="85" name="TextBox 84">
            <a:extLst>
              <a:ext uri="{FF2B5EF4-FFF2-40B4-BE49-F238E27FC236}">
                <a16:creationId xmlns:a16="http://schemas.microsoft.com/office/drawing/2014/main" id="{2F9F16DD-B1FB-447B-BA78-9201D1B2D897}"/>
              </a:ext>
            </a:extLst>
          </p:cNvPr>
          <p:cNvSpPr txBox="1"/>
          <p:nvPr/>
        </p:nvSpPr>
        <p:spPr>
          <a:xfrm>
            <a:off x="30022799" y="20557453"/>
            <a:ext cx="9144000" cy="646331"/>
          </a:xfrm>
          <a:prstGeom prst="rect">
            <a:avLst/>
          </a:prstGeom>
          <a:noFill/>
        </p:spPr>
        <p:txBody>
          <a:bodyPr wrap="square" rtlCol="0">
            <a:spAutoFit/>
          </a:bodyPr>
          <a:lstStyle>
            <a:defPPr>
              <a:defRPr kern="1200"/>
            </a:defPPr>
          </a:lstStyle>
          <a:p>
            <a:r>
              <a:rPr lang="en-US" sz="3600" b="1" dirty="0">
                <a:solidFill>
                  <a:schemeClr val="tx1">
                    <a:lumMod val="75000"/>
                    <a:lumOff val="25000"/>
                  </a:schemeClr>
                </a:solidFill>
                <a:latin typeface="Montserrat Extra Bold" panose="00000900000000000000" pitchFamily="50" charset="0"/>
              </a:rPr>
              <a:t>Conclusion &amp; Future Work</a:t>
            </a:r>
          </a:p>
        </p:txBody>
      </p:sp>
      <p:sp>
        <p:nvSpPr>
          <p:cNvPr id="39" name="Rectangle: Rounded Corners 38"/>
          <p:cNvSpPr/>
          <p:nvPr/>
        </p:nvSpPr>
        <p:spPr>
          <a:xfrm>
            <a:off x="712119" y="7030150"/>
            <a:ext cx="13756282" cy="8005078"/>
          </a:xfrm>
          <a:prstGeom prst="roundRect">
            <a:avLst>
              <a:gd name="adj" fmla="val 1711"/>
            </a:avLst>
          </a:pr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dirty="0"/>
          </a:p>
        </p:txBody>
      </p:sp>
      <p:sp>
        <p:nvSpPr>
          <p:cNvPr id="46" name="TextBox 45"/>
          <p:cNvSpPr txBox="1"/>
          <p:nvPr/>
        </p:nvSpPr>
        <p:spPr>
          <a:xfrm>
            <a:off x="1169319" y="8634745"/>
            <a:ext cx="12724268" cy="6093976"/>
          </a:xfrm>
          <a:prstGeom prst="rect">
            <a:avLst/>
          </a:prstGeom>
          <a:noFill/>
        </p:spPr>
        <p:txBody>
          <a:bodyPr wrap="square" rtlCol="0">
            <a:spAutoFit/>
          </a:bodyPr>
          <a:lstStyle>
            <a:defPPr>
              <a:defRPr kern="1200"/>
            </a:defPPr>
          </a:lstStyle>
          <a:p>
            <a:pPr algn="just"/>
            <a:r>
              <a:rPr lang="en-US" sz="30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Volleyball is a fast-paced sport marked by frequent transitions between offense and defense, requiring teams to adapt quickly. This study develops a win probability model for individual sets using contact-level data from 2023 Rice University NCAA Division I matches. The model treats the game as a Markov process and uses Monte Carlo simulation to estimate real-time win probabilities. It processes over 36,000 contact records, classifying each by action type, quality, and team possession. A transition matrix based on historical data estimates the likelihood of moving between states and predicts the chance of winning the set at any moment. This approach offers insights into team strategy, momentum shifts, and the impact of individual plays, with applications for coaches, analysts, and fans.</a:t>
            </a:r>
          </a:p>
        </p:txBody>
      </p:sp>
      <p:sp>
        <p:nvSpPr>
          <p:cNvPr id="47" name="TextBox 46"/>
          <p:cNvSpPr txBox="1"/>
          <p:nvPr/>
        </p:nvSpPr>
        <p:spPr>
          <a:xfrm>
            <a:off x="1169319" y="7482385"/>
            <a:ext cx="9144000" cy="707886"/>
          </a:xfrm>
          <a:prstGeom prst="rect">
            <a:avLst/>
          </a:prstGeom>
          <a:noFill/>
        </p:spPr>
        <p:txBody>
          <a:bodyPr wrap="square" rtlCol="0">
            <a:spAutoFit/>
          </a:bodyPr>
          <a:lstStyle>
            <a:defPPr>
              <a:defRPr kern="1200"/>
            </a:defPPr>
          </a:lstStyle>
          <a:p>
            <a:r>
              <a:rPr lang="en-US" sz="4000" b="1" dirty="0">
                <a:solidFill>
                  <a:schemeClr val="tx1">
                    <a:lumMod val="75000"/>
                    <a:lumOff val="25000"/>
                  </a:schemeClr>
                </a:solidFill>
                <a:latin typeface="Montserrat Extra Bold" panose="00000900000000000000" pitchFamily="50" charset="0"/>
              </a:rPr>
              <a:t>Abstract</a:t>
            </a:r>
          </a:p>
        </p:txBody>
      </p:sp>
      <p:sp>
        <p:nvSpPr>
          <p:cNvPr id="43" name="Rectangle: Rounded Corners 42"/>
          <p:cNvSpPr/>
          <p:nvPr/>
        </p:nvSpPr>
        <p:spPr>
          <a:xfrm>
            <a:off x="712118" y="15526733"/>
            <a:ext cx="13756283" cy="16591598"/>
          </a:xfrm>
          <a:prstGeom prst="roundRect">
            <a:avLst>
              <a:gd name="adj" fmla="val 2004"/>
            </a:avLst>
          </a:pr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dirty="0"/>
          </a:p>
        </p:txBody>
      </p:sp>
      <p:sp>
        <p:nvSpPr>
          <p:cNvPr id="87" name="TextBox 86">
            <a:extLst>
              <a:ext uri="{FF2B5EF4-FFF2-40B4-BE49-F238E27FC236}">
                <a16:creationId xmlns:a16="http://schemas.microsoft.com/office/drawing/2014/main" id="{7DB2E49A-CE7A-4210-AE9F-5037030C938E}"/>
              </a:ext>
            </a:extLst>
          </p:cNvPr>
          <p:cNvSpPr txBox="1"/>
          <p:nvPr/>
        </p:nvSpPr>
        <p:spPr>
          <a:xfrm>
            <a:off x="1169319" y="15979373"/>
            <a:ext cx="9144000" cy="707886"/>
          </a:xfrm>
          <a:prstGeom prst="rect">
            <a:avLst/>
          </a:prstGeom>
          <a:noFill/>
        </p:spPr>
        <p:txBody>
          <a:bodyPr wrap="square" rtlCol="0">
            <a:spAutoFit/>
          </a:bodyPr>
          <a:lstStyle>
            <a:defPPr>
              <a:defRPr kern="1200"/>
            </a:defPPr>
          </a:lstStyle>
          <a:p>
            <a:r>
              <a:rPr lang="en-US" sz="4000" b="1" dirty="0">
                <a:solidFill>
                  <a:schemeClr val="tx1">
                    <a:lumMod val="75000"/>
                    <a:lumOff val="25000"/>
                  </a:schemeClr>
                </a:solidFill>
                <a:latin typeface="Montserrat Extra Bold" panose="00000900000000000000" pitchFamily="50" charset="0"/>
              </a:rPr>
              <a:t>Introduction</a:t>
            </a:r>
          </a:p>
        </p:txBody>
      </p:sp>
      <p:sp>
        <p:nvSpPr>
          <p:cNvPr id="41" name="Rectangle: Rounded Corners 40"/>
          <p:cNvSpPr/>
          <p:nvPr/>
        </p:nvSpPr>
        <p:spPr>
          <a:xfrm>
            <a:off x="15105599" y="7062667"/>
            <a:ext cx="13860000" cy="19912133"/>
          </a:xfrm>
          <a:prstGeom prst="roundRect">
            <a:avLst>
              <a:gd name="adj" fmla="val 1937"/>
            </a:avLst>
          </a:prstGeom>
          <a:solidFill>
            <a:srgbClr val="A0BE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noFill/>
            </a:endParaRPr>
          </a:p>
        </p:txBody>
      </p:sp>
      <p:sp>
        <p:nvSpPr>
          <p:cNvPr id="92" name="TextBox 91">
            <a:extLst>
              <a:ext uri="{FF2B5EF4-FFF2-40B4-BE49-F238E27FC236}">
                <a16:creationId xmlns:a16="http://schemas.microsoft.com/office/drawing/2014/main" id="{65C4E645-8814-452E-ABF9-94046EFDF552}"/>
              </a:ext>
            </a:extLst>
          </p:cNvPr>
          <p:cNvSpPr txBox="1"/>
          <p:nvPr/>
        </p:nvSpPr>
        <p:spPr>
          <a:xfrm>
            <a:off x="15516339" y="8333830"/>
            <a:ext cx="12938804" cy="15234940"/>
          </a:xfrm>
          <a:prstGeom prst="rect">
            <a:avLst/>
          </a:prstGeom>
          <a:noFill/>
        </p:spPr>
        <p:txBody>
          <a:bodyPr wrap="square" rtlCol="0">
            <a:spAutoFit/>
          </a:bodyPr>
          <a:lstStyle>
            <a:defPPr>
              <a:defRPr kern="1200"/>
            </a:defPPr>
          </a:lstStyle>
          <a:p>
            <a:pPr algn="just"/>
            <a:r>
              <a:rPr lang="en-US" sz="24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The State-Based Markov Model is used to model volleyball rallies as sequences of states, where transitions between states depend probabilistically on the current state, following the Markov Property. </a:t>
            </a:r>
          </a:p>
          <a:p>
            <a:pPr algn="just"/>
            <a:endParaRPr lang="en-US" sz="24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pPr algn="just"/>
            <a:r>
              <a:rPr lang="en-US" sz="3200" b="1"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Defining the State</a:t>
            </a:r>
          </a:p>
          <a:p>
            <a:pPr algn="just"/>
            <a:endParaRPr lang="en-US" sz="24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pPr algn="just"/>
            <a:r>
              <a:rPr lang="en-US" sz="24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Each contact in a rally is classified into a state based on several factors: the Game Complex (Phase), which includes K0 (Serve), K1 (Serve Receive/Attack), K2 (Defense), and K5 (Freeball); the Contact Efficacy (Quality), ranging from 0 (Error) to 4 (Perfect); and Possession, which is classified as touchby1</a:t>
            </a:r>
            <a:r>
              <a:rPr lang="en-US" sz="2400" b="1"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 </a:t>
            </a:r>
            <a:r>
              <a:rPr lang="en-US" sz="24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for the Serving Team or touchby0</a:t>
            </a:r>
            <a:r>
              <a:rPr lang="en-US" sz="2400" b="1"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 </a:t>
            </a:r>
            <a:r>
              <a:rPr lang="en-US" sz="24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for the Receiving Team. Additionally, the Rally Outcome is considered for terminal states, where it is either pt1</a:t>
            </a:r>
            <a:r>
              <a:rPr lang="en-US" sz="2400" b="1"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 </a:t>
            </a:r>
            <a:r>
              <a:rPr lang="en-US" sz="24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(Serving Team Won Point) or pt0 (Receiving Team Won Point).</a:t>
            </a:r>
          </a:p>
          <a:p>
            <a:pPr algn="just"/>
            <a:r>
              <a:rPr lang="en-US" sz="24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There are a total of 48 unique states in the dataset.</a:t>
            </a:r>
          </a:p>
          <a:p>
            <a:endParaRPr lang="en-US" sz="24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r>
              <a:rPr lang="en-US" sz="3200" b="1"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Example of a full rally</a:t>
            </a:r>
            <a:r>
              <a:rPr lang="en-US" sz="2400" b="1"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a:t>
            </a:r>
          </a:p>
          <a:p>
            <a:pPr marL="342900" indent="-342900">
              <a:buFont typeface="Arial" panose="020B0604020202020204" pitchFamily="34" charset="0"/>
              <a:buChar char="•"/>
            </a:pPr>
            <a:endParaRPr lang="en-US" sz="2400" b="1"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pPr marL="342900" indent="-342900">
              <a:buFont typeface="Arial" panose="020B0604020202020204" pitchFamily="34" charset="0"/>
              <a:buChar char="•"/>
            </a:pPr>
            <a:endParaRPr lang="en-US" sz="2400" b="1"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pPr marL="342900" indent="-342900">
              <a:buFont typeface="Arial" panose="020B0604020202020204" pitchFamily="34" charset="0"/>
              <a:buChar char="•"/>
            </a:pPr>
            <a:endParaRPr lang="en-US" sz="2400" b="1"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pPr marL="342900" indent="-342900">
              <a:buFont typeface="Arial" panose="020B0604020202020204" pitchFamily="34" charset="0"/>
              <a:buChar char="•"/>
            </a:pPr>
            <a:endParaRPr lang="en-US" sz="2400" b="1"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pPr marL="342900" indent="-342900">
              <a:buFont typeface="Arial" panose="020B0604020202020204" pitchFamily="34" charset="0"/>
              <a:buChar char="•"/>
            </a:pPr>
            <a:endParaRPr lang="en-US" sz="2400" b="1"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pPr marL="342900" indent="-342900">
              <a:buFont typeface="Arial" panose="020B0604020202020204" pitchFamily="34" charset="0"/>
              <a:buChar char="•"/>
            </a:pPr>
            <a:endParaRPr lang="en-US" sz="2400" b="1"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pPr marL="342900" indent="-342900">
              <a:buFont typeface="Arial" panose="020B0604020202020204" pitchFamily="34" charset="0"/>
              <a:buChar char="•"/>
            </a:pPr>
            <a:endParaRPr lang="en-US" sz="2400" b="1"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endParaRPr lang="en-US" sz="2400" b="1"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r>
              <a:rPr lang="en-US" sz="3200" b="1"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Building the Model</a:t>
            </a:r>
          </a:p>
          <a:p>
            <a:endParaRPr lang="en-US" sz="2400" b="1"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pPr marL="342900" indent="-342900" algn="just">
              <a:buFont typeface="Arial" panose="020B0604020202020204" pitchFamily="34" charset="0"/>
              <a:buChar char="•"/>
            </a:pPr>
            <a:r>
              <a:rPr lang="en-US" sz="2400" b="1"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Transition Matrix: </a:t>
            </a:r>
            <a:r>
              <a:rPr lang="en-US" sz="24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Calculate the probabilities of moving from one state to the next using historical frequencies from the dataset. Transition counts were weighted by the score differential at the start of the rally and the rally number in the set.</a:t>
            </a:r>
          </a:p>
          <a:p>
            <a:pPr marL="342900" indent="-342900" algn="just">
              <a:buFont typeface="Arial" panose="020B0604020202020204" pitchFamily="34" charset="0"/>
              <a:buChar char="•"/>
            </a:pPr>
            <a:r>
              <a:rPr lang="en-US" sz="2400" b="1"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Markov Chain Object: </a:t>
            </a:r>
            <a:r>
              <a:rPr lang="en-US" sz="24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Formalize the states and weighted transitions</a:t>
            </a:r>
          </a:p>
          <a:p>
            <a:pPr marL="342900" indent="-342900" algn="just">
              <a:buFont typeface="Arial" panose="020B0604020202020204" pitchFamily="34" charset="0"/>
              <a:buChar char="•"/>
            </a:pPr>
            <a:r>
              <a:rPr lang="en-US" sz="2400" b="1"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Monte Carlo Simulation: </a:t>
            </a:r>
          </a:p>
          <a:p>
            <a:pPr algn="just"/>
            <a:r>
              <a:rPr lang="en-US" sz="2400" b="1"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            </a:t>
            </a:r>
            <a:r>
              <a:rPr lang="en-US" sz="24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From the </a:t>
            </a:r>
            <a:r>
              <a:rPr lang="en-US" sz="2400" i="1"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current</a:t>
            </a:r>
            <a:r>
              <a:rPr lang="en-US" sz="24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 state, score, and serving team:</a:t>
            </a:r>
          </a:p>
          <a:p>
            <a:pPr marL="2536939" lvl="1" indent="-342900" algn="just">
              <a:buFont typeface="Arial" panose="020B0604020202020204" pitchFamily="34" charset="0"/>
              <a:buChar char="•"/>
            </a:pPr>
            <a:r>
              <a:rPr lang="en-US" sz="24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Simulate thousands of complete sets point-by-point using the Markov chain transitions.</a:t>
            </a:r>
          </a:p>
          <a:p>
            <a:pPr marL="2536939" lvl="1" indent="-342900" algn="just">
              <a:buFont typeface="Arial" panose="020B0604020202020204" pitchFamily="34" charset="0"/>
              <a:buChar char="•"/>
            </a:pPr>
            <a:r>
              <a:rPr lang="en-US" sz="24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Each simulation runs until a team wins the set</a:t>
            </a:r>
          </a:p>
          <a:p>
            <a:pPr marL="2536939" lvl="1" indent="-342900" algn="just">
              <a:buFont typeface="Arial" panose="020B0604020202020204" pitchFamily="34" charset="0"/>
              <a:buChar char="•"/>
            </a:pPr>
            <a:r>
              <a:rPr lang="en-US" sz="24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Win Probability = (Sets won by Rice) / (Total Simulations)</a:t>
            </a:r>
          </a:p>
          <a:p>
            <a:endParaRPr lang="en-US" sz="2400" b="1"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r>
              <a:rPr lang="en-US" sz="2400" b="1"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Transition Matrix</a:t>
            </a:r>
          </a:p>
          <a:p>
            <a:pPr algn="just"/>
            <a:r>
              <a:rPr lang="en-US" sz="24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Below is a subset of the transition matrix created from historical data. Each value is the probability of going from the state in that row to the state in the column. The states featured in the rows are the same states seen in the example rally above.</a:t>
            </a:r>
          </a:p>
        </p:txBody>
      </p:sp>
      <p:sp>
        <p:nvSpPr>
          <p:cNvPr id="93" name="TextBox 92">
            <a:extLst>
              <a:ext uri="{FF2B5EF4-FFF2-40B4-BE49-F238E27FC236}">
                <a16:creationId xmlns:a16="http://schemas.microsoft.com/office/drawing/2014/main" id="{7381E656-1550-4678-91D6-50348E24F942}"/>
              </a:ext>
            </a:extLst>
          </p:cNvPr>
          <p:cNvSpPr txBox="1"/>
          <p:nvPr/>
        </p:nvSpPr>
        <p:spPr>
          <a:xfrm>
            <a:off x="15483637" y="7438790"/>
            <a:ext cx="9144000" cy="655293"/>
          </a:xfrm>
          <a:prstGeom prst="rect">
            <a:avLst/>
          </a:prstGeom>
          <a:noFill/>
        </p:spPr>
        <p:txBody>
          <a:bodyPr wrap="square" rtlCol="0">
            <a:spAutoFit/>
          </a:bodyPr>
          <a:lstStyle>
            <a:defPPr>
              <a:defRPr kern="1200"/>
            </a:defPPr>
          </a:lstStyle>
          <a:p>
            <a:r>
              <a:rPr lang="en-US" sz="3600" b="1" dirty="0">
                <a:solidFill>
                  <a:schemeClr val="tx1">
                    <a:lumMod val="75000"/>
                    <a:lumOff val="25000"/>
                  </a:schemeClr>
                </a:solidFill>
                <a:latin typeface="Montserrat Extra Bold" panose="00000900000000000000" pitchFamily="50" charset="0"/>
              </a:rPr>
              <a:t>Methodology &amp; Analysis</a:t>
            </a:r>
          </a:p>
        </p:txBody>
      </p:sp>
      <p:pic>
        <p:nvPicPr>
          <p:cNvPr id="1026" name="Picture 2">
            <a:extLst>
              <a:ext uri="{FF2B5EF4-FFF2-40B4-BE49-F238E27FC236}">
                <a16:creationId xmlns:a16="http://schemas.microsoft.com/office/drawing/2014/main" id="{57F9B2F9-7118-B210-FCBB-A4408664507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218480" y="1059834"/>
            <a:ext cx="2503402" cy="3003496"/>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Rounded Corners 41">
            <a:extLst>
              <a:ext uri="{FF2B5EF4-FFF2-40B4-BE49-F238E27FC236}">
                <a16:creationId xmlns:a16="http://schemas.microsoft.com/office/drawing/2014/main" id="{F707B47D-C1AB-4AA3-5525-875887C2ECCE}"/>
              </a:ext>
            </a:extLst>
          </p:cNvPr>
          <p:cNvSpPr/>
          <p:nvPr/>
        </p:nvSpPr>
        <p:spPr>
          <a:xfrm>
            <a:off x="15105599" y="27452965"/>
            <a:ext cx="13756283" cy="4665366"/>
          </a:xfrm>
          <a:prstGeom prst="roundRect">
            <a:avLst>
              <a:gd name="adj" fmla="val 1477"/>
            </a:avLst>
          </a:pr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dirty="0"/>
          </a:p>
        </p:txBody>
      </p:sp>
      <p:sp>
        <p:nvSpPr>
          <p:cNvPr id="14" name="TextBox 13">
            <a:extLst>
              <a:ext uri="{FF2B5EF4-FFF2-40B4-BE49-F238E27FC236}">
                <a16:creationId xmlns:a16="http://schemas.microsoft.com/office/drawing/2014/main" id="{712C3EE5-2CBE-B468-6B4E-E4259604E4D4}"/>
              </a:ext>
            </a:extLst>
          </p:cNvPr>
          <p:cNvSpPr txBox="1"/>
          <p:nvPr/>
        </p:nvSpPr>
        <p:spPr>
          <a:xfrm>
            <a:off x="15464481" y="27714621"/>
            <a:ext cx="9144000" cy="646331"/>
          </a:xfrm>
          <a:prstGeom prst="rect">
            <a:avLst/>
          </a:prstGeom>
          <a:noFill/>
        </p:spPr>
        <p:txBody>
          <a:bodyPr wrap="square" rtlCol="0">
            <a:spAutoFit/>
          </a:bodyPr>
          <a:lstStyle>
            <a:defPPr>
              <a:defRPr kern="1200"/>
            </a:defPPr>
          </a:lstStyle>
          <a:p>
            <a:r>
              <a:rPr lang="en-US" sz="3600" b="1" dirty="0">
                <a:solidFill>
                  <a:schemeClr val="tx1">
                    <a:lumMod val="75000"/>
                    <a:lumOff val="25000"/>
                  </a:schemeClr>
                </a:solidFill>
                <a:latin typeface="Montserrat Extra Bold" panose="00000900000000000000" pitchFamily="50" charset="0"/>
              </a:rPr>
              <a:t>Results</a:t>
            </a:r>
          </a:p>
        </p:txBody>
      </p:sp>
      <p:sp>
        <p:nvSpPr>
          <p:cNvPr id="15" name="TextBox 14">
            <a:extLst>
              <a:ext uri="{FF2B5EF4-FFF2-40B4-BE49-F238E27FC236}">
                <a16:creationId xmlns:a16="http://schemas.microsoft.com/office/drawing/2014/main" id="{FD6ADF0F-504C-830D-A7D4-07C9B7CCBFE4}"/>
              </a:ext>
            </a:extLst>
          </p:cNvPr>
          <p:cNvSpPr txBox="1"/>
          <p:nvPr/>
        </p:nvSpPr>
        <p:spPr>
          <a:xfrm>
            <a:off x="15514338" y="28526715"/>
            <a:ext cx="12864666" cy="3416320"/>
          </a:xfrm>
          <a:prstGeom prst="rect">
            <a:avLst/>
          </a:prstGeom>
          <a:noFill/>
        </p:spPr>
        <p:txBody>
          <a:bodyPr wrap="square" rtlCol="0">
            <a:spAutoFit/>
          </a:bodyPr>
          <a:lstStyle>
            <a:defPPr>
              <a:defRPr kern="1200"/>
            </a:defPPr>
          </a:lstStyle>
          <a:p>
            <a:pPr algn="just"/>
            <a:r>
              <a:rPr lang="en-US" sz="24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The model generates real-time win probabilities at the set level, providing coaches with actionable insights during competition. Sets can be considered independent of other sets in the match, so we applied the model to the set level for more realistic application to coaches and analysts in real time. As an example, we applied this model to actual volleyball sets from a match in the dataset: Rice University vs. The University of Southern Mississippi.</a:t>
            </a:r>
          </a:p>
          <a:p>
            <a:pPr algn="just"/>
            <a:endParaRPr lang="en-US" sz="2400" b="1"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pPr algn="just"/>
            <a:r>
              <a:rPr lang="en-US" sz="24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WP is calculated using the Markov chain model and Monte Carlo simulation based on the state entering each rally.</a:t>
            </a:r>
          </a:p>
        </p:txBody>
      </p:sp>
      <p:pic>
        <p:nvPicPr>
          <p:cNvPr id="3" name="Picture 4" descr="Diane Crossey | Faculty | The People of Rice | Rice University">
            <a:extLst>
              <a:ext uri="{FF2B5EF4-FFF2-40B4-BE49-F238E27FC236}">
                <a16:creationId xmlns:a16="http://schemas.microsoft.com/office/drawing/2014/main" id="{C1956B52-F0F8-E05E-73DF-7F2539BD0DF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88395"/>
          <a:stretch/>
        </p:blipFill>
        <p:spPr bwMode="auto">
          <a:xfrm>
            <a:off x="1169318" y="494944"/>
            <a:ext cx="2920366" cy="36957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Diane Crossey | Faculty | The People of Rice | Rice University">
            <a:extLst>
              <a:ext uri="{FF2B5EF4-FFF2-40B4-BE49-F238E27FC236}">
                <a16:creationId xmlns:a16="http://schemas.microsoft.com/office/drawing/2014/main" id="{4929F265-4C0E-1278-DE91-FA48783B067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421"/>
          <a:stretch/>
        </p:blipFill>
        <p:spPr bwMode="auto">
          <a:xfrm>
            <a:off x="712118" y="4543091"/>
            <a:ext cx="10724685" cy="181917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graph showing a line graph">
            <a:extLst>
              <a:ext uri="{FF2B5EF4-FFF2-40B4-BE49-F238E27FC236}">
                <a16:creationId xmlns:a16="http://schemas.microsoft.com/office/drawing/2014/main" id="{64040EE1-2A49-0393-F067-6E05BE03EB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67155" y="8872930"/>
            <a:ext cx="6609444" cy="3906518"/>
          </a:xfrm>
          <a:prstGeom prst="rect">
            <a:avLst/>
          </a:prstGeom>
        </p:spPr>
      </p:pic>
      <p:pic>
        <p:nvPicPr>
          <p:cNvPr id="37" name="Picture 36">
            <a:extLst>
              <a:ext uri="{FF2B5EF4-FFF2-40B4-BE49-F238E27FC236}">
                <a16:creationId xmlns:a16="http://schemas.microsoft.com/office/drawing/2014/main" id="{312713BB-E2E8-2FE3-29EF-3CCCCC06197B}"/>
              </a:ext>
            </a:extLst>
          </p:cNvPr>
          <p:cNvPicPr>
            <a:picLocks noChangeAspect="1"/>
          </p:cNvPicPr>
          <p:nvPr/>
        </p:nvPicPr>
        <p:blipFill>
          <a:blip r:embed="rId5"/>
          <a:stretch>
            <a:fillRect/>
          </a:stretch>
        </p:blipFill>
        <p:spPr>
          <a:xfrm>
            <a:off x="1470862" y="20480209"/>
            <a:ext cx="12121181" cy="1513703"/>
          </a:xfrm>
          <a:prstGeom prst="rect">
            <a:avLst/>
          </a:prstGeom>
        </p:spPr>
      </p:pic>
      <p:pic>
        <p:nvPicPr>
          <p:cNvPr id="7" name="Picture 6" descr="A graph showing a line">
            <a:extLst>
              <a:ext uri="{FF2B5EF4-FFF2-40B4-BE49-F238E27FC236}">
                <a16:creationId xmlns:a16="http://schemas.microsoft.com/office/drawing/2014/main" id="{4BA2DFBE-6921-67B3-CC0B-181B5A7A9FF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513117" y="8861727"/>
            <a:ext cx="6609444" cy="3917721"/>
          </a:xfrm>
          <a:prstGeom prst="rect">
            <a:avLst/>
          </a:prstGeom>
        </p:spPr>
      </p:pic>
      <p:pic>
        <p:nvPicPr>
          <p:cNvPr id="9" name="Picture 8" descr="A graph showing a line graph">
            <a:extLst>
              <a:ext uri="{FF2B5EF4-FFF2-40B4-BE49-F238E27FC236}">
                <a16:creationId xmlns:a16="http://schemas.microsoft.com/office/drawing/2014/main" id="{7E05917A-8A77-538F-A3BF-80F2F6632BF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667155" y="13006242"/>
            <a:ext cx="6609444" cy="3861774"/>
          </a:xfrm>
          <a:prstGeom prst="rect">
            <a:avLst/>
          </a:prstGeom>
        </p:spPr>
      </p:pic>
      <p:pic>
        <p:nvPicPr>
          <p:cNvPr id="11" name="Picture 10" descr="A graph showing a line">
            <a:extLst>
              <a:ext uri="{FF2B5EF4-FFF2-40B4-BE49-F238E27FC236}">
                <a16:creationId xmlns:a16="http://schemas.microsoft.com/office/drawing/2014/main" id="{4B53FFAE-7D6E-E52B-4342-EF6847088E5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6513118" y="12997209"/>
            <a:ext cx="6609443" cy="3878584"/>
          </a:xfrm>
          <a:prstGeom prst="rect">
            <a:avLst/>
          </a:prstGeom>
        </p:spPr>
      </p:pic>
      <p:sp>
        <p:nvSpPr>
          <p:cNvPr id="86" name="TextBox 85">
            <a:extLst>
              <a:ext uri="{FF2B5EF4-FFF2-40B4-BE49-F238E27FC236}">
                <a16:creationId xmlns:a16="http://schemas.microsoft.com/office/drawing/2014/main" id="{9B320F11-3F85-4920-92E0-15D89C7AF4D2}"/>
              </a:ext>
            </a:extLst>
          </p:cNvPr>
          <p:cNvSpPr txBox="1"/>
          <p:nvPr/>
        </p:nvSpPr>
        <p:spPr>
          <a:xfrm>
            <a:off x="1227632" y="16826862"/>
            <a:ext cx="12607640" cy="15419606"/>
          </a:xfrm>
          <a:prstGeom prst="rect">
            <a:avLst/>
          </a:prstGeom>
          <a:noFill/>
        </p:spPr>
        <p:txBody>
          <a:bodyPr wrap="square" rtlCol="0">
            <a:spAutoFit/>
          </a:bodyPr>
          <a:lstStyle>
            <a:defPPr>
              <a:defRPr kern="1200"/>
            </a:defPPr>
          </a:lstStyle>
          <a:p>
            <a:pPr marL="342900" indent="-342900" algn="just">
              <a:buFont typeface="Arial" panose="020B0604020202020204" pitchFamily="34" charset="0"/>
              <a:buChar char="•"/>
            </a:pPr>
            <a:r>
              <a:rPr lang="en-US" sz="2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Win Probability (WP) models offer real-time insights for evaluating performance and predicting outcomes.</a:t>
            </a:r>
          </a:p>
          <a:p>
            <a:pPr marL="342900" indent="-342900" algn="just">
              <a:buFont typeface="Arial" panose="020B0604020202020204" pitchFamily="34" charset="0"/>
              <a:buChar char="•"/>
            </a:pPr>
            <a:r>
              <a:rPr lang="en-US" sz="2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Goal</a:t>
            </a:r>
            <a:r>
              <a:rPr lang="en-US" sz="2800" b="1"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 </a:t>
            </a:r>
            <a:r>
              <a:rPr lang="en-US" sz="2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 Develop a set-level WP model using contact-level data.</a:t>
            </a:r>
          </a:p>
          <a:p>
            <a:pPr marL="342900" indent="-342900" algn="just">
              <a:buFont typeface="Arial" panose="020B0604020202020204" pitchFamily="34" charset="0"/>
              <a:buChar char="•"/>
            </a:pPr>
            <a:r>
              <a:rPr lang="en-US" sz="2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Approach: Combine a Markov process (capturing rally sequences) with Monte Carlo simulation.</a:t>
            </a:r>
          </a:p>
          <a:p>
            <a:pPr marL="342900" indent="-342900" algn="just">
              <a:buFont typeface="Arial" panose="020B0604020202020204" pitchFamily="34" charset="0"/>
              <a:buChar char="•"/>
            </a:pPr>
            <a:r>
              <a:rPr lang="en-US" sz="2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Why it matters:</a:t>
            </a:r>
            <a:r>
              <a:rPr lang="en-US" sz="2800" b="1"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 </a:t>
            </a:r>
            <a:r>
              <a:rPr lang="en-US" sz="2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Provides data driven insights for coaches, analysts, and fans on game dynamics and momentum.</a:t>
            </a:r>
          </a:p>
          <a:p>
            <a:endParaRPr lang="en-US" sz="2400" b="1"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r>
              <a:rPr lang="en-US" sz="3200" b="1"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Key Volleyball Actions:</a:t>
            </a:r>
          </a:p>
          <a:p>
            <a:endParaRPr lang="en-US" sz="3200" b="1"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endParaRPr lang="en-US" sz="3200" b="1"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endParaRPr lang="en-US" sz="3200" b="1"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r>
              <a:rPr lang="en-US" sz="3200" b="1"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Data:</a:t>
            </a:r>
            <a:endParaRPr lang="en-US" sz="2800" b="1"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pPr marL="342900" indent="-342900">
              <a:buFont typeface="Arial" panose="020B0604020202020204" pitchFamily="34" charset="0"/>
              <a:buChar char="•"/>
            </a:pPr>
            <a:r>
              <a:rPr lang="en-US" sz="2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Source: </a:t>
            </a:r>
            <a:r>
              <a:rPr lang="en-US" sz="2800" dirty="0" err="1">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Volleymetrics</a:t>
            </a:r>
            <a:r>
              <a:rPr lang="en-US" sz="2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 contact-level data</a:t>
            </a:r>
          </a:p>
          <a:p>
            <a:pPr marL="342900" indent="-342900">
              <a:buFont typeface="Arial" panose="020B0604020202020204" pitchFamily="34" charset="0"/>
              <a:buChar char="•"/>
            </a:pPr>
            <a:r>
              <a:rPr lang="en-US" sz="2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Dataset: 2023 Rice University matches (&gt;36,000 contacts)</a:t>
            </a:r>
          </a:p>
          <a:p>
            <a:pPr marL="342900" indent="-342900">
              <a:buFont typeface="Arial" panose="020B0604020202020204" pitchFamily="34" charset="0"/>
              <a:buChar char="•"/>
            </a:pPr>
            <a:r>
              <a:rPr lang="en-US" sz="2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Key Variables:</a:t>
            </a:r>
          </a:p>
          <a:p>
            <a:pPr marL="2536939" lvl="1" indent="-342900">
              <a:buFont typeface="Arial" panose="020B0604020202020204" pitchFamily="34" charset="0"/>
              <a:buChar char="•"/>
            </a:pPr>
            <a:r>
              <a:rPr lang="en-US" sz="2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Contact type (Serve, Attack, etc.)</a:t>
            </a:r>
          </a:p>
          <a:p>
            <a:pPr marL="2536939" lvl="1" indent="-342900">
              <a:buFont typeface="Arial" panose="020B0604020202020204" pitchFamily="34" charset="0"/>
              <a:buChar char="•"/>
            </a:pPr>
            <a:r>
              <a:rPr lang="en-US" sz="2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Contact quality/efficacy (0-4 scale)</a:t>
            </a:r>
          </a:p>
          <a:p>
            <a:pPr marL="2536939" lvl="1" indent="-342900">
              <a:buFont typeface="Arial" panose="020B0604020202020204" pitchFamily="34" charset="0"/>
              <a:buChar char="•"/>
            </a:pPr>
            <a:r>
              <a:rPr lang="en-US" sz="2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Team possession (Serving vs. Receiving)</a:t>
            </a:r>
          </a:p>
          <a:p>
            <a:pPr marL="2536939" lvl="1" indent="-342900">
              <a:buFont typeface="Arial" panose="020B0604020202020204" pitchFamily="34" charset="0"/>
              <a:buChar char="•"/>
            </a:pPr>
            <a:r>
              <a:rPr lang="en-US" sz="2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Score differential</a:t>
            </a:r>
          </a:p>
          <a:p>
            <a:pPr marL="2536939" lvl="1" indent="-342900">
              <a:buFont typeface="Arial" panose="020B0604020202020204" pitchFamily="34" charset="0"/>
              <a:buChar char="•"/>
            </a:pPr>
            <a:r>
              <a:rPr lang="en-US" sz="2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Point outcome</a:t>
            </a:r>
          </a:p>
          <a:p>
            <a:pPr marL="2536939" lvl="1" indent="-342900">
              <a:buFont typeface="Arial" panose="020B0604020202020204" pitchFamily="34" charset="0"/>
              <a:buChar char="•"/>
            </a:pPr>
            <a:endParaRPr lang="en-US" sz="2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r>
              <a:rPr lang="en-US" sz="2800" b="1"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Prior Work:</a:t>
            </a:r>
          </a:p>
          <a:p>
            <a:endParaRPr lang="en-US" sz="2800" b="1"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pPr algn="just"/>
            <a:r>
              <a:rPr lang="en-US" sz="2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Existing research falls into three categories: (1) Racket sport Markov models (Pfeiffer et al., 2010; Newton &amp; Aslam, 2009) established state transition frameworks but lacked volleyball's multi-contact sequences; (2) Volleyball analytics are divided into team-level Bayesian models (Gabrio, 2021) and contact-level datasets (Bagley &amp; Ware, 2017), with game complex frameworks (</a:t>
            </a:r>
            <a:r>
              <a:rPr lang="en-US" sz="2800" dirty="0" err="1">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Hileno</a:t>
            </a:r>
            <a:r>
              <a:rPr lang="en-US" sz="28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 et al., 2020) providing partial Markov structures; (3) Win probability models in other sports (Brill et al., 2024) showed limitations of treating sequential actions as independent. The model combines these approaches while addressing volleyball-specific dependencies through contact-level states.</a:t>
            </a:r>
          </a:p>
        </p:txBody>
      </p:sp>
      <p:graphicFrame>
        <p:nvGraphicFramePr>
          <p:cNvPr id="38" name="Table 37">
            <a:extLst>
              <a:ext uri="{FF2B5EF4-FFF2-40B4-BE49-F238E27FC236}">
                <a16:creationId xmlns:a16="http://schemas.microsoft.com/office/drawing/2014/main" id="{A06A12AC-8D88-C181-33FB-ACB22DBF45F0}"/>
              </a:ext>
            </a:extLst>
          </p:cNvPr>
          <p:cNvGraphicFramePr>
            <a:graphicFrameLocks noGrp="1"/>
          </p:cNvGraphicFramePr>
          <p:nvPr>
            <p:extLst>
              <p:ext uri="{D42A27DB-BD31-4B8C-83A1-F6EECF244321}">
                <p14:modId xmlns:p14="http://schemas.microsoft.com/office/powerpoint/2010/main" val="3280492850"/>
              </p:ext>
            </p:extLst>
          </p:nvPr>
        </p:nvGraphicFramePr>
        <p:xfrm>
          <a:off x="15514338" y="14273198"/>
          <a:ext cx="12938804" cy="2553664"/>
        </p:xfrm>
        <a:graphic>
          <a:graphicData uri="http://schemas.openxmlformats.org/drawingml/2006/table">
            <a:tbl>
              <a:tblPr firstRow="1" bandRow="1">
                <a:tableStyleId>{073A0DAA-6AF3-43AB-8588-CEC1D06C72B9}</a:tableStyleId>
              </a:tblPr>
              <a:tblGrid>
                <a:gridCol w="2479831">
                  <a:extLst>
                    <a:ext uri="{9D8B030D-6E8A-4147-A177-3AD203B41FA5}">
                      <a16:colId xmlns:a16="http://schemas.microsoft.com/office/drawing/2014/main" val="1643970672"/>
                    </a:ext>
                  </a:extLst>
                </a:gridCol>
                <a:gridCol w="10458973">
                  <a:extLst>
                    <a:ext uri="{9D8B030D-6E8A-4147-A177-3AD203B41FA5}">
                      <a16:colId xmlns:a16="http://schemas.microsoft.com/office/drawing/2014/main" val="2251586246"/>
                    </a:ext>
                  </a:extLst>
                </a:gridCol>
              </a:tblGrid>
              <a:tr h="366361">
                <a:tc>
                  <a:txBody>
                    <a:bodyPr/>
                    <a:lstStyle/>
                    <a:p>
                      <a:pPr algn="ctr"/>
                      <a:r>
                        <a:rPr lang="en-US" sz="1800" dirty="0">
                          <a:latin typeface="Domine" panose="020B0604020202020204" charset="0"/>
                          <a:ea typeface="Domine" panose="020B0604020202020204" charset="0"/>
                        </a:rPr>
                        <a:t>State</a:t>
                      </a:r>
                    </a:p>
                  </a:txBody>
                  <a:tcPr/>
                </a:tc>
                <a:tc>
                  <a:txBody>
                    <a:bodyPr/>
                    <a:lstStyle/>
                    <a:p>
                      <a:pPr algn="ctr"/>
                      <a:r>
                        <a:rPr lang="en-US" sz="1800" dirty="0">
                          <a:latin typeface="Domine" panose="020B0604020202020204" charset="0"/>
                          <a:ea typeface="Domine" panose="020B0604020202020204" charset="0"/>
                        </a:rPr>
                        <a:t>Interpretation</a:t>
                      </a:r>
                    </a:p>
                  </a:txBody>
                  <a:tcPr/>
                </a:tc>
                <a:extLst>
                  <a:ext uri="{0D108BD9-81ED-4DB2-BD59-A6C34878D82A}">
                    <a16:rowId xmlns:a16="http://schemas.microsoft.com/office/drawing/2014/main" val="2128697902"/>
                  </a:ext>
                </a:extLst>
              </a:tr>
              <a:tr h="391389">
                <a:tc>
                  <a:txBody>
                    <a:bodyPr/>
                    <a:lstStyle/>
                    <a:p>
                      <a:pPr algn="ctr"/>
                      <a:r>
                        <a:rPr lang="en-US" sz="1800" dirty="0">
                          <a:latin typeface="Domine" panose="020B0604020202020204" charset="0"/>
                          <a:ea typeface="Domine" panose="020B0604020202020204" charset="0"/>
                        </a:rPr>
                        <a:t>K0_3_touchby1</a:t>
                      </a:r>
                    </a:p>
                  </a:txBody>
                  <a:tcPr/>
                </a:tc>
                <a:tc>
                  <a:txBody>
                    <a:bodyPr/>
                    <a:lstStyle/>
                    <a:p>
                      <a:pPr algn="ctr"/>
                      <a:r>
                        <a:rPr lang="en-US" sz="1800" dirty="0">
                          <a:latin typeface="Domine" panose="020B0604020202020204" charset="0"/>
                          <a:ea typeface="Domine" panose="020B0604020202020204" charset="0"/>
                        </a:rPr>
                        <a:t>A serve (K0) rated well (3) and contacted by serving team (touchby1)</a:t>
                      </a:r>
                    </a:p>
                  </a:txBody>
                  <a:tcPr/>
                </a:tc>
                <a:extLst>
                  <a:ext uri="{0D108BD9-81ED-4DB2-BD59-A6C34878D82A}">
                    <a16:rowId xmlns:a16="http://schemas.microsoft.com/office/drawing/2014/main" val="3797166249"/>
                  </a:ext>
                </a:extLst>
              </a:tr>
              <a:tr h="366361">
                <a:tc>
                  <a:txBody>
                    <a:bodyPr/>
                    <a:lstStyle/>
                    <a:p>
                      <a:pPr algn="ctr"/>
                      <a:r>
                        <a:rPr lang="en-US" sz="1800" dirty="0">
                          <a:latin typeface="Domine" panose="020B0604020202020204" charset="0"/>
                          <a:ea typeface="Domine" panose="020B0604020202020204" charset="0"/>
                        </a:rPr>
                        <a:t>K1_1_touchby0</a:t>
                      </a:r>
                    </a:p>
                  </a:txBody>
                  <a:tcPr/>
                </a:tc>
                <a:tc>
                  <a:txBody>
                    <a:bodyPr/>
                    <a:lstStyle/>
                    <a:p>
                      <a:pPr algn="ctr"/>
                      <a:r>
                        <a:rPr lang="en-US" sz="1800" dirty="0">
                          <a:latin typeface="Domine" panose="020B0604020202020204" charset="0"/>
                          <a:ea typeface="Domine" panose="020B0604020202020204" charset="0"/>
                        </a:rPr>
                        <a:t>A reception (K1) rated poorly (1) by the receiving team (touchby0)</a:t>
                      </a:r>
                    </a:p>
                  </a:txBody>
                  <a:tcPr/>
                </a:tc>
                <a:extLst>
                  <a:ext uri="{0D108BD9-81ED-4DB2-BD59-A6C34878D82A}">
                    <a16:rowId xmlns:a16="http://schemas.microsoft.com/office/drawing/2014/main" val="836209776"/>
                  </a:ext>
                </a:extLst>
              </a:tr>
              <a:tr h="423112">
                <a:tc>
                  <a:txBody>
                    <a:bodyPr/>
                    <a:lstStyle/>
                    <a:p>
                      <a:pPr algn="ctr"/>
                      <a:r>
                        <a:rPr lang="en-US" sz="1800" dirty="0">
                          <a:latin typeface="Domine" panose="020B0604020202020204" charset="0"/>
                          <a:ea typeface="Domine" panose="020B0604020202020204" charset="0"/>
                        </a:rPr>
                        <a:t>K1_4_touchby0</a:t>
                      </a:r>
                    </a:p>
                  </a:txBody>
                  <a:tcPr/>
                </a:tc>
                <a:tc>
                  <a:txBody>
                    <a:bodyPr/>
                    <a:lstStyle/>
                    <a:p>
                      <a:pPr algn="ctr"/>
                      <a:r>
                        <a:rPr lang="en-US" sz="1800" dirty="0">
                          <a:latin typeface="Domine" panose="020B0604020202020204" charset="0"/>
                          <a:ea typeface="Domine" panose="020B0604020202020204" charset="0"/>
                        </a:rPr>
                        <a:t>A set (K1), rated perfectly (4), by the receiving team (touchby0)</a:t>
                      </a:r>
                    </a:p>
                  </a:txBody>
                  <a:tcPr/>
                </a:tc>
                <a:extLst>
                  <a:ext uri="{0D108BD9-81ED-4DB2-BD59-A6C34878D82A}">
                    <a16:rowId xmlns:a16="http://schemas.microsoft.com/office/drawing/2014/main" val="2897749961"/>
                  </a:ext>
                </a:extLst>
              </a:tr>
              <a:tr h="366361">
                <a:tc>
                  <a:txBody>
                    <a:bodyPr/>
                    <a:lstStyle/>
                    <a:p>
                      <a:pPr algn="ctr"/>
                      <a:r>
                        <a:rPr lang="en-US" sz="1800" dirty="0">
                          <a:latin typeface="Domine" panose="020B0604020202020204" charset="0"/>
                          <a:ea typeface="Domine" panose="020B0604020202020204" charset="0"/>
                        </a:rPr>
                        <a:t>K1_4_touchby0</a:t>
                      </a:r>
                    </a:p>
                  </a:txBody>
                  <a:tcPr/>
                </a:tc>
                <a:tc>
                  <a:txBody>
                    <a:bodyPr/>
                    <a:lstStyle/>
                    <a:p>
                      <a:pPr algn="ctr"/>
                      <a:r>
                        <a:rPr lang="en-US" sz="1800" dirty="0">
                          <a:latin typeface="Domine" panose="020B0604020202020204" charset="0"/>
                          <a:ea typeface="Domine" panose="020B0604020202020204" charset="0"/>
                        </a:rPr>
                        <a:t>An attack (K1), rated perfectly (4), by the receiving team (touchby0)</a:t>
                      </a:r>
                    </a:p>
                  </a:txBody>
                  <a:tcPr/>
                </a:tc>
                <a:extLst>
                  <a:ext uri="{0D108BD9-81ED-4DB2-BD59-A6C34878D82A}">
                    <a16:rowId xmlns:a16="http://schemas.microsoft.com/office/drawing/2014/main" val="1460825212"/>
                  </a:ext>
                </a:extLst>
              </a:tr>
              <a:tr h="589877">
                <a:tc>
                  <a:txBody>
                    <a:bodyPr/>
                    <a:lstStyle/>
                    <a:p>
                      <a:pPr algn="ctr"/>
                      <a:r>
                        <a:rPr lang="en-US" sz="1800" dirty="0">
                          <a:latin typeface="Domine" panose="020B0604020202020204" charset="0"/>
                          <a:ea typeface="Domine" panose="020B0604020202020204" charset="0"/>
                        </a:rPr>
                        <a:t>K2_0_touchby1_pt0</a:t>
                      </a:r>
                    </a:p>
                  </a:txBody>
                  <a:tcPr/>
                </a:tc>
                <a:tc>
                  <a:txBody>
                    <a:bodyPr/>
                    <a:lstStyle/>
                    <a:p>
                      <a:pPr algn="ctr"/>
                      <a:r>
                        <a:rPr lang="en-US" sz="1800" dirty="0">
                          <a:latin typeface="Domine" panose="020B0604020202020204" charset="0"/>
                          <a:ea typeface="Domine" panose="020B0604020202020204" charset="0"/>
                        </a:rPr>
                        <a:t>A defensive contact (K2), rated as an error (0) by the serving team (touchby1), ending the rally (pt0).</a:t>
                      </a:r>
                    </a:p>
                  </a:txBody>
                  <a:tcPr/>
                </a:tc>
                <a:extLst>
                  <a:ext uri="{0D108BD9-81ED-4DB2-BD59-A6C34878D82A}">
                    <a16:rowId xmlns:a16="http://schemas.microsoft.com/office/drawing/2014/main" val="3175157150"/>
                  </a:ext>
                </a:extLst>
              </a:tr>
            </a:tbl>
          </a:graphicData>
        </a:graphic>
      </p:graphicFrame>
      <p:graphicFrame>
        <p:nvGraphicFramePr>
          <p:cNvPr id="50" name="Table 49">
            <a:extLst>
              <a:ext uri="{FF2B5EF4-FFF2-40B4-BE49-F238E27FC236}">
                <a16:creationId xmlns:a16="http://schemas.microsoft.com/office/drawing/2014/main" id="{B248F6AF-CDFA-E28D-C9F6-495EDFA35976}"/>
              </a:ext>
            </a:extLst>
          </p:cNvPr>
          <p:cNvGraphicFramePr>
            <a:graphicFrameLocks noGrp="1"/>
          </p:cNvGraphicFramePr>
          <p:nvPr>
            <p:extLst>
              <p:ext uri="{D42A27DB-BD31-4B8C-83A1-F6EECF244321}">
                <p14:modId xmlns:p14="http://schemas.microsoft.com/office/powerpoint/2010/main" val="2053595054"/>
              </p:ext>
            </p:extLst>
          </p:nvPr>
        </p:nvGraphicFramePr>
        <p:xfrm>
          <a:off x="15398126" y="23667940"/>
          <a:ext cx="13274945" cy="2926080"/>
        </p:xfrm>
        <a:graphic>
          <a:graphicData uri="http://schemas.openxmlformats.org/drawingml/2006/table">
            <a:tbl>
              <a:tblPr firstRow="1" bandRow="1">
                <a:tableStyleId>{073A0DAA-6AF3-43AB-8588-CEC1D06C72B9}</a:tableStyleId>
              </a:tblPr>
              <a:tblGrid>
                <a:gridCol w="1967824">
                  <a:extLst>
                    <a:ext uri="{9D8B030D-6E8A-4147-A177-3AD203B41FA5}">
                      <a16:colId xmlns:a16="http://schemas.microsoft.com/office/drawing/2014/main" val="2257472201"/>
                    </a:ext>
                  </a:extLst>
                </a:gridCol>
                <a:gridCol w="1892968">
                  <a:extLst>
                    <a:ext uri="{9D8B030D-6E8A-4147-A177-3AD203B41FA5}">
                      <a16:colId xmlns:a16="http://schemas.microsoft.com/office/drawing/2014/main" val="177205717"/>
                    </a:ext>
                  </a:extLst>
                </a:gridCol>
                <a:gridCol w="1892969">
                  <a:extLst>
                    <a:ext uri="{9D8B030D-6E8A-4147-A177-3AD203B41FA5}">
                      <a16:colId xmlns:a16="http://schemas.microsoft.com/office/drawing/2014/main" val="2905036826"/>
                    </a:ext>
                  </a:extLst>
                </a:gridCol>
                <a:gridCol w="1876926">
                  <a:extLst>
                    <a:ext uri="{9D8B030D-6E8A-4147-A177-3AD203B41FA5}">
                      <a16:colId xmlns:a16="http://schemas.microsoft.com/office/drawing/2014/main" val="3127025"/>
                    </a:ext>
                  </a:extLst>
                </a:gridCol>
                <a:gridCol w="1876927">
                  <a:extLst>
                    <a:ext uri="{9D8B030D-6E8A-4147-A177-3AD203B41FA5}">
                      <a16:colId xmlns:a16="http://schemas.microsoft.com/office/drawing/2014/main" val="3093877231"/>
                    </a:ext>
                  </a:extLst>
                </a:gridCol>
                <a:gridCol w="1900989">
                  <a:extLst>
                    <a:ext uri="{9D8B030D-6E8A-4147-A177-3AD203B41FA5}">
                      <a16:colId xmlns:a16="http://schemas.microsoft.com/office/drawing/2014/main" val="3834943595"/>
                    </a:ext>
                  </a:extLst>
                </a:gridCol>
                <a:gridCol w="1866342">
                  <a:extLst>
                    <a:ext uri="{9D8B030D-6E8A-4147-A177-3AD203B41FA5}">
                      <a16:colId xmlns:a16="http://schemas.microsoft.com/office/drawing/2014/main" val="3022687137"/>
                    </a:ext>
                  </a:extLst>
                </a:gridCol>
              </a:tblGrid>
              <a:tr h="754663">
                <a:tc>
                  <a:txBody>
                    <a:bodyPr/>
                    <a:lstStyle/>
                    <a:p>
                      <a:pPr algn="ctr"/>
                      <a:endParaRPr lang="en-US" sz="1800" dirty="0">
                        <a:latin typeface="Domine" panose="020B0604020202020204" charset="0"/>
                        <a:ea typeface="Domine" panose="020B0604020202020204" charset="0"/>
                      </a:endParaRPr>
                    </a:p>
                  </a:txBody>
                  <a:tcPr/>
                </a:tc>
                <a:tc>
                  <a:txBody>
                    <a:bodyPr/>
                    <a:lstStyle/>
                    <a:p>
                      <a:pPr algn="ctr"/>
                      <a:r>
                        <a:rPr lang="en-US" sz="1800" dirty="0">
                          <a:latin typeface="Domine" panose="020B0604020202020204" charset="0"/>
                          <a:ea typeface="Domine" panose="020B0604020202020204" charset="0"/>
                        </a:rPr>
                        <a:t>K0_1_touchby1</a:t>
                      </a:r>
                    </a:p>
                  </a:txBody>
                  <a:tcPr/>
                </a:tc>
                <a:tc>
                  <a:txBody>
                    <a:bodyPr/>
                    <a:lstStyle/>
                    <a:p>
                      <a:pPr marL="0" marR="0" lvl="0" indent="0" algn="ctr" defTabSz="4389028" rtl="0" eaLnBrk="1" fontAlgn="auto" latinLnBrk="0" hangingPunct="1">
                        <a:lnSpc>
                          <a:spcPct val="100000"/>
                        </a:lnSpc>
                        <a:spcBef>
                          <a:spcPts val="0"/>
                        </a:spcBef>
                        <a:spcAft>
                          <a:spcPts val="0"/>
                        </a:spcAft>
                        <a:buClrTx/>
                        <a:buSzTx/>
                        <a:buFontTx/>
                        <a:buNone/>
                        <a:tabLst/>
                        <a:defRPr/>
                      </a:pPr>
                      <a:r>
                        <a:rPr lang="en-US" sz="1800" dirty="0">
                          <a:latin typeface="Domine" panose="020B0604020202020204" charset="0"/>
                          <a:ea typeface="Domine" panose="020B0604020202020204" charset="0"/>
                        </a:rPr>
                        <a:t>K0_3_touchby1</a:t>
                      </a:r>
                    </a:p>
                  </a:txBody>
                  <a:tcPr/>
                </a:tc>
                <a:tc>
                  <a:txBody>
                    <a:bodyPr/>
                    <a:lstStyle/>
                    <a:p>
                      <a:pPr marL="0" marR="0" lvl="0" indent="0" algn="ctr" defTabSz="4389028" rtl="0" eaLnBrk="1" fontAlgn="auto" latinLnBrk="0" hangingPunct="1">
                        <a:lnSpc>
                          <a:spcPct val="100000"/>
                        </a:lnSpc>
                        <a:spcBef>
                          <a:spcPts val="0"/>
                        </a:spcBef>
                        <a:spcAft>
                          <a:spcPts val="0"/>
                        </a:spcAft>
                        <a:buClrTx/>
                        <a:buSzTx/>
                        <a:buFontTx/>
                        <a:buNone/>
                        <a:tabLst/>
                        <a:defRPr/>
                      </a:pPr>
                      <a:r>
                        <a:rPr lang="en-US" sz="1800" dirty="0">
                          <a:latin typeface="Domine" panose="020B0604020202020204" charset="0"/>
                          <a:ea typeface="Domine" panose="020B0604020202020204" charset="0"/>
                        </a:rPr>
                        <a:t>K1_4_touchby0</a:t>
                      </a:r>
                    </a:p>
                    <a:p>
                      <a:pPr algn="ctr"/>
                      <a:endParaRPr lang="en-US" sz="1800" dirty="0">
                        <a:latin typeface="Domine" panose="020B0604020202020204" charset="0"/>
                        <a:ea typeface="Domine" panose="020B0604020202020204" charset="0"/>
                      </a:endParaRPr>
                    </a:p>
                  </a:txBody>
                  <a:tcPr/>
                </a:tc>
                <a:tc>
                  <a:txBody>
                    <a:bodyPr/>
                    <a:lstStyle/>
                    <a:p>
                      <a:pPr marL="0" marR="0" lvl="0" indent="0" algn="ctr" defTabSz="4389028" rtl="0" eaLnBrk="1" fontAlgn="auto" latinLnBrk="0" hangingPunct="1">
                        <a:lnSpc>
                          <a:spcPct val="100000"/>
                        </a:lnSpc>
                        <a:spcBef>
                          <a:spcPts val="0"/>
                        </a:spcBef>
                        <a:spcAft>
                          <a:spcPts val="0"/>
                        </a:spcAft>
                        <a:buClrTx/>
                        <a:buSzTx/>
                        <a:buFontTx/>
                        <a:buNone/>
                        <a:tabLst/>
                        <a:defRPr/>
                      </a:pPr>
                      <a:r>
                        <a:rPr lang="en-US" sz="1800" dirty="0">
                          <a:latin typeface="Domine" panose="020B0604020202020204" charset="0"/>
                          <a:ea typeface="Domine" panose="020B0604020202020204" charset="0"/>
                        </a:rPr>
                        <a:t>K1_1_touchby0</a:t>
                      </a:r>
                    </a:p>
                    <a:p>
                      <a:pPr algn="ctr"/>
                      <a:endParaRPr lang="en-US" sz="1800" dirty="0">
                        <a:latin typeface="Domine" panose="020B0604020202020204" charset="0"/>
                        <a:ea typeface="Domine" panose="020B0604020202020204" charset="0"/>
                      </a:endParaRPr>
                    </a:p>
                  </a:txBody>
                  <a:tcPr/>
                </a:tc>
                <a:tc>
                  <a:txBody>
                    <a:bodyPr/>
                    <a:lstStyle/>
                    <a:p>
                      <a:pPr marL="0" marR="0" lvl="0" indent="0" algn="ctr" defTabSz="4389028" rtl="0" eaLnBrk="1" fontAlgn="auto" latinLnBrk="0" hangingPunct="1">
                        <a:lnSpc>
                          <a:spcPct val="100000"/>
                        </a:lnSpc>
                        <a:spcBef>
                          <a:spcPts val="0"/>
                        </a:spcBef>
                        <a:spcAft>
                          <a:spcPts val="0"/>
                        </a:spcAft>
                        <a:buClrTx/>
                        <a:buSzTx/>
                        <a:buFontTx/>
                        <a:buNone/>
                        <a:tabLst/>
                        <a:defRPr/>
                      </a:pPr>
                      <a:r>
                        <a:rPr lang="en-US" sz="1800" dirty="0">
                          <a:latin typeface="Domine" panose="020B0604020202020204" charset="0"/>
                          <a:ea typeface="Domine" panose="020B0604020202020204" charset="0"/>
                        </a:rPr>
                        <a:t>K2_0_touchby1_pt0</a:t>
                      </a:r>
                    </a:p>
                    <a:p>
                      <a:pPr algn="ctr"/>
                      <a:endParaRPr lang="en-US" sz="1800" dirty="0">
                        <a:latin typeface="Domine" panose="020B0604020202020204" charset="0"/>
                        <a:ea typeface="Domine" panose="020B0604020202020204" charset="0"/>
                      </a:endParaRPr>
                    </a:p>
                  </a:txBody>
                  <a:tcPr/>
                </a:tc>
                <a:tc>
                  <a:txBody>
                    <a:bodyPr/>
                    <a:lstStyle/>
                    <a:p>
                      <a:pPr algn="ctr"/>
                      <a:r>
                        <a:rPr lang="en-US" sz="1800" dirty="0">
                          <a:latin typeface="Domine" panose="020B0604020202020204" charset="0"/>
                          <a:ea typeface="Domine" panose="020B0604020202020204" charset="0"/>
                        </a:rPr>
                        <a:t>K2_3_touchby1</a:t>
                      </a:r>
                    </a:p>
                  </a:txBody>
                  <a:tcPr/>
                </a:tc>
                <a:extLst>
                  <a:ext uri="{0D108BD9-81ED-4DB2-BD59-A6C34878D82A}">
                    <a16:rowId xmlns:a16="http://schemas.microsoft.com/office/drawing/2014/main" val="3152624142"/>
                  </a:ext>
                </a:extLst>
              </a:tr>
              <a:tr h="302922">
                <a:tc>
                  <a:txBody>
                    <a:bodyPr/>
                    <a:lstStyle/>
                    <a:p>
                      <a:pPr algn="ctr"/>
                      <a:r>
                        <a:rPr lang="en-US" sz="1800" dirty="0">
                          <a:latin typeface="Domine" panose="020B0604020202020204" charset="0"/>
                          <a:ea typeface="Domine" panose="020B0604020202020204" charset="0"/>
                        </a:rPr>
                        <a:t>K0_3_touchby1</a:t>
                      </a:r>
                    </a:p>
                  </a:txBody>
                  <a:tcPr/>
                </a:tc>
                <a:tc>
                  <a:txBody>
                    <a:bodyPr/>
                    <a:lstStyle/>
                    <a:p>
                      <a:pPr algn="ctr"/>
                      <a:r>
                        <a:rPr lang="en-US" sz="1800" dirty="0">
                          <a:latin typeface="Domine" panose="020B0604020202020204" charset="0"/>
                          <a:ea typeface="Domine" panose="020B0604020202020204" charset="0"/>
                        </a:rPr>
                        <a:t>0</a:t>
                      </a:r>
                    </a:p>
                  </a:txBody>
                  <a:tcPr/>
                </a:tc>
                <a:tc>
                  <a:txBody>
                    <a:bodyPr/>
                    <a:lstStyle/>
                    <a:p>
                      <a:pPr algn="ctr"/>
                      <a:r>
                        <a:rPr lang="en-US" sz="1800" dirty="0">
                          <a:latin typeface="Domine" panose="020B0604020202020204" charset="0"/>
                          <a:ea typeface="Domine" panose="020B0604020202020204" charset="0"/>
                        </a:rPr>
                        <a:t>0</a:t>
                      </a:r>
                    </a:p>
                  </a:txBody>
                  <a:tcPr/>
                </a:tc>
                <a:tc>
                  <a:txBody>
                    <a:bodyPr/>
                    <a:lstStyle/>
                    <a:p>
                      <a:pPr algn="ctr"/>
                      <a:r>
                        <a:rPr lang="en-US" sz="1800" dirty="0">
                          <a:latin typeface="Domine" panose="020B0604020202020204" charset="0"/>
                          <a:ea typeface="Domine" panose="020B0604020202020204" charset="0"/>
                        </a:rPr>
                        <a:t>0</a:t>
                      </a:r>
                    </a:p>
                  </a:txBody>
                  <a:tcPr/>
                </a:tc>
                <a:tc>
                  <a:txBody>
                    <a:bodyPr/>
                    <a:lstStyle/>
                    <a:p>
                      <a:pPr algn="ctr"/>
                      <a:r>
                        <a:rPr lang="en-US" sz="1800" dirty="0">
                          <a:latin typeface="Domine" panose="020B0604020202020204" charset="0"/>
                          <a:ea typeface="Domine" panose="020B0604020202020204" charset="0"/>
                        </a:rPr>
                        <a:t>0.998</a:t>
                      </a:r>
                    </a:p>
                  </a:txBody>
                  <a:tcPr/>
                </a:tc>
                <a:tc>
                  <a:txBody>
                    <a:bodyPr/>
                    <a:lstStyle/>
                    <a:p>
                      <a:pPr algn="ctr"/>
                      <a:r>
                        <a:rPr lang="en-US" sz="1800" dirty="0">
                          <a:latin typeface="Domine" panose="020B0604020202020204" charset="0"/>
                          <a:ea typeface="Domine" panose="020B0604020202020204" charset="0"/>
                        </a:rPr>
                        <a:t>0</a:t>
                      </a:r>
                    </a:p>
                  </a:txBody>
                  <a:tcPr/>
                </a:tc>
                <a:tc>
                  <a:txBody>
                    <a:bodyPr/>
                    <a:lstStyle/>
                    <a:p>
                      <a:pPr algn="ctr"/>
                      <a:r>
                        <a:rPr lang="en-US" sz="1800" dirty="0">
                          <a:latin typeface="Domine" panose="020B0604020202020204" charset="0"/>
                          <a:ea typeface="Domine" panose="020B0604020202020204" charset="0"/>
                        </a:rPr>
                        <a:t>0</a:t>
                      </a:r>
                    </a:p>
                  </a:txBody>
                  <a:tcPr/>
                </a:tc>
                <a:extLst>
                  <a:ext uri="{0D108BD9-81ED-4DB2-BD59-A6C34878D82A}">
                    <a16:rowId xmlns:a16="http://schemas.microsoft.com/office/drawing/2014/main" val="2407642099"/>
                  </a:ext>
                </a:extLst>
              </a:tr>
              <a:tr h="0">
                <a:tc>
                  <a:txBody>
                    <a:bodyPr/>
                    <a:lstStyle/>
                    <a:p>
                      <a:pPr marL="0" marR="0" lvl="0" indent="0" algn="ctr" defTabSz="4389028" rtl="0" eaLnBrk="1" fontAlgn="auto" latinLnBrk="0" hangingPunct="1">
                        <a:lnSpc>
                          <a:spcPct val="100000"/>
                        </a:lnSpc>
                        <a:spcBef>
                          <a:spcPts val="0"/>
                        </a:spcBef>
                        <a:spcAft>
                          <a:spcPts val="0"/>
                        </a:spcAft>
                        <a:buClrTx/>
                        <a:buSzTx/>
                        <a:buFontTx/>
                        <a:buNone/>
                        <a:tabLst/>
                        <a:defRPr/>
                      </a:pPr>
                      <a:r>
                        <a:rPr lang="en-US" sz="1800" dirty="0">
                          <a:latin typeface="Domine" panose="020B0604020202020204" charset="0"/>
                          <a:ea typeface="Domine" panose="020B0604020202020204" charset="0"/>
                        </a:rPr>
                        <a:t>K1_1_touchby0</a:t>
                      </a:r>
                    </a:p>
                    <a:p>
                      <a:pPr algn="ctr"/>
                      <a:endParaRPr lang="en-US" sz="1800" dirty="0">
                        <a:latin typeface="Domine" panose="020B0604020202020204" charset="0"/>
                        <a:ea typeface="Domine" panose="020B0604020202020204" charset="0"/>
                      </a:endParaRPr>
                    </a:p>
                  </a:txBody>
                  <a:tcPr/>
                </a:tc>
                <a:tc>
                  <a:txBody>
                    <a:bodyPr/>
                    <a:lstStyle/>
                    <a:p>
                      <a:pPr algn="ctr"/>
                      <a:r>
                        <a:rPr lang="en-US" sz="1800" dirty="0">
                          <a:latin typeface="Domine" panose="020B0604020202020204" charset="0"/>
                          <a:ea typeface="Domine" panose="020B0604020202020204" charset="0"/>
                        </a:rPr>
                        <a:t>0</a:t>
                      </a:r>
                    </a:p>
                  </a:txBody>
                  <a:tcPr/>
                </a:tc>
                <a:tc>
                  <a:txBody>
                    <a:bodyPr/>
                    <a:lstStyle/>
                    <a:p>
                      <a:pPr algn="ctr"/>
                      <a:r>
                        <a:rPr lang="en-US" sz="1800" dirty="0">
                          <a:latin typeface="Domine" panose="020B0604020202020204" charset="0"/>
                          <a:ea typeface="Domine" panose="020B0604020202020204" charset="0"/>
                        </a:rPr>
                        <a:t>0</a:t>
                      </a:r>
                    </a:p>
                  </a:txBody>
                  <a:tcPr/>
                </a:tc>
                <a:tc>
                  <a:txBody>
                    <a:bodyPr/>
                    <a:lstStyle/>
                    <a:p>
                      <a:pPr algn="ctr"/>
                      <a:r>
                        <a:rPr lang="en-US" sz="1800" dirty="0">
                          <a:latin typeface="Domine" panose="020B0604020202020204" charset="0"/>
                          <a:ea typeface="Domine" panose="020B0604020202020204" charset="0"/>
                        </a:rPr>
                        <a:t>0.267</a:t>
                      </a:r>
                    </a:p>
                  </a:txBody>
                  <a:tcPr/>
                </a:tc>
                <a:tc>
                  <a:txBody>
                    <a:bodyPr/>
                    <a:lstStyle/>
                    <a:p>
                      <a:pPr algn="ctr"/>
                      <a:r>
                        <a:rPr lang="en-US" sz="1800" dirty="0">
                          <a:latin typeface="Domine" panose="020B0604020202020204" charset="0"/>
                          <a:ea typeface="Domine" panose="020B0604020202020204" charset="0"/>
                        </a:rPr>
                        <a:t>0.036</a:t>
                      </a:r>
                    </a:p>
                  </a:txBody>
                  <a:tcPr/>
                </a:tc>
                <a:tc>
                  <a:txBody>
                    <a:bodyPr/>
                    <a:lstStyle/>
                    <a:p>
                      <a:pPr algn="ctr"/>
                      <a:r>
                        <a:rPr lang="en-US" sz="1800" dirty="0">
                          <a:latin typeface="Domine" panose="020B0604020202020204" charset="0"/>
                          <a:ea typeface="Domine" panose="020B0604020202020204" charset="0"/>
                        </a:rPr>
                        <a:t>0.0005</a:t>
                      </a:r>
                    </a:p>
                  </a:txBody>
                  <a:tcPr/>
                </a:tc>
                <a:tc>
                  <a:txBody>
                    <a:bodyPr/>
                    <a:lstStyle/>
                    <a:p>
                      <a:pPr algn="ctr"/>
                      <a:r>
                        <a:rPr lang="en-US" sz="1800" dirty="0">
                          <a:latin typeface="Domine" panose="020B0604020202020204" charset="0"/>
                          <a:ea typeface="Domine" panose="020B0604020202020204" charset="0"/>
                        </a:rPr>
                        <a:t>0.404</a:t>
                      </a:r>
                    </a:p>
                  </a:txBody>
                  <a:tcPr/>
                </a:tc>
                <a:extLst>
                  <a:ext uri="{0D108BD9-81ED-4DB2-BD59-A6C34878D82A}">
                    <a16:rowId xmlns:a16="http://schemas.microsoft.com/office/drawing/2014/main" val="4101792405"/>
                  </a:ext>
                </a:extLst>
              </a:tr>
              <a:tr h="316544">
                <a:tc>
                  <a:txBody>
                    <a:bodyPr/>
                    <a:lstStyle/>
                    <a:p>
                      <a:pPr algn="ctr"/>
                      <a:r>
                        <a:rPr lang="en-US" sz="1800" dirty="0">
                          <a:latin typeface="Domine" panose="020B0604020202020204" charset="0"/>
                          <a:ea typeface="Domine" panose="020B0604020202020204" charset="0"/>
                        </a:rPr>
                        <a:t>K1_4_touchby0</a:t>
                      </a:r>
                    </a:p>
                  </a:txBody>
                  <a:tcPr/>
                </a:tc>
                <a:tc>
                  <a:txBody>
                    <a:bodyPr/>
                    <a:lstStyle/>
                    <a:p>
                      <a:pPr algn="ctr"/>
                      <a:r>
                        <a:rPr lang="en-US" sz="1800" dirty="0">
                          <a:latin typeface="Domine" panose="020B0604020202020204" charset="0"/>
                          <a:ea typeface="Domine" panose="020B0604020202020204" charset="0"/>
                        </a:rPr>
                        <a:t>0</a:t>
                      </a:r>
                    </a:p>
                  </a:txBody>
                  <a:tcPr/>
                </a:tc>
                <a:tc>
                  <a:txBody>
                    <a:bodyPr/>
                    <a:lstStyle/>
                    <a:p>
                      <a:pPr algn="ctr"/>
                      <a:r>
                        <a:rPr lang="en-US" sz="1800" dirty="0">
                          <a:latin typeface="Domine" panose="020B0604020202020204" charset="0"/>
                          <a:ea typeface="Domine" panose="020B0604020202020204" charset="0"/>
                        </a:rPr>
                        <a:t>0</a:t>
                      </a:r>
                    </a:p>
                  </a:txBody>
                  <a:tcPr/>
                </a:tc>
                <a:tc>
                  <a:txBody>
                    <a:bodyPr/>
                    <a:lstStyle/>
                    <a:p>
                      <a:pPr algn="ctr"/>
                      <a:r>
                        <a:rPr lang="en-US" sz="1800" dirty="0">
                          <a:latin typeface="Domine" panose="020B0604020202020204" charset="0"/>
                          <a:ea typeface="Domine" panose="020B0604020202020204" charset="0"/>
                        </a:rPr>
                        <a:t>0.230</a:t>
                      </a:r>
                    </a:p>
                  </a:txBody>
                  <a:tcPr/>
                </a:tc>
                <a:tc>
                  <a:txBody>
                    <a:bodyPr/>
                    <a:lstStyle/>
                    <a:p>
                      <a:pPr algn="ctr"/>
                      <a:r>
                        <a:rPr lang="en-US" sz="1800" dirty="0">
                          <a:latin typeface="Domine" panose="020B0604020202020204" charset="0"/>
                          <a:ea typeface="Domine" panose="020B0604020202020204" charset="0"/>
                        </a:rPr>
                        <a:t>0.321</a:t>
                      </a:r>
                    </a:p>
                  </a:txBody>
                  <a:tcPr/>
                </a:tc>
                <a:tc>
                  <a:txBody>
                    <a:bodyPr/>
                    <a:lstStyle/>
                    <a:p>
                      <a:pPr algn="ctr"/>
                      <a:r>
                        <a:rPr lang="en-US" sz="1800" dirty="0">
                          <a:latin typeface="Domine" panose="020B0604020202020204" charset="0"/>
                          <a:ea typeface="Domine" panose="020B0604020202020204" charset="0"/>
                        </a:rPr>
                        <a:t>0.137</a:t>
                      </a:r>
                    </a:p>
                  </a:txBody>
                  <a:tcPr/>
                </a:tc>
                <a:tc>
                  <a:txBody>
                    <a:bodyPr/>
                    <a:lstStyle/>
                    <a:p>
                      <a:pPr algn="ctr"/>
                      <a:r>
                        <a:rPr lang="en-US" sz="1800" dirty="0">
                          <a:latin typeface="Domine" panose="020B0604020202020204" charset="0"/>
                          <a:ea typeface="Domine" panose="020B0604020202020204" charset="0"/>
                        </a:rPr>
                        <a:t>0</a:t>
                      </a:r>
                    </a:p>
                  </a:txBody>
                  <a:tcPr/>
                </a:tc>
                <a:extLst>
                  <a:ext uri="{0D108BD9-81ED-4DB2-BD59-A6C34878D82A}">
                    <a16:rowId xmlns:a16="http://schemas.microsoft.com/office/drawing/2014/main" val="2853081018"/>
                  </a:ext>
                </a:extLst>
              </a:tr>
              <a:tr h="193810">
                <a:tc>
                  <a:txBody>
                    <a:bodyPr/>
                    <a:lstStyle/>
                    <a:p>
                      <a:pPr algn="ctr"/>
                      <a:r>
                        <a:rPr lang="en-US" sz="1800" dirty="0">
                          <a:latin typeface="Domine" panose="020B0604020202020204" charset="0"/>
                          <a:ea typeface="Domine" panose="020B0604020202020204" charset="0"/>
                        </a:rPr>
                        <a:t>K2_0_touchby1_pt0</a:t>
                      </a:r>
                    </a:p>
                  </a:txBody>
                  <a:tcPr/>
                </a:tc>
                <a:tc>
                  <a:txBody>
                    <a:bodyPr/>
                    <a:lstStyle/>
                    <a:p>
                      <a:pPr algn="ctr"/>
                      <a:r>
                        <a:rPr lang="en-US" sz="1800" dirty="0">
                          <a:latin typeface="Domine" panose="020B0604020202020204" charset="0"/>
                          <a:ea typeface="Domine" panose="020B0604020202020204" charset="0"/>
                        </a:rPr>
                        <a:t>0.434</a:t>
                      </a:r>
                    </a:p>
                  </a:txBody>
                  <a:tcPr/>
                </a:tc>
                <a:tc>
                  <a:txBody>
                    <a:bodyPr/>
                    <a:lstStyle/>
                    <a:p>
                      <a:pPr algn="ctr"/>
                      <a:r>
                        <a:rPr lang="en-US" sz="1800" dirty="0">
                          <a:latin typeface="Domine" panose="020B0604020202020204" charset="0"/>
                          <a:ea typeface="Domine" panose="020B0604020202020204" charset="0"/>
                        </a:rPr>
                        <a:t>0.297</a:t>
                      </a:r>
                    </a:p>
                  </a:txBody>
                  <a:tcPr/>
                </a:tc>
                <a:tc>
                  <a:txBody>
                    <a:bodyPr/>
                    <a:lstStyle/>
                    <a:p>
                      <a:pPr algn="ctr"/>
                      <a:r>
                        <a:rPr lang="en-US" sz="1800" dirty="0">
                          <a:latin typeface="Domine" panose="020B0604020202020204" charset="0"/>
                          <a:ea typeface="Domine" panose="020B0604020202020204" charset="0"/>
                        </a:rPr>
                        <a:t>0</a:t>
                      </a:r>
                    </a:p>
                  </a:txBody>
                  <a:tcPr/>
                </a:tc>
                <a:tc>
                  <a:txBody>
                    <a:bodyPr/>
                    <a:lstStyle/>
                    <a:p>
                      <a:pPr algn="ctr"/>
                      <a:r>
                        <a:rPr lang="en-US" sz="1800" dirty="0">
                          <a:latin typeface="Domine" panose="020B0604020202020204" charset="0"/>
                          <a:ea typeface="Domine" panose="020B0604020202020204" charset="0"/>
                        </a:rPr>
                        <a:t>0</a:t>
                      </a:r>
                    </a:p>
                  </a:txBody>
                  <a:tcPr/>
                </a:tc>
                <a:tc>
                  <a:txBody>
                    <a:bodyPr/>
                    <a:lstStyle/>
                    <a:p>
                      <a:pPr algn="ctr"/>
                      <a:r>
                        <a:rPr lang="en-US" sz="1800" dirty="0">
                          <a:latin typeface="Domine" panose="020B0604020202020204" charset="0"/>
                          <a:ea typeface="Domine" panose="020B0604020202020204" charset="0"/>
                        </a:rPr>
                        <a:t>0</a:t>
                      </a:r>
                    </a:p>
                  </a:txBody>
                  <a:tcPr/>
                </a:tc>
                <a:tc>
                  <a:txBody>
                    <a:bodyPr/>
                    <a:lstStyle/>
                    <a:p>
                      <a:pPr algn="ctr"/>
                      <a:r>
                        <a:rPr lang="en-US" sz="1800" dirty="0">
                          <a:latin typeface="Domine" panose="020B0604020202020204" charset="0"/>
                          <a:ea typeface="Domine" panose="020B0604020202020204" charset="0"/>
                        </a:rPr>
                        <a:t>0</a:t>
                      </a:r>
                    </a:p>
                  </a:txBody>
                  <a:tcPr/>
                </a:tc>
                <a:extLst>
                  <a:ext uri="{0D108BD9-81ED-4DB2-BD59-A6C34878D82A}">
                    <a16:rowId xmlns:a16="http://schemas.microsoft.com/office/drawing/2014/main" val="135915871"/>
                  </a:ext>
                </a:extLst>
              </a:tr>
            </a:tbl>
          </a:graphicData>
        </a:graphic>
      </p:graphicFrame>
      <p:sp>
        <p:nvSpPr>
          <p:cNvPr id="52" name="TextBox 51">
            <a:extLst>
              <a:ext uri="{FF2B5EF4-FFF2-40B4-BE49-F238E27FC236}">
                <a16:creationId xmlns:a16="http://schemas.microsoft.com/office/drawing/2014/main" id="{A55CE0A6-5EFD-33D6-8284-DFEE2F4B68A2}"/>
              </a:ext>
            </a:extLst>
          </p:cNvPr>
          <p:cNvSpPr txBox="1"/>
          <p:nvPr/>
        </p:nvSpPr>
        <p:spPr>
          <a:xfrm>
            <a:off x="29667155" y="17173873"/>
            <a:ext cx="13455406" cy="2308324"/>
          </a:xfrm>
          <a:prstGeom prst="rect">
            <a:avLst/>
          </a:prstGeom>
          <a:noFill/>
        </p:spPr>
        <p:txBody>
          <a:bodyPr wrap="square" rtlCol="0">
            <a:spAutoFit/>
          </a:bodyPr>
          <a:lstStyle>
            <a:defPPr>
              <a:defRPr kern="1200"/>
            </a:defPPr>
          </a:lstStyle>
          <a:p>
            <a:r>
              <a:rPr lang="en-US" sz="24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Biggest increase in WP during 4</a:t>
            </a:r>
            <a:r>
              <a:rPr lang="en-US" sz="2400" baseline="300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th</a:t>
            </a:r>
            <a:r>
              <a:rPr lang="en-US" sz="24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 set was during point 7, with a 26% increase in WP. </a:t>
            </a:r>
          </a:p>
          <a:p>
            <a:r>
              <a:rPr lang="en-US" sz="2400" i="1"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How Rice Built Momentum:</a:t>
            </a:r>
            <a:endParaRPr lang="en-US" sz="24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endParaRPr>
          </a:p>
          <a:p>
            <a:pPr marL="457200" indent="-457200">
              <a:buFont typeface="+mj-lt"/>
              <a:buAutoNum type="arabicPeriod"/>
            </a:pPr>
            <a:r>
              <a:rPr lang="en-US" sz="24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Rally 5 (FBSO): Clear first-ball side out </a:t>
            </a:r>
            <a:r>
              <a:rPr lang="en-US" sz="24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sym typeface="Wingdings" panose="05000000000000000000" pitchFamily="2" charset="2"/>
              </a:rPr>
              <a:t> Stopped opponent’s run. WP up to 41%.</a:t>
            </a:r>
          </a:p>
          <a:p>
            <a:pPr marL="457200" indent="-457200">
              <a:buFont typeface="+mj-lt"/>
              <a:buAutoNum type="arabicPeriod"/>
            </a:pPr>
            <a:r>
              <a:rPr lang="en-US" sz="24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sym typeface="Wingdings" panose="05000000000000000000" pitchFamily="2" charset="2"/>
              </a:rPr>
              <a:t>Rally 6 (Serve Pressure): Tough serve forced out-of-system pass  Opponent attack error. WP up to 46%.</a:t>
            </a:r>
          </a:p>
          <a:p>
            <a:pPr marL="457200" indent="-457200">
              <a:buFont typeface="+mj-lt"/>
              <a:buAutoNum type="arabicPeriod"/>
            </a:pPr>
            <a:r>
              <a:rPr lang="en-US" sz="24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rPr>
              <a:t>Rally 7 (Ace): Unreturned serve </a:t>
            </a:r>
            <a:r>
              <a:rPr lang="en-US" sz="2400" dirty="0">
                <a:solidFill>
                  <a:schemeClr val="tx1">
                    <a:lumMod val="65000"/>
                    <a:lumOff val="35000"/>
                  </a:schemeClr>
                </a:solidFill>
                <a:latin typeface="Domine" panose="02040503040403060204" pitchFamily="18" charset="0"/>
                <a:ea typeface="Open Sans" panose="020B0606030504020204" pitchFamily="34" charset="0"/>
                <a:cs typeface="Open Sans" panose="020B0606030504020204" pitchFamily="34" charset="0"/>
                <a:sym typeface="Wingdings" panose="05000000000000000000" pitchFamily="2" charset="2"/>
              </a:rPr>
              <a:t> Immediate point. WP up to 70%.</a:t>
            </a:r>
          </a:p>
        </p:txBody>
      </p:sp>
    </p:spTree>
    <p:extLst>
      <p:ext uri="{BB962C8B-B14F-4D97-AF65-F5344CB8AC3E}">
        <p14:creationId xmlns:p14="http://schemas.microsoft.com/office/powerpoint/2010/main" val="4128123355"/>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assessingslate|08-202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sential">
      <a:majorFont>
        <a:latin typeface="Arial Black"/>
        <a:ea typeface="Arial"/>
        <a:cs typeface="Arial"/>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Arial"/>
        <a:cs typeface="Arial"/>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4496</TotalTime>
  <Words>1505</Words>
  <Application>Microsoft Office PowerPoint</Application>
  <PresentationFormat>Custom</PresentationFormat>
  <Paragraphs>129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Calibri</vt:lpstr>
      <vt:lpstr>Montserrat Extra Bold</vt:lpstr>
      <vt:lpstr>Domine</vt:lpstr>
      <vt:lpstr>Arial</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poster example</dc:title>
  <dc:subject>Template For Scientific Poster Presentation</dc:subject>
  <dc:creator>Graphicsland/MakeSigns.com</dc:creator>
  <cp:keywords>scientific, research, template, custom, poster, presentation, symposium, printing, powerpoint, create, design, example, sample, download</cp:keywords>
  <dc:description>We offer free powerpoint poster templates to help you design your very own scientific poster presentation.</dc:description>
  <cp:lastModifiedBy>Naomi Consiglio</cp:lastModifiedBy>
  <cp:revision>37</cp:revision>
  <dcterms:modified xsi:type="dcterms:W3CDTF">2025-04-20T16:06:15Z</dcterms:modified>
  <cp:category>science research poster</cp:category>
</cp:coreProperties>
</file>